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1" userDrawn="1">
          <p15:clr>
            <a:srgbClr val="A4A3A4"/>
          </p15:clr>
        </p15:guide>
        <p15:guide id="2" pos="9535"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9C6A950-7678-AE82-4617-E4504737335A}" name="Natasha Davies (IMH)" initials="ND(" userId="S::n.l.davies@uwtsd.ac.uk::f8d816cd-2c21-46a2-8815-9450f2bd6f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068" autoAdjust="0"/>
    <p:restoredTop sz="94608" autoAdjust="0"/>
  </p:normalViewPr>
  <p:slideViewPr>
    <p:cSldViewPr>
      <p:cViewPr>
        <p:scale>
          <a:sx n="33" d="100"/>
          <a:sy n="33" d="100"/>
        </p:scale>
        <p:origin x="660" y="-5322"/>
      </p:cViewPr>
      <p:guideLst>
        <p:guide orient="horz" pos="13481"/>
        <p:guide pos="9535"/>
      </p:guideLst>
    </p:cSldViewPr>
  </p:slideViewPr>
  <p:notesTextViewPr>
    <p:cViewPr>
      <p:scale>
        <a:sx n="1" d="1"/>
        <a:sy n="1" d="1"/>
      </p:scale>
      <p:origin x="0" y="0"/>
    </p:cViewPr>
  </p:notesTextViewPr>
  <p:gridSpacing cx="719999" cy="719999"/>
</p:viewPr>
</file>

<file path=ppt/_rels/presentation.xml.rels><?xml version="1.0" encoding="UTF-8" standalone="yes"?>
<Relationships xmlns="http://schemas.openxmlformats.org/package/2006/relationships"><Relationship Id="rId8" Type="http://schemas.microsoft.com/office/2018/10/relationships/authors" Target="authors.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cap="none" spc="20" baseline="0">
                <a:solidFill>
                  <a:sysClr val="windowText" lastClr="000000"/>
                </a:solidFill>
                <a:latin typeface="Arial" panose="020B0604020202020204" pitchFamily="34" charset="0"/>
                <a:ea typeface="+mn-ea"/>
                <a:cs typeface="Arial" panose="020B0604020202020204" pitchFamily="34" charset="0"/>
              </a:defRPr>
            </a:pPr>
            <a:r>
              <a:rPr lang="en-GB" sz="2400" dirty="0">
                <a:latin typeface="+mn-lt"/>
              </a:rPr>
              <a:t>How would you rate communications within Tai Tarian ?</a:t>
            </a:r>
          </a:p>
        </c:rich>
      </c:tx>
      <c:layout>
        <c:manualLayout>
          <c:xMode val="edge"/>
          <c:yMode val="edge"/>
          <c:x val="0.14517662614634563"/>
          <c:y val="5.6339956182850724E-2"/>
        </c:manualLayout>
      </c:layout>
      <c:overlay val="0"/>
      <c:spPr>
        <a:noFill/>
        <a:ln>
          <a:noFill/>
        </a:ln>
        <a:effectLst/>
      </c:spPr>
      <c:txPr>
        <a:bodyPr rot="0" spcFirstLastPara="1" vertOverflow="ellipsis" vert="horz" wrap="square" anchor="ctr" anchorCtr="1"/>
        <a:lstStyle/>
        <a:p>
          <a:pPr>
            <a:defRPr sz="2400" b="1" i="0" u="none" strike="noStrike" kern="1200" cap="none" spc="2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lotArea>
      <c:layout/>
      <c:pieChart>
        <c:varyColors val="1"/>
        <c:ser>
          <c:idx val="0"/>
          <c:order val="0"/>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1-ECAF-4F32-95B8-5188B9EDD8C4}"/>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3-ECAF-4F32-95B8-5188B9EDD8C4}"/>
              </c:ext>
            </c:extLst>
          </c:dPt>
          <c:dPt>
            <c:idx val="2"/>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5-ECAF-4F32-95B8-5188B9EDD8C4}"/>
              </c:ext>
            </c:extLst>
          </c:dPt>
          <c:dPt>
            <c:idx val="3"/>
            <c:bubble3D val="0"/>
            <c:spPr>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9525" cap="flat" cmpd="sng" algn="ctr">
                <a:solidFill>
                  <a:schemeClr val="accent4">
                    <a:shade val="95000"/>
                  </a:schemeClr>
                </a:solidFill>
                <a:round/>
              </a:ln>
              <a:effectLst/>
            </c:spPr>
            <c:extLst>
              <c:ext xmlns:c16="http://schemas.microsoft.com/office/drawing/2014/chart" uri="{C3380CC4-5D6E-409C-BE32-E72D297353CC}">
                <c16:uniqueId val="{00000007-ECAF-4F32-95B8-5188B9EDD8C4}"/>
              </c:ext>
            </c:extLst>
          </c:dPt>
          <c:dPt>
            <c:idx val="4"/>
            <c:bubble3D val="0"/>
            <c:spPr>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9525" cap="flat" cmpd="sng" algn="ctr">
                <a:solidFill>
                  <a:schemeClr val="accent5">
                    <a:shade val="95000"/>
                  </a:schemeClr>
                </a:solidFill>
                <a:round/>
              </a:ln>
              <a:effectLst/>
            </c:spPr>
            <c:extLst>
              <c:ext xmlns:c16="http://schemas.microsoft.com/office/drawing/2014/chart" uri="{C3380CC4-5D6E-409C-BE32-E72D297353CC}">
                <c16:uniqueId val="{00000009-ECAF-4F32-95B8-5188B9EDD8C4}"/>
              </c:ext>
            </c:extLst>
          </c:dPt>
          <c:dLbls>
            <c:spPr>
              <a:noFill/>
              <a:ln>
                <a:noFill/>
              </a:ln>
              <a:effectLst/>
            </c:spPr>
            <c:txPr>
              <a:bodyPr rot="0" spcFirstLastPara="1" vertOverflow="ellipsis" vert="horz" wrap="square" anchor="ctr" anchorCtr="1"/>
              <a:lstStyle/>
              <a:p>
                <a:pPr>
                  <a:defRPr sz="2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'Q13.'!$F$14:$J$14</c:f>
              <c:strCache>
                <c:ptCount val="5"/>
                <c:pt idx="0">
                  <c:v> Excellent</c:v>
                </c:pt>
                <c:pt idx="1">
                  <c:v>Good</c:v>
                </c:pt>
                <c:pt idx="2">
                  <c:v>Fair</c:v>
                </c:pt>
                <c:pt idx="3">
                  <c:v>Poor </c:v>
                </c:pt>
                <c:pt idx="4">
                  <c:v>Very Poor</c:v>
                </c:pt>
              </c:strCache>
            </c:strRef>
          </c:cat>
          <c:val>
            <c:numRef>
              <c:f>'Q13.'!$F$15:$J$15</c:f>
              <c:numCache>
                <c:formatCode>General</c:formatCode>
                <c:ptCount val="5"/>
                <c:pt idx="0">
                  <c:v>22</c:v>
                </c:pt>
                <c:pt idx="1">
                  <c:v>27</c:v>
                </c:pt>
                <c:pt idx="2">
                  <c:v>30</c:v>
                </c:pt>
                <c:pt idx="3">
                  <c:v>17</c:v>
                </c:pt>
                <c:pt idx="4">
                  <c:v>7</c:v>
                </c:pt>
              </c:numCache>
            </c:numRef>
          </c:val>
          <c:extLst>
            <c:ext xmlns:c16="http://schemas.microsoft.com/office/drawing/2014/chart" uri="{C3380CC4-5D6E-409C-BE32-E72D297353CC}">
              <c16:uniqueId val="{0000000A-ECAF-4F32-95B8-5188B9EDD8C4}"/>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9.5565074784329254E-2"/>
          <c:y val="0.85246743953439152"/>
          <c:w val="0.84529451928029586"/>
          <c:h val="0.14753256046560853"/>
        </c:manualLayout>
      </c:layout>
      <c:overlay val="0"/>
      <c:spPr>
        <a:noFill/>
        <a:ln>
          <a:noFill/>
        </a:ln>
        <a:effectLst/>
      </c:spPr>
      <c:txPr>
        <a:bodyPr rot="0" spcFirstLastPara="1" vertOverflow="ellipsis" vert="horz" wrap="square" anchor="ctr" anchorCtr="1"/>
        <a:lstStyle/>
        <a:p>
          <a:pPr>
            <a:defRPr sz="2000" b="1" i="0" u="none" strike="noStrike" kern="1200" baseline="0">
              <a:solidFill>
                <a:sysClr val="windowText" lastClr="000000"/>
              </a:solidFill>
              <a:latin typeface="+mn-lt"/>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b="1">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none" spc="20" baseline="0">
                <a:solidFill>
                  <a:sysClr val="windowText" lastClr="000000"/>
                </a:solidFill>
                <a:latin typeface="Arial" panose="020B0604020202020204" pitchFamily="34" charset="0"/>
                <a:ea typeface="+mn-ea"/>
                <a:cs typeface="Arial" panose="020B0604020202020204" pitchFamily="34" charset="0"/>
              </a:defRPr>
            </a:pPr>
            <a:r>
              <a:rPr lang="en-GB" sz="2400" b="1" dirty="0">
                <a:solidFill>
                  <a:sysClr val="windowText" lastClr="000000"/>
                </a:solidFill>
                <a:latin typeface="+mn-lt"/>
                <a:cs typeface="Arial" panose="020B0604020202020204" pitchFamily="34" charset="0"/>
              </a:rPr>
              <a:t>Does the organisation include you in decision making?</a:t>
            </a:r>
          </a:p>
        </c:rich>
      </c:tx>
      <c:layout>
        <c:manualLayout>
          <c:xMode val="edge"/>
          <c:yMode val="edge"/>
          <c:x val="0.15583067298447459"/>
          <c:y val="7.9698015596755392E-2"/>
        </c:manualLayout>
      </c:layout>
      <c:overlay val="0"/>
      <c:spPr>
        <a:noFill/>
        <a:ln>
          <a:noFill/>
        </a:ln>
        <a:effectLst/>
      </c:spPr>
      <c:txPr>
        <a:bodyPr rot="0" spcFirstLastPara="1" vertOverflow="ellipsis" vert="horz" wrap="square" anchor="ctr" anchorCtr="1"/>
        <a:lstStyle/>
        <a:p>
          <a:pPr>
            <a:defRPr sz="1200" b="1" i="0" u="none" strike="noStrike" kern="1200" cap="none" spc="2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lotArea>
      <c:layout/>
      <c:pieChart>
        <c:varyColors val="1"/>
        <c:ser>
          <c:idx val="1"/>
          <c:order val="0"/>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1-FF7D-4B2A-9EDE-4E98034113CD}"/>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3-FF7D-4B2A-9EDE-4E98034113CD}"/>
              </c:ext>
            </c:extLst>
          </c:dPt>
          <c:dPt>
            <c:idx val="2"/>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5-FF7D-4B2A-9EDE-4E98034113CD}"/>
              </c:ext>
            </c:extLst>
          </c:dPt>
          <c:dPt>
            <c:idx val="3"/>
            <c:bubble3D val="0"/>
            <c:spPr>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9525" cap="flat" cmpd="sng" algn="ctr">
                <a:solidFill>
                  <a:schemeClr val="accent4">
                    <a:shade val="95000"/>
                  </a:schemeClr>
                </a:solidFill>
                <a:round/>
              </a:ln>
              <a:effectLst/>
            </c:spPr>
            <c:extLst>
              <c:ext xmlns:c16="http://schemas.microsoft.com/office/drawing/2014/chart" uri="{C3380CC4-5D6E-409C-BE32-E72D297353CC}">
                <c16:uniqueId val="{00000007-FF7D-4B2A-9EDE-4E98034113CD}"/>
              </c:ext>
            </c:extLst>
          </c:dPt>
          <c:dLbls>
            <c:spPr>
              <a:noFill/>
              <a:ln>
                <a:noFill/>
              </a:ln>
              <a:effectLst/>
            </c:spPr>
            <c:txPr>
              <a:bodyPr rot="0" spcFirstLastPara="1" vertOverflow="ellipsis" vert="horz" wrap="square" lIns="38100" tIns="19050" rIns="38100" bIns="19050" anchor="ctr" anchorCtr="1">
                <a:spAutoFit/>
              </a:bodyPr>
              <a:lstStyle/>
              <a:p>
                <a:pPr>
                  <a:defRPr sz="2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'Q21.'!$J$11:$M$11</c:f>
              <c:strCache>
                <c:ptCount val="4"/>
                <c:pt idx="0">
                  <c:v>Always</c:v>
                </c:pt>
                <c:pt idx="1">
                  <c:v>Sometimes</c:v>
                </c:pt>
                <c:pt idx="2">
                  <c:v>Not sure</c:v>
                </c:pt>
                <c:pt idx="3">
                  <c:v>Never</c:v>
                </c:pt>
              </c:strCache>
            </c:strRef>
          </c:cat>
          <c:val>
            <c:numRef>
              <c:f>'Q21.'!$J$12:$M$12</c:f>
              <c:numCache>
                <c:formatCode>General</c:formatCode>
                <c:ptCount val="4"/>
                <c:pt idx="0">
                  <c:v>11</c:v>
                </c:pt>
                <c:pt idx="1">
                  <c:v>31</c:v>
                </c:pt>
                <c:pt idx="2">
                  <c:v>38</c:v>
                </c:pt>
                <c:pt idx="3">
                  <c:v>23</c:v>
                </c:pt>
              </c:numCache>
            </c:numRef>
          </c:val>
          <c:extLst>
            <c:ext xmlns:c16="http://schemas.microsoft.com/office/drawing/2014/chart" uri="{C3380CC4-5D6E-409C-BE32-E72D297353CC}">
              <c16:uniqueId val="{00000008-FF7D-4B2A-9EDE-4E98034113CD}"/>
            </c:ext>
          </c:extLst>
        </c:ser>
        <c:ser>
          <c:idx val="0"/>
          <c:order val="1"/>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A-FF7D-4B2A-9EDE-4E98034113CD}"/>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C-FF7D-4B2A-9EDE-4E98034113CD}"/>
              </c:ext>
            </c:extLst>
          </c:dPt>
          <c:dPt>
            <c:idx val="2"/>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E-FF7D-4B2A-9EDE-4E98034113CD}"/>
              </c:ext>
            </c:extLst>
          </c:dPt>
          <c:dPt>
            <c:idx val="3"/>
            <c:bubble3D val="0"/>
            <c:spPr>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9525" cap="flat" cmpd="sng" algn="ctr">
                <a:solidFill>
                  <a:schemeClr val="accent4">
                    <a:shade val="95000"/>
                  </a:schemeClr>
                </a:solidFill>
                <a:round/>
              </a:ln>
              <a:effectLst/>
            </c:spPr>
            <c:extLst>
              <c:ext xmlns:c16="http://schemas.microsoft.com/office/drawing/2014/chart" uri="{C3380CC4-5D6E-409C-BE32-E72D297353CC}">
                <c16:uniqueId val="{00000010-FF7D-4B2A-9EDE-4E98034113CD}"/>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65000"/>
                        <a:lumOff val="3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'Q21.'!$J$11:$M$11</c:f>
              <c:strCache>
                <c:ptCount val="4"/>
                <c:pt idx="0">
                  <c:v>Always</c:v>
                </c:pt>
                <c:pt idx="1">
                  <c:v>Sometimes</c:v>
                </c:pt>
                <c:pt idx="2">
                  <c:v>Not sure</c:v>
                </c:pt>
                <c:pt idx="3">
                  <c:v>Never</c:v>
                </c:pt>
              </c:strCache>
            </c:strRef>
          </c:cat>
          <c:val>
            <c:numRef>
              <c:f>'Q21.'!$J$12:$M$12</c:f>
              <c:numCache>
                <c:formatCode>General</c:formatCode>
                <c:ptCount val="4"/>
                <c:pt idx="0">
                  <c:v>11</c:v>
                </c:pt>
                <c:pt idx="1">
                  <c:v>31</c:v>
                </c:pt>
                <c:pt idx="2">
                  <c:v>38</c:v>
                </c:pt>
                <c:pt idx="3">
                  <c:v>23</c:v>
                </c:pt>
              </c:numCache>
            </c:numRef>
          </c:val>
          <c:extLst>
            <c:ext xmlns:c16="http://schemas.microsoft.com/office/drawing/2014/chart" uri="{C3380CC4-5D6E-409C-BE32-E72D297353CC}">
              <c16:uniqueId val="{00000011-FF7D-4B2A-9EDE-4E98034113CD}"/>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6.2301660410270063E-2"/>
          <c:y val="0.89362295323396856"/>
          <c:w val="0.89999994188205656"/>
          <c:h val="7.480986677365814E-2"/>
        </c:manualLayout>
      </c:layout>
      <c:overlay val="0"/>
      <c:spPr>
        <a:noFill/>
        <a:ln>
          <a:noFill/>
        </a:ln>
        <a:effectLst/>
      </c:spPr>
      <c:txPr>
        <a:bodyPr rot="0" spcFirstLastPara="1" vertOverflow="ellipsis" vert="horz" wrap="square" anchor="ctr" anchorCtr="1"/>
        <a:lstStyle/>
        <a:p>
          <a:pPr>
            <a:defRPr sz="2000" b="1" i="0" u="none" strike="noStrike" kern="1200" baseline="0">
              <a:solidFill>
                <a:sysClr val="windowText" lastClr="000000"/>
              </a:solidFill>
              <a:latin typeface="+mn-lt"/>
              <a:ea typeface="+mn-ea"/>
              <a:cs typeface="Arial" panose="020B0604020202020204" pitchFamily="34" charset="0"/>
            </a:defRPr>
          </a:pPr>
          <a:endParaRPr lang="en-US"/>
        </a:p>
      </c:txPr>
    </c:legend>
    <c:plotVisOnly val="1"/>
    <c:dispBlanksAs val="gap"/>
    <c:showDLblsOverMax val="0"/>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1" i="0" u="none" strike="noStrike" kern="1200" cap="none" spc="20" baseline="0">
                <a:solidFill>
                  <a:sysClr val="windowText" lastClr="000000"/>
                </a:solidFill>
                <a:latin typeface="Arial" panose="020B0604020202020204" pitchFamily="34" charset="0"/>
                <a:ea typeface="+mn-ea"/>
                <a:cs typeface="Arial" panose="020B0604020202020204" pitchFamily="34" charset="0"/>
              </a:defRPr>
            </a:pPr>
            <a:r>
              <a:rPr lang="en-GB" sz="2400" baseline="0" dirty="0">
                <a:latin typeface="+mn-lt"/>
              </a:rPr>
              <a:t>Are you comfortable being open and honest with your Manager?</a:t>
            </a:r>
            <a:endParaRPr lang="en-GB" sz="2400" dirty="0">
              <a:latin typeface="+mn-lt"/>
            </a:endParaRPr>
          </a:p>
        </c:rich>
      </c:tx>
      <c:layout>
        <c:manualLayout>
          <c:xMode val="edge"/>
          <c:yMode val="edge"/>
          <c:x val="0.11480330171974902"/>
          <c:y val="0"/>
        </c:manualLayout>
      </c:layout>
      <c:overlay val="0"/>
      <c:spPr>
        <a:noFill/>
        <a:ln>
          <a:noFill/>
        </a:ln>
        <a:effectLst/>
      </c:spPr>
      <c:txPr>
        <a:bodyPr rot="0" spcFirstLastPara="1" vertOverflow="ellipsis" vert="horz" wrap="square" anchor="ctr" anchorCtr="1"/>
        <a:lstStyle/>
        <a:p>
          <a:pPr>
            <a:defRPr sz="1200" b="1" i="0" u="none" strike="noStrike" kern="1200" cap="none" spc="2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lotArea>
      <c:layout>
        <c:manualLayout>
          <c:layoutTarget val="inner"/>
          <c:xMode val="edge"/>
          <c:yMode val="edge"/>
          <c:x val="0.27567559945832931"/>
          <c:y val="0.21995757585073375"/>
          <c:w val="0.53099876092520681"/>
          <c:h val="0.60188076003346502"/>
        </c:manualLayout>
      </c:layout>
      <c:pieChart>
        <c:varyColors val="1"/>
        <c:ser>
          <c:idx val="0"/>
          <c:order val="0"/>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1-9E62-4DF9-AFCE-E87C97BBDBFA}"/>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3-9E62-4DF9-AFCE-E87C97BBDBFA}"/>
              </c:ext>
            </c:extLst>
          </c:dPt>
          <c:dPt>
            <c:idx val="2"/>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5-9E62-4DF9-AFCE-E87C97BBDBFA}"/>
              </c:ext>
            </c:extLst>
          </c:dPt>
          <c:dLbls>
            <c:spPr>
              <a:noFill/>
              <a:ln>
                <a:noFill/>
              </a:ln>
              <a:effectLst/>
            </c:spPr>
            <c:txPr>
              <a:bodyPr rot="0" spcFirstLastPara="1" vertOverflow="ellipsis" vert="horz" wrap="square" lIns="38100" tIns="19050" rIns="38100" bIns="19050" anchor="ctr" anchorCtr="1">
                <a:spAutoFit/>
              </a:bodyPr>
              <a:lstStyle/>
              <a:p>
                <a:pPr>
                  <a:defRPr sz="2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'Q17.'!$K$11:$M$11</c:f>
              <c:strCache>
                <c:ptCount val="3"/>
                <c:pt idx="0">
                  <c:v>Always</c:v>
                </c:pt>
                <c:pt idx="1">
                  <c:v>Sometimes</c:v>
                </c:pt>
                <c:pt idx="2">
                  <c:v>Never</c:v>
                </c:pt>
              </c:strCache>
            </c:strRef>
          </c:cat>
          <c:val>
            <c:numRef>
              <c:f>'Q17.'!$K$12:$M$12</c:f>
              <c:numCache>
                <c:formatCode>General</c:formatCode>
                <c:ptCount val="3"/>
                <c:pt idx="0">
                  <c:v>21</c:v>
                </c:pt>
                <c:pt idx="1">
                  <c:v>57</c:v>
                </c:pt>
                <c:pt idx="2">
                  <c:v>24</c:v>
                </c:pt>
              </c:numCache>
            </c:numRef>
          </c:val>
          <c:extLst>
            <c:ext xmlns:c16="http://schemas.microsoft.com/office/drawing/2014/chart" uri="{C3380CC4-5D6E-409C-BE32-E72D297353CC}">
              <c16:uniqueId val="{00000006-9E62-4DF9-AFCE-E87C97BBDBFA}"/>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0.13657314084568972"/>
          <c:y val="0.88165001833548895"/>
          <c:w val="0.73156615660397206"/>
          <c:h val="7.93074674847003E-2"/>
        </c:manualLayout>
      </c:layout>
      <c:overlay val="0"/>
      <c:spPr>
        <a:noFill/>
        <a:ln>
          <a:noFill/>
        </a:ln>
        <a:effectLst/>
      </c:spPr>
      <c:txPr>
        <a:bodyPr rot="0" spcFirstLastPara="1" vertOverflow="ellipsis" vert="horz" wrap="square" anchor="ctr" anchorCtr="1"/>
        <a:lstStyle/>
        <a:p>
          <a:pPr>
            <a:defRPr sz="2000" b="1" i="0" u="none" strike="noStrike" kern="1200" baseline="0">
              <a:solidFill>
                <a:sysClr val="windowText" lastClr="000000"/>
              </a:solidFill>
              <a:latin typeface="+mn-lt"/>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050" b="1">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cap="none" spc="20" baseline="0">
                <a:solidFill>
                  <a:sysClr val="windowText" lastClr="000000"/>
                </a:solidFill>
                <a:latin typeface="+mn-lt"/>
                <a:ea typeface="+mn-ea"/>
                <a:cs typeface="Arial" panose="020B0604020202020204" pitchFamily="34" charset="0"/>
              </a:defRPr>
            </a:pPr>
            <a:r>
              <a:rPr lang="en-GB" sz="2400" dirty="0">
                <a:latin typeface="+mn-lt"/>
              </a:rPr>
              <a:t>Have </a:t>
            </a:r>
            <a:r>
              <a:rPr lang="en-GB" sz="2400" baseline="0" dirty="0">
                <a:latin typeface="+mn-lt"/>
              </a:rPr>
              <a:t>communications improved through the Pandemic ?</a:t>
            </a:r>
            <a:endParaRPr lang="en-GB" sz="2400" dirty="0">
              <a:latin typeface="+mn-lt"/>
            </a:endParaRPr>
          </a:p>
        </c:rich>
      </c:tx>
      <c:layout>
        <c:manualLayout>
          <c:xMode val="edge"/>
          <c:yMode val="edge"/>
          <c:x val="0.16636237215422622"/>
          <c:y val="3.2754741444410769E-2"/>
        </c:manualLayout>
      </c:layout>
      <c:overlay val="0"/>
      <c:spPr>
        <a:noFill/>
        <a:ln>
          <a:noFill/>
        </a:ln>
        <a:effectLst/>
      </c:spPr>
      <c:txPr>
        <a:bodyPr rot="0" spcFirstLastPara="1" vertOverflow="ellipsis" vert="horz" wrap="square" anchor="ctr" anchorCtr="1"/>
        <a:lstStyle/>
        <a:p>
          <a:pPr>
            <a:defRPr sz="2400" b="1" i="0" u="none" strike="noStrike" kern="1200" cap="none" spc="20" baseline="0">
              <a:solidFill>
                <a:sysClr val="windowText" lastClr="000000"/>
              </a:solidFill>
              <a:latin typeface="+mn-lt"/>
              <a:ea typeface="+mn-ea"/>
              <a:cs typeface="Arial" panose="020B0604020202020204" pitchFamily="34" charset="0"/>
            </a:defRPr>
          </a:pPr>
          <a:endParaRPr lang="en-US"/>
        </a:p>
      </c:txPr>
    </c:title>
    <c:autoTitleDeleted val="0"/>
    <c:plotArea>
      <c:layout>
        <c:manualLayout>
          <c:layoutTarget val="inner"/>
          <c:xMode val="edge"/>
          <c:yMode val="edge"/>
          <c:x val="0.28340298887194532"/>
          <c:y val="0.22145968095010565"/>
          <c:w val="0.40993440526501262"/>
          <c:h val="0.53825258139903853"/>
        </c:manualLayout>
      </c:layout>
      <c:pieChart>
        <c:varyColors val="1"/>
        <c:ser>
          <c:idx val="0"/>
          <c:order val="0"/>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1-BD65-4C12-81BB-588B5AF2DC61}"/>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3-BD65-4C12-81BB-588B5AF2DC61}"/>
              </c:ext>
            </c:extLst>
          </c:dPt>
          <c:dPt>
            <c:idx val="2"/>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5-BD65-4C12-81BB-588B5AF2DC61}"/>
              </c:ext>
            </c:extLst>
          </c:dPt>
          <c:dPt>
            <c:idx val="3"/>
            <c:bubble3D val="0"/>
            <c:spPr>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9525" cap="flat" cmpd="sng" algn="ctr">
                <a:solidFill>
                  <a:schemeClr val="accent4">
                    <a:shade val="95000"/>
                  </a:schemeClr>
                </a:solidFill>
                <a:round/>
              </a:ln>
              <a:effectLst/>
            </c:spPr>
            <c:extLst>
              <c:ext xmlns:c16="http://schemas.microsoft.com/office/drawing/2014/chart" uri="{C3380CC4-5D6E-409C-BE32-E72D297353CC}">
                <c16:uniqueId val="{00000007-BD65-4C12-81BB-588B5AF2DC61}"/>
              </c:ext>
            </c:extLst>
          </c:dPt>
          <c:dLbls>
            <c:spPr>
              <a:noFill/>
              <a:ln>
                <a:noFill/>
              </a:ln>
              <a:effectLst/>
            </c:spPr>
            <c:txPr>
              <a:bodyPr rot="0" spcFirstLastPara="1" vertOverflow="ellipsis" vert="horz" wrap="square" anchor="ctr" anchorCtr="1"/>
              <a:lstStyle/>
              <a:p>
                <a:pPr>
                  <a:defRPr sz="2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'Q27.'!$K$10:$N$10</c:f>
              <c:strCache>
                <c:ptCount val="4"/>
                <c:pt idx="0">
                  <c:v>Yes - Much better</c:v>
                </c:pt>
                <c:pt idx="1">
                  <c:v>Yes - A little but still room for improvement</c:v>
                </c:pt>
                <c:pt idx="2">
                  <c:v> No - Not at all</c:v>
                </c:pt>
                <c:pt idx="3">
                  <c:v> No - Communications are worse</c:v>
                </c:pt>
              </c:strCache>
            </c:strRef>
          </c:cat>
          <c:val>
            <c:numRef>
              <c:f>'Q27.'!$K$11:$N$11</c:f>
              <c:numCache>
                <c:formatCode>General</c:formatCode>
                <c:ptCount val="4"/>
                <c:pt idx="0">
                  <c:v>12</c:v>
                </c:pt>
                <c:pt idx="1">
                  <c:v>49</c:v>
                </c:pt>
                <c:pt idx="2">
                  <c:v>23</c:v>
                </c:pt>
                <c:pt idx="3">
                  <c:v>19</c:v>
                </c:pt>
              </c:numCache>
            </c:numRef>
          </c:val>
          <c:extLst>
            <c:ext xmlns:c16="http://schemas.microsoft.com/office/drawing/2014/chart" uri="{C3380CC4-5D6E-409C-BE32-E72D297353CC}">
              <c16:uniqueId val="{00000008-BD65-4C12-81BB-588B5AF2DC61}"/>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5.1328492090829299E-2"/>
          <c:y val="0.76410555901373001"/>
          <c:w val="0.91442139173202974"/>
          <c:h val="0.20811657417207349"/>
        </c:manualLayout>
      </c:layout>
      <c:overlay val="0"/>
      <c:spPr>
        <a:noFill/>
        <a:ln>
          <a:noFill/>
        </a:ln>
        <a:effectLst/>
      </c:spPr>
      <c:txPr>
        <a:bodyPr rot="0" spcFirstLastPara="1" vertOverflow="ellipsis" vert="horz" wrap="square" anchor="ctr" anchorCtr="1"/>
        <a:lstStyle/>
        <a:p>
          <a:pPr>
            <a:defRPr sz="2000" b="1" i="0" u="none" strike="noStrike" kern="1200" baseline="0">
              <a:solidFill>
                <a:sysClr val="windowText" lastClr="000000"/>
              </a:solidFill>
              <a:latin typeface="+mn-lt"/>
              <a:ea typeface="+mn-ea"/>
              <a:cs typeface="Arial" panose="020B0604020202020204" pitchFamily="34" charset="0"/>
            </a:defRPr>
          </a:pPr>
          <a:endParaRPr lang="en-US"/>
        </a:p>
      </c:txPr>
    </c:legend>
    <c:plotVisOnly val="1"/>
    <c:dispBlanksAs val="gap"/>
    <c:showDLblsOverMax val="0"/>
  </c:chart>
  <c:spPr>
    <a:noFill/>
    <a:ln>
      <a:noFill/>
    </a:ln>
    <a:effectLst/>
  </c:spPr>
  <c:txPr>
    <a:bodyPr/>
    <a:lstStyle/>
    <a:p>
      <a:pPr>
        <a:defRPr sz="1050" b="1">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cap="none" spc="20" baseline="0">
                <a:solidFill>
                  <a:sysClr val="windowText" lastClr="000000"/>
                </a:solidFill>
                <a:latin typeface="+mn-lt"/>
                <a:ea typeface="+mn-ea"/>
                <a:cs typeface="Arial" panose="020B0604020202020204" pitchFamily="34" charset="0"/>
              </a:defRPr>
            </a:pPr>
            <a:r>
              <a:rPr lang="en-GB" sz="2400" baseline="0" dirty="0">
                <a:latin typeface="+mn-lt"/>
              </a:rPr>
              <a:t>Has Tai Tarian provided you with tools/training to support you as a Manager?</a:t>
            </a:r>
            <a:endParaRPr lang="en-GB" sz="2400" dirty="0">
              <a:latin typeface="+mn-lt"/>
            </a:endParaRPr>
          </a:p>
        </c:rich>
      </c:tx>
      <c:overlay val="0"/>
      <c:spPr>
        <a:noFill/>
        <a:ln>
          <a:noFill/>
        </a:ln>
        <a:effectLst/>
      </c:spPr>
      <c:txPr>
        <a:bodyPr rot="0" spcFirstLastPara="1" vertOverflow="ellipsis" vert="horz" wrap="square" anchor="ctr" anchorCtr="1"/>
        <a:lstStyle/>
        <a:p>
          <a:pPr>
            <a:defRPr sz="2400" b="1" i="0" u="none" strike="noStrike" kern="1200" cap="none" spc="20" baseline="0">
              <a:solidFill>
                <a:sysClr val="windowText" lastClr="000000"/>
              </a:solidFill>
              <a:latin typeface="+mn-lt"/>
              <a:ea typeface="+mn-ea"/>
              <a:cs typeface="Arial" panose="020B0604020202020204" pitchFamily="34" charset="0"/>
            </a:defRPr>
          </a:pPr>
          <a:endParaRPr lang="en-US"/>
        </a:p>
      </c:txPr>
    </c:title>
    <c:autoTitleDeleted val="0"/>
    <c:plotArea>
      <c:layout/>
      <c:pieChart>
        <c:varyColors val="1"/>
        <c:ser>
          <c:idx val="0"/>
          <c:order val="0"/>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1-6EE0-4915-A476-F56454866C5E}"/>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3-6EE0-4915-A476-F56454866C5E}"/>
              </c:ext>
            </c:extLst>
          </c:dPt>
          <c:dLbls>
            <c:spPr>
              <a:noFill/>
              <a:ln>
                <a:noFill/>
              </a:ln>
              <a:effectLst/>
            </c:spPr>
            <c:txPr>
              <a:bodyPr rot="0" spcFirstLastPara="1" vertOverflow="ellipsis" vert="horz" wrap="square" anchor="ctr" anchorCtr="1"/>
              <a:lstStyle/>
              <a:p>
                <a:pPr>
                  <a:defRPr sz="2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'Q30.'!$M$15:$N$15</c:f>
              <c:strCache>
                <c:ptCount val="2"/>
                <c:pt idx="0">
                  <c:v>Yes</c:v>
                </c:pt>
                <c:pt idx="1">
                  <c:v>No</c:v>
                </c:pt>
              </c:strCache>
            </c:strRef>
          </c:cat>
          <c:val>
            <c:numRef>
              <c:f>'Q30.'!$M$16:$N$16</c:f>
              <c:numCache>
                <c:formatCode>General</c:formatCode>
                <c:ptCount val="2"/>
                <c:pt idx="0">
                  <c:v>22</c:v>
                </c:pt>
                <c:pt idx="1">
                  <c:v>15</c:v>
                </c:pt>
              </c:numCache>
            </c:numRef>
          </c:val>
          <c:extLst>
            <c:ext xmlns:c16="http://schemas.microsoft.com/office/drawing/2014/chart" uri="{C3380CC4-5D6E-409C-BE32-E72D297353CC}">
              <c16:uniqueId val="{00000004-6EE0-4915-A476-F56454866C5E}"/>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1" i="0" u="none" strike="noStrike" kern="1200" baseline="0">
              <a:solidFill>
                <a:sysClr val="windowText" lastClr="000000"/>
              </a:solidFill>
              <a:latin typeface="+mn-lt"/>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050" b="1">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cap="none" spc="20" baseline="0">
                <a:solidFill>
                  <a:sysClr val="windowText" lastClr="000000"/>
                </a:solidFill>
                <a:latin typeface="+mn-lt"/>
                <a:ea typeface="+mn-ea"/>
                <a:cs typeface="Arial" panose="020B0604020202020204" pitchFamily="34" charset="0"/>
              </a:defRPr>
            </a:pPr>
            <a:r>
              <a:rPr lang="en-GB" sz="2400" dirty="0">
                <a:latin typeface="+mn-lt"/>
              </a:rPr>
              <a:t>Is a strong feeling of teamwork in the organisation?</a:t>
            </a:r>
          </a:p>
        </c:rich>
      </c:tx>
      <c:overlay val="0"/>
      <c:spPr>
        <a:noFill/>
        <a:ln>
          <a:noFill/>
        </a:ln>
        <a:effectLst/>
      </c:spPr>
      <c:txPr>
        <a:bodyPr rot="0" spcFirstLastPara="1" vertOverflow="ellipsis" vert="horz" wrap="square" anchor="ctr" anchorCtr="1"/>
        <a:lstStyle/>
        <a:p>
          <a:pPr>
            <a:defRPr sz="2400" b="1" i="0" u="none" strike="noStrike" kern="1200" cap="none" spc="20" baseline="0">
              <a:solidFill>
                <a:sysClr val="windowText" lastClr="000000"/>
              </a:solidFill>
              <a:latin typeface="+mn-lt"/>
              <a:ea typeface="+mn-ea"/>
              <a:cs typeface="Arial" panose="020B0604020202020204" pitchFamily="34" charset="0"/>
            </a:defRPr>
          </a:pPr>
          <a:endParaRPr lang="en-US"/>
        </a:p>
      </c:txPr>
    </c:title>
    <c:autoTitleDeleted val="0"/>
    <c:plotArea>
      <c:layout>
        <c:manualLayout>
          <c:layoutTarget val="inner"/>
          <c:xMode val="edge"/>
          <c:yMode val="edge"/>
          <c:x val="0.28622063964280858"/>
          <c:y val="0.28309430218517356"/>
          <c:w val="0.46256459707939462"/>
          <c:h val="0.47905416963383252"/>
        </c:manualLayout>
      </c:layout>
      <c:pieChart>
        <c:varyColors val="1"/>
        <c:ser>
          <c:idx val="0"/>
          <c:order val="0"/>
          <c:dPt>
            <c:idx val="0"/>
            <c:bubble3D val="0"/>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extLst>
              <c:ext xmlns:c16="http://schemas.microsoft.com/office/drawing/2014/chart" uri="{C3380CC4-5D6E-409C-BE32-E72D297353CC}">
                <c16:uniqueId val="{00000001-3B59-40CD-8BD6-82765051B341}"/>
              </c:ext>
            </c:extLst>
          </c:dPt>
          <c:dPt>
            <c:idx val="1"/>
            <c:bubble3D val="0"/>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extLst>
              <c:ext xmlns:c16="http://schemas.microsoft.com/office/drawing/2014/chart" uri="{C3380CC4-5D6E-409C-BE32-E72D297353CC}">
                <c16:uniqueId val="{00000003-3B59-40CD-8BD6-82765051B341}"/>
              </c:ext>
            </c:extLst>
          </c:dPt>
          <c:dPt>
            <c:idx val="2"/>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5-3B59-40CD-8BD6-82765051B341}"/>
              </c:ext>
            </c:extLst>
          </c:dPt>
          <c:dPt>
            <c:idx val="3"/>
            <c:bubble3D val="0"/>
            <c:spPr>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9525" cap="flat" cmpd="sng" algn="ctr">
                <a:solidFill>
                  <a:schemeClr val="accent4">
                    <a:shade val="95000"/>
                  </a:schemeClr>
                </a:solidFill>
                <a:round/>
              </a:ln>
              <a:effectLst/>
            </c:spPr>
            <c:extLst>
              <c:ext xmlns:c16="http://schemas.microsoft.com/office/drawing/2014/chart" uri="{C3380CC4-5D6E-409C-BE32-E72D297353CC}">
                <c16:uniqueId val="{00000007-3B59-40CD-8BD6-82765051B341}"/>
              </c:ext>
            </c:extLst>
          </c:dPt>
          <c:dLbls>
            <c:spPr>
              <a:noFill/>
              <a:ln>
                <a:noFill/>
              </a:ln>
              <a:effectLst/>
            </c:spPr>
            <c:txPr>
              <a:bodyPr rot="0" spcFirstLastPara="1" vertOverflow="ellipsis" vert="horz" wrap="square" anchor="ctr" anchorCtr="1"/>
              <a:lstStyle/>
              <a:p>
                <a:pPr>
                  <a:defRPr sz="2200" b="1"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cat>
            <c:strRef>
              <c:f>'Q23.'!$K$11:$N$11</c:f>
              <c:strCache>
                <c:ptCount val="4"/>
                <c:pt idx="0">
                  <c:v>Always</c:v>
                </c:pt>
                <c:pt idx="1">
                  <c:v>Sometimes</c:v>
                </c:pt>
                <c:pt idx="2">
                  <c:v>Not sure</c:v>
                </c:pt>
                <c:pt idx="3">
                  <c:v>Never</c:v>
                </c:pt>
              </c:strCache>
            </c:strRef>
          </c:cat>
          <c:val>
            <c:numRef>
              <c:f>'Q23.'!$K$12:$N$12</c:f>
              <c:numCache>
                <c:formatCode>General</c:formatCode>
                <c:ptCount val="4"/>
                <c:pt idx="0">
                  <c:v>8</c:v>
                </c:pt>
                <c:pt idx="1">
                  <c:v>30</c:v>
                </c:pt>
                <c:pt idx="2">
                  <c:v>33</c:v>
                </c:pt>
                <c:pt idx="3">
                  <c:v>32</c:v>
                </c:pt>
              </c:numCache>
            </c:numRef>
          </c:val>
          <c:extLst>
            <c:ext xmlns:c16="http://schemas.microsoft.com/office/drawing/2014/chart" uri="{C3380CC4-5D6E-409C-BE32-E72D297353CC}">
              <c16:uniqueId val="{00000008-3B59-40CD-8BD6-82765051B341}"/>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1" i="0" u="none" strike="noStrike" kern="1200" baseline="0">
              <a:solidFill>
                <a:sysClr val="windowText" lastClr="000000"/>
              </a:solidFill>
              <a:latin typeface="+mn-lt"/>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050" b="1">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900"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400"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0CE76A-3066-4107-8E96-A406B9912C50}" type="datetimeFigureOut">
              <a:rPr lang="en-GB" smtClean="0"/>
              <a:t>06/10/2022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A349DC-05E4-45AE-9C00-11D8EAA4A7FE}" type="slidenum">
              <a:rPr lang="en-GB" smtClean="0"/>
              <a:t>‹#›</a:t>
            </a:fld>
            <a:endParaRPr lang="en-GB"/>
          </a:p>
        </p:txBody>
      </p:sp>
    </p:spTree>
    <p:extLst>
      <p:ext uri="{BB962C8B-B14F-4D97-AF65-F5344CB8AC3E}">
        <p14:creationId xmlns:p14="http://schemas.microsoft.com/office/powerpoint/2010/main" val="394669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A349DC-05E4-45AE-9C00-11D8EAA4A7FE}" type="slidenum">
              <a:rPr lang="en-GB" smtClean="0"/>
              <a:t>1</a:t>
            </a:fld>
            <a:endParaRPr lang="en-GB"/>
          </a:p>
        </p:txBody>
      </p:sp>
    </p:spTree>
    <p:extLst>
      <p:ext uri="{BB962C8B-B14F-4D97-AF65-F5344CB8AC3E}">
        <p14:creationId xmlns:p14="http://schemas.microsoft.com/office/powerpoint/2010/main" val="1841854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ED48CC-8ABA-40A5-9087-F1C0A25D81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3724344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D48CC-8ABA-40A5-9087-F1C0A25D81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1708381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D48CC-8ABA-40A5-9087-F1C0A25D81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189486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ED48CC-8ABA-40A5-9087-F1C0A25D81D4}"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73829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ED48CC-8ABA-40A5-9087-F1C0A25D81D4}" type="datetimeFigureOut">
              <a:rPr lang="en-GB" smtClean="0"/>
              <a:t>06/10/2022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796335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ED48CC-8ABA-40A5-9087-F1C0A25D81D4}"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3794399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ED48CC-8ABA-40A5-9087-F1C0A25D81D4}" type="datetimeFigureOut">
              <a:rPr lang="en-GB" smtClean="0"/>
              <a:t>06/10/2022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1484732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3EED48CC-8ABA-40A5-9087-F1C0A25D81D4}"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812467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3EED48CC-8ABA-40A5-9087-F1C0A25D81D4}"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1545291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D48CC-8ABA-40A5-9087-F1C0A25D81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1545672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D48CC-8ABA-40A5-9087-F1C0A25D81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8AB7-49DE-4DA2-B1C3-9F91868D2079}" type="slidenum">
              <a:rPr lang="en-GB" smtClean="0"/>
              <a:t>‹#›</a:t>
            </a:fld>
            <a:endParaRPr lang="en-GB"/>
          </a:p>
        </p:txBody>
      </p:sp>
    </p:spTree>
    <p:extLst>
      <p:ext uri="{BB962C8B-B14F-4D97-AF65-F5344CB8AC3E}">
        <p14:creationId xmlns:p14="http://schemas.microsoft.com/office/powerpoint/2010/main" val="315682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3EED48CC-8ABA-40A5-9087-F1C0A25D81D4}" type="datetimeFigureOut">
              <a:rPr lang="en-GB" smtClean="0"/>
              <a:t>06/10/2022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94288AB7-49DE-4DA2-B1C3-9F91868D2079}" type="slidenum">
              <a:rPr lang="en-GB" smtClean="0"/>
              <a:t>‹#›</a:t>
            </a:fld>
            <a:endParaRPr lang="en-GB"/>
          </a:p>
        </p:txBody>
      </p:sp>
    </p:spTree>
    <p:extLst>
      <p:ext uri="{BB962C8B-B14F-4D97-AF65-F5344CB8AC3E}">
        <p14:creationId xmlns:p14="http://schemas.microsoft.com/office/powerpoint/2010/main" val="32016226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4.xml"/><Relationship Id="rId3" Type="http://schemas.openxmlformats.org/officeDocument/2006/relationships/image" Target="../media/image1.PNG"/><Relationship Id="rId7" Type="http://schemas.openxmlformats.org/officeDocument/2006/relationships/chart" Target="../charts/chart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hart" Target="../charts/chart2.xml"/><Relationship Id="rId11" Type="http://schemas.openxmlformats.org/officeDocument/2006/relationships/image" Target="../media/image3.PNG"/><Relationship Id="rId5" Type="http://schemas.openxmlformats.org/officeDocument/2006/relationships/chart" Target="../charts/chart1.xml"/><Relationship Id="rId10" Type="http://schemas.openxmlformats.org/officeDocument/2006/relationships/chart" Target="../charts/chart6.xml"/><Relationship Id="rId4" Type="http://schemas.openxmlformats.org/officeDocument/2006/relationships/image" Target="../media/image2.png"/><Relationship Id="rId9" Type="http://schemas.openxmlformats.org/officeDocument/2006/relationships/chart" Target="../charts/char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53C00DE-E4FE-765B-0DC8-77ACB8A1106D}"/>
              </a:ext>
            </a:extLst>
          </p:cNvPr>
          <p:cNvSpPr/>
          <p:nvPr/>
        </p:nvSpPr>
        <p:spPr>
          <a:xfrm>
            <a:off x="17297604" y="22663491"/>
            <a:ext cx="12428680" cy="16883190"/>
          </a:xfrm>
          <a:prstGeom prst="rect">
            <a:avLst/>
          </a:prstGeom>
          <a:noFill/>
          <a:ln w="28575">
            <a:solidFill>
              <a:schemeClr val="tx1"/>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6EDB4EE7-BA00-FEB6-F855-30E564CA67A4}"/>
              </a:ext>
            </a:extLst>
          </p:cNvPr>
          <p:cNvSpPr/>
          <p:nvPr/>
        </p:nvSpPr>
        <p:spPr>
          <a:xfrm>
            <a:off x="548929" y="4637384"/>
            <a:ext cx="8283381" cy="4287303"/>
          </a:xfrm>
          <a:prstGeom prst="rect">
            <a:avLst/>
          </a:prstGeom>
          <a:solidFill>
            <a:schemeClr val="bg1"/>
          </a:solidFill>
          <a:ln w="28575">
            <a:solidFill>
              <a:schemeClr val="tx1"/>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3B39033-29EE-A428-22A6-B08D15722121}"/>
              </a:ext>
            </a:extLst>
          </p:cNvPr>
          <p:cNvSpPr txBox="1"/>
          <p:nvPr/>
        </p:nvSpPr>
        <p:spPr>
          <a:xfrm>
            <a:off x="1691940" y="4637385"/>
            <a:ext cx="7140370" cy="4473982"/>
          </a:xfrm>
          <a:prstGeom prst="rect">
            <a:avLst/>
          </a:prstGeom>
          <a:noFill/>
        </p:spPr>
        <p:txBody>
          <a:bodyPr wrap="square" rtlCol="0">
            <a:spAutoFit/>
          </a:bodyPr>
          <a:lstStyle/>
          <a:p>
            <a:pPr>
              <a:lnSpc>
                <a:spcPct val="250000"/>
              </a:lnSpc>
            </a:pPr>
            <a:endParaRPr lang="en-GB" sz="2000" u="sng" dirty="0"/>
          </a:p>
          <a:p>
            <a:pPr marL="342900" indent="-342900">
              <a:lnSpc>
                <a:spcPct val="150000"/>
              </a:lnSpc>
              <a:buFont typeface="Arial" panose="020B0604020202020204" pitchFamily="34" charset="0"/>
              <a:buChar char="•"/>
            </a:pPr>
            <a:r>
              <a:rPr lang="en-GB" sz="2000" spc="250" dirty="0"/>
              <a:t>Tai Tarian – Social Housing landlord</a:t>
            </a:r>
          </a:p>
          <a:p>
            <a:pPr marL="342900" indent="-342900">
              <a:lnSpc>
                <a:spcPct val="150000"/>
              </a:lnSpc>
              <a:buFont typeface="Arial" panose="020B0604020202020204" pitchFamily="34" charset="0"/>
              <a:buChar char="•"/>
            </a:pPr>
            <a:r>
              <a:rPr lang="en-GB" sz="2000" spc="250" dirty="0"/>
              <a:t>Based in Neath Port Talbot, South Wales</a:t>
            </a:r>
          </a:p>
          <a:p>
            <a:pPr marL="342900" indent="-342900">
              <a:lnSpc>
                <a:spcPct val="150000"/>
              </a:lnSpc>
              <a:buFont typeface="Arial" panose="020B0604020202020204" pitchFamily="34" charset="0"/>
              <a:buChar char="•"/>
            </a:pPr>
            <a:r>
              <a:rPr lang="en-GB" sz="2000" spc="250" dirty="0"/>
              <a:t>520 Employees</a:t>
            </a:r>
          </a:p>
          <a:p>
            <a:pPr marL="342900" indent="-342900">
              <a:lnSpc>
                <a:spcPct val="150000"/>
              </a:lnSpc>
              <a:buFont typeface="Arial" panose="020B0604020202020204" pitchFamily="34" charset="0"/>
              <a:buChar char="•"/>
            </a:pPr>
            <a:r>
              <a:rPr lang="en-GB" sz="2000" spc="250" dirty="0"/>
              <a:t>Responsible for over 9000 homes</a:t>
            </a:r>
          </a:p>
          <a:p>
            <a:pPr marL="342900" indent="-342900">
              <a:lnSpc>
                <a:spcPct val="150000"/>
              </a:lnSpc>
              <a:buFont typeface="Arial" panose="020B0604020202020204" pitchFamily="34" charset="0"/>
              <a:buChar char="•"/>
            </a:pPr>
            <a:r>
              <a:rPr lang="en-GB" sz="2000" spc="250" dirty="0"/>
              <a:t>Currently building 75 new properties</a:t>
            </a:r>
          </a:p>
          <a:p>
            <a:pPr marL="342900" indent="-342900">
              <a:lnSpc>
                <a:spcPct val="150000"/>
              </a:lnSpc>
              <a:buFont typeface="Arial" panose="020B0604020202020204" pitchFamily="34" charset="0"/>
              <a:buChar char="•"/>
            </a:pPr>
            <a:r>
              <a:rPr lang="en-GB" sz="2000" spc="250" dirty="0"/>
              <a:t>Commitment to become carbon-neutral by 2025 </a:t>
            </a:r>
          </a:p>
          <a:p>
            <a:pPr marL="342900" indent="-342900">
              <a:lnSpc>
                <a:spcPct val="150000"/>
              </a:lnSpc>
              <a:buFont typeface="Arial" panose="020B0604020202020204" pitchFamily="34" charset="0"/>
              <a:buChar char="•"/>
            </a:pPr>
            <a:endParaRPr lang="en-GB" sz="2800" dirty="0">
              <a:latin typeface="Abadi" panose="020B0604020104020204" pitchFamily="34" charset="0"/>
            </a:endParaRPr>
          </a:p>
          <a:p>
            <a:endParaRPr lang="en-GB" sz="1273" dirty="0">
              <a:latin typeface="Abadi" panose="020B0604020104020204" pitchFamily="34" charset="0"/>
            </a:endParaRPr>
          </a:p>
        </p:txBody>
      </p:sp>
      <p:sp>
        <p:nvSpPr>
          <p:cNvPr id="6" name="TextBox 5">
            <a:extLst>
              <a:ext uri="{FF2B5EF4-FFF2-40B4-BE49-F238E27FC236}">
                <a16:creationId xmlns:a16="http://schemas.microsoft.com/office/drawing/2014/main" id="{AC702535-9D3C-E0AA-7520-308DE83008D5}"/>
              </a:ext>
            </a:extLst>
          </p:cNvPr>
          <p:cNvSpPr txBox="1"/>
          <p:nvPr/>
        </p:nvSpPr>
        <p:spPr>
          <a:xfrm>
            <a:off x="1512626" y="4637383"/>
            <a:ext cx="5759992" cy="589072"/>
          </a:xfrm>
          <a:prstGeom prst="rect">
            <a:avLst/>
          </a:prstGeom>
          <a:noFill/>
        </p:spPr>
        <p:txBody>
          <a:bodyPr wrap="square" rtlCol="0">
            <a:spAutoFit/>
          </a:bodyPr>
          <a:lstStyle/>
          <a:p>
            <a:pPr algn="ctr">
              <a:lnSpc>
                <a:spcPct val="150000"/>
              </a:lnSpc>
              <a:spcAft>
                <a:spcPts val="1000"/>
              </a:spcAft>
            </a:pPr>
            <a:r>
              <a:rPr lang="en-GB" sz="2400" b="1" u="sng" dirty="0">
                <a:cs typeface="Arial" panose="020B0604020202020204" pitchFamily="34" charset="0"/>
              </a:rPr>
              <a:t>Organisation Profile</a:t>
            </a:r>
          </a:p>
        </p:txBody>
      </p:sp>
      <p:pic>
        <p:nvPicPr>
          <p:cNvPr id="3" name="Picture 2" descr="Diagram&#10;&#10;Description automatically generated">
            <a:extLst>
              <a:ext uri="{FF2B5EF4-FFF2-40B4-BE49-F238E27FC236}">
                <a16:creationId xmlns:a16="http://schemas.microsoft.com/office/drawing/2014/main" id="{1F276C12-D6AB-2D4B-BF62-90DD62BC4C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596898"/>
            <a:ext cx="9686816" cy="2457710"/>
          </a:xfrm>
          <a:prstGeom prst="rect">
            <a:avLst/>
          </a:prstGeom>
        </p:spPr>
      </p:pic>
      <p:pic>
        <p:nvPicPr>
          <p:cNvPr id="15" name="Picture 14" descr="Diagram&#10;&#10;Description automatically generated">
            <a:extLst>
              <a:ext uri="{FF2B5EF4-FFF2-40B4-BE49-F238E27FC236}">
                <a16:creationId xmlns:a16="http://schemas.microsoft.com/office/drawing/2014/main" id="{466491C9-9069-1EE3-C1BF-A864A82B71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77614" y="39596898"/>
            <a:ext cx="11519984" cy="2457710"/>
          </a:xfrm>
          <a:prstGeom prst="rect">
            <a:avLst/>
          </a:prstGeom>
        </p:spPr>
      </p:pic>
      <p:pic>
        <p:nvPicPr>
          <p:cNvPr id="16" name="Picture 15" descr="Diagram&#10;&#10;Description automatically generated">
            <a:extLst>
              <a:ext uri="{FF2B5EF4-FFF2-40B4-BE49-F238E27FC236}">
                <a16:creationId xmlns:a16="http://schemas.microsoft.com/office/drawing/2014/main" id="{D321AEFD-BC31-7382-C894-8A3EE45B84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86810" y="39596898"/>
            <a:ext cx="9686816" cy="2457710"/>
          </a:xfrm>
          <a:prstGeom prst="rect">
            <a:avLst/>
          </a:prstGeom>
        </p:spPr>
      </p:pic>
      <p:pic>
        <p:nvPicPr>
          <p:cNvPr id="17" name="Picture 16" descr="Diagram&#10;&#10;Description automatically generated">
            <a:extLst>
              <a:ext uri="{FF2B5EF4-FFF2-40B4-BE49-F238E27FC236}">
                <a16:creationId xmlns:a16="http://schemas.microsoft.com/office/drawing/2014/main" id="{3D49960B-1331-0CEF-B152-EED4964BB3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6" y="541244"/>
            <a:ext cx="10329303" cy="2457710"/>
          </a:xfrm>
          <a:prstGeom prst="rect">
            <a:avLst/>
          </a:prstGeom>
        </p:spPr>
      </p:pic>
      <p:pic>
        <p:nvPicPr>
          <p:cNvPr id="18" name="Picture 17" descr="Diagram&#10;&#10;Description automatically generated">
            <a:extLst>
              <a:ext uri="{FF2B5EF4-FFF2-40B4-BE49-F238E27FC236}">
                <a16:creationId xmlns:a16="http://schemas.microsoft.com/office/drawing/2014/main" id="{F1302425-A5A6-3E69-587B-A91F8904BF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83206" y="541244"/>
            <a:ext cx="10390420" cy="2457710"/>
          </a:xfrm>
          <a:prstGeom prst="rect">
            <a:avLst/>
          </a:prstGeom>
        </p:spPr>
      </p:pic>
      <p:pic>
        <p:nvPicPr>
          <p:cNvPr id="20" name="Picture 19" descr="Diagram&#10;&#10;Description automatically generated">
            <a:extLst>
              <a:ext uri="{FF2B5EF4-FFF2-40B4-BE49-F238E27FC236}">
                <a16:creationId xmlns:a16="http://schemas.microsoft.com/office/drawing/2014/main" id="{F475F110-7B24-259A-D10A-79BB433FEB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86816" y="541244"/>
            <a:ext cx="10390420" cy="2457710"/>
          </a:xfrm>
          <a:prstGeom prst="rect">
            <a:avLst/>
          </a:prstGeom>
        </p:spPr>
      </p:pic>
      <p:sp>
        <p:nvSpPr>
          <p:cNvPr id="22" name="Rectangle 21">
            <a:extLst>
              <a:ext uri="{FF2B5EF4-FFF2-40B4-BE49-F238E27FC236}">
                <a16:creationId xmlns:a16="http://schemas.microsoft.com/office/drawing/2014/main" id="{7E3C8742-3CF6-3DA2-8B3F-208B49501261}"/>
              </a:ext>
            </a:extLst>
          </p:cNvPr>
          <p:cNvSpPr/>
          <p:nvPr/>
        </p:nvSpPr>
        <p:spPr>
          <a:xfrm>
            <a:off x="621919" y="9402679"/>
            <a:ext cx="8210391" cy="7550455"/>
          </a:xfrm>
          <a:prstGeom prst="rect">
            <a:avLst/>
          </a:prstGeom>
          <a:solidFill>
            <a:schemeClr val="bg1"/>
          </a:solidFill>
          <a:ln w="28575">
            <a:solidFill>
              <a:schemeClr val="tx1"/>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nSpc>
                <a:spcPct val="150000"/>
              </a:lnSpc>
            </a:pPr>
            <a:r>
              <a:rPr lang="en-GB" sz="2000" spc="250" dirty="0">
                <a:solidFill>
                  <a:schemeClr val="tx1"/>
                </a:solidFill>
                <a:cs typeface="Arial" panose="020B0604020202020204" pitchFamily="34" charset="0"/>
              </a:rPr>
              <a:t>Over the past year, Tai </a:t>
            </a:r>
            <a:r>
              <a:rPr lang="en-GB" sz="2000" spc="250" dirty="0" err="1">
                <a:solidFill>
                  <a:schemeClr val="tx1"/>
                </a:solidFill>
                <a:cs typeface="Arial" panose="020B0604020202020204" pitchFamily="34" charset="0"/>
              </a:rPr>
              <a:t>Tarian’s</a:t>
            </a:r>
            <a:r>
              <a:rPr lang="en-GB" sz="2000" spc="250" dirty="0">
                <a:solidFill>
                  <a:schemeClr val="tx1"/>
                </a:solidFill>
                <a:cs typeface="Arial" panose="020B0604020202020204" pitchFamily="34" charset="0"/>
              </a:rPr>
              <a:t> attrition rates (Graph 1 below) have steadily increased with the impact of the “</a:t>
            </a:r>
            <a:r>
              <a:rPr lang="en-GB" sz="2000" i="1" spc="250" dirty="0">
                <a:solidFill>
                  <a:schemeClr val="tx1"/>
                </a:solidFill>
                <a:cs typeface="Arial" panose="020B0604020202020204" pitchFamily="34" charset="0"/>
              </a:rPr>
              <a:t>great resignation</a:t>
            </a:r>
            <a:r>
              <a:rPr lang="en-GB" sz="2000" spc="250" dirty="0">
                <a:solidFill>
                  <a:schemeClr val="tx1"/>
                </a:solidFill>
                <a:cs typeface="Arial" panose="020B0604020202020204" pitchFamily="34" charset="0"/>
              </a:rPr>
              <a:t>” (Mills,2022), the organisation currently faces difficulties attracting and retaining talent. Employee Voice (EV) is considered a driver for a range of employer-employee issues, with a link between increased attrition and absence rates and poor, or lack of EV mechanisms (</a:t>
            </a:r>
            <a:r>
              <a:rPr lang="en-GB" sz="2000" spc="250" dirty="0" err="1">
                <a:solidFill>
                  <a:schemeClr val="tx1"/>
                </a:solidFill>
                <a:cs typeface="Arial" panose="020B0604020202020204" pitchFamily="34" charset="0"/>
              </a:rPr>
              <a:t>Perlow</a:t>
            </a:r>
            <a:r>
              <a:rPr lang="en-GB" sz="2000" spc="250" dirty="0">
                <a:solidFill>
                  <a:schemeClr val="tx1"/>
                </a:solidFill>
                <a:cs typeface="Arial" panose="020B0604020202020204" pitchFamily="34" charset="0"/>
              </a:rPr>
              <a:t> and Williams,2003; Investors in people,2022; Barber,2018). Therefore improving EV mechanisms at Tai Tarian could play a vital part in future retention. The aim and objectives of this research were to identify and analyse current Employee Voice Mechanisms within Tai Tarian at this time. </a:t>
            </a:r>
          </a:p>
        </p:txBody>
      </p:sp>
      <p:sp>
        <p:nvSpPr>
          <p:cNvPr id="9" name="TextBox 8">
            <a:extLst>
              <a:ext uri="{FF2B5EF4-FFF2-40B4-BE49-F238E27FC236}">
                <a16:creationId xmlns:a16="http://schemas.microsoft.com/office/drawing/2014/main" id="{857C967E-020E-D801-4D7F-DB921C3A1B78}"/>
              </a:ext>
            </a:extLst>
          </p:cNvPr>
          <p:cNvSpPr txBox="1"/>
          <p:nvPr/>
        </p:nvSpPr>
        <p:spPr>
          <a:xfrm>
            <a:off x="9377614" y="9464237"/>
            <a:ext cx="7488340" cy="10216643"/>
          </a:xfrm>
          <a:prstGeom prst="rect">
            <a:avLst/>
          </a:prstGeom>
          <a:noFill/>
          <a:ln w="28575">
            <a:noFill/>
            <a:prstDash val="lgDashDotDot"/>
          </a:ln>
        </p:spPr>
        <p:txBody>
          <a:bodyPr wrap="square" rtlCol="0">
            <a:spAutoFit/>
          </a:bodyPr>
          <a:lstStyle/>
          <a:p>
            <a:pPr algn="ctr">
              <a:lnSpc>
                <a:spcPct val="150000"/>
              </a:lnSpc>
              <a:spcAft>
                <a:spcPts val="1000"/>
              </a:spcAft>
            </a:pPr>
            <a:r>
              <a:rPr lang="en-GB" sz="2400" b="1" u="sng" dirty="0">
                <a:effectLst/>
                <a:ea typeface="Calibri" panose="020F0502020204030204" pitchFamily="34" charset="0"/>
                <a:cs typeface="Arial" panose="020B0604020202020204" pitchFamily="34" charset="0"/>
              </a:rPr>
              <a:t>Literature review</a:t>
            </a:r>
            <a:endParaRPr lang="en-GB" sz="2400" i="1" dirty="0">
              <a:effectLst/>
              <a:ea typeface="Calibri" panose="020F0502020204030204" pitchFamily="34" charset="0"/>
              <a:cs typeface="Arial" panose="020B0604020202020204" pitchFamily="34" charset="0"/>
            </a:endParaRPr>
          </a:p>
          <a:p>
            <a:pPr>
              <a:lnSpc>
                <a:spcPct val="150000"/>
              </a:lnSpc>
              <a:spcAft>
                <a:spcPts val="1000"/>
              </a:spcAft>
            </a:pPr>
            <a:r>
              <a:rPr lang="en-GB" sz="2000" i="1" spc="250" dirty="0">
                <a:effectLst/>
                <a:ea typeface="Calibri" panose="020F0502020204030204" pitchFamily="34" charset="0"/>
                <a:cs typeface="Arial" panose="020B0604020202020204" pitchFamily="34" charset="0"/>
              </a:rPr>
              <a:t>“Employee voice is the means by which people communicate their views to their employer. It’s the main way employees can influence matters that affect them at work. For employers, effective voice contributes toward innovation, productivity and organisational improvement. For employees, it often results in increased job satisfaction, greater influence and better </a:t>
            </a:r>
            <a:r>
              <a:rPr lang="en-GB" sz="2000" spc="250" dirty="0">
                <a:effectLst/>
                <a:ea typeface="Calibri" panose="020F0502020204030204" pitchFamily="34" charset="0"/>
                <a:cs typeface="Arial" panose="020B0604020202020204" pitchFamily="34" charset="0"/>
              </a:rPr>
              <a:t>opportunities for development.” (CIPD,2019).</a:t>
            </a:r>
          </a:p>
          <a:p>
            <a:pPr>
              <a:lnSpc>
                <a:spcPct val="150000"/>
              </a:lnSpc>
              <a:spcAft>
                <a:spcPts val="1000"/>
              </a:spcAft>
            </a:pPr>
            <a:r>
              <a:rPr lang="en-GB" sz="2000" spc="250" dirty="0">
                <a:effectLst/>
                <a:ea typeface="Calibri" panose="020F0502020204030204" pitchFamily="34" charset="0"/>
                <a:cs typeface="Arial" panose="020B0604020202020204" pitchFamily="34" charset="0"/>
              </a:rPr>
              <a:t>A range of communication tools is suggested to be the best approach for organisations.  Key messages should be driven from the top down by the Senior Management Team and line managers, who truly believe in the benefits of Employee voice mechanisms to create a positive work culture (Gordon et al, 1988; Purcell, 1987; </a:t>
            </a:r>
            <a:r>
              <a:rPr lang="en-GB" sz="2000" spc="250" dirty="0" err="1">
                <a:effectLst/>
                <a:ea typeface="Calibri" panose="020F0502020204030204" pitchFamily="34" charset="0"/>
                <a:cs typeface="Arial" panose="020B0604020202020204" pitchFamily="34" charset="0"/>
              </a:rPr>
              <a:t>Kowtha</a:t>
            </a:r>
            <a:r>
              <a:rPr lang="en-GB" sz="2000" spc="250" dirty="0">
                <a:effectLst/>
                <a:ea typeface="Calibri" panose="020F0502020204030204" pitchFamily="34" charset="0"/>
                <a:cs typeface="Arial" panose="020B0604020202020204" pitchFamily="34" charset="0"/>
              </a:rPr>
              <a:t> et al,2001). Meaningful dialogue about strategy, organisational goals, culture, change and future plans should be included to add value to the communications.</a:t>
            </a:r>
          </a:p>
          <a:p>
            <a:pPr>
              <a:lnSpc>
                <a:spcPct val="150000"/>
              </a:lnSpc>
              <a:spcAft>
                <a:spcPts val="1000"/>
              </a:spcAft>
            </a:pPr>
            <a:r>
              <a:rPr lang="en-GB" sz="2000" spc="250" dirty="0">
                <a:ea typeface="Calibri" panose="020F0502020204030204" pitchFamily="34" charset="0"/>
                <a:cs typeface="Arial" panose="020B0604020202020204" pitchFamily="34" charset="0"/>
              </a:rPr>
              <a:t>. </a:t>
            </a:r>
            <a:endParaRPr lang="en-GB" sz="2000" spc="250" dirty="0">
              <a:effectLst/>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35D4647-FD85-F016-1752-4BE3137C45C3}"/>
              </a:ext>
            </a:extLst>
          </p:cNvPr>
          <p:cNvSpPr/>
          <p:nvPr/>
        </p:nvSpPr>
        <p:spPr>
          <a:xfrm>
            <a:off x="621919" y="17395113"/>
            <a:ext cx="8210391" cy="4764749"/>
          </a:xfrm>
          <a:prstGeom prst="rect">
            <a:avLst/>
          </a:prstGeom>
          <a:noFill/>
          <a:ln w="28575">
            <a:solidFill>
              <a:schemeClr val="tx1"/>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1187F7B2-605C-DA1D-00CE-5C56D7AD83CB}"/>
              </a:ext>
            </a:extLst>
          </p:cNvPr>
          <p:cNvSpPr txBox="1"/>
          <p:nvPr/>
        </p:nvSpPr>
        <p:spPr>
          <a:xfrm>
            <a:off x="9245348" y="9399765"/>
            <a:ext cx="7703218" cy="9848850"/>
          </a:xfrm>
          <a:prstGeom prst="rect">
            <a:avLst/>
          </a:prstGeom>
          <a:noFill/>
          <a:ln w="28575">
            <a:solidFill>
              <a:schemeClr val="tx1"/>
            </a:solidFill>
            <a:prstDash val="lgDashDotDot"/>
          </a:ln>
        </p:spPr>
        <p:txBody>
          <a:bodyPr wrap="square" rtlCol="0">
            <a:spAutoFit/>
          </a:bodyPr>
          <a:lstStyle/>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sz="2800" b="1" u="sng" dirty="0">
              <a:latin typeface="Abadi" panose="020B0604020104020204" pitchFamily="34" charset="0"/>
            </a:endParaRPr>
          </a:p>
          <a:p>
            <a:endParaRPr lang="en-GB" dirty="0"/>
          </a:p>
        </p:txBody>
      </p:sp>
      <p:sp>
        <p:nvSpPr>
          <p:cNvPr id="25" name="TextBox 24">
            <a:extLst>
              <a:ext uri="{FF2B5EF4-FFF2-40B4-BE49-F238E27FC236}">
                <a16:creationId xmlns:a16="http://schemas.microsoft.com/office/drawing/2014/main" id="{BCB16810-827B-754C-FFF4-01F405D6DC9E}"/>
              </a:ext>
            </a:extLst>
          </p:cNvPr>
          <p:cNvSpPr txBox="1"/>
          <p:nvPr/>
        </p:nvSpPr>
        <p:spPr>
          <a:xfrm>
            <a:off x="621919" y="22457062"/>
            <a:ext cx="8210391" cy="17204710"/>
          </a:xfrm>
          <a:prstGeom prst="rect">
            <a:avLst/>
          </a:prstGeom>
          <a:noFill/>
          <a:ln w="28575">
            <a:solidFill>
              <a:schemeClr val="tx1"/>
            </a:solidFill>
            <a:prstDash val="lgDashDotDot"/>
          </a:ln>
        </p:spPr>
        <p:txBody>
          <a:bodyPr wrap="square" rtlCol="0">
            <a:spAutoFit/>
          </a:bodyPr>
          <a:lstStyle/>
          <a:p>
            <a:pPr algn="ctr"/>
            <a:endParaRPr lang="en-GB" sz="2400" b="1" u="sng" dirty="0"/>
          </a:p>
          <a:p>
            <a:pPr algn="ctr"/>
            <a:r>
              <a:rPr lang="en-GB" sz="2800" b="1" u="sng" dirty="0">
                <a:latin typeface="Abadi" panose="020B0604020104020204" pitchFamily="34" charset="0"/>
              </a:rPr>
              <a:t> </a:t>
            </a: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Anderson,V</a:t>
            </a:r>
            <a:r>
              <a:rPr lang="en-GB" sz="2000" dirty="0">
                <a:effectLst/>
                <a:latin typeface="Calibri" panose="020F0502020204030204" pitchFamily="34" charset="0"/>
                <a:ea typeface="Calibri" panose="020F0502020204030204" pitchFamily="34" charset="0"/>
                <a:cs typeface="Calibri" panose="020F0502020204030204" pitchFamily="34" charset="0"/>
              </a:rPr>
              <a:t> (2013) </a:t>
            </a:r>
            <a:r>
              <a:rPr lang="en-GB" sz="2000" i="1" dirty="0">
                <a:effectLst/>
                <a:latin typeface="Calibri" panose="020F0502020204030204" pitchFamily="34" charset="0"/>
                <a:ea typeface="Calibri" panose="020F0502020204030204" pitchFamily="34" charset="0"/>
                <a:cs typeface="Calibri" panose="020F0502020204030204" pitchFamily="34" charset="0"/>
              </a:rPr>
              <a:t>Research methods in Human Resource Management;</a:t>
            </a:r>
            <a:r>
              <a:rPr lang="en-GB" sz="2000" dirty="0">
                <a:effectLst/>
                <a:latin typeface="Calibri" panose="020F0502020204030204" pitchFamily="34" charset="0"/>
                <a:ea typeface="Calibri" panose="020F0502020204030204" pitchFamily="34" charset="0"/>
                <a:cs typeface="Calibri" panose="020F0502020204030204" pitchFamily="34" charset="0"/>
              </a:rPr>
              <a:t> 3rd Edition : London. Chartered Institute of Personnel and Development.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Barber,B</a:t>
            </a:r>
            <a:r>
              <a:rPr lang="en-GB" sz="2000" dirty="0">
                <a:effectLst/>
                <a:latin typeface="Calibri" panose="020F0502020204030204" pitchFamily="34" charset="0"/>
                <a:ea typeface="Calibri" panose="020F0502020204030204" pitchFamily="34" charset="0"/>
                <a:cs typeface="Calibri" panose="020F0502020204030204" pitchFamily="34" charset="0"/>
              </a:rPr>
              <a:t> (2019) Building Productivity: ACAS publications and services [Online] Available via: https://archive.acas.org.uk/index.aspx?articleid=5640 (Accessed on: 01 August 2022)</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Chartered Institute of Personnel and Development (2019) Research report – February 2019 - Talking about voice: employees experiences [Online] Available via: https://www.cipd.co.uk/Images/talking-about-voice_employees-experiences_tcm18-54482.pdf (Accessed on: 10 July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Gordon, Michael E., &amp; Bowlby, R. (1988) Propositions About Grievance Settlements: Finally, Consultations. Personnel Psychology, 41, 107-123.</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Investors in people (2022) “Employee voice: why is it important to sustainable success?”  [Online] Available via: https://www.investorsinpeople.com/knowledge/employee-voice/ (Accessed: 12 July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Involvement &amp; Participation Association (2020) </a:t>
            </a:r>
            <a:r>
              <a:rPr lang="en-GB" sz="2000" i="1" dirty="0">
                <a:effectLst/>
                <a:latin typeface="Calibri" panose="020F0502020204030204" pitchFamily="34" charset="0"/>
                <a:ea typeface="Calibri" panose="020F0502020204030204" pitchFamily="34" charset="0"/>
                <a:cs typeface="Calibri" panose="020F0502020204030204" pitchFamily="34" charset="0"/>
              </a:rPr>
              <a:t>Employee Voice</a:t>
            </a:r>
            <a:r>
              <a:rPr lang="en-GB" sz="2000" dirty="0">
                <a:effectLst/>
                <a:latin typeface="Calibri" panose="020F0502020204030204" pitchFamily="34" charset="0"/>
                <a:ea typeface="Calibri" panose="020F0502020204030204" pitchFamily="34" charset="0"/>
                <a:cs typeface="Calibri" panose="020F0502020204030204" pitchFamily="34" charset="0"/>
              </a:rPr>
              <a:t> [Online] Available via: https://www.ipa-involve.com/employee-voice (Accessed: 17 July 2022)</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Kowtha</a:t>
            </a:r>
            <a:r>
              <a:rPr lang="en-GB" sz="2000" dirty="0">
                <a:effectLst/>
                <a:latin typeface="Calibri" panose="020F0502020204030204" pitchFamily="34" charset="0"/>
                <a:ea typeface="Calibri" panose="020F0502020204030204" pitchFamily="34" charset="0"/>
                <a:cs typeface="Calibri" panose="020F0502020204030204" pitchFamily="34" charset="0"/>
              </a:rPr>
              <a:t>, R., Landau, J., and </a:t>
            </a:r>
            <a:r>
              <a:rPr lang="en-GB" sz="2000" dirty="0" err="1">
                <a:effectLst/>
                <a:latin typeface="Calibri" panose="020F0502020204030204" pitchFamily="34" charset="0"/>
                <a:ea typeface="Calibri" panose="020F0502020204030204" pitchFamily="34" charset="0"/>
                <a:cs typeface="Calibri" panose="020F0502020204030204" pitchFamily="34" charset="0"/>
              </a:rPr>
              <a:t>Beng</a:t>
            </a:r>
            <a:r>
              <a:rPr lang="en-GB" sz="2000" dirty="0">
                <a:effectLst/>
                <a:latin typeface="Calibri" panose="020F0502020204030204" pitchFamily="34" charset="0"/>
                <a:ea typeface="Calibri" panose="020F0502020204030204" pitchFamily="34" charset="0"/>
                <a:cs typeface="Calibri" panose="020F0502020204030204" pitchFamily="34" charset="0"/>
              </a:rPr>
              <a:t>, C. H. (2001) The culture of voice: Exploring the relationship between employee voice and organizational culture. Academy of Management Conference, Washington, DC. [Online]  Available via: http://researchgate.net/profile/Rao_kowtha/publication/265524987 (Accessed: 07 July 2022)</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MacLeod and Clarke (2009) Engaging for Success: Enhancing performance through employee Engagement, Department for Business Innovation and Skills, London.</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Mills,C</a:t>
            </a:r>
            <a:r>
              <a:rPr lang="en-GB" sz="2000" dirty="0">
                <a:effectLst/>
                <a:latin typeface="Calibri" panose="020F0502020204030204" pitchFamily="34" charset="0"/>
                <a:ea typeface="Calibri" panose="020F0502020204030204" pitchFamily="34" charset="0"/>
                <a:cs typeface="Calibri" panose="020F0502020204030204" pitchFamily="34" charset="0"/>
              </a:rPr>
              <a:t>. (2022) </a:t>
            </a:r>
            <a:r>
              <a:rPr lang="en-GB" sz="2000" i="1" dirty="0">
                <a:effectLst/>
                <a:latin typeface="Calibri" panose="020F0502020204030204" pitchFamily="34" charset="0"/>
                <a:ea typeface="Calibri" panose="020F0502020204030204" pitchFamily="34" charset="0"/>
                <a:cs typeface="Calibri" panose="020F0502020204030204" pitchFamily="34" charset="0"/>
              </a:rPr>
              <a:t>“Great resignation continues – a third of </a:t>
            </a:r>
            <a:r>
              <a:rPr lang="en-GB" sz="2000" i="1" dirty="0" err="1">
                <a:effectLst/>
                <a:latin typeface="Calibri" panose="020F0502020204030204" pitchFamily="34" charset="0"/>
                <a:ea typeface="Calibri" panose="020F0502020204030204" pitchFamily="34" charset="0"/>
                <a:cs typeface="Calibri" panose="020F0502020204030204" pitchFamily="34" charset="0"/>
              </a:rPr>
              <a:t>uk</a:t>
            </a:r>
            <a:r>
              <a:rPr lang="en-GB" sz="2000" i="1" dirty="0">
                <a:effectLst/>
                <a:latin typeface="Calibri" panose="020F0502020204030204" pitchFamily="34" charset="0"/>
                <a:ea typeface="Calibri" panose="020F0502020204030204" pitchFamily="34" charset="0"/>
                <a:cs typeface="Calibri" panose="020F0502020204030204" pitchFamily="34" charset="0"/>
              </a:rPr>
              <a:t> workers considering career change in 2022” </a:t>
            </a:r>
            <a:r>
              <a:rPr lang="en-GB" sz="2000" dirty="0">
                <a:effectLst/>
                <a:latin typeface="Calibri" panose="020F0502020204030204" pitchFamily="34" charset="0"/>
                <a:ea typeface="Calibri" panose="020F0502020204030204" pitchFamily="34" charset="0"/>
                <a:cs typeface="Calibri" panose="020F0502020204030204" pitchFamily="34" charset="0"/>
              </a:rPr>
              <a:t>[Online] Available via: https://www.thehrdirector.com/business-news/employment/the-great-resignation-continues-with-almost-a-third-of-uk-workers-considering-a-career-change-in-2022/ (Accessed: 17 July 2022)</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Perlow</a:t>
            </a:r>
            <a:r>
              <a:rPr lang="en-GB" sz="2000" dirty="0">
                <a:effectLst/>
                <a:latin typeface="Calibri" panose="020F0502020204030204" pitchFamily="34" charset="0"/>
                <a:ea typeface="Calibri" panose="020F0502020204030204" pitchFamily="34" charset="0"/>
                <a:cs typeface="Calibri" panose="020F0502020204030204" pitchFamily="34" charset="0"/>
              </a:rPr>
              <a:t>, L </a:t>
            </a:r>
            <a:r>
              <a:rPr lang="en-GB" sz="2000" dirty="0" err="1">
                <a:effectLst/>
                <a:latin typeface="Calibri" panose="020F0502020204030204" pitchFamily="34" charset="0"/>
                <a:ea typeface="Calibri" panose="020F0502020204030204" pitchFamily="34" charset="0"/>
                <a:cs typeface="Calibri" panose="020F0502020204030204" pitchFamily="34" charset="0"/>
              </a:rPr>
              <a:t>Williams,S</a:t>
            </a:r>
            <a:r>
              <a:rPr lang="en-GB" sz="2000" dirty="0">
                <a:effectLst/>
                <a:latin typeface="Calibri" panose="020F0502020204030204" pitchFamily="34" charset="0"/>
                <a:ea typeface="Calibri" panose="020F0502020204030204" pitchFamily="34" charset="0"/>
                <a:cs typeface="Calibri" panose="020F0502020204030204" pitchFamily="34" charset="0"/>
              </a:rPr>
              <a:t> (2003) “Is Silence Killing Your Company?” [Online] Available </a:t>
            </a:r>
            <a:r>
              <a:rPr lang="en-GB" sz="2000" dirty="0" err="1">
                <a:effectLst/>
                <a:latin typeface="Calibri" panose="020F0502020204030204" pitchFamily="34" charset="0"/>
                <a:ea typeface="Calibri" panose="020F0502020204030204" pitchFamily="34" charset="0"/>
                <a:cs typeface="Calibri" panose="020F0502020204030204" pitchFamily="34" charset="0"/>
              </a:rPr>
              <a:t>via:https</a:t>
            </a:r>
            <a:r>
              <a:rPr lang="en-GB" sz="2000" dirty="0">
                <a:effectLst/>
                <a:latin typeface="Calibri" panose="020F0502020204030204" pitchFamily="34" charset="0"/>
                <a:ea typeface="Calibri" panose="020F0502020204030204" pitchFamily="34" charset="0"/>
                <a:cs typeface="Calibri" panose="020F0502020204030204" pitchFamily="34" charset="0"/>
              </a:rPr>
              <a:t>://hbr.org/2003/05/is-silence-killing-your-company (Accessed on: 08 August 2022)</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a:effectLst/>
                <a:latin typeface="Calibri" panose="020F0502020204030204" pitchFamily="34" charset="0"/>
                <a:ea typeface="Calibri" panose="020F0502020204030204" pitchFamily="34" charset="0"/>
                <a:cs typeface="Calibri" panose="020F0502020204030204" pitchFamily="34" charset="0"/>
              </a:rPr>
              <a:t>Purcell, J. (1987). Mapping Management Styles in Employee Relations:  The Journal of Management Studies; 24:533-548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Riley,J</a:t>
            </a:r>
            <a:r>
              <a:rPr lang="en-GB" sz="2000" dirty="0">
                <a:effectLst/>
                <a:latin typeface="Calibri" panose="020F0502020204030204" pitchFamily="34" charset="0"/>
                <a:ea typeface="Calibri" panose="020F0502020204030204" pitchFamily="34" charset="0"/>
                <a:cs typeface="Calibri" panose="020F0502020204030204" pitchFamily="34" charset="0"/>
              </a:rPr>
              <a:t> (2019) How Disengaged Employees Affect Your Organisation [Online] Available via: https://www.guidespark.com/blog/how-disengaged-employees-affect-your-organization/#:~:text=Research%20shows%20that%20disengaged%20employees,for%20new%20jobs%20or%20opportunities (Accessed on: 12 August 2022)</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spcAft>
                <a:spcPts val="1000"/>
              </a:spcAft>
              <a:buFont typeface="+mj-lt"/>
              <a:buAutoNum type="arabicPeriod"/>
            </a:pPr>
            <a:r>
              <a:rPr lang="en-GB" sz="2000" dirty="0" err="1">
                <a:effectLst/>
                <a:latin typeface="Calibri" panose="020F0502020204030204" pitchFamily="34" charset="0"/>
                <a:ea typeface="Calibri" panose="020F0502020204030204" pitchFamily="34" charset="0"/>
                <a:cs typeface="Calibri" panose="020F0502020204030204" pitchFamily="34" charset="0"/>
              </a:rPr>
              <a:t>Taylor,S</a:t>
            </a:r>
            <a:r>
              <a:rPr lang="en-GB" sz="2000" dirty="0">
                <a:effectLst/>
                <a:latin typeface="Calibri" panose="020F0502020204030204" pitchFamily="34" charset="0"/>
                <a:ea typeface="Calibri" panose="020F0502020204030204" pitchFamily="34" charset="0"/>
                <a:cs typeface="Calibri" panose="020F0502020204030204" pitchFamily="34" charset="0"/>
              </a:rPr>
              <a:t> and </a:t>
            </a:r>
            <a:r>
              <a:rPr lang="en-GB" sz="2000" dirty="0" err="1">
                <a:effectLst/>
                <a:latin typeface="Calibri" panose="020F0502020204030204" pitchFamily="34" charset="0"/>
                <a:ea typeface="Calibri" panose="020F0502020204030204" pitchFamily="34" charset="0"/>
                <a:cs typeface="Calibri" panose="020F0502020204030204" pitchFamily="34" charset="0"/>
              </a:rPr>
              <a:t>Woodhams,C</a:t>
            </a:r>
            <a:r>
              <a:rPr lang="en-GB" sz="2000" dirty="0">
                <a:effectLst/>
                <a:latin typeface="Calibri" panose="020F0502020204030204" pitchFamily="34" charset="0"/>
                <a:ea typeface="Calibri" panose="020F0502020204030204" pitchFamily="34" charset="0"/>
                <a:cs typeface="Calibri" panose="020F0502020204030204" pitchFamily="34" charset="0"/>
              </a:rPr>
              <a:t> (2016) Human Resource Management: People and Organisations;2ed.London: Chartered Institute of Personnel and Development.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E21430AD-7B96-AD80-E604-843F257AD377}"/>
              </a:ext>
            </a:extLst>
          </p:cNvPr>
          <p:cNvSpPr txBox="1"/>
          <p:nvPr/>
        </p:nvSpPr>
        <p:spPr>
          <a:xfrm>
            <a:off x="9205917" y="19528435"/>
            <a:ext cx="7703218" cy="20050104"/>
          </a:xfrm>
          <a:prstGeom prst="rect">
            <a:avLst/>
          </a:prstGeom>
          <a:noFill/>
          <a:ln w="28575">
            <a:solidFill>
              <a:schemeClr val="tx1"/>
            </a:solidFill>
            <a:prstDash val="lgDashDotDot"/>
          </a:ln>
        </p:spPr>
        <p:txBody>
          <a:bodyPr wrap="square" rtlCol="0">
            <a:spAutoFit/>
          </a:bodyPr>
          <a:lstStyle/>
          <a:p>
            <a:pPr algn="ctr"/>
            <a:endParaRPr lang="en-GB" sz="2000" dirty="0"/>
          </a:p>
          <a:p>
            <a:pPr lvl="1"/>
            <a:endParaRPr lang="en-GB" sz="2000" dirty="0"/>
          </a:p>
          <a:p>
            <a:pPr lvl="1">
              <a:lnSpc>
                <a:spcPct val="150000"/>
              </a:lnSpc>
            </a:pPr>
            <a:r>
              <a:rPr lang="en-GB" sz="2000" spc="250" dirty="0">
                <a:cs typeface="Arial" panose="020B0604020202020204" pitchFamily="34" charset="0"/>
              </a:rPr>
              <a:t>The research results concluded that Tai Tarian presents itself to have a range of EV channels and communication tools which is considered to be “best practice” (IPA,2020).</a:t>
            </a:r>
          </a:p>
          <a:p>
            <a:pPr lvl="1">
              <a:lnSpc>
                <a:spcPct val="150000"/>
              </a:lnSpc>
            </a:pPr>
            <a:r>
              <a:rPr lang="en-GB" sz="2000" spc="250" dirty="0">
                <a:cs typeface="Arial" panose="020B0604020202020204" pitchFamily="34" charset="0"/>
              </a:rPr>
              <a:t>Analysis of survey results, consideration of Absence and Attrition figures, which have been benchmarked against different Social Housing Associations, suggests a disparity between the provision and suggested benefits. </a:t>
            </a:r>
          </a:p>
          <a:p>
            <a:pPr lvl="1">
              <a:lnSpc>
                <a:spcPct val="150000"/>
              </a:lnSpc>
            </a:pPr>
            <a:r>
              <a:rPr lang="en-GB" sz="2000" spc="250" dirty="0">
                <a:cs typeface="Arial" panose="020B0604020202020204" pitchFamily="34" charset="0"/>
              </a:rPr>
              <a:t>The results indicate that there are too many forms of Employee Voice mechanisms, which only certain employees can access, causing a divide across departments.</a:t>
            </a:r>
          </a:p>
          <a:p>
            <a:pPr lvl="1">
              <a:lnSpc>
                <a:spcPct val="150000"/>
              </a:lnSpc>
            </a:pPr>
            <a:r>
              <a:rPr lang="en-GB" sz="2000" spc="250" dirty="0">
                <a:cs typeface="Arial" panose="020B0604020202020204" pitchFamily="34" charset="0"/>
              </a:rPr>
              <a:t>There seems to be a percentage of the participants who are clearly disengaged (Barber,2019;Riley,2019) with results suggesting poor communication between line managers and teams. This could be due to not listening and acting upon suggestions given by employees (MacLeod and Clarke,2009). </a:t>
            </a:r>
          </a:p>
          <a:p>
            <a:pPr lvl="1">
              <a:lnSpc>
                <a:spcPct val="150000"/>
              </a:lnSpc>
            </a:pPr>
            <a:r>
              <a:rPr lang="en-GB" sz="2000" spc="250" dirty="0">
                <a:cs typeface="Arial" panose="020B0604020202020204" pitchFamily="34" charset="0"/>
              </a:rPr>
              <a:t>Although, the survey was completed by just under 20% of the organisation, this could be considered to not be a true representation of the organisation. Upon reflection, I feel that including what department participants were in could have provided a better insight to examine if there was a particular departmental issue within the directorates. </a:t>
            </a:r>
          </a:p>
          <a:p>
            <a:pPr lvl="1">
              <a:lnSpc>
                <a:spcPct val="150000"/>
              </a:lnSpc>
            </a:pPr>
            <a:r>
              <a:rPr lang="en-GB" sz="2000" spc="250" dirty="0">
                <a:cs typeface="Arial" panose="020B0604020202020204" pitchFamily="34" charset="0"/>
              </a:rPr>
              <a:t>I would also consider including a question that directly asked, “what communication methods do you prefer” , this could provide deeper insight into what employees actually want and if there is a difference between office/home/community working employees. </a:t>
            </a:r>
          </a:p>
          <a:p>
            <a:pPr lvl="1">
              <a:lnSpc>
                <a:spcPct val="150000"/>
              </a:lnSpc>
            </a:pPr>
            <a:r>
              <a:rPr lang="en-GB" sz="2000" spc="250" dirty="0">
                <a:cs typeface="Arial" panose="020B0604020202020204" pitchFamily="34" charset="0"/>
              </a:rPr>
              <a:t>To increase uptake, given </a:t>
            </a:r>
            <a:r>
              <a:rPr lang="en-GB" sz="2000" spc="250">
                <a:cs typeface="Arial" panose="020B0604020202020204" pitchFamily="34" charset="0"/>
              </a:rPr>
              <a:t>more time, </a:t>
            </a:r>
            <a:r>
              <a:rPr lang="en-GB" sz="2000" spc="250" dirty="0">
                <a:cs typeface="Arial" panose="020B0604020202020204" pitchFamily="34" charset="0"/>
              </a:rPr>
              <a:t>I could have reached out to teams in person, and provided the option of paper copies to complete or used an interview approach to gain insight rather than a survey. Another perspective is that employees were reluctant to complete the survey due to ongoing frustration with the communication tools themselves which was highlighted through the survey results completed.</a:t>
            </a:r>
          </a:p>
        </p:txBody>
      </p:sp>
      <p:pic>
        <p:nvPicPr>
          <p:cNvPr id="29" name="Picture 28">
            <a:extLst>
              <a:ext uri="{FF2B5EF4-FFF2-40B4-BE49-F238E27FC236}">
                <a16:creationId xmlns:a16="http://schemas.microsoft.com/office/drawing/2014/main" id="{668DB3F4-0F5E-479E-2BAE-132E59E5418B}"/>
              </a:ext>
            </a:extLst>
          </p:cNvPr>
          <p:cNvPicPr>
            <a:picLocks noChangeAspect="1"/>
          </p:cNvPicPr>
          <p:nvPr/>
        </p:nvPicPr>
        <p:blipFill>
          <a:blip r:embed="rId4"/>
          <a:stretch>
            <a:fillRect/>
          </a:stretch>
        </p:blipFill>
        <p:spPr>
          <a:xfrm>
            <a:off x="1462982" y="18057078"/>
            <a:ext cx="6528263" cy="3940584"/>
          </a:xfrm>
          <a:prstGeom prst="rect">
            <a:avLst/>
          </a:prstGeom>
        </p:spPr>
      </p:pic>
      <p:graphicFrame>
        <p:nvGraphicFramePr>
          <p:cNvPr id="32" name="Chart 31">
            <a:extLst>
              <a:ext uri="{FF2B5EF4-FFF2-40B4-BE49-F238E27FC236}">
                <a16:creationId xmlns:a16="http://schemas.microsoft.com/office/drawing/2014/main" id="{FFAD7315-9FC5-404D-82E9-2903A05A6443}"/>
              </a:ext>
            </a:extLst>
          </p:cNvPr>
          <p:cNvGraphicFramePr/>
          <p:nvPr>
            <p:extLst>
              <p:ext uri="{D42A27DB-BD31-4B8C-83A1-F6EECF244321}">
                <p14:modId xmlns:p14="http://schemas.microsoft.com/office/powerpoint/2010/main" val="678685184"/>
              </p:ext>
            </p:extLst>
          </p:nvPr>
        </p:nvGraphicFramePr>
        <p:xfrm>
          <a:off x="17482632" y="23209351"/>
          <a:ext cx="5927269" cy="4851973"/>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33" name="Chart 32">
            <a:extLst>
              <a:ext uri="{FF2B5EF4-FFF2-40B4-BE49-F238E27FC236}">
                <a16:creationId xmlns:a16="http://schemas.microsoft.com/office/drawing/2014/main" id="{29021323-6CCE-446E-8E64-F41CC39362C3}"/>
              </a:ext>
            </a:extLst>
          </p:cNvPr>
          <p:cNvGraphicFramePr/>
          <p:nvPr>
            <p:extLst>
              <p:ext uri="{D42A27DB-BD31-4B8C-83A1-F6EECF244321}">
                <p14:modId xmlns:p14="http://schemas.microsoft.com/office/powerpoint/2010/main" val="3904525166"/>
              </p:ext>
            </p:extLst>
          </p:nvPr>
        </p:nvGraphicFramePr>
        <p:xfrm>
          <a:off x="23911669" y="23183936"/>
          <a:ext cx="5161917" cy="4827799"/>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34" name="Chart 33">
            <a:extLst>
              <a:ext uri="{FF2B5EF4-FFF2-40B4-BE49-F238E27FC236}">
                <a16:creationId xmlns:a16="http://schemas.microsoft.com/office/drawing/2014/main" id="{C0912BC7-478B-4815-BE0D-42404B4679EE}"/>
              </a:ext>
            </a:extLst>
          </p:cNvPr>
          <p:cNvGraphicFramePr/>
          <p:nvPr>
            <p:extLst>
              <p:ext uri="{D42A27DB-BD31-4B8C-83A1-F6EECF244321}">
                <p14:modId xmlns:p14="http://schemas.microsoft.com/office/powerpoint/2010/main" val="1780384900"/>
              </p:ext>
            </p:extLst>
          </p:nvPr>
        </p:nvGraphicFramePr>
        <p:xfrm>
          <a:off x="23658219" y="28864744"/>
          <a:ext cx="5389991" cy="4554010"/>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35" name="Chart 34">
            <a:extLst>
              <a:ext uri="{FF2B5EF4-FFF2-40B4-BE49-F238E27FC236}">
                <a16:creationId xmlns:a16="http://schemas.microsoft.com/office/drawing/2014/main" id="{F4DB758A-9C3B-4483-95AF-09557A462E83}"/>
              </a:ext>
            </a:extLst>
          </p:cNvPr>
          <p:cNvGraphicFramePr/>
          <p:nvPr>
            <p:extLst>
              <p:ext uri="{D42A27DB-BD31-4B8C-83A1-F6EECF244321}">
                <p14:modId xmlns:p14="http://schemas.microsoft.com/office/powerpoint/2010/main" val="2826333950"/>
              </p:ext>
            </p:extLst>
          </p:nvPr>
        </p:nvGraphicFramePr>
        <p:xfrm>
          <a:off x="17525400" y="28751839"/>
          <a:ext cx="5644203" cy="4924905"/>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36" name="Chart 35">
            <a:extLst>
              <a:ext uri="{FF2B5EF4-FFF2-40B4-BE49-F238E27FC236}">
                <a16:creationId xmlns:a16="http://schemas.microsoft.com/office/drawing/2014/main" id="{FA2DC571-8B8A-42E2-A849-BE4080982FC5}"/>
              </a:ext>
            </a:extLst>
          </p:cNvPr>
          <p:cNvGraphicFramePr/>
          <p:nvPr>
            <p:extLst>
              <p:ext uri="{D42A27DB-BD31-4B8C-83A1-F6EECF244321}">
                <p14:modId xmlns:p14="http://schemas.microsoft.com/office/powerpoint/2010/main" val="3087283681"/>
              </p:ext>
            </p:extLst>
          </p:nvPr>
        </p:nvGraphicFramePr>
        <p:xfrm>
          <a:off x="17541100" y="34493616"/>
          <a:ext cx="5161916" cy="4679734"/>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37" name="Chart 36">
            <a:extLst>
              <a:ext uri="{FF2B5EF4-FFF2-40B4-BE49-F238E27FC236}">
                <a16:creationId xmlns:a16="http://schemas.microsoft.com/office/drawing/2014/main" id="{24DDBAA9-D117-4B5C-8C54-010076B5346E}"/>
              </a:ext>
            </a:extLst>
          </p:cNvPr>
          <p:cNvGraphicFramePr/>
          <p:nvPr>
            <p:extLst>
              <p:ext uri="{D42A27DB-BD31-4B8C-83A1-F6EECF244321}">
                <p14:modId xmlns:p14="http://schemas.microsoft.com/office/powerpoint/2010/main" val="3636961726"/>
              </p:ext>
            </p:extLst>
          </p:nvPr>
        </p:nvGraphicFramePr>
        <p:xfrm>
          <a:off x="24134453" y="34532980"/>
          <a:ext cx="4716351" cy="4554009"/>
        </p:xfrm>
        <a:graphic>
          <a:graphicData uri="http://schemas.openxmlformats.org/drawingml/2006/chart">
            <c:chart xmlns:c="http://schemas.openxmlformats.org/drawingml/2006/chart" xmlns:r="http://schemas.openxmlformats.org/officeDocument/2006/relationships" r:id="rId10"/>
          </a:graphicData>
        </a:graphic>
      </p:graphicFrame>
      <p:cxnSp>
        <p:nvCxnSpPr>
          <p:cNvPr id="39" name="Straight Connector 38">
            <a:extLst>
              <a:ext uri="{FF2B5EF4-FFF2-40B4-BE49-F238E27FC236}">
                <a16:creationId xmlns:a16="http://schemas.microsoft.com/office/drawing/2014/main" id="{827D4E33-352C-994A-9CB0-A28FC5629FB5}"/>
              </a:ext>
            </a:extLst>
          </p:cNvPr>
          <p:cNvCxnSpPr>
            <a:cxnSpLocks/>
          </p:cNvCxnSpPr>
          <p:nvPr/>
        </p:nvCxnSpPr>
        <p:spPr>
          <a:xfrm flipV="1">
            <a:off x="17376739" y="28301348"/>
            <a:ext cx="12321671" cy="42827"/>
          </a:xfrm>
          <a:prstGeom prst="line">
            <a:avLst/>
          </a:prstGeom>
          <a:ln w="28575">
            <a:prstDash val="lgDashDotDot"/>
          </a:ln>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CD2F08E7-D94A-4A23-AAEF-852AD4AC359E}"/>
              </a:ext>
            </a:extLst>
          </p:cNvPr>
          <p:cNvSpPr txBox="1"/>
          <p:nvPr/>
        </p:nvSpPr>
        <p:spPr>
          <a:xfrm>
            <a:off x="22231207" y="22820310"/>
            <a:ext cx="3165957" cy="461665"/>
          </a:xfrm>
          <a:prstGeom prst="rect">
            <a:avLst/>
          </a:prstGeom>
          <a:noFill/>
        </p:spPr>
        <p:txBody>
          <a:bodyPr wrap="square" rtlCol="0">
            <a:spAutoFit/>
          </a:bodyPr>
          <a:lstStyle/>
          <a:p>
            <a:r>
              <a:rPr lang="en-GB" sz="2400" b="1" u="sng" dirty="0"/>
              <a:t>Key Survey results </a:t>
            </a:r>
          </a:p>
        </p:txBody>
      </p:sp>
      <p:sp>
        <p:nvSpPr>
          <p:cNvPr id="45" name="TextBox 44">
            <a:extLst>
              <a:ext uri="{FF2B5EF4-FFF2-40B4-BE49-F238E27FC236}">
                <a16:creationId xmlns:a16="http://schemas.microsoft.com/office/drawing/2014/main" id="{B236F57A-8EE1-390F-4CBF-E6176F8115D9}"/>
              </a:ext>
            </a:extLst>
          </p:cNvPr>
          <p:cNvSpPr txBox="1"/>
          <p:nvPr/>
        </p:nvSpPr>
        <p:spPr>
          <a:xfrm>
            <a:off x="3398089" y="17490909"/>
            <a:ext cx="3415264" cy="523220"/>
          </a:xfrm>
          <a:prstGeom prst="rect">
            <a:avLst/>
          </a:prstGeom>
          <a:noFill/>
        </p:spPr>
        <p:txBody>
          <a:bodyPr wrap="square" rtlCol="0">
            <a:spAutoFit/>
          </a:bodyPr>
          <a:lstStyle/>
          <a:p>
            <a:r>
              <a:rPr lang="en-GB" sz="2400" b="1" u="sng" dirty="0"/>
              <a:t>Attrition (Graph 1)</a:t>
            </a:r>
            <a:r>
              <a:rPr lang="en-GB" sz="2800" b="1" u="sng" dirty="0">
                <a:latin typeface="Abadi" panose="020B0604020104020204" pitchFamily="34" charset="0"/>
              </a:rPr>
              <a:t> </a:t>
            </a:r>
          </a:p>
        </p:txBody>
      </p:sp>
      <p:sp>
        <p:nvSpPr>
          <p:cNvPr id="5" name="TextBox 4">
            <a:extLst>
              <a:ext uri="{FF2B5EF4-FFF2-40B4-BE49-F238E27FC236}">
                <a16:creationId xmlns:a16="http://schemas.microsoft.com/office/drawing/2014/main" id="{69327649-364D-E551-D2B5-5662783E468B}"/>
              </a:ext>
            </a:extLst>
          </p:cNvPr>
          <p:cNvSpPr txBox="1"/>
          <p:nvPr/>
        </p:nvSpPr>
        <p:spPr>
          <a:xfrm>
            <a:off x="548929" y="3188994"/>
            <a:ext cx="29130930" cy="830997"/>
          </a:xfrm>
          <a:prstGeom prst="rect">
            <a:avLst/>
          </a:prstGeom>
          <a:noFill/>
          <a:ln w="28575">
            <a:solidFill>
              <a:schemeClr val="tx1"/>
            </a:solidFill>
            <a:prstDash val="lgDashDotDot"/>
          </a:ln>
        </p:spPr>
        <p:txBody>
          <a:bodyPr wrap="square" rtlCol="0">
            <a:spAutoFit/>
          </a:bodyPr>
          <a:lstStyle/>
          <a:p>
            <a:r>
              <a:rPr lang="en-GB" sz="4800" b="1" dirty="0"/>
              <a:t>      Identification and analysis of the current Employee Voice mechanisms at Tai Tarian Housing Association  </a:t>
            </a:r>
          </a:p>
        </p:txBody>
      </p:sp>
      <p:sp>
        <p:nvSpPr>
          <p:cNvPr id="12" name="Rectangle 11">
            <a:extLst>
              <a:ext uri="{FF2B5EF4-FFF2-40B4-BE49-F238E27FC236}">
                <a16:creationId xmlns:a16="http://schemas.microsoft.com/office/drawing/2014/main" id="{9A71EC4F-9341-89B5-4611-23325A295FD2}"/>
              </a:ext>
            </a:extLst>
          </p:cNvPr>
          <p:cNvSpPr/>
          <p:nvPr/>
        </p:nvSpPr>
        <p:spPr>
          <a:xfrm>
            <a:off x="17331623" y="19730743"/>
            <a:ext cx="12366787" cy="2568998"/>
          </a:xfrm>
          <a:prstGeom prst="rect">
            <a:avLst/>
          </a:prstGeom>
          <a:solidFill>
            <a:schemeClr val="bg1"/>
          </a:solidFill>
          <a:ln w="28575">
            <a:solidFill>
              <a:schemeClr val="tx1"/>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numCol="2" rtlCol="0" anchor="ctr"/>
          <a:lstStyle/>
          <a:p>
            <a:pPr algn="ctr" defTabSz="3027487">
              <a:lnSpc>
                <a:spcPct val="150000"/>
              </a:lnSpc>
              <a:spcAft>
                <a:spcPts val="800"/>
              </a:spcAft>
            </a:pPr>
            <a:endParaRPr lang="en-GB" sz="2000" spc="250" dirty="0">
              <a:solidFill>
                <a:schemeClr val="tx1"/>
              </a:solidFill>
              <a:cs typeface="Arial" panose="020B0604020202020204" pitchFamily="34" charset="0"/>
            </a:endParaRPr>
          </a:p>
          <a:p>
            <a:pPr algn="ctr" defTabSz="3027487">
              <a:lnSpc>
                <a:spcPct val="150000"/>
              </a:lnSpc>
              <a:spcAft>
                <a:spcPts val="800"/>
              </a:spcAft>
            </a:pPr>
            <a:r>
              <a:rPr lang="en-GB" sz="2000" spc="250" dirty="0">
                <a:solidFill>
                  <a:schemeClr val="tx1"/>
                </a:solidFill>
                <a:cs typeface="Arial" panose="020B0604020202020204" pitchFamily="34" charset="0"/>
              </a:rPr>
              <a:t>Yammer</a:t>
            </a:r>
          </a:p>
          <a:p>
            <a:pPr algn="ctr" defTabSz="3027487">
              <a:lnSpc>
                <a:spcPct val="150000"/>
              </a:lnSpc>
              <a:spcAft>
                <a:spcPts val="800"/>
              </a:spcAft>
            </a:pPr>
            <a:r>
              <a:rPr lang="en-GB" sz="2000" spc="250" dirty="0">
                <a:solidFill>
                  <a:schemeClr val="tx1"/>
                </a:solidFill>
                <a:cs typeface="Arial" panose="020B0604020202020204" pitchFamily="34" charset="0"/>
              </a:rPr>
              <a:t>Microsoft Team channels </a:t>
            </a:r>
          </a:p>
          <a:p>
            <a:pPr algn="ctr" defTabSz="3027487">
              <a:lnSpc>
                <a:spcPct val="150000"/>
              </a:lnSpc>
              <a:spcAft>
                <a:spcPts val="800"/>
              </a:spcAft>
            </a:pPr>
            <a:r>
              <a:rPr lang="en-GB" sz="2000" spc="250" dirty="0">
                <a:solidFill>
                  <a:schemeClr val="tx1"/>
                </a:solidFill>
                <a:cs typeface="Arial" panose="020B0604020202020204" pitchFamily="34" charset="0"/>
              </a:rPr>
              <a:t>Confidential virtual suggestion box</a:t>
            </a:r>
          </a:p>
          <a:p>
            <a:pPr algn="ctr" defTabSz="3027487">
              <a:lnSpc>
                <a:spcPct val="150000"/>
              </a:lnSpc>
              <a:spcAft>
                <a:spcPts val="800"/>
              </a:spcAft>
            </a:pPr>
            <a:endParaRPr lang="en-GB" sz="2000" spc="250" dirty="0">
              <a:solidFill>
                <a:schemeClr val="tx1"/>
              </a:solidFill>
              <a:cs typeface="Arial" panose="020B0604020202020204" pitchFamily="34" charset="0"/>
            </a:endParaRPr>
          </a:p>
          <a:p>
            <a:pPr algn="ctr" defTabSz="3027487">
              <a:lnSpc>
                <a:spcPct val="150000"/>
              </a:lnSpc>
              <a:spcAft>
                <a:spcPts val="800"/>
              </a:spcAft>
            </a:pPr>
            <a:endParaRPr lang="en-GB" sz="2000" spc="250" dirty="0">
              <a:solidFill>
                <a:schemeClr val="tx1"/>
              </a:solidFill>
              <a:cs typeface="Arial" panose="020B0604020202020204" pitchFamily="34" charset="0"/>
            </a:endParaRPr>
          </a:p>
          <a:p>
            <a:pPr algn="ctr" defTabSz="3027487">
              <a:lnSpc>
                <a:spcPct val="150000"/>
              </a:lnSpc>
              <a:spcAft>
                <a:spcPts val="800"/>
              </a:spcAft>
            </a:pPr>
            <a:r>
              <a:rPr lang="en-GB" sz="2000" spc="250" dirty="0">
                <a:solidFill>
                  <a:schemeClr val="tx1"/>
                </a:solidFill>
                <a:cs typeface="Arial" panose="020B0604020202020204" pitchFamily="34" charset="0"/>
              </a:rPr>
              <a:t>Employee email groups</a:t>
            </a:r>
          </a:p>
          <a:p>
            <a:pPr algn="ctr" defTabSz="3027487">
              <a:lnSpc>
                <a:spcPct val="150000"/>
              </a:lnSpc>
              <a:spcAft>
                <a:spcPts val="800"/>
              </a:spcAft>
            </a:pPr>
            <a:r>
              <a:rPr lang="en-GB" sz="2000" spc="250" dirty="0">
                <a:solidFill>
                  <a:schemeClr val="tx1"/>
                </a:solidFill>
                <a:cs typeface="Arial" panose="020B0604020202020204" pitchFamily="34" charset="0"/>
              </a:rPr>
              <a:t>Fortnightly Newsletter</a:t>
            </a:r>
          </a:p>
          <a:p>
            <a:pPr algn="ctr" defTabSz="3027487">
              <a:lnSpc>
                <a:spcPct val="150000"/>
              </a:lnSpc>
              <a:spcAft>
                <a:spcPts val="800"/>
              </a:spcAft>
            </a:pPr>
            <a:r>
              <a:rPr lang="en-GB" sz="2000" spc="250" dirty="0">
                <a:solidFill>
                  <a:schemeClr val="tx1"/>
                </a:solidFill>
                <a:cs typeface="Arial" panose="020B0604020202020204" pitchFamily="34" charset="0"/>
              </a:rPr>
              <a:t>Employee-only Facebook group</a:t>
            </a:r>
          </a:p>
          <a:p>
            <a:pPr algn="ctr" defTabSz="3027487">
              <a:lnSpc>
                <a:spcPct val="150000"/>
              </a:lnSpc>
              <a:spcAft>
                <a:spcPts val="800"/>
              </a:spcAft>
            </a:pPr>
            <a:endParaRPr lang="en-GB" sz="2000" spc="250" dirty="0">
              <a:solidFill>
                <a:schemeClr val="tx1"/>
              </a:solidFill>
              <a:cs typeface="Arial" panose="020B0604020202020204" pitchFamily="34" charset="0"/>
            </a:endParaRPr>
          </a:p>
        </p:txBody>
      </p:sp>
      <p:sp>
        <p:nvSpPr>
          <p:cNvPr id="14" name="TextBox 13">
            <a:extLst>
              <a:ext uri="{FF2B5EF4-FFF2-40B4-BE49-F238E27FC236}">
                <a16:creationId xmlns:a16="http://schemas.microsoft.com/office/drawing/2014/main" id="{E24B0286-F96D-2673-037B-F8E774017075}"/>
              </a:ext>
            </a:extLst>
          </p:cNvPr>
          <p:cNvSpPr txBox="1"/>
          <p:nvPr/>
        </p:nvSpPr>
        <p:spPr>
          <a:xfrm>
            <a:off x="20158043" y="19796538"/>
            <a:ext cx="6879702" cy="461665"/>
          </a:xfrm>
          <a:prstGeom prst="rect">
            <a:avLst/>
          </a:prstGeom>
          <a:noFill/>
        </p:spPr>
        <p:txBody>
          <a:bodyPr wrap="square" rtlCol="0">
            <a:spAutoFit/>
          </a:bodyPr>
          <a:lstStyle/>
          <a:p>
            <a:r>
              <a:rPr lang="en-GB" sz="2400" b="1" u="sng" dirty="0"/>
              <a:t> Identified Employee Voice mechanisms at Tai Tarian</a:t>
            </a:r>
          </a:p>
        </p:txBody>
      </p:sp>
      <p:sp>
        <p:nvSpPr>
          <p:cNvPr id="7" name="TextBox 6">
            <a:extLst>
              <a:ext uri="{FF2B5EF4-FFF2-40B4-BE49-F238E27FC236}">
                <a16:creationId xmlns:a16="http://schemas.microsoft.com/office/drawing/2014/main" id="{72FE6912-E91C-4DA8-1919-FDE1A3C3ECDC}"/>
              </a:ext>
            </a:extLst>
          </p:cNvPr>
          <p:cNvSpPr txBox="1"/>
          <p:nvPr/>
        </p:nvSpPr>
        <p:spPr>
          <a:xfrm>
            <a:off x="3812050" y="9614662"/>
            <a:ext cx="3910783" cy="461665"/>
          </a:xfrm>
          <a:prstGeom prst="rect">
            <a:avLst/>
          </a:prstGeom>
          <a:noFill/>
        </p:spPr>
        <p:txBody>
          <a:bodyPr wrap="square" rtlCol="0">
            <a:spAutoFit/>
          </a:bodyPr>
          <a:lstStyle/>
          <a:p>
            <a:r>
              <a:rPr lang="en-GB" sz="2400" b="1" u="sng" dirty="0"/>
              <a:t>Introduction</a:t>
            </a:r>
          </a:p>
        </p:txBody>
      </p:sp>
      <p:graphicFrame>
        <p:nvGraphicFramePr>
          <p:cNvPr id="44" name="Table 43">
            <a:extLst>
              <a:ext uri="{FF2B5EF4-FFF2-40B4-BE49-F238E27FC236}">
                <a16:creationId xmlns:a16="http://schemas.microsoft.com/office/drawing/2014/main" id="{FCF1AE65-A46F-A870-0338-8A928F7FDA87}"/>
              </a:ext>
            </a:extLst>
          </p:cNvPr>
          <p:cNvGraphicFramePr>
            <a:graphicFrameLocks noGrp="1"/>
          </p:cNvGraphicFramePr>
          <p:nvPr>
            <p:extLst>
              <p:ext uri="{D42A27DB-BD31-4B8C-83A1-F6EECF244321}">
                <p14:modId xmlns:p14="http://schemas.microsoft.com/office/powerpoint/2010/main" val="3773760100"/>
              </p:ext>
            </p:extLst>
          </p:nvPr>
        </p:nvGraphicFramePr>
        <p:xfrm>
          <a:off x="17578375" y="4746175"/>
          <a:ext cx="11709458" cy="14281752"/>
        </p:xfrm>
        <a:graphic>
          <a:graphicData uri="http://schemas.openxmlformats.org/drawingml/2006/table">
            <a:tbl>
              <a:tblPr firstRow="1" firstCol="1" bandRow="1">
                <a:tableStyleId>{5C22544A-7EE6-4342-B048-85BDC9FD1C3A}</a:tableStyleId>
              </a:tblPr>
              <a:tblGrid>
                <a:gridCol w="11709458">
                  <a:extLst>
                    <a:ext uri="{9D8B030D-6E8A-4147-A177-3AD203B41FA5}">
                      <a16:colId xmlns:a16="http://schemas.microsoft.com/office/drawing/2014/main" val="562683010"/>
                    </a:ext>
                  </a:extLst>
                </a:gridCol>
              </a:tblGrid>
              <a:tr h="153721">
                <a:tc>
                  <a:txBody>
                    <a:bodyPr/>
                    <a:lstStyle/>
                    <a:p>
                      <a:pPr algn="ctr">
                        <a:lnSpc>
                          <a:spcPct val="150000"/>
                        </a:lnSpc>
                        <a:spcAft>
                          <a:spcPts val="800"/>
                        </a:spcAft>
                      </a:pPr>
                      <a:r>
                        <a:rPr lang="en-GB" sz="2400" b="1" u="sng" kern="1200" dirty="0">
                          <a:solidFill>
                            <a:schemeClr val="tx1"/>
                          </a:solidFill>
                          <a:latin typeface="+mn-lt"/>
                          <a:ea typeface="+mn-ea"/>
                          <a:cs typeface="+mn-cs"/>
                        </a:rPr>
                        <a:t>Methodology Process</a:t>
                      </a:r>
                    </a:p>
                    <a:p>
                      <a:pPr algn="ctr">
                        <a:lnSpc>
                          <a:spcPct val="150000"/>
                        </a:lnSpc>
                        <a:spcAft>
                          <a:spcPts val="800"/>
                        </a:spcAft>
                      </a:pPr>
                      <a:r>
                        <a:rPr lang="en-GB" sz="2200" b="1" kern="1200" spc="250" dirty="0">
                          <a:solidFill>
                            <a:schemeClr val="tx1"/>
                          </a:solidFill>
                          <a:latin typeface="+mn-lt"/>
                          <a:ea typeface="+mn-ea"/>
                          <a:cs typeface="Arial" panose="020B0604020202020204" pitchFamily="34" charset="0"/>
                        </a:rPr>
                        <a:t>Research of Employee voice literature</a:t>
                      </a:r>
                    </a:p>
                    <a:p>
                      <a:pPr algn="ctr">
                        <a:lnSpc>
                          <a:spcPct val="150000"/>
                        </a:lnSpc>
                        <a:spcAft>
                          <a:spcPts val="800"/>
                        </a:spcAft>
                      </a:pPr>
                      <a:r>
                        <a:rPr lang="en-GB" sz="2000" b="0" kern="1200" spc="250" dirty="0">
                          <a:solidFill>
                            <a:schemeClr val="tx1"/>
                          </a:solidFill>
                          <a:latin typeface="+mn-lt"/>
                          <a:ea typeface="+mn-ea"/>
                          <a:cs typeface="Arial" panose="020B0604020202020204" pitchFamily="34" charset="0"/>
                        </a:rPr>
                        <a:t>To provide background knowledge, I researched the topic of EV from various relevant and credible sources, such as the CIPD, to ensure accurate and reliable information, which is the basis of all good research (Taylor and Woodhams,2016.p89).</a:t>
                      </a:r>
                    </a:p>
                    <a:p>
                      <a:pPr algn="ctr">
                        <a:lnSpc>
                          <a:spcPct val="150000"/>
                        </a:lnSpc>
                        <a:spcAft>
                          <a:spcPts val="800"/>
                        </a:spcAft>
                      </a:pPr>
                      <a:endParaRPr lang="en-GB" sz="2000" b="0" kern="1200" spc="250" dirty="0">
                        <a:solidFill>
                          <a:schemeClr val="tx1"/>
                        </a:solidFill>
                        <a:latin typeface="+mn-lt"/>
                        <a:ea typeface="+mn-ea"/>
                        <a:cs typeface="Arial" panose="020B0604020202020204" pitchFamily="34" charset="0"/>
                      </a:endParaRPr>
                    </a:p>
                  </a:txBody>
                  <a:tcPr marL="68580" marR="68580" marT="0" marB="0">
                    <a:noFill/>
                  </a:tcPr>
                </a:tc>
                <a:extLst>
                  <a:ext uri="{0D108BD9-81ED-4DB2-BD59-A6C34878D82A}">
                    <a16:rowId xmlns:a16="http://schemas.microsoft.com/office/drawing/2014/main" val="4084048172"/>
                  </a:ext>
                </a:extLst>
              </a:tr>
              <a:tr h="461094">
                <a:tc>
                  <a:txBody>
                    <a:bodyPr/>
                    <a:lstStyle/>
                    <a:p>
                      <a:pPr algn="ctr">
                        <a:lnSpc>
                          <a:spcPct val="150000"/>
                        </a:lnSpc>
                        <a:spcAft>
                          <a:spcPts val="800"/>
                        </a:spcAft>
                      </a:pPr>
                      <a:endParaRPr lang="en-GB" sz="2000" b="0" kern="1200" spc="250" dirty="0">
                        <a:solidFill>
                          <a:schemeClr val="tx1"/>
                        </a:solidFill>
                        <a:latin typeface="+mn-lt"/>
                        <a:ea typeface="+mn-ea"/>
                        <a:cs typeface="Arial" panose="020B0604020202020204" pitchFamily="34" charset="0"/>
                      </a:endParaRPr>
                    </a:p>
                  </a:txBody>
                  <a:tcPr marL="68580" marR="68580" marT="0" marB="0">
                    <a:noFill/>
                  </a:tcPr>
                </a:tc>
                <a:extLst>
                  <a:ext uri="{0D108BD9-81ED-4DB2-BD59-A6C34878D82A}">
                    <a16:rowId xmlns:a16="http://schemas.microsoft.com/office/drawing/2014/main" val="1842730078"/>
                  </a:ext>
                </a:extLst>
              </a:tr>
              <a:tr h="5079758">
                <a:tc>
                  <a:txBody>
                    <a:bodyPr/>
                    <a:lstStyle/>
                    <a:p>
                      <a:pPr algn="ctr">
                        <a:lnSpc>
                          <a:spcPct val="150000"/>
                        </a:lnSpc>
                        <a:spcAft>
                          <a:spcPts val="800"/>
                        </a:spcAft>
                      </a:pPr>
                      <a:r>
                        <a:rPr lang="en-GB" sz="2200" b="1" kern="1200" spc="250" dirty="0">
                          <a:solidFill>
                            <a:schemeClr val="tx1"/>
                          </a:solidFill>
                          <a:latin typeface="+mn-lt"/>
                          <a:ea typeface="+mn-ea"/>
                          <a:cs typeface="Arial" panose="020B0604020202020204" pitchFamily="34" charset="0"/>
                        </a:rPr>
                        <a:t>Primary Data Collection &amp; Analysis</a:t>
                      </a:r>
                    </a:p>
                    <a:p>
                      <a:pPr algn="ctr">
                        <a:lnSpc>
                          <a:spcPct val="150000"/>
                        </a:lnSpc>
                        <a:spcAft>
                          <a:spcPts val="800"/>
                        </a:spcAft>
                      </a:pPr>
                      <a:r>
                        <a:rPr lang="en-GB" sz="2000" b="0" kern="1200" spc="250" dirty="0">
                          <a:solidFill>
                            <a:schemeClr val="tx1"/>
                          </a:solidFill>
                          <a:latin typeface="+mn-lt"/>
                          <a:ea typeface="+mn-ea"/>
                          <a:cs typeface="Arial" panose="020B0604020202020204" pitchFamily="34" charset="0"/>
                        </a:rPr>
                        <a:t>Consideration of suitable primary data collection</a:t>
                      </a:r>
                    </a:p>
                    <a:p>
                      <a:pPr algn="ctr">
                        <a:lnSpc>
                          <a:spcPct val="150000"/>
                        </a:lnSpc>
                        <a:spcAft>
                          <a:spcPts val="800"/>
                        </a:spcAft>
                      </a:pPr>
                      <a:r>
                        <a:rPr lang="en-GB" sz="2000" b="0" kern="1200" spc="250" dirty="0">
                          <a:solidFill>
                            <a:schemeClr val="tx1"/>
                          </a:solidFill>
                          <a:latin typeface="+mn-lt"/>
                          <a:ea typeface="+mn-ea"/>
                          <a:cs typeface="Arial" panose="020B0604020202020204" pitchFamily="34" charset="0"/>
                        </a:rPr>
                        <a:t>Focus groups and interviews were considered to gain rich data(Anderson,2013,p.224) but due to high workload and many employees hybrid working status this was not feasible. Other barriers included the time of year (Summer/school holidays) and many employees on annual leave, also the need to use a cost-effective method due to a lack of specific funding for research at this time.</a:t>
                      </a:r>
                    </a:p>
                    <a:p>
                      <a:pPr algn="ctr">
                        <a:lnSpc>
                          <a:spcPct val="150000"/>
                        </a:lnSpc>
                        <a:spcAft>
                          <a:spcPts val="800"/>
                        </a:spcAft>
                      </a:pPr>
                      <a:r>
                        <a:rPr lang="en-GB" sz="2000" b="0" kern="1200" spc="250" dirty="0">
                          <a:solidFill>
                            <a:schemeClr val="tx1"/>
                          </a:solidFill>
                          <a:latin typeface="+mn-lt"/>
                          <a:ea typeface="+mn-ea"/>
                          <a:cs typeface="Arial" panose="020B0604020202020204" pitchFamily="34" charset="0"/>
                        </a:rPr>
                        <a:t>Taking into consideration the barriers, the methodology used for the research consisted of a cross-sectional, confidential employee survey, this was used as a cost-effective and quick response option (Taylor and Woodhams,2016.p89).</a:t>
                      </a:r>
                    </a:p>
                    <a:p>
                      <a:pPr algn="ctr">
                        <a:lnSpc>
                          <a:spcPct val="150000"/>
                        </a:lnSpc>
                        <a:spcAft>
                          <a:spcPts val="800"/>
                        </a:spcAft>
                      </a:pPr>
                      <a:r>
                        <a:rPr lang="en-GB" sz="2000" b="0" kern="1200" spc="250" dirty="0">
                          <a:solidFill>
                            <a:schemeClr val="tx1"/>
                          </a:solidFill>
                          <a:latin typeface="+mn-lt"/>
                          <a:ea typeface="+mn-ea"/>
                          <a:cs typeface="Arial" panose="020B0604020202020204" pitchFamily="34" charset="0"/>
                        </a:rPr>
                        <a:t>To analyse the data consideration was made to the previous research of Employee Voice. The survey was completed by a variety of demographics, which produced a range of viewpoints, which can provide increased validity of results (Anderson,2013,p.228)</a:t>
                      </a:r>
                    </a:p>
                    <a:p>
                      <a:pPr algn="ctr">
                        <a:lnSpc>
                          <a:spcPct val="150000"/>
                        </a:lnSpc>
                        <a:spcAft>
                          <a:spcPts val="800"/>
                        </a:spcAft>
                      </a:pPr>
                      <a:endParaRPr lang="en-GB" sz="2000" b="0" kern="1200" spc="250" dirty="0">
                        <a:solidFill>
                          <a:schemeClr val="tx1"/>
                        </a:solidFill>
                        <a:latin typeface="+mn-lt"/>
                        <a:ea typeface="+mn-ea"/>
                        <a:cs typeface="Arial" panose="020B0604020202020204" pitchFamily="34" charset="0"/>
                      </a:endParaRPr>
                    </a:p>
                  </a:txBody>
                  <a:tcPr marL="68580" marR="68580" marT="0" marB="0">
                    <a:noFill/>
                  </a:tcPr>
                </a:tc>
                <a:extLst>
                  <a:ext uri="{0D108BD9-81ED-4DB2-BD59-A6C34878D82A}">
                    <a16:rowId xmlns:a16="http://schemas.microsoft.com/office/drawing/2014/main" val="1084939520"/>
                  </a:ext>
                </a:extLst>
              </a:tr>
              <a:tr h="474990">
                <a:tc>
                  <a:txBody>
                    <a:bodyPr/>
                    <a:lstStyle/>
                    <a:p>
                      <a:pPr algn="ctr">
                        <a:lnSpc>
                          <a:spcPct val="150000"/>
                        </a:lnSpc>
                        <a:spcAft>
                          <a:spcPts val="800"/>
                        </a:spcAft>
                      </a:pPr>
                      <a:endParaRPr lang="en-GB" sz="2000" b="0" kern="1200" spc="250" dirty="0">
                        <a:solidFill>
                          <a:schemeClr val="tx1"/>
                        </a:solidFill>
                        <a:latin typeface="+mn-lt"/>
                        <a:ea typeface="+mn-ea"/>
                        <a:cs typeface="Arial" panose="020B0604020202020204" pitchFamily="34" charset="0"/>
                      </a:endParaRPr>
                    </a:p>
                  </a:txBody>
                  <a:tcPr marL="68580" marR="68580" marT="0" marB="0">
                    <a:noFill/>
                  </a:tcPr>
                </a:tc>
                <a:extLst>
                  <a:ext uri="{0D108BD9-81ED-4DB2-BD59-A6C34878D82A}">
                    <a16:rowId xmlns:a16="http://schemas.microsoft.com/office/drawing/2014/main" val="313778088"/>
                  </a:ext>
                </a:extLst>
              </a:tr>
              <a:tr h="1750427">
                <a:tc>
                  <a:txBody>
                    <a:bodyPr/>
                    <a:lstStyle/>
                    <a:p>
                      <a:pPr algn="ctr">
                        <a:lnSpc>
                          <a:spcPct val="150000"/>
                        </a:lnSpc>
                        <a:spcAft>
                          <a:spcPts val="800"/>
                        </a:spcAft>
                      </a:pPr>
                      <a:r>
                        <a:rPr lang="en-GB" sz="2200" b="1" kern="1200" spc="250" dirty="0">
                          <a:solidFill>
                            <a:schemeClr val="tx1"/>
                          </a:solidFill>
                          <a:latin typeface="+mn-lt"/>
                          <a:ea typeface="+mn-ea"/>
                          <a:cs typeface="Arial" panose="020B0604020202020204" pitchFamily="34" charset="0"/>
                        </a:rPr>
                        <a:t>Secondary Data Collection &amp; Analysis</a:t>
                      </a:r>
                    </a:p>
                    <a:p>
                      <a:pPr algn="ctr">
                        <a:lnSpc>
                          <a:spcPct val="150000"/>
                        </a:lnSpc>
                        <a:spcAft>
                          <a:spcPts val="800"/>
                        </a:spcAft>
                      </a:pPr>
                      <a:r>
                        <a:rPr lang="en-GB" sz="2000" b="0" kern="1200" spc="250" dirty="0">
                          <a:solidFill>
                            <a:schemeClr val="tx1"/>
                          </a:solidFill>
                          <a:latin typeface="+mn-lt"/>
                          <a:ea typeface="+mn-ea"/>
                          <a:cs typeface="Arial" panose="020B0604020202020204" pitchFamily="34" charset="0"/>
                        </a:rPr>
                        <a:t>Absence, Attrition and exit interview data, which included Comparative Research methods (Anderson,2009) was considered as part of the research. This data was analysed due to the concept that there is a link between higher Absence and Attrition rates and lack of / poor EV (</a:t>
                      </a:r>
                      <a:r>
                        <a:rPr lang="en-GB" sz="2000" b="0" kern="1200" spc="250" dirty="0" err="1">
                          <a:solidFill>
                            <a:schemeClr val="tx1"/>
                          </a:solidFill>
                          <a:latin typeface="+mn-lt"/>
                          <a:ea typeface="+mn-ea"/>
                          <a:cs typeface="Arial" panose="020B0604020202020204" pitchFamily="34" charset="0"/>
                        </a:rPr>
                        <a:t>Perlow</a:t>
                      </a:r>
                      <a:r>
                        <a:rPr lang="en-GB" sz="2000" b="0" kern="1200" spc="250" dirty="0">
                          <a:solidFill>
                            <a:schemeClr val="tx1"/>
                          </a:solidFill>
                          <a:latin typeface="+mn-lt"/>
                          <a:ea typeface="+mn-ea"/>
                          <a:cs typeface="Arial" panose="020B0604020202020204" pitchFamily="34" charset="0"/>
                        </a:rPr>
                        <a:t> and Williams,2003; Investors in People,2022; Barber,2018).</a:t>
                      </a:r>
                    </a:p>
                  </a:txBody>
                  <a:tcPr marL="68580" marR="68580" marT="0" marB="0">
                    <a:noFill/>
                  </a:tcPr>
                </a:tc>
                <a:extLst>
                  <a:ext uri="{0D108BD9-81ED-4DB2-BD59-A6C34878D82A}">
                    <a16:rowId xmlns:a16="http://schemas.microsoft.com/office/drawing/2014/main" val="2509297354"/>
                  </a:ext>
                </a:extLst>
              </a:tr>
            </a:tbl>
          </a:graphicData>
        </a:graphic>
      </p:graphicFrame>
      <p:sp>
        <p:nvSpPr>
          <p:cNvPr id="48" name="Arrow: Down 47">
            <a:extLst>
              <a:ext uri="{FF2B5EF4-FFF2-40B4-BE49-F238E27FC236}">
                <a16:creationId xmlns:a16="http://schemas.microsoft.com/office/drawing/2014/main" id="{98E64581-391E-81C7-99DD-5B33A7AD3DCC}"/>
              </a:ext>
            </a:extLst>
          </p:cNvPr>
          <p:cNvSpPr/>
          <p:nvPr/>
        </p:nvSpPr>
        <p:spPr>
          <a:xfrm>
            <a:off x="23271205" y="7529329"/>
            <a:ext cx="565949" cy="488998"/>
          </a:xfrm>
          <a:prstGeom prst="downArrow">
            <a:avLst/>
          </a:prstGeom>
          <a:solidFill>
            <a:schemeClr val="accent1">
              <a:lumMod val="60000"/>
              <a:lumOff val="40000"/>
            </a:schemeClr>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highlight>
                <a:srgbClr val="FFFF00"/>
              </a:highlight>
            </a:endParaRPr>
          </a:p>
        </p:txBody>
      </p:sp>
      <p:sp>
        <p:nvSpPr>
          <p:cNvPr id="53" name="Rectangle 52">
            <a:extLst>
              <a:ext uri="{FF2B5EF4-FFF2-40B4-BE49-F238E27FC236}">
                <a16:creationId xmlns:a16="http://schemas.microsoft.com/office/drawing/2014/main" id="{01B7AFCF-5465-2624-CE73-A0D315B58A61}"/>
              </a:ext>
            </a:extLst>
          </p:cNvPr>
          <p:cNvSpPr/>
          <p:nvPr/>
        </p:nvSpPr>
        <p:spPr>
          <a:xfrm>
            <a:off x="17297603" y="4637384"/>
            <a:ext cx="12428681" cy="14803746"/>
          </a:xfrm>
          <a:prstGeom prst="rect">
            <a:avLst/>
          </a:prstGeom>
          <a:noFill/>
          <a:ln w="28575">
            <a:solidFill>
              <a:schemeClr val="tx1"/>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a:extLst>
              <a:ext uri="{FF2B5EF4-FFF2-40B4-BE49-F238E27FC236}">
                <a16:creationId xmlns:a16="http://schemas.microsoft.com/office/drawing/2014/main" id="{B95AA94B-B84A-75A2-8769-30CF2E28747F}"/>
              </a:ext>
            </a:extLst>
          </p:cNvPr>
          <p:cNvSpPr txBox="1"/>
          <p:nvPr/>
        </p:nvSpPr>
        <p:spPr>
          <a:xfrm>
            <a:off x="12313970" y="19621556"/>
            <a:ext cx="3025424" cy="523220"/>
          </a:xfrm>
          <a:prstGeom prst="rect">
            <a:avLst/>
          </a:prstGeom>
          <a:noFill/>
        </p:spPr>
        <p:txBody>
          <a:bodyPr wrap="square" rtlCol="0">
            <a:spAutoFit/>
          </a:bodyPr>
          <a:lstStyle/>
          <a:p>
            <a:r>
              <a:rPr lang="en-GB" sz="2400" b="1" u="sng" dirty="0"/>
              <a:t>Conclusion</a:t>
            </a:r>
            <a:r>
              <a:rPr lang="en-GB" sz="2800" b="1" u="sng" dirty="0">
                <a:latin typeface="Abadi" panose="020B0604020104020204" pitchFamily="34" charset="0"/>
              </a:rPr>
              <a:t> </a:t>
            </a:r>
          </a:p>
        </p:txBody>
      </p:sp>
      <p:cxnSp>
        <p:nvCxnSpPr>
          <p:cNvPr id="60" name="Straight Connector 59">
            <a:extLst>
              <a:ext uri="{FF2B5EF4-FFF2-40B4-BE49-F238E27FC236}">
                <a16:creationId xmlns:a16="http://schemas.microsoft.com/office/drawing/2014/main" id="{93AD2D00-8C19-7977-63B2-8A706BA16E51}"/>
              </a:ext>
            </a:extLst>
          </p:cNvPr>
          <p:cNvCxnSpPr>
            <a:cxnSpLocks/>
          </p:cNvCxnSpPr>
          <p:nvPr/>
        </p:nvCxnSpPr>
        <p:spPr>
          <a:xfrm flipV="1">
            <a:off x="17525400" y="34020845"/>
            <a:ext cx="12321671" cy="42827"/>
          </a:xfrm>
          <a:prstGeom prst="line">
            <a:avLst/>
          </a:prstGeom>
          <a:ln w="28575">
            <a:prstDash val="lgDashDotDot"/>
          </a:ln>
        </p:spPr>
        <p:style>
          <a:lnRef idx="1">
            <a:schemeClr val="dk1"/>
          </a:lnRef>
          <a:fillRef idx="0">
            <a:schemeClr val="dk1"/>
          </a:fillRef>
          <a:effectRef idx="0">
            <a:schemeClr val="dk1"/>
          </a:effectRef>
          <a:fontRef idx="minor">
            <a:schemeClr val="tx1"/>
          </a:fontRef>
        </p:style>
      </p:cxnSp>
      <p:sp>
        <p:nvSpPr>
          <p:cNvPr id="61" name="TextBox 60">
            <a:extLst>
              <a:ext uri="{FF2B5EF4-FFF2-40B4-BE49-F238E27FC236}">
                <a16:creationId xmlns:a16="http://schemas.microsoft.com/office/drawing/2014/main" id="{F3C829F0-83D2-9A6B-FB81-A856C3A4723C}"/>
              </a:ext>
            </a:extLst>
          </p:cNvPr>
          <p:cNvSpPr txBox="1"/>
          <p:nvPr/>
        </p:nvSpPr>
        <p:spPr>
          <a:xfrm>
            <a:off x="4144931" y="22663491"/>
            <a:ext cx="3025424" cy="461665"/>
          </a:xfrm>
          <a:prstGeom prst="rect">
            <a:avLst/>
          </a:prstGeom>
          <a:noFill/>
        </p:spPr>
        <p:txBody>
          <a:bodyPr wrap="square" rtlCol="0">
            <a:spAutoFit/>
          </a:bodyPr>
          <a:lstStyle/>
          <a:p>
            <a:r>
              <a:rPr lang="en-GB" sz="2400" b="1" u="sng" dirty="0"/>
              <a:t>Reference </a:t>
            </a:r>
          </a:p>
        </p:txBody>
      </p:sp>
      <p:pic>
        <p:nvPicPr>
          <p:cNvPr id="63" name="Picture 62">
            <a:extLst>
              <a:ext uri="{FF2B5EF4-FFF2-40B4-BE49-F238E27FC236}">
                <a16:creationId xmlns:a16="http://schemas.microsoft.com/office/drawing/2014/main" id="{526F50F4-EB4D-A784-C1FB-0D1765D68A1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205947" y="4685562"/>
            <a:ext cx="5826247" cy="4239125"/>
          </a:xfrm>
          <a:prstGeom prst="rect">
            <a:avLst/>
          </a:prstGeom>
        </p:spPr>
      </p:pic>
      <p:sp>
        <p:nvSpPr>
          <p:cNvPr id="64" name="Arrow: Down 63">
            <a:extLst>
              <a:ext uri="{FF2B5EF4-FFF2-40B4-BE49-F238E27FC236}">
                <a16:creationId xmlns:a16="http://schemas.microsoft.com/office/drawing/2014/main" id="{DB633B52-4B39-CE94-DF57-E0992B7B2576}"/>
              </a:ext>
            </a:extLst>
          </p:cNvPr>
          <p:cNvSpPr/>
          <p:nvPr/>
        </p:nvSpPr>
        <p:spPr>
          <a:xfrm>
            <a:off x="23271205" y="15477374"/>
            <a:ext cx="565949" cy="488998"/>
          </a:xfrm>
          <a:prstGeom prst="downArrow">
            <a:avLst/>
          </a:prstGeom>
          <a:solidFill>
            <a:schemeClr val="accent1">
              <a:lumMod val="60000"/>
              <a:lumOff val="40000"/>
            </a:schemeClr>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highlight>
                <a:srgbClr val="FFFF00"/>
              </a:highlight>
            </a:endParaRPr>
          </a:p>
        </p:txBody>
      </p:sp>
      <p:sp>
        <p:nvSpPr>
          <p:cNvPr id="2" name="TextBox 1">
            <a:extLst>
              <a:ext uri="{FF2B5EF4-FFF2-40B4-BE49-F238E27FC236}">
                <a16:creationId xmlns:a16="http://schemas.microsoft.com/office/drawing/2014/main" id="{FEE8D7BD-44E9-4E3E-1710-516D076A7FB9}"/>
              </a:ext>
            </a:extLst>
          </p:cNvPr>
          <p:cNvSpPr txBox="1"/>
          <p:nvPr/>
        </p:nvSpPr>
        <p:spPr>
          <a:xfrm>
            <a:off x="23756691" y="41995798"/>
            <a:ext cx="6479991" cy="584775"/>
          </a:xfrm>
          <a:prstGeom prst="rect">
            <a:avLst/>
          </a:prstGeom>
          <a:noFill/>
        </p:spPr>
        <p:txBody>
          <a:bodyPr wrap="square" rtlCol="0">
            <a:spAutoFit/>
          </a:bodyPr>
          <a:lstStyle/>
          <a:p>
            <a:r>
              <a:rPr lang="en-GB" sz="3200" b="1" dirty="0"/>
              <a:t>Word Count : 1060 </a:t>
            </a:r>
          </a:p>
        </p:txBody>
      </p:sp>
      <p:sp>
        <p:nvSpPr>
          <p:cNvPr id="8" name="TextBox 7">
            <a:extLst>
              <a:ext uri="{FF2B5EF4-FFF2-40B4-BE49-F238E27FC236}">
                <a16:creationId xmlns:a16="http://schemas.microsoft.com/office/drawing/2014/main" id="{233DCE10-CBDB-BA47-355D-51D081F70062}"/>
              </a:ext>
            </a:extLst>
          </p:cNvPr>
          <p:cNvSpPr txBox="1"/>
          <p:nvPr/>
        </p:nvSpPr>
        <p:spPr>
          <a:xfrm>
            <a:off x="621919" y="41995798"/>
            <a:ext cx="8035696" cy="523220"/>
          </a:xfrm>
          <a:prstGeom prst="rect">
            <a:avLst/>
          </a:prstGeom>
          <a:noFill/>
        </p:spPr>
        <p:txBody>
          <a:bodyPr wrap="square" rtlCol="0">
            <a:spAutoFit/>
          </a:bodyPr>
          <a:lstStyle/>
          <a:p>
            <a:r>
              <a:rPr lang="en-GB" sz="2800" b="1" dirty="0"/>
              <a:t>Sarah Cosker - 1905443</a:t>
            </a:r>
          </a:p>
        </p:txBody>
      </p:sp>
    </p:spTree>
    <p:extLst>
      <p:ext uri="{BB962C8B-B14F-4D97-AF65-F5344CB8AC3E}">
        <p14:creationId xmlns:p14="http://schemas.microsoft.com/office/powerpoint/2010/main" val="18834593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9615</TotalTime>
  <Words>1588</Words>
  <Application>Microsoft Office PowerPoint</Application>
  <PresentationFormat>Custom</PresentationFormat>
  <Paragraphs>93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cosker</dc:creator>
  <cp:lastModifiedBy>sarah cosker</cp:lastModifiedBy>
  <cp:revision>33</cp:revision>
  <dcterms:created xsi:type="dcterms:W3CDTF">2022-08-03T16:29:50Z</dcterms:created>
  <dcterms:modified xsi:type="dcterms:W3CDTF">2022-10-06T14:23:07Z</dcterms:modified>
</cp:coreProperties>
</file>