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80" y="4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8dff05db01_0_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8dff05db01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8dff05db01_0_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8dff05db01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38dff05db01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38dff05db01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8dff05db01_0_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8dff05db01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8dff05db01_0_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8dff05db01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8dff05db01_0_8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8dff05db01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8dff05db01_0_8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8dff05db01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8dff05db01_0_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8dff05db01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38dff05db01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38dff05db01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8dff05db01_0_10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38dff05db01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38dff05db01_0_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38dff05db01_0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8dff05db01_0_1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8dff05db01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8dff05db01_0_1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8dff05db01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38dff05db01_0_1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38dff05db01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38dff05db01_0_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38dff05db01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38dff05db01_0_1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38dff05db01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38dff05db01_0_14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 name="Google Shape;215;g38dff05db01_0_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g38dff05db01_0_1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 name="Google Shape;224;g38dff05db01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36/bmjopen-2022-070477" TargetMode="External"/><Relationship Id="rId2" Type="http://schemas.openxmlformats.org/officeDocument/2006/relationships/notesSlide" Target="../notesSlides/notesSlide16.xml"/><Relationship Id="rId1" Type="http://schemas.openxmlformats.org/officeDocument/2006/relationships/slideLayout" Target="../slideLayouts/slideLayout11.xml"/><Relationship Id="rId5" Type="http://schemas.openxmlformats.org/officeDocument/2006/relationships/hyperlink" Target="https://doi.org/10.1111/dme.14188" TargetMode="External"/><Relationship Id="rId4" Type="http://schemas.openxmlformats.org/officeDocument/2006/relationships/hyperlink" Target="https://doi.org/10.1136/bmjdrc-2021-00258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36/bmjinnov-2021-000862" TargetMode="External"/><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hyperlink" Target="https://doi.org/10.1111/pedi.13363" TargetMode="External"/><Relationship Id="rId5" Type="http://schemas.openxmlformats.org/officeDocument/2006/relationships/hyperlink" Target="https://www.freestyle.abbott/uk-en/discover/benefitsforme.html#2" TargetMode="External"/><Relationship Id="rId4" Type="http://schemas.openxmlformats.org/officeDocument/2006/relationships/hyperlink" Target="https://doi.org/10.2337/dc20-0738"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16/j.puhip.2022.100272" TargetMode="External"/><Relationship Id="rId2" Type="http://schemas.openxmlformats.org/officeDocument/2006/relationships/notesSlide" Target="../notesSlides/notesSlide18.xml"/><Relationship Id="rId1" Type="http://schemas.openxmlformats.org/officeDocument/2006/relationships/slideLayout" Target="../slideLayouts/slideLayout11.xml"/><Relationship Id="rId6" Type="http://schemas.openxmlformats.org/officeDocument/2006/relationships/hyperlink" Target="https://www.who.int/news-room/fact-sheets/detail/diabetes" TargetMode="External"/><Relationship Id="rId5" Type="http://schemas.openxmlformats.org/officeDocument/2006/relationships/hyperlink" Target="https://doi.org/10.1136/bmjopen-2021-050713" TargetMode="External"/><Relationship Id="rId4" Type="http://schemas.openxmlformats.org/officeDocument/2006/relationships/hyperlink" Target="https://www.researchgate.net/publication/387659117_The_use_of_technology_in_diabetes_-_a_practical_case_study"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6/j.diabres.2021.109157" TargetMode="External"/><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p:nvPr/>
        </p:nvSpPr>
        <p:spPr>
          <a:xfrm>
            <a:off x="545500" y="2941738"/>
            <a:ext cx="31833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b="1">
                <a:solidFill>
                  <a:schemeClr val="dk1"/>
                </a:solidFill>
              </a:rPr>
              <a:t>TITLE: COMPONENT 2</a:t>
            </a:r>
            <a:endParaRPr sz="1500" b="1">
              <a:solidFill>
                <a:schemeClr val="dk1"/>
              </a:solidFill>
            </a:endParaRPr>
          </a:p>
        </p:txBody>
      </p:sp>
      <p:sp>
        <p:nvSpPr>
          <p:cNvPr id="55" name="Google Shape;55;p13"/>
          <p:cNvSpPr txBox="1"/>
          <p:nvPr/>
        </p:nvSpPr>
        <p:spPr>
          <a:xfrm>
            <a:off x="545500" y="802200"/>
            <a:ext cx="3644400" cy="539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1500" b="1" dirty="0">
                <a:solidFill>
                  <a:schemeClr val="dk1"/>
                </a:solidFill>
              </a:rPr>
              <a:t>NAME:</a:t>
            </a:r>
            <a:r>
              <a:rPr lang="en-GB" sz="1500" dirty="0">
                <a:solidFill>
                  <a:schemeClr val="dk1"/>
                </a:solidFill>
              </a:rPr>
              <a:t> KWABENA MENSAH YEBOAH 				</a:t>
            </a:r>
            <a:endParaRPr sz="1500" b="1" dirty="0">
              <a:solidFill>
                <a:schemeClr val="dk1"/>
              </a:solidFill>
            </a:endParaRPr>
          </a:p>
        </p:txBody>
      </p:sp>
      <p:sp>
        <p:nvSpPr>
          <p:cNvPr id="56" name="Google Shape;56;p13"/>
          <p:cNvSpPr txBox="1"/>
          <p:nvPr/>
        </p:nvSpPr>
        <p:spPr>
          <a:xfrm>
            <a:off x="545500" y="1862100"/>
            <a:ext cx="8973254" cy="577262"/>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GB" sz="1500" b="1" dirty="0">
                <a:solidFill>
                  <a:schemeClr val="dk1"/>
                </a:solidFill>
              </a:rPr>
              <a:t>MODULE NAME: </a:t>
            </a:r>
            <a:r>
              <a:rPr lang="en-GB" sz="1500" dirty="0">
                <a:solidFill>
                  <a:schemeClr val="dk1"/>
                </a:solidFill>
              </a:rPr>
              <a:t>DIGITAL TRANSFORMATION IN THE HEALTH AND CARE PROFESSIONS</a:t>
            </a:r>
            <a:endParaRPr sz="1500" dirty="0">
              <a:solidFill>
                <a:schemeClr val="dk1"/>
              </a:solidFill>
            </a:endParaRPr>
          </a:p>
          <a:p>
            <a:pPr marL="0" lvl="0" indent="0" algn="l" rtl="0">
              <a:spcBef>
                <a:spcPts val="0"/>
              </a:spcBef>
              <a:spcAft>
                <a:spcPts val="0"/>
              </a:spcAft>
              <a:buClr>
                <a:schemeClr val="dk1"/>
              </a:buClr>
              <a:buSzPts val="1100"/>
              <a:buFont typeface="Arial"/>
              <a:buNone/>
            </a:pPr>
            <a:endParaRPr sz="1500" dirty="0">
              <a:solidFill>
                <a:schemeClr val="dk1"/>
              </a:solidFill>
            </a:endParaRPr>
          </a:p>
          <a:p>
            <a:pPr marL="0" lvl="0" indent="0" algn="l" rtl="0">
              <a:lnSpc>
                <a:spcPct val="150000"/>
              </a:lnSpc>
              <a:spcBef>
                <a:spcPts val="0"/>
              </a:spcBef>
              <a:spcAft>
                <a:spcPts val="0"/>
              </a:spcAft>
              <a:buNone/>
            </a:pPr>
            <a:endParaRPr sz="1500" b="1" dirty="0">
              <a:solidFill>
                <a:schemeClr val="dk1"/>
              </a:solidFill>
            </a:endParaRPr>
          </a:p>
        </p:txBody>
      </p:sp>
      <p:sp>
        <p:nvSpPr>
          <p:cNvPr id="57" name="Google Shape;57;p13"/>
          <p:cNvSpPr txBox="1"/>
          <p:nvPr/>
        </p:nvSpPr>
        <p:spPr>
          <a:xfrm>
            <a:off x="545500" y="3441500"/>
            <a:ext cx="4746028"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b="1" dirty="0">
                <a:solidFill>
                  <a:schemeClr val="dk1"/>
                </a:solidFill>
              </a:rPr>
              <a:t>LECTURER'S NAME: </a:t>
            </a:r>
            <a:r>
              <a:rPr lang="en-GB" sz="1500" dirty="0">
                <a:solidFill>
                  <a:schemeClr val="dk1"/>
                </a:solidFill>
              </a:rPr>
              <a:t>MARTIN SVEJDA</a:t>
            </a:r>
            <a:endParaRPr sz="1500" b="1" dirty="0">
              <a:solidFill>
                <a:schemeClr val="dk1"/>
              </a:solidFill>
            </a:endParaRPr>
          </a:p>
        </p:txBody>
      </p:sp>
      <p:sp>
        <p:nvSpPr>
          <p:cNvPr id="58" name="Google Shape;58;p13"/>
          <p:cNvSpPr txBox="1"/>
          <p:nvPr/>
        </p:nvSpPr>
        <p:spPr>
          <a:xfrm>
            <a:off x="545500" y="1341600"/>
            <a:ext cx="31833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b="1" dirty="0">
                <a:solidFill>
                  <a:schemeClr val="dk1"/>
                </a:solidFill>
              </a:rPr>
              <a:t>STUDENT NUMBER: </a:t>
            </a:r>
            <a:r>
              <a:rPr lang="en-GB" sz="1500" dirty="0">
                <a:solidFill>
                  <a:schemeClr val="dk1"/>
                </a:solidFill>
              </a:rPr>
              <a:t>2240875</a:t>
            </a:r>
            <a:endParaRPr sz="1500" dirty="0">
              <a:solidFill>
                <a:schemeClr val="dk1"/>
              </a:solidFill>
            </a:endParaRPr>
          </a:p>
        </p:txBody>
      </p:sp>
      <p:sp>
        <p:nvSpPr>
          <p:cNvPr id="59" name="Google Shape;59;p13"/>
          <p:cNvSpPr txBox="1"/>
          <p:nvPr/>
        </p:nvSpPr>
        <p:spPr>
          <a:xfrm>
            <a:off x="545500" y="2377296"/>
            <a:ext cx="3000000" cy="530884"/>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None/>
            </a:pPr>
            <a:r>
              <a:rPr lang="en-GB" sz="1500" b="1" dirty="0">
                <a:solidFill>
                  <a:schemeClr val="dk1"/>
                </a:solidFill>
              </a:rPr>
              <a:t>MODULE CODE:  </a:t>
            </a:r>
            <a:r>
              <a:rPr lang="en-GB" sz="1500" dirty="0">
                <a:solidFill>
                  <a:schemeClr val="dk1"/>
                </a:solidFill>
              </a:rPr>
              <a:t>BMHP 6026</a:t>
            </a:r>
            <a:endParaRPr dirty="0"/>
          </a:p>
        </p:txBody>
      </p:sp>
      <p:sp>
        <p:nvSpPr>
          <p:cNvPr id="60" name="Google Shape;60;p13"/>
          <p:cNvSpPr/>
          <p:nvPr/>
        </p:nvSpPr>
        <p:spPr>
          <a:xfrm>
            <a:off x="50" y="4455000"/>
            <a:ext cx="9144000" cy="688500"/>
          </a:xfrm>
          <a:prstGeom prst="rect">
            <a:avLst/>
          </a:prstGeom>
          <a:solidFill>
            <a:srgbClr val="EEBB2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Google Shape;54;p13">
            <a:extLst>
              <a:ext uri="{FF2B5EF4-FFF2-40B4-BE49-F238E27FC236}">
                <a16:creationId xmlns:a16="http://schemas.microsoft.com/office/drawing/2014/main" id="{4EE887DF-D6B5-4CEF-463F-EDDB78956B01}"/>
              </a:ext>
            </a:extLst>
          </p:cNvPr>
          <p:cNvSpPr txBox="1"/>
          <p:nvPr/>
        </p:nvSpPr>
        <p:spPr>
          <a:xfrm>
            <a:off x="2705725" y="152690"/>
            <a:ext cx="3372786"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b="1" dirty="0">
                <a:solidFill>
                  <a:schemeClr val="dk1"/>
                </a:solidFill>
              </a:rPr>
              <a:t>TITLE PAGE</a:t>
            </a:r>
            <a:endParaRPr sz="1500" b="1" dirty="0">
              <a:solidFill>
                <a:schemeClr val="dk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p:nvPr/>
        </p:nvSpPr>
        <p:spPr>
          <a:xfrm>
            <a:off x="1019650" y="679725"/>
            <a:ext cx="72801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6" name="Google Shape;66;p14"/>
          <p:cNvSpPr txBox="1"/>
          <p:nvPr/>
        </p:nvSpPr>
        <p:spPr>
          <a:xfrm>
            <a:off x="3409500" y="669675"/>
            <a:ext cx="23250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b="1">
                <a:solidFill>
                  <a:schemeClr val="dk1"/>
                </a:solidFill>
              </a:rPr>
              <a:t>INTRODUCTION</a:t>
            </a:r>
            <a:endParaRPr sz="1800" b="1">
              <a:solidFill>
                <a:schemeClr val="dk1"/>
              </a:solidFill>
            </a:endParaRPr>
          </a:p>
        </p:txBody>
      </p:sp>
      <p:sp>
        <p:nvSpPr>
          <p:cNvPr id="67" name="Google Shape;67;p14"/>
          <p:cNvSpPr txBox="1"/>
          <p:nvPr/>
        </p:nvSpPr>
        <p:spPr>
          <a:xfrm>
            <a:off x="844250" y="1407100"/>
            <a:ext cx="7559400" cy="34158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Diabetes is a chronic illness caused by insufficient insulin production or ineffective insulin use (WHO, 2024).</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Prevalence in UK has over 4.4 million people living with diabetes and more at risk (Smith, 2025).</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Hospital admissions, high glycaemic levels and the inability to inadequate awareness of nocturnal diabetes among other explains the importance of digital innovations within the health and social care sector (Kime et al., 2022).</a:t>
            </a:r>
            <a:endParaRPr sz="1800">
              <a:solidFill>
                <a:schemeClr val="dk1"/>
              </a:solidFill>
            </a:endParaRPr>
          </a:p>
        </p:txBody>
      </p:sp>
      <p:sp>
        <p:nvSpPr>
          <p:cNvPr id="68" name="Google Shape;68;p14"/>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9" name="Google Shape;69;p14"/>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02</a:t>
            </a:r>
            <a:endParaRPr sz="1800" b="1">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5"/>
          <p:cNvSpPr/>
          <p:nvPr/>
        </p:nvSpPr>
        <p:spPr>
          <a:xfrm>
            <a:off x="7407350" y="392910"/>
            <a:ext cx="1613400" cy="1030500"/>
          </a:xfrm>
          <a:prstGeom prst="rect">
            <a:avLst/>
          </a:prstGeom>
          <a:solidFill>
            <a:srgbClr val="EBB415"/>
          </a:solidFill>
          <a:ln w="7450" cap="flat" cmpd="sng">
            <a:solidFill>
              <a:schemeClr val="dk2"/>
            </a:solidFill>
            <a:prstDash val="solid"/>
            <a:round/>
            <a:headEnd type="none" w="sm" len="sm"/>
            <a:tailEnd type="none" w="sm" len="sm"/>
          </a:ln>
        </p:spPr>
        <p:txBody>
          <a:bodyPr spcFirstLastPara="1" wrap="square" lIns="71375" tIns="71375" rIns="71375" bIns="71375" anchor="ctr" anchorCtr="0">
            <a:noAutofit/>
          </a:bodyPr>
          <a:lstStyle/>
          <a:p>
            <a:pPr marL="0" lvl="0" indent="0" algn="ctr" rtl="0">
              <a:spcBef>
                <a:spcPts val="0"/>
              </a:spcBef>
              <a:spcAft>
                <a:spcPts val="0"/>
              </a:spcAft>
              <a:buNone/>
            </a:pPr>
            <a:endParaRPr sz="1092"/>
          </a:p>
        </p:txBody>
      </p:sp>
      <p:sp>
        <p:nvSpPr>
          <p:cNvPr id="75" name="Google Shape;75;p15"/>
          <p:cNvSpPr/>
          <p:nvPr/>
        </p:nvSpPr>
        <p:spPr>
          <a:xfrm>
            <a:off x="806825" y="607050"/>
            <a:ext cx="6155100" cy="487200"/>
          </a:xfrm>
          <a:prstGeom prst="rect">
            <a:avLst/>
          </a:prstGeom>
          <a:solidFill>
            <a:srgbClr val="EBB415"/>
          </a:solidFill>
          <a:ln w="10500" cap="flat" cmpd="sng">
            <a:solidFill>
              <a:schemeClr val="dk2"/>
            </a:solidFill>
            <a:prstDash val="solid"/>
            <a:round/>
            <a:headEnd type="none" w="sm" len="sm"/>
            <a:tailEnd type="none" w="sm" len="sm"/>
          </a:ln>
        </p:spPr>
        <p:txBody>
          <a:bodyPr spcFirstLastPara="1" wrap="square" lIns="100850" tIns="100850" rIns="100850" bIns="100850" anchor="ctr" anchorCtr="0">
            <a:noAutofit/>
          </a:bodyPr>
          <a:lstStyle/>
          <a:p>
            <a:pPr marL="0" lvl="0" indent="0" algn="ctr" rtl="0">
              <a:spcBef>
                <a:spcPts val="0"/>
              </a:spcBef>
              <a:spcAft>
                <a:spcPts val="0"/>
              </a:spcAft>
              <a:buNone/>
            </a:pPr>
            <a:endParaRPr sz="1544"/>
          </a:p>
        </p:txBody>
      </p:sp>
      <p:sp>
        <p:nvSpPr>
          <p:cNvPr id="76" name="Google Shape;76;p15"/>
          <p:cNvSpPr txBox="1"/>
          <p:nvPr/>
        </p:nvSpPr>
        <p:spPr>
          <a:xfrm>
            <a:off x="888551" y="595950"/>
            <a:ext cx="5696700" cy="509400"/>
          </a:xfrm>
          <a:prstGeom prst="rect">
            <a:avLst/>
          </a:prstGeom>
          <a:noFill/>
          <a:ln>
            <a:noFill/>
          </a:ln>
        </p:spPr>
        <p:txBody>
          <a:bodyPr spcFirstLastPara="1" wrap="square" lIns="100850" tIns="100850" rIns="100850" bIns="100850" anchor="t" anchorCtr="0">
            <a:spAutoFit/>
          </a:bodyPr>
          <a:lstStyle/>
          <a:p>
            <a:pPr marL="0" lvl="0" indent="0" algn="ctr" rtl="0">
              <a:spcBef>
                <a:spcPts val="0"/>
              </a:spcBef>
              <a:spcAft>
                <a:spcPts val="0"/>
              </a:spcAft>
              <a:buNone/>
            </a:pPr>
            <a:r>
              <a:rPr lang="en-GB" sz="1985" b="1">
                <a:solidFill>
                  <a:schemeClr val="dk1"/>
                </a:solidFill>
              </a:rPr>
              <a:t>OVERVIEW OF INNOVATION </a:t>
            </a:r>
            <a:endParaRPr sz="1985" b="1">
              <a:solidFill>
                <a:schemeClr val="dk1"/>
              </a:solidFill>
            </a:endParaRPr>
          </a:p>
        </p:txBody>
      </p:sp>
      <p:sp>
        <p:nvSpPr>
          <p:cNvPr id="77" name="Google Shape;77;p15"/>
          <p:cNvSpPr txBox="1"/>
          <p:nvPr/>
        </p:nvSpPr>
        <p:spPr>
          <a:xfrm>
            <a:off x="680750" y="1485025"/>
            <a:ext cx="7281300" cy="35460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Freestyle Libre is a  Flash glucose monitoring system which was introduced within the UK NHS  in 2017(Crabtree., 2023).</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It is product of Abbott Diabetes Care and uses a Sensor in the monitoring of glucose in diabetic patients (T1DM and T2DM patients).</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Sensor is worn on the arm and and measures interstitial fluid, rather than blood. </a:t>
            </a:r>
            <a:endParaRPr sz="1800">
              <a:solidFill>
                <a:schemeClr val="dk1"/>
              </a:solidFill>
            </a:endParaRPr>
          </a:p>
          <a:p>
            <a:pPr marL="0" lvl="0" indent="0" algn="just" rtl="0">
              <a:lnSpc>
                <a:spcPct val="150000"/>
              </a:lnSpc>
              <a:spcBef>
                <a:spcPts val="0"/>
              </a:spcBef>
              <a:spcAft>
                <a:spcPts val="0"/>
              </a:spcAft>
              <a:buNone/>
            </a:pPr>
            <a:r>
              <a:rPr lang="en-GB" sz="1800">
                <a:solidFill>
                  <a:schemeClr val="dk1"/>
                </a:solidFill>
              </a:rPr>
              <a:t>(Beasant et al., 2023)</a:t>
            </a:r>
            <a:endParaRPr sz="1800">
              <a:solidFill>
                <a:schemeClr val="dk1"/>
              </a:solidFill>
            </a:endParaRPr>
          </a:p>
        </p:txBody>
      </p:sp>
      <p:pic>
        <p:nvPicPr>
          <p:cNvPr id="78" name="Google Shape;78;p15" descr="Datei:FreeStyle libre am Oberarm und Auslesegerät-1.JPG ..."/>
          <p:cNvPicPr preferRelativeResize="0"/>
          <p:nvPr/>
        </p:nvPicPr>
        <p:blipFill>
          <a:blip r:embed="rId3">
            <a:alphaModFix/>
          </a:blip>
          <a:stretch>
            <a:fillRect/>
          </a:stretch>
        </p:blipFill>
        <p:spPr>
          <a:xfrm>
            <a:off x="7495560" y="0"/>
            <a:ext cx="1613315" cy="1273609"/>
          </a:xfrm>
          <a:prstGeom prst="rect">
            <a:avLst/>
          </a:prstGeom>
          <a:noFill/>
          <a:ln>
            <a:noFill/>
          </a:ln>
          <a:effectLst>
            <a:outerShdw blurRad="44613" dist="14871" dir="5400000" algn="bl" rotWithShape="0">
              <a:srgbClr val="000000">
                <a:alpha val="50000"/>
              </a:srgbClr>
            </a:outerShdw>
          </a:effectLst>
        </p:spPr>
      </p:pic>
      <p:sp>
        <p:nvSpPr>
          <p:cNvPr id="79" name="Google Shape;79;p15"/>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0" name="Google Shape;80;p15"/>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03</a:t>
            </a:r>
            <a:endParaRPr sz="1800" b="1">
              <a:solidFill>
                <a:schemeClr val="dk1"/>
              </a:solidFill>
            </a:endParaRPr>
          </a:p>
        </p:txBody>
      </p:sp>
      <p:sp>
        <p:nvSpPr>
          <p:cNvPr id="81" name="Google Shape;81;p15"/>
          <p:cNvSpPr txBox="1"/>
          <p:nvPr/>
        </p:nvSpPr>
        <p:spPr>
          <a:xfrm>
            <a:off x="8299800" y="1337825"/>
            <a:ext cx="922200" cy="7143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GB" sz="900">
                <a:solidFill>
                  <a:schemeClr val="dk2"/>
                </a:solidFill>
              </a:rPr>
              <a:t>Fig.1: Freestyle Libre’s reader</a:t>
            </a:r>
            <a:endParaRPr sz="900">
              <a:solidFill>
                <a:schemeClr val="dk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6"/>
          <p:cNvSpPr/>
          <p:nvPr/>
        </p:nvSpPr>
        <p:spPr>
          <a:xfrm>
            <a:off x="6986400" y="3236675"/>
            <a:ext cx="2066700" cy="16191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7" name="Google Shape;87;p16"/>
          <p:cNvSpPr/>
          <p:nvPr/>
        </p:nvSpPr>
        <p:spPr>
          <a:xfrm>
            <a:off x="806825" y="607050"/>
            <a:ext cx="6049800" cy="487200"/>
          </a:xfrm>
          <a:prstGeom prst="rect">
            <a:avLst/>
          </a:prstGeom>
          <a:solidFill>
            <a:srgbClr val="EBB415"/>
          </a:solidFill>
          <a:ln w="10500" cap="flat" cmpd="sng">
            <a:solidFill>
              <a:schemeClr val="dk2"/>
            </a:solidFill>
            <a:prstDash val="solid"/>
            <a:round/>
            <a:headEnd type="none" w="sm" len="sm"/>
            <a:tailEnd type="none" w="sm" len="sm"/>
          </a:ln>
        </p:spPr>
        <p:txBody>
          <a:bodyPr spcFirstLastPara="1" wrap="square" lIns="100850" tIns="100850" rIns="100850" bIns="100850" anchor="ctr" anchorCtr="0">
            <a:noAutofit/>
          </a:bodyPr>
          <a:lstStyle/>
          <a:p>
            <a:pPr marL="0" lvl="0" indent="0" algn="ctr" rtl="0">
              <a:spcBef>
                <a:spcPts val="0"/>
              </a:spcBef>
              <a:spcAft>
                <a:spcPts val="0"/>
              </a:spcAft>
              <a:buNone/>
            </a:pPr>
            <a:endParaRPr sz="1544"/>
          </a:p>
        </p:txBody>
      </p:sp>
      <p:sp>
        <p:nvSpPr>
          <p:cNvPr id="88" name="Google Shape;88;p16"/>
          <p:cNvSpPr txBox="1"/>
          <p:nvPr/>
        </p:nvSpPr>
        <p:spPr>
          <a:xfrm>
            <a:off x="888550" y="595950"/>
            <a:ext cx="5826600" cy="509400"/>
          </a:xfrm>
          <a:prstGeom prst="rect">
            <a:avLst/>
          </a:prstGeom>
          <a:noFill/>
          <a:ln>
            <a:noFill/>
          </a:ln>
        </p:spPr>
        <p:txBody>
          <a:bodyPr spcFirstLastPara="1" wrap="square" lIns="100850" tIns="100850" rIns="100850" bIns="100850" anchor="t" anchorCtr="0">
            <a:spAutoFit/>
          </a:bodyPr>
          <a:lstStyle/>
          <a:p>
            <a:pPr marL="0" lvl="0" indent="0" algn="ctr" rtl="0">
              <a:spcBef>
                <a:spcPts val="0"/>
              </a:spcBef>
              <a:spcAft>
                <a:spcPts val="0"/>
              </a:spcAft>
              <a:buNone/>
            </a:pPr>
            <a:r>
              <a:rPr lang="en-GB" sz="1985" b="1">
                <a:solidFill>
                  <a:schemeClr val="dk1"/>
                </a:solidFill>
              </a:rPr>
              <a:t>OVERVIEW OF INNOVATION </a:t>
            </a:r>
            <a:endParaRPr sz="1985" b="1">
              <a:solidFill>
                <a:schemeClr val="dk1"/>
              </a:solidFill>
            </a:endParaRPr>
          </a:p>
        </p:txBody>
      </p:sp>
      <p:sp>
        <p:nvSpPr>
          <p:cNvPr id="89" name="Google Shape;89;p16"/>
          <p:cNvSpPr txBox="1"/>
          <p:nvPr/>
        </p:nvSpPr>
        <p:spPr>
          <a:xfrm>
            <a:off x="424875" y="1320200"/>
            <a:ext cx="7446300" cy="35568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Freestyles Libre monitors glucose levels without the pain and discomfort of finger-pricking from self-monitoring of glucose blood (Beasant et al., 2022).. </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Allows users to access real time glucose readings through smart phones or LibreView (Crabtree et al., 2023). </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Visual data and trend direction arrows that depicts the </a:t>
            </a:r>
            <a:endParaRPr sz="1800">
              <a:solidFill>
                <a:schemeClr val="dk1"/>
              </a:solidFill>
            </a:endParaRPr>
          </a:p>
          <a:p>
            <a:pPr marL="457200" lvl="0" indent="0" algn="just" rtl="0">
              <a:lnSpc>
                <a:spcPct val="150000"/>
              </a:lnSpc>
              <a:spcBef>
                <a:spcPts val="0"/>
              </a:spcBef>
              <a:spcAft>
                <a:spcPts val="0"/>
              </a:spcAft>
              <a:buNone/>
            </a:pPr>
            <a:r>
              <a:rPr lang="en-GB" sz="1800">
                <a:solidFill>
                  <a:schemeClr val="dk1"/>
                </a:solidFill>
              </a:rPr>
              <a:t>real time  levels of glucose levels of the user.</a:t>
            </a:r>
            <a:endParaRPr sz="1800">
              <a:solidFill>
                <a:schemeClr val="dk1"/>
              </a:solidFill>
            </a:endParaRPr>
          </a:p>
          <a:p>
            <a:pPr marL="0" lvl="0" indent="0" algn="just" rtl="0">
              <a:lnSpc>
                <a:spcPct val="150000"/>
              </a:lnSpc>
              <a:spcBef>
                <a:spcPts val="0"/>
              </a:spcBef>
              <a:spcAft>
                <a:spcPts val="0"/>
              </a:spcAft>
              <a:buNone/>
            </a:pPr>
            <a:r>
              <a:rPr lang="en-GB" sz="1800">
                <a:solidFill>
                  <a:schemeClr val="dk1"/>
                </a:solidFill>
              </a:rPr>
              <a:t>(FreeStyle for every need | FreeStyle Libre | Abbott, no date)</a:t>
            </a:r>
            <a:endParaRPr sz="1800">
              <a:solidFill>
                <a:schemeClr val="dk1"/>
              </a:solidFill>
            </a:endParaRPr>
          </a:p>
          <a:p>
            <a:pPr marL="0" lvl="0" indent="0" algn="just" rtl="0">
              <a:lnSpc>
                <a:spcPct val="150000"/>
              </a:lnSpc>
              <a:spcBef>
                <a:spcPts val="0"/>
              </a:spcBef>
              <a:spcAft>
                <a:spcPts val="0"/>
              </a:spcAft>
              <a:buNone/>
            </a:pPr>
            <a:endParaRPr sz="1800">
              <a:solidFill>
                <a:schemeClr val="dk1"/>
              </a:solidFill>
            </a:endParaRPr>
          </a:p>
        </p:txBody>
      </p:sp>
      <p:pic>
        <p:nvPicPr>
          <p:cNvPr id="90" name="Google Shape;90;p16" descr="File:FreeStyle libre am Oberarm und Auslesegerät-5.JPG - Wikimedia ..."/>
          <p:cNvPicPr preferRelativeResize="0"/>
          <p:nvPr/>
        </p:nvPicPr>
        <p:blipFill>
          <a:blip r:embed="rId3">
            <a:alphaModFix/>
          </a:blip>
          <a:stretch>
            <a:fillRect/>
          </a:stretch>
        </p:blipFill>
        <p:spPr>
          <a:xfrm>
            <a:off x="6856525" y="3106800"/>
            <a:ext cx="1981425" cy="1618951"/>
          </a:xfrm>
          <a:prstGeom prst="rect">
            <a:avLst/>
          </a:prstGeom>
          <a:noFill/>
          <a:ln>
            <a:noFill/>
          </a:ln>
        </p:spPr>
      </p:pic>
      <p:sp>
        <p:nvSpPr>
          <p:cNvPr id="91" name="Google Shape;91;p16"/>
          <p:cNvSpPr/>
          <p:nvPr/>
        </p:nvSpPr>
        <p:spPr>
          <a:xfrm>
            <a:off x="8312700" y="447240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2" name="Google Shape;92;p16"/>
          <p:cNvSpPr txBox="1"/>
          <p:nvPr/>
        </p:nvSpPr>
        <p:spPr>
          <a:xfrm>
            <a:off x="8419650" y="458505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04</a:t>
            </a:r>
            <a:endParaRPr sz="1800" b="1">
              <a:solidFill>
                <a:schemeClr val="dk1"/>
              </a:solidFill>
            </a:endParaRPr>
          </a:p>
        </p:txBody>
      </p:sp>
      <p:pic>
        <p:nvPicPr>
          <p:cNvPr id="93" name="Google Shape;93;p16" title="download 2.png"/>
          <p:cNvPicPr preferRelativeResize="0"/>
          <p:nvPr/>
        </p:nvPicPr>
        <p:blipFill>
          <a:blip r:embed="rId4">
            <a:alphaModFix/>
          </a:blip>
          <a:stretch>
            <a:fillRect/>
          </a:stretch>
        </p:blipFill>
        <p:spPr>
          <a:xfrm>
            <a:off x="7348000" y="78825"/>
            <a:ext cx="1343500" cy="1343475"/>
          </a:xfrm>
          <a:prstGeom prst="rect">
            <a:avLst/>
          </a:prstGeom>
          <a:noFill/>
          <a:ln>
            <a:noFill/>
          </a:ln>
        </p:spPr>
      </p:pic>
      <p:sp>
        <p:nvSpPr>
          <p:cNvPr id="94" name="Google Shape;94;p16"/>
          <p:cNvSpPr txBox="1"/>
          <p:nvPr/>
        </p:nvSpPr>
        <p:spPr>
          <a:xfrm>
            <a:off x="8275200" y="2420200"/>
            <a:ext cx="815400" cy="686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GB" sz="900" dirty="0">
                <a:solidFill>
                  <a:schemeClr val="dk2"/>
                </a:solidFill>
              </a:rPr>
              <a:t>Fig. 3: Freestyle Libre sensor and reader</a:t>
            </a:r>
            <a:endParaRPr sz="900" dirty="0">
              <a:solidFill>
                <a:schemeClr val="dk2"/>
              </a:solidFill>
            </a:endParaRPr>
          </a:p>
        </p:txBody>
      </p:sp>
      <p:sp>
        <p:nvSpPr>
          <p:cNvPr id="95" name="Google Shape;95;p16"/>
          <p:cNvSpPr txBox="1"/>
          <p:nvPr/>
        </p:nvSpPr>
        <p:spPr>
          <a:xfrm>
            <a:off x="8223300" y="833000"/>
            <a:ext cx="919200" cy="4872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GB" sz="900" dirty="0">
                <a:solidFill>
                  <a:schemeClr val="dk2"/>
                </a:solidFill>
              </a:rPr>
              <a:t>Fig. 2: Freestyle Libre Logo </a:t>
            </a:r>
            <a:endParaRPr sz="900" dirty="0">
              <a:solidFill>
                <a:schemeClr val="dk2"/>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7"/>
          <p:cNvSpPr/>
          <p:nvPr/>
        </p:nvSpPr>
        <p:spPr>
          <a:xfrm>
            <a:off x="1032650" y="627750"/>
            <a:ext cx="73740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1" name="Google Shape;101;p17"/>
          <p:cNvSpPr txBox="1"/>
          <p:nvPr/>
        </p:nvSpPr>
        <p:spPr>
          <a:xfrm>
            <a:off x="1454725" y="617700"/>
            <a:ext cx="65853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IMPACT ON WORKFORCE</a:t>
            </a:r>
            <a:endParaRPr sz="1800" b="1">
              <a:solidFill>
                <a:schemeClr val="dk1"/>
              </a:solidFill>
            </a:endParaRPr>
          </a:p>
        </p:txBody>
      </p:sp>
      <p:sp>
        <p:nvSpPr>
          <p:cNvPr id="102" name="Google Shape;102;p17"/>
          <p:cNvSpPr txBox="1"/>
          <p:nvPr/>
        </p:nvSpPr>
        <p:spPr>
          <a:xfrm>
            <a:off x="849050" y="1407100"/>
            <a:ext cx="7741200" cy="34290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Freestyle Libre provides larger monitored data for interpretation compared to traditional glucose monitoring of patients (Wright et al., 2021).</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Healthcare workers required specialized training on device set up, data interpretation and patient education  (Crabtree et al., 2022)</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Freestyle Libre data provides clear visual metrics (e.g., time in target range) strengthening collaboration and decision-making between patients and clinicians (Wright et al., 2021)</a:t>
            </a:r>
            <a:endParaRPr sz="1800">
              <a:solidFill>
                <a:schemeClr val="dk1"/>
              </a:solidFill>
            </a:endParaRPr>
          </a:p>
        </p:txBody>
      </p:sp>
      <p:sp>
        <p:nvSpPr>
          <p:cNvPr id="103" name="Google Shape;103;p17"/>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4" name="Google Shape;104;p17"/>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05</a:t>
            </a:r>
            <a:endParaRPr sz="1800" b="1">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18"/>
          <p:cNvSpPr/>
          <p:nvPr/>
        </p:nvSpPr>
        <p:spPr>
          <a:xfrm>
            <a:off x="935175" y="627750"/>
            <a:ext cx="7312500" cy="4617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0" name="Google Shape;110;p18"/>
          <p:cNvSpPr txBox="1"/>
          <p:nvPr/>
        </p:nvSpPr>
        <p:spPr>
          <a:xfrm>
            <a:off x="935175" y="617700"/>
            <a:ext cx="73125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IMPACT ON WORKFORCE</a:t>
            </a:r>
            <a:endParaRPr sz="1800" b="1">
              <a:solidFill>
                <a:schemeClr val="dk1"/>
              </a:solidFill>
            </a:endParaRPr>
          </a:p>
        </p:txBody>
      </p:sp>
      <p:sp>
        <p:nvSpPr>
          <p:cNvPr id="111" name="Google Shape;111;p18"/>
          <p:cNvSpPr txBox="1"/>
          <p:nvPr/>
        </p:nvSpPr>
        <p:spPr>
          <a:xfrm>
            <a:off x="805275" y="1459050"/>
            <a:ext cx="7572300" cy="32211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Workforce challenges included increased time commitment in addition to already existing time NHS consultation time constraints.</a:t>
            </a:r>
            <a:endParaRPr sz="1800">
              <a:solidFill>
                <a:schemeClr val="dk1"/>
              </a:solidFill>
            </a:endParaRPr>
          </a:p>
          <a:p>
            <a:pPr marL="0" lvl="0" indent="0" algn="just" rtl="0">
              <a:lnSpc>
                <a:spcPct val="150000"/>
              </a:lnSpc>
              <a:spcBef>
                <a:spcPts val="0"/>
              </a:spcBef>
              <a:spcAft>
                <a:spcPts val="0"/>
              </a:spcAft>
              <a:buNone/>
            </a:pP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Freestyle Libre involved extra commitment  for patient education, device set-up, pre consultation review and post-consultation documentation</a:t>
            </a:r>
            <a:endParaRPr sz="1800">
              <a:solidFill>
                <a:schemeClr val="dk1"/>
              </a:solidFill>
            </a:endParaRPr>
          </a:p>
          <a:p>
            <a:pPr marL="0" lvl="0" indent="0" algn="just" rtl="0">
              <a:lnSpc>
                <a:spcPct val="150000"/>
              </a:lnSpc>
              <a:spcBef>
                <a:spcPts val="0"/>
              </a:spcBef>
              <a:spcAft>
                <a:spcPts val="0"/>
              </a:spcAft>
              <a:buNone/>
            </a:pPr>
            <a:r>
              <a:rPr lang="en-GB" sz="1800">
                <a:solidFill>
                  <a:schemeClr val="dk1"/>
                </a:solidFill>
              </a:rPr>
              <a:t>(Beasant et al., 2023)</a:t>
            </a:r>
            <a:endParaRPr sz="1800">
              <a:solidFill>
                <a:schemeClr val="dk1"/>
              </a:solidFill>
            </a:endParaRPr>
          </a:p>
          <a:p>
            <a:pPr marL="0" lvl="0" indent="0" algn="l" rtl="0">
              <a:spcBef>
                <a:spcPts val="0"/>
              </a:spcBef>
              <a:spcAft>
                <a:spcPts val="0"/>
              </a:spcAft>
              <a:buNone/>
            </a:pPr>
            <a:endParaRPr sz="1800">
              <a:solidFill>
                <a:schemeClr val="dk2"/>
              </a:solidFill>
            </a:endParaRPr>
          </a:p>
          <a:p>
            <a:pPr marL="0" lvl="0" indent="0" algn="l" rtl="0">
              <a:spcBef>
                <a:spcPts val="0"/>
              </a:spcBef>
              <a:spcAft>
                <a:spcPts val="0"/>
              </a:spcAft>
              <a:buNone/>
            </a:pPr>
            <a:endParaRPr sz="1800">
              <a:solidFill>
                <a:schemeClr val="dk2"/>
              </a:solidFill>
            </a:endParaRPr>
          </a:p>
          <a:p>
            <a:pPr marL="0" lvl="0" indent="0" algn="l" rtl="0">
              <a:spcBef>
                <a:spcPts val="0"/>
              </a:spcBef>
              <a:spcAft>
                <a:spcPts val="0"/>
              </a:spcAft>
              <a:buNone/>
            </a:pPr>
            <a:endParaRPr sz="1800">
              <a:solidFill>
                <a:schemeClr val="dk2"/>
              </a:solidFill>
            </a:endParaRPr>
          </a:p>
          <a:p>
            <a:pPr marL="0" lvl="0" indent="0" algn="l" rtl="0">
              <a:spcBef>
                <a:spcPts val="0"/>
              </a:spcBef>
              <a:spcAft>
                <a:spcPts val="0"/>
              </a:spcAft>
              <a:buNone/>
            </a:pPr>
            <a:endParaRPr sz="1800">
              <a:solidFill>
                <a:schemeClr val="dk2"/>
              </a:solidFill>
            </a:endParaRPr>
          </a:p>
        </p:txBody>
      </p:sp>
      <p:sp>
        <p:nvSpPr>
          <p:cNvPr id="112" name="Google Shape;112;p18"/>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3" name="Google Shape;113;p18"/>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06</a:t>
            </a:r>
            <a:endParaRPr sz="1800" b="1">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9"/>
          <p:cNvSpPr/>
          <p:nvPr/>
        </p:nvSpPr>
        <p:spPr>
          <a:xfrm>
            <a:off x="1058650" y="653750"/>
            <a:ext cx="72411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9" name="Google Shape;119;p19"/>
          <p:cNvSpPr txBox="1"/>
          <p:nvPr/>
        </p:nvSpPr>
        <p:spPr>
          <a:xfrm>
            <a:off x="1143000" y="643700"/>
            <a:ext cx="70269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IMPACT ON SERVICE CHANGES</a:t>
            </a:r>
            <a:endParaRPr sz="1800" b="1">
              <a:solidFill>
                <a:schemeClr val="dk1"/>
              </a:solidFill>
            </a:endParaRPr>
          </a:p>
        </p:txBody>
      </p:sp>
      <p:sp>
        <p:nvSpPr>
          <p:cNvPr id="120" name="Google Shape;120;p19"/>
          <p:cNvSpPr txBox="1"/>
          <p:nvPr/>
        </p:nvSpPr>
        <p:spPr>
          <a:xfrm>
            <a:off x="893050" y="1511000"/>
            <a:ext cx="7572300" cy="32211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Freestyle enabled the digital transformation of diabetes management within the UK health and care sector.</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Freestyle Libre encouraged the normalisation of virtual and remote consultations (Crabtree et al., 2022).</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COVID’19 promoted the shift from face-to-face to remote reviews and consultations (Kimbell et al., 2022)</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Increased user service engagement and reduced access barriers</a:t>
            </a:r>
            <a:endParaRPr sz="1800">
              <a:solidFill>
                <a:schemeClr val="dk1"/>
              </a:solidFill>
            </a:endParaRPr>
          </a:p>
          <a:p>
            <a:pPr marL="457200" lvl="0" indent="0" algn="just" rtl="0">
              <a:lnSpc>
                <a:spcPct val="150000"/>
              </a:lnSpc>
              <a:spcBef>
                <a:spcPts val="0"/>
              </a:spcBef>
              <a:spcAft>
                <a:spcPts val="0"/>
              </a:spcAft>
              <a:buNone/>
            </a:pPr>
            <a:endParaRPr sz="1800">
              <a:solidFill>
                <a:schemeClr val="dk1"/>
              </a:solidFill>
            </a:endParaRPr>
          </a:p>
          <a:p>
            <a:pPr marL="0" lvl="0" indent="0" algn="l" rtl="0">
              <a:spcBef>
                <a:spcPts val="0"/>
              </a:spcBef>
              <a:spcAft>
                <a:spcPts val="0"/>
              </a:spcAft>
              <a:buNone/>
            </a:pPr>
            <a:endParaRPr sz="1800">
              <a:solidFill>
                <a:schemeClr val="dk2"/>
              </a:solidFill>
            </a:endParaRPr>
          </a:p>
          <a:p>
            <a:pPr marL="0" lvl="0" indent="0" algn="l" rtl="0">
              <a:spcBef>
                <a:spcPts val="0"/>
              </a:spcBef>
              <a:spcAft>
                <a:spcPts val="0"/>
              </a:spcAft>
              <a:buNone/>
            </a:pPr>
            <a:endParaRPr sz="1800">
              <a:solidFill>
                <a:schemeClr val="dk2"/>
              </a:solidFill>
            </a:endParaRPr>
          </a:p>
          <a:p>
            <a:pPr marL="0" lvl="0" indent="0" algn="l" rtl="0">
              <a:spcBef>
                <a:spcPts val="0"/>
              </a:spcBef>
              <a:spcAft>
                <a:spcPts val="0"/>
              </a:spcAft>
              <a:buNone/>
            </a:pPr>
            <a:endParaRPr sz="1800">
              <a:solidFill>
                <a:schemeClr val="dk2"/>
              </a:solidFill>
            </a:endParaRPr>
          </a:p>
          <a:p>
            <a:pPr marL="0" lvl="0" indent="0" algn="l" rtl="0">
              <a:spcBef>
                <a:spcPts val="0"/>
              </a:spcBef>
              <a:spcAft>
                <a:spcPts val="0"/>
              </a:spcAft>
              <a:buNone/>
            </a:pPr>
            <a:endParaRPr sz="1800">
              <a:solidFill>
                <a:schemeClr val="dk2"/>
              </a:solidFill>
            </a:endParaRPr>
          </a:p>
        </p:txBody>
      </p:sp>
      <p:sp>
        <p:nvSpPr>
          <p:cNvPr id="121" name="Google Shape;121;p19"/>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2" name="Google Shape;122;p19"/>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07</a:t>
            </a:r>
            <a:endParaRPr sz="1800" b="1">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0"/>
          <p:cNvSpPr/>
          <p:nvPr/>
        </p:nvSpPr>
        <p:spPr>
          <a:xfrm>
            <a:off x="1006675" y="757650"/>
            <a:ext cx="72150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8" name="Google Shape;128;p20"/>
          <p:cNvSpPr txBox="1"/>
          <p:nvPr/>
        </p:nvSpPr>
        <p:spPr>
          <a:xfrm>
            <a:off x="1065075" y="747600"/>
            <a:ext cx="71565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IMPACT ON SERVICE CHANGES</a:t>
            </a:r>
            <a:endParaRPr sz="1800" b="1">
              <a:solidFill>
                <a:schemeClr val="dk1"/>
              </a:solidFill>
            </a:endParaRPr>
          </a:p>
        </p:txBody>
      </p:sp>
      <p:sp>
        <p:nvSpPr>
          <p:cNvPr id="129" name="Google Shape;129;p20"/>
          <p:cNvSpPr txBox="1"/>
          <p:nvPr/>
        </p:nvSpPr>
        <p:spPr>
          <a:xfrm>
            <a:off x="857175" y="1459050"/>
            <a:ext cx="7572300" cy="32211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Access to real-time data though scans and downloaded data on Freestyle Libreview (Blissett et al., 2022).</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 Improved communication between parents, families and healthcare professions (Crabtree et al., 2022).</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Transformation of diabetes shifted from finger-pricking to flash glucose monitoring </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Challenges included the management of larger datasets  and ensuring timely downloads during reviews (Beasant et al., 2021).</a:t>
            </a:r>
            <a:endParaRPr sz="1800">
              <a:solidFill>
                <a:schemeClr val="dk1"/>
              </a:solidFill>
            </a:endParaRPr>
          </a:p>
          <a:p>
            <a:pPr marL="0" lvl="0" indent="0" algn="l" rtl="0">
              <a:spcBef>
                <a:spcPts val="0"/>
              </a:spcBef>
              <a:spcAft>
                <a:spcPts val="0"/>
              </a:spcAft>
              <a:buNone/>
            </a:pPr>
            <a:endParaRPr sz="1800">
              <a:solidFill>
                <a:schemeClr val="dk2"/>
              </a:solidFill>
            </a:endParaRPr>
          </a:p>
          <a:p>
            <a:pPr marL="0" lvl="0" indent="0" algn="l" rtl="0">
              <a:spcBef>
                <a:spcPts val="0"/>
              </a:spcBef>
              <a:spcAft>
                <a:spcPts val="0"/>
              </a:spcAft>
              <a:buNone/>
            </a:pPr>
            <a:endParaRPr sz="1800">
              <a:solidFill>
                <a:schemeClr val="dk2"/>
              </a:solidFill>
            </a:endParaRPr>
          </a:p>
          <a:p>
            <a:pPr marL="0" lvl="0" indent="0" algn="l" rtl="0">
              <a:spcBef>
                <a:spcPts val="0"/>
              </a:spcBef>
              <a:spcAft>
                <a:spcPts val="0"/>
              </a:spcAft>
              <a:buNone/>
            </a:pPr>
            <a:endParaRPr sz="1800">
              <a:solidFill>
                <a:schemeClr val="dk2"/>
              </a:solidFill>
            </a:endParaRPr>
          </a:p>
          <a:p>
            <a:pPr marL="0" lvl="0" indent="0" algn="l" rtl="0">
              <a:spcBef>
                <a:spcPts val="0"/>
              </a:spcBef>
              <a:spcAft>
                <a:spcPts val="0"/>
              </a:spcAft>
              <a:buNone/>
            </a:pPr>
            <a:endParaRPr sz="1800">
              <a:solidFill>
                <a:schemeClr val="dk2"/>
              </a:solidFill>
            </a:endParaRPr>
          </a:p>
        </p:txBody>
      </p:sp>
      <p:sp>
        <p:nvSpPr>
          <p:cNvPr id="130" name="Google Shape;130;p20"/>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1" name="Google Shape;131;p20"/>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08</a:t>
            </a:r>
            <a:endParaRPr sz="1800" b="1">
              <a:solidFill>
                <a:schemeClr val="dk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1"/>
          <p:cNvSpPr/>
          <p:nvPr/>
        </p:nvSpPr>
        <p:spPr>
          <a:xfrm>
            <a:off x="1006675" y="666750"/>
            <a:ext cx="74880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7" name="Google Shape;137;p21"/>
          <p:cNvSpPr txBox="1"/>
          <p:nvPr/>
        </p:nvSpPr>
        <p:spPr>
          <a:xfrm>
            <a:off x="1143000" y="656700"/>
            <a:ext cx="72639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IMPACT ON PATIENTS/SERVICE USERS</a:t>
            </a:r>
            <a:endParaRPr sz="1800" b="1">
              <a:solidFill>
                <a:schemeClr val="dk1"/>
              </a:solidFill>
            </a:endParaRPr>
          </a:p>
        </p:txBody>
      </p:sp>
      <p:sp>
        <p:nvSpPr>
          <p:cNvPr id="138" name="Google Shape;138;p21"/>
          <p:cNvSpPr txBox="1"/>
          <p:nvPr/>
        </p:nvSpPr>
        <p:spPr>
          <a:xfrm>
            <a:off x="844250" y="1433075"/>
            <a:ext cx="7780200" cy="35199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Improved confidence and independence in diabetes self management (Beasant et al., 2023).</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Glycaemic control (HbA1c) significantly improved and hospital admissions saw a reduction (Deshmukh et al., 2020).</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Freestyle Libre promoted person-centred care and better communication via virtual consultations (Wright et al., 2021).</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Reduced burden of finger-prick testing easing the daily lives of patients and users (Beasant et al., 2023).</a:t>
            </a:r>
            <a:endParaRPr sz="1800">
              <a:solidFill>
                <a:schemeClr val="dk1"/>
              </a:solidFill>
            </a:endParaRPr>
          </a:p>
          <a:p>
            <a:pPr marL="0" lvl="0" indent="0" algn="l" rtl="0">
              <a:spcBef>
                <a:spcPts val="0"/>
              </a:spcBef>
              <a:spcAft>
                <a:spcPts val="0"/>
              </a:spcAft>
              <a:buNone/>
            </a:pPr>
            <a:endParaRPr sz="1800">
              <a:solidFill>
                <a:schemeClr val="dk1"/>
              </a:solidFill>
            </a:endParaRPr>
          </a:p>
          <a:p>
            <a:pPr marL="457200" lvl="0" indent="0" algn="l" rtl="0">
              <a:spcBef>
                <a:spcPts val="0"/>
              </a:spcBef>
              <a:spcAft>
                <a:spcPts val="0"/>
              </a:spcAft>
              <a:buNone/>
            </a:pPr>
            <a:endParaRPr sz="1800">
              <a:solidFill>
                <a:schemeClr val="dk1"/>
              </a:solidFill>
            </a:endParaRPr>
          </a:p>
        </p:txBody>
      </p:sp>
      <p:sp>
        <p:nvSpPr>
          <p:cNvPr id="139" name="Google Shape;139;p21"/>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0" name="Google Shape;140;p21"/>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09</a:t>
            </a:r>
            <a:endParaRPr sz="1800" b="1">
              <a:solidFill>
                <a:schemeClr val="dk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2"/>
          <p:cNvSpPr/>
          <p:nvPr/>
        </p:nvSpPr>
        <p:spPr>
          <a:xfrm>
            <a:off x="1019675" y="705700"/>
            <a:ext cx="74490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6" name="Google Shape;146;p22"/>
          <p:cNvSpPr txBox="1"/>
          <p:nvPr/>
        </p:nvSpPr>
        <p:spPr>
          <a:xfrm>
            <a:off x="1019675" y="695650"/>
            <a:ext cx="73869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IMPACT ON PATIENTS/SERVICE USERS</a:t>
            </a:r>
            <a:endParaRPr sz="1800" b="1">
              <a:solidFill>
                <a:schemeClr val="dk1"/>
              </a:solidFill>
            </a:endParaRPr>
          </a:p>
        </p:txBody>
      </p:sp>
      <p:sp>
        <p:nvSpPr>
          <p:cNvPr id="147" name="Google Shape;147;p22"/>
          <p:cNvSpPr txBox="1"/>
          <p:nvPr/>
        </p:nvSpPr>
        <p:spPr>
          <a:xfrm>
            <a:off x="835625" y="1420075"/>
            <a:ext cx="7741200" cy="32472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dirty="0">
                <a:solidFill>
                  <a:schemeClr val="dk1"/>
                </a:solidFill>
              </a:rPr>
              <a:t>Freestyle libre improved detection and management of nocturnal hypoglycaemia (Wright et al., 2021).</a:t>
            </a:r>
            <a:endParaRPr sz="1800" dirty="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dirty="0">
                <a:solidFill>
                  <a:schemeClr val="dk1"/>
                </a:solidFill>
              </a:rPr>
              <a:t>Young Users reported anxiety due to data overload </a:t>
            </a:r>
            <a:endParaRPr sz="1800" dirty="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dirty="0">
                <a:solidFill>
                  <a:schemeClr val="dk1"/>
                </a:solidFill>
              </a:rPr>
              <a:t>Families of service users expressed concerns on data privacy issues involving third party access.</a:t>
            </a:r>
            <a:endParaRPr sz="1800" dirty="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dirty="0">
                <a:solidFill>
                  <a:schemeClr val="dk1"/>
                </a:solidFill>
              </a:rPr>
              <a:t>Early users of freestyle libre faced technical issues including faulty sensors and accuracy concerns</a:t>
            </a:r>
            <a:endParaRPr sz="1800" dirty="0">
              <a:solidFill>
                <a:schemeClr val="dk1"/>
              </a:solidFill>
            </a:endParaRPr>
          </a:p>
          <a:p>
            <a:pPr marL="0" lvl="0" indent="0" algn="just" rtl="0">
              <a:lnSpc>
                <a:spcPct val="150000"/>
              </a:lnSpc>
              <a:spcBef>
                <a:spcPts val="0"/>
              </a:spcBef>
              <a:spcAft>
                <a:spcPts val="0"/>
              </a:spcAft>
              <a:buNone/>
            </a:pPr>
            <a:r>
              <a:rPr lang="en-GB" sz="1800" dirty="0">
                <a:solidFill>
                  <a:schemeClr val="dk1"/>
                </a:solidFill>
              </a:rPr>
              <a:t>(Crabtree et al ., 2022).</a:t>
            </a:r>
            <a:endParaRPr sz="1800" dirty="0">
              <a:solidFill>
                <a:schemeClr val="dk1"/>
              </a:solidFill>
            </a:endParaRPr>
          </a:p>
          <a:p>
            <a:pPr marL="457200" lvl="0" indent="0" algn="l" rtl="0">
              <a:spcBef>
                <a:spcPts val="0"/>
              </a:spcBef>
              <a:spcAft>
                <a:spcPts val="0"/>
              </a:spcAft>
              <a:buNone/>
            </a:pPr>
            <a:endParaRPr sz="1800" dirty="0">
              <a:solidFill>
                <a:schemeClr val="dk1"/>
              </a:solidFill>
            </a:endParaRPr>
          </a:p>
        </p:txBody>
      </p:sp>
      <p:sp>
        <p:nvSpPr>
          <p:cNvPr id="148" name="Google Shape;148;p22"/>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 name="Google Shape;149;p22"/>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10</a:t>
            </a:r>
            <a:endParaRPr sz="1800" b="1">
              <a:solidFill>
                <a:schemeClr val="dk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3"/>
          <p:cNvSpPr/>
          <p:nvPr/>
        </p:nvSpPr>
        <p:spPr>
          <a:xfrm>
            <a:off x="967725" y="627775"/>
            <a:ext cx="7513800" cy="4617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5" name="Google Shape;155;p23"/>
          <p:cNvSpPr txBox="1"/>
          <p:nvPr/>
        </p:nvSpPr>
        <p:spPr>
          <a:xfrm>
            <a:off x="967725" y="617725"/>
            <a:ext cx="74391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IMPACT ON COMMUNITY</a:t>
            </a:r>
            <a:endParaRPr sz="1800" b="1">
              <a:solidFill>
                <a:schemeClr val="dk1"/>
              </a:solidFill>
            </a:endParaRPr>
          </a:p>
        </p:txBody>
      </p:sp>
      <p:sp>
        <p:nvSpPr>
          <p:cNvPr id="156" name="Google Shape;156;p23"/>
          <p:cNvSpPr txBox="1"/>
          <p:nvPr/>
        </p:nvSpPr>
        <p:spPr>
          <a:xfrm>
            <a:off x="835625" y="1420075"/>
            <a:ext cx="7741200" cy="32472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Enables remote glucose monitoring and virtual consultations, reducing the need for frequent clinic visits (Crabtree et al., 2022).</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Bridged geographical gaps and promotes continuity of care. </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Family engagement encourages better glucose monitoring adherence and emotional support (Boucher et al., 2019).</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Remote data sharing improved collaboration between patients, caregivers, and healthcare providers (Beasant et al., 2023).</a:t>
            </a:r>
            <a:endParaRPr sz="1800">
              <a:solidFill>
                <a:schemeClr val="dk1"/>
              </a:solidFill>
            </a:endParaRPr>
          </a:p>
          <a:p>
            <a:pPr marL="457200" lvl="0" indent="0" algn="just" rtl="0">
              <a:spcBef>
                <a:spcPts val="0"/>
              </a:spcBef>
              <a:spcAft>
                <a:spcPts val="0"/>
              </a:spcAft>
              <a:buNone/>
            </a:pPr>
            <a:endParaRPr sz="1800">
              <a:solidFill>
                <a:schemeClr val="dk1"/>
              </a:solidFill>
            </a:endParaRPr>
          </a:p>
        </p:txBody>
      </p:sp>
      <p:sp>
        <p:nvSpPr>
          <p:cNvPr id="157" name="Google Shape;157;p23"/>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8" name="Google Shape;158;p23"/>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11</a:t>
            </a:r>
            <a:endParaRPr sz="1800" b="1">
              <a:solidFill>
                <a:schemeClr val="dk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4"/>
          <p:cNvSpPr/>
          <p:nvPr/>
        </p:nvSpPr>
        <p:spPr>
          <a:xfrm>
            <a:off x="967725" y="653750"/>
            <a:ext cx="74391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4" name="Google Shape;164;p24"/>
          <p:cNvSpPr txBox="1"/>
          <p:nvPr/>
        </p:nvSpPr>
        <p:spPr>
          <a:xfrm>
            <a:off x="967700" y="643700"/>
            <a:ext cx="74391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IMPACT ON COMMUNITY</a:t>
            </a:r>
            <a:endParaRPr sz="1800" b="1">
              <a:solidFill>
                <a:schemeClr val="dk1"/>
              </a:solidFill>
            </a:endParaRPr>
          </a:p>
        </p:txBody>
      </p:sp>
      <p:sp>
        <p:nvSpPr>
          <p:cNvPr id="165" name="Google Shape;165;p24"/>
          <p:cNvSpPr txBox="1"/>
          <p:nvPr/>
        </p:nvSpPr>
        <p:spPr>
          <a:xfrm>
            <a:off x="835625" y="1420075"/>
            <a:ext cx="7741200" cy="32472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dirty="0" err="1">
                <a:solidFill>
                  <a:schemeClr val="dk1"/>
                </a:solidFill>
              </a:rPr>
              <a:t>FreeStyle</a:t>
            </a:r>
            <a:r>
              <a:rPr lang="en-GB" sz="1800" dirty="0">
                <a:solidFill>
                  <a:schemeClr val="dk1"/>
                </a:solidFill>
              </a:rPr>
              <a:t> Libre enhanced diabetes care accessibility, especially in rural or underserved areas (Beasant et al., 2023).</a:t>
            </a:r>
            <a:endParaRPr sz="1800" dirty="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dirty="0">
                <a:solidFill>
                  <a:schemeClr val="dk1"/>
                </a:solidFill>
              </a:rPr>
              <a:t>Enables remote glucose monitoring and virtual consultations, reducing the need for frequent clinic visits (Crabtree et al., 2022).</a:t>
            </a:r>
            <a:endParaRPr sz="1800" dirty="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dirty="0">
                <a:solidFill>
                  <a:schemeClr val="dk1"/>
                </a:solidFill>
              </a:rPr>
              <a:t>Freestyle implementation led to lower rate of diabetes complications, and hospital admissions leading to Improves public health outcomes (Deshmukh et al, 2020).</a:t>
            </a:r>
            <a:endParaRPr sz="1800" dirty="0">
              <a:solidFill>
                <a:schemeClr val="dk1"/>
              </a:solidFill>
            </a:endParaRPr>
          </a:p>
        </p:txBody>
      </p:sp>
      <p:sp>
        <p:nvSpPr>
          <p:cNvPr id="166" name="Google Shape;166;p24"/>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7" name="Google Shape;167;p24"/>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12</a:t>
            </a:r>
            <a:endParaRPr sz="1800" b="1">
              <a:solidFill>
                <a:schemeClr val="dk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5"/>
          <p:cNvSpPr/>
          <p:nvPr/>
        </p:nvSpPr>
        <p:spPr>
          <a:xfrm>
            <a:off x="1006675" y="601775"/>
            <a:ext cx="74001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3" name="Google Shape;173;p25"/>
          <p:cNvSpPr txBox="1"/>
          <p:nvPr/>
        </p:nvSpPr>
        <p:spPr>
          <a:xfrm>
            <a:off x="1006675" y="591725"/>
            <a:ext cx="72933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IMPACT ON COMMUNITY</a:t>
            </a:r>
            <a:endParaRPr sz="1800" b="1">
              <a:solidFill>
                <a:schemeClr val="dk1"/>
              </a:solidFill>
            </a:endParaRPr>
          </a:p>
        </p:txBody>
      </p:sp>
      <p:sp>
        <p:nvSpPr>
          <p:cNvPr id="174" name="Google Shape;174;p25"/>
          <p:cNvSpPr txBox="1"/>
          <p:nvPr/>
        </p:nvSpPr>
        <p:spPr>
          <a:xfrm>
            <a:off x="836125" y="1643713"/>
            <a:ext cx="7741200" cy="23121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Risk of digital exclusion for individuals without smartphones or stable internet (Beasant et al., 2023).</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Limited access to smartphones, Wi-Fi, or technological literacy can exclude some patients, particularly in rural or low-income settings (Boucher et al., 2019).</a:t>
            </a:r>
            <a:endParaRPr sz="1800">
              <a:solidFill>
                <a:schemeClr val="dk1"/>
              </a:solidFill>
            </a:endParaRPr>
          </a:p>
          <a:p>
            <a:pPr marL="457200" lvl="0" indent="0" algn="l" rtl="0">
              <a:spcBef>
                <a:spcPts val="0"/>
              </a:spcBef>
              <a:spcAft>
                <a:spcPts val="0"/>
              </a:spcAft>
              <a:buNone/>
            </a:pPr>
            <a:endParaRPr sz="1800">
              <a:solidFill>
                <a:schemeClr val="dk1"/>
              </a:solidFill>
            </a:endParaRPr>
          </a:p>
        </p:txBody>
      </p:sp>
      <p:sp>
        <p:nvSpPr>
          <p:cNvPr id="175" name="Google Shape;175;p25"/>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6" name="Google Shape;176;p25"/>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13</a:t>
            </a:r>
            <a:endParaRPr sz="1800" b="1">
              <a:solidFill>
                <a:schemeClr val="dk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6"/>
          <p:cNvSpPr/>
          <p:nvPr/>
        </p:nvSpPr>
        <p:spPr>
          <a:xfrm>
            <a:off x="1032650" y="640775"/>
            <a:ext cx="74361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2" name="Google Shape;182;p26"/>
          <p:cNvSpPr txBox="1"/>
          <p:nvPr/>
        </p:nvSpPr>
        <p:spPr>
          <a:xfrm>
            <a:off x="1032650" y="630725"/>
            <a:ext cx="72672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CONCLUSION </a:t>
            </a:r>
            <a:endParaRPr sz="1800" b="1">
              <a:solidFill>
                <a:schemeClr val="dk1"/>
              </a:solidFill>
            </a:endParaRPr>
          </a:p>
        </p:txBody>
      </p:sp>
      <p:sp>
        <p:nvSpPr>
          <p:cNvPr id="183" name="Google Shape;183;p26"/>
          <p:cNvSpPr txBox="1"/>
          <p:nvPr/>
        </p:nvSpPr>
        <p:spPr>
          <a:xfrm>
            <a:off x="835625" y="1420075"/>
            <a:ext cx="7741200" cy="32472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FreeStyle Libre has enhanced access to diabetes care through remote monitoring and virtual consultations.</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Improved efficiency in service delivery, reducing routine clinic visits and enabling proactive, data-driven support.</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Led to better health outcomes including improved glycaemic control, reduced hospital admissions, and improved patient confidence and independence.</a:t>
            </a:r>
            <a:endParaRPr sz="1800">
              <a:solidFill>
                <a:schemeClr val="dk1"/>
              </a:solidFill>
            </a:endParaRPr>
          </a:p>
          <a:p>
            <a:pPr marL="457200" lvl="0" indent="0" algn="l" rtl="0">
              <a:spcBef>
                <a:spcPts val="0"/>
              </a:spcBef>
              <a:spcAft>
                <a:spcPts val="0"/>
              </a:spcAft>
              <a:buNone/>
            </a:pPr>
            <a:endParaRPr sz="1800">
              <a:solidFill>
                <a:schemeClr val="dk1"/>
              </a:solidFill>
            </a:endParaRPr>
          </a:p>
        </p:txBody>
      </p:sp>
      <p:sp>
        <p:nvSpPr>
          <p:cNvPr id="184" name="Google Shape;184;p26"/>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5" name="Google Shape;185;p26"/>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14</a:t>
            </a:r>
            <a:endParaRPr sz="1800" b="1">
              <a:solidFill>
                <a:schemeClr val="dk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27"/>
          <p:cNvSpPr/>
          <p:nvPr/>
        </p:nvSpPr>
        <p:spPr>
          <a:xfrm>
            <a:off x="1006675" y="666725"/>
            <a:ext cx="74001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1" name="Google Shape;191;p27"/>
          <p:cNvSpPr txBox="1"/>
          <p:nvPr/>
        </p:nvSpPr>
        <p:spPr>
          <a:xfrm>
            <a:off x="1117025" y="656675"/>
            <a:ext cx="71829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RECOMMENDATION</a:t>
            </a:r>
            <a:endParaRPr sz="1800" b="1">
              <a:solidFill>
                <a:schemeClr val="dk1"/>
              </a:solidFill>
            </a:endParaRPr>
          </a:p>
        </p:txBody>
      </p:sp>
      <p:sp>
        <p:nvSpPr>
          <p:cNvPr id="192" name="Google Shape;192;p27"/>
          <p:cNvSpPr txBox="1"/>
          <p:nvPr/>
        </p:nvSpPr>
        <p:spPr>
          <a:xfrm>
            <a:off x="835625" y="1420075"/>
            <a:ext cx="7741200" cy="32472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Invest in digital literacy and capacity-building programs for both patients and healthcare professionals.</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Promote inclusive design of future digital health technologies to ensure accessibility for all populations, including older adults and those with disabilities.</a:t>
            </a:r>
            <a:endParaRPr sz="18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sz="1800">
                <a:solidFill>
                  <a:schemeClr val="dk1"/>
                </a:solidFill>
              </a:rPr>
              <a:t>Continue evaluation and policy support to expand equitable access to FreeStyle Libre and similar digital innovations within healthcare systems</a:t>
            </a:r>
            <a:endParaRPr sz="1800">
              <a:solidFill>
                <a:schemeClr val="dk1"/>
              </a:solidFill>
            </a:endParaRPr>
          </a:p>
        </p:txBody>
      </p:sp>
      <p:sp>
        <p:nvSpPr>
          <p:cNvPr id="193" name="Google Shape;193;p27"/>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4" name="Google Shape;194;p27"/>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15</a:t>
            </a:r>
            <a:endParaRPr sz="1800" b="1">
              <a:solidFill>
                <a:schemeClr val="dk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8"/>
          <p:cNvSpPr txBox="1"/>
          <p:nvPr/>
        </p:nvSpPr>
        <p:spPr>
          <a:xfrm>
            <a:off x="784225" y="1381100"/>
            <a:ext cx="7845000" cy="3377100"/>
          </a:xfrm>
          <a:prstGeom prst="rect">
            <a:avLst/>
          </a:prstGeom>
          <a:noFill/>
          <a:ln>
            <a:noFill/>
          </a:ln>
        </p:spPr>
        <p:txBody>
          <a:bodyPr spcFirstLastPara="1" wrap="square" lIns="91425" tIns="91425" rIns="91425" bIns="91425" anchor="t" anchorCtr="0">
            <a:noAutofit/>
          </a:bodyPr>
          <a:lstStyle/>
          <a:p>
            <a:pPr marL="457200" lvl="0" indent="-330200" algn="just" rtl="0">
              <a:lnSpc>
                <a:spcPct val="115000"/>
              </a:lnSpc>
              <a:spcBef>
                <a:spcPts val="0"/>
              </a:spcBef>
              <a:spcAft>
                <a:spcPts val="0"/>
              </a:spcAft>
              <a:buSzPts val="1600"/>
              <a:buChar char="●"/>
            </a:pPr>
            <a:r>
              <a:rPr lang="en-GB" sz="1600">
                <a:solidFill>
                  <a:schemeClr val="dk1"/>
                </a:solidFill>
              </a:rPr>
              <a:t>Beasant, L. </a:t>
            </a:r>
            <a:r>
              <a:rPr lang="en-GB" sz="1600" i="1">
                <a:solidFill>
                  <a:schemeClr val="dk1"/>
                </a:solidFill>
              </a:rPr>
              <a:t>et al.</a:t>
            </a:r>
            <a:r>
              <a:rPr lang="en-GB" sz="1600">
                <a:solidFill>
                  <a:schemeClr val="dk1"/>
                </a:solidFill>
              </a:rPr>
              <a:t> (2023) 'Flash glucose monitoring in young people with type 1 diabetes—a qualitative study of young people, parents and health professionals: ‘It makes life much easier,’' </a:t>
            </a:r>
            <a:r>
              <a:rPr lang="en-GB" sz="1600" i="1">
                <a:solidFill>
                  <a:schemeClr val="dk1"/>
                </a:solidFill>
              </a:rPr>
              <a:t>BMJ Open</a:t>
            </a:r>
            <a:r>
              <a:rPr lang="en-GB" sz="1600">
                <a:solidFill>
                  <a:schemeClr val="dk1"/>
                </a:solidFill>
              </a:rPr>
              <a:t>, 13(4), p. e070477. </a:t>
            </a:r>
            <a:r>
              <a:rPr lang="en-GB" sz="1600" u="sng">
                <a:solidFill>
                  <a:schemeClr val="hlink"/>
                </a:solidFill>
                <a:hlinkClick r:id="rId3"/>
              </a:rPr>
              <a:t>https://doi.org/10.1136/bmjopen-2022-070477</a:t>
            </a:r>
            <a:r>
              <a:rPr lang="en-GB" sz="1600">
                <a:solidFill>
                  <a:schemeClr val="dk1"/>
                </a:solidFill>
              </a:rPr>
              <a:t>.</a:t>
            </a:r>
            <a:endParaRPr sz="1600">
              <a:solidFill>
                <a:schemeClr val="dk1"/>
              </a:solidFill>
            </a:endParaRPr>
          </a:p>
          <a:p>
            <a:pPr marL="457200" lvl="0" indent="-330200" algn="just" rtl="0">
              <a:lnSpc>
                <a:spcPct val="115000"/>
              </a:lnSpc>
              <a:spcBef>
                <a:spcPts val="0"/>
              </a:spcBef>
              <a:spcAft>
                <a:spcPts val="0"/>
              </a:spcAft>
              <a:buClr>
                <a:schemeClr val="dk1"/>
              </a:buClr>
              <a:buSzPts val="1600"/>
              <a:buChar char="●"/>
            </a:pPr>
            <a:r>
              <a:rPr lang="en-GB" sz="1600">
                <a:solidFill>
                  <a:schemeClr val="dk1"/>
                </a:solidFill>
              </a:rPr>
              <a:t>Blissett, R. </a:t>
            </a:r>
            <a:r>
              <a:rPr lang="en-GB" sz="1600" i="1">
                <a:solidFill>
                  <a:schemeClr val="dk1"/>
                </a:solidFill>
              </a:rPr>
              <a:t>et al.</a:t>
            </a:r>
            <a:r>
              <a:rPr lang="en-GB" sz="1600">
                <a:solidFill>
                  <a:schemeClr val="dk1"/>
                </a:solidFill>
              </a:rPr>
              <a:t> (2022) 'FreeStyle Libre Flash Glucose Monitoring system for people with type 1 diabetes in the UK: a budget impact analysis,' </a:t>
            </a:r>
            <a:r>
              <a:rPr lang="en-GB" sz="1600" i="1">
                <a:solidFill>
                  <a:schemeClr val="dk1"/>
                </a:solidFill>
              </a:rPr>
              <a:t>BMJ Open Diabetes Research &amp; Care</a:t>
            </a:r>
            <a:r>
              <a:rPr lang="en-GB" sz="1600">
                <a:solidFill>
                  <a:schemeClr val="dk1"/>
                </a:solidFill>
              </a:rPr>
              <a:t>, 10(2), p. e002580. </a:t>
            </a:r>
            <a:r>
              <a:rPr lang="en-GB" sz="1600" u="sng">
                <a:solidFill>
                  <a:schemeClr val="hlink"/>
                </a:solidFill>
                <a:hlinkClick r:id="rId4"/>
              </a:rPr>
              <a:t>https://doi.org/10.1136/bmjdrc-2021-002580</a:t>
            </a:r>
            <a:r>
              <a:rPr lang="en-GB" sz="1600">
                <a:solidFill>
                  <a:schemeClr val="dk1"/>
                </a:solidFill>
              </a:rPr>
              <a:t>.</a:t>
            </a:r>
            <a:endParaRPr sz="1600">
              <a:solidFill>
                <a:schemeClr val="dk1"/>
              </a:solidFill>
            </a:endParaRPr>
          </a:p>
          <a:p>
            <a:pPr marL="457200" lvl="0" indent="-330200" algn="just" rtl="0">
              <a:lnSpc>
                <a:spcPct val="115000"/>
              </a:lnSpc>
              <a:spcBef>
                <a:spcPts val="0"/>
              </a:spcBef>
              <a:spcAft>
                <a:spcPts val="0"/>
              </a:spcAft>
              <a:buClr>
                <a:schemeClr val="dk1"/>
              </a:buClr>
              <a:buSzPts val="1600"/>
              <a:buChar char="●"/>
            </a:pPr>
            <a:r>
              <a:rPr lang="en-GB" sz="1600">
                <a:solidFill>
                  <a:schemeClr val="dk1"/>
                </a:solidFill>
              </a:rPr>
              <a:t>Boucher, S.E. </a:t>
            </a:r>
            <a:r>
              <a:rPr lang="en-GB" sz="1600" i="1">
                <a:solidFill>
                  <a:schemeClr val="dk1"/>
                </a:solidFill>
              </a:rPr>
              <a:t>et al.</a:t>
            </a:r>
            <a:r>
              <a:rPr lang="en-GB" sz="1600">
                <a:solidFill>
                  <a:schemeClr val="dk1"/>
                </a:solidFill>
              </a:rPr>
              <a:t> (2019) 'Exploring parental perspectives after commencement of flash glucose monitoring for type 1 diabetes in adolescents and young adults not meeting glycaemic targets: a qualitative study,' </a:t>
            </a:r>
            <a:r>
              <a:rPr lang="en-GB" sz="1600" i="1">
                <a:solidFill>
                  <a:schemeClr val="dk1"/>
                </a:solidFill>
              </a:rPr>
              <a:t>Diabetic Medicine</a:t>
            </a:r>
            <a:r>
              <a:rPr lang="en-GB" sz="1600">
                <a:solidFill>
                  <a:schemeClr val="dk1"/>
                </a:solidFill>
              </a:rPr>
              <a:t>, 37(4), pp. 657–664. </a:t>
            </a:r>
            <a:r>
              <a:rPr lang="en-GB" sz="1600" u="sng">
                <a:solidFill>
                  <a:schemeClr val="accent5"/>
                </a:solidFill>
                <a:hlinkClick r:id="rId5">
                  <a:extLst>
                    <a:ext uri="{A12FA001-AC4F-418D-AE19-62706E023703}">
                      <ahyp:hlinkClr xmlns:ahyp="http://schemas.microsoft.com/office/drawing/2018/hyperlinkcolor" val="tx"/>
                    </a:ext>
                  </a:extLst>
                </a:hlinkClick>
              </a:rPr>
              <a:t>https://doi.org/10.1111/dme.14188</a:t>
            </a:r>
            <a:r>
              <a:rPr lang="en-GB" sz="1600">
                <a:solidFill>
                  <a:schemeClr val="dk1"/>
                </a:solidFill>
              </a:rPr>
              <a:t>.</a:t>
            </a:r>
            <a:endParaRPr sz="1600">
              <a:solidFill>
                <a:schemeClr val="dk1"/>
              </a:solidFill>
            </a:endParaRPr>
          </a:p>
          <a:p>
            <a:pPr marL="0" lvl="0" indent="0" algn="just" rtl="0">
              <a:lnSpc>
                <a:spcPct val="115000"/>
              </a:lnSpc>
              <a:spcBef>
                <a:spcPts val="0"/>
              </a:spcBef>
              <a:spcAft>
                <a:spcPts val="0"/>
              </a:spcAft>
              <a:buNone/>
            </a:pPr>
            <a:endParaRPr sz="1600">
              <a:solidFill>
                <a:schemeClr val="dk2"/>
              </a:solidFill>
            </a:endParaRPr>
          </a:p>
        </p:txBody>
      </p:sp>
      <p:sp>
        <p:nvSpPr>
          <p:cNvPr id="200" name="Google Shape;200;p28"/>
          <p:cNvSpPr/>
          <p:nvPr/>
        </p:nvSpPr>
        <p:spPr>
          <a:xfrm>
            <a:off x="1006675" y="666725"/>
            <a:ext cx="7400100" cy="4617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1" name="Google Shape;201;p28"/>
          <p:cNvSpPr txBox="1"/>
          <p:nvPr/>
        </p:nvSpPr>
        <p:spPr>
          <a:xfrm>
            <a:off x="1078050" y="656675"/>
            <a:ext cx="72216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REFERENCES</a:t>
            </a:r>
            <a:endParaRPr sz="1800" b="1">
              <a:solidFill>
                <a:schemeClr val="dk1"/>
              </a:solidFill>
            </a:endParaRPr>
          </a:p>
        </p:txBody>
      </p:sp>
      <p:sp>
        <p:nvSpPr>
          <p:cNvPr id="202" name="Google Shape;202;p28"/>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3" name="Google Shape;203;p28"/>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16</a:t>
            </a:r>
            <a:endParaRPr sz="1800" b="1">
              <a:solidFill>
                <a:schemeClr val="dk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29"/>
          <p:cNvSpPr txBox="1"/>
          <p:nvPr/>
        </p:nvSpPr>
        <p:spPr>
          <a:xfrm>
            <a:off x="441625" y="1289100"/>
            <a:ext cx="7897200" cy="3854400"/>
          </a:xfrm>
          <a:prstGeom prst="rect">
            <a:avLst/>
          </a:prstGeom>
          <a:noFill/>
          <a:ln>
            <a:noFill/>
          </a:ln>
        </p:spPr>
        <p:txBody>
          <a:bodyPr spcFirstLastPara="1" wrap="square" lIns="91425" tIns="91425" rIns="91425" bIns="91425" anchor="t" anchorCtr="0">
            <a:noAutofit/>
          </a:bodyPr>
          <a:lstStyle/>
          <a:p>
            <a:pPr marL="457200" lvl="0" indent="-330200" algn="just" rtl="0">
              <a:lnSpc>
                <a:spcPct val="115000"/>
              </a:lnSpc>
              <a:spcBef>
                <a:spcPts val="0"/>
              </a:spcBef>
              <a:spcAft>
                <a:spcPts val="0"/>
              </a:spcAft>
              <a:buClr>
                <a:schemeClr val="dk1"/>
              </a:buClr>
              <a:buSzPts val="1600"/>
              <a:buChar char="●"/>
            </a:pPr>
            <a:r>
              <a:rPr lang="en-GB" sz="1600">
                <a:solidFill>
                  <a:schemeClr val="dk1"/>
                </a:solidFill>
              </a:rPr>
              <a:t>Crabtree, T.S.J. </a:t>
            </a:r>
            <a:r>
              <a:rPr lang="en-GB" sz="1600" i="1">
                <a:solidFill>
                  <a:schemeClr val="dk1"/>
                </a:solidFill>
              </a:rPr>
              <a:t>et al.</a:t>
            </a:r>
            <a:r>
              <a:rPr lang="en-GB" sz="1600">
                <a:solidFill>
                  <a:schemeClr val="dk1"/>
                </a:solidFill>
              </a:rPr>
              <a:t> (2022) 'Flash glucose monitoring: the story so far and the journey ahead,' </a:t>
            </a:r>
            <a:r>
              <a:rPr lang="en-GB" sz="1600" i="1">
                <a:solidFill>
                  <a:schemeClr val="dk1"/>
                </a:solidFill>
              </a:rPr>
              <a:t>BMJ Innovations</a:t>
            </a:r>
            <a:r>
              <a:rPr lang="en-GB" sz="1600">
                <a:solidFill>
                  <a:schemeClr val="dk1"/>
                </a:solidFill>
              </a:rPr>
              <a:t>, 9(1), pp. 27–31. </a:t>
            </a:r>
            <a:r>
              <a:rPr lang="en-GB" sz="1600" u="sng">
                <a:solidFill>
                  <a:schemeClr val="hlink"/>
                </a:solidFill>
                <a:hlinkClick r:id="rId3"/>
              </a:rPr>
              <a:t>https://doi.org/10.1136/bmjinnov-2021-000862</a:t>
            </a:r>
            <a:r>
              <a:rPr lang="en-GB" sz="1600">
                <a:solidFill>
                  <a:schemeClr val="dk1"/>
                </a:solidFill>
              </a:rPr>
              <a:t>.</a:t>
            </a:r>
            <a:endParaRPr sz="1600">
              <a:solidFill>
                <a:schemeClr val="dk1"/>
              </a:solidFill>
            </a:endParaRPr>
          </a:p>
          <a:p>
            <a:pPr marL="457200" lvl="0" indent="-330200" algn="just" rtl="0">
              <a:lnSpc>
                <a:spcPct val="115000"/>
              </a:lnSpc>
              <a:spcBef>
                <a:spcPts val="0"/>
              </a:spcBef>
              <a:spcAft>
                <a:spcPts val="0"/>
              </a:spcAft>
              <a:buClr>
                <a:schemeClr val="dk1"/>
              </a:buClr>
              <a:buSzPts val="1600"/>
              <a:buChar char="●"/>
            </a:pPr>
            <a:r>
              <a:rPr lang="en-GB" sz="1600">
                <a:solidFill>
                  <a:schemeClr val="dk1"/>
                </a:solidFill>
              </a:rPr>
              <a:t>Deshmukh, H. </a:t>
            </a:r>
            <a:r>
              <a:rPr lang="en-GB" sz="1600" i="1">
                <a:solidFill>
                  <a:schemeClr val="dk1"/>
                </a:solidFill>
              </a:rPr>
              <a:t>et al.</a:t>
            </a:r>
            <a:r>
              <a:rPr lang="en-GB" sz="1600">
                <a:solidFill>
                  <a:schemeClr val="dk1"/>
                </a:solidFill>
              </a:rPr>
              <a:t> (2020) 'Effect of flash glucose monitoring on glycemic control, hypoglycemia, Diabetes-Related Distress, and resource utilization in the Association of British Clinical Diabetologists (ABCD) Nationwide Audit,' </a:t>
            </a:r>
            <a:r>
              <a:rPr lang="en-GB" sz="1600" i="1">
                <a:solidFill>
                  <a:schemeClr val="dk1"/>
                </a:solidFill>
              </a:rPr>
              <a:t>Diabetes Care</a:t>
            </a:r>
            <a:r>
              <a:rPr lang="en-GB" sz="1600">
                <a:solidFill>
                  <a:schemeClr val="dk1"/>
                </a:solidFill>
              </a:rPr>
              <a:t>, 43(9), pp. 2153–2160. </a:t>
            </a:r>
            <a:r>
              <a:rPr lang="en-GB" sz="1600" u="sng">
                <a:solidFill>
                  <a:schemeClr val="hlink"/>
                </a:solidFill>
                <a:hlinkClick r:id="rId4"/>
              </a:rPr>
              <a:t>https://doi.org/10.2337/dc20-0738</a:t>
            </a:r>
            <a:r>
              <a:rPr lang="en-GB" sz="1600">
                <a:solidFill>
                  <a:schemeClr val="dk1"/>
                </a:solidFill>
              </a:rPr>
              <a:t>.</a:t>
            </a:r>
            <a:endParaRPr sz="1600">
              <a:solidFill>
                <a:schemeClr val="dk1"/>
              </a:solidFill>
            </a:endParaRPr>
          </a:p>
          <a:p>
            <a:pPr marL="457200" lvl="0" indent="-330200" algn="just" rtl="0">
              <a:lnSpc>
                <a:spcPct val="115000"/>
              </a:lnSpc>
              <a:spcBef>
                <a:spcPts val="0"/>
              </a:spcBef>
              <a:spcAft>
                <a:spcPts val="0"/>
              </a:spcAft>
              <a:buClr>
                <a:schemeClr val="dk1"/>
              </a:buClr>
              <a:buSzPts val="1600"/>
              <a:buChar char="●"/>
            </a:pPr>
            <a:r>
              <a:rPr lang="en-GB" sz="1600">
                <a:solidFill>
                  <a:schemeClr val="dk1"/>
                </a:solidFill>
              </a:rPr>
              <a:t>FreeStyle for every need | FreeStyle Libre | Abbott. (n.d.). </a:t>
            </a:r>
            <a:r>
              <a:rPr lang="en-GB" sz="1600" u="sng">
                <a:solidFill>
                  <a:schemeClr val="accent5"/>
                </a:solidFill>
                <a:hlinkClick r:id="rId5">
                  <a:extLst>
                    <a:ext uri="{A12FA001-AC4F-418D-AE19-62706E023703}">
                      <ahyp:hlinkClr xmlns:ahyp="http://schemas.microsoft.com/office/drawing/2018/hyperlinkcolor" val="tx"/>
                    </a:ext>
                  </a:extLst>
                </a:hlinkClick>
              </a:rPr>
              <a:t>https://www.freestyle.abbott/uk-en/discover/benefitsforme.html#2</a:t>
            </a:r>
            <a:endParaRPr sz="1600">
              <a:solidFill>
                <a:schemeClr val="dk1"/>
              </a:solidFill>
            </a:endParaRPr>
          </a:p>
          <a:p>
            <a:pPr marL="457200" lvl="0" indent="-330200" algn="just" rtl="0">
              <a:lnSpc>
                <a:spcPct val="115000"/>
              </a:lnSpc>
              <a:spcBef>
                <a:spcPts val="0"/>
              </a:spcBef>
              <a:spcAft>
                <a:spcPts val="0"/>
              </a:spcAft>
              <a:buClr>
                <a:schemeClr val="dk1"/>
              </a:buClr>
              <a:buSzPts val="1600"/>
              <a:buChar char="●"/>
            </a:pPr>
            <a:r>
              <a:rPr lang="en-GB" sz="1600">
                <a:solidFill>
                  <a:schemeClr val="dk1"/>
                </a:solidFill>
              </a:rPr>
              <a:t>Kimbell, B. </a:t>
            </a:r>
            <a:r>
              <a:rPr lang="en-GB" sz="1600" i="1">
                <a:solidFill>
                  <a:schemeClr val="dk1"/>
                </a:solidFill>
              </a:rPr>
              <a:t>et al.</a:t>
            </a:r>
            <a:r>
              <a:rPr lang="en-GB" sz="1600">
                <a:solidFill>
                  <a:schemeClr val="dk1"/>
                </a:solidFill>
              </a:rPr>
              <a:t> (2022) 'Parents’ views about healthcare professionals having real‐time remote access to their young child’s diabetes data: Qualitative study,' </a:t>
            </a:r>
            <a:r>
              <a:rPr lang="en-GB" sz="1600" i="1">
                <a:solidFill>
                  <a:schemeClr val="dk1"/>
                </a:solidFill>
              </a:rPr>
              <a:t>Pediatric Diabetes</a:t>
            </a:r>
            <a:r>
              <a:rPr lang="en-GB" sz="1600">
                <a:solidFill>
                  <a:schemeClr val="dk1"/>
                </a:solidFill>
              </a:rPr>
              <a:t>, 23(6), pp. 799–808. </a:t>
            </a:r>
            <a:r>
              <a:rPr lang="en-GB" sz="1600" u="sng">
                <a:solidFill>
                  <a:schemeClr val="accent5"/>
                </a:solidFill>
                <a:hlinkClick r:id="rId6">
                  <a:extLst>
                    <a:ext uri="{A12FA001-AC4F-418D-AE19-62706E023703}">
                      <ahyp:hlinkClr xmlns:ahyp="http://schemas.microsoft.com/office/drawing/2018/hyperlinkcolor" val="tx"/>
                    </a:ext>
                  </a:extLst>
                </a:hlinkClick>
              </a:rPr>
              <a:t>https://doi.org/10.1111/pedi.13363</a:t>
            </a:r>
            <a:r>
              <a:rPr lang="en-GB" sz="1600">
                <a:solidFill>
                  <a:schemeClr val="dk1"/>
                </a:solidFill>
              </a:rPr>
              <a:t>.</a:t>
            </a:r>
            <a:endParaRPr sz="1600">
              <a:solidFill>
                <a:schemeClr val="dk1"/>
              </a:solidFill>
            </a:endParaRPr>
          </a:p>
          <a:p>
            <a:pPr marL="0" lvl="0" indent="-457200" algn="just" rtl="0">
              <a:lnSpc>
                <a:spcPct val="115000"/>
              </a:lnSpc>
              <a:spcBef>
                <a:spcPts val="0"/>
              </a:spcBef>
              <a:spcAft>
                <a:spcPts val="0"/>
              </a:spcAft>
              <a:buClr>
                <a:schemeClr val="dk1"/>
              </a:buClr>
              <a:buSzPts val="1100"/>
              <a:buFont typeface="Arial"/>
              <a:buNone/>
            </a:pPr>
            <a:endParaRPr sz="1600">
              <a:solidFill>
                <a:schemeClr val="dk1"/>
              </a:solidFill>
            </a:endParaRPr>
          </a:p>
          <a:p>
            <a:pPr marL="0" lvl="0" indent="0" algn="just" rtl="0">
              <a:lnSpc>
                <a:spcPct val="115000"/>
              </a:lnSpc>
              <a:spcBef>
                <a:spcPts val="0"/>
              </a:spcBef>
              <a:spcAft>
                <a:spcPts val="0"/>
              </a:spcAft>
              <a:buNone/>
            </a:pPr>
            <a:endParaRPr sz="1600">
              <a:solidFill>
                <a:schemeClr val="dk2"/>
              </a:solidFill>
            </a:endParaRPr>
          </a:p>
        </p:txBody>
      </p:sp>
      <p:sp>
        <p:nvSpPr>
          <p:cNvPr id="209" name="Google Shape;209;p29"/>
          <p:cNvSpPr/>
          <p:nvPr/>
        </p:nvSpPr>
        <p:spPr>
          <a:xfrm>
            <a:off x="788750" y="666725"/>
            <a:ext cx="7446000" cy="4617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0" name="Google Shape;210;p29"/>
          <p:cNvSpPr txBox="1"/>
          <p:nvPr/>
        </p:nvSpPr>
        <p:spPr>
          <a:xfrm>
            <a:off x="714375" y="656675"/>
            <a:ext cx="75204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REFERENCES</a:t>
            </a:r>
            <a:endParaRPr sz="1800" b="1">
              <a:solidFill>
                <a:schemeClr val="dk1"/>
              </a:solidFill>
            </a:endParaRPr>
          </a:p>
        </p:txBody>
      </p:sp>
      <p:sp>
        <p:nvSpPr>
          <p:cNvPr id="211" name="Google Shape;211;p29"/>
          <p:cNvSpPr/>
          <p:nvPr/>
        </p:nvSpPr>
        <p:spPr>
          <a:xfrm>
            <a:off x="8452200" y="45858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2" name="Google Shape;212;p29"/>
          <p:cNvSpPr txBox="1"/>
          <p:nvPr/>
        </p:nvSpPr>
        <p:spPr>
          <a:xfrm>
            <a:off x="8559150" y="46985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17</a:t>
            </a:r>
            <a:endParaRPr sz="1800" b="1">
              <a:solidFill>
                <a:schemeClr val="dk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30"/>
          <p:cNvSpPr txBox="1"/>
          <p:nvPr/>
        </p:nvSpPr>
        <p:spPr>
          <a:xfrm>
            <a:off x="727375" y="1212250"/>
            <a:ext cx="7806300" cy="3762300"/>
          </a:xfrm>
          <a:prstGeom prst="rect">
            <a:avLst/>
          </a:prstGeom>
          <a:noFill/>
          <a:ln>
            <a:noFill/>
          </a:ln>
        </p:spPr>
        <p:txBody>
          <a:bodyPr spcFirstLastPara="1" wrap="square" lIns="91425" tIns="91425" rIns="91425" bIns="91425" anchor="t" anchorCtr="0">
            <a:noAutofit/>
          </a:bodyPr>
          <a:lstStyle/>
          <a:p>
            <a:pPr marL="457200" lvl="0" indent="-330200" algn="just" rtl="0">
              <a:lnSpc>
                <a:spcPct val="115000"/>
              </a:lnSpc>
              <a:spcBef>
                <a:spcPts val="0"/>
              </a:spcBef>
              <a:spcAft>
                <a:spcPts val="0"/>
              </a:spcAft>
              <a:buSzPts val="1600"/>
              <a:buChar char="●"/>
            </a:pPr>
            <a:r>
              <a:rPr lang="en-GB" sz="1600">
                <a:solidFill>
                  <a:schemeClr val="dk1"/>
                </a:solidFill>
              </a:rPr>
              <a:t>Kime, N. </a:t>
            </a:r>
            <a:r>
              <a:rPr lang="en-GB" sz="1600" i="1">
                <a:solidFill>
                  <a:schemeClr val="dk1"/>
                </a:solidFill>
              </a:rPr>
              <a:t>et al.</a:t>
            </a:r>
            <a:r>
              <a:rPr lang="en-GB" sz="1600">
                <a:solidFill>
                  <a:schemeClr val="dk1"/>
                </a:solidFill>
              </a:rPr>
              <a:t> (2022) 'Children’s and young People’s diabetes services: What works well and what doesn’t?,' </a:t>
            </a:r>
            <a:r>
              <a:rPr lang="en-GB" sz="1600" i="1">
                <a:solidFill>
                  <a:schemeClr val="dk1"/>
                </a:solidFill>
              </a:rPr>
              <a:t>Public Health in Practice</a:t>
            </a:r>
            <a:r>
              <a:rPr lang="en-GB" sz="1600">
                <a:solidFill>
                  <a:schemeClr val="dk1"/>
                </a:solidFill>
              </a:rPr>
              <a:t>, 3, p. 100272. </a:t>
            </a:r>
            <a:r>
              <a:rPr lang="en-GB" sz="1600" u="sng">
                <a:solidFill>
                  <a:schemeClr val="hlink"/>
                </a:solidFill>
                <a:hlinkClick r:id="rId3"/>
              </a:rPr>
              <a:t>https://doi.org/10.1016/j.puhip.2022.100272</a:t>
            </a:r>
            <a:r>
              <a:rPr lang="en-GB" sz="1600">
                <a:solidFill>
                  <a:schemeClr val="dk1"/>
                </a:solidFill>
              </a:rPr>
              <a:t>.</a:t>
            </a:r>
            <a:endParaRPr sz="1600">
              <a:solidFill>
                <a:schemeClr val="dk1"/>
              </a:solidFill>
            </a:endParaRPr>
          </a:p>
          <a:p>
            <a:pPr marL="457200" lvl="0" indent="-330200" algn="just" rtl="0">
              <a:lnSpc>
                <a:spcPct val="115000"/>
              </a:lnSpc>
              <a:spcBef>
                <a:spcPts val="0"/>
              </a:spcBef>
              <a:spcAft>
                <a:spcPts val="0"/>
              </a:spcAft>
              <a:buSzPts val="1600"/>
              <a:buChar char="●"/>
            </a:pPr>
            <a:r>
              <a:rPr lang="en-GB" sz="1600">
                <a:solidFill>
                  <a:schemeClr val="dk1"/>
                </a:solidFill>
              </a:rPr>
              <a:t>12.	Smith, W. (2024) 'The use of Technology in Diabetes - A practical case study,' Practical Nurse [Preprint]. </a:t>
            </a:r>
            <a:r>
              <a:rPr lang="en-GB" sz="1600" u="sng">
                <a:solidFill>
                  <a:schemeClr val="hlink"/>
                </a:solidFill>
                <a:hlinkClick r:id="rId4"/>
              </a:rPr>
              <a:t>https://www.researchgate.net/publication/387659117_The_use_of_technology_in_diabetes_-_a_practical_case_study</a:t>
            </a:r>
            <a:r>
              <a:rPr lang="en-GB" sz="1600">
                <a:solidFill>
                  <a:schemeClr val="dk1"/>
                </a:solidFill>
              </a:rPr>
              <a:t>.</a:t>
            </a:r>
            <a:endParaRPr sz="1600">
              <a:solidFill>
                <a:schemeClr val="dk1"/>
              </a:solidFill>
            </a:endParaRPr>
          </a:p>
          <a:p>
            <a:pPr marL="457200" lvl="0" indent="-330200" algn="just" rtl="0">
              <a:lnSpc>
                <a:spcPct val="115000"/>
              </a:lnSpc>
              <a:spcBef>
                <a:spcPts val="0"/>
              </a:spcBef>
              <a:spcAft>
                <a:spcPts val="0"/>
              </a:spcAft>
              <a:buSzPts val="1600"/>
              <a:buChar char="●"/>
            </a:pPr>
            <a:r>
              <a:rPr lang="en-GB" sz="1600">
                <a:solidFill>
                  <a:schemeClr val="dk1"/>
                </a:solidFill>
              </a:rPr>
              <a:t>Wilmot, E.G. </a:t>
            </a:r>
            <a:r>
              <a:rPr lang="en-GB" sz="1600" i="1">
                <a:solidFill>
                  <a:schemeClr val="dk1"/>
                </a:solidFill>
              </a:rPr>
              <a:t>et al.</a:t>
            </a:r>
            <a:r>
              <a:rPr lang="en-GB" sz="1600">
                <a:solidFill>
                  <a:schemeClr val="dk1"/>
                </a:solidFill>
              </a:rPr>
              <a:t> (2021) 'Flash glucose monitoring with the FreeStyle Libre 2 compared with self-monitoring of blood glucose in suboptimally controlled type 1 diabetes: the FLASH-UK randomised controlled trial protocol,' </a:t>
            </a:r>
            <a:r>
              <a:rPr lang="en-GB" sz="1600" i="1">
                <a:solidFill>
                  <a:schemeClr val="dk1"/>
                </a:solidFill>
              </a:rPr>
              <a:t>BMJ Open</a:t>
            </a:r>
            <a:r>
              <a:rPr lang="en-GB" sz="1600">
                <a:solidFill>
                  <a:schemeClr val="dk1"/>
                </a:solidFill>
              </a:rPr>
              <a:t>, 11(7), p. e050713. </a:t>
            </a:r>
            <a:r>
              <a:rPr lang="en-GB" sz="1600" u="sng">
                <a:solidFill>
                  <a:schemeClr val="hlink"/>
                </a:solidFill>
                <a:hlinkClick r:id="rId5"/>
              </a:rPr>
              <a:t>https://doi.org/10.1136/bmjopen-2021-050713</a:t>
            </a:r>
            <a:r>
              <a:rPr lang="en-GB" sz="1600">
                <a:solidFill>
                  <a:schemeClr val="dk1"/>
                </a:solidFill>
              </a:rPr>
              <a:t>.</a:t>
            </a:r>
            <a:endParaRPr sz="1600">
              <a:solidFill>
                <a:schemeClr val="dk1"/>
              </a:solidFill>
            </a:endParaRPr>
          </a:p>
          <a:p>
            <a:pPr marL="457200" lvl="0" indent="-330200" algn="just" rtl="0">
              <a:lnSpc>
                <a:spcPct val="115000"/>
              </a:lnSpc>
              <a:spcBef>
                <a:spcPts val="0"/>
              </a:spcBef>
              <a:spcAft>
                <a:spcPts val="0"/>
              </a:spcAft>
              <a:buClr>
                <a:schemeClr val="dk1"/>
              </a:buClr>
              <a:buSzPts val="1600"/>
              <a:buChar char="●"/>
            </a:pPr>
            <a:r>
              <a:rPr lang="en-GB" sz="1600">
                <a:solidFill>
                  <a:schemeClr val="dk1"/>
                </a:solidFill>
              </a:rPr>
              <a:t>World Health Organization: WHO and World Health Organization: WHO (2024) </a:t>
            </a:r>
            <a:r>
              <a:rPr lang="en-GB" sz="1600" i="1">
                <a:solidFill>
                  <a:schemeClr val="dk1"/>
                </a:solidFill>
              </a:rPr>
              <a:t>Diabetes</a:t>
            </a:r>
            <a:r>
              <a:rPr lang="en-GB" sz="1600">
                <a:solidFill>
                  <a:schemeClr val="dk1"/>
                </a:solidFill>
              </a:rPr>
              <a:t>. </a:t>
            </a:r>
            <a:r>
              <a:rPr lang="en-GB" sz="1600" u="sng">
                <a:solidFill>
                  <a:schemeClr val="accent5"/>
                </a:solidFill>
                <a:hlinkClick r:id="rId6">
                  <a:extLst>
                    <a:ext uri="{A12FA001-AC4F-418D-AE19-62706E023703}">
                      <ahyp:hlinkClr xmlns:ahyp="http://schemas.microsoft.com/office/drawing/2018/hyperlinkcolor" val="tx"/>
                    </a:ext>
                  </a:extLst>
                </a:hlinkClick>
              </a:rPr>
              <a:t>https://www.who.int/news-room/fact-sheets/detail/diabetes</a:t>
            </a:r>
            <a:r>
              <a:rPr lang="en-GB" sz="1600">
                <a:solidFill>
                  <a:schemeClr val="dk1"/>
                </a:solidFill>
              </a:rPr>
              <a:t>.</a:t>
            </a:r>
            <a:endParaRPr sz="1600">
              <a:solidFill>
                <a:schemeClr val="dk1"/>
              </a:solidFill>
            </a:endParaRPr>
          </a:p>
          <a:p>
            <a:pPr marL="457200" lvl="0" indent="0" algn="just" rtl="0">
              <a:lnSpc>
                <a:spcPct val="115000"/>
              </a:lnSpc>
              <a:spcBef>
                <a:spcPts val="0"/>
              </a:spcBef>
              <a:spcAft>
                <a:spcPts val="0"/>
              </a:spcAft>
              <a:buNone/>
            </a:pPr>
            <a:endParaRPr sz="1600">
              <a:solidFill>
                <a:schemeClr val="dk1"/>
              </a:solidFill>
            </a:endParaRPr>
          </a:p>
          <a:p>
            <a:pPr marL="457200" lvl="0" indent="0" algn="just" rtl="0">
              <a:lnSpc>
                <a:spcPct val="115000"/>
              </a:lnSpc>
              <a:spcBef>
                <a:spcPts val="0"/>
              </a:spcBef>
              <a:spcAft>
                <a:spcPts val="0"/>
              </a:spcAft>
              <a:buNone/>
            </a:pPr>
            <a:endParaRPr sz="1600">
              <a:solidFill>
                <a:schemeClr val="dk1"/>
              </a:solidFill>
            </a:endParaRPr>
          </a:p>
          <a:p>
            <a:pPr marL="0" lvl="0" indent="-457200" algn="just" rtl="0">
              <a:lnSpc>
                <a:spcPct val="115000"/>
              </a:lnSpc>
              <a:spcBef>
                <a:spcPts val="0"/>
              </a:spcBef>
              <a:spcAft>
                <a:spcPts val="0"/>
              </a:spcAft>
              <a:buNone/>
            </a:pPr>
            <a:endParaRPr sz="1600">
              <a:solidFill>
                <a:schemeClr val="dk1"/>
              </a:solidFill>
            </a:endParaRPr>
          </a:p>
        </p:txBody>
      </p:sp>
      <p:sp>
        <p:nvSpPr>
          <p:cNvPr id="218" name="Google Shape;218;p30"/>
          <p:cNvSpPr/>
          <p:nvPr/>
        </p:nvSpPr>
        <p:spPr>
          <a:xfrm>
            <a:off x="1006675" y="666725"/>
            <a:ext cx="74361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9" name="Google Shape;219;p30"/>
          <p:cNvSpPr txBox="1"/>
          <p:nvPr/>
        </p:nvSpPr>
        <p:spPr>
          <a:xfrm>
            <a:off x="1065075" y="656675"/>
            <a:ext cx="67281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REFERENCES</a:t>
            </a:r>
            <a:endParaRPr sz="1800" b="1">
              <a:solidFill>
                <a:schemeClr val="dk1"/>
              </a:solidFill>
            </a:endParaRPr>
          </a:p>
        </p:txBody>
      </p:sp>
      <p:sp>
        <p:nvSpPr>
          <p:cNvPr id="220" name="Google Shape;220;p30"/>
          <p:cNvSpPr/>
          <p:nvPr/>
        </p:nvSpPr>
        <p:spPr>
          <a:xfrm>
            <a:off x="8442650" y="4527300"/>
            <a:ext cx="633600" cy="6162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1" name="Google Shape;221;p30"/>
          <p:cNvSpPr txBox="1"/>
          <p:nvPr/>
        </p:nvSpPr>
        <p:spPr>
          <a:xfrm>
            <a:off x="8549600" y="4641817"/>
            <a:ext cx="526500" cy="3870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18</a:t>
            </a:r>
            <a:endParaRPr sz="1800" b="1">
              <a:solidFill>
                <a:schemeClr val="dk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31"/>
          <p:cNvSpPr txBox="1"/>
          <p:nvPr/>
        </p:nvSpPr>
        <p:spPr>
          <a:xfrm>
            <a:off x="857250" y="1342150"/>
            <a:ext cx="7260600" cy="3402900"/>
          </a:xfrm>
          <a:prstGeom prst="rect">
            <a:avLst/>
          </a:prstGeom>
          <a:noFill/>
          <a:ln>
            <a:noFill/>
          </a:ln>
        </p:spPr>
        <p:txBody>
          <a:bodyPr spcFirstLastPara="1" wrap="square" lIns="91425" tIns="91425" rIns="91425" bIns="91425" anchor="t" anchorCtr="0">
            <a:noAutofit/>
          </a:bodyPr>
          <a:lstStyle/>
          <a:p>
            <a:pPr marL="457200" lvl="0" indent="-342900" algn="just" rtl="0">
              <a:lnSpc>
                <a:spcPct val="115000"/>
              </a:lnSpc>
              <a:spcBef>
                <a:spcPts val="0"/>
              </a:spcBef>
              <a:spcAft>
                <a:spcPts val="0"/>
              </a:spcAft>
              <a:buClr>
                <a:schemeClr val="dk1"/>
              </a:buClr>
              <a:buSzPts val="1800"/>
              <a:buChar char="●"/>
            </a:pPr>
            <a:r>
              <a:rPr lang="en-GB" sz="1800">
                <a:solidFill>
                  <a:schemeClr val="dk1"/>
                </a:solidFill>
              </a:rPr>
              <a:t>Wright, A.L. et al. (2021) 'The impact of flash glucose monitoring on the clinical practice of healthcare professionals working in diabetes care,' Diabetes Research and Clinical Practice, 183, p. 109157. </a:t>
            </a:r>
            <a:r>
              <a:rPr lang="en-GB" sz="1800" u="sng">
                <a:solidFill>
                  <a:schemeClr val="hlink"/>
                </a:solidFill>
                <a:hlinkClick r:id="rId3"/>
              </a:rPr>
              <a:t>https://doi.org/10.1016/j.diabres.2021.109157</a:t>
            </a:r>
            <a:r>
              <a:rPr lang="en-GB" sz="1800">
                <a:solidFill>
                  <a:schemeClr val="dk1"/>
                </a:solidFill>
              </a:rPr>
              <a:t>.</a:t>
            </a:r>
            <a:endParaRPr sz="1800">
              <a:solidFill>
                <a:schemeClr val="dk1"/>
              </a:solidFill>
            </a:endParaRPr>
          </a:p>
          <a:p>
            <a:pPr marL="457200" lvl="0" indent="0" algn="just" rtl="0">
              <a:lnSpc>
                <a:spcPct val="115000"/>
              </a:lnSpc>
              <a:spcBef>
                <a:spcPts val="0"/>
              </a:spcBef>
              <a:spcAft>
                <a:spcPts val="0"/>
              </a:spcAft>
              <a:buNone/>
            </a:pPr>
            <a:endParaRPr sz="1800">
              <a:solidFill>
                <a:schemeClr val="dk1"/>
              </a:solidFill>
            </a:endParaRPr>
          </a:p>
          <a:p>
            <a:pPr marL="0" lvl="0" indent="0" algn="l" rtl="0">
              <a:lnSpc>
                <a:spcPct val="115000"/>
              </a:lnSpc>
              <a:spcBef>
                <a:spcPts val="0"/>
              </a:spcBef>
              <a:spcAft>
                <a:spcPts val="0"/>
              </a:spcAft>
              <a:buNone/>
            </a:pPr>
            <a:endParaRPr sz="1800">
              <a:solidFill>
                <a:schemeClr val="dk2"/>
              </a:solidFill>
            </a:endParaRPr>
          </a:p>
        </p:txBody>
      </p:sp>
      <p:sp>
        <p:nvSpPr>
          <p:cNvPr id="227" name="Google Shape;227;p31"/>
          <p:cNvSpPr/>
          <p:nvPr/>
        </p:nvSpPr>
        <p:spPr>
          <a:xfrm>
            <a:off x="1006675" y="666725"/>
            <a:ext cx="7020300" cy="441600"/>
          </a:xfrm>
          <a:prstGeom prst="rect">
            <a:avLst/>
          </a:prstGeom>
          <a:solidFill>
            <a:srgbClr val="EBB415"/>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8" name="Google Shape;228;p31"/>
          <p:cNvSpPr txBox="1"/>
          <p:nvPr/>
        </p:nvSpPr>
        <p:spPr>
          <a:xfrm>
            <a:off x="1428750" y="656675"/>
            <a:ext cx="6234600" cy="461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800" b="1">
                <a:solidFill>
                  <a:schemeClr val="dk1"/>
                </a:solidFill>
              </a:rPr>
              <a:t>REFERENCES</a:t>
            </a:r>
            <a:endParaRPr sz="1800" b="1">
              <a:solidFill>
                <a:schemeClr val="dk1"/>
              </a:solidFill>
            </a:endParaRPr>
          </a:p>
        </p:txBody>
      </p:sp>
      <p:sp>
        <p:nvSpPr>
          <p:cNvPr id="229" name="Google Shape;229;p31"/>
          <p:cNvSpPr/>
          <p:nvPr/>
        </p:nvSpPr>
        <p:spPr>
          <a:xfrm>
            <a:off x="8299800" y="4433450"/>
            <a:ext cx="740400" cy="606000"/>
          </a:xfrm>
          <a:prstGeom prst="ellipse">
            <a:avLst/>
          </a:prstGeom>
          <a:solidFill>
            <a:srgbClr val="EEBB2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0" name="Google Shape;230;p31"/>
          <p:cNvSpPr txBox="1"/>
          <p:nvPr/>
        </p:nvSpPr>
        <p:spPr>
          <a:xfrm>
            <a:off x="8406750" y="4546100"/>
            <a:ext cx="526500" cy="3807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800" b="1">
                <a:solidFill>
                  <a:schemeClr val="dk1"/>
                </a:solidFill>
              </a:rPr>
              <a:t>19</a:t>
            </a:r>
            <a:endParaRPr sz="1800" b="1">
              <a:solidFill>
                <a:schemeClr val="dk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1637</Words>
  <Application>Microsoft Office PowerPoint</Application>
  <PresentationFormat>On-screen Show (16:9)</PresentationFormat>
  <Paragraphs>117</Paragraphs>
  <Slides>19</Slides>
  <Notes>19</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19</vt:i4>
      </vt:variant>
    </vt:vector>
  </HeadingPairs>
  <TitlesOfParts>
    <vt:vector size="21" baseType="lpstr">
      <vt:lpstr>Arial</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Naomi Mumuni</cp:lastModifiedBy>
  <cp:revision>2</cp:revision>
  <dcterms:modified xsi:type="dcterms:W3CDTF">2025-11-07T15:45:39Z</dcterms:modified>
</cp:coreProperties>
</file>