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72544C-6551-4FE0-8A7B-D2AB4CE03B85}" v="2" dt="2022-11-23T14:16:03.313"/>
    <p1510:client id="{65F2E2D9-FB5C-4AB1-8B6F-4754BA5CF52D}" v="580" dt="2022-11-23T15:31:24.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6" d="100"/>
          <a:sy n="96" d="100"/>
        </p:scale>
        <p:origin x="20"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moodle.uwtsd.ac.uk/mod/scorm/player.php?a=3635&amp;currentorg=unit_3_topic_1_ORG&amp;scoid=8113&amp;sesskey=3m3D52QVQn&amp;display=popup&amp;mode=normal"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F49388B-A911-D7CB-2F98-0DD98A113689}"/>
              </a:ext>
            </a:extLst>
          </p:cNvPr>
          <p:cNvSpPr/>
          <p:nvPr/>
        </p:nvSpPr>
        <p:spPr>
          <a:xfrm>
            <a:off x="3674566" y="595568"/>
            <a:ext cx="3809998" cy="566467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diagram&#10;&#10;Description automatically generated">
            <a:extLst>
              <a:ext uri="{FF2B5EF4-FFF2-40B4-BE49-F238E27FC236}">
                <a16:creationId xmlns:a16="http://schemas.microsoft.com/office/drawing/2014/main" id="{BB5F3ADC-B852-640C-FE27-EB803191CC37}"/>
              </a:ext>
            </a:extLst>
          </p:cNvPr>
          <p:cNvPicPr>
            <a:picLocks noChangeAspect="1"/>
          </p:cNvPicPr>
          <p:nvPr/>
        </p:nvPicPr>
        <p:blipFill rotWithShape="1">
          <a:blip r:embed="rId2"/>
          <a:srcRect l="-128" t="15920" r="331" b="2487"/>
          <a:stretch/>
        </p:blipFill>
        <p:spPr>
          <a:xfrm>
            <a:off x="7555583" y="602143"/>
            <a:ext cx="4249604" cy="2348948"/>
          </a:xfrm>
          <a:prstGeom prst="rect">
            <a:avLst/>
          </a:prstGeom>
        </p:spPr>
      </p:pic>
      <p:sp>
        <p:nvSpPr>
          <p:cNvPr id="4" name="TextBox 3">
            <a:extLst>
              <a:ext uri="{FF2B5EF4-FFF2-40B4-BE49-F238E27FC236}">
                <a16:creationId xmlns:a16="http://schemas.microsoft.com/office/drawing/2014/main" id="{1E717D66-AF58-DCA9-8B15-85F4F8340B35}"/>
              </a:ext>
            </a:extLst>
          </p:cNvPr>
          <p:cNvSpPr txBox="1"/>
          <p:nvPr/>
        </p:nvSpPr>
        <p:spPr>
          <a:xfrm>
            <a:off x="1811" y="3795"/>
            <a:ext cx="12193867" cy="707886"/>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pPr algn="ctr"/>
            <a:r>
              <a:rPr lang="en-US" sz="4000" b="1">
                <a:solidFill>
                  <a:schemeClr val="accent1">
                    <a:lumMod val="60000"/>
                    <a:lumOff val="40000"/>
                  </a:schemeClr>
                </a:solidFill>
                <a:latin typeface="Georgia Pro"/>
                <a:cs typeface="Calibri"/>
              </a:rPr>
              <a:t>UNIT 3 ; CHRISTMAS PERFORMANCE TASK</a:t>
            </a:r>
          </a:p>
        </p:txBody>
      </p:sp>
      <p:sp>
        <p:nvSpPr>
          <p:cNvPr id="6" name="TextBox 5">
            <a:extLst>
              <a:ext uri="{FF2B5EF4-FFF2-40B4-BE49-F238E27FC236}">
                <a16:creationId xmlns:a16="http://schemas.microsoft.com/office/drawing/2014/main" id="{C7FD7F02-5AA3-5DC7-684D-122198F79969}"/>
              </a:ext>
            </a:extLst>
          </p:cNvPr>
          <p:cNvSpPr txBox="1"/>
          <p:nvPr/>
        </p:nvSpPr>
        <p:spPr>
          <a:xfrm>
            <a:off x="185582" y="2340317"/>
            <a:ext cx="349542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ea typeface="+mn-lt"/>
                <a:cs typeface="+mn-lt"/>
              </a:rPr>
              <a:t>We conducted a SMART analysis of our targets. Since we were provided with a timeframe, we focused on R; Realistic after making a timeline of our goals across the 4-week period. We decided that it was heavily optimistic to presume we would have the opportunity to advertise on the radio and involve nationwide brands in supporting us, so we devised backup plans that seemed more practical, especially given such a short period of time to follow through. We concluded that our goals were then achievable as our group has a broad skill set when our str '</a:t>
            </a:r>
            <a:r>
              <a:rPr lang="en-US" sz="1200" err="1">
                <a:ea typeface="+mn-lt"/>
                <a:cs typeface="+mn-lt"/>
              </a:rPr>
              <a:t>engths</a:t>
            </a:r>
            <a:r>
              <a:rPr lang="en-US" sz="1200">
                <a:ea typeface="+mn-lt"/>
                <a:cs typeface="+mn-lt"/>
              </a:rPr>
              <a:t> are combined.</a:t>
            </a:r>
            <a:endParaRPr lang="en-US"/>
          </a:p>
        </p:txBody>
      </p:sp>
      <p:sp>
        <p:nvSpPr>
          <p:cNvPr id="13" name="Speech Bubble: Rectangle with Corners Rounded 12">
            <a:extLst>
              <a:ext uri="{FF2B5EF4-FFF2-40B4-BE49-F238E27FC236}">
                <a16:creationId xmlns:a16="http://schemas.microsoft.com/office/drawing/2014/main" id="{A1E85FC1-4E20-FD31-379E-677883ECCAD8}"/>
              </a:ext>
            </a:extLst>
          </p:cNvPr>
          <p:cNvSpPr/>
          <p:nvPr/>
        </p:nvSpPr>
        <p:spPr>
          <a:xfrm>
            <a:off x="3758673" y="3194362"/>
            <a:ext cx="3637471" cy="1207698"/>
          </a:xfrm>
          <a:prstGeom prst="wedgeRoundRectCallou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4118F536-4411-EE86-73CE-0A30B41EEC62}"/>
              </a:ext>
            </a:extLst>
          </p:cNvPr>
          <p:cNvSpPr txBox="1"/>
          <p:nvPr/>
        </p:nvSpPr>
        <p:spPr>
          <a:xfrm>
            <a:off x="3876137" y="3301039"/>
            <a:ext cx="3404557" cy="992579"/>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a:solidFill>
                  <a:schemeClr val="bg1"/>
                </a:solidFill>
                <a:latin typeface="Georgia Pro"/>
              </a:rPr>
              <a:t>Authenticity helps us to build deeper connections with others by being honest and transparent. Trust can only be built when we are practicing authenticity.</a:t>
            </a:r>
            <a:r>
              <a:rPr lang="en-US" sz="1200" b="1">
                <a:solidFill>
                  <a:schemeClr val="bg1"/>
                </a:solidFill>
                <a:latin typeface="Georgia Pro"/>
                <a:cs typeface="Calibri"/>
              </a:rPr>
              <a:t> </a:t>
            </a:r>
          </a:p>
          <a:p>
            <a:pPr algn="just"/>
            <a:r>
              <a:rPr lang="en-US" sz="1050" b="1">
                <a:solidFill>
                  <a:schemeClr val="bg1"/>
                </a:solidFill>
                <a:latin typeface="Calibri Light"/>
                <a:cs typeface="Calibri"/>
              </a:rPr>
              <a:t>HENNA INHAM, 2016</a:t>
            </a:r>
          </a:p>
        </p:txBody>
      </p:sp>
      <p:sp>
        <p:nvSpPr>
          <p:cNvPr id="15" name="TextBox 14">
            <a:extLst>
              <a:ext uri="{FF2B5EF4-FFF2-40B4-BE49-F238E27FC236}">
                <a16:creationId xmlns:a16="http://schemas.microsoft.com/office/drawing/2014/main" id="{DCD2B7B9-BEAA-CF57-2EAC-728D6C2A8457}"/>
              </a:ext>
            </a:extLst>
          </p:cNvPr>
          <p:cNvSpPr txBox="1"/>
          <p:nvPr/>
        </p:nvSpPr>
        <p:spPr>
          <a:xfrm>
            <a:off x="3674854" y="770627"/>
            <a:ext cx="373523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t>From the tasks written on the timeline, we decided on roles based upon individual SWOT analyses dictating our personal strengths and weaknesses. We originally discussed who would be best suited for each responsibility, but then decided that, within reason, other members of the group could begin to pass on their skills to another team member in the process of taking on a role we wouldn’t primarily be allocated. Primarily, we played to our strengths, but considering how each weakness of an individual was made up for by another individual, we decided to expand our skill sets.</a:t>
            </a:r>
            <a:r>
              <a:rPr lang="en-US" sz="1200">
                <a:cs typeface="Calibri"/>
              </a:rPr>
              <a:t> </a:t>
            </a:r>
          </a:p>
        </p:txBody>
      </p:sp>
      <p:sp>
        <p:nvSpPr>
          <p:cNvPr id="16" name="TextBox 15">
            <a:extLst>
              <a:ext uri="{FF2B5EF4-FFF2-40B4-BE49-F238E27FC236}">
                <a16:creationId xmlns:a16="http://schemas.microsoft.com/office/drawing/2014/main" id="{CA02B345-F211-E311-BB0D-8170223E3FFA}"/>
              </a:ext>
            </a:extLst>
          </p:cNvPr>
          <p:cNvSpPr txBox="1"/>
          <p:nvPr/>
        </p:nvSpPr>
        <p:spPr>
          <a:xfrm>
            <a:off x="3746740" y="4796286"/>
            <a:ext cx="366335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cs typeface="Segoe UI"/>
              </a:rPr>
              <a:t>We considered threats to the show, elements that could go wrong outside of our control, and implemented countermeasures accordingly. All members of the group provided solutions and we worked collaboratively to discuss how we could problem-solve given the circumstances that could potentially arise.​</a:t>
            </a:r>
            <a:endParaRPr lang="en-US">
              <a:cs typeface="Calibri" panose="020F0502020204030204"/>
            </a:endParaRPr>
          </a:p>
          <a:p>
            <a:r>
              <a:rPr lang="en-US">
                <a:cs typeface="Segoe UI"/>
              </a:rPr>
              <a:t>​</a:t>
            </a:r>
          </a:p>
        </p:txBody>
      </p:sp>
      <p:sp>
        <p:nvSpPr>
          <p:cNvPr id="17" name="TextBox 16">
            <a:extLst>
              <a:ext uri="{FF2B5EF4-FFF2-40B4-BE49-F238E27FC236}">
                <a16:creationId xmlns:a16="http://schemas.microsoft.com/office/drawing/2014/main" id="{EDD781A4-4037-D714-69D4-05ACE1385CF7}"/>
              </a:ext>
            </a:extLst>
          </p:cNvPr>
          <p:cNvSpPr txBox="1"/>
          <p:nvPr/>
        </p:nvSpPr>
        <p:spPr>
          <a:xfrm>
            <a:off x="7556739" y="3027872"/>
            <a:ext cx="438222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t>As a group, we practiced radical candor by having civil discussions about disagreements. Considering location, there was a slight dispute about the quality of the performance venue over the practicality of it. We deescalated this into a friendly debate, listing pros and cons to decide on the best course of action. Any issues with lack of contribution to the idea process were met with polite encouragement to share thoughts with the rest of the team.</a:t>
            </a:r>
            <a:r>
              <a:rPr lang="en-US" sz="1200">
                <a:cs typeface="Calibri"/>
              </a:rPr>
              <a:t> </a:t>
            </a:r>
          </a:p>
        </p:txBody>
      </p:sp>
      <p:pic>
        <p:nvPicPr>
          <p:cNvPr id="19" name="Picture 19" descr="Icon&#10;&#10;Description automatically generated">
            <a:extLst>
              <a:ext uri="{FF2B5EF4-FFF2-40B4-BE49-F238E27FC236}">
                <a16:creationId xmlns:a16="http://schemas.microsoft.com/office/drawing/2014/main" id="{6B1722F5-FF8C-E7FA-C55C-53EC687357A1}"/>
              </a:ext>
            </a:extLst>
          </p:cNvPr>
          <p:cNvPicPr>
            <a:picLocks noChangeAspect="1"/>
          </p:cNvPicPr>
          <p:nvPr/>
        </p:nvPicPr>
        <p:blipFill>
          <a:blip r:embed="rId3"/>
          <a:stretch>
            <a:fillRect/>
          </a:stretch>
        </p:blipFill>
        <p:spPr>
          <a:xfrm>
            <a:off x="267419" y="4641550"/>
            <a:ext cx="3332672" cy="1629316"/>
          </a:xfrm>
          <a:prstGeom prst="rect">
            <a:avLst/>
          </a:prstGeom>
        </p:spPr>
      </p:pic>
      <p:pic>
        <p:nvPicPr>
          <p:cNvPr id="20" name="Picture 20" descr="Graphical user interface, text, application&#10;&#10;Description automatically generated">
            <a:extLst>
              <a:ext uri="{FF2B5EF4-FFF2-40B4-BE49-F238E27FC236}">
                <a16:creationId xmlns:a16="http://schemas.microsoft.com/office/drawing/2014/main" id="{B74C62EE-B1E1-E6E0-9A29-20191245C418}"/>
              </a:ext>
            </a:extLst>
          </p:cNvPr>
          <p:cNvPicPr>
            <a:picLocks noChangeAspect="1"/>
          </p:cNvPicPr>
          <p:nvPr/>
        </p:nvPicPr>
        <p:blipFill>
          <a:blip r:embed="rId4"/>
          <a:stretch>
            <a:fillRect/>
          </a:stretch>
        </p:blipFill>
        <p:spPr>
          <a:xfrm>
            <a:off x="267419" y="597122"/>
            <a:ext cx="3332671" cy="1753113"/>
          </a:xfrm>
          <a:prstGeom prst="rect">
            <a:avLst/>
          </a:prstGeom>
        </p:spPr>
      </p:pic>
      <p:sp>
        <p:nvSpPr>
          <p:cNvPr id="21" name="TextBox 20">
            <a:extLst>
              <a:ext uri="{FF2B5EF4-FFF2-40B4-BE49-F238E27FC236}">
                <a16:creationId xmlns:a16="http://schemas.microsoft.com/office/drawing/2014/main" id="{0A3341D1-C1AE-1614-AA55-0F6A685D8C91}"/>
              </a:ext>
            </a:extLst>
          </p:cNvPr>
          <p:cNvSpPr txBox="1"/>
          <p:nvPr/>
        </p:nvSpPr>
        <p:spPr>
          <a:xfrm>
            <a:off x="-14287" y="6343649"/>
            <a:ext cx="12187237" cy="738664"/>
          </a:xfrm>
          <a:prstGeom prst="rect">
            <a:avLst/>
          </a:prstGeom>
          <a:solidFill>
            <a:schemeClr val="tx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cs typeface="Calibri"/>
              </a:rPr>
              <a:t>H. Inham, (2016) </a:t>
            </a:r>
            <a:r>
              <a:rPr lang="en-US" sz="1400" i="1">
                <a:solidFill>
                  <a:schemeClr val="bg1"/>
                </a:solidFill>
                <a:cs typeface="Calibri"/>
              </a:rPr>
              <a:t>Unit 3 Topic 1 'Forming a Team' </a:t>
            </a:r>
            <a:r>
              <a:rPr lang="en-US" sz="1400">
                <a:solidFill>
                  <a:schemeClr val="bg1"/>
                </a:solidFill>
                <a:cs typeface="Calibri"/>
              </a:rPr>
              <a:t>p. 10. Available at: </a:t>
            </a:r>
            <a:endParaRPr lang="en-US">
              <a:solidFill>
                <a:schemeClr val="bg1"/>
              </a:solidFill>
              <a:ea typeface="+mn-lt"/>
              <a:cs typeface="+mn-lt"/>
            </a:endParaRPr>
          </a:p>
          <a:p>
            <a:r>
              <a:rPr lang="en-US" sz="1400">
                <a:solidFill>
                  <a:schemeClr val="bg1"/>
                </a:solidFill>
                <a:ea typeface="+mn-lt"/>
                <a:cs typeface="+mn-lt"/>
                <a:hlinkClick r:id="rId5">
                  <a:extLst>
                    <a:ext uri="{A12FA001-AC4F-418D-AE19-62706E023703}">
                      <ahyp:hlinkClr xmlns:ahyp="http://schemas.microsoft.com/office/drawing/2018/hyperlinkcolor" val="tx"/>
                    </a:ext>
                  </a:extLst>
                </a:hlinkClick>
              </a:rPr>
              <a:t>https://moodle.uwtsd.ac.uk/mod/scorm/player.php?a=3635&amp;currentorg=unit_3_topic_1_ORG&amp;scoid=8113&amp;sesskey=3m3D52QVQn&amp;display=popup&amp;mode=normal</a:t>
            </a:r>
            <a:r>
              <a:rPr lang="en-US" sz="1400">
                <a:solidFill>
                  <a:schemeClr val="bg1"/>
                </a:solidFill>
                <a:ea typeface="+mn-lt"/>
                <a:cs typeface="+mn-lt"/>
              </a:rPr>
              <a:t>, (Accessed: 23.11.2022)</a:t>
            </a:r>
            <a:endParaRPr lang="en-US">
              <a:solidFill>
                <a:schemeClr val="bg1"/>
              </a:solidFill>
              <a:cs typeface="Calibri"/>
            </a:endParaRPr>
          </a:p>
        </p:txBody>
      </p:sp>
      <p:sp>
        <p:nvSpPr>
          <p:cNvPr id="2" name="TextBox 1">
            <a:extLst>
              <a:ext uri="{FF2B5EF4-FFF2-40B4-BE49-F238E27FC236}">
                <a16:creationId xmlns:a16="http://schemas.microsoft.com/office/drawing/2014/main" id="{E085073E-C5D8-42C6-9295-F4BA26DACC4B}"/>
              </a:ext>
            </a:extLst>
          </p:cNvPr>
          <p:cNvSpPr txBox="1"/>
          <p:nvPr/>
        </p:nvSpPr>
        <p:spPr>
          <a:xfrm>
            <a:off x="7555583" y="4393681"/>
            <a:ext cx="4247322" cy="1862176"/>
          </a:xfrm>
          <a:prstGeom prst="rect">
            <a:avLst/>
          </a:prstGeom>
          <a:solidFill>
            <a:schemeClr val="accent1">
              <a:lumMod val="20000"/>
              <a:lumOff val="80000"/>
            </a:schemeClr>
          </a:solidFill>
          <a:ln>
            <a:solidFill>
              <a:schemeClr val="accent1"/>
            </a:solidFill>
          </a:ln>
        </p:spPr>
        <p:txBody>
          <a:bodyPr wrap="square" rtlCol="0">
            <a:spAutoFit/>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Arial" panose="020B0604020202020204" pitchFamily="34" charset="0"/>
              </a:rPr>
              <a:t>Overall I did feel that the process of teamwork went well. We came up with great ideas collectively and flowed as a team. There were a few disagreements but as a team we pushed on and came up with many new great ideas that benefited in the end. In conclusion I do feel that we came up with a great show and everything was arranged nicely and professionally. Next time I do see us creating a bigger and better show. To do this I see us recruiting more people and give ourselves a much bigger timespan for a much bigger show. </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564</Words>
  <Application>Microsoft Office PowerPoint</Application>
  <PresentationFormat>Widescreen</PresentationFormat>
  <Paragraphs>11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 Pro</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Ieuan Evans</dc:creator>
  <cp:lastModifiedBy>Ieuan Evans</cp:lastModifiedBy>
  <cp:revision>4</cp:revision>
  <dcterms:created xsi:type="dcterms:W3CDTF">2022-11-23T13:59:35Z</dcterms:created>
  <dcterms:modified xsi:type="dcterms:W3CDTF">2022-11-23T15:36:15Z</dcterms:modified>
</cp:coreProperties>
</file>