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674" r:id="rId5"/>
    <p:sldId id="697" r:id="rId6"/>
    <p:sldId id="698" r:id="rId7"/>
    <p:sldId id="699" r:id="rId8"/>
    <p:sldId id="700" r:id="rId9"/>
    <p:sldId id="701" r:id="rId10"/>
    <p:sldId id="702" r:id="rId11"/>
    <p:sldId id="703" r:id="rId12"/>
    <p:sldId id="704" r:id="rId13"/>
    <p:sldId id="705" r:id="rId14"/>
    <p:sldId id="706" r:id="rId15"/>
    <p:sldId id="678" r:id="rId16"/>
    <p:sldId id="677" r:id="rId1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29" autoAdjust="0"/>
    <p:restoredTop sz="94660"/>
  </p:normalViewPr>
  <p:slideViewPr>
    <p:cSldViewPr>
      <p:cViewPr varScale="1">
        <p:scale>
          <a:sx n="105" d="100"/>
          <a:sy n="105" d="100"/>
        </p:scale>
        <p:origin x="185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career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careers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637" y="188640"/>
            <a:ext cx="8229600" cy="5157727"/>
          </a:xfrm>
        </p:spPr>
        <p:txBody>
          <a:bodyPr>
            <a:normAutofit fontScale="9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US" sz="4000" dirty="0">
                <a:latin typeface="Arial"/>
              </a:rPr>
            </a:br>
            <a:br>
              <a:rPr lang="en-US" sz="4000" dirty="0">
                <a:latin typeface="Arial"/>
              </a:rPr>
            </a:br>
            <a:br>
              <a:rPr lang="en-US" sz="4000" dirty="0">
                <a:latin typeface="Arial"/>
              </a:rPr>
            </a:br>
            <a:br>
              <a:rPr lang="en-US" sz="4000" dirty="0">
                <a:latin typeface="Arial"/>
              </a:rPr>
            </a:br>
            <a:br>
              <a:rPr lang="en-US" sz="4000" dirty="0">
                <a:latin typeface="Arial"/>
              </a:rPr>
            </a:br>
            <a:br>
              <a:rPr lang="en-US" sz="4000" dirty="0">
                <a:solidFill>
                  <a:srgbClr val="FF0000"/>
                </a:solidFill>
                <a:latin typeface="Arial"/>
              </a:rPr>
            </a:br>
            <a:r>
              <a:rPr lang="en-US" sz="4000" dirty="0">
                <a:solidFill>
                  <a:srgbClr val="FF0000"/>
                </a:solidFill>
                <a:latin typeface="Arial"/>
              </a:rPr>
              <a:t>CAREER STEPS</a:t>
            </a:r>
            <a:br>
              <a:rPr lang="en-US" sz="4000" dirty="0">
                <a:solidFill>
                  <a:srgbClr val="FF0000"/>
                </a:solidFill>
                <a:latin typeface="Arial"/>
              </a:rPr>
            </a:br>
            <a:br>
              <a:rPr lang="en-US" sz="4000" dirty="0">
                <a:solidFill>
                  <a:srgbClr val="FF0000"/>
                </a:solidFill>
                <a:latin typeface="Arial"/>
              </a:rPr>
            </a:br>
            <a:r>
              <a:rPr lang="en-US" sz="3100" dirty="0">
                <a:solidFill>
                  <a:srgbClr val="C00000"/>
                </a:solidFill>
                <a:latin typeface="Arial"/>
              </a:rPr>
              <a:t>Esyllt George</a:t>
            </a:r>
            <a:br>
              <a:rPr lang="en-US" sz="3100" dirty="0">
                <a:solidFill>
                  <a:srgbClr val="C00000"/>
                </a:solidFill>
                <a:latin typeface="Arial"/>
              </a:rPr>
            </a:br>
            <a:r>
              <a:rPr lang="en-US" sz="3100" dirty="0">
                <a:solidFill>
                  <a:srgbClr val="C00000"/>
                </a:solidFill>
                <a:latin typeface="Arial"/>
              </a:rPr>
              <a:t>Careers Adviser</a:t>
            </a:r>
            <a:br>
              <a:rPr lang="en-US" sz="3100" dirty="0">
                <a:solidFill>
                  <a:srgbClr val="C00000"/>
                </a:solidFill>
                <a:latin typeface="Arial"/>
              </a:rPr>
            </a:br>
            <a:r>
              <a:rPr lang="en-US" sz="3100" dirty="0">
                <a:solidFill>
                  <a:srgbClr val="C00000"/>
                </a:solidFill>
                <a:latin typeface="Arial"/>
              </a:rPr>
              <a:t>e.george@uwtsd.ac.uk</a:t>
            </a:r>
            <a:br>
              <a:rPr lang="en-US" sz="3600" dirty="0">
                <a:solidFill>
                  <a:srgbClr val="C00000"/>
                </a:solidFill>
                <a:latin typeface="Arial"/>
              </a:rPr>
            </a:br>
            <a:b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</a:b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Careers Service</a:t>
            </a:r>
            <a:b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</a:b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  <a:t>uwtsd.ac.uk/careers</a:t>
            </a:r>
            <a:b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Segoe UI Semibold" panose="020B0702040204020203" pitchFamily="34" charset="0"/>
                <a:ea typeface="+mn-ea"/>
                <a:cs typeface="Segoe UI Semibold" panose="020B0702040204020203" pitchFamily="34" charset="0"/>
              </a:rPr>
            </a:br>
            <a:br>
              <a:rPr lang="en-US" sz="3100" dirty="0">
                <a:latin typeface="Arial"/>
              </a:rPr>
            </a:br>
            <a:br>
              <a:rPr lang="en-US" sz="4000" dirty="0">
                <a:latin typeface="Arial"/>
              </a:rPr>
            </a:br>
            <a:br>
              <a:rPr lang="en-US" sz="4000" dirty="0">
                <a:latin typeface="Arial"/>
              </a:rPr>
            </a:br>
            <a:br>
              <a:rPr lang="en-US" sz="4000" dirty="0">
                <a:latin typeface="Arial"/>
              </a:rPr>
            </a:br>
            <a:br>
              <a:rPr lang="en-US" sz="4000" dirty="0">
                <a:latin typeface="Arial"/>
              </a:rPr>
            </a:br>
            <a:endParaRPr lang="en-GB" sz="4000" dirty="0">
              <a:latin typeface="Arial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9A0138A-44FA-478E-BE46-CB6E3E0E1738}"/>
              </a:ext>
            </a:extLst>
          </p:cNvPr>
          <p:cNvSpPr/>
          <p:nvPr/>
        </p:nvSpPr>
        <p:spPr>
          <a:xfrm>
            <a:off x="8100392" y="116632"/>
            <a:ext cx="828539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endParaRPr lang="en-US" sz="3600" cap="none" spc="0" dirty="0">
              <a:ln/>
              <a:solidFill>
                <a:srgbClr val="C00000"/>
              </a:solidFill>
              <a:effectLst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8838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09B29-9CF7-0D88-5F63-BB974AFC2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Employability and Careers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56652-4141-5B7A-C5FF-DCFFC7B2B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Support, encourage and motivate students and graduates for employability planning, enhancing student experience</a:t>
            </a:r>
          </a:p>
          <a:p>
            <a:r>
              <a:rPr lang="en-US" dirty="0"/>
              <a:t>Development of personal and professional skills into world of work</a:t>
            </a:r>
          </a:p>
          <a:p>
            <a:r>
              <a:rPr lang="en-US" dirty="0"/>
              <a:t>In curriculum and extra curriculum activities</a:t>
            </a:r>
          </a:p>
          <a:p>
            <a:r>
              <a:rPr lang="en-US" dirty="0"/>
              <a:t>Practical and interpersonal support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391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2A55C-383F-C13B-3317-AE142F9B2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Careers Service at UWTSD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57CE4-F6E0-9260-C86D-48D580024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Part of UWTSD Student Services teams</a:t>
            </a:r>
          </a:p>
          <a:p>
            <a:r>
              <a:rPr lang="en-US" dirty="0"/>
              <a:t>One to one service, group work and events</a:t>
            </a:r>
          </a:p>
          <a:p>
            <a:r>
              <a:rPr lang="en-US" dirty="0"/>
              <a:t>Assistance in gaining work experience, placements, making applications for jobs and opportunities</a:t>
            </a:r>
          </a:p>
          <a:p>
            <a:r>
              <a:rPr lang="en-US" dirty="0"/>
              <a:t>Centered around individual needs of students</a:t>
            </a:r>
          </a:p>
          <a:p>
            <a:r>
              <a:rPr lang="en-US" dirty="0"/>
              <a:t>Support in confidence building and exploring options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786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67191-5901-E45F-F28F-B5B0C1A94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Assessing Options and Needs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12FAD-810E-D950-104C-07FC450F5F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your priorities?</a:t>
            </a:r>
          </a:p>
          <a:p>
            <a:r>
              <a:rPr lang="en-US" dirty="0"/>
              <a:t>How do your studies relate to future ideas and plans?</a:t>
            </a:r>
          </a:p>
          <a:p>
            <a:r>
              <a:rPr lang="en-US" dirty="0"/>
              <a:t>Which skills would you be interested to use in the workplace?</a:t>
            </a:r>
          </a:p>
          <a:p>
            <a:r>
              <a:rPr lang="en-US" dirty="0"/>
              <a:t>What research needs to be done?</a:t>
            </a:r>
          </a:p>
          <a:p>
            <a:r>
              <a:rPr lang="en-US" dirty="0"/>
              <a:t>What are the next steps?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330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19C3D-A580-723B-7F1A-9EB43EB82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Career Options and </a:t>
            </a:r>
            <a:r>
              <a:rPr lang="en-US" dirty="0" err="1"/>
              <a:t>Labour</a:t>
            </a:r>
            <a:r>
              <a:rPr lang="en-US" dirty="0"/>
              <a:t> Market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74C23-DAB8-EDCB-D42F-9BEF3F7E2D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Range of diverse options linked to your studies </a:t>
            </a:r>
          </a:p>
          <a:p>
            <a:r>
              <a:rPr lang="en-US" dirty="0"/>
              <a:t>Can also explore range of options not directly related to course, identifying transferrable skills </a:t>
            </a:r>
          </a:p>
          <a:p>
            <a:r>
              <a:rPr lang="en-US" dirty="0"/>
              <a:t>Broaden horizons, for example work opportunities abroad during university vacations and internships </a:t>
            </a:r>
          </a:p>
          <a:p>
            <a:r>
              <a:rPr lang="en-US" dirty="0"/>
              <a:t>Range of resources on our web site and signposting to external student resources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www.uwtsd.ac.uk/careers</a:t>
            </a:r>
            <a:endParaRPr lang="en-US" dirty="0"/>
          </a:p>
          <a:p>
            <a:r>
              <a:rPr lang="en-US" dirty="0"/>
              <a:t>Prospects.ac.uk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239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D231-6A3F-4109-ABDC-54821D2A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Applying for Jobs, Opportunities and Work Experience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1E399-F2C5-EC27-4438-323B0766F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Methods of applications</a:t>
            </a:r>
          </a:p>
          <a:p>
            <a:r>
              <a:rPr lang="en-US" dirty="0"/>
              <a:t>Identifying relevant skills</a:t>
            </a:r>
          </a:p>
          <a:p>
            <a:r>
              <a:rPr lang="en-US" dirty="0"/>
              <a:t>Contacting employers</a:t>
            </a:r>
          </a:p>
          <a:p>
            <a:r>
              <a:rPr lang="en-US" dirty="0"/>
              <a:t>CV’s and applications</a:t>
            </a:r>
          </a:p>
          <a:p>
            <a:r>
              <a:rPr lang="en-US" dirty="0"/>
              <a:t>Networking</a:t>
            </a:r>
          </a:p>
          <a:p>
            <a:r>
              <a:rPr lang="en-US" dirty="0"/>
              <a:t>Confidence in interviews and presentations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585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3846D-905B-8F07-5E17-422154D08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Presenting Professional Applications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538E0-A29A-9011-2D5A-495A240D1A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Creating a professional summary of why you stand out and key skills you have to offer</a:t>
            </a:r>
          </a:p>
          <a:p>
            <a:r>
              <a:rPr lang="en-US" dirty="0"/>
              <a:t>Adaptation to specific industry needs</a:t>
            </a:r>
          </a:p>
          <a:p>
            <a:r>
              <a:rPr lang="en-US" dirty="0"/>
              <a:t>Practice in making speculative applications to find out more about options of interest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033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59FBC-515A-6EE9-4BA0-CBEFB20C6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Evidence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9103F-A448-CADC-ABFA-32570FF87A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Documenting and developing evidence of employability through </a:t>
            </a:r>
          </a:p>
          <a:p>
            <a:r>
              <a:rPr lang="en-US" dirty="0"/>
              <a:t>Your course</a:t>
            </a:r>
          </a:p>
          <a:p>
            <a:r>
              <a:rPr lang="en-US" dirty="0"/>
              <a:t>Interests developed while at university</a:t>
            </a:r>
          </a:p>
          <a:p>
            <a:r>
              <a:rPr lang="en-US" dirty="0"/>
              <a:t>Social, communication and team activities </a:t>
            </a:r>
          </a:p>
          <a:p>
            <a:r>
              <a:rPr lang="en-US" dirty="0"/>
              <a:t>Work experience and volunteer work</a:t>
            </a:r>
          </a:p>
          <a:p>
            <a:r>
              <a:rPr lang="en-US" dirty="0"/>
              <a:t>Additional training and extra curricula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488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DC613-6D25-0FC7-E7CC-C1A256448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Importance of Networking and Placement Experience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67565-5621-0336-188C-83F2D9BA2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Give you the extra edge in getting the job you want</a:t>
            </a:r>
          </a:p>
          <a:p>
            <a:r>
              <a:rPr lang="en-US" dirty="0"/>
              <a:t>Help you decide what you want as well as what you don’t want</a:t>
            </a:r>
          </a:p>
          <a:p>
            <a:r>
              <a:rPr lang="en-US" dirty="0"/>
              <a:t>Develop your confidence</a:t>
            </a:r>
          </a:p>
          <a:p>
            <a:r>
              <a:rPr lang="en-US" dirty="0"/>
              <a:t>Get tips, advice and support from people in the industry</a:t>
            </a:r>
          </a:p>
          <a:p>
            <a:r>
              <a:rPr lang="en-US" dirty="0"/>
              <a:t>Have fun finding out what’s out there in the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30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1B3BD-2228-95DE-34DA-540847974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Self awareness and </a:t>
            </a:r>
            <a:r>
              <a:rPr lang="en-US" dirty="0" err="1"/>
              <a:t>labour</a:t>
            </a:r>
            <a:r>
              <a:rPr lang="en-US" dirty="0"/>
              <a:t> market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E83E5-7BA1-71B4-DE2A-1D5CA39A3D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Identify key skills and strengths</a:t>
            </a:r>
          </a:p>
          <a:p>
            <a:r>
              <a:rPr lang="en-US" dirty="0"/>
              <a:t>Type of jobs to research</a:t>
            </a:r>
          </a:p>
          <a:p>
            <a:r>
              <a:rPr lang="en-US" dirty="0"/>
              <a:t>Culture of workplace you are looking for</a:t>
            </a:r>
          </a:p>
          <a:p>
            <a:r>
              <a:rPr lang="en-US" dirty="0"/>
              <a:t>Make and keep contacts and develop experience</a:t>
            </a:r>
          </a:p>
          <a:p>
            <a:r>
              <a:rPr lang="en-US" dirty="0"/>
              <a:t>Job tasters, visits, discussions, work experience</a:t>
            </a:r>
          </a:p>
          <a:p>
            <a:r>
              <a:rPr lang="en-US" dirty="0"/>
              <a:t>Job and company mailing lists and alerts</a:t>
            </a:r>
          </a:p>
          <a:p>
            <a:r>
              <a:rPr lang="en-US" dirty="0"/>
              <a:t>Social media links – Linked In , Twitter, Instagram</a:t>
            </a:r>
          </a:p>
          <a:p>
            <a:r>
              <a:rPr lang="en-US" dirty="0"/>
              <a:t>Industry specific networks</a:t>
            </a:r>
          </a:p>
          <a:p>
            <a:r>
              <a:rPr lang="en-US" dirty="0"/>
              <a:t>Keep in touch with your Careers Adviser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3009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228E4-D9DA-760D-A51E-0FB513A12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are your key Action Points?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35859-C42A-483A-719B-A9A36AF0F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Discuss and write down your Career Action Plan for the next 3 months</a:t>
            </a:r>
          </a:p>
          <a:p>
            <a:endParaRPr lang="en-US" dirty="0"/>
          </a:p>
          <a:p>
            <a:r>
              <a:rPr lang="en-US" dirty="0"/>
              <a:t>- Identify Priorities</a:t>
            </a:r>
          </a:p>
          <a:p>
            <a:r>
              <a:rPr lang="en-US" dirty="0"/>
              <a:t>- Specific goals and outcomes</a:t>
            </a:r>
          </a:p>
          <a:p>
            <a:r>
              <a:rPr lang="en-US" dirty="0"/>
              <a:t>- Record results and next steps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8976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561232"/>
            <a:ext cx="8229600" cy="3875880"/>
          </a:xfrm>
        </p:spPr>
        <p:txBody>
          <a:bodyPr>
            <a:noAutofit/>
          </a:bodyPr>
          <a:lstStyle/>
          <a:p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br>
              <a:rPr lang="en-GB" sz="3600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r>
              <a:rPr lang="en-GB" sz="3600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Careers Service Resources</a:t>
            </a: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Including ‘My Career’ self assessment guide</a:t>
            </a: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2"/>
              </a:rPr>
              <a:t>www.uwtsd.ac.uk/careers</a:t>
            </a: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endParaRPr lang="en-GB" sz="3600" dirty="0">
              <a:solidFill>
                <a:schemeClr val="accent2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76811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965" y="1995230"/>
            <a:ext cx="8229600" cy="1143000"/>
          </a:xfrm>
        </p:spPr>
        <p:txBody>
          <a:bodyPr>
            <a:noAutofit/>
          </a:bodyPr>
          <a:lstStyle/>
          <a:p>
            <a:r>
              <a:rPr lang="en-US" sz="4800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</a:t>
            </a:r>
            <a:r>
              <a:rPr lang="en-GB" sz="4800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IOLCH</a:t>
            </a:r>
          </a:p>
        </p:txBody>
      </p:sp>
      <p:sp>
        <p:nvSpPr>
          <p:cNvPr id="3" name="Rectangle 2"/>
          <p:cNvSpPr/>
          <p:nvPr/>
        </p:nvSpPr>
        <p:spPr>
          <a:xfrm>
            <a:off x="3779912" y="548680"/>
            <a:ext cx="115570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800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sym typeface="Wingdings" panose="05000000000000000000" pitchFamily="2" charset="2"/>
              </a:rPr>
              <a:t></a:t>
            </a:r>
            <a:endParaRPr lang="en-GB" sz="8800" dirty="0"/>
          </a:p>
        </p:txBody>
      </p:sp>
      <p:sp>
        <p:nvSpPr>
          <p:cNvPr id="4" name="Rounded Rectangle 3"/>
          <p:cNvSpPr/>
          <p:nvPr/>
        </p:nvSpPr>
        <p:spPr>
          <a:xfrm>
            <a:off x="2339752" y="5013176"/>
            <a:ext cx="4032448" cy="886179"/>
          </a:xfrm>
          <a:prstGeom prst="roundRect">
            <a:avLst>
              <a:gd name="adj" fmla="val 50000"/>
            </a:avLst>
          </a:prstGeom>
          <a:noFill/>
          <a:ln w="12700">
            <a:noFill/>
          </a:ln>
          <a:effectLst>
            <a:glow rad="228600">
              <a:schemeClr val="bg2">
                <a:lumMod val="2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© </a:t>
            </a:r>
            <a:r>
              <a:rPr lang="en-GB" sz="2400" dirty="0" err="1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Gwasanaeth</a:t>
            </a:r>
            <a:r>
              <a:rPr lang="en-GB" sz="2400" dirty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Gyrfaoedd</a:t>
            </a:r>
            <a:endParaRPr lang="en-GB" sz="2400" dirty="0">
              <a:solidFill>
                <a:srgbClr val="00206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pPr algn="ctr"/>
            <a:r>
              <a:rPr lang="en-GB" sz="2400" dirty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Careers Service</a:t>
            </a:r>
          </a:p>
        </p:txBody>
      </p:sp>
    </p:spTree>
    <p:extLst>
      <p:ext uri="{BB962C8B-B14F-4D97-AF65-F5344CB8AC3E}">
        <p14:creationId xmlns:p14="http://schemas.microsoft.com/office/powerpoint/2010/main" val="34791549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otebookType xmlns="82cb61f4-8006-4055-9084-02a83bfe4b48" xsi:nil="true"/>
    <CultureName xmlns="82cb61f4-8006-4055-9084-02a83bfe4b48" xsi:nil="true"/>
    <AppVersion xmlns="82cb61f4-8006-4055-9084-02a83bfe4b48" xsi:nil="true"/>
    <Invited_Leaders xmlns="82cb61f4-8006-4055-9084-02a83bfe4b48" xsi:nil="true"/>
    <IsNotebookLocked xmlns="82cb61f4-8006-4055-9084-02a83bfe4b48" xsi:nil="true"/>
    <DefaultSectionNames xmlns="82cb61f4-8006-4055-9084-02a83bfe4b48" xsi:nil="true"/>
    <Members xmlns="82cb61f4-8006-4055-9084-02a83bfe4b48">
      <UserInfo>
        <DisplayName/>
        <AccountId xsi:nil="true"/>
        <AccountType/>
      </UserInfo>
    </Members>
    <Member_Groups xmlns="82cb61f4-8006-4055-9084-02a83bfe4b48">
      <UserInfo>
        <DisplayName/>
        <AccountId xsi:nil="true"/>
        <AccountType/>
      </UserInfo>
    </Member_Groups>
    <FolderType xmlns="82cb61f4-8006-4055-9084-02a83bfe4b48" xsi:nil="true"/>
    <Owner xmlns="82cb61f4-8006-4055-9084-02a83bfe4b48">
      <UserInfo>
        <DisplayName/>
        <AccountId xsi:nil="true"/>
        <AccountType/>
      </UserInfo>
    </Owner>
    <Distribution_Groups xmlns="82cb61f4-8006-4055-9084-02a83bfe4b48" xsi:nil="true"/>
    <TeamsChannelId xmlns="82cb61f4-8006-4055-9084-02a83bfe4b48" xsi:nil="true"/>
    <Math_Settings xmlns="82cb61f4-8006-4055-9084-02a83bfe4b48" xsi:nil="true"/>
    <Has_Leaders_Only_SectionGroup xmlns="82cb61f4-8006-4055-9084-02a83bfe4b48" xsi:nil="true"/>
    <LMS_Mappings xmlns="82cb61f4-8006-4055-9084-02a83bfe4b48" xsi:nil="true"/>
    <Is_Collaboration_Space_Locked xmlns="82cb61f4-8006-4055-9084-02a83bfe4b48" xsi:nil="true"/>
    <Templates xmlns="82cb61f4-8006-4055-9084-02a83bfe4b48" xsi:nil="true"/>
    <Self_Registration_Enabled xmlns="82cb61f4-8006-4055-9084-02a83bfe4b48" xsi:nil="true"/>
    <Leaders xmlns="82cb61f4-8006-4055-9084-02a83bfe4b48">
      <UserInfo>
        <DisplayName/>
        <AccountId xsi:nil="true"/>
        <AccountType/>
      </UserInfo>
    </Leaders>
    <Invited_Members xmlns="82cb61f4-8006-4055-9084-02a83bfe4b48" xsi:nil="true"/>
    <lcf76f155ced4ddcb4097134ff3c332f xmlns="82cb61f4-8006-4055-9084-02a83bfe4b48">
      <Terms xmlns="http://schemas.microsoft.com/office/infopath/2007/PartnerControls"/>
    </lcf76f155ced4ddcb4097134ff3c332f>
    <TaxCatchAll xmlns="d54f88f9-1b65-490f-913e-6608a6002d4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ABDE19A53F824BB1762AB663DBC65F" ma:contentTypeVersion="36" ma:contentTypeDescription="Create a new document." ma:contentTypeScope="" ma:versionID="e4704e1003634c70c7f9e47107ed4b9b">
  <xsd:schema xmlns:xsd="http://www.w3.org/2001/XMLSchema" xmlns:xs="http://www.w3.org/2001/XMLSchema" xmlns:p="http://schemas.microsoft.com/office/2006/metadata/properties" xmlns:ns2="82cb61f4-8006-4055-9084-02a83bfe4b48" xmlns:ns3="d54f88f9-1b65-490f-913e-6608a6002d4e" targetNamespace="http://schemas.microsoft.com/office/2006/metadata/properties" ma:root="true" ma:fieldsID="ef8c9f09b38974c1052b695322350f9f" ns2:_="" ns3:_="">
    <xsd:import namespace="82cb61f4-8006-4055-9084-02a83bfe4b48"/>
    <xsd:import namespace="d54f88f9-1b65-490f-913e-6608a6002d4e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Location" minOccurs="0"/>
                <xsd:element ref="ns2:MediaLengthInSecond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cb61f4-8006-4055-9084-02a83bfe4b48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3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3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LengthInSeconds" ma:index="3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4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54f88f9-1b65-490f-913e-6608a6002d4e" elementFormDefault="qualified">
    <xsd:import namespace="http://schemas.microsoft.com/office/2006/documentManagement/types"/>
    <xsd:import namespace="http://schemas.microsoft.com/office/infopath/2007/PartnerControls"/>
    <xsd:element name="SharedWithUsers" ma:index="3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3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2" nillable="true" ma:displayName="Taxonomy Catch All Column" ma:hidden="true" ma:list="{5f1fbfe5-7bc2-4303-b919-07e8fa4d9608}" ma:internalName="TaxCatchAll" ma:showField="CatchAllData" ma:web="d54f88f9-1b65-490f-913e-6608a6002d4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82cb61f4-8006-4055-9084-02a83bfe4b48"/>
    <ds:schemaRef ds:uri="d54f88f9-1b65-490f-913e-6608a6002d4e"/>
  </ds:schemaRefs>
</ds:datastoreItem>
</file>

<file path=customXml/itemProps2.xml><?xml version="1.0" encoding="utf-8"?>
<ds:datastoreItem xmlns:ds="http://schemas.openxmlformats.org/officeDocument/2006/customXml" ds:itemID="{AFA5C46C-CB7D-461A-8EC8-21DE68C811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2cb61f4-8006-4055-9084-02a83bfe4b48"/>
    <ds:schemaRef ds:uri="d54f88f9-1b65-490f-913e-6608a6002d4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3936</TotalTime>
  <Words>527</Words>
  <Application>Microsoft Office PowerPoint</Application>
  <PresentationFormat>On-screen Show (4:3)</PresentationFormat>
  <Paragraphs>72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Myriad Pro</vt:lpstr>
      <vt:lpstr>Segoe UI Light</vt:lpstr>
      <vt:lpstr>Segoe UI Semibold</vt:lpstr>
      <vt:lpstr>Segoe UI Semilight</vt:lpstr>
      <vt:lpstr>20140311PresentationUWTSDTemplate</vt:lpstr>
      <vt:lpstr>      CAREER STEPS  Esyllt George Careers Adviser e.george@uwtsd.ac.uk  Careers Service uwtsd.ac.uk/careers      </vt:lpstr>
      <vt:lpstr>Employability and Careers</vt:lpstr>
      <vt:lpstr>Careers Service at UWTSD</vt:lpstr>
      <vt:lpstr>Assessing Options and Needs</vt:lpstr>
      <vt:lpstr>Career Options and Labour Market</vt:lpstr>
      <vt:lpstr>Applying for Jobs, Opportunities and Work Experience</vt:lpstr>
      <vt:lpstr>Presenting Professional Applications </vt:lpstr>
      <vt:lpstr>Evidence</vt:lpstr>
      <vt:lpstr>Importance of Networking and Placement Experience</vt:lpstr>
      <vt:lpstr>Self awareness and labour market</vt:lpstr>
      <vt:lpstr>What are your key Action Points?</vt:lpstr>
      <vt:lpstr>     Careers Service Resources  Including ‘My Career’ self assessment guide  www.uwtsd.ac.uk/careers   </vt:lpstr>
      <vt:lpstr>DIOLCH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Esyllt George</cp:lastModifiedBy>
  <cp:revision>503</cp:revision>
  <cp:lastPrinted>2017-10-24T14:34:25Z</cp:lastPrinted>
  <dcterms:created xsi:type="dcterms:W3CDTF">2015-04-14T15:21:28Z</dcterms:created>
  <dcterms:modified xsi:type="dcterms:W3CDTF">2024-04-13T08:59:38Z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0x0101003FABDE19A53F824BB1762AB663DBC65F</vt:lpwstr>
  </property>
  <property fmtid="{D5CDD505-2E9C-101B-9397-08002B2CF9AE}" pid="3" name="MediaServiceImageTags">
    <vt:lpwstr/>
  </property>
</Properties>
</file>