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6" r:id="rId3"/>
    <p:sldId id="257" r:id="rId4"/>
    <p:sldId id="258"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6158559-6B11-441D-BCBB-F16480956258}">
          <p14:sldIdLst>
            <p14:sldId id="262"/>
            <p14:sldId id="256"/>
            <p14:sldId id="257"/>
            <p14:sldId id="258"/>
            <p14:sldId id="259"/>
            <p14:sldId id="260"/>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BFDDC-F176-4757-AC43-293F9433A90D}" v="39" dt="2022-02-20T13:40:59.860"/>
    <p1510:client id="{7C9971EE-729C-48D8-9295-9EFA1024880F}" v="369" dt="2022-02-20T13:09:28.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50" autoAdjust="0"/>
    <p:restoredTop sz="94660"/>
  </p:normalViewPr>
  <p:slideViewPr>
    <p:cSldViewPr snapToGrid="0">
      <p:cViewPr varScale="1">
        <p:scale>
          <a:sx n="69" d="100"/>
          <a:sy n="69" d="100"/>
        </p:scale>
        <p:origin x="72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369436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215455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1562352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1C18FE-CEB6-4D13-AD47-6877E4DE8C6E}"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2350045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1C18FE-CEB6-4D13-AD47-6877E4DE8C6E}" type="datetimeFigureOut">
              <a:rPr lang="en-US" smtClean="0"/>
              <a:t>2/20/2022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984154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1C18FE-CEB6-4D13-AD47-6877E4DE8C6E}" type="datetimeFigureOut">
              <a:rPr lang="en-US" smtClean="0"/>
              <a:t>2/20/2022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177411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1C18FE-CEB6-4D13-AD47-6877E4DE8C6E}" type="datetimeFigureOut">
              <a:rPr lang="en-US" smtClean="0"/>
              <a:t>2/20/2022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2441449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1C18FE-CEB6-4D13-AD47-6877E4DE8C6E}"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3987468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41C18FE-CEB6-4D13-AD47-6877E4DE8C6E}"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2517982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1367762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94864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2416791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29923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4036192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1823532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1C18FE-CEB6-4D13-AD47-6877E4DE8C6E}"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75D357-B30C-4197-8041-864883A5E89D}" type="slidenum">
              <a:rPr lang="en-US" smtClean="0"/>
              <a:t>‹#›</a:t>
            </a:fld>
            <a:endParaRPr lang="en-US"/>
          </a:p>
        </p:txBody>
      </p:sp>
    </p:spTree>
    <p:extLst>
      <p:ext uri="{BB962C8B-B14F-4D97-AF65-F5344CB8AC3E}">
        <p14:creationId xmlns:p14="http://schemas.microsoft.com/office/powerpoint/2010/main" val="2506474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41C18FE-CEB6-4D13-AD47-6877E4DE8C6E}" type="datetimeFigureOut">
              <a:rPr lang="en-US" smtClean="0"/>
              <a:t>2/20/2022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375D357-B30C-4197-8041-864883A5E89D}" type="slidenum">
              <a:rPr lang="en-US" smtClean="0"/>
              <a:t>‹#›</a:t>
            </a:fld>
            <a:endParaRPr lang="en-US"/>
          </a:p>
        </p:txBody>
      </p:sp>
    </p:spTree>
    <p:extLst>
      <p:ext uri="{BB962C8B-B14F-4D97-AF65-F5344CB8AC3E}">
        <p14:creationId xmlns:p14="http://schemas.microsoft.com/office/powerpoint/2010/main" val="26722399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399E1714-CEDE-4ADA-B047-448B4C72A9B5}"/>
              </a:ext>
            </a:extLst>
          </p:cNvPr>
          <p:cNvSpPr>
            <a:spLocks noGrp="1"/>
          </p:cNvSpPr>
          <p:nvPr>
            <p:ph idx="1"/>
          </p:nvPr>
        </p:nvSpPr>
        <p:spPr>
          <a:xfrm>
            <a:off x="1507067" y="4050833"/>
            <a:ext cx="7766936" cy="1096899"/>
          </a:xfrm>
        </p:spPr>
        <p:txBody>
          <a:bodyPr vert="horz" lIns="91440" tIns="45720" rIns="91440" bIns="45720" rtlCol="0" anchor="t">
            <a:normAutofit/>
          </a:bodyPr>
          <a:lstStyle/>
          <a:p>
            <a:pPr marL="0" indent="0" algn="r">
              <a:buNone/>
            </a:pPr>
            <a:endParaRPr lang="en-US" dirty="0">
              <a:solidFill>
                <a:schemeClr val="tx1"/>
              </a:solidFill>
            </a:endParaRPr>
          </a:p>
        </p:txBody>
      </p:sp>
      <p:sp>
        <p:nvSpPr>
          <p:cNvPr id="2" name="Title 1">
            <a:extLst>
              <a:ext uri="{FF2B5EF4-FFF2-40B4-BE49-F238E27FC236}">
                <a16:creationId xmlns:a16="http://schemas.microsoft.com/office/drawing/2014/main" id="{A4CA3256-9C60-4A4E-BB3F-0F79906FA673}"/>
              </a:ext>
            </a:extLst>
          </p:cNvPr>
          <p:cNvSpPr>
            <a:spLocks noGrp="1"/>
          </p:cNvSpPr>
          <p:nvPr>
            <p:ph type="title"/>
          </p:nvPr>
        </p:nvSpPr>
        <p:spPr>
          <a:xfrm>
            <a:off x="1507067" y="2404534"/>
            <a:ext cx="7766936" cy="1646302"/>
          </a:xfrm>
        </p:spPr>
        <p:txBody>
          <a:bodyPr vert="horz" lIns="91440" tIns="45720" rIns="91440" bIns="45720" rtlCol="0" anchor="b">
            <a:noAutofit/>
          </a:bodyPr>
          <a:lstStyle/>
          <a:p>
            <a:pPr>
              <a:lnSpc>
                <a:spcPct val="90000"/>
              </a:lnSpc>
            </a:pPr>
            <a:r>
              <a:rPr lang="en-US" sz="1800" dirty="0"/>
              <a:t>Maureen Ann Lyttle</a:t>
            </a:r>
            <a:br>
              <a:rPr lang="en-US" sz="1800" dirty="0"/>
            </a:br>
            <a:r>
              <a:rPr lang="en-US" sz="1800" dirty="0"/>
              <a:t>Student number: 2029466</a:t>
            </a:r>
            <a:br>
              <a:rPr lang="en-US" sz="1800" dirty="0"/>
            </a:br>
            <a:r>
              <a:rPr lang="en-US" sz="1800" dirty="0"/>
              <a:t>Programme: Certificate of Higher Education Skills For The workplace(Health and Social Care)</a:t>
            </a:r>
            <a:br>
              <a:rPr lang="en-US" sz="1800" dirty="0"/>
            </a:br>
            <a:r>
              <a:rPr lang="en-US" sz="1800" dirty="0"/>
              <a:t>Module: Psychology for Health and Social Care</a:t>
            </a:r>
            <a:br>
              <a:rPr lang="en-US" sz="1800" dirty="0"/>
            </a:br>
            <a:r>
              <a:rPr lang="en-US" sz="1800" dirty="0"/>
              <a:t>Module code: BMHP4003_BIRM</a:t>
            </a:r>
            <a:br>
              <a:rPr lang="en-US" sz="1800" dirty="0"/>
            </a:br>
            <a:r>
              <a:rPr lang="en-US" sz="1800" dirty="0"/>
              <a:t>Lecturer: Rebecca Kavanagh and Muhammad Hossain</a:t>
            </a:r>
            <a:br>
              <a:rPr lang="en-US" sz="1800" dirty="0"/>
            </a:br>
            <a:br>
              <a:rPr lang="en-US" sz="1800" dirty="0"/>
            </a:br>
            <a:endParaRPr lang="en-US" sz="1800" dirty="0"/>
          </a:p>
        </p:txBody>
      </p:sp>
    </p:spTree>
    <p:extLst>
      <p:ext uri="{BB962C8B-B14F-4D97-AF65-F5344CB8AC3E}">
        <p14:creationId xmlns:p14="http://schemas.microsoft.com/office/powerpoint/2010/main" val="29640940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54296" y="851814"/>
            <a:ext cx="4299666" cy="3249131"/>
          </a:xfrm>
        </p:spPr>
        <p:txBody>
          <a:bodyPr>
            <a:normAutofit/>
          </a:bodyPr>
          <a:lstStyle/>
          <a:p>
            <a:pPr algn="l">
              <a:lnSpc>
                <a:spcPct val="90000"/>
              </a:lnSpc>
            </a:pPr>
            <a:r>
              <a:rPr lang="en-US" sz="2000" b="1" u="sng" dirty="0"/>
              <a:t>Why is Psychology important when working as </a:t>
            </a:r>
            <a:r>
              <a:rPr lang="en-US" sz="2000" b="1" u="sng"/>
              <a:t>a Social worker.</a:t>
            </a:r>
            <a:br>
              <a:rPr lang="en-US" dirty="0"/>
            </a:br>
            <a:endParaRPr lang="en-US" dirty="0"/>
          </a:p>
        </p:txBody>
      </p:sp>
      <p:sp>
        <p:nvSpPr>
          <p:cNvPr id="3" name="Subtitle 2"/>
          <p:cNvSpPr>
            <a:spLocks noGrp="1"/>
          </p:cNvSpPr>
          <p:nvPr>
            <p:ph type="subTitle" idx="1"/>
          </p:nvPr>
        </p:nvSpPr>
        <p:spPr>
          <a:xfrm>
            <a:off x="4488873" y="4100945"/>
            <a:ext cx="4785129" cy="2396837"/>
          </a:xfrm>
        </p:spPr>
        <p:txBody>
          <a:bodyPr>
            <a:normAutofit fontScale="70000" lnSpcReduction="20000"/>
          </a:bodyPr>
          <a:lstStyle/>
          <a:p>
            <a:pPr algn="l">
              <a:lnSpc>
                <a:spcPct val="90000"/>
              </a:lnSpc>
            </a:pPr>
            <a:r>
              <a:rPr lang="en-US" sz="2600" dirty="0"/>
              <a:t>Both social work and psychology help others by providing them with the necessary tools to do so. Detecting and treating mental illness and helping people to improve their lives are the goals of both social work and psychology. Each profession has its own unique way of working with folks, even if they occasionally overlap and intertwine. Therefore, each job demands a different level of education, certification, or licensing.</a:t>
            </a:r>
          </a:p>
          <a:p>
            <a:pPr algn="l">
              <a:lnSpc>
                <a:spcPct val="90000"/>
              </a:lnSpc>
            </a:pPr>
            <a:endParaRPr lang="en-US" sz="900" dirty="0"/>
          </a:p>
          <a:p>
            <a:pPr algn="l">
              <a:lnSpc>
                <a:spcPct val="90000"/>
              </a:lnSpc>
            </a:pPr>
            <a:endParaRPr lang="en-US" sz="900" dirty="0"/>
          </a:p>
        </p:txBody>
      </p:sp>
      <p:sp>
        <p:nvSpPr>
          <p:cNvPr id="21"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Head with Gears">
            <a:extLst>
              <a:ext uri="{FF2B5EF4-FFF2-40B4-BE49-F238E27FC236}">
                <a16:creationId xmlns:a16="http://schemas.microsoft.com/office/drawing/2014/main" id="{ED26C798-A1B1-411B-B2D5-6C4400FB01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23081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t>Introduction</a:t>
            </a:r>
          </a:p>
        </p:txBody>
      </p:sp>
      <p:sp>
        <p:nvSpPr>
          <p:cNvPr id="3" name="Content Placeholder 2"/>
          <p:cNvSpPr>
            <a:spLocks noGrp="1"/>
          </p:cNvSpPr>
          <p:nvPr>
            <p:ph sz="half" idx="1"/>
          </p:nvPr>
        </p:nvSpPr>
        <p:spPr>
          <a:xfrm>
            <a:off x="677334" y="2160588"/>
            <a:ext cx="4184035" cy="8066623"/>
          </a:xfrm>
        </p:spPr>
        <p:txBody>
          <a:bodyPr>
            <a:noAutofit/>
          </a:bodyPr>
          <a:lstStyle/>
          <a:p>
            <a:r>
              <a:rPr lang="en-US" sz="1600" b="1" u="sng" dirty="0"/>
              <a:t>Psychologist Role</a:t>
            </a:r>
            <a:endParaRPr lang="en-US" sz="1600" u="sng" dirty="0"/>
          </a:p>
          <a:p>
            <a:pPr marL="0" indent="0">
              <a:buNone/>
            </a:pPr>
            <a:r>
              <a:rPr lang="en-US" sz="1600" dirty="0"/>
              <a:t>These professionals may be employed by outpatient mental health centers, drug abuse treatment facilities, and mental health practitioners in the healthcare industry. In addition to human factors psychologists and industrial/organizational psychologists, psychologists can operate in a variety of other fields. Psychologists who work in schools, businesses, or the government may be able to maintain a full-time schedule during ordinary business hours. If you work in a healthcare facility or operate a practice, you may have to work unusual hours or shifts to respond to client emergencies or do late or weekend shifts as part of your profession.</a:t>
            </a:r>
          </a:p>
          <a:p>
            <a:endParaRPr lang="en-US" sz="1600" dirty="0"/>
          </a:p>
          <a:p>
            <a:endParaRPr lang="en-US" sz="1600" dirty="0"/>
          </a:p>
        </p:txBody>
      </p:sp>
      <p:sp>
        <p:nvSpPr>
          <p:cNvPr id="4" name="Content Placeholder 3"/>
          <p:cNvSpPr>
            <a:spLocks noGrp="1"/>
          </p:cNvSpPr>
          <p:nvPr>
            <p:ph sz="half" idx="2"/>
          </p:nvPr>
        </p:nvSpPr>
        <p:spPr>
          <a:xfrm>
            <a:off x="5089970" y="2160589"/>
            <a:ext cx="4184034" cy="4443411"/>
          </a:xfrm>
        </p:spPr>
        <p:txBody>
          <a:bodyPr>
            <a:normAutofit fontScale="77500" lnSpcReduction="20000"/>
          </a:bodyPr>
          <a:lstStyle/>
          <a:p>
            <a:r>
              <a:rPr lang="en-US" sz="2100" b="1" u="sng" dirty="0"/>
              <a:t>Social worker scenario</a:t>
            </a:r>
          </a:p>
          <a:p>
            <a:pPr marL="0" indent="0">
              <a:buNone/>
            </a:pPr>
            <a:r>
              <a:rPr lang="en-US" sz="2100" dirty="0"/>
              <a:t>Every day, the field of social work evolves to fulfill the demands of its clients. Depending on where they work and what they perform, social workers may have to work shifts or be available on call. As a social worker, you must be constantly on the go and versatile. Depending on your role, your work schedule may change from month to month. In order to aid or support, you can go to people's homes or places like schools, hospitals, courts, or nursing homes The majority (70 percent) of social workers are dedicated to helping children, families, and educational institutions. External connections are necessary for driving. This means that when it comes to the type of work one might expect to undertake, there are many possibilities to pick from.</a:t>
            </a:r>
          </a:p>
          <a:p>
            <a:endParaRPr lang="en-US" dirty="0"/>
          </a:p>
        </p:txBody>
      </p:sp>
    </p:spTree>
    <p:extLst>
      <p:ext uri="{BB962C8B-B14F-4D97-AF65-F5344CB8AC3E}">
        <p14:creationId xmlns:p14="http://schemas.microsoft.com/office/powerpoint/2010/main" val="1516110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t>Theory of Life Span Development </a:t>
            </a:r>
          </a:p>
        </p:txBody>
      </p:sp>
      <p:sp>
        <p:nvSpPr>
          <p:cNvPr id="3" name="Content Placeholder 2"/>
          <p:cNvSpPr>
            <a:spLocks noGrp="1"/>
          </p:cNvSpPr>
          <p:nvPr>
            <p:ph idx="1"/>
          </p:nvPr>
        </p:nvSpPr>
        <p:spPr>
          <a:xfrm>
            <a:off x="677334" y="2131561"/>
            <a:ext cx="8596668" cy="3880773"/>
          </a:xfrm>
        </p:spPr>
        <p:txBody>
          <a:bodyPr/>
          <a:lstStyle/>
          <a:p>
            <a:r>
              <a:rPr lang="en-US" dirty="0"/>
              <a:t>A life-span perspective on human development usually focuses on the major life stages, which are defined as times with discernible significant developmental obstacles and demands. Finally, from the perspective of a lifetime, it is possible to see the precise historical events that have shaped the identities of previous generations.</a:t>
            </a:r>
          </a:p>
        </p:txBody>
      </p:sp>
    </p:spTree>
    <p:extLst>
      <p:ext uri="{BB962C8B-B14F-4D97-AF65-F5344CB8AC3E}">
        <p14:creationId xmlns:p14="http://schemas.microsoft.com/office/powerpoint/2010/main" val="3539918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US" u="sng">
                <a:solidFill>
                  <a:srgbClr val="FFFFFF"/>
                </a:solidFill>
              </a:rPr>
              <a:t>Social Worker Example</a:t>
            </a:r>
          </a:p>
        </p:txBody>
      </p:sp>
      <p:pic>
        <p:nvPicPr>
          <p:cNvPr id="1026" name="Picture 2" descr="What&amp;#39;s the difference between the study/work of social work and psychology?  - Quora">
            <a:extLst>
              <a:ext uri="{FF2B5EF4-FFF2-40B4-BE49-F238E27FC236}">
                <a16:creationId xmlns:a16="http://schemas.microsoft.com/office/drawing/2014/main" id="{FA384C55-C348-4B5E-A787-60533E73C9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027159"/>
            <a:ext cx="3856774" cy="289258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181725" y="2837329"/>
            <a:ext cx="4512988" cy="3317938"/>
          </a:xfrm>
        </p:spPr>
        <p:txBody>
          <a:bodyPr anchor="t">
            <a:normAutofit/>
          </a:bodyPr>
          <a:lstStyle/>
          <a:p>
            <a:pPr>
              <a:lnSpc>
                <a:spcPct val="90000"/>
              </a:lnSpc>
            </a:pPr>
            <a:r>
              <a:rPr lang="en-US" sz="1500">
                <a:solidFill>
                  <a:srgbClr val="FFFFFF"/>
                </a:solidFill>
              </a:rPr>
              <a:t>State and municipal governments employ a large number of social workers who work in those areas to help those in need. Social workers in the field of child welfare, school social workers, and probation officers are just a few examples. Additionally, these professionals may be employed at healthcare facilities, such as clinics and hospitals.</a:t>
            </a:r>
          </a:p>
          <a:p>
            <a:pPr>
              <a:lnSpc>
                <a:spcPct val="90000"/>
              </a:lnSpc>
            </a:pPr>
            <a:r>
              <a:rPr lang="en-US" sz="1500">
                <a:solidFill>
                  <a:srgbClr val="FFFFFF"/>
                </a:solidFill>
              </a:rPr>
              <a:t>Counseling, treatment, and career guidance are some of the services provided by college and university social workers. Students of social work can be taught by them as well. Programs for college students' mental and physical health are developed by some clinical social workers.</a:t>
            </a:r>
          </a:p>
        </p:txBody>
      </p:sp>
    </p:spTree>
    <p:extLst>
      <p:ext uri="{BB962C8B-B14F-4D97-AF65-F5344CB8AC3E}">
        <p14:creationId xmlns:p14="http://schemas.microsoft.com/office/powerpoint/2010/main" val="2587758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US" b="1" u="sng" dirty="0"/>
              <a:t>Conclusion</a:t>
            </a:r>
            <a:endParaRPr lang="en-US" u="sng" dirty="0"/>
          </a:p>
        </p:txBody>
      </p:sp>
      <p:sp>
        <p:nvSpPr>
          <p:cNvPr id="3" name="Content Placeholder 2"/>
          <p:cNvSpPr>
            <a:spLocks noGrp="1"/>
          </p:cNvSpPr>
          <p:nvPr>
            <p:ph idx="1"/>
          </p:nvPr>
        </p:nvSpPr>
        <p:spPr>
          <a:xfrm>
            <a:off x="6336287" y="2160589"/>
            <a:ext cx="2934714" cy="3880773"/>
          </a:xfrm>
        </p:spPr>
        <p:txBody>
          <a:bodyPr>
            <a:normAutofit/>
          </a:bodyPr>
          <a:lstStyle/>
          <a:p>
            <a:pPr>
              <a:lnSpc>
                <a:spcPct val="90000"/>
              </a:lnSpc>
            </a:pPr>
            <a:r>
              <a:rPr lang="en-US" sz="1500" dirty="0"/>
              <a:t>Specializations in child welfare, mental health, and substance abuse are among the most common in the field of social work. Working as a social worker allows you to take on a wide range of responsibilities during your professional life. If you wish to work in psychology, you can find employment in public and private hospitals, outpatient healthcare facilities, elementary and secondary schools, and in private practice.</a:t>
            </a:r>
          </a:p>
          <a:p>
            <a:pPr>
              <a:lnSpc>
                <a:spcPct val="90000"/>
              </a:lnSpc>
            </a:pPr>
            <a:endParaRPr lang="en-US" sz="1500" dirty="0"/>
          </a:p>
        </p:txBody>
      </p:sp>
      <p:pic>
        <p:nvPicPr>
          <p:cNvPr id="2050" name="Picture 2" descr="An Overview of Private Schools">
            <a:extLst>
              <a:ext uri="{FF2B5EF4-FFF2-40B4-BE49-F238E27FC236}">
                <a16:creationId xmlns:a16="http://schemas.microsoft.com/office/drawing/2014/main" id="{FCE883AA-1728-4985-B219-7873D8B80A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10" r="3230"/>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17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References</a:t>
            </a:r>
            <a:endParaRPr lang="en-US" u="sng" dirty="0"/>
          </a:p>
        </p:txBody>
      </p:sp>
      <p:sp>
        <p:nvSpPr>
          <p:cNvPr id="3" name="Content Placeholder 2"/>
          <p:cNvSpPr>
            <a:spLocks noGrp="1"/>
          </p:cNvSpPr>
          <p:nvPr>
            <p:ph idx="1"/>
          </p:nvPr>
        </p:nvSpPr>
        <p:spPr/>
        <p:txBody>
          <a:bodyPr>
            <a:normAutofit fontScale="85000" lnSpcReduction="10000"/>
          </a:bodyPr>
          <a:lstStyle/>
          <a:p>
            <a:r>
              <a:rPr lang="en-US" sz="1900" dirty="0"/>
              <a:t>Fryer, D., &amp; Fox, R. (2017). Teaching Psychology Critically. In </a:t>
            </a:r>
            <a:r>
              <a:rPr lang="en-US" sz="1900" i="1" dirty="0"/>
              <a:t>Teaching Critical Psychology</a:t>
            </a:r>
            <a:r>
              <a:rPr lang="en-US" sz="1900" dirty="0"/>
              <a:t> (pp. 1-18). Routledge.</a:t>
            </a:r>
          </a:p>
          <a:p>
            <a:r>
              <a:rPr lang="en-US" sz="1900" dirty="0"/>
              <a:t>Kagan, C., Burton, M., </a:t>
            </a:r>
            <a:r>
              <a:rPr lang="en-US" sz="1900" dirty="0" err="1"/>
              <a:t>Duckett</a:t>
            </a:r>
            <a:r>
              <a:rPr lang="en-US" sz="1900" dirty="0"/>
              <a:t>, P., </a:t>
            </a:r>
            <a:r>
              <a:rPr lang="en-US" sz="1900" dirty="0" err="1"/>
              <a:t>Lawthom</a:t>
            </a:r>
            <a:r>
              <a:rPr lang="en-US" sz="1900" dirty="0"/>
              <a:t>, R., &amp; </a:t>
            </a:r>
            <a:r>
              <a:rPr lang="en-US" sz="1900" dirty="0" err="1"/>
              <a:t>Siddiquee</a:t>
            </a:r>
            <a:r>
              <a:rPr lang="en-US" sz="1900" dirty="0"/>
              <a:t>, A. (2019). </a:t>
            </a:r>
            <a:r>
              <a:rPr lang="en-US" sz="1900" i="1" dirty="0"/>
              <a:t>Critical community psychology: Critical action and social change</a:t>
            </a:r>
            <a:r>
              <a:rPr lang="en-US" sz="1900" dirty="0"/>
              <a:t>. Routledge.</a:t>
            </a:r>
          </a:p>
          <a:p>
            <a:r>
              <a:rPr lang="en-US" sz="1900" dirty="0" err="1"/>
              <a:t>Kopec</a:t>
            </a:r>
            <a:r>
              <a:rPr lang="en-US" sz="1900" dirty="0"/>
              <a:t>, D. (2018). </a:t>
            </a:r>
            <a:r>
              <a:rPr lang="en-US" sz="1900" i="1" dirty="0"/>
              <a:t>Environmental psychology for design</a:t>
            </a:r>
            <a:r>
              <a:rPr lang="en-US" sz="1900" dirty="0"/>
              <a:t>. Bloomsbury Publishing USA.</a:t>
            </a:r>
          </a:p>
          <a:p>
            <a:r>
              <a:rPr lang="en-US" sz="1900" dirty="0"/>
              <a:t>Mead, G. H., &amp; Deegan, M. J. (2017). </a:t>
            </a:r>
            <a:r>
              <a:rPr lang="en-US" sz="1900" i="1" dirty="0"/>
              <a:t>Essays in social psychology</a:t>
            </a:r>
            <a:r>
              <a:rPr lang="en-US" sz="1900" dirty="0"/>
              <a:t>. Routledge.</a:t>
            </a:r>
          </a:p>
          <a:p>
            <a:r>
              <a:rPr lang="en-US" sz="1900" dirty="0" err="1"/>
              <a:t>Nydegger</a:t>
            </a:r>
            <a:r>
              <a:rPr lang="en-US" sz="1900" dirty="0"/>
              <a:t>, R., &amp; </a:t>
            </a:r>
            <a:r>
              <a:rPr lang="en-US" sz="1900" dirty="0" err="1"/>
              <a:t>Enides</a:t>
            </a:r>
            <a:r>
              <a:rPr lang="en-US" sz="1900" dirty="0"/>
              <a:t>, C. (2017). The psychology of work: Changes in the 21st century. </a:t>
            </a:r>
            <a:r>
              <a:rPr lang="en-US" sz="1900" i="1" dirty="0"/>
              <a:t>International Business &amp; Economics Research Journal (IBER)</a:t>
            </a:r>
            <a:r>
              <a:rPr lang="en-US" sz="1900" dirty="0"/>
              <a:t>, </a:t>
            </a:r>
            <a:r>
              <a:rPr lang="en-US" sz="1900" i="1" dirty="0"/>
              <a:t>16</a:t>
            </a:r>
            <a:r>
              <a:rPr lang="en-US" sz="1900" dirty="0"/>
              <a:t>(3), 197-208.</a:t>
            </a:r>
          </a:p>
          <a:p>
            <a:r>
              <a:rPr lang="en-US" sz="1900" dirty="0" err="1"/>
              <a:t>Sawant</a:t>
            </a:r>
            <a:r>
              <a:rPr lang="en-US" sz="1900" dirty="0"/>
              <a:t>, V. P. (2019). Psychology and Social Work. </a:t>
            </a:r>
            <a:r>
              <a:rPr lang="en-US" sz="1900" i="1" dirty="0"/>
              <a:t>Think India Journal</a:t>
            </a:r>
            <a:r>
              <a:rPr lang="en-US" sz="1900" dirty="0"/>
              <a:t>, </a:t>
            </a:r>
            <a:r>
              <a:rPr lang="en-US" sz="1900" i="1" dirty="0"/>
              <a:t>22</a:t>
            </a:r>
            <a:r>
              <a:rPr lang="en-US" sz="1900" dirty="0"/>
              <a:t>(13), 161-168.</a:t>
            </a:r>
          </a:p>
          <a:p>
            <a:r>
              <a:rPr lang="en-US" sz="1900" dirty="0"/>
              <a:t>Schinke, R. J., Middleton, T., Petersen, B., Kao, S., Lefebvre, D., &amp; Habra, B. (2020). Social justice in sport and exercise psychology: A position statement. In </a:t>
            </a:r>
            <a:r>
              <a:rPr lang="en-US" sz="1900" i="1" dirty="0"/>
              <a:t>Sport, Physical Education, and Social Justice</a:t>
            </a:r>
            <a:r>
              <a:rPr lang="en-US" sz="1900" dirty="0"/>
              <a:t> (pp. 53-67). Routledge.</a:t>
            </a:r>
          </a:p>
          <a:p>
            <a:endParaRPr lang="en-US" dirty="0"/>
          </a:p>
          <a:p>
            <a:endParaRPr lang="en-US" dirty="0"/>
          </a:p>
        </p:txBody>
      </p:sp>
    </p:spTree>
    <p:extLst>
      <p:ext uri="{BB962C8B-B14F-4D97-AF65-F5344CB8AC3E}">
        <p14:creationId xmlns:p14="http://schemas.microsoft.com/office/powerpoint/2010/main" val="25392048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75</TotalTime>
  <Words>869</Words>
  <Application>Microsoft Office PowerPoint</Application>
  <PresentationFormat>Widescreen</PresentationFormat>
  <Paragraphs>23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Maureen Ann Lyttle Student number: 2029466 Programme: Certificate of Higher Education Skills For The workplace(Health and Social Care) Module: Psychology for Health and Social Care Module code: BMHP4003_BIRM Lecturer: Rebecca Kavanagh and Muhammad Hossain  </vt:lpstr>
      <vt:lpstr>Why is Psychology important when working as a Social worker. </vt:lpstr>
      <vt:lpstr>Introduction</vt:lpstr>
      <vt:lpstr>Theory of Life Span Development </vt:lpstr>
      <vt:lpstr>Social Worker Example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Social worker</dc:title>
  <dc:creator>Amkin</dc:creator>
  <cp:lastModifiedBy>Maureen Lyttle</cp:lastModifiedBy>
  <cp:revision>349</cp:revision>
  <dcterms:created xsi:type="dcterms:W3CDTF">2022-02-20T09:42:03Z</dcterms:created>
  <dcterms:modified xsi:type="dcterms:W3CDTF">2022-02-20T13:52:55Z</dcterms:modified>
</cp:coreProperties>
</file>