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3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63C953-EE17-D545-8F64-0B472E46382A}" v="70" dt="2018-09-11T20:16:13.3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13"/>
    <p:restoredTop sz="93792"/>
  </p:normalViewPr>
  <p:slideViewPr>
    <p:cSldViewPr snapToGrid="0" snapToObjects="1">
      <p:cViewPr varScale="1">
        <p:scale>
          <a:sx n="68" d="100"/>
          <a:sy n="68" d="100"/>
        </p:scale>
        <p:origin x="76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651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050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98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553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508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847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035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537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83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2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666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6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331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3391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1069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531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471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79ED0-FAEC-AB4B-9D28-E1CEB3EB2699}" type="datetimeFigureOut">
              <a:rPr lang="en-GB" smtClean="0"/>
              <a:t>09/09/2018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A52CB-3C14-7F4D-BA3E-5F322FD21A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712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  <p:sldLayoutId id="214748386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boutlearningdisabilities.co.uk/social-inclusion-learning-disabilities.html" TargetMode="External"/><Relationship Id="rId13" Type="http://schemas.openxmlformats.org/officeDocument/2006/relationships/hyperlink" Target="https://gov.wales/docs/dsjlg/publications/cyp/150327-child-poverty-strategy-children-summary-v1-en.pdf" TargetMode="External"/><Relationship Id="rId3" Type="http://schemas.openxmlformats.org/officeDocument/2006/relationships/hyperlink" Target="https://www.theguardian.com/education/2018/apr/02/teachers-warn-of-growing-poverty-crisis-in-british-schools(Accessed" TargetMode="External"/><Relationship Id="rId7" Type="http://schemas.openxmlformats.org/officeDocument/2006/relationships/hyperlink" Target="https://www.independent.co.uk/news/business/news/uk-poverty-levels-income-living-standards-child-1998-audit-resolution-foundation-a8460291.html" TargetMode="External"/><Relationship Id="rId12" Type="http://schemas.openxmlformats.org/officeDocument/2006/relationships/hyperlink" Target="http://www.un.org/esa/socdev/rwss/2016/chapter1.pdf" TargetMode="External"/><Relationship Id="rId2" Type="http://schemas.openxmlformats.org/officeDocument/2006/relationships/hyperlink" Target="https://www.ncbi.nlm.nih.gov/pmc/articles/PMC2528798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hildrenssociety.org.uk/sites/default/files/tcs/2013_child_poverty_briefing_1.pdfAccessed%2009.09.2018" TargetMode="External"/><Relationship Id="rId11" Type="http://schemas.openxmlformats.org/officeDocument/2006/relationships/hyperlink" Target="http://www.poverty.ac.uk/report-wales-child-poverty/wales-has-worst-child-poverty-uk" TargetMode="External"/><Relationship Id="rId5" Type="http://schemas.openxmlformats.org/officeDocument/2006/relationships/hyperlink" Target="http://www.childreninwales.org.uk/our-work/poverty/" TargetMode="External"/><Relationship Id="rId10" Type="http://schemas.openxmlformats.org/officeDocument/2006/relationships/hyperlink" Target="https://www.journals.uchicago.edu/doi/abs/10.1086/379217" TargetMode="External"/><Relationship Id="rId4" Type="http://schemas.openxmlformats.org/officeDocument/2006/relationships/hyperlink" Target="https://www.childfund.org/poverty-and-education/" TargetMode="External"/><Relationship Id="rId9" Type="http://schemas.openxmlformats.org/officeDocument/2006/relationships/hyperlink" Target="https://www.jrf.org.uk/sites/default/files/jrf/migrated/files/poorer-children-education-full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BB3B2-32E9-F64C-A81C-5DC4CC9541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Poverty and Educational Attainment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6C1886-709C-1741-BE18-2F907CAE06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Melanie Rowland 1062402 SJIE5003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4E00E2-E72F-CC43-9911-2EE695368092}"/>
              </a:ext>
            </a:extLst>
          </p:cNvPr>
          <p:cNvSpPr txBox="1"/>
          <p:nvPr/>
        </p:nvSpPr>
        <p:spPr>
          <a:xfrm>
            <a:off x="1846109" y="577779"/>
            <a:ext cx="336984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400" dirty="0"/>
              <a:t>of children in Wales are living in Poverty  </a:t>
            </a:r>
            <a:r>
              <a:rPr lang="en-GB" sz="1000" dirty="0"/>
              <a:t>(Children In Wales no date)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6ADC8A-35B8-0D47-B455-787AF0B6CAFA}"/>
              </a:ext>
            </a:extLst>
          </p:cNvPr>
          <p:cNvSpPr/>
          <p:nvPr/>
        </p:nvSpPr>
        <p:spPr>
          <a:xfrm>
            <a:off x="-39274" y="485968"/>
            <a:ext cx="217287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2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1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29%</a:t>
            </a:r>
          </a:p>
        </p:txBody>
      </p:sp>
      <p:sp>
        <p:nvSpPr>
          <p:cNvPr id="7" name="Striped Right Arrow 6">
            <a:extLst>
              <a:ext uri="{FF2B5EF4-FFF2-40B4-BE49-F238E27FC236}">
                <a16:creationId xmlns:a16="http://schemas.microsoft.com/office/drawing/2014/main" id="{CD4D219F-99AB-0B4F-8A4B-D19C5AA23B1C}"/>
              </a:ext>
            </a:extLst>
          </p:cNvPr>
          <p:cNvSpPr/>
          <p:nvPr/>
        </p:nvSpPr>
        <p:spPr>
          <a:xfrm>
            <a:off x="4928461" y="759417"/>
            <a:ext cx="852407" cy="371959"/>
          </a:xfrm>
          <a:prstGeom prst="strip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E1389A-6C4C-9247-83FA-71137726F3E3}"/>
              </a:ext>
            </a:extLst>
          </p:cNvPr>
          <p:cNvSpPr txBox="1"/>
          <p:nvPr/>
        </p:nvSpPr>
        <p:spPr>
          <a:xfrm>
            <a:off x="10130735" y="314253"/>
            <a:ext cx="1976894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Decreased readiness for school : Lack of language, resilience, cognitive skills </a:t>
            </a:r>
            <a:r>
              <a:rPr lang="en-GB" sz="1100" dirty="0"/>
              <a:t>(Bovaird et al 2007)</a:t>
            </a:r>
          </a:p>
        </p:txBody>
      </p:sp>
      <p:sp>
        <p:nvSpPr>
          <p:cNvPr id="10" name="Striped Right Arrow 9">
            <a:extLst>
              <a:ext uri="{FF2B5EF4-FFF2-40B4-BE49-F238E27FC236}">
                <a16:creationId xmlns:a16="http://schemas.microsoft.com/office/drawing/2014/main" id="{8F91D38E-8667-2343-B900-0DC7A7AD2D64}"/>
              </a:ext>
            </a:extLst>
          </p:cNvPr>
          <p:cNvSpPr/>
          <p:nvPr/>
        </p:nvSpPr>
        <p:spPr>
          <a:xfrm>
            <a:off x="9298983" y="743918"/>
            <a:ext cx="852407" cy="371959"/>
          </a:xfrm>
          <a:prstGeom prst="strip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063494-DF71-E44C-A55D-DB0690FDFCB6}"/>
              </a:ext>
            </a:extLst>
          </p:cNvPr>
          <p:cNvSpPr txBox="1"/>
          <p:nvPr/>
        </p:nvSpPr>
        <p:spPr>
          <a:xfrm>
            <a:off x="10516470" y="3713381"/>
            <a:ext cx="159115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Lack of parental support for homework, lack of nutritional meals </a:t>
            </a:r>
            <a:r>
              <a:rPr lang="en-GB" sz="1100" dirty="0"/>
              <a:t>(</a:t>
            </a:r>
            <a:r>
              <a:rPr lang="en-GB" sz="1100" dirty="0" err="1"/>
              <a:t>jrf</a:t>
            </a:r>
            <a:r>
              <a:rPr lang="en-GB" sz="1100" dirty="0"/>
              <a:t> 2010)</a:t>
            </a:r>
          </a:p>
        </p:txBody>
      </p:sp>
      <p:sp>
        <p:nvSpPr>
          <p:cNvPr id="12" name="Striped Right Arrow 11">
            <a:extLst>
              <a:ext uri="{FF2B5EF4-FFF2-40B4-BE49-F238E27FC236}">
                <a16:creationId xmlns:a16="http://schemas.microsoft.com/office/drawing/2014/main" id="{62C78F4C-274E-BC45-B090-D85E2745CB29}"/>
              </a:ext>
            </a:extLst>
          </p:cNvPr>
          <p:cNvSpPr/>
          <p:nvPr/>
        </p:nvSpPr>
        <p:spPr>
          <a:xfrm rot="5400000">
            <a:off x="10565118" y="2866180"/>
            <a:ext cx="852407" cy="255721"/>
          </a:xfrm>
          <a:prstGeom prst="strip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70532DE-50DA-3240-829C-E1043C3AE1B3}"/>
              </a:ext>
            </a:extLst>
          </p:cNvPr>
          <p:cNvSpPr txBox="1"/>
          <p:nvPr/>
        </p:nvSpPr>
        <p:spPr>
          <a:xfrm>
            <a:off x="6330910" y="4908958"/>
            <a:ext cx="24633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Low expectations, no resources for extra curricular activities or trips, lack of daily care </a:t>
            </a:r>
            <a:r>
              <a:rPr lang="en-GB" sz="1100" dirty="0"/>
              <a:t>(The Guardian 2018)</a:t>
            </a:r>
          </a:p>
        </p:txBody>
      </p:sp>
      <p:sp>
        <p:nvSpPr>
          <p:cNvPr id="14" name="Striped Right Arrow 13">
            <a:extLst>
              <a:ext uri="{FF2B5EF4-FFF2-40B4-BE49-F238E27FC236}">
                <a16:creationId xmlns:a16="http://schemas.microsoft.com/office/drawing/2014/main" id="{DC3D6066-EDD3-DF43-BE6F-B53595BB0750}"/>
              </a:ext>
            </a:extLst>
          </p:cNvPr>
          <p:cNvSpPr/>
          <p:nvPr/>
        </p:nvSpPr>
        <p:spPr>
          <a:xfrm rot="10800000">
            <a:off x="9008121" y="5139767"/>
            <a:ext cx="852407" cy="371959"/>
          </a:xfrm>
          <a:prstGeom prst="strip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9F8120C-B7FC-4943-891E-E1EFF39277D3}"/>
              </a:ext>
            </a:extLst>
          </p:cNvPr>
          <p:cNvSpPr txBox="1"/>
          <p:nvPr/>
        </p:nvSpPr>
        <p:spPr>
          <a:xfrm>
            <a:off x="58461" y="2814117"/>
            <a:ext cx="16144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 funds for further education, high drop out rate.  Poor qualifications lead to low skill low paid jobs (</a:t>
            </a:r>
            <a:r>
              <a:rPr lang="en-GB" sz="1100" dirty="0"/>
              <a:t>Harding 2003)</a:t>
            </a:r>
          </a:p>
        </p:txBody>
      </p:sp>
      <p:sp>
        <p:nvSpPr>
          <p:cNvPr id="16" name="Striped Right Arrow 15">
            <a:extLst>
              <a:ext uri="{FF2B5EF4-FFF2-40B4-BE49-F238E27FC236}">
                <a16:creationId xmlns:a16="http://schemas.microsoft.com/office/drawing/2014/main" id="{D7B90BB4-C88C-1043-A961-6500787134B7}"/>
              </a:ext>
            </a:extLst>
          </p:cNvPr>
          <p:cNvSpPr/>
          <p:nvPr/>
        </p:nvSpPr>
        <p:spPr>
          <a:xfrm rot="16200000">
            <a:off x="459853" y="1968067"/>
            <a:ext cx="852407" cy="371959"/>
          </a:xfrm>
          <a:prstGeom prst="strip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12AB33-2324-ED40-A6C8-3482757FC5FD}"/>
              </a:ext>
            </a:extLst>
          </p:cNvPr>
          <p:cNvSpPr txBox="1"/>
          <p:nvPr/>
        </p:nvSpPr>
        <p:spPr>
          <a:xfrm>
            <a:off x="5835018" y="485968"/>
            <a:ext cx="367665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Poor nutrition in pregnancy and early years. Lack of development </a:t>
            </a:r>
            <a:r>
              <a:rPr lang="en-GB" sz="1100" dirty="0"/>
              <a:t>(Rose-Jacobs et al 2007)</a:t>
            </a:r>
          </a:p>
        </p:txBody>
      </p:sp>
      <p:sp>
        <p:nvSpPr>
          <p:cNvPr id="18" name="Striped Right Arrow 17">
            <a:extLst>
              <a:ext uri="{FF2B5EF4-FFF2-40B4-BE49-F238E27FC236}">
                <a16:creationId xmlns:a16="http://schemas.microsoft.com/office/drawing/2014/main" id="{C34A0FA8-C142-C344-AD69-19EF862383DF}"/>
              </a:ext>
            </a:extLst>
          </p:cNvPr>
          <p:cNvSpPr/>
          <p:nvPr/>
        </p:nvSpPr>
        <p:spPr>
          <a:xfrm rot="10800000">
            <a:off x="4968813" y="5337153"/>
            <a:ext cx="852407" cy="371959"/>
          </a:xfrm>
          <a:prstGeom prst="strip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C50794-0FBE-2B4B-97FA-0C0D274A9BB9}"/>
              </a:ext>
            </a:extLst>
          </p:cNvPr>
          <p:cNvSpPr txBox="1"/>
          <p:nvPr/>
        </p:nvSpPr>
        <p:spPr>
          <a:xfrm>
            <a:off x="2190710" y="4394039"/>
            <a:ext cx="26847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Disengagement from school, lack of support from parents, students taking on part time jobs means no time for study.  Bullying from peers </a:t>
            </a:r>
            <a:r>
              <a:rPr lang="en-GB" sz="1100" dirty="0"/>
              <a:t>(Children's Society, no date)</a:t>
            </a:r>
          </a:p>
        </p:txBody>
      </p:sp>
      <p:sp>
        <p:nvSpPr>
          <p:cNvPr id="20" name="Striped Right Arrow 19">
            <a:extLst>
              <a:ext uri="{FF2B5EF4-FFF2-40B4-BE49-F238E27FC236}">
                <a16:creationId xmlns:a16="http://schemas.microsoft.com/office/drawing/2014/main" id="{60E19841-C6E8-274F-A591-876D73261F32}"/>
              </a:ext>
            </a:extLst>
          </p:cNvPr>
          <p:cNvSpPr/>
          <p:nvPr/>
        </p:nvSpPr>
        <p:spPr>
          <a:xfrm rot="12463581">
            <a:off x="1338507" y="5250089"/>
            <a:ext cx="852407" cy="371959"/>
          </a:xfrm>
          <a:prstGeom prst="strip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104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0ED0F-60B2-034F-9AC8-14378D4C4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3E131-01DA-9F4C-8C2A-2A661D4613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" y="0"/>
            <a:ext cx="11068051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400" dirty="0"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GB" sz="1400" dirty="0"/>
              <a:t>Adams, R., (2018) ‘Teachers warn of growing poverty crisis in British schools’, </a:t>
            </a:r>
            <a:r>
              <a:rPr lang="en-GB" sz="1400" i="1" dirty="0"/>
              <a:t>The Guardian </a:t>
            </a:r>
            <a:r>
              <a:rPr lang="en-GB" sz="1400" dirty="0"/>
              <a:t>2</a:t>
            </a:r>
            <a:r>
              <a:rPr lang="en-GB" sz="1400" baseline="30000" dirty="0"/>
              <a:t>nd</a:t>
            </a:r>
            <a:r>
              <a:rPr lang="en-GB" sz="1400" dirty="0"/>
              <a:t> April, [Online] Available at </a:t>
            </a:r>
            <a:r>
              <a:rPr lang="en-GB" sz="1400" dirty="0">
                <a:hlinkClick r:id="rId3"/>
              </a:rPr>
              <a:t>https://www.theguardian.com/education/2018/apr/02/teachers-warn-of-growing-poverty-crisis-in-british-schools(Accessed</a:t>
            </a:r>
            <a:r>
              <a:rPr lang="en-GB" sz="1400" dirty="0"/>
              <a:t> 09.09.2018)</a:t>
            </a:r>
          </a:p>
          <a:p>
            <a:pPr marL="0" indent="0">
              <a:buNone/>
            </a:pPr>
            <a:r>
              <a:rPr lang="en-GB" sz="1400" dirty="0"/>
              <a:t>Bovaird, S. Ferguson, H.B., and </a:t>
            </a:r>
            <a:r>
              <a:rPr lang="en-GB" sz="1400" dirty="0" err="1"/>
              <a:t>Meuller</a:t>
            </a:r>
            <a:r>
              <a:rPr lang="en-GB" sz="1400" dirty="0"/>
              <a:t>, M.P. (2007) ‘The impact of poverty on educational outcomes for children’  Paediatrics Child Health 12 (October) pp701-706 [Online] Available at  </a:t>
            </a:r>
            <a:r>
              <a:rPr lang="en-GB" sz="1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https://www.ncbi.nlm.nih.gov/pmc/articles/PMC2528798/</a:t>
            </a:r>
            <a:r>
              <a:rPr lang="en-GB" sz="1400" dirty="0"/>
              <a:t> (accessed12.08.2018).</a:t>
            </a:r>
          </a:p>
          <a:p>
            <a:pPr marL="0" indent="0">
              <a:buNone/>
            </a:pPr>
            <a:r>
              <a:rPr lang="en-GB" sz="1400" dirty="0"/>
              <a:t>Child Fund International </a:t>
            </a:r>
            <a:r>
              <a:rPr lang="en-GB" sz="1400" i="1" dirty="0"/>
              <a:t>Poverty and Education </a:t>
            </a:r>
            <a:r>
              <a:rPr lang="en-GB" sz="14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https://www.childfund.org/poverty-and-education/</a:t>
            </a:r>
            <a:r>
              <a:rPr lang="en-GB" sz="1400" dirty="0"/>
              <a:t> (accessed 12.08.2018).</a:t>
            </a:r>
          </a:p>
          <a:p>
            <a:pPr marL="0" indent="0">
              <a:buNone/>
            </a:pPr>
            <a:r>
              <a:rPr lang="en-GB" sz="1400" dirty="0"/>
              <a:t>Children in Wales (2018) </a:t>
            </a:r>
            <a:r>
              <a:rPr lang="en-GB" sz="1400" i="1" dirty="0"/>
              <a:t>Poverty.  </a:t>
            </a:r>
            <a:r>
              <a:rPr lang="en-GB" sz="1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http://www.childreninwales.org.uk/our-work/poverty/</a:t>
            </a:r>
            <a:r>
              <a:rPr lang="en-GB" sz="1400" dirty="0"/>
              <a:t> (accessed 21.08.2018).</a:t>
            </a:r>
          </a:p>
          <a:p>
            <a:pPr marL="0" indent="0">
              <a:buNone/>
            </a:pPr>
            <a:r>
              <a:rPr lang="en-GB" sz="1400" dirty="0"/>
              <a:t>Children's Society (no date) </a:t>
            </a:r>
            <a:r>
              <a:rPr lang="en-GB" sz="1400" i="1" dirty="0"/>
              <a:t>A good childhood for every child? Child Poverty in the UK</a:t>
            </a:r>
            <a:r>
              <a:rPr lang="en-GB" sz="1400" dirty="0"/>
              <a:t>.[Online] Available at </a:t>
            </a:r>
            <a:r>
              <a:rPr lang="en-GB" sz="1400" dirty="0">
                <a:hlinkClick r:id="rId6"/>
              </a:rPr>
              <a:t>https://www.childrenssociety.org.uk/sites/default/files/tcs/2013_child_poverty_briefing_1.pdfAccessed 09.09.2018</a:t>
            </a:r>
            <a:r>
              <a:rPr lang="en-GB" sz="1400" dirty="0"/>
              <a:t>). </a:t>
            </a:r>
          </a:p>
          <a:p>
            <a:pPr marL="0" indent="0">
              <a:buNone/>
            </a:pPr>
            <a:r>
              <a:rPr lang="en-GB" sz="1400" dirty="0"/>
              <a:t> Chu, B. (2018) ‘ Biggest rise in UK poverty since Margaret Thatcher was in power, experts claim’ </a:t>
            </a:r>
            <a:r>
              <a:rPr lang="en-GB" sz="1400" i="1" dirty="0"/>
              <a:t>The Independent </a:t>
            </a:r>
            <a:r>
              <a:rPr lang="en-GB" sz="1400" dirty="0"/>
              <a:t>, 23</a:t>
            </a:r>
            <a:r>
              <a:rPr lang="en-GB" sz="1400" baseline="30000" dirty="0"/>
              <a:t>rd</a:t>
            </a:r>
            <a:r>
              <a:rPr lang="en-GB" sz="1400" dirty="0"/>
              <a:t> July [Online] Available at </a:t>
            </a:r>
            <a:r>
              <a:rPr lang="en-GB" sz="1400" dirty="0">
                <a:hlinkClick r:id="rId7"/>
              </a:rPr>
              <a:t>https://www.independent.co.uk/news/business/news/uk-poverty-levels-income-living-standards-child-1998-audit-resolution-foundation-a8460291.html</a:t>
            </a:r>
            <a:r>
              <a:rPr lang="en-GB" sz="1400" dirty="0"/>
              <a:t> (accessed 09.09.2018).</a:t>
            </a:r>
          </a:p>
          <a:p>
            <a:pPr marL="0" indent="0">
              <a:buNone/>
            </a:pPr>
            <a:r>
              <a:rPr lang="en-GB" sz="1400" dirty="0"/>
              <a:t>Debenham, L. (2018) ‘Social Inclusion and Learning Disabilities’ </a:t>
            </a:r>
            <a:r>
              <a:rPr lang="en-GB" sz="1400" dirty="0"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http://www.aboutlearningdisabilities.co.uk/social-inclusion-learning-disabilities.html</a:t>
            </a:r>
            <a:r>
              <a:rPr lang="en-GB" sz="1400" dirty="0"/>
              <a:t> (Accessed 13.08.2018).</a:t>
            </a:r>
          </a:p>
          <a:p>
            <a:pPr marL="0" indent="0">
              <a:buNone/>
            </a:pPr>
            <a:r>
              <a:rPr lang="en-GB" sz="1400" dirty="0"/>
              <a:t>Goodman, A., Gregg, P. (</a:t>
            </a:r>
            <a:r>
              <a:rPr lang="en-GB" sz="1400" dirty="0" err="1"/>
              <a:t>eds</a:t>
            </a:r>
            <a:r>
              <a:rPr lang="en-GB" sz="1400" dirty="0"/>
              <a:t>) (2010) ‘Poorer children’s educational attainment: how important are attitudes and behaviour? </a:t>
            </a:r>
            <a:r>
              <a:rPr lang="en-GB" sz="1400" dirty="0">
                <a:hlinkClick r:id="rId9"/>
              </a:rPr>
              <a:t>https://www.jrf.org.uk/sites/default/files/jrf/migrated/files/poorer-children-education-full.pdf</a:t>
            </a:r>
            <a:r>
              <a:rPr lang="en-GB" sz="1400" dirty="0"/>
              <a:t> (accessed09.09.2018).</a:t>
            </a:r>
          </a:p>
          <a:p>
            <a:pPr marL="0" indent="0">
              <a:buNone/>
            </a:pPr>
            <a:r>
              <a:rPr lang="en-GB" sz="1400" dirty="0"/>
              <a:t>Harding, D.J., (2003) ‘Counterfactual Models of Neighbourhood Effects: The Effect of Neighbourhood Poverty on Dropping Out and Teenage Pregnancy’, </a:t>
            </a:r>
            <a:r>
              <a:rPr lang="en-GB" sz="1400" i="1" dirty="0"/>
              <a:t>American Journal of Sociology, </a:t>
            </a:r>
            <a:r>
              <a:rPr lang="en-GB" sz="1400" dirty="0"/>
              <a:t>109 (November) [Online] Available at </a:t>
            </a:r>
            <a:r>
              <a:rPr lang="en-GB" sz="1400" dirty="0">
                <a:hlinkClick r:id="rId10"/>
              </a:rPr>
              <a:t>https://www.journals.uchicago.edu/doi/abs/10.1086/379217</a:t>
            </a:r>
            <a:r>
              <a:rPr lang="en-GB" sz="1400" dirty="0"/>
              <a:t> (accessed 09.09.2018)</a:t>
            </a:r>
          </a:p>
          <a:p>
            <a:pPr marL="0" indent="0">
              <a:buNone/>
            </a:pPr>
            <a:r>
              <a:rPr lang="en-GB" sz="1400" dirty="0"/>
              <a:t> Poverty and Social Exclusion Wales has worst child poverty in UK </a:t>
            </a:r>
            <a:r>
              <a:rPr lang="en-GB" sz="1400" dirty="0"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http://www.poverty.ac.uk/report-wales-child-poverty/wales-has-worst-child-poverty-uk</a:t>
            </a:r>
            <a:r>
              <a:rPr lang="en-GB" sz="1400" dirty="0"/>
              <a:t> (accessed 19.08.2018).</a:t>
            </a:r>
          </a:p>
          <a:p>
            <a:pPr marL="0" indent="0">
              <a:buNone/>
            </a:pPr>
            <a:r>
              <a:rPr lang="en-GB" sz="1400" dirty="0"/>
              <a:t>United Nations </a:t>
            </a:r>
            <a:r>
              <a:rPr lang="en-GB" sz="1400" i="1" dirty="0"/>
              <a:t>Identifying Social inclusion and exclusion </a:t>
            </a:r>
            <a:r>
              <a:rPr lang="en-GB" sz="1400" dirty="0"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http://www.un.org/esa/socdev/rwss/2016/chapter1.pdf</a:t>
            </a:r>
            <a:r>
              <a:rPr lang="en-GB" sz="1400" dirty="0"/>
              <a:t> 9accessed 15.08.2018)</a:t>
            </a:r>
          </a:p>
          <a:p>
            <a:pPr marL="0" indent="0">
              <a:buNone/>
            </a:pPr>
            <a:r>
              <a:rPr lang="en-GB" sz="1400" dirty="0"/>
              <a:t>Welsh Assembly Government </a:t>
            </a:r>
            <a:r>
              <a:rPr lang="en-GB" sz="1400" i="1" dirty="0"/>
              <a:t>Child Poverty in Wales  </a:t>
            </a:r>
            <a:r>
              <a:rPr lang="en-GB" sz="1400" dirty="0"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https://gov.wales/docs/dsjlg/publications/cyp/150327-child-poverty-strategy-children-summary-v1-en.pdf</a:t>
            </a:r>
            <a:r>
              <a:rPr lang="en-GB" sz="1400" dirty="0"/>
              <a:t> (accessed 17.08.2018)</a:t>
            </a:r>
          </a:p>
          <a:p>
            <a:pPr marL="0" indent="0">
              <a:buNone/>
            </a:pPr>
            <a:endParaRPr lang="en-GB" sz="1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188308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{80C015DF-3316-204E-BEFC-C71326E6745F}tf10001057</Template>
  <TotalTime>3171</TotalTime>
  <Words>658</Words>
  <Application>Microsoft Macintosh PowerPoint</Application>
  <PresentationFormat>Widescreen</PresentationFormat>
  <Paragraphs>23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Trebuchet MS</vt:lpstr>
      <vt:lpstr>Berlin</vt:lpstr>
      <vt:lpstr>Poverty and Educational Attainment 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Poverty and Educational Attainment </dc:title>
  <dc:creator>Melanie Rowland (1602402)</dc:creator>
  <cp:lastModifiedBy>Melanie Rowland (1602402)</cp:lastModifiedBy>
  <cp:revision>10</cp:revision>
  <dcterms:created xsi:type="dcterms:W3CDTF">2018-09-09T15:24:43Z</dcterms:created>
  <dcterms:modified xsi:type="dcterms:W3CDTF">2018-09-11T20:16:18Z</dcterms:modified>
</cp:coreProperties>
</file>