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sldIdLst>
    <p:sldId id="257" r:id="rId5"/>
    <p:sldId id="258" r:id="rId6"/>
    <p:sldId id="259" r:id="rId7"/>
    <p:sldId id="260" r:id="rId8"/>
    <p:sldId id="261" r:id="rId9"/>
    <p:sldId id="278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577" autoAdjust="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AF4A67-3BF3-42AB-B8DB-F41CB6B4F073}" type="datetimeFigureOut">
              <a:rPr lang="en-GB" smtClean="0"/>
              <a:t>16/06/2017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38F9AA-5070-4C96-BAF4-62B7F7602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609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F852F471-DD5B-474B-AF3B-AD18EC4D869C}" type="slidenum">
              <a:rPr lang="en-GB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92527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2A89A2C-17C2-45BE-AAC2-8EF07635538B}" type="slidenum">
              <a:rPr lang="en-GB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723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fld id="{DD02216A-83F1-4D5F-B1B2-017087A9C287}" type="slidenum">
              <a:rPr lang="en-US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  <a:defRPr/>
              </a:pPr>
              <a:t>3</a:t>
            </a:fld>
            <a:endParaRPr lang="en-US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788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eaLnBrk="1" hangingPunct="1"/>
            <a:fld id="{8B52714E-5184-4A7A-9254-4A266E2A2BC5}" type="slidenum">
              <a:rPr lang="en-US" altLang="en-US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/>
              <a:t>6</a:t>
            </a:fld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957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C420E-1BFA-498C-9AF5-0D0693EF4945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B8034-9E32-4690-9A1C-7A0CEA09B95F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540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61965-2C42-438E-9647-424EE20870B9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131B3-134D-48C0-98FA-B480184AB2A0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47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0AC969-E54B-4BAD-85B2-9E1344EB7EFC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0934-DE19-441C-B0F3-98184FF6C792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312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1DD8B-6CE1-4FE0-ADA0-7FD2D17EBC88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BEB09-DAEB-4304-8D6E-4DD0D351279F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675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7BAB-1C3B-4685-A68A-6608FC437600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76AAA-09CF-4612-B6F1-BF91F25B524A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816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20FC5-0B40-45D9-84FC-8E9C950B789E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105EF-050F-4CD3-BEE7-B9B95A8B9D6A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045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F97AC-13C7-4323-B322-765487915701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554A9-98E9-43AE-BB45-99DB977E6C8E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3314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A4471-F62A-48A9-A67E-0CB866FFAABE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13B2B-31E3-435B-8CEB-021921148468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940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2C79C-EB8D-46FA-849B-5E6A20BF6720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A0B3D-3F78-46B7-8FBC-49D19632305A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607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94658-102B-4B41-99D4-4C254E2EBC7C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20688-CE52-4D8D-9ECD-929966C86BCB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1703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0DCE6-07BA-4175-AC1F-611078DFCD91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58B52-936E-4D98-87C4-C776FB6AADE5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8737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9D9789-B4DA-4801-BDE6-97C1A7617B5E}" type="datetime1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16/06/2017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A0F31F-0098-4478-A708-3E5CCA47A102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319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acc.dau.mil/CommunityBrowser.aspx?id=294584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3652" y="808529"/>
            <a:ext cx="8496300" cy="4320480"/>
          </a:xfrm>
        </p:spPr>
        <p:txBody>
          <a:bodyPr/>
          <a:lstStyle/>
          <a:p>
            <a:pPr eaLnBrk="1" hangingPunct="1">
              <a:defRPr/>
            </a:pPr>
            <a:br>
              <a:rPr lang="en-GB" altLang="en-US" sz="4000" b="1" i="1" dirty="0"/>
            </a:br>
            <a:br>
              <a:rPr lang="en-GB" altLang="en-US" sz="4000" i="1" dirty="0"/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4000" dirty="0"/>
              <a:t>Module: EMPL4003 </a:t>
            </a:r>
            <a:br>
              <a:rPr lang="en-GB" altLang="en-US" sz="4000" dirty="0"/>
            </a:br>
            <a:r>
              <a:rPr lang="en-GB" sz="4000" b="1" dirty="0"/>
              <a:t>Working in Teams</a:t>
            </a:r>
            <a:br>
              <a:rPr lang="en-GB" sz="4000" b="1" dirty="0"/>
            </a:br>
            <a:br>
              <a:rPr lang="en-GB" altLang="en-US" sz="2000" dirty="0"/>
            </a:br>
            <a:r>
              <a:rPr lang="en-GB" altLang="en-US" sz="2800" dirty="0"/>
              <a:t>Session 1</a:t>
            </a:r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8155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42988" y="1844675"/>
            <a:ext cx="7292975" cy="40640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Groups v Teams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  <a:p>
            <a:pPr>
              <a:buFont typeface="Arial" charset="0"/>
              <a:buChar char="•"/>
              <a:defRPr/>
            </a:pPr>
            <a:endParaRPr lang="en-GB" altLang="en-US" sz="2400" dirty="0"/>
          </a:p>
          <a:p>
            <a:pPr>
              <a:buFont typeface="Arial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8517CF-69CB-4665-933A-3E8A35D0BFC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C:\Users\Bob Wilson\Desktop\together-everyone-achieves-mo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149725"/>
            <a:ext cx="3168650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545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Arrow 3"/>
          <p:cNvSpPr/>
          <p:nvPr/>
        </p:nvSpPr>
        <p:spPr>
          <a:xfrm>
            <a:off x="7072330" y="1142984"/>
            <a:ext cx="1571636" cy="4500594"/>
          </a:xfrm>
          <a:prstGeom prst="rightArrow">
            <a:avLst/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Right Arrow 4"/>
          <p:cNvSpPr/>
          <p:nvPr/>
        </p:nvSpPr>
        <p:spPr>
          <a:xfrm rot="10800000">
            <a:off x="500034" y="1214422"/>
            <a:ext cx="1643074" cy="4500594"/>
          </a:xfrm>
          <a:prstGeom prst="rightArrow">
            <a:avLst>
              <a:gd name="adj1" fmla="val 50655"/>
              <a:gd name="adj2" fmla="val 50000"/>
            </a:avLst>
          </a:prstGeom>
        </p:spPr>
        <p:style>
          <a:lnRef idx="1">
            <a:schemeClr val="accent6"/>
          </a:lnRef>
          <a:fillRef idx="1003">
            <a:schemeClr val="lt1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6679403"/>
              </p:ext>
            </p:extLst>
          </p:nvPr>
        </p:nvGraphicFramePr>
        <p:xfrm>
          <a:off x="2357438" y="628650"/>
          <a:ext cx="4572000" cy="56832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2756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GROUPS  V </a:t>
                      </a:r>
                      <a:r>
                        <a:rPr lang="en-GB" sz="3200" baseline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TEAMS</a:t>
                      </a:r>
                      <a:endParaRPr lang="en-US" sz="32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INTERDEPENDENCE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SHARED VALUES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EXPRESSED FEELINGS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VISION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COMMITMENT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TRUST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INTERPERSONAL SKILLS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CONSENSUS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OWNERSHIP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COMMON GOALS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LISTENING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CONFLICT RESOLUTION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65822">
                <a:tc>
                  <a:txBody>
                    <a:bodyPr/>
                    <a:lstStyle/>
                    <a:p>
                      <a:pPr algn="ctr"/>
                      <a:r>
                        <a:rPr kumimoji="0" lang="en-US" sz="18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TASK FOCUSED</a:t>
                      </a:r>
                      <a:endParaRPr lang="en-US" sz="1800" dirty="0"/>
                    </a:p>
                  </a:txBody>
                  <a:tcPr marL="91439" marR="91439" marT="45728" marB="45728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160" name="TextBox 6"/>
          <p:cNvSpPr txBox="1">
            <a:spLocks noChangeArrowheads="1"/>
          </p:cNvSpPr>
          <p:nvPr/>
        </p:nvSpPr>
        <p:spPr bwMode="auto">
          <a:xfrm>
            <a:off x="785813" y="3357563"/>
            <a:ext cx="1143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000">
                <a:solidFill>
                  <a:prstClr val="black"/>
                </a:solidFill>
                <a:latin typeface="Franklin Gothic Book" pitchFamily="34" charset="0"/>
                <a:cs typeface="Arial" pitchFamily="34" charset="0"/>
              </a:rPr>
              <a:t>WEAK</a:t>
            </a:r>
            <a:endParaRPr lang="en-US" altLang="en-US" sz="2000">
              <a:solidFill>
                <a:prstClr val="black"/>
              </a:solidFill>
              <a:latin typeface="Franklin Gothic Book" pitchFamily="34" charset="0"/>
              <a:cs typeface="Arial" pitchFamily="34" charset="0"/>
            </a:endParaRPr>
          </a:p>
        </p:txBody>
      </p:sp>
      <p:sp>
        <p:nvSpPr>
          <p:cNvPr id="10281" name="TextBox 7"/>
          <p:cNvSpPr txBox="1">
            <a:spLocks noChangeArrowheads="1"/>
          </p:cNvSpPr>
          <p:nvPr/>
        </p:nvSpPr>
        <p:spPr bwMode="auto">
          <a:xfrm>
            <a:off x="7286625" y="3286125"/>
            <a:ext cx="1357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000" b="1" dirty="0">
                <a:solidFill>
                  <a:prstClr val="black">
                    <a:lumMod val="95000"/>
                    <a:lumOff val="5000"/>
                  </a:prstClr>
                </a:solidFill>
                <a:latin typeface="Franklin Gothic Book" pitchFamily="34" charset="0"/>
                <a:cs typeface="Arial" charset="0"/>
              </a:rPr>
              <a:t>STRONG</a:t>
            </a:r>
            <a:endParaRPr lang="en-US" sz="2000" b="1" dirty="0">
              <a:solidFill>
                <a:prstClr val="black">
                  <a:lumMod val="95000"/>
                  <a:lumOff val="5000"/>
                </a:prstClr>
              </a:solidFill>
              <a:latin typeface="Franklin Gothic Book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858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838200"/>
            <a:ext cx="7772400" cy="1371600"/>
          </a:xfrm>
        </p:spPr>
        <p:txBody>
          <a:bodyPr/>
          <a:lstStyle/>
          <a:p>
            <a:pPr eaLnBrk="1" hangingPunct="1"/>
            <a:r>
              <a:rPr lang="en-US" altLang="en-US" b="1"/>
              <a:t>Tuckman's Team Development (1965)</a:t>
            </a:r>
            <a:r>
              <a:rPr lang="en-US" altLang="en-US"/>
              <a:t> </a:t>
            </a:r>
            <a:endParaRPr lang="en-GB" altLang="en-US"/>
          </a:p>
        </p:txBody>
      </p:sp>
      <p:pic>
        <p:nvPicPr>
          <p:cNvPr id="6147" name="Picture 5" descr="brucetuckman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588" y="2743200"/>
            <a:ext cx="2270125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685800" y="2514600"/>
            <a:ext cx="5410200" cy="421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 b="1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Bruce Tuckman</a:t>
            </a: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280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Professor in Philosophical, Psychological, and Comparative Studies Ohio State University</a:t>
            </a:r>
            <a:r>
              <a:rPr lang="en-GB" altLang="en-US" sz="280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endParaRPr lang="en-GB" altLang="en-US" sz="9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 sz="160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Tuckman, Bruce W. (1965) 'Developmental sequence in small groups',  </a:t>
            </a:r>
            <a:r>
              <a:rPr lang="en-GB" altLang="en-US" sz="1600" i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Psychological Bulletin</a:t>
            </a:r>
            <a:r>
              <a:rPr lang="en-GB" altLang="en-US" sz="160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63, 384-399. Tuckman, Bruce W. (1972) </a:t>
            </a:r>
            <a:r>
              <a:rPr lang="en-GB" altLang="en-US" sz="1600" i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Conducting Educational Research</a:t>
            </a:r>
            <a:r>
              <a:rPr lang="en-GB" altLang="en-US" sz="160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New York: Harcourt Brace Jovanovich. Fifth edition 1999 by Wadsworth. Tuckman, Bruce W. (1979) </a:t>
            </a:r>
            <a:r>
              <a:rPr lang="en-GB" altLang="en-US" sz="1600" i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Evaluating Instructional Programs</a:t>
            </a:r>
            <a:r>
              <a:rPr lang="en-GB" altLang="en-US" sz="160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, Boston: Allyn &amp; Bacon </a:t>
            </a:r>
            <a:endParaRPr lang="en-GB" altLang="en-US" sz="16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  <a:buFontTx/>
              <a:buNone/>
            </a:pPr>
            <a:endParaRPr lang="en-GB" altLang="en-US" sz="160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634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28625"/>
            <a:ext cx="84010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36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Stages Teams Go Through</a:t>
            </a: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609600" y="48768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Forming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2438400" y="42672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Storming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4267200" y="36576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Norming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096000" y="3048000"/>
            <a:ext cx="2667000" cy="598488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b"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Tx/>
              <a:buNone/>
            </a:pPr>
            <a:r>
              <a:rPr lang="en-GB" altLang="en-US">
                <a:solidFill>
                  <a:prstClr val="black"/>
                </a:solidFill>
                <a:latin typeface="Times New Roman" pitchFamily="18" charset="0"/>
                <a:cs typeface="Arial" pitchFamily="34" charset="0"/>
              </a:rPr>
              <a:t>Performing</a:t>
            </a:r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 flipV="1">
            <a:off x="609600" y="3048000"/>
            <a:ext cx="5486400" cy="1828800"/>
          </a:xfrm>
          <a:prstGeom prst="line">
            <a:avLst/>
          </a:prstGeom>
          <a:noFill/>
          <a:ln w="38100">
            <a:solidFill>
              <a:srgbClr val="000080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lIns="90000" tIns="46800" rIns="90000" bIns="46800" anchor="b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>
            <a:lvl1pPr marL="438150" indent="-319088" algn="l" rtl="0" fontAlgn="base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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0250" indent="-2730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5363" indent="-228600" algn="l" rtl="0" fontAlgn="base">
              <a:spcBef>
                <a:spcPct val="20000"/>
              </a:spcBef>
              <a:spcAft>
                <a:spcPct val="0"/>
              </a:spcAft>
              <a:buClr>
                <a:srgbClr val="E66C7D"/>
              </a:buClr>
              <a:buFont typeface="Arial" panose="020B0604020202020204" pitchFamily="34" charset="0"/>
              <a:buChar char="▪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025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6BB76D"/>
              </a:buClr>
              <a:buFont typeface="Arial" panose="020B0604020202020204" pitchFamily="34" charset="0"/>
              <a:buChar char="▪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5575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E88651"/>
              </a:buClr>
              <a:buFont typeface="Wingdings 3" panose="05040102010807070707" pitchFamily="18" charset="2"/>
              <a:buChar char=""/>
              <a:defRPr 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19062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0AD00"/>
              </a:buClr>
              <a:buSzPct val="80000"/>
              <a:buNone/>
              <a:tabLst/>
              <a:defRPr/>
            </a:pPr>
            <a:endParaRPr kumimoji="0" lang="en-US" altLang="en-US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464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animBg="1" autoUpdateAnimBg="0"/>
      <p:bldP spid="19460" grpId="0" animBg="1" autoUpdateAnimBg="0"/>
      <p:bldP spid="19461" grpId="0" animBg="1" autoUpdateAnimBg="0"/>
      <p:bldP spid="19462" grpId="0" animBg="1" autoUpdateAnimBg="0"/>
      <p:bldP spid="1946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5809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Bruce Tuckman’s stages of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Arial Rounded MT Bold" panose="020F0704030504030204" pitchFamily="34" charset="0"/>
              </a:rPr>
              <a:t>team formation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Forming</a:t>
            </a:r>
          </a:p>
          <a:p>
            <a:endParaRPr lang="en-US" altLang="en-US" dirty="0"/>
          </a:p>
        </p:txBody>
      </p:sp>
      <p:sp>
        <p:nvSpPr>
          <p:cNvPr id="5" name="Rectangle 10"/>
          <p:cNvSpPr>
            <a:spLocks noChangeArrowheads="1"/>
          </p:cNvSpPr>
          <p:nvPr/>
        </p:nvSpPr>
        <p:spPr bwMode="auto">
          <a:xfrm>
            <a:off x="450850" y="2362200"/>
            <a:ext cx="804227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105410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Team members meet for the first time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Relationships have not yet formed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are “weighing” each other up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People wonder what is expected of them and how to behave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Communications will be formal and perhaps brief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Introductions will be important</a:t>
            </a:r>
          </a:p>
          <a:p>
            <a:pPr lvl="1" algn="just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Outgoing characters may dominate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solidFill>
                  <a:prstClr val="black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There is a need for some formal leadership</a:t>
            </a:r>
            <a:r>
              <a:rPr lang="en-GB" altLang="en-US" b="1" dirty="0">
                <a:solidFill>
                  <a:prstClr val="white"/>
                </a:solidFill>
                <a:latin typeface="Arial" panose="020B0604020202020204" pitchFamily="34" charset="0"/>
              </a:rPr>
              <a:t> </a:t>
            </a:r>
          </a:p>
          <a:p>
            <a:pPr lvl="1"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FontTx/>
              <a:buChar char="–"/>
            </a:pPr>
            <a:endParaRPr lang="en-GB" altLang="en-US" b="1" dirty="0">
              <a:solidFill>
                <a:prstClr val="white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4931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17513" y="608013"/>
            <a:ext cx="8001000" cy="576262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8157" y="1628800"/>
            <a:ext cx="7859712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en-US" sz="8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    </a:t>
            </a: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7"/>
          <p:cNvSpPr txBox="1">
            <a:spLocks noChangeArrowheads="1"/>
          </p:cNvSpPr>
          <p:nvPr/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Storming</a:t>
            </a:r>
          </a:p>
          <a:p>
            <a:pPr lvl="1" algn="just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are vying for position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 occurs whilst sorting out roles and responsibilities</a:t>
            </a:r>
          </a:p>
          <a:p>
            <a:pPr lvl="1" eaLnBrk="1" hangingPunct="1"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Team members may resist the task at an emotional level</a:t>
            </a:r>
            <a:r>
              <a:rPr lang="en-GB" altLang="en-US" sz="2000" b="1" dirty="0">
                <a:latin typeface="Arial" panose="020B0604020202020204" pitchFamily="34" charset="0"/>
              </a:rPr>
              <a:t> </a:t>
            </a:r>
          </a:p>
          <a:p>
            <a:pPr marL="490538" indent="-490538">
              <a:lnSpc>
                <a:spcPct val="90000"/>
              </a:lnSpc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64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b="1" dirty="0">
                <a:solidFill>
                  <a:srgbClr val="FF0000"/>
                </a:solidFill>
              </a:rPr>
              <a:t>Norming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Co-operation develops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The team’s “norms” are developed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Conflicts are settled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b="1" dirty="0">
                <a:latin typeface="Arial" panose="020B0604020202020204" pitchFamily="34" charset="0"/>
                <a:cs typeface="Times New Roman" panose="02020603050405020304" pitchFamily="18" charset="0"/>
              </a:rPr>
              <a:t>Views are exchanged</a:t>
            </a:r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90538" indent="-490538">
              <a:buClr>
                <a:srgbClr val="FF5050"/>
              </a:buClr>
            </a:pPr>
            <a:endParaRPr lang="en-GB" alt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922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6066" y="9745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7715250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Forming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Storming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dirty="0">
                <a:solidFill>
                  <a:srgbClr val="FF0000"/>
                </a:solidFill>
              </a:rPr>
              <a:t>Norming</a:t>
            </a:r>
            <a:endParaRPr lang="en-GB" altLang="en-US" sz="18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600" b="1" dirty="0">
                <a:solidFill>
                  <a:srgbClr val="FF0000"/>
                </a:solidFill>
              </a:rPr>
              <a:t>Performing</a:t>
            </a:r>
            <a:endParaRPr lang="en-GB" altLang="en-US" b="1" dirty="0"/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Teamwork is achieved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Roles are flexible and fully supported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Solutions are found and implemented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Excellence is achieved in standards of working</a:t>
            </a:r>
          </a:p>
          <a:p>
            <a:pPr lvl="1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400" b="1" dirty="0">
                <a:latin typeface="Arial" panose="020B0604020202020204" pitchFamily="34" charset="0"/>
                <a:cs typeface="Times New Roman" panose="02020603050405020304" pitchFamily="18" charset="0"/>
              </a:rPr>
              <a:t>External leadership is minimised as team self-manages</a:t>
            </a:r>
            <a:r>
              <a:rPr lang="en-GB" altLang="en-US" sz="2400" b="1" dirty="0">
                <a:latin typeface="Arial" panose="020B0604020202020204" pitchFamily="34" charset="0"/>
              </a:rPr>
              <a:t> 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endParaRPr lang="en-GB" altLang="en-US" sz="2800" i="1" dirty="0">
              <a:latin typeface="Arial" charset="0"/>
              <a:cs typeface="Arial" charset="0"/>
            </a:endParaRPr>
          </a:p>
        </p:txBody>
      </p:sp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5578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Dorming or Adjourning 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827584" y="1600200"/>
            <a:ext cx="7859216" cy="4525963"/>
          </a:xfrm>
        </p:spPr>
        <p:txBody>
          <a:bodyPr/>
          <a:lstStyle/>
          <a:p>
            <a:pPr marL="490538" indent="-490538">
              <a:buClr>
                <a:srgbClr val="FF5050"/>
              </a:buClr>
            </a:pPr>
            <a:r>
              <a:rPr lang="en-GB" altLang="en-US" sz="3200" dirty="0">
                <a:solidFill>
                  <a:srgbClr val="FF0000"/>
                </a:solidFill>
              </a:rPr>
              <a:t>Forming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200" dirty="0">
                <a:solidFill>
                  <a:srgbClr val="FF0000"/>
                </a:solidFill>
              </a:rPr>
              <a:t>Storming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200" dirty="0">
                <a:solidFill>
                  <a:srgbClr val="FF0000"/>
                </a:solidFill>
              </a:rPr>
              <a:t>Norming</a:t>
            </a:r>
            <a:endParaRPr lang="en-GB" altLang="en-US" sz="1600" dirty="0">
              <a:solidFill>
                <a:srgbClr val="FF0000"/>
              </a:solidFill>
            </a:endParaRPr>
          </a:p>
          <a:p>
            <a:pPr marL="490538" indent="-490538">
              <a:buClr>
                <a:srgbClr val="FF5050"/>
              </a:buClr>
            </a:pPr>
            <a:r>
              <a:rPr lang="en-GB" altLang="en-US" sz="3200" dirty="0">
                <a:solidFill>
                  <a:srgbClr val="FF0000"/>
                </a:solidFill>
              </a:rPr>
              <a:t>Performing</a:t>
            </a:r>
          </a:p>
          <a:p>
            <a:pPr marL="490538" indent="-490538">
              <a:buClr>
                <a:srgbClr val="FF5050"/>
              </a:buClr>
            </a:pPr>
            <a:r>
              <a:rPr lang="en-GB" altLang="en-US" sz="3200" b="1" dirty="0">
                <a:solidFill>
                  <a:srgbClr val="FF0000"/>
                </a:solidFill>
              </a:rPr>
              <a:t>Adjourning</a:t>
            </a: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bittersweet sense of accomplishment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reluctance to say good-bye</a:t>
            </a:r>
            <a:r>
              <a:rPr lang="en-US" altLang="en-US" sz="2800" b="1" dirty="0"/>
              <a:t> </a:t>
            </a:r>
            <a:endParaRPr lang="en-GB" altLang="en-US" sz="28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lvl="1" algn="just" eaLnBrk="1" hangingPunct="1">
              <a:lnSpc>
                <a:spcPct val="90000"/>
              </a:lnSpc>
              <a:buClr>
                <a:srgbClr val="FF5050"/>
              </a:buClr>
              <a:buFontTx/>
              <a:buChar char="–"/>
            </a:pPr>
            <a:r>
              <a:rPr lang="en-GB" altLang="en-US" sz="2800" b="1" dirty="0"/>
              <a:t>Many personal relationships formed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7213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77AFD-A41A-4CB7-BEE0-92CF4A7EC71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3315" name="Picture 2" descr="http://ts2.mm.bing.net/th?id=H.4929034512173845&amp;pid=15.1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98438"/>
            <a:ext cx="64087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915268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5b3e6e9a0abc303c11e758419672800b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91dcf1d6c683fc612ca75a6c2ff4515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142BA4F-40FC-47DB-80B3-F8EA09B9BB5B}">
  <ds:schemaRefs>
    <ds:schemaRef ds:uri="http://purl.org/dc/terms/"/>
    <ds:schemaRef ds:uri="http://schemas.openxmlformats.org/package/2006/metadata/core-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BA648DB-20EF-4E2A-86FA-B3291262DE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D002355-8606-4F51-9860-A2DA079CA78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</TotalTime>
  <Words>219</Words>
  <Application>Microsoft Office PowerPoint</Application>
  <PresentationFormat>On-screen Show (4:3)</PresentationFormat>
  <Paragraphs>91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Arial Rounded MT Bold</vt:lpstr>
      <vt:lpstr>Calibri</vt:lpstr>
      <vt:lpstr>Corbel</vt:lpstr>
      <vt:lpstr>Franklin Gothic Book</vt:lpstr>
      <vt:lpstr>Times New Roman</vt:lpstr>
      <vt:lpstr>Wingdings</vt:lpstr>
      <vt:lpstr>Wingdings 2</vt:lpstr>
      <vt:lpstr>1_Office Theme</vt:lpstr>
      <vt:lpstr>  CertHE Skills for the Workplace  Module: EMPL4003  Working in Teams  Session 1</vt:lpstr>
      <vt:lpstr>Overview for Today</vt:lpstr>
      <vt:lpstr>PowerPoint Presentation</vt:lpstr>
      <vt:lpstr>Tuckman's Team Development (1965) </vt:lpstr>
      <vt:lpstr>  Stages Teams Go Through</vt:lpstr>
      <vt:lpstr>Bruce Tuckman’s stages of  team formation</vt:lpstr>
      <vt:lpstr>Storming</vt:lpstr>
      <vt:lpstr>Norming</vt:lpstr>
      <vt:lpstr>Performing</vt:lpstr>
      <vt:lpstr>Dorming or Adjourning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Teams Session 1</dc:title>
  <dc:creator>Andrew</dc:creator>
  <cp:lastModifiedBy>Richard</cp:lastModifiedBy>
  <cp:revision>11</cp:revision>
  <dcterms:created xsi:type="dcterms:W3CDTF">2013-11-23T00:21:20Z</dcterms:created>
  <dcterms:modified xsi:type="dcterms:W3CDTF">2017-06-16T18:51:22Z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