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handoutMasterIdLst>
    <p:handoutMasterId r:id="rId36"/>
  </p:handoutMasterIdLst>
  <p:sldIdLst>
    <p:sldId id="534" r:id="rId2"/>
    <p:sldId id="380" r:id="rId3"/>
    <p:sldId id="414" r:id="rId4"/>
    <p:sldId id="471" r:id="rId5"/>
    <p:sldId id="472" r:id="rId6"/>
    <p:sldId id="535" r:id="rId7"/>
    <p:sldId id="416" r:id="rId8"/>
    <p:sldId id="476" r:id="rId9"/>
    <p:sldId id="478" r:id="rId10"/>
    <p:sldId id="482" r:id="rId11"/>
    <p:sldId id="485" r:id="rId12"/>
    <p:sldId id="487" r:id="rId13"/>
    <p:sldId id="525" r:id="rId14"/>
    <p:sldId id="488" r:id="rId15"/>
    <p:sldId id="489" r:id="rId16"/>
    <p:sldId id="529" r:id="rId17"/>
    <p:sldId id="530" r:id="rId18"/>
    <p:sldId id="532" r:id="rId19"/>
    <p:sldId id="526" r:id="rId20"/>
    <p:sldId id="495" r:id="rId21"/>
    <p:sldId id="496" r:id="rId22"/>
    <p:sldId id="497" r:id="rId23"/>
    <p:sldId id="509" r:id="rId24"/>
    <p:sldId id="510" r:id="rId25"/>
    <p:sldId id="511" r:id="rId26"/>
    <p:sldId id="512" r:id="rId27"/>
    <p:sldId id="531" r:id="rId28"/>
    <p:sldId id="518" r:id="rId29"/>
    <p:sldId id="519" r:id="rId30"/>
    <p:sldId id="520" r:id="rId31"/>
    <p:sldId id="521" r:id="rId32"/>
    <p:sldId id="524" r:id="rId33"/>
    <p:sldId id="533"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863" autoAdjust="0"/>
    <p:restoredTop sz="80179" autoAdjust="0"/>
  </p:normalViewPr>
  <p:slideViewPr>
    <p:cSldViewPr>
      <p:cViewPr varScale="1">
        <p:scale>
          <a:sx n="75" d="100"/>
          <a:sy n="75" d="100"/>
        </p:scale>
        <p:origin x="1872" y="17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p:cViewPr varScale="1">
        <p:scale>
          <a:sx n="88" d="100"/>
          <a:sy n="88" d="100"/>
        </p:scale>
        <p:origin x="-3786" y="-10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pPr/>
              <a:t>11/13/18</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pPr/>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pPr/>
              <a:t>11/13/18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pPr/>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dirty="0"/>
          </a:p>
        </p:txBody>
      </p:sp>
    </p:spTree>
    <p:extLst>
      <p:ext uri="{BB962C8B-B14F-4D97-AF65-F5344CB8AC3E}">
        <p14:creationId xmlns:p14="http://schemas.microsoft.com/office/powerpoint/2010/main" val="1292598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sz="1200"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dirty="0"/>
          </a:p>
        </p:txBody>
      </p:sp>
    </p:spTree>
    <p:extLst>
      <p:ext uri="{BB962C8B-B14F-4D97-AF65-F5344CB8AC3E}">
        <p14:creationId xmlns:p14="http://schemas.microsoft.com/office/powerpoint/2010/main" val="1553077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Managers in organizations get things done through the efforts of others. Consequently, managers at every level must concern themselves with </a:t>
            </a:r>
            <a:r>
              <a:rPr lang="en-US" altLang="en-US" b="1" dirty="0">
                <a:latin typeface="Arial" panose="020B0604020202020204" pitchFamily="34" charset="0"/>
              </a:rPr>
              <a:t>Human Resource Management, </a:t>
            </a:r>
            <a:r>
              <a:rPr lang="en-US" altLang="en-US" dirty="0">
                <a:latin typeface="Arial" panose="020B0604020202020204" pitchFamily="34" charset="0"/>
              </a:rPr>
              <a:t>or </a:t>
            </a:r>
            <a:r>
              <a:rPr lang="en-US" altLang="en-US" b="1" dirty="0">
                <a:latin typeface="Arial" panose="020B0604020202020204" pitchFamily="34" charset="0"/>
              </a:rPr>
              <a:t>HRM</a:t>
            </a:r>
            <a:r>
              <a:rPr lang="en-US" altLang="en-US" dirty="0">
                <a:latin typeface="Arial" panose="020B0604020202020204" pitchFamily="34" charset="0"/>
              </a:rPr>
              <a:t>. Individuals dealing with human resource matters face a multitude of challenges, ranging from a constantly changing workforce to ever-present government regulations, technology changes, and economic conditions. Furthermore, global competition has forced both large and small organizations to be more conscious of costs and productivity. Taken together, these factors make effective HRM more critical than ever before.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1797820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ltLang="en-US" dirty="0">
                <a:latin typeface="Arial" pitchFamily="34" charset="0"/>
              </a:rPr>
              <a:t>The six functional areas associated with effective HRM are: staffing, human resource development, performance management, compensation, safety and health, and employee and labor relations.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688810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ltLang="en-US" b="1" dirty="0">
                <a:latin typeface="Arial" panose="020B0604020202020204" pitchFamily="34" charset="0"/>
              </a:rPr>
              <a:t>Staffing</a:t>
            </a:r>
            <a:r>
              <a:rPr lang="en-US" altLang="en-US" dirty="0">
                <a:latin typeface="Arial" pitchFamily="34" charset="0"/>
              </a:rPr>
              <a:t> is the process through which an organization ensures that it always has the right number of employees, with the appropriate skills, in the right jobs at the right time, to achieve organizational objectives. The staffing process involves job analysis, human resource planning, recruitment, and selection.</a:t>
            </a:r>
          </a:p>
          <a:p>
            <a:r>
              <a:rPr lang="en-US" altLang="en-US" b="1" dirty="0">
                <a:latin typeface="Arial" panose="020B0604020202020204" pitchFamily="34" charset="0"/>
              </a:rPr>
              <a:t>Job analysis </a:t>
            </a:r>
            <a:r>
              <a:rPr lang="en-US" altLang="en-US" dirty="0">
                <a:latin typeface="Arial" pitchFamily="34" charset="0"/>
              </a:rPr>
              <a:t>is the systematic process of determining the skills, duties, and knowledge required for performing the jobs in an organization. It impacts virtually every aspect of HRM, including planning, recruitment, and selection.</a:t>
            </a:r>
          </a:p>
          <a:p>
            <a:r>
              <a:rPr lang="en-US" altLang="en-US" b="1" dirty="0">
                <a:latin typeface="Arial" panose="020B0604020202020204" pitchFamily="34" charset="0"/>
              </a:rPr>
              <a:t>Human resource planning </a:t>
            </a:r>
            <a:r>
              <a:rPr lang="en-US" altLang="en-US" dirty="0">
                <a:latin typeface="Arial" pitchFamily="34" charset="0"/>
              </a:rPr>
              <a:t>is the systematic process of matching the internal and external supply of people with the job openings that are anticipated for the organization. The data collected as part of human resource planning enables the recruitment process and other HR actions.</a:t>
            </a:r>
          </a:p>
          <a:p>
            <a:r>
              <a:rPr lang="en-US" altLang="en-US" b="1" dirty="0">
                <a:latin typeface="Arial" panose="020B0604020202020204" pitchFamily="34" charset="0"/>
              </a:rPr>
              <a:t>Recruitment</a:t>
            </a:r>
            <a:r>
              <a:rPr lang="en-US" altLang="en-US" dirty="0">
                <a:latin typeface="Arial" pitchFamily="34" charset="0"/>
              </a:rPr>
              <a:t> is the process of attracting enough qualified people to apply for jobs with an organization. </a:t>
            </a:r>
          </a:p>
          <a:p>
            <a:r>
              <a:rPr lang="en-US" altLang="en-US" b="1" dirty="0">
                <a:latin typeface="Arial" panose="020B0604020202020204" pitchFamily="34" charset="0"/>
              </a:rPr>
              <a:t>Selection</a:t>
            </a:r>
            <a:r>
              <a:rPr lang="en-US" altLang="en-US" dirty="0">
                <a:latin typeface="Arial" pitchFamily="34" charset="0"/>
              </a:rPr>
              <a:t> is the process of identifying which of these applicants are best suited for particular positions and for the organization in general. </a:t>
            </a:r>
          </a:p>
          <a:p>
            <a:endParaRPr lang="en-US" altLang="en-US" dirty="0">
              <a:latin typeface="Arial" pitchFamily="34" charset="0"/>
            </a:endParaRPr>
          </a:p>
          <a:p>
            <a:endParaRPr lang="en-US" altLang="en-US" dirty="0">
              <a:latin typeface="Arial" pitchFamily="34" charset="0"/>
            </a:endParaRPr>
          </a:p>
          <a:p>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200804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b="1" dirty="0">
                <a:latin typeface="Arial" panose="020B0604020202020204" pitchFamily="34" charset="0"/>
              </a:rPr>
              <a:t>Performance management </a:t>
            </a:r>
            <a:r>
              <a:rPr lang="en-US" altLang="en-US" dirty="0">
                <a:latin typeface="Arial" pitchFamily="34" charset="0"/>
              </a:rPr>
              <a:t>is a goal-oriented process that is directed toward ensuring that organizational processes are in place to maximize the productivity of employees, teams, and ultimately, the organization.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33487581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b="1" dirty="0">
                <a:latin typeface="Arial" panose="020B0604020202020204" pitchFamily="34" charset="0"/>
              </a:rPr>
              <a:t>Human resource development </a:t>
            </a:r>
            <a:r>
              <a:rPr lang="en-US" altLang="en-US" dirty="0">
                <a:latin typeface="Arial" pitchFamily="34" charset="0"/>
              </a:rPr>
              <a:t>is a major HRM function consisting of training and development, career planning and related development activities, and organization development.</a:t>
            </a:r>
          </a:p>
          <a:p>
            <a:r>
              <a:rPr lang="en-US" altLang="en-US" b="1" dirty="0">
                <a:latin typeface="Arial" panose="020B0604020202020204" pitchFamily="34" charset="0"/>
              </a:rPr>
              <a:t>Training</a:t>
            </a:r>
            <a:r>
              <a:rPr lang="en-US" altLang="en-US" i="1" dirty="0">
                <a:latin typeface="Arial" panose="020B0604020202020204" pitchFamily="34" charset="0"/>
              </a:rPr>
              <a:t> </a:t>
            </a:r>
            <a:r>
              <a:rPr lang="en-US" altLang="en-US" dirty="0">
                <a:latin typeface="Arial" pitchFamily="34" charset="0"/>
              </a:rPr>
              <a:t>is designed to provide employees with the knowledge and skills they need to be effective in their present roles. </a:t>
            </a:r>
          </a:p>
          <a:p>
            <a:r>
              <a:rPr lang="en-US" altLang="en-US" b="1" dirty="0">
                <a:latin typeface="Arial" panose="020B0604020202020204" pitchFamily="34" charset="0"/>
              </a:rPr>
              <a:t>Development</a:t>
            </a:r>
            <a:r>
              <a:rPr lang="en-US" altLang="en-US" dirty="0">
                <a:latin typeface="Arial" pitchFamily="34" charset="0"/>
              </a:rPr>
              <a:t> involves long-term learning and professional growth that goes beyond the employees’ current jobs. </a:t>
            </a:r>
          </a:p>
          <a:p>
            <a:r>
              <a:rPr lang="en-US" altLang="en-US" b="1" dirty="0">
                <a:latin typeface="Arial" panose="020B0604020202020204" pitchFamily="34" charset="0"/>
              </a:rPr>
              <a:t>Career planning </a:t>
            </a:r>
            <a:r>
              <a:rPr lang="en-US" altLang="en-US" dirty="0">
                <a:latin typeface="Arial" pitchFamily="34" charset="0"/>
              </a:rPr>
              <a:t>is an ongoing process whereby individuals set career goals and identify ways to achieve them. </a:t>
            </a:r>
          </a:p>
          <a:p>
            <a:r>
              <a:rPr lang="en-US" altLang="en-US" b="1" dirty="0">
                <a:latin typeface="Arial" panose="020B0604020202020204" pitchFamily="34" charset="0"/>
              </a:rPr>
              <a:t>Career development </a:t>
            </a:r>
            <a:r>
              <a:rPr lang="en-US" altLang="en-US" dirty="0">
                <a:latin typeface="Arial" pitchFamily="34" charset="0"/>
              </a:rPr>
              <a:t>is a formal approach used by the organization to ensure that people with the proper qualifications and experiences are available for promotion or reassignment when needed. </a:t>
            </a:r>
          </a:p>
          <a:p>
            <a:r>
              <a:rPr lang="en-US" altLang="en-US" b="1" dirty="0">
                <a:latin typeface="Arial" panose="020B0604020202020204" pitchFamily="34" charset="0"/>
              </a:rPr>
              <a:t>Organization development </a:t>
            </a:r>
            <a:r>
              <a:rPr lang="en-US" altLang="en-US" dirty="0">
                <a:latin typeface="Arial" pitchFamily="34" charset="0"/>
              </a:rPr>
              <a:t>(OD) is a planned and systematic attempt to make the organization more effective, typically by creating a more positive behavioral environment. OD efforts are usually used to influence an entire system, such as a company or a plant. </a:t>
            </a:r>
          </a:p>
          <a:p>
            <a:endParaRPr lang="en-US" altLang="en-US" dirty="0">
              <a:latin typeface="Arial" pitchFamily="34" charset="0"/>
            </a:endParaRPr>
          </a:p>
          <a:p>
            <a:endParaRPr lang="en-US" altLang="en-US" dirty="0">
              <a:latin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704828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The question of what constitutes a fair day’s pay has concerned management, unions, and workers for a long time. A well-thought-out compensation system provides employees with adequate and equitable rewards for their contributions to meeting organizational goals. </a:t>
            </a:r>
            <a:r>
              <a:rPr lang="en-US" altLang="en-US" b="1" dirty="0">
                <a:latin typeface="Arial" panose="020B0604020202020204" pitchFamily="34" charset="0"/>
              </a:rPr>
              <a:t>Compensation</a:t>
            </a:r>
            <a:r>
              <a:rPr lang="en-US" altLang="en-US" dirty="0">
                <a:latin typeface="Arial" pitchFamily="34" charset="0"/>
              </a:rPr>
              <a:t> consists of direct financial compensation, indirect financial compensation, and nonfinancial compensation.</a:t>
            </a:r>
          </a:p>
          <a:p>
            <a:pPr>
              <a:defRPr/>
            </a:pPr>
            <a:r>
              <a:rPr lang="en-US" altLang="en-US" dirty="0">
                <a:latin typeface="Arial" pitchFamily="34" charset="0"/>
              </a:rPr>
              <a:t>Organizations provide two types of financial compensation to employees.  </a:t>
            </a:r>
            <a:r>
              <a:rPr lang="en-US" altLang="en-US" b="1" dirty="0">
                <a:latin typeface="Arial" panose="020B0604020202020204" pitchFamily="34" charset="0"/>
              </a:rPr>
              <a:t>Direct compensation</a:t>
            </a:r>
            <a:r>
              <a:rPr lang="en-US" altLang="en-US" dirty="0">
                <a:latin typeface="Arial" pitchFamily="34" charset="0"/>
              </a:rPr>
              <a:t> (core compensation) is the pay that an employee receives in the form of wages, salaries, commissions, or bonuses. </a:t>
            </a:r>
            <a:r>
              <a:rPr lang="en-US" altLang="en-US" b="1" dirty="0">
                <a:latin typeface="Arial" panose="020B0604020202020204" pitchFamily="34" charset="0"/>
              </a:rPr>
              <a:t>Indirect compensation</a:t>
            </a:r>
            <a:r>
              <a:rPr lang="en-US" altLang="en-US" dirty="0">
                <a:latin typeface="Arial" pitchFamily="34" charset="0"/>
              </a:rPr>
              <a:t> (employee benefits) is often referred to as benefits, and includes things such as paid vacations, sick leave, holidays, and medical insurance.</a:t>
            </a:r>
          </a:p>
          <a:p>
            <a:pPr>
              <a:defRPr/>
            </a:pPr>
            <a:r>
              <a:rPr lang="en-US" altLang="en-US" b="1" dirty="0">
                <a:latin typeface="Arial" panose="020B0604020202020204" pitchFamily="34" charset="0"/>
              </a:rPr>
              <a:t>Nonfinancial compensation </a:t>
            </a:r>
            <a:r>
              <a:rPr lang="en-US" altLang="en-US" dirty="0">
                <a:latin typeface="Arial" pitchFamily="34" charset="0"/>
              </a:rPr>
              <a:t>includes the things that an employee receives or derives from the job or the organization that do not have cost for the organization. These could include the satisfaction that an employee receives from doing the job itself, the psychological well-being an employee feels from working on a team, or enjoyment of the physical environment in which the employee works.</a:t>
            </a:r>
          </a:p>
          <a:p>
            <a:pPr>
              <a:defRPr/>
            </a:pPr>
            <a:endParaRPr lang="en-US" altLang="en-US" dirty="0">
              <a:latin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35817344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Businesses are required by law to recognize a labor union and bargain with it in good faith if the firm’s employees want the union to represent them. In the past, this relationship was an accepted way of life for many employers, but most firms today would rather have a union-free environment. When a labor union represents a firm’s employees, the human resource activity is often referred to as </a:t>
            </a:r>
            <a:r>
              <a:rPr lang="en-US" altLang="en-US" b="1" dirty="0">
                <a:latin typeface="Arial" panose="020B0604020202020204" pitchFamily="34" charset="0"/>
              </a:rPr>
              <a:t>labor relations</a:t>
            </a:r>
            <a:r>
              <a:rPr lang="en-US" altLang="en-US" dirty="0">
                <a:latin typeface="Arial" pitchFamily="34" charset="0"/>
              </a:rPr>
              <a:t>, which handles the job of collective bargaining.</a:t>
            </a:r>
          </a:p>
          <a:p>
            <a:pPr>
              <a:defRPr/>
            </a:pPr>
            <a:r>
              <a:rPr lang="en-US" altLang="en-US" b="1" dirty="0">
                <a:latin typeface="Arial" panose="020B0604020202020204" pitchFamily="34" charset="0"/>
              </a:rPr>
              <a:t>Internal employee relations </a:t>
            </a:r>
            <a:r>
              <a:rPr lang="en-US" altLang="en-US" dirty="0">
                <a:latin typeface="Arial" pitchFamily="34" charset="0"/>
              </a:rPr>
              <a:t>are the HRM activities associated with the movement of employees within the organization, such as promotions, demotions, terminations, and resignations.</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extLst>
      <p:ext uri="{BB962C8B-B14F-4D97-AF65-F5344CB8AC3E}">
        <p14:creationId xmlns:p14="http://schemas.microsoft.com/office/powerpoint/2010/main" val="32063889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Employees who work in a safe environment and enjoy good health are more likely to be productive. The higher productivity, coupled with lower long-term healthcare costs, benefits the organization. Today, federal and state legislation reflects societal concern, and most organizations have become attentive to their employees’ </a:t>
            </a:r>
            <a:r>
              <a:rPr lang="en-US" altLang="en-US" b="1" dirty="0">
                <a:latin typeface="Arial" panose="020B0604020202020204" pitchFamily="34" charset="0"/>
              </a:rPr>
              <a:t>safety and health</a:t>
            </a:r>
            <a:r>
              <a:rPr lang="en-US" altLang="en-US" dirty="0">
                <a:latin typeface="Arial" pitchFamily="34" charset="0"/>
              </a:rPr>
              <a: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12</a:t>
            </a:fld>
            <a:endParaRPr lang="en-US" dirty="0"/>
          </a:p>
        </p:txBody>
      </p:sp>
    </p:spTree>
    <p:extLst>
      <p:ext uri="{BB962C8B-B14F-4D97-AF65-F5344CB8AC3E}">
        <p14:creationId xmlns:p14="http://schemas.microsoft.com/office/powerpoint/2010/main" val="3132022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Although human resource data analytics is not a traditional HRM function, it pervades all functional areas.  Analyzing employment data (e.g., employee productivity) and business outcomes (e.g., profits) has empowered HR professionals to quantify its influence.  Data analytics go a long way toward establishing the HRM function as a strategic business partner.</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The scope of data analytics is growing rapidly.  No longer do HR professionals limit analyses to internal data.</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19648373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All HRM functions are highly interrelated and management must recognize that decisions in one area affect other areas. For instance, a firm that emphasizes recruiting top-quality candidates but neglects to provide satisfactory compensation is wasting time and money. If a firm pays below-market wages, the firm will always be hiring and training new employees, only to see the best leave for higher wages.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4488352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In light of the changing needs of organizations, the HR profession continues to evolve. Many HR departments continue to get smaller because others outside the HR department are now performing certain HRM functions. HR outsourcing, shared service centers, professional employer organizations, and line managers now assist in many traditional human resource activities. </a:t>
            </a:r>
          </a:p>
          <a:p>
            <a:pPr>
              <a:defRPr/>
            </a:pPr>
            <a:r>
              <a:rPr lang="en-US" altLang="en-US" dirty="0">
                <a:latin typeface="Arial" pitchFamily="34" charset="0"/>
              </a:rPr>
              <a:t>Historically, the </a:t>
            </a:r>
            <a:r>
              <a:rPr lang="en-US" altLang="en-US" b="1" dirty="0">
                <a:latin typeface="Arial" panose="020B0604020202020204" pitchFamily="34" charset="0"/>
              </a:rPr>
              <a:t>human resource professional </a:t>
            </a:r>
            <a:r>
              <a:rPr lang="en-US" altLang="en-US" dirty="0">
                <a:latin typeface="Arial" pitchFamily="34" charset="0"/>
              </a:rPr>
              <a:t>was responsible for all HR functions and acted in an advisory capacity, working with line managers to help them deal with their areas’ human resource matters. The HR manager was primarily responsible for coordinating the management of human resources to help the organization achieve its goals. There was a shared responsibility between line managers and human resource professionals. Frequently, the line manager went to HR for guidance in topics such as selection, training, promotion, and taking disciplinary action. </a:t>
            </a:r>
          </a:p>
          <a:p>
            <a:pPr>
              <a:defRPr/>
            </a:pPr>
            <a:r>
              <a:rPr lang="en-US" altLang="en-US" dirty="0">
                <a:latin typeface="Arial" pitchFamily="34" charset="0"/>
              </a:rPr>
              <a:t>Individuals directly overseeing the accomplishment of the organization’s primary goals are </a:t>
            </a:r>
            <a:r>
              <a:rPr lang="en-US" altLang="en-US" b="1" dirty="0">
                <a:latin typeface="Arial" panose="020B0604020202020204" pitchFamily="34" charset="0"/>
              </a:rPr>
              <a:t>line managers</a:t>
            </a:r>
            <a:r>
              <a:rPr lang="en-US" altLang="en-US" dirty="0">
                <a:latin typeface="Arial" pitchFamily="34" charset="0"/>
              </a:rPr>
              <a:t>. As organizations change, line managers are performing some duties typically done by human resource professionals. This has been simplified by the automation of processes that require a manager’s approval, record-keeping, or input, and processes that support the manager’s job. Everything from recruitment and selection to performance appraisal and employee development can be automated to assist line managers. </a:t>
            </a:r>
          </a:p>
          <a:p>
            <a:pPr>
              <a:defRPr/>
            </a:pPr>
            <a:r>
              <a:rPr lang="en-US" altLang="en-US" b="1" dirty="0">
                <a:latin typeface="Arial" panose="020B0604020202020204" pitchFamily="34" charset="0"/>
              </a:rPr>
              <a:t>HR outsourcing </a:t>
            </a:r>
            <a:r>
              <a:rPr lang="en-US" altLang="en-US" dirty="0">
                <a:latin typeface="Arial" pitchFamily="34" charset="0"/>
              </a:rPr>
              <a:t>is the process of hiring external HR professionals to do the HR work that was previously done internally. The key to HR outsourcing success is to determine which functions to outsource, the extent to which they should be outsourced, and which functions to keep in-house. HR outsourcing focuses primarily on routine, transaction-oriented processes and clerical work. This permits HR to focus on more strategic areas. HR outsourcing is done basically in two ways: discrete services and business process outsourcing.</a:t>
            </a:r>
          </a:p>
          <a:p>
            <a:pPr>
              <a:defRPr/>
            </a:pPr>
            <a:r>
              <a:rPr lang="en-US" altLang="en-US" dirty="0">
                <a:latin typeface="Arial" pitchFamily="34" charset="0"/>
              </a:rPr>
              <a:t>A </a:t>
            </a:r>
            <a:r>
              <a:rPr lang="en-US" altLang="en-US" b="1" dirty="0">
                <a:latin typeface="Arial" panose="020B0604020202020204" pitchFamily="34" charset="0"/>
              </a:rPr>
              <a:t>Shared Service Center</a:t>
            </a:r>
            <a:r>
              <a:rPr lang="en-US" altLang="en-US" dirty="0">
                <a:latin typeface="Arial" pitchFamily="34" charset="0"/>
              </a:rPr>
              <a:t> takes routine activities dispersed throughout the organization and consolidates them in one place. Shared service centers provide an alternative to HR outsourcing and can often provide the same cost savings. The most common HR functions that use SSCs are benefits administration, payroll, recruitment, global training and development, succession planning, and talent retention.</a:t>
            </a:r>
          </a:p>
          <a:p>
            <a:pPr>
              <a:defRPr/>
            </a:pPr>
            <a:r>
              <a:rPr lang="en-US" altLang="en-US" dirty="0">
                <a:latin typeface="Arial" pitchFamily="34" charset="0"/>
              </a:rPr>
              <a:t>A </a:t>
            </a:r>
            <a:r>
              <a:rPr lang="en-US" altLang="en-US" b="1" dirty="0">
                <a:latin typeface="Arial" panose="020B0604020202020204" pitchFamily="34" charset="0"/>
              </a:rPr>
              <a:t>professional employer organization (PEO) </a:t>
            </a:r>
            <a:r>
              <a:rPr lang="en-US" altLang="en-US" dirty="0">
                <a:latin typeface="Arial" pitchFamily="34" charset="0"/>
              </a:rPr>
              <a:t>is a company that leases employees to other businesses. When a decision is made to use a PEO, the company releases its employees, who are then hired by the PEO. The PEO then manages the administrative needs associated with employees, pays their salaries, and manages their benefits. The PEO typically charges a fee based on the number of leased employees. Because the PEO is the employees’ legal employer, it has the right to hire, fire, discipline, and reassign an employee. However, the client company maintains enough control so it can run the day-to-day operations of its business. </a:t>
            </a:r>
          </a:p>
          <a:p>
            <a:pPr>
              <a:defRPr/>
            </a:pPr>
            <a:endParaRPr lang="en-US" altLang="en-US" dirty="0">
              <a:latin typeface="Arial" pitchFamily="34" charset="0"/>
            </a:endParaRPr>
          </a:p>
          <a:p>
            <a:pPr>
              <a:defRPr/>
            </a:pPr>
            <a:endParaRPr lang="en-US" altLang="en-US" dirty="0">
              <a:latin typeface="Arial" pitchFamily="34" charset="0"/>
            </a:endParaRPr>
          </a:p>
          <a:p>
            <a:pPr>
              <a:defRPr/>
            </a:pPr>
            <a:endParaRPr lang="en-US" altLang="en-US" dirty="0">
              <a:latin typeface="Arial" pitchFamily="34" charset="0"/>
            </a:endParaRPr>
          </a:p>
          <a:p>
            <a:pPr>
              <a:defRPr/>
            </a:pPr>
            <a:endParaRPr lang="en-US" altLang="en-US" dirty="0">
              <a:latin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extLst>
      <p:ext uri="{BB962C8B-B14F-4D97-AF65-F5344CB8AC3E}">
        <p14:creationId xmlns:p14="http://schemas.microsoft.com/office/powerpoint/2010/main" val="14787600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altLang="en-US" b="1" dirty="0">
                <a:latin typeface="Arial" panose="020B0604020202020204" pitchFamily="34" charset="0"/>
              </a:rPr>
              <a:t>Executive</a:t>
            </a:r>
            <a:r>
              <a:rPr lang="en-US" altLang="en-US" dirty="0">
                <a:latin typeface="Arial" pitchFamily="34" charset="0"/>
              </a:rPr>
              <a:t>: A top-level manager who reports directly to the corporation’s CEO or to the head of a major division. </a:t>
            </a:r>
            <a:r>
              <a:rPr lang="en-US" altLang="en-US" b="1" dirty="0">
                <a:latin typeface="Arial" panose="020B0604020202020204" pitchFamily="34" charset="0"/>
              </a:rPr>
              <a:t>Generalist</a:t>
            </a:r>
            <a:r>
              <a:rPr lang="en-US" altLang="en-US" dirty="0">
                <a:latin typeface="Arial" pitchFamily="34" charset="0"/>
              </a:rPr>
              <a:t>: Employee who may be an executive, performs tasks in a variety of several or all of the six functional areas of HRM. </a:t>
            </a:r>
            <a:r>
              <a:rPr lang="en-US" altLang="en-US" b="1" dirty="0">
                <a:latin typeface="Arial" panose="020B0604020202020204" pitchFamily="34" charset="0"/>
              </a:rPr>
              <a:t>Specialist</a:t>
            </a:r>
            <a:r>
              <a:rPr lang="en-US" altLang="en-US" dirty="0">
                <a:latin typeface="Arial" pitchFamily="34" charset="0"/>
              </a:rPr>
              <a:t> may be an HR executive, manager, or non-manager who is typically concerned with only one of the six functional areas of HRM. </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15524651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A </a:t>
            </a:r>
            <a:r>
              <a:rPr lang="en-US" altLang="en-US" b="1" dirty="0">
                <a:latin typeface="Arial" panose="020B0604020202020204" pitchFamily="34" charset="0"/>
              </a:rPr>
              <a:t>profession</a:t>
            </a:r>
            <a:r>
              <a:rPr lang="en-US" altLang="en-US" dirty="0">
                <a:latin typeface="Arial" pitchFamily="34" charset="0"/>
              </a:rPr>
              <a:t> is a vocation characterized by a common body of knowledge and a procedure for certifying proficient members. Most professions have representative organizations that establish performance standards and permit members to exchange ideas of mutual concern. Several well-known organizations that serve the HR profession are the Society for Human Resource Management, the Human Resource Certification Institute, the American Society for Training and Development, and WorldatWork.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13408399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vide president of industrial relations in this organization chart specializes primarily in union-related matters.  This person is both an executive and a specialist.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1561817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Five competencies for HR professionals are shown here.  Effective HR professionals demonstrate these competencies.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extLst>
      <p:ext uri="{BB962C8B-B14F-4D97-AF65-F5344CB8AC3E}">
        <p14:creationId xmlns:p14="http://schemas.microsoft.com/office/powerpoint/2010/main" val="17773579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In the environment presently confronting HR, many HR professionals are increasingly taking on the role of being a strategic partner with upper management. In this role, HR professionals are able to focus on matters that are truly important to the company as a whole. For example, increasing sales and building customer loyalty to the brand are important goals of soft drink companies such as Coca Cola and PepsiCo. Increasing sales require hiring highly dedicated and motivated sales and distribution employees. As a strategic business partner, HR helps to identify and develop the employees necessary for excellent performance, builds recruitment systems, training programs for product distribution and interactions with customers, constructs performance management, and structures compensation programs that will greatly incentivize these employees to excel.</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20</a:t>
            </a:fld>
            <a:endParaRPr lang="en-US" dirty="0"/>
          </a:p>
        </p:txBody>
      </p:sp>
    </p:spTree>
    <p:extLst>
      <p:ext uri="{BB962C8B-B14F-4D97-AF65-F5344CB8AC3E}">
        <p14:creationId xmlns:p14="http://schemas.microsoft.com/office/powerpoint/2010/main" val="19950980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A  useful way to better understand </a:t>
            </a:r>
            <a:r>
              <a:rPr lang="en-US" altLang="en-US" i="1" dirty="0">
                <a:latin typeface="Arial" panose="020B0604020202020204" pitchFamily="34" charset="0"/>
              </a:rPr>
              <a:t>how</a:t>
            </a:r>
            <a:r>
              <a:rPr lang="en-US" altLang="en-US" dirty="0">
                <a:latin typeface="Arial" pitchFamily="34" charset="0"/>
              </a:rPr>
              <a:t> HR serves as a strategic business partner is to think about the use of capital for value creation. </a:t>
            </a:r>
            <a:r>
              <a:rPr lang="en-US" altLang="en-US" b="1" dirty="0">
                <a:latin typeface="Arial" panose="020B0604020202020204" pitchFamily="34" charset="0"/>
              </a:rPr>
              <a:t>Capital</a:t>
            </a:r>
            <a:r>
              <a:rPr lang="en-US" altLang="en-US" dirty="0">
                <a:latin typeface="Arial" pitchFamily="34" charset="0"/>
              </a:rPr>
              <a:t>  refers to the factors that enable companies to generate income, higher company stock prices, economic value, strong positive brand identity, and reputation. There is a variety of capital that companies use to create value, including financial capital (cash) and capital equipment (state-of-the-art robotics used in manufacturing). Employees represent a specific type of capital called human capital. </a:t>
            </a:r>
            <a:r>
              <a:rPr lang="en-US" altLang="en-US" b="1" dirty="0">
                <a:latin typeface="Arial" panose="020B0604020202020204" pitchFamily="34" charset="0"/>
              </a:rPr>
              <a:t>Human capital</a:t>
            </a:r>
            <a:r>
              <a:rPr lang="en-US" altLang="en-US" dirty="0">
                <a:latin typeface="Arial" pitchFamily="34" charset="0"/>
              </a:rPr>
              <a:t>, as defined by economists, refers to sets of collective skills, knowledge, and ability that employees can apply to create value for their employers. Companies purchase the use of human capital by paying employees an hourly wage, salary, or bonuses and providing benefits such as paid vacation and health insurance. Also, companies help develop human capital to their advantage by offering training programs aimed at further boosting employee productivity.</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21</a:t>
            </a:fld>
            <a:endParaRPr lang="en-US" dirty="0"/>
          </a:p>
        </p:txBody>
      </p:sp>
    </p:spTree>
    <p:extLst>
      <p:ext uri="{BB962C8B-B14F-4D97-AF65-F5344CB8AC3E}">
        <p14:creationId xmlns:p14="http://schemas.microsoft.com/office/powerpoint/2010/main" val="40451464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US" dirty="0"/>
              <a:t>Many interrelated factors affect HRM practice within and outside the organization.  Environmental factors include legal considerations, labor market, society, political parties, unions, shareholders, competition, customers, technology, the economy, and unanticipated events.  Each factor, either separately or in combination with others, ca  crate constraints or opportunities for HRM.</a:t>
            </a:r>
          </a:p>
          <a:p>
            <a:r>
              <a:rPr lang="en-US" altLang="en-US" dirty="0">
                <a:latin typeface="Arial" pitchFamily="34" charset="0"/>
              </a:rPr>
              <a:t>A significant external force affecting HRM relates to federal, state, and local legislation and the court decisions interpreting this legislation. In addition, presidential executive orders have a major impact on HRM. These legal considerations affect virtually the entire spectrum of human resource policies. For example, Title VII of the Civil Rights Act of 1964 prohibits illegal discrimination on the basis of race, color, religion, or national origin. Court decisions provide clarification of language in the laws. </a:t>
            </a:r>
            <a:r>
              <a:rPr lang="en-IN" altLang="en-US" dirty="0">
                <a:latin typeface="Arial" panose="020B0604020202020204" pitchFamily="34" charset="0"/>
              </a:rPr>
              <a:t>A presidential executive order (EO) is a directive issued by the president and has the force and effect of a law enacted by Congress because it applies to federal agencies and federal contractors. An example of a contractor is a company that provides carpentry work in federal government buildings. </a:t>
            </a:r>
          </a:p>
          <a:p>
            <a:r>
              <a:rPr lang="en-US" altLang="en-US" dirty="0">
                <a:latin typeface="Arial" pitchFamily="34" charset="0"/>
              </a:rPr>
              <a:t>Potential employees located within the geographic area from which employees are recruited comprise the </a:t>
            </a:r>
            <a:r>
              <a:rPr lang="en-US" altLang="en-US" b="1" dirty="0">
                <a:latin typeface="Arial" panose="020B0604020202020204" pitchFamily="34" charset="0"/>
              </a:rPr>
              <a:t>labor market</a:t>
            </a:r>
            <a:r>
              <a:rPr lang="en-US" altLang="en-US" dirty="0">
                <a:latin typeface="Arial" pitchFamily="34" charset="0"/>
              </a:rPr>
              <a:t>. The labor market is always changing, and these shifts inevitably cause changes in the workforce, which can affect the way management must deal with the workforce. </a:t>
            </a:r>
          </a:p>
          <a:p>
            <a:r>
              <a:rPr lang="en-US" altLang="en-US" dirty="0">
                <a:latin typeface="Arial" pitchFamily="34" charset="0"/>
              </a:rPr>
              <a:t>The public does not accept, without question, the actions of firms in the business world today. To remain acceptable to the general public, a firm must accomplish its purpose while acting ethically and responsibly. </a:t>
            </a:r>
            <a:r>
              <a:rPr lang="en-US" altLang="en-US" b="1" dirty="0">
                <a:latin typeface="Arial" panose="020B0604020202020204" pitchFamily="34" charset="0"/>
              </a:rPr>
              <a:t>Ethics</a:t>
            </a:r>
            <a:r>
              <a:rPr lang="en-US" altLang="en-US" dirty="0">
                <a:latin typeface="Arial" pitchFamily="34" charset="0"/>
              </a:rPr>
              <a:t> is the discipline dealing with what is good and bad, or right and wrong, and with moral duty and obligation. </a:t>
            </a:r>
            <a:r>
              <a:rPr lang="en-US" altLang="en-US" b="1" dirty="0">
                <a:latin typeface="Arial" panose="020B0604020202020204" pitchFamily="34" charset="0"/>
              </a:rPr>
              <a:t>Corporate social responsibility </a:t>
            </a:r>
            <a:r>
              <a:rPr lang="en-US" altLang="en-US" dirty="0">
                <a:latin typeface="Arial" pitchFamily="34" charset="0"/>
              </a:rPr>
              <a:t>is the implied, enforced, or felt obligation of managers, acting in their official capacities, to serve or protect the interests of stakeholders inside and outside the organization. </a:t>
            </a:r>
          </a:p>
          <a:p>
            <a:r>
              <a:rPr lang="en-US" altLang="en-US" dirty="0">
                <a:latin typeface="Arial" pitchFamily="34" charset="0"/>
              </a:rPr>
              <a:t>Closely related to society, but not the same, are political parties. The Democratic and Republican parties are the two major political parties in the United States. These parties often have differing opinions on how HRM should be accomplished. For example, Democrats tend to favor government regulation that protects the rights of virtually all employees to receive at least a minimum wage (the Fair Labor Standards Act) and health insurance (Patient Protection Affordability and Accountability Act). Republicans, on the other hand, tend not to favor government regulation, believing that businesses should have as much flexibility as possible to operate successfully. </a:t>
            </a:r>
          </a:p>
          <a:p>
            <a:r>
              <a:rPr lang="en-US" altLang="en-US" dirty="0">
                <a:latin typeface="Arial" pitchFamily="34" charset="0"/>
              </a:rPr>
              <a:t>A </a:t>
            </a:r>
            <a:r>
              <a:rPr lang="en-US" altLang="en-US" b="1" dirty="0">
                <a:latin typeface="Arial" panose="020B0604020202020204" pitchFamily="34" charset="0"/>
              </a:rPr>
              <a:t>union</a:t>
            </a:r>
            <a:r>
              <a:rPr lang="en-US" altLang="en-US" dirty="0">
                <a:latin typeface="Arial" pitchFamily="34" charset="0"/>
              </a:rPr>
              <a:t> is comprised of employees who have joined together for the purpose of dealing collectively with their employer. In a unionized organization, the union—rather than the individual employee—acts as a third party to negotiate work agreements with management. Wage levels, benefits, and working conditions for millions of employees reflect decisions made jointly by unions and management. </a:t>
            </a:r>
          </a:p>
          <a:p>
            <a:r>
              <a:rPr lang="en-US" altLang="en-US" dirty="0">
                <a:latin typeface="Arial" pitchFamily="34" charset="0"/>
              </a:rPr>
              <a:t>The owners of a corporation are called </a:t>
            </a:r>
            <a:r>
              <a:rPr lang="en-US" altLang="en-US" b="1" dirty="0">
                <a:latin typeface="Arial" panose="020B0604020202020204" pitchFamily="34" charset="0"/>
              </a:rPr>
              <a:t>shareholders</a:t>
            </a:r>
            <a:r>
              <a:rPr lang="en-US" altLang="en-US" dirty="0">
                <a:latin typeface="Arial" pitchFamily="34" charset="0"/>
              </a:rPr>
              <a:t>. Because shareholders have invested money in the firm, they may at times challenge decisions made by management. Shareholders wield increasing influence, and management may be forced to justify the merits of a particular program in terms of how it will affect future projects, costs, revenues, profits, and even how it will benefit society as a whole. </a:t>
            </a:r>
          </a:p>
          <a:p>
            <a:r>
              <a:rPr lang="en-US" altLang="en-US" dirty="0">
                <a:latin typeface="Arial" pitchFamily="34" charset="0"/>
              </a:rPr>
              <a:t>Firms may face intense competition in both their product or service and labor markets. Unless an organization is in the unusual position of monopolizing the market it serves, other firms will be producing similar products or services. To compete effectively, a firm must also compete for and retain competent employees. </a:t>
            </a:r>
          </a:p>
          <a:p>
            <a:r>
              <a:rPr lang="en-US" altLang="en-US" dirty="0">
                <a:latin typeface="Arial" pitchFamily="34" charset="0"/>
              </a:rPr>
              <a:t>Customers are the people who actually use a firm’s goods and services. Because sales are crucial to a firm’s survival, management has the task of ensuring that its employment practices enhance the ability of its workforce to provide top-quality goods and services. This capacity is directly related to the skills, qualifications, and motivation of the organization’s employees. </a:t>
            </a:r>
          </a:p>
          <a:p>
            <a:r>
              <a:rPr lang="en-US" altLang="en-US" dirty="0">
                <a:latin typeface="Arial" pitchFamily="34" charset="0"/>
              </a:rPr>
              <a:t>The world has never before seen the rapid rate of technological change that is occurring today. While the development of technology has created new roles for HR professionals, it also places additional pressures on them to keep abreast of new HR technology. With the increased sophistication of technology has come the ability to design more useful human resource information systems (HRIS). </a:t>
            </a:r>
          </a:p>
          <a:p>
            <a:r>
              <a:rPr lang="en-US" altLang="en-US" dirty="0">
                <a:latin typeface="Arial" pitchFamily="34" charset="0"/>
              </a:rPr>
              <a:t>The economy, on the whole and in its various segments, is a major environmental factor affecting HRM. Generally speaking, when the economy is booming, it is more difficult to recruit qualified workers. On the other hand, when a downturn is experienced, as with the recent recession, more applicants are typically available. To complicate this situation even further, one segment of the country may be experiencing a downturn and another a boom. This variation in supply and demand is also true for obtaining qualified workers in different industry and professional areas.</a:t>
            </a:r>
          </a:p>
          <a:p>
            <a:r>
              <a:rPr lang="en-US" altLang="en-US" b="1" dirty="0">
                <a:latin typeface="Arial" panose="020B0604020202020204" pitchFamily="34" charset="0"/>
              </a:rPr>
              <a:t>Unanticipated events </a:t>
            </a:r>
            <a:r>
              <a:rPr lang="en-US" altLang="en-US" dirty="0">
                <a:latin typeface="Arial" pitchFamily="34" charset="0"/>
              </a:rPr>
              <a:t>are occurrences in the external environment that cannot be foreseen. These events cause major modifications in the performance of many human resource functions in the affected firms. Every disaster, whether man-made or natural, requires a tremendous amount of adjustment with regard to human resource management. On a global level, think of the many different ways HR was affected when major earthquakes struck Japan, Haiti, and Chile. </a:t>
            </a:r>
          </a:p>
          <a:p>
            <a:endParaRPr lang="en-US" altLang="en-US" dirty="0">
              <a:latin typeface="Arial" pitchFamily="34" charset="0"/>
            </a:endParaRPr>
          </a:p>
          <a:p>
            <a:endParaRPr lang="en-US" altLang="en-US" dirty="0">
              <a:latin typeface="Arial" pitchFamily="34" charset="0"/>
            </a:endParaRPr>
          </a:p>
          <a:p>
            <a:endParaRPr lang="en-US" altLang="en-US" dirty="0">
              <a:latin typeface="Arial" pitchFamily="34" charset="0"/>
            </a:endParaRPr>
          </a:p>
          <a:p>
            <a:endParaRPr lang="en-US" altLang="en-US" dirty="0">
              <a:latin typeface="Arial" pitchFamily="34" charset="0"/>
            </a:endParaRPr>
          </a:p>
          <a:p>
            <a:endParaRPr lang="en-US" altLang="en-US" dirty="0">
              <a:latin typeface="Arial" pitchFamily="34" charset="0"/>
            </a:endParaRPr>
          </a:p>
          <a:p>
            <a:endParaRPr lang="en-US" altLang="en-US" dirty="0">
              <a:latin typeface="Arial" pitchFamily="34" charset="0"/>
            </a:endParaRPr>
          </a:p>
          <a:p>
            <a:endParaRPr lang="en-US" altLang="en-US" dirty="0">
              <a:latin typeface="Arial" pitchFamily="34" charset="0"/>
            </a:endParaRPr>
          </a:p>
          <a:p>
            <a:endParaRPr lang="en-US" altLang="en-US" dirty="0">
              <a:latin typeface="Arial" pitchFamily="34" charset="0"/>
            </a:endParaRPr>
          </a:p>
          <a:p>
            <a:endParaRPr lang="en-US" altLang="en-US" dirty="0">
              <a:latin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dirty="0"/>
          </a:p>
        </p:txBody>
      </p:sp>
    </p:spTree>
    <p:extLst>
      <p:ext uri="{BB962C8B-B14F-4D97-AF65-F5344CB8AC3E}">
        <p14:creationId xmlns:p14="http://schemas.microsoft.com/office/powerpoint/2010/main" val="33728567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AU" altLang="en-US" b="1" dirty="0">
                <a:latin typeface="Arial" panose="020B0604020202020204" pitchFamily="34" charset="0"/>
              </a:rPr>
              <a:t>Corporate culture </a:t>
            </a:r>
            <a:r>
              <a:rPr lang="en-AU" altLang="en-US" dirty="0">
                <a:latin typeface="Arial" panose="020B0604020202020204" pitchFamily="34" charset="0"/>
              </a:rPr>
              <a:t>is the system of shared values, beliefs, and habits within an organization that interacts with the formal structure to produce behavioral norms. </a:t>
            </a:r>
            <a:r>
              <a:rPr lang="en-US" altLang="en-US" dirty="0">
                <a:latin typeface="Arial" pitchFamily="34" charset="0"/>
              </a:rPr>
              <a:t>Throughout this text the importance of various topics related to </a:t>
            </a:r>
            <a:r>
              <a:rPr lang="en-US" altLang="en-US" i="1" dirty="0">
                <a:latin typeface="Arial" panose="020B0604020202020204" pitchFamily="34" charset="0"/>
              </a:rPr>
              <a:t>corporate culture</a:t>
            </a:r>
            <a:r>
              <a:rPr lang="en-US" altLang="en-US" dirty="0">
                <a:latin typeface="Arial" pitchFamily="34" charset="0"/>
              </a:rPr>
              <a:t> will be described. The first topic related to corporate culture is employer branding</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extLst>
      <p:ext uri="{BB962C8B-B14F-4D97-AF65-F5344CB8AC3E}">
        <p14:creationId xmlns:p14="http://schemas.microsoft.com/office/powerpoint/2010/main" val="20016569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ltLang="en-US" b="1" dirty="0">
                <a:latin typeface="Arial" panose="020B0604020202020204" pitchFamily="34" charset="0"/>
              </a:rPr>
              <a:t>Employer branding</a:t>
            </a:r>
            <a:r>
              <a:rPr lang="en-US" altLang="en-US" dirty="0">
                <a:latin typeface="Arial" pitchFamily="34" charset="0"/>
              </a:rPr>
              <a:t> is what the company stands for in the public eye. As such, the focus on employer branding is becoming increasingly important for organizations. Brands imply what employees will get from working there, and why working for the company is a career and not just a job. As more Gen Y-ers enter the workforce, firms may need to alter their brand in order to attract and retain these young people, who view having fun in an engaging work environment as important as a good salary. An employer brand embodies the values and standards that guide employee behavior. Through employer branding, people get to know what the company stands for, the profiles it hires, the fit between jobs and people, and the results it recognizes and rewards. Every company has a brand, which could be the company of choice or the one of last resort. A robust employment brand attracts people and makes them want to stay. In fact, most workers want to belong to an organization that embraces the ideas and principles they share.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dirty="0"/>
          </a:p>
        </p:txBody>
      </p:sp>
    </p:spTree>
    <p:extLst>
      <p:ext uri="{BB962C8B-B14F-4D97-AF65-F5344CB8AC3E}">
        <p14:creationId xmlns:p14="http://schemas.microsoft.com/office/powerpoint/2010/main" val="42347632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Typically the same HR functions previously identified must be accomplished by small businesses but the manner in which they are accomplished may be altered. Small businesses often do not have a formal HR unit or an HRM specialist. Rather, line managers often handle the HR functions. The focus of their activities is generally on hiring and retaining capable employees. Some aspects of HR functions may actually be more significant in smaller firms than in larger ones. For example, a staffing mistake in hiring an incompetent employee who alienates customers may cause the business to fail. In a larger firm, such an error might be much less harmful. </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extLst>
      <p:ext uri="{BB962C8B-B14F-4D97-AF65-F5344CB8AC3E}">
        <p14:creationId xmlns:p14="http://schemas.microsoft.com/office/powerpoint/2010/main" val="29503490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tabLst>
                <a:tab pos="465138" algn="l"/>
              </a:tabLst>
            </a:pPr>
            <a:r>
              <a:rPr lang="en-US" altLang="en-US" dirty="0">
                <a:latin typeface="Arial" pitchFamily="34" charset="0"/>
              </a:rPr>
              <a:t>Cultural differences among countries are a major factor influencing global business. This borderless world adds dramatically to the difficulty of managing human capital. Cultural differences are often the biggest barrier to doing business in the global market.</a:t>
            </a:r>
          </a:p>
          <a:p>
            <a:pPr>
              <a:tabLst>
                <a:tab pos="465138" algn="l"/>
              </a:tabLst>
            </a:pPr>
            <a:endParaRPr lang="en-US" altLang="en-US" dirty="0">
              <a:latin typeface="Arial" pitchFamily="34" charset="0"/>
            </a:endParaRPr>
          </a:p>
          <a:p>
            <a:pPr>
              <a:tabLst>
                <a:tab pos="465138" algn="l"/>
              </a:tabLst>
            </a:pPr>
            <a:r>
              <a:rPr lang="en-US" altLang="en-US" dirty="0">
                <a:latin typeface="Arial" pitchFamily="34" charset="0"/>
              </a:rPr>
              <a:t>A country’s culture is the set of values, symbols, beliefs, languages, and norms that guide human behavior within the country. </a:t>
            </a:r>
          </a:p>
          <a:p>
            <a:pPr>
              <a:tabLst>
                <a:tab pos="465138" algn="l"/>
              </a:tabLst>
            </a:pPr>
            <a:endParaRPr lang="en-US" altLang="en-US" dirty="0">
              <a:latin typeface="Arial" pitchFamily="34" charset="0"/>
            </a:endParaRPr>
          </a:p>
          <a:p>
            <a:pPr>
              <a:tabLst>
                <a:tab pos="465138" algn="l"/>
              </a:tabLst>
            </a:pPr>
            <a:r>
              <a:rPr lang="en-US" altLang="en-US" dirty="0">
                <a:latin typeface="Arial" pitchFamily="34" charset="0"/>
              </a:rPr>
              <a:t>Companies operating in the global environment recognize that national cultures differ and that such differences</a:t>
            </a:r>
            <a:r>
              <a:rPr lang="en-US" altLang="en-US" i="1" dirty="0">
                <a:latin typeface="Arial" panose="020B0604020202020204" pitchFamily="34" charset="0"/>
              </a:rPr>
              <a:t> </a:t>
            </a:r>
            <a:r>
              <a:rPr lang="en-US" altLang="en-US" dirty="0">
                <a:latin typeface="Arial" pitchFamily="34" charset="0"/>
              </a:rPr>
              <a:t>cannot be ignored. For example, a businessperson who travels from Switzerland to Italy goes from a country where meetings tend to be highly structured and expected to start on time, to one where meetings can be more informal and punctuality is less important. Recognizing the cultural differences present in a workplace can help managers achieve maximum effectiveness.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26</a:t>
            </a:fld>
            <a:endParaRPr lang="en-US" dirty="0"/>
          </a:p>
        </p:txBody>
      </p:sp>
    </p:spTree>
    <p:extLst>
      <p:ext uri="{BB962C8B-B14F-4D97-AF65-F5344CB8AC3E}">
        <p14:creationId xmlns:p14="http://schemas.microsoft.com/office/powerpoint/2010/main" val="7295067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Whether or not you plan on a career in HRM, the lessons you learn in this course will help you in business and in your life.</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Communication is defined as effective use of oral, written, and nonverbal skills for multiple purposes, effective listening; using technology to communicate; and being able to evaluate the effectiveness of communication efforts – all within diverse contexts.</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Critical thinking involves purposeful and goal-directed thinking used to define and solve problems, make decisions or form judgments related to a situation or set of circumstances.</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Collaborative learning takes place in a situation in which individuals actively work together on a task, constructing meaning and knowledge as a group through dialogue and negotiation resulting in a final product reflective of their joint, interdependent actions.</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Knowledge application and analysis is defined as the ability to learn a concept and then appropriately apply that knowledge in another setting to achieve a higher level of understanding.</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Business ethics are sets of guiding principles that influence the way individuals and organizations behave within the society that they operate.  Corporate social responsibility (CSR) and corporate sustainability are equally important matters as you move forward in your career.</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Information technology application and computing skills are defined as the ability to select and use appropriate technology to accomplish a given task.</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Data literacy is the ability to access, assess, interpret, manipulate, summarize and communicate data.</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27</a:t>
            </a:fld>
            <a:endParaRPr lang="en-US" dirty="0"/>
          </a:p>
        </p:txBody>
      </p:sp>
    </p:spTree>
    <p:extLst>
      <p:ext uri="{BB962C8B-B14F-4D97-AF65-F5344CB8AC3E}">
        <p14:creationId xmlns:p14="http://schemas.microsoft.com/office/powerpoint/2010/main" val="31306335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itchFamily="34" charset="0"/>
              </a:rPr>
              <a:t>The scope of this book is designed to provide an appreciation into the strategic role of HRM in today’s organizations and to learn about the six HR functional areas (staffing, human resource development, performance management, compensation, safety and health, and employee and labor relations).  In addition, the environment that influences HRM practice is addressed throughout the book to put the work of HR professionals and others who are involved in HR practice into context.</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28</a:t>
            </a:fld>
            <a:endParaRPr lang="en-US" dirty="0"/>
          </a:p>
        </p:txBody>
      </p:sp>
    </p:spTree>
    <p:extLst>
      <p:ext uri="{BB962C8B-B14F-4D97-AF65-F5344CB8AC3E}">
        <p14:creationId xmlns:p14="http://schemas.microsoft.com/office/powerpoint/2010/main" val="41140317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ltLang="en-US" dirty="0">
                <a:latin typeface="Arial" pitchFamily="34" charset="0"/>
              </a:rPr>
              <a:t>The scope of this book is designed to provide an appreciation into the strategic role of HRM in today’s organizations and to learn about the six HR functional areas (staffing, human resource development, performance management, compensation, safety and health, and employee and labor relations).  In addition, the environment that influences HRM practice is addressed throughout the book to put the work of HR professionals and others who are involved in HR practice into context.</a:t>
            </a:r>
          </a:p>
          <a:p>
            <a:endParaRPr lang="en-US" altLang="en-US" dirty="0">
              <a:latin typeface="Arial" pitchFamily="34" charset="0"/>
            </a:endParaRPr>
          </a:p>
          <a:p>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29</a:t>
            </a:fld>
            <a:endParaRPr lang="en-US" dirty="0"/>
          </a:p>
        </p:txBody>
      </p:sp>
    </p:spTree>
    <p:extLst>
      <p:ext uri="{BB962C8B-B14F-4D97-AF65-F5344CB8AC3E}">
        <p14:creationId xmlns:p14="http://schemas.microsoft.com/office/powerpoint/2010/main" val="1055923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ltLang="en-US" dirty="0">
                <a:latin typeface="Arial" pitchFamily="34" charset="0"/>
              </a:rPr>
              <a:t>The scope of this book is designed to provide an appreciation into the strategic role of HRM in today’s organizations and to learn about the six HR functional areas (staffing, human resource development, performance management, compensation, safety and health, and employee and labor relations).  In addition, the environment that influences HRM practice is addressed throughout the book to put the work of HR professionals and others who are involved in HR practice into context.</a:t>
            </a:r>
          </a:p>
          <a:p>
            <a:endParaRPr lang="en-US" altLang="en-US" dirty="0">
              <a:latin typeface="Arial" pitchFamily="34" charset="0"/>
            </a:endParaRPr>
          </a:p>
          <a:p>
            <a:endParaRPr lang="en-US" altLang="en-US" dirty="0">
              <a:latin typeface="Arial"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30</a:t>
            </a:fld>
            <a:endParaRPr lang="en-US" dirty="0"/>
          </a:p>
        </p:txBody>
      </p:sp>
    </p:spTree>
    <p:extLst>
      <p:ext uri="{BB962C8B-B14F-4D97-AF65-F5344CB8AC3E}">
        <p14:creationId xmlns:p14="http://schemas.microsoft.com/office/powerpoint/2010/main" val="15865475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book is organized into six parts.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31</a:t>
            </a:fld>
            <a:endParaRPr lang="en-US" dirty="0"/>
          </a:p>
        </p:txBody>
      </p:sp>
    </p:spTree>
    <p:extLst>
      <p:ext uri="{BB962C8B-B14F-4D97-AF65-F5344CB8AC3E}">
        <p14:creationId xmlns:p14="http://schemas.microsoft.com/office/powerpoint/2010/main" val="39165669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book is organized into six parts.</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32</a:t>
            </a:fld>
            <a:endParaRPr lang="en-US" dirty="0"/>
          </a:p>
        </p:txBody>
      </p:sp>
    </p:spTree>
    <p:extLst>
      <p:ext uri="{BB962C8B-B14F-4D97-AF65-F5344CB8AC3E}">
        <p14:creationId xmlns:p14="http://schemas.microsoft.com/office/powerpoint/2010/main" val="35608570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book is organized into six parts.</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33</a:t>
            </a:fld>
            <a:endParaRPr lang="en-US" dirty="0"/>
          </a:p>
        </p:txBody>
      </p:sp>
    </p:spTree>
    <p:extLst>
      <p:ext uri="{BB962C8B-B14F-4D97-AF65-F5344CB8AC3E}">
        <p14:creationId xmlns:p14="http://schemas.microsoft.com/office/powerpoint/2010/main" val="20879692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11/13/18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1" name="Picture 10"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 Placeholder 3"/>
          <p:cNvSpPr>
            <a:spLocks noGrp="1"/>
          </p:cNvSpPr>
          <p:nvPr>
            <p:ph type="body" sz="quarter" idx="14" hasCustomPrompt="1"/>
          </p:nvPr>
        </p:nvSpPr>
        <p:spPr>
          <a:xfrm>
            <a:off x="2822328" y="6480995"/>
            <a:ext cx="5848350" cy="259773"/>
          </a:xfrm>
        </p:spPr>
        <p:txBody>
          <a:bodyPr/>
          <a:lstStyle>
            <a:lvl1pPr marL="0" indent="0">
              <a:buNone/>
              <a:defRPr/>
            </a:lvl1pPr>
          </a:lstStyle>
          <a:p>
            <a:pPr algn="r">
              <a:buClrTx/>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2016, 2014, 2012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2981062836"/>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11/13/18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11/13/18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11/13/18</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11/13/18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11/13/18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4" name="Text Placeholder 3"/>
          <p:cNvSpPr>
            <a:spLocks noGrp="1"/>
          </p:cNvSpPr>
          <p:nvPr>
            <p:ph type="body" sz="quarter" idx="14" hasCustomPrompt="1"/>
          </p:nvPr>
        </p:nvSpPr>
        <p:spPr>
          <a:xfrm>
            <a:off x="2822328" y="6480995"/>
            <a:ext cx="5848350" cy="259773"/>
          </a:xfrm>
        </p:spPr>
        <p:txBody>
          <a:bodyPr/>
          <a:lstStyle>
            <a:lvl1pPr marL="0" indent="0">
              <a:buNone/>
              <a:defRPr/>
            </a:lvl1pPr>
          </a:lstStyle>
          <a:p>
            <a:pPr algn="r">
              <a:buClrTx/>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2016, 2014, 2012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11/13/18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11/13/18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a:t>Click to edit Master title style</a:t>
            </a:r>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11/13/18</a:t>
            </a:fld>
            <a:endParaRPr lang="en-US" dirty="0"/>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pPr/>
              <a:t>11/13/18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11/13/18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2" name="Text Placeholder 3"/>
          <p:cNvSpPr>
            <a:spLocks noGrp="1"/>
          </p:cNvSpPr>
          <p:nvPr>
            <p:ph type="body" sz="quarter" idx="14" hasCustomPrompt="1"/>
          </p:nvPr>
        </p:nvSpPr>
        <p:spPr>
          <a:xfrm>
            <a:off x="2822328" y="6480995"/>
            <a:ext cx="5848350" cy="259773"/>
          </a:xfrm>
        </p:spPr>
        <p:txBody>
          <a:bodyPr/>
          <a:lstStyle>
            <a:lvl1pPr marL="0" indent="0">
              <a:buNone/>
              <a:defRPr/>
            </a:lvl1pPr>
          </a:lstStyle>
          <a:p>
            <a:pPr algn="r">
              <a:buClrTx/>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2016, 2014, 2012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11/13/18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20" name="Text Placeholder 17"/>
          <p:cNvSpPr>
            <a:spLocks noGrp="1"/>
          </p:cNvSpPr>
          <p:nvPr>
            <p:ph type="body" sz="quarter" idx="16" hasCustomPrompt="1"/>
          </p:nvPr>
        </p:nvSpPr>
        <p:spPr>
          <a:xfrm>
            <a:off x="3048000" y="6529254"/>
            <a:ext cx="5867400" cy="187537"/>
          </a:xfrm>
        </p:spPr>
        <p:txBody>
          <a:bodyPr/>
          <a:lstStyle>
            <a:lvl1pPr marL="0" indent="0" algn="r">
              <a:buNone/>
              <a:defRPr sz="800" baseline="0"/>
            </a:lvl1pPr>
          </a:lstStyle>
          <a:p>
            <a:pPr lvl="0"/>
            <a:r>
              <a:rPr lang="en-US" dirty="0"/>
              <a:t>Click to add copyright line</a:t>
            </a:r>
            <a:endParaRPr lang="en-IN"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3579692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11/13/18</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pic>
        <p:nvPicPr>
          <p:cNvPr id="10" name="Picture 9"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2" name="Text Placeholder 3"/>
          <p:cNvSpPr txBox="1">
            <a:spLocks/>
          </p:cNvSpPr>
          <p:nvPr userDrawn="1"/>
        </p:nvSpPr>
        <p:spPr>
          <a:xfrm>
            <a:off x="2611312" y="6430064"/>
            <a:ext cx="6153150" cy="259773"/>
          </a:xfrm>
          <a:prstGeom prst="rect">
            <a:avLst/>
          </a:prstGeom>
        </p:spPr>
        <p:txBody>
          <a:bodyPr/>
          <a:lst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a:lstStyle>
          <a:p>
            <a:pPr marL="0" indent="0" algn="r">
              <a:buClrTx/>
              <a:buNone/>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3" r:id="rId13"/>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3399" y="233237"/>
            <a:ext cx="8277519" cy="599276"/>
          </a:xfrm>
        </p:spPr>
        <p:txBody>
          <a:bodyPr anchor="b"/>
          <a:lstStyle/>
          <a:p>
            <a:pPr>
              <a:defRPr/>
            </a:pPr>
            <a:r>
              <a:rPr lang="en-US" dirty="0"/>
              <a:t>Human Resource Management</a:t>
            </a:r>
          </a:p>
        </p:txBody>
      </p:sp>
      <p:sp>
        <p:nvSpPr>
          <p:cNvPr id="3" name="Text Placeholder 2"/>
          <p:cNvSpPr>
            <a:spLocks noGrp="1"/>
          </p:cNvSpPr>
          <p:nvPr>
            <p:ph type="body" sz="quarter" idx="13"/>
          </p:nvPr>
        </p:nvSpPr>
        <p:spPr>
          <a:xfrm>
            <a:off x="533398" y="1041776"/>
            <a:ext cx="8153401" cy="349068"/>
          </a:xfrm>
        </p:spPr>
        <p:txBody>
          <a:bodyPr/>
          <a:lstStyle/>
          <a:p>
            <a:r>
              <a:rPr lang="en-IN" dirty="0"/>
              <a:t>Fifteenth Edition, Global Edition</a:t>
            </a:r>
          </a:p>
        </p:txBody>
      </p:sp>
      <p:sp>
        <p:nvSpPr>
          <p:cNvPr id="4" name="Text Placeholder 3"/>
          <p:cNvSpPr>
            <a:spLocks noGrp="1"/>
          </p:cNvSpPr>
          <p:nvPr>
            <p:ph type="body" sz="quarter" idx="14"/>
          </p:nvPr>
        </p:nvSpPr>
        <p:spPr>
          <a:xfrm>
            <a:off x="5285531" y="1917421"/>
            <a:ext cx="3225424" cy="1282979"/>
          </a:xfrm>
        </p:spPr>
        <p:txBody>
          <a:bodyPr/>
          <a:lstStyle/>
          <a:p>
            <a:pPr algn="ctr"/>
            <a:r>
              <a:rPr lang="en-IN" b="1" dirty="0"/>
              <a:t>Chapter 1</a:t>
            </a:r>
            <a:endParaRPr lang="en-IN" dirty="0"/>
          </a:p>
        </p:txBody>
      </p:sp>
      <p:sp>
        <p:nvSpPr>
          <p:cNvPr id="5" name="Text Placeholder 4"/>
          <p:cNvSpPr>
            <a:spLocks noGrp="1"/>
          </p:cNvSpPr>
          <p:nvPr>
            <p:ph type="body" sz="quarter" idx="15"/>
          </p:nvPr>
        </p:nvSpPr>
        <p:spPr>
          <a:xfrm>
            <a:off x="5285531" y="3398837"/>
            <a:ext cx="3225424" cy="1401763"/>
          </a:xfrm>
        </p:spPr>
        <p:txBody>
          <a:bodyPr/>
          <a:lstStyle/>
          <a:p>
            <a:pPr algn="ctr"/>
            <a:r>
              <a:rPr lang="en-US" altLang="en-US" dirty="0"/>
              <a:t>Human Resource Management: An Overview</a:t>
            </a:r>
            <a:endParaRPr lang="en-US" dirty="0">
              <a:cs typeface="Arial" panose="020B0604020202020204" pitchFamily="34" charset="0"/>
            </a:endParaRPr>
          </a:p>
        </p:txBody>
      </p:sp>
      <p:sp>
        <p:nvSpPr>
          <p:cNvPr id="11" name="Text Placeholder 3"/>
          <p:cNvSpPr>
            <a:spLocks noGrp="1"/>
          </p:cNvSpPr>
          <p:nvPr>
            <p:ph type="body" sz="quarter" idx="14"/>
          </p:nvPr>
        </p:nvSpPr>
        <p:spPr>
          <a:xfrm>
            <a:off x="2819400" y="6394896"/>
            <a:ext cx="5848350" cy="259773"/>
          </a:xfrm>
        </p:spPr>
        <p:txBody>
          <a:bodyPr/>
          <a:lstStyle/>
          <a:p>
            <a:pPr algn="r">
              <a:buClrTx/>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10" name="Picture 9" descr="Front Cover: Human Resource Management Fifteenth Edition by Martocchio."/>
          <p:cNvPicPr>
            <a:picLocks noChangeAspect="1"/>
          </p:cNvPicPr>
          <p:nvPr/>
        </p:nvPicPr>
        <p:blipFill>
          <a:blip r:embed="rId3" cstate="print"/>
          <a:stretch>
            <a:fillRect/>
          </a:stretch>
        </p:blipFill>
        <p:spPr>
          <a:xfrm>
            <a:off x="883663" y="1607347"/>
            <a:ext cx="3547800" cy="4571046"/>
          </a:xfrm>
          <a:prstGeom prst="rect">
            <a:avLst/>
          </a:prstGeom>
          <a:ln w="6350">
            <a:solidFill>
              <a:schemeClr val="tx1"/>
            </a:solidFill>
          </a:ln>
        </p:spPr>
      </p:pic>
    </p:spTree>
    <p:extLst>
      <p:ext uri="{BB962C8B-B14F-4D97-AF65-F5344CB8AC3E}">
        <p14:creationId xmlns:p14="http://schemas.microsoft.com/office/powerpoint/2010/main" val="2726589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 </a:t>
            </a:r>
            <a:r>
              <a:rPr lang="en-US" sz="2000" b="0" dirty="0"/>
              <a:t>(1 of 2)</a:t>
            </a:r>
            <a:endParaRPr lang="en-IN" sz="2000" b="0" dirty="0"/>
          </a:p>
        </p:txBody>
      </p:sp>
      <p:sp>
        <p:nvSpPr>
          <p:cNvPr id="3" name="Content Placeholder 2"/>
          <p:cNvSpPr>
            <a:spLocks noGrp="1"/>
          </p:cNvSpPr>
          <p:nvPr>
            <p:ph idx="1"/>
          </p:nvPr>
        </p:nvSpPr>
        <p:spPr/>
        <p:txBody>
          <a:bodyPr/>
          <a:lstStyle/>
          <a:p>
            <a:pPr marL="0" indent="0">
              <a:buSzPct val="100000"/>
              <a:buNone/>
            </a:pPr>
            <a:r>
              <a:rPr lang="en-US" altLang="en-US" sz="2400" b="1" dirty="0">
                <a:solidFill>
                  <a:schemeClr val="bg2"/>
                </a:solidFill>
              </a:rPr>
              <a:t>1.1</a:t>
            </a:r>
            <a:r>
              <a:rPr lang="en-US" altLang="en-US" sz="2400" dirty="0"/>
              <a:t> Define human resource management (H</a:t>
            </a:r>
            <a:r>
              <a:rPr lang="en-US" altLang="en-US" sz="100" dirty="0"/>
              <a:t> </a:t>
            </a:r>
            <a:r>
              <a:rPr lang="en-US" altLang="en-US" sz="2400" dirty="0"/>
              <a:t>R</a:t>
            </a:r>
            <a:r>
              <a:rPr lang="en-US" altLang="en-US" sz="100" dirty="0"/>
              <a:t> </a:t>
            </a:r>
            <a:r>
              <a:rPr lang="en-US" altLang="en-US" sz="2400" dirty="0"/>
              <a:t>M) and the importance of studying it.</a:t>
            </a:r>
          </a:p>
          <a:p>
            <a:pPr marL="684213" indent="-684213">
              <a:buSzPct val="100000"/>
              <a:buNone/>
            </a:pPr>
            <a:r>
              <a:rPr lang="en-US" altLang="en-US" sz="2400" b="1" dirty="0">
                <a:solidFill>
                  <a:schemeClr val="bg2"/>
                </a:solidFill>
              </a:rPr>
              <a:t>1.2 </a:t>
            </a:r>
            <a:r>
              <a:rPr lang="en-US" altLang="en-US" sz="2400" dirty="0"/>
              <a:t>Describe who performs H</a:t>
            </a:r>
            <a:r>
              <a:rPr lang="en-US" altLang="en-US" sz="100" dirty="0"/>
              <a:t> </a:t>
            </a:r>
            <a:r>
              <a:rPr lang="en-US" altLang="en-US" sz="2400" dirty="0"/>
              <a:t>R</a:t>
            </a:r>
            <a:r>
              <a:rPr lang="en-US" altLang="en-US" sz="100" dirty="0"/>
              <a:t> </a:t>
            </a:r>
            <a:r>
              <a:rPr lang="en-US" altLang="en-US" sz="2400" dirty="0"/>
              <a:t>M.</a:t>
            </a:r>
          </a:p>
          <a:p>
            <a:pPr marL="0" indent="0">
              <a:buSzPct val="100000"/>
              <a:buNone/>
            </a:pPr>
            <a:r>
              <a:rPr lang="en-US" altLang="en-US" sz="2400" b="1" dirty="0">
                <a:solidFill>
                  <a:schemeClr val="bg2"/>
                </a:solidFill>
              </a:rPr>
              <a:t>1.3</a:t>
            </a:r>
            <a:r>
              <a:rPr lang="en-US" altLang="en-US" sz="2400" dirty="0"/>
              <a:t> Explain how the H</a:t>
            </a:r>
            <a:r>
              <a:rPr lang="en-US" altLang="en-US" sz="100" dirty="0"/>
              <a:t> </a:t>
            </a:r>
            <a:r>
              <a:rPr lang="en-US" altLang="en-US" sz="2400" dirty="0"/>
              <a:t>R</a:t>
            </a:r>
            <a:r>
              <a:rPr lang="en-US" altLang="en-US" sz="100" dirty="0"/>
              <a:t> </a:t>
            </a:r>
            <a:r>
              <a:rPr lang="en-US" altLang="en-US" sz="2400" dirty="0"/>
              <a:t>M function serves as a strategic business partner and the elements of the dynamic H</a:t>
            </a:r>
            <a:r>
              <a:rPr lang="en-US" altLang="en-US" sz="100" dirty="0"/>
              <a:t> </a:t>
            </a:r>
            <a:r>
              <a:rPr lang="en-US" altLang="en-US" sz="2400" dirty="0"/>
              <a:t>R</a:t>
            </a:r>
            <a:r>
              <a:rPr lang="en-US" altLang="en-US" sz="100" dirty="0"/>
              <a:t> </a:t>
            </a:r>
            <a:r>
              <a:rPr lang="en-US" altLang="en-US" sz="2400" dirty="0"/>
              <a:t>M environment.</a:t>
            </a:r>
          </a:p>
          <a:p>
            <a:pPr marL="0" indent="0">
              <a:buSzPct val="100000"/>
              <a:buNone/>
            </a:pPr>
            <a:r>
              <a:rPr lang="en-US" altLang="en-US" sz="2400" b="1" dirty="0">
                <a:solidFill>
                  <a:schemeClr val="bg2"/>
                </a:solidFill>
              </a:rPr>
              <a:t>1.4</a:t>
            </a:r>
            <a:r>
              <a:rPr lang="en-US" altLang="en-US" sz="2400" dirty="0"/>
              <a:t> Discuss the role of H</a:t>
            </a:r>
            <a:r>
              <a:rPr lang="en-US" altLang="en-US" sz="100" dirty="0"/>
              <a:t> </a:t>
            </a:r>
            <a:r>
              <a:rPr lang="en-US" altLang="en-US" sz="2400" dirty="0"/>
              <a:t>R</a:t>
            </a:r>
            <a:r>
              <a:rPr lang="en-US" altLang="en-US" sz="100" dirty="0"/>
              <a:t> </a:t>
            </a:r>
            <a:r>
              <a:rPr lang="en-US" altLang="en-US" sz="2400" dirty="0"/>
              <a:t>M in building corporate culture and employer branding.</a:t>
            </a:r>
          </a:p>
        </p:txBody>
      </p:sp>
    </p:spTree>
    <p:extLst>
      <p:ext uri="{BB962C8B-B14F-4D97-AF65-F5344CB8AC3E}">
        <p14:creationId xmlns:p14="http://schemas.microsoft.com/office/powerpoint/2010/main" val="392597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dirty="0"/>
              <a:t>Learning Objectives </a:t>
            </a:r>
            <a:r>
              <a:rPr lang="en-US" sz="2000" b="0" dirty="0"/>
              <a:t>(2 of 2)</a:t>
            </a:r>
            <a:endParaRPr lang="en-IN" sz="2000" b="0" dirty="0"/>
          </a:p>
        </p:txBody>
      </p:sp>
      <p:sp>
        <p:nvSpPr>
          <p:cNvPr id="9" name="Content Placeholder 2"/>
          <p:cNvSpPr>
            <a:spLocks noGrp="1"/>
          </p:cNvSpPr>
          <p:nvPr>
            <p:ph idx="1"/>
          </p:nvPr>
        </p:nvSpPr>
        <p:spPr>
          <a:xfrm>
            <a:off x="457200" y="1600201"/>
            <a:ext cx="8458200" cy="2743200"/>
          </a:xfrm>
        </p:spPr>
        <p:txBody>
          <a:bodyPr/>
          <a:lstStyle/>
          <a:p>
            <a:pPr marL="684213" indent="-684213">
              <a:buSzPct val="100000"/>
              <a:buNone/>
            </a:pPr>
            <a:r>
              <a:rPr lang="en-US" altLang="en-US" sz="2400" b="1" dirty="0">
                <a:solidFill>
                  <a:schemeClr val="bg2"/>
                </a:solidFill>
              </a:rPr>
              <a:t>1.5</a:t>
            </a:r>
            <a:r>
              <a:rPr lang="en-US" altLang="en-US" sz="2400" dirty="0"/>
              <a:t> Summarize H</a:t>
            </a:r>
            <a:r>
              <a:rPr lang="en-US" altLang="en-US" sz="100" dirty="0"/>
              <a:t> </a:t>
            </a:r>
            <a:r>
              <a:rPr lang="en-US" altLang="en-US" sz="2400" dirty="0"/>
              <a:t>R</a:t>
            </a:r>
            <a:r>
              <a:rPr lang="en-US" altLang="en-US" sz="100" dirty="0"/>
              <a:t> </a:t>
            </a:r>
            <a:r>
              <a:rPr lang="en-US" altLang="en-US" sz="2400" dirty="0"/>
              <a:t>M issues for small businesses.</a:t>
            </a:r>
          </a:p>
          <a:p>
            <a:pPr marL="0" indent="0">
              <a:buSzPct val="100000"/>
              <a:buNone/>
            </a:pPr>
            <a:r>
              <a:rPr lang="en-US" altLang="en-US" sz="2400" b="1" dirty="0">
                <a:solidFill>
                  <a:schemeClr val="bg2"/>
                </a:solidFill>
              </a:rPr>
              <a:t>1.6</a:t>
            </a:r>
            <a:r>
              <a:rPr lang="en-US" altLang="en-US" sz="2400" dirty="0"/>
              <a:t> Identify ways that country culture influences global business.</a:t>
            </a:r>
          </a:p>
          <a:p>
            <a:pPr marL="0" indent="0">
              <a:buSzPct val="100000"/>
              <a:buNone/>
            </a:pPr>
            <a:r>
              <a:rPr lang="en-AU" altLang="en-US" sz="2400" b="1" dirty="0">
                <a:solidFill>
                  <a:schemeClr val="bg2"/>
                </a:solidFill>
              </a:rPr>
              <a:t>1.7 </a:t>
            </a:r>
            <a:r>
              <a:rPr lang="en-AU" altLang="en-US" sz="2400" dirty="0"/>
              <a:t>Explore essential skills for developing your career in H</a:t>
            </a:r>
            <a:r>
              <a:rPr lang="en-AU" altLang="en-US" sz="100" dirty="0"/>
              <a:t> </a:t>
            </a:r>
            <a:r>
              <a:rPr lang="en-AU" altLang="en-US" sz="2400" dirty="0"/>
              <a:t>R, or any other career path.</a:t>
            </a:r>
            <a:endParaRPr lang="en-US" alt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153400" cy="1097280"/>
          </a:xfrm>
        </p:spPr>
        <p:txBody>
          <a:bodyPr/>
          <a:lstStyle/>
          <a:p>
            <a:r>
              <a:rPr lang="en-US" altLang="en-US" dirty="0"/>
              <a:t>Human Resource Management (H</a:t>
            </a:r>
            <a:r>
              <a:rPr lang="en-US" altLang="en-US" sz="100" dirty="0"/>
              <a:t> </a:t>
            </a:r>
            <a:r>
              <a:rPr lang="en-US" altLang="en-US" dirty="0"/>
              <a:t>R</a:t>
            </a:r>
            <a:r>
              <a:rPr lang="en-US" altLang="en-US" sz="100" dirty="0"/>
              <a:t> </a:t>
            </a:r>
            <a:r>
              <a:rPr lang="en-US" altLang="en-US" dirty="0"/>
              <a:t>M)</a:t>
            </a:r>
            <a:endParaRPr lang="en-US" b="0" dirty="0"/>
          </a:p>
        </p:txBody>
      </p:sp>
      <p:sp>
        <p:nvSpPr>
          <p:cNvPr id="3" name="Content Placeholder 2"/>
          <p:cNvSpPr>
            <a:spLocks noGrp="1"/>
          </p:cNvSpPr>
          <p:nvPr>
            <p:ph idx="1"/>
          </p:nvPr>
        </p:nvSpPr>
        <p:spPr>
          <a:xfrm>
            <a:off x="457200" y="1600201"/>
            <a:ext cx="8382000" cy="1600200"/>
          </a:xfrm>
        </p:spPr>
        <p:txBody>
          <a:bodyPr/>
          <a:lstStyle/>
          <a:p>
            <a:pPr marL="256032" indent="-256032">
              <a:spcBef>
                <a:spcPts val="1200"/>
              </a:spcBef>
              <a:buSzPct val="100000"/>
            </a:pPr>
            <a:r>
              <a:rPr lang="en-US" altLang="en-US" sz="2400" dirty="0"/>
              <a:t>Utilization of individuals to achieve organizational objectives</a:t>
            </a:r>
          </a:p>
          <a:p>
            <a:pPr marL="256032" indent="-256032">
              <a:spcBef>
                <a:spcPts val="1200"/>
              </a:spcBef>
              <a:buSzPct val="100000"/>
            </a:pPr>
            <a:r>
              <a:rPr lang="en-US" altLang="en-US" sz="2400" dirty="0"/>
              <a:t>Concern of all managers at every level</a:t>
            </a:r>
          </a:p>
          <a:p>
            <a:pPr marL="256032" indent="-256032">
              <a:spcBef>
                <a:spcPts val="1200"/>
              </a:spcBef>
              <a:buSzPct val="100000"/>
            </a:pPr>
            <a:r>
              <a:rPr lang="en-US" altLang="en-US" sz="2400" dirty="0"/>
              <a:t>Face a multitude of challenges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229600" cy="1097280"/>
          </a:xfrm>
        </p:spPr>
        <p:txBody>
          <a:bodyPr anchor="b"/>
          <a:lstStyle/>
          <a:p>
            <a:r>
              <a:rPr lang="en-US" altLang="en-US" dirty="0"/>
              <a:t>Human Resource Management Functions</a:t>
            </a:r>
            <a:endParaRPr lang="en-US" dirty="0"/>
          </a:p>
        </p:txBody>
      </p:sp>
      <p:pic>
        <p:nvPicPr>
          <p:cNvPr id="4" name="Picture 3" descr="Human resource management has the following six functions: human resource development, compensation, safety and health, employee and labor relations, performance management, and staff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87768" y="1823524"/>
            <a:ext cx="4768464" cy="412864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469D7-03FD-DF45-9E42-3F48D32E8D67}"/>
              </a:ext>
            </a:extLst>
          </p:cNvPr>
          <p:cNvSpPr>
            <a:spLocks noGrp="1"/>
          </p:cNvSpPr>
          <p:nvPr>
            <p:ph type="title"/>
          </p:nvPr>
        </p:nvSpPr>
        <p:spPr/>
        <p:txBody>
          <a:bodyPr/>
          <a:lstStyle/>
          <a:p>
            <a:r>
              <a:rPr lang="en-US" dirty="0"/>
              <a:t>McLagan’s Wheel</a:t>
            </a:r>
          </a:p>
        </p:txBody>
      </p:sp>
      <p:pic>
        <p:nvPicPr>
          <p:cNvPr id="4" name="Picture 3">
            <a:extLst>
              <a:ext uri="{FF2B5EF4-FFF2-40B4-BE49-F238E27FC236}">
                <a16:creationId xmlns:a16="http://schemas.microsoft.com/office/drawing/2014/main" id="{339F91E3-B250-F540-B708-FDB5F50E4EC5}"/>
              </a:ext>
            </a:extLst>
          </p:cNvPr>
          <p:cNvPicPr>
            <a:picLocks noChangeAspect="1"/>
          </p:cNvPicPr>
          <p:nvPr/>
        </p:nvPicPr>
        <p:blipFill>
          <a:blip r:embed="rId2"/>
          <a:stretch>
            <a:fillRect/>
          </a:stretch>
        </p:blipFill>
        <p:spPr>
          <a:xfrm>
            <a:off x="1854200" y="1524000"/>
            <a:ext cx="5435600" cy="5016500"/>
          </a:xfrm>
          <a:prstGeom prst="rect">
            <a:avLst/>
          </a:prstGeom>
        </p:spPr>
      </p:pic>
    </p:spTree>
    <p:extLst>
      <p:ext uri="{BB962C8B-B14F-4D97-AF65-F5344CB8AC3E}">
        <p14:creationId xmlns:p14="http://schemas.microsoft.com/office/powerpoint/2010/main" val="2585153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altLang="en-US" dirty="0"/>
              <a:t>Staffing</a:t>
            </a:r>
            <a:endParaRPr lang="en-IN" b="0" dirty="0"/>
          </a:p>
        </p:txBody>
      </p:sp>
      <p:sp>
        <p:nvSpPr>
          <p:cNvPr id="5" name="Content Placeholder 2"/>
          <p:cNvSpPr>
            <a:spLocks noGrp="1"/>
          </p:cNvSpPr>
          <p:nvPr>
            <p:ph idx="1"/>
          </p:nvPr>
        </p:nvSpPr>
        <p:spPr>
          <a:xfrm>
            <a:off x="457200" y="1600201"/>
            <a:ext cx="8229600" cy="2819400"/>
          </a:xfrm>
        </p:spPr>
        <p:txBody>
          <a:bodyPr/>
          <a:lstStyle/>
          <a:p>
            <a:pPr>
              <a:spcBef>
                <a:spcPts val="1200"/>
              </a:spcBef>
            </a:pPr>
            <a:r>
              <a:rPr lang="en-US" altLang="en-US" sz="2400" dirty="0"/>
              <a:t>Process of ensuring the organization always has:</a:t>
            </a:r>
          </a:p>
          <a:p>
            <a:pPr marL="740664" indent="-283464">
              <a:spcBef>
                <a:spcPts val="600"/>
              </a:spcBef>
              <a:buFont typeface="Arial" pitchFamily="34" charset="0"/>
              <a:buChar char="–"/>
            </a:pPr>
            <a:r>
              <a:rPr lang="en-US" altLang="en-US" sz="2400" dirty="0"/>
              <a:t>Required number of employees</a:t>
            </a:r>
          </a:p>
          <a:p>
            <a:pPr marL="740664" indent="-283464">
              <a:spcBef>
                <a:spcPts val="600"/>
              </a:spcBef>
              <a:buFont typeface="Arial" pitchFamily="34" charset="0"/>
              <a:buChar char="–"/>
            </a:pPr>
            <a:r>
              <a:rPr lang="en-US" altLang="en-US" sz="2400" dirty="0"/>
              <a:t>Employees with appropriate skills</a:t>
            </a:r>
          </a:p>
          <a:p>
            <a:pPr marL="740664" indent="-283464">
              <a:spcBef>
                <a:spcPts val="600"/>
              </a:spcBef>
              <a:buFont typeface="Arial" pitchFamily="34" charset="0"/>
              <a:buChar char="–"/>
            </a:pPr>
            <a:r>
              <a:rPr lang="en-US" altLang="en-US" sz="2400" dirty="0"/>
              <a:t>Employees in the right jobs at the right time</a:t>
            </a:r>
          </a:p>
          <a:p>
            <a:pPr marL="740664" indent="-283464">
              <a:spcBef>
                <a:spcPts val="600"/>
              </a:spcBef>
              <a:buFont typeface="Arial" pitchFamily="34" charset="0"/>
              <a:buChar char="–"/>
            </a:pPr>
            <a:r>
              <a:rPr lang="en-US" altLang="en-US" sz="2400" dirty="0"/>
              <a:t>Involves job analysis, human resource planning, recruitment, and selection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Performance Management</a:t>
            </a:r>
            <a:endParaRPr lang="en-US" dirty="0"/>
          </a:p>
        </p:txBody>
      </p:sp>
      <p:sp>
        <p:nvSpPr>
          <p:cNvPr id="3" name="Content Placeholder 2"/>
          <p:cNvSpPr>
            <a:spLocks noGrp="1"/>
          </p:cNvSpPr>
          <p:nvPr>
            <p:ph idx="1"/>
          </p:nvPr>
        </p:nvSpPr>
        <p:spPr>
          <a:xfrm>
            <a:off x="457200" y="1600200"/>
            <a:ext cx="7924800" cy="1600199"/>
          </a:xfrm>
        </p:spPr>
        <p:txBody>
          <a:bodyPr/>
          <a:lstStyle/>
          <a:p>
            <a:pPr>
              <a:spcBef>
                <a:spcPts val="1200"/>
              </a:spcBef>
              <a:defRPr/>
            </a:pPr>
            <a:r>
              <a:rPr lang="en-US" sz="2400" dirty="0"/>
              <a:t>Goal-oriented process to ensure organizational processes are in place to maximize productivity</a:t>
            </a:r>
          </a:p>
          <a:p>
            <a:pPr marL="740664" indent="-283464">
              <a:spcBef>
                <a:spcPts val="600"/>
              </a:spcBef>
              <a:buFont typeface="Arial" pitchFamily="34" charset="0"/>
              <a:buChar char="–"/>
              <a:tabLst>
                <a:tab pos="457200" algn="l"/>
              </a:tabLst>
              <a:defRPr/>
            </a:pPr>
            <a:r>
              <a:rPr lang="en-US" sz="2400" dirty="0"/>
              <a:t>Applies to employees, teams, and ultimately, the organization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Human Resource Development</a:t>
            </a:r>
            <a:endParaRPr lang="en-US" dirty="0"/>
          </a:p>
        </p:txBody>
      </p:sp>
      <p:sp>
        <p:nvSpPr>
          <p:cNvPr id="3" name="Content Placeholder 2"/>
          <p:cNvSpPr>
            <a:spLocks noGrp="1"/>
          </p:cNvSpPr>
          <p:nvPr>
            <p:ph idx="1"/>
          </p:nvPr>
        </p:nvSpPr>
        <p:spPr>
          <a:xfrm>
            <a:off x="457200" y="1600201"/>
            <a:ext cx="8229600" cy="2819400"/>
          </a:xfrm>
        </p:spPr>
        <p:txBody>
          <a:bodyPr/>
          <a:lstStyle/>
          <a:p>
            <a:r>
              <a:rPr lang="en-US" altLang="en-US" sz="2400" dirty="0"/>
              <a:t>Major H</a:t>
            </a:r>
            <a:r>
              <a:rPr lang="en-US" altLang="en-US" sz="100" dirty="0"/>
              <a:t> </a:t>
            </a:r>
            <a:r>
              <a:rPr lang="en-US" altLang="en-US" sz="2400" dirty="0"/>
              <a:t>R</a:t>
            </a:r>
            <a:r>
              <a:rPr lang="en-US" altLang="en-US" sz="100" dirty="0"/>
              <a:t> </a:t>
            </a:r>
            <a:r>
              <a:rPr lang="en-US" altLang="en-US" sz="2400" dirty="0"/>
              <a:t>M function includes:</a:t>
            </a:r>
          </a:p>
          <a:p>
            <a:pPr lvl="1"/>
            <a:r>
              <a:rPr lang="en-US" altLang="en-US" sz="2400" dirty="0"/>
              <a:t>Training</a:t>
            </a:r>
          </a:p>
          <a:p>
            <a:pPr lvl="1"/>
            <a:r>
              <a:rPr lang="en-US" altLang="en-US" sz="2400" dirty="0"/>
              <a:t>Development </a:t>
            </a:r>
          </a:p>
          <a:p>
            <a:pPr lvl="1"/>
            <a:r>
              <a:rPr lang="en-US" altLang="en-US" sz="2400" dirty="0"/>
              <a:t>Career planning </a:t>
            </a:r>
          </a:p>
          <a:p>
            <a:pPr lvl="1"/>
            <a:r>
              <a:rPr lang="en-US" altLang="en-US" sz="2400" dirty="0"/>
              <a:t>Career development</a:t>
            </a:r>
          </a:p>
          <a:p>
            <a:pPr lvl="1"/>
            <a:r>
              <a:rPr lang="en-US" altLang="en-US" sz="2400" dirty="0"/>
              <a:t>Organization development (O</a:t>
            </a:r>
            <a:r>
              <a:rPr lang="en-US" altLang="en-US" sz="100" dirty="0"/>
              <a:t> </a:t>
            </a:r>
            <a:r>
              <a:rPr lang="en-US" altLang="en-US" sz="2400" dirty="0"/>
              <a:t>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Compensation</a:t>
            </a:r>
            <a:endParaRPr lang="en-US" dirty="0"/>
          </a:p>
        </p:txBody>
      </p:sp>
      <p:sp>
        <p:nvSpPr>
          <p:cNvPr id="3" name="Content Placeholder 2"/>
          <p:cNvSpPr>
            <a:spLocks noGrp="1"/>
          </p:cNvSpPr>
          <p:nvPr>
            <p:ph idx="1"/>
          </p:nvPr>
        </p:nvSpPr>
        <p:spPr>
          <a:xfrm>
            <a:off x="457200" y="1600201"/>
            <a:ext cx="8229600" cy="1981200"/>
          </a:xfrm>
        </p:spPr>
        <p:txBody>
          <a:bodyPr/>
          <a:lstStyle/>
          <a:p>
            <a:r>
              <a:rPr lang="en-US" altLang="en-US" sz="2400" dirty="0"/>
              <a:t>All rewards that individuals receive as a result of their employment</a:t>
            </a:r>
          </a:p>
          <a:p>
            <a:pPr lvl="1"/>
            <a:r>
              <a:rPr lang="en-US" altLang="en-US" sz="2400" dirty="0"/>
              <a:t>Financial compensation (direct and indirect)</a:t>
            </a:r>
          </a:p>
          <a:p>
            <a:pPr lvl="1"/>
            <a:r>
              <a:rPr lang="en-US" altLang="en-US" sz="2400" dirty="0"/>
              <a:t>Nonfinancial compensation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Employee and Labor Relations</a:t>
            </a:r>
            <a:endParaRPr lang="en-US" dirty="0"/>
          </a:p>
        </p:txBody>
      </p:sp>
      <p:sp>
        <p:nvSpPr>
          <p:cNvPr id="3" name="Content Placeholder 2"/>
          <p:cNvSpPr>
            <a:spLocks noGrp="1"/>
          </p:cNvSpPr>
          <p:nvPr>
            <p:ph idx="1"/>
          </p:nvPr>
        </p:nvSpPr>
        <p:spPr>
          <a:xfrm>
            <a:off x="457200" y="1600201"/>
            <a:ext cx="8001000" cy="2133600"/>
          </a:xfrm>
        </p:spPr>
        <p:txBody>
          <a:bodyPr/>
          <a:lstStyle/>
          <a:p>
            <a:r>
              <a:rPr lang="en-US" altLang="en-US" sz="2400" dirty="0"/>
              <a:t>Businesses are required by law to recognize a union and bargain with it in good faith if the firm’s employees want union representation</a:t>
            </a:r>
          </a:p>
          <a:p>
            <a:r>
              <a:rPr lang="en-US" altLang="en-US" sz="2400" dirty="0"/>
              <a:t>Human resource activity with a union is often referred to as </a:t>
            </a:r>
            <a:r>
              <a:rPr lang="en-US" altLang="en-US" sz="2400" b="1" dirty="0"/>
              <a:t>labor relations</a:t>
            </a:r>
            <a:endParaRPr lang="en-US" alt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Safety and Health</a:t>
            </a:r>
            <a:endParaRPr lang="en-US" dirty="0"/>
          </a:p>
        </p:txBody>
      </p:sp>
      <p:sp>
        <p:nvSpPr>
          <p:cNvPr id="3" name="Content Placeholder 2"/>
          <p:cNvSpPr>
            <a:spLocks noGrp="1"/>
          </p:cNvSpPr>
          <p:nvPr>
            <p:ph idx="1"/>
          </p:nvPr>
        </p:nvSpPr>
        <p:spPr>
          <a:xfrm>
            <a:off x="457200" y="1600201"/>
            <a:ext cx="8229600" cy="1905000"/>
          </a:xfrm>
        </p:spPr>
        <p:txBody>
          <a:bodyPr/>
          <a:lstStyle/>
          <a:p>
            <a:r>
              <a:rPr lang="en-US" altLang="en-US" sz="2400" b="1" dirty="0"/>
              <a:t>Safety: </a:t>
            </a:r>
            <a:r>
              <a:rPr lang="en-US" altLang="en-US" sz="2400" dirty="0"/>
              <a:t>Protecting employees from injuries caused by work-related accidents</a:t>
            </a:r>
          </a:p>
          <a:p>
            <a:r>
              <a:rPr lang="en-US" altLang="en-US" sz="2400" b="1" dirty="0"/>
              <a:t>Health: </a:t>
            </a:r>
            <a:r>
              <a:rPr lang="en-US" altLang="en-US" sz="2400" dirty="0"/>
              <a:t>Employees' freedom from illness and their general physical and mental well-being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Human Resource Data Analytics</a:t>
            </a:r>
          </a:p>
        </p:txBody>
      </p:sp>
      <p:sp>
        <p:nvSpPr>
          <p:cNvPr id="3" name="Content Placeholder 2"/>
          <p:cNvSpPr>
            <a:spLocks noGrp="1"/>
          </p:cNvSpPr>
          <p:nvPr>
            <p:ph idx="1"/>
          </p:nvPr>
        </p:nvSpPr>
        <p:spPr>
          <a:xfrm>
            <a:off x="457200" y="1600201"/>
            <a:ext cx="8229600" cy="990599"/>
          </a:xfrm>
        </p:spPr>
        <p:txBody>
          <a:bodyPr/>
          <a:lstStyle/>
          <a:p>
            <a:r>
              <a:rPr lang="en-US" altLang="en-US" sz="2400" dirty="0"/>
              <a:t>Pervades all functional areas</a:t>
            </a:r>
          </a:p>
          <a:p>
            <a:r>
              <a:rPr lang="en-US" altLang="en-US" sz="2400" dirty="0"/>
              <a:t>Analyzes employment data and business functions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Interrelationships of H</a:t>
            </a:r>
            <a:r>
              <a:rPr lang="en-US" altLang="en-US" sz="100" dirty="0"/>
              <a:t> </a:t>
            </a:r>
            <a:r>
              <a:rPr lang="en-US" altLang="en-US" dirty="0"/>
              <a:t>R</a:t>
            </a:r>
            <a:r>
              <a:rPr lang="en-US" altLang="en-US" sz="100" dirty="0"/>
              <a:t> </a:t>
            </a:r>
            <a:r>
              <a:rPr lang="en-US" altLang="en-US" dirty="0"/>
              <a:t>M Functions</a:t>
            </a:r>
            <a:endParaRPr lang="en-US" dirty="0"/>
          </a:p>
        </p:txBody>
      </p:sp>
      <p:sp>
        <p:nvSpPr>
          <p:cNvPr id="3" name="Content Placeholder 2"/>
          <p:cNvSpPr>
            <a:spLocks noGrp="1"/>
          </p:cNvSpPr>
          <p:nvPr>
            <p:ph idx="1"/>
          </p:nvPr>
        </p:nvSpPr>
        <p:spPr>
          <a:xfrm>
            <a:off x="457200" y="1600201"/>
            <a:ext cx="8229600" cy="2362200"/>
          </a:xfrm>
        </p:spPr>
        <p:txBody>
          <a:bodyPr/>
          <a:lstStyle/>
          <a:p>
            <a:r>
              <a:rPr lang="en-US" altLang="en-US" sz="2400" dirty="0"/>
              <a:t>All H</a:t>
            </a:r>
            <a:r>
              <a:rPr lang="en-US" altLang="en-US" sz="100" dirty="0"/>
              <a:t> </a:t>
            </a:r>
            <a:r>
              <a:rPr lang="en-US" altLang="en-US" sz="2400" dirty="0"/>
              <a:t>R</a:t>
            </a:r>
            <a:r>
              <a:rPr lang="en-US" altLang="en-US" sz="100" dirty="0"/>
              <a:t> </a:t>
            </a:r>
            <a:r>
              <a:rPr lang="en-US" altLang="en-US" sz="2400" dirty="0"/>
              <a:t>M functions are interrelated so that each function affects the others</a:t>
            </a:r>
          </a:p>
          <a:p>
            <a:r>
              <a:rPr lang="en-US" altLang="en-US" sz="2400" dirty="0"/>
              <a:t>For example, a pay-for-performance compensation plan depends upon reliable and valid performance appraisal practices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Who Performs Human Resource Management Tasks?</a:t>
            </a:r>
            <a:endParaRPr lang="en-US" dirty="0"/>
          </a:p>
        </p:txBody>
      </p:sp>
      <p:sp>
        <p:nvSpPr>
          <p:cNvPr id="3" name="Content Placeholder 2"/>
          <p:cNvSpPr>
            <a:spLocks noGrp="1"/>
          </p:cNvSpPr>
          <p:nvPr>
            <p:ph idx="1"/>
          </p:nvPr>
        </p:nvSpPr>
        <p:spPr>
          <a:xfrm>
            <a:off x="457200" y="1600201"/>
            <a:ext cx="8229600" cy="2743200"/>
          </a:xfrm>
        </p:spPr>
        <p:txBody>
          <a:bodyPr/>
          <a:lstStyle/>
          <a:p>
            <a:r>
              <a:rPr lang="en-US" altLang="en-US" sz="2400" dirty="0"/>
              <a:t>Human resource professionals</a:t>
            </a:r>
          </a:p>
          <a:p>
            <a:r>
              <a:rPr lang="en-US" altLang="en-US" sz="2400" dirty="0"/>
              <a:t>Line managers</a:t>
            </a:r>
          </a:p>
          <a:p>
            <a:r>
              <a:rPr lang="en-US" altLang="en-US" sz="2400" dirty="0"/>
              <a:t>Human resource outsourcing (H</a:t>
            </a:r>
            <a:r>
              <a:rPr lang="en-US" altLang="en-US" sz="100" dirty="0"/>
              <a:t> </a:t>
            </a:r>
            <a:r>
              <a:rPr lang="en-US" altLang="en-US" sz="2400" dirty="0"/>
              <a:t>R</a:t>
            </a:r>
            <a:r>
              <a:rPr lang="en-US" altLang="en-US" sz="100" dirty="0"/>
              <a:t> </a:t>
            </a:r>
            <a:r>
              <a:rPr lang="en-US" altLang="en-US" sz="2400" dirty="0"/>
              <a:t>O)</a:t>
            </a:r>
          </a:p>
          <a:p>
            <a:r>
              <a:rPr lang="en-US" altLang="en-US" sz="2400" dirty="0"/>
              <a:t>Human resource shared service centers</a:t>
            </a:r>
          </a:p>
          <a:p>
            <a:r>
              <a:rPr lang="en-US" altLang="en-US" sz="2400" dirty="0"/>
              <a:t>Professional employer organizations (P</a:t>
            </a:r>
            <a:r>
              <a:rPr lang="en-US" altLang="en-US" sz="100" dirty="0"/>
              <a:t> </a:t>
            </a:r>
            <a:r>
              <a:rPr lang="en-US" altLang="en-US" sz="2400" dirty="0"/>
              <a:t>E</a:t>
            </a:r>
            <a:r>
              <a:rPr lang="en-US" altLang="en-US" sz="100" dirty="0"/>
              <a:t> </a:t>
            </a:r>
            <a:r>
              <a:rPr lang="en-US" altLang="en-US" sz="2400" dirty="0"/>
              <a:t>O)</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Describe the H</a:t>
            </a:r>
            <a:r>
              <a:rPr lang="en-US" altLang="en-US" sz="100" dirty="0"/>
              <a:t> </a:t>
            </a:r>
            <a:r>
              <a:rPr lang="en-US" altLang="en-US" dirty="0"/>
              <a:t>R Profession </a:t>
            </a:r>
            <a:r>
              <a:rPr lang="en-US" altLang="en-US" sz="2000" b="0" dirty="0"/>
              <a:t>(1 of 2)</a:t>
            </a:r>
            <a:endParaRPr lang="en-US" sz="2000" b="0" dirty="0"/>
          </a:p>
        </p:txBody>
      </p:sp>
      <p:sp>
        <p:nvSpPr>
          <p:cNvPr id="3" name="Content Placeholder 2"/>
          <p:cNvSpPr>
            <a:spLocks noGrp="1"/>
          </p:cNvSpPr>
          <p:nvPr>
            <p:ph idx="1"/>
          </p:nvPr>
        </p:nvSpPr>
        <p:spPr>
          <a:xfrm>
            <a:off x="457200" y="1600200"/>
            <a:ext cx="8077200" cy="4038599"/>
          </a:xfrm>
        </p:spPr>
        <p:txBody>
          <a:bodyPr/>
          <a:lstStyle/>
          <a:p>
            <a:pPr>
              <a:defRPr/>
            </a:pPr>
            <a:r>
              <a:rPr lang="en-US" sz="2400" dirty="0"/>
              <a:t>Various designations are used within the H</a:t>
            </a:r>
            <a:r>
              <a:rPr lang="en-US" sz="100" dirty="0"/>
              <a:t> </a:t>
            </a:r>
            <a:r>
              <a:rPr lang="en-US" sz="2400" dirty="0"/>
              <a:t>R profession:</a:t>
            </a:r>
          </a:p>
          <a:p>
            <a:pPr lvl="1">
              <a:defRPr/>
            </a:pPr>
            <a:r>
              <a:rPr lang="en-US" sz="2400" b="1" dirty="0"/>
              <a:t>Executive:</a:t>
            </a:r>
            <a:r>
              <a:rPr lang="en-US" sz="2400" dirty="0"/>
              <a:t> A top-level manager who reports directly to the corporation’s C</a:t>
            </a:r>
            <a:r>
              <a:rPr lang="en-US" sz="100" dirty="0"/>
              <a:t> </a:t>
            </a:r>
            <a:r>
              <a:rPr lang="en-US" sz="2400" dirty="0"/>
              <a:t>E</a:t>
            </a:r>
            <a:r>
              <a:rPr lang="en-US" sz="100" dirty="0"/>
              <a:t> </a:t>
            </a:r>
            <a:r>
              <a:rPr lang="en-US" sz="2400" dirty="0"/>
              <a:t>O or to the head of a major division</a:t>
            </a:r>
          </a:p>
          <a:p>
            <a:pPr lvl="1">
              <a:defRPr/>
            </a:pPr>
            <a:r>
              <a:rPr lang="en-US" sz="2400" b="1" dirty="0"/>
              <a:t>Generalist:</a:t>
            </a:r>
            <a:r>
              <a:rPr lang="en-US" sz="2400" dirty="0"/>
              <a:t> Employee who may be an executive, performs tasks in a variety of several or all of the six functional areas of H</a:t>
            </a:r>
            <a:r>
              <a:rPr lang="en-US" sz="100" dirty="0"/>
              <a:t> </a:t>
            </a:r>
            <a:r>
              <a:rPr lang="en-US" sz="2400" dirty="0"/>
              <a:t>R</a:t>
            </a:r>
            <a:r>
              <a:rPr lang="en-US" sz="100" dirty="0"/>
              <a:t> </a:t>
            </a:r>
            <a:r>
              <a:rPr lang="en-US" sz="2400" dirty="0"/>
              <a:t>M</a:t>
            </a:r>
          </a:p>
          <a:p>
            <a:pPr lvl="1">
              <a:defRPr/>
            </a:pPr>
            <a:r>
              <a:rPr lang="en-US" sz="2400" b="1" dirty="0"/>
              <a:t>Specialist:</a:t>
            </a:r>
            <a:r>
              <a:rPr lang="en-US" sz="2400" dirty="0"/>
              <a:t> Employee who may be an H</a:t>
            </a:r>
            <a:r>
              <a:rPr lang="en-US" sz="100" dirty="0"/>
              <a:t> </a:t>
            </a:r>
            <a:r>
              <a:rPr lang="en-US" sz="2400" dirty="0"/>
              <a:t>R executive, manager, or non-manager who is typically concerned with only one of the six functional areas of H</a:t>
            </a:r>
            <a:r>
              <a:rPr lang="en-US" sz="100" dirty="0"/>
              <a:t> </a:t>
            </a:r>
            <a:r>
              <a:rPr lang="en-US" sz="2400" dirty="0"/>
              <a:t>R</a:t>
            </a:r>
            <a:r>
              <a:rPr lang="en-US" sz="100" dirty="0"/>
              <a:t> </a:t>
            </a:r>
            <a:r>
              <a:rPr lang="en-US" sz="2400" dirty="0"/>
              <a:t>M</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Describe the H</a:t>
            </a:r>
            <a:r>
              <a:rPr lang="en-US" altLang="en-US" sz="100" dirty="0"/>
              <a:t> </a:t>
            </a:r>
            <a:r>
              <a:rPr lang="en-US" altLang="en-US" dirty="0"/>
              <a:t>R Profession </a:t>
            </a:r>
            <a:r>
              <a:rPr lang="en-US" altLang="en-US" sz="2000" b="0" dirty="0"/>
              <a:t>(2 of 2)</a:t>
            </a:r>
            <a:endParaRPr lang="en-US" sz="2000" b="0" dirty="0">
              <a:latin typeface="+mj-lt"/>
            </a:endParaRPr>
          </a:p>
        </p:txBody>
      </p:sp>
      <p:sp>
        <p:nvSpPr>
          <p:cNvPr id="3" name="Content Placeholder 2"/>
          <p:cNvSpPr>
            <a:spLocks noGrp="1"/>
          </p:cNvSpPr>
          <p:nvPr>
            <p:ph idx="1"/>
          </p:nvPr>
        </p:nvSpPr>
        <p:spPr>
          <a:xfrm>
            <a:off x="457200" y="1600201"/>
            <a:ext cx="7620000" cy="4114800"/>
          </a:xfrm>
        </p:spPr>
        <p:txBody>
          <a:bodyPr/>
          <a:lstStyle/>
          <a:p>
            <a:pPr>
              <a:defRPr/>
            </a:pPr>
            <a:r>
              <a:rPr lang="en-US" sz="2400" b="1" dirty="0"/>
              <a:t>Profession</a:t>
            </a:r>
            <a:r>
              <a:rPr lang="en-US" sz="2400" dirty="0"/>
              <a:t>: A vocation characterized by the existence of a common body of knowledge and a procedure for certifying members</a:t>
            </a:r>
          </a:p>
          <a:p>
            <a:pPr>
              <a:defRPr/>
            </a:pPr>
            <a:r>
              <a:rPr lang="en-US" sz="2400" dirty="0"/>
              <a:t>Performance standards are established by members of the profession rather than by outsiders; that is, the profession is self-regulated </a:t>
            </a:r>
          </a:p>
          <a:p>
            <a:pPr>
              <a:defRPr/>
            </a:pPr>
            <a:r>
              <a:rPr lang="en-US" sz="2400" dirty="0"/>
              <a:t>Most professions have effective representative organizations that permit members to exchange ideas of mutual concern (e.g., Society for Human Resource Management)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Human Resource Executives, Generalists, and Specialists</a:t>
            </a:r>
            <a:endParaRPr lang="en-US" dirty="0"/>
          </a:p>
        </p:txBody>
      </p:sp>
      <p:pic>
        <p:nvPicPr>
          <p:cNvPr id="5" name="Picture 4" descr="The hierarchy of human resources executives, generalists, and specialists. The executive office is made up of the vice president of human resources, who is a generalist, and the vice president of industrial relations, who is a specialist.  Reporting to the vice president of human resources are the following specialists, manager of training and development, manager of staffing, and manager of compensation, who also manages the benefits analys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90062" y="1729386"/>
            <a:ext cx="5363875" cy="4339247"/>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Competency Model for H</a:t>
            </a:r>
            <a:r>
              <a:rPr lang="en-US" altLang="en-US" sz="100" dirty="0"/>
              <a:t> </a:t>
            </a:r>
            <a:r>
              <a:rPr lang="en-US" altLang="en-US" dirty="0"/>
              <a:t>R Professionals</a:t>
            </a:r>
            <a:endParaRPr lang="en-US" dirty="0"/>
          </a:p>
        </p:txBody>
      </p:sp>
      <p:pic>
        <p:nvPicPr>
          <p:cNvPr id="5" name="Picture 4" descr="The competency model for H R professionals as represented by the pieces of a puzzle. H R professionals should represent employees in 5 different ways. Change agent. Manages change, consults, analyzes, uses coalition skills, and influences others. H R expert. Knows H R principles, is customer oriented, applies business procedures, manages resources, and uses H R tools. Advocate. Values diversity, resolves conflict, communicates well, and respects others. Leader. Takes risks, ethical, decisive, develops staff, and creates trust. Business. Mission oriented, strategic planner, systems innovator, and understands team behavio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93482" y="1726740"/>
            <a:ext cx="6354282" cy="4280977"/>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H</a:t>
            </a:r>
            <a:r>
              <a:rPr lang="en-US" altLang="en-US" sz="100" dirty="0"/>
              <a:t> </a:t>
            </a:r>
            <a:r>
              <a:rPr lang="en-US" altLang="en-US" dirty="0"/>
              <a:t>R as a Strategic Business Partner</a:t>
            </a:r>
            <a:endParaRPr lang="en-US" dirty="0"/>
          </a:p>
        </p:txBody>
      </p:sp>
      <p:sp>
        <p:nvSpPr>
          <p:cNvPr id="3" name="Content Placeholder 2"/>
          <p:cNvSpPr>
            <a:spLocks noGrp="1"/>
          </p:cNvSpPr>
          <p:nvPr>
            <p:ph idx="1"/>
          </p:nvPr>
        </p:nvSpPr>
        <p:spPr>
          <a:xfrm>
            <a:off x="457200" y="1600200"/>
            <a:ext cx="8229600" cy="4525963"/>
          </a:xfrm>
        </p:spPr>
        <p:txBody>
          <a:bodyPr/>
          <a:lstStyle/>
          <a:p>
            <a:pPr>
              <a:spcBef>
                <a:spcPts val="1200"/>
              </a:spcBef>
              <a:defRPr/>
            </a:pPr>
            <a:r>
              <a:rPr lang="en-US" sz="2400" dirty="0"/>
              <a:t>H</a:t>
            </a:r>
            <a:r>
              <a:rPr lang="en-US" sz="100" dirty="0"/>
              <a:t> </a:t>
            </a:r>
            <a:r>
              <a:rPr lang="en-US" sz="2400" dirty="0"/>
              <a:t>R professionals must understand the company’s business (e.g., sale of medical equipment)</a:t>
            </a:r>
          </a:p>
          <a:p>
            <a:pPr>
              <a:spcBef>
                <a:spcPts val="1200"/>
              </a:spcBef>
              <a:defRPr/>
            </a:pPr>
            <a:r>
              <a:rPr lang="en-US" sz="2400" dirty="0"/>
              <a:t>H</a:t>
            </a:r>
            <a:r>
              <a:rPr lang="en-US" sz="100" dirty="0"/>
              <a:t> </a:t>
            </a:r>
            <a:r>
              <a:rPr lang="en-US" sz="2400" dirty="0"/>
              <a:t>R professionals must use this knowledge to support competitive advantage</a:t>
            </a:r>
          </a:p>
          <a:p>
            <a:pPr lvl="1">
              <a:defRPr/>
            </a:pPr>
            <a:r>
              <a:rPr lang="en-US" sz="2400" dirty="0"/>
              <a:t>Recruit and select the most highly qualified individuals</a:t>
            </a:r>
          </a:p>
          <a:p>
            <a:pPr lvl="1">
              <a:defRPr/>
            </a:pPr>
            <a:r>
              <a:rPr lang="en-US" sz="2400" dirty="0"/>
              <a:t>Manage performance and compensate based on performance that supports competitive advantage</a:t>
            </a:r>
          </a:p>
          <a:p>
            <a:pPr lvl="1">
              <a:defRPr/>
            </a:pPr>
            <a:r>
              <a:rPr lang="en-US" sz="2400" dirty="0"/>
              <a:t>H</a:t>
            </a:r>
            <a:r>
              <a:rPr lang="en-US" sz="100" dirty="0"/>
              <a:t> </a:t>
            </a:r>
            <a:r>
              <a:rPr lang="en-US" sz="2400" dirty="0"/>
              <a:t>R development such as training to ensure that employees are as knowledgeable as possible about their jobs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Employees as Human Capital</a:t>
            </a:r>
            <a:endParaRPr lang="en-US" dirty="0"/>
          </a:p>
        </p:txBody>
      </p:sp>
      <p:sp>
        <p:nvSpPr>
          <p:cNvPr id="3" name="Content Placeholder 2"/>
          <p:cNvSpPr>
            <a:spLocks noGrp="1"/>
          </p:cNvSpPr>
          <p:nvPr>
            <p:ph idx="1"/>
          </p:nvPr>
        </p:nvSpPr>
        <p:spPr>
          <a:xfrm>
            <a:off x="457200" y="1600201"/>
            <a:ext cx="8153400" cy="4038600"/>
          </a:xfrm>
        </p:spPr>
        <p:txBody>
          <a:bodyPr/>
          <a:lstStyle/>
          <a:p>
            <a:r>
              <a:rPr lang="en-US" altLang="en-US" sz="2400" b="1" dirty="0"/>
              <a:t>Capital</a:t>
            </a:r>
            <a:r>
              <a:rPr lang="en-US" altLang="en-US" sz="2400" dirty="0"/>
              <a:t> refers to the factors that enable companies, for example, to generate income, higher economic value, strong positive brand identity, and reputation. There is a variety of capital, including financial capital:</a:t>
            </a:r>
          </a:p>
          <a:p>
            <a:pPr lvl="1"/>
            <a:r>
              <a:rPr lang="en-US" altLang="en-US" sz="2400" dirty="0"/>
              <a:t>Cash</a:t>
            </a:r>
          </a:p>
          <a:p>
            <a:pPr lvl="1"/>
            <a:r>
              <a:rPr lang="en-US" altLang="en-US" sz="2400" dirty="0"/>
              <a:t>Capital equipment (for example, state-of-the-art robotics used in manufacturing)</a:t>
            </a:r>
          </a:p>
          <a:p>
            <a:r>
              <a:rPr lang="en-US" altLang="en-US" sz="2400" b="1" dirty="0"/>
              <a:t>Human capital</a:t>
            </a:r>
            <a:r>
              <a:rPr lang="en-US" altLang="en-US" sz="2400" dirty="0"/>
              <a:t>, as defined by economists, refers to sets of collective skills, knowledge, and ability that employees can apply to create value for their employers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077200" cy="1097280"/>
          </a:xfrm>
        </p:spPr>
        <p:txBody>
          <a:bodyPr/>
          <a:lstStyle/>
          <a:p>
            <a:r>
              <a:rPr lang="en-US" altLang="en-US" dirty="0"/>
              <a:t>Dynamic Human Resource Management Environment</a:t>
            </a:r>
            <a:endParaRPr lang="en-US" dirty="0"/>
          </a:p>
        </p:txBody>
      </p:sp>
      <p:pic>
        <p:nvPicPr>
          <p:cNvPr id="3" name="Picture 2" descr="The environments of human resources management diagram takes the base model of human resources management functions, and adds internal and external factors. The base Human Resource Management functions include staffing, human resource development, compensation, safety and health, employee and labor relations, and performance management. Internal environmental pressures include marketing on staffing, operations on compensation, other functional areas on safety and health, and finance on performance management. External environmental pressures affect the entire organization, and include. Labor market, society, political parties, unions, shareholders, competition, customers, technology, unanticipated events, and legal consideration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25569" y="1776425"/>
            <a:ext cx="5140460" cy="4253747"/>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Corporate Culture and H</a:t>
            </a:r>
            <a:r>
              <a:rPr lang="en-US" altLang="en-US" sz="100" dirty="0"/>
              <a:t> </a:t>
            </a:r>
            <a:r>
              <a:rPr lang="en-US" altLang="en-US" dirty="0"/>
              <a:t>R</a:t>
            </a:r>
            <a:r>
              <a:rPr lang="en-US" altLang="en-US" sz="100" dirty="0"/>
              <a:t> </a:t>
            </a:r>
            <a:r>
              <a:rPr lang="en-US" altLang="en-US" dirty="0"/>
              <a:t>M</a:t>
            </a:r>
            <a:endParaRPr lang="en-US" dirty="0"/>
          </a:p>
        </p:txBody>
      </p:sp>
      <p:sp>
        <p:nvSpPr>
          <p:cNvPr id="3" name="Content Placeholder 2"/>
          <p:cNvSpPr>
            <a:spLocks noGrp="1"/>
          </p:cNvSpPr>
          <p:nvPr>
            <p:ph idx="1"/>
          </p:nvPr>
        </p:nvSpPr>
        <p:spPr>
          <a:xfrm>
            <a:off x="457200" y="1600201"/>
            <a:ext cx="8229600" cy="1219200"/>
          </a:xfrm>
        </p:spPr>
        <p:txBody>
          <a:bodyPr/>
          <a:lstStyle/>
          <a:p>
            <a:r>
              <a:rPr lang="en-US" altLang="en-US" sz="2400" b="1" dirty="0"/>
              <a:t>Corporate culture:</a:t>
            </a:r>
            <a:r>
              <a:rPr lang="en-US" altLang="en-US" sz="2400" dirty="0"/>
              <a:t> System of shared values, beliefs, and habits within an organization that interacts with the formal structure to produce behavioral norms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Employer Branding</a:t>
            </a:r>
            <a:endParaRPr lang="en-US" dirty="0"/>
          </a:p>
        </p:txBody>
      </p:sp>
      <p:sp>
        <p:nvSpPr>
          <p:cNvPr id="3" name="Content Placeholder 2"/>
          <p:cNvSpPr>
            <a:spLocks noGrp="1"/>
          </p:cNvSpPr>
          <p:nvPr>
            <p:ph idx="1"/>
          </p:nvPr>
        </p:nvSpPr>
        <p:spPr>
          <a:xfrm>
            <a:off x="457200" y="1600201"/>
            <a:ext cx="8229600" cy="1295400"/>
          </a:xfrm>
        </p:spPr>
        <p:txBody>
          <a:bodyPr/>
          <a:lstStyle/>
          <a:p>
            <a:r>
              <a:rPr lang="en-US" altLang="en-US" sz="2400" dirty="0"/>
              <a:t>The firm’s corporate image or culture created to attract and retain the type of employees the firm is seeking. It is what the company stands for in the public eye.</a:t>
            </a:r>
            <a:endParaRPr lang="en-US" altLang="en-US" sz="2400" b="1"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Human Resource Management in Small Businesses</a:t>
            </a:r>
            <a:endParaRPr lang="en-US" dirty="0"/>
          </a:p>
        </p:txBody>
      </p:sp>
      <p:sp>
        <p:nvSpPr>
          <p:cNvPr id="3" name="Content Placeholder 2"/>
          <p:cNvSpPr>
            <a:spLocks noGrp="1"/>
          </p:cNvSpPr>
          <p:nvPr>
            <p:ph idx="1"/>
          </p:nvPr>
        </p:nvSpPr>
        <p:spPr>
          <a:xfrm>
            <a:off x="457200" y="1600201"/>
            <a:ext cx="8229600" cy="1676400"/>
          </a:xfrm>
        </p:spPr>
        <p:txBody>
          <a:bodyPr/>
          <a:lstStyle/>
          <a:p>
            <a:r>
              <a:rPr lang="en-US" altLang="en-US" sz="2400" dirty="0"/>
              <a:t>Many college graduates obtain jobs in small businesses</a:t>
            </a:r>
          </a:p>
          <a:p>
            <a:r>
              <a:rPr lang="en-US" altLang="en-US" sz="2400" dirty="0"/>
              <a:t>Same H</a:t>
            </a:r>
            <a:r>
              <a:rPr lang="en-US" altLang="en-US" sz="100" dirty="0"/>
              <a:t> </a:t>
            </a:r>
            <a:r>
              <a:rPr lang="en-US" altLang="en-US" sz="2400" dirty="0"/>
              <a:t>R functions must be accomplished</a:t>
            </a:r>
          </a:p>
          <a:p>
            <a:r>
              <a:rPr lang="en-US" altLang="en-US" sz="2400" dirty="0"/>
              <a:t>Manner in which they are accomplished may differ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Country Culture and Global Business</a:t>
            </a:r>
            <a:endParaRPr lang="en-US" dirty="0"/>
          </a:p>
        </p:txBody>
      </p:sp>
      <p:sp>
        <p:nvSpPr>
          <p:cNvPr id="3" name="Content Placeholder 2"/>
          <p:cNvSpPr>
            <a:spLocks noGrp="1"/>
          </p:cNvSpPr>
          <p:nvPr>
            <p:ph idx="1"/>
          </p:nvPr>
        </p:nvSpPr>
        <p:spPr>
          <a:xfrm>
            <a:off x="457200" y="1600201"/>
            <a:ext cx="8229600" cy="2819400"/>
          </a:xfrm>
        </p:spPr>
        <p:txBody>
          <a:bodyPr/>
          <a:lstStyle/>
          <a:p>
            <a:pPr>
              <a:tabLst>
                <a:tab pos="3425825" algn="l"/>
              </a:tabLst>
            </a:pPr>
            <a:r>
              <a:rPr lang="en-US" altLang="en-US" sz="2400" dirty="0"/>
              <a:t>A </a:t>
            </a:r>
            <a:r>
              <a:rPr lang="en-US" altLang="en-US" sz="2400" b="1" dirty="0"/>
              <a:t>country’s culture </a:t>
            </a:r>
            <a:r>
              <a:rPr lang="en-US" altLang="en-US" sz="2400" dirty="0"/>
              <a:t>is a set of values, symbols, beliefs, languages, and norms that guide human behavior within the country</a:t>
            </a:r>
          </a:p>
          <a:p>
            <a:pPr>
              <a:tabLst>
                <a:tab pos="3425825" algn="l"/>
              </a:tabLst>
            </a:pPr>
            <a:r>
              <a:rPr lang="en-US" altLang="en-US" sz="2400" dirty="0"/>
              <a:t>Cultural differences between countries are a major factor influencing global business</a:t>
            </a:r>
          </a:p>
          <a:p>
            <a:pPr>
              <a:tabLst>
                <a:tab pos="3425825" algn="l"/>
              </a:tabLst>
            </a:pPr>
            <a:r>
              <a:rPr lang="en-US" altLang="en-US" sz="2400" dirty="0"/>
              <a:t>Cultural misunderstandings are common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Developing Skills for Your Career</a:t>
            </a:r>
            <a:endParaRPr lang="en-US" b="0" dirty="0"/>
          </a:p>
        </p:txBody>
      </p:sp>
      <p:sp>
        <p:nvSpPr>
          <p:cNvPr id="3" name="Content Placeholder 2"/>
          <p:cNvSpPr>
            <a:spLocks noGrp="1"/>
          </p:cNvSpPr>
          <p:nvPr>
            <p:ph idx="1"/>
          </p:nvPr>
        </p:nvSpPr>
        <p:spPr>
          <a:xfrm>
            <a:off x="457200" y="1600201"/>
            <a:ext cx="8229600" cy="3886199"/>
          </a:xfrm>
        </p:spPr>
        <p:txBody>
          <a:bodyPr/>
          <a:lstStyle/>
          <a:p>
            <a:r>
              <a:rPr lang="en-US" altLang="en-US" sz="2400" dirty="0"/>
              <a:t>Communication</a:t>
            </a:r>
          </a:p>
          <a:p>
            <a:r>
              <a:rPr lang="en-US" altLang="en-US" sz="2400" dirty="0"/>
              <a:t>Critical thinking</a:t>
            </a:r>
          </a:p>
          <a:p>
            <a:r>
              <a:rPr lang="en-US" altLang="en-US" sz="2400" dirty="0"/>
              <a:t>Collaboration</a:t>
            </a:r>
          </a:p>
          <a:p>
            <a:r>
              <a:rPr lang="en-US" altLang="en-US" sz="2400" dirty="0"/>
              <a:t>Knowledge application and analysis</a:t>
            </a:r>
          </a:p>
          <a:p>
            <a:r>
              <a:rPr lang="en-US" altLang="en-US" sz="2400" dirty="0"/>
              <a:t>Business ethics and social responsibility</a:t>
            </a:r>
          </a:p>
          <a:p>
            <a:r>
              <a:rPr lang="en-US" altLang="en-US" sz="2400" dirty="0"/>
              <a:t>Information technology application and computing skills</a:t>
            </a:r>
          </a:p>
          <a:p>
            <a:r>
              <a:rPr lang="en-US" altLang="en-US" sz="2400" dirty="0"/>
              <a:t>Data literacy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Scope of this Book </a:t>
            </a:r>
            <a:r>
              <a:rPr lang="en-US" altLang="en-US" sz="2000" b="0" dirty="0"/>
              <a:t>(1 of 3)</a:t>
            </a:r>
            <a:endParaRPr lang="en-US" sz="2000" b="0" dirty="0"/>
          </a:p>
        </p:txBody>
      </p:sp>
      <p:sp>
        <p:nvSpPr>
          <p:cNvPr id="3" name="Content Placeholder 2"/>
          <p:cNvSpPr>
            <a:spLocks noGrp="1"/>
          </p:cNvSpPr>
          <p:nvPr>
            <p:ph idx="1"/>
          </p:nvPr>
        </p:nvSpPr>
        <p:spPr>
          <a:xfrm>
            <a:off x="457200" y="1600201"/>
            <a:ext cx="8229600" cy="2666999"/>
          </a:xfrm>
        </p:spPr>
        <p:txBody>
          <a:bodyPr/>
          <a:lstStyle/>
          <a:p>
            <a:r>
              <a:rPr lang="en-US" altLang="en-US" sz="2400" dirty="0"/>
              <a:t>An insight into the role of H</a:t>
            </a:r>
            <a:r>
              <a:rPr lang="en-US" altLang="en-US" sz="100" dirty="0"/>
              <a:t> </a:t>
            </a:r>
            <a:r>
              <a:rPr lang="en-US" altLang="en-US" sz="2400" dirty="0"/>
              <a:t>R</a:t>
            </a:r>
            <a:r>
              <a:rPr lang="en-US" altLang="en-US" sz="100" dirty="0"/>
              <a:t> </a:t>
            </a:r>
            <a:r>
              <a:rPr lang="en-US" altLang="en-US" sz="2400" dirty="0"/>
              <a:t>M in today’s organizations and the strategic role of H</a:t>
            </a:r>
            <a:r>
              <a:rPr lang="en-US" altLang="en-US" sz="100" dirty="0"/>
              <a:t> </a:t>
            </a:r>
            <a:r>
              <a:rPr lang="en-US" altLang="en-US" sz="2400" dirty="0"/>
              <a:t>R functions</a:t>
            </a:r>
          </a:p>
          <a:p>
            <a:r>
              <a:rPr lang="en-US" altLang="en-US" sz="2400" dirty="0"/>
              <a:t>An appreciation of the value of employees as human capital</a:t>
            </a:r>
          </a:p>
          <a:p>
            <a:r>
              <a:rPr lang="en-US" altLang="en-US" sz="2400" dirty="0"/>
              <a:t>An awareness of the importance of business ethics and corporate social responsibility</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Scope of this Book </a:t>
            </a:r>
            <a:r>
              <a:rPr lang="en-US" altLang="en-US" sz="2000" b="0" dirty="0"/>
              <a:t>(2 of 3)</a:t>
            </a:r>
            <a:endParaRPr lang="en-US" sz="2000" b="0" dirty="0">
              <a:latin typeface="+mj-lt"/>
            </a:endParaRPr>
          </a:p>
        </p:txBody>
      </p:sp>
      <p:sp>
        <p:nvSpPr>
          <p:cNvPr id="3" name="Content Placeholder 2"/>
          <p:cNvSpPr>
            <a:spLocks noGrp="1"/>
          </p:cNvSpPr>
          <p:nvPr>
            <p:ph idx="1"/>
          </p:nvPr>
        </p:nvSpPr>
        <p:spPr>
          <a:xfrm>
            <a:off x="457200" y="1600201"/>
            <a:ext cx="7924800" cy="2971800"/>
          </a:xfrm>
        </p:spPr>
        <p:txBody>
          <a:bodyPr/>
          <a:lstStyle/>
          <a:p>
            <a:r>
              <a:rPr lang="en-US" altLang="en-US" sz="2400" dirty="0"/>
              <a:t>An understanding of job analysis, H</a:t>
            </a:r>
            <a:r>
              <a:rPr lang="en-US" altLang="en-US" sz="100" dirty="0"/>
              <a:t> </a:t>
            </a:r>
            <a:r>
              <a:rPr lang="en-US" altLang="en-US" sz="2400" dirty="0"/>
              <a:t>R planning, recruitment, and selection</a:t>
            </a:r>
          </a:p>
          <a:p>
            <a:r>
              <a:rPr lang="en-US" altLang="en-US" sz="2400" dirty="0"/>
              <a:t>An awareness of the importance of H</a:t>
            </a:r>
            <a:r>
              <a:rPr lang="en-US" altLang="en-US" sz="100" dirty="0"/>
              <a:t> </a:t>
            </a:r>
            <a:r>
              <a:rPr lang="en-US" altLang="en-US" sz="2400" dirty="0"/>
              <a:t>R development, including training and developing, for employees at all levels</a:t>
            </a:r>
          </a:p>
          <a:p>
            <a:r>
              <a:rPr lang="en-US" altLang="en-US" sz="2400" dirty="0"/>
              <a:t>An understanding of performance appraisal and its role in performance management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Scope of this Book </a:t>
            </a:r>
            <a:r>
              <a:rPr lang="en-US" altLang="en-US" sz="2000" b="0" dirty="0"/>
              <a:t>(3 of 3)</a:t>
            </a:r>
            <a:endParaRPr lang="en-US" sz="2000" b="0" dirty="0">
              <a:latin typeface="+mj-lt"/>
            </a:endParaRPr>
          </a:p>
        </p:txBody>
      </p:sp>
      <p:sp>
        <p:nvSpPr>
          <p:cNvPr id="3" name="Content Placeholder 2"/>
          <p:cNvSpPr>
            <a:spLocks noGrp="1"/>
          </p:cNvSpPr>
          <p:nvPr>
            <p:ph idx="1"/>
          </p:nvPr>
        </p:nvSpPr>
        <p:spPr>
          <a:xfrm>
            <a:off x="457200" y="1600201"/>
            <a:ext cx="8229600" cy="2819400"/>
          </a:xfrm>
        </p:spPr>
        <p:txBody>
          <a:bodyPr/>
          <a:lstStyle/>
          <a:p>
            <a:r>
              <a:rPr lang="en-US" altLang="en-US" sz="2400" dirty="0"/>
              <a:t>An appreciation of how compensation and employee benefits programs are formulated and administered</a:t>
            </a:r>
          </a:p>
          <a:p>
            <a:r>
              <a:rPr lang="en-US" altLang="en-US" sz="2400" dirty="0"/>
              <a:t>An opportunity to understand employee and labor relations</a:t>
            </a:r>
          </a:p>
          <a:p>
            <a:r>
              <a:rPr lang="en-US" altLang="en-US" sz="2400" dirty="0"/>
              <a:t>An understanding of safety and health factors as they affect the firm’s profitability</a:t>
            </a:r>
          </a:p>
          <a:p>
            <a:r>
              <a:rPr lang="en-US" altLang="en-US" sz="2400" dirty="0"/>
              <a:t>An appreciation of the global impact on H</a:t>
            </a:r>
            <a:r>
              <a:rPr lang="en-US" altLang="en-US" sz="100" dirty="0"/>
              <a:t> </a:t>
            </a:r>
            <a:r>
              <a:rPr lang="en-US" altLang="en-US" sz="2400" dirty="0"/>
              <a:t>R</a:t>
            </a:r>
            <a:r>
              <a:rPr lang="en-US" altLang="en-US" sz="100" dirty="0"/>
              <a:t> </a:t>
            </a:r>
            <a:r>
              <a:rPr lang="en-US" altLang="en-US" sz="2400" dirty="0"/>
              <a:t>M</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Organization of this Book </a:t>
            </a:r>
            <a:r>
              <a:rPr lang="en-US" altLang="en-US" sz="2000" b="0" dirty="0"/>
              <a:t>(1 of 3)</a:t>
            </a:r>
            <a:endParaRPr lang="en-US" sz="2000" b="0" dirty="0"/>
          </a:p>
        </p:txBody>
      </p:sp>
      <p:sp>
        <p:nvSpPr>
          <p:cNvPr id="3" name="Content Placeholder 2"/>
          <p:cNvSpPr>
            <a:spLocks noGrp="1"/>
          </p:cNvSpPr>
          <p:nvPr>
            <p:ph idx="1"/>
          </p:nvPr>
        </p:nvSpPr>
        <p:spPr/>
        <p:txBody>
          <a:bodyPr/>
          <a:lstStyle/>
          <a:p>
            <a:pPr marL="0" indent="0">
              <a:buNone/>
            </a:pPr>
            <a:r>
              <a:rPr lang="en-US" sz="2400" b="1" dirty="0"/>
              <a:t>Human Resource Management, 15</a:t>
            </a:r>
            <a:r>
              <a:rPr lang="en-US" sz="2400" b="1" baseline="30000" dirty="0"/>
              <a:t>th</a:t>
            </a:r>
            <a:r>
              <a:rPr lang="en-US" sz="2400" b="1" dirty="0"/>
              <a:t> Edition</a:t>
            </a:r>
          </a:p>
          <a:p>
            <a:pPr marL="0" indent="0">
              <a:buNone/>
            </a:pPr>
            <a:r>
              <a:rPr lang="en-US" sz="2400" b="1" dirty="0"/>
              <a:t>Part One. Setting The Stage</a:t>
            </a:r>
          </a:p>
          <a:p>
            <a:pPr marL="0" indent="0">
              <a:spcBef>
                <a:spcPts val="400"/>
              </a:spcBef>
              <a:buNone/>
            </a:pPr>
            <a:r>
              <a:rPr lang="en-US" sz="2400" dirty="0"/>
              <a:t>Chapter 1: Human Resource Management: An Overview</a:t>
            </a:r>
          </a:p>
          <a:p>
            <a:pPr marL="0" indent="0">
              <a:spcBef>
                <a:spcPts val="400"/>
              </a:spcBef>
              <a:buNone/>
            </a:pPr>
            <a:r>
              <a:rPr lang="en-US" sz="2400" dirty="0"/>
              <a:t>Chapter 2: Business Ethics, Corporate Social Responsibility, and Sustainability</a:t>
            </a:r>
          </a:p>
          <a:p>
            <a:pPr marL="0" indent="0">
              <a:spcBef>
                <a:spcPts val="400"/>
              </a:spcBef>
              <a:buNone/>
            </a:pPr>
            <a:r>
              <a:rPr lang="en-US" sz="2400" dirty="0"/>
              <a:t>Chapter 3: Equal Employment Opportunity, Affirmative Action, and Workforce Diversity</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Organization of this Book </a:t>
            </a:r>
            <a:r>
              <a:rPr lang="en-US" altLang="en-US" sz="2000" b="0" dirty="0"/>
              <a:t>(2 of 3)</a:t>
            </a:r>
            <a:endParaRPr lang="en-US" sz="2000" b="0" dirty="0"/>
          </a:p>
        </p:txBody>
      </p:sp>
      <p:sp>
        <p:nvSpPr>
          <p:cNvPr id="3" name="Content Placeholder 2"/>
          <p:cNvSpPr>
            <a:spLocks noGrp="1"/>
          </p:cNvSpPr>
          <p:nvPr>
            <p:ph idx="1"/>
          </p:nvPr>
        </p:nvSpPr>
        <p:spPr/>
        <p:txBody>
          <a:bodyPr/>
          <a:lstStyle/>
          <a:p>
            <a:pPr marL="0" indent="0">
              <a:buNone/>
            </a:pPr>
            <a:r>
              <a:rPr lang="en-US" sz="2400" b="1" dirty="0"/>
              <a:t>Part Two. Staffing</a:t>
            </a:r>
          </a:p>
          <a:p>
            <a:pPr marL="0" indent="0">
              <a:spcBef>
                <a:spcPts val="400"/>
              </a:spcBef>
              <a:buNone/>
            </a:pPr>
            <a:r>
              <a:rPr lang="en-US" sz="2400" dirty="0"/>
              <a:t>Chapter 4: Strategic Planning, Human Resource Planning, and Job Analysis</a:t>
            </a:r>
          </a:p>
          <a:p>
            <a:pPr marL="0" indent="0">
              <a:spcBef>
                <a:spcPts val="400"/>
              </a:spcBef>
              <a:buNone/>
            </a:pPr>
            <a:r>
              <a:rPr lang="en-US" sz="2400" dirty="0"/>
              <a:t>Chapter 5: Recruitment</a:t>
            </a:r>
          </a:p>
          <a:p>
            <a:pPr marL="0" indent="0">
              <a:spcBef>
                <a:spcPts val="400"/>
              </a:spcBef>
              <a:buNone/>
            </a:pPr>
            <a:r>
              <a:rPr lang="en-US" sz="2400" dirty="0"/>
              <a:t>Chapter 6: Selection</a:t>
            </a:r>
          </a:p>
          <a:p>
            <a:pPr marL="0" indent="0">
              <a:buNone/>
            </a:pPr>
            <a:r>
              <a:rPr lang="en-US" sz="2400" b="1" dirty="0"/>
              <a:t>Part Three. Performance Management And Training</a:t>
            </a:r>
          </a:p>
          <a:p>
            <a:pPr marL="0" indent="0">
              <a:spcBef>
                <a:spcPts val="400"/>
              </a:spcBef>
              <a:buNone/>
            </a:pPr>
            <a:r>
              <a:rPr lang="en-US" sz="2400" dirty="0"/>
              <a:t>Chapter 7: Performance Management and Appraisal</a:t>
            </a:r>
          </a:p>
          <a:p>
            <a:pPr marL="0" indent="0">
              <a:spcBef>
                <a:spcPts val="400"/>
              </a:spcBef>
              <a:buNone/>
            </a:pPr>
            <a:r>
              <a:rPr lang="en-US" sz="2400" dirty="0"/>
              <a:t>Chapter 8: Training and Development</a:t>
            </a:r>
          </a:p>
        </p:txBody>
      </p:sp>
    </p:spTree>
    <p:extLst>
      <p:ext uri="{BB962C8B-B14F-4D97-AF65-F5344CB8AC3E}">
        <p14:creationId xmlns:p14="http://schemas.microsoft.com/office/powerpoint/2010/main" val="26470986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Organization of this Book </a:t>
            </a:r>
            <a:r>
              <a:rPr lang="en-US" altLang="en-US" sz="2000" b="0" dirty="0"/>
              <a:t>(3 of 3)</a:t>
            </a:r>
            <a:endParaRPr lang="en-US" sz="2000" b="0" dirty="0"/>
          </a:p>
        </p:txBody>
      </p:sp>
      <p:sp>
        <p:nvSpPr>
          <p:cNvPr id="3" name="Content Placeholder 2"/>
          <p:cNvSpPr>
            <a:spLocks noGrp="1"/>
          </p:cNvSpPr>
          <p:nvPr>
            <p:ph idx="1"/>
          </p:nvPr>
        </p:nvSpPr>
        <p:spPr/>
        <p:txBody>
          <a:bodyPr/>
          <a:lstStyle/>
          <a:p>
            <a:pPr marL="0" indent="0">
              <a:buNone/>
            </a:pPr>
            <a:r>
              <a:rPr lang="en-US" sz="2200" b="1" dirty="0"/>
              <a:t>Part Four. Compensation</a:t>
            </a:r>
          </a:p>
          <a:p>
            <a:pPr marL="0" indent="0">
              <a:spcBef>
                <a:spcPts val="600"/>
              </a:spcBef>
              <a:buNone/>
            </a:pPr>
            <a:r>
              <a:rPr lang="fr-FR" sz="2200" dirty="0"/>
              <a:t>Chapter 9: Direct Financial Compensation (Core Compensation)</a:t>
            </a:r>
          </a:p>
          <a:p>
            <a:pPr marL="0" indent="0">
              <a:spcBef>
                <a:spcPts val="600"/>
              </a:spcBef>
              <a:buNone/>
            </a:pPr>
            <a:r>
              <a:rPr lang="en-US" sz="2200" dirty="0"/>
              <a:t>Chapter 10: Indirect Financial Compensation (Employee Benefits)</a:t>
            </a:r>
          </a:p>
          <a:p>
            <a:pPr marL="0" indent="0">
              <a:buNone/>
            </a:pPr>
            <a:r>
              <a:rPr lang="en-US" sz="2200" b="1" dirty="0"/>
              <a:t>Part Five. Labor Relations, Employee Relations, Safety And Health</a:t>
            </a:r>
          </a:p>
          <a:p>
            <a:pPr marL="0" indent="0">
              <a:spcBef>
                <a:spcPts val="600"/>
              </a:spcBef>
              <a:buNone/>
            </a:pPr>
            <a:r>
              <a:rPr lang="en-US" sz="2200" dirty="0"/>
              <a:t>Chapter 11: Labor Unions and Collective Bargaining</a:t>
            </a:r>
          </a:p>
          <a:p>
            <a:pPr marL="0" indent="0">
              <a:spcBef>
                <a:spcPts val="600"/>
              </a:spcBef>
              <a:buNone/>
            </a:pPr>
            <a:r>
              <a:rPr lang="en-US" sz="2200" dirty="0"/>
              <a:t>Chapter 12: Internal Employee Relations</a:t>
            </a:r>
          </a:p>
          <a:p>
            <a:pPr marL="0" indent="0">
              <a:spcBef>
                <a:spcPts val="600"/>
              </a:spcBef>
              <a:buNone/>
            </a:pPr>
            <a:r>
              <a:rPr lang="en-US" sz="2200" dirty="0"/>
              <a:t>Chapter 13: Employee Safety, Health, and Wellness</a:t>
            </a:r>
          </a:p>
          <a:p>
            <a:pPr marL="0" indent="0">
              <a:buNone/>
            </a:pPr>
            <a:r>
              <a:rPr lang="en-US" sz="2200" b="1" dirty="0"/>
              <a:t>Part Six. Operating In A Global Environment</a:t>
            </a:r>
          </a:p>
          <a:p>
            <a:pPr marL="0" indent="0">
              <a:spcBef>
                <a:spcPts val="600"/>
              </a:spcBef>
              <a:buNone/>
            </a:pPr>
            <a:r>
              <a:rPr lang="en-US" sz="2200" dirty="0"/>
              <a:t>Chapter 14: Global Human Resource Management</a:t>
            </a:r>
          </a:p>
        </p:txBody>
      </p:sp>
    </p:spTree>
    <p:extLst>
      <p:ext uri="{BB962C8B-B14F-4D97-AF65-F5344CB8AC3E}">
        <p14:creationId xmlns:p14="http://schemas.microsoft.com/office/powerpoint/2010/main" val="3704270703"/>
      </p:ext>
    </p:extLst>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3615</TotalTime>
  <Words>5125</Words>
  <Application>Microsoft Macintosh PowerPoint</Application>
  <PresentationFormat>On-screen Show (4:3)</PresentationFormat>
  <Paragraphs>259</Paragraphs>
  <Slides>33</Slides>
  <Notes>32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ＭＳ Ｐゴシック</vt:lpstr>
      <vt:lpstr>Arial</vt:lpstr>
      <vt:lpstr>Lucida Sans Unicode</vt:lpstr>
      <vt:lpstr>Times New Roman</vt:lpstr>
      <vt:lpstr>Verdana</vt:lpstr>
      <vt:lpstr>Wingdings</vt:lpstr>
      <vt:lpstr>508 Lecture</vt:lpstr>
      <vt:lpstr>Human Resource Management</vt:lpstr>
      <vt:lpstr>Learning Objectives (1 of 2)</vt:lpstr>
      <vt:lpstr>Learning Objectives (2 of 2)</vt:lpstr>
      <vt:lpstr>Human Resource Management (H R M)</vt:lpstr>
      <vt:lpstr>Human Resource Management Functions</vt:lpstr>
      <vt:lpstr>McLagan’s Wheel</vt:lpstr>
      <vt:lpstr>Staffing</vt:lpstr>
      <vt:lpstr>Performance Management</vt:lpstr>
      <vt:lpstr>Human Resource Development</vt:lpstr>
      <vt:lpstr>Compensation</vt:lpstr>
      <vt:lpstr>Employee and Labor Relations</vt:lpstr>
      <vt:lpstr>Safety and Health</vt:lpstr>
      <vt:lpstr>Human Resource Data Analytics</vt:lpstr>
      <vt:lpstr>Interrelationships of H R M Functions</vt:lpstr>
      <vt:lpstr>Who Performs Human Resource Management Tasks?</vt:lpstr>
      <vt:lpstr>Describe the H R Profession (1 of 2)</vt:lpstr>
      <vt:lpstr>Describe the H R Profession (2 of 2)</vt:lpstr>
      <vt:lpstr>Human Resource Executives, Generalists, and Specialists</vt:lpstr>
      <vt:lpstr>Competency Model for H R Professionals</vt:lpstr>
      <vt:lpstr>H R as a Strategic Business Partner</vt:lpstr>
      <vt:lpstr>Employees as Human Capital</vt:lpstr>
      <vt:lpstr>Dynamic Human Resource Management Environment</vt:lpstr>
      <vt:lpstr>Corporate Culture and H R M</vt:lpstr>
      <vt:lpstr>Employer Branding</vt:lpstr>
      <vt:lpstr>Human Resource Management in Small Businesses</vt:lpstr>
      <vt:lpstr>Country Culture and Global Business</vt:lpstr>
      <vt:lpstr>Developing Skills for Your Career</vt:lpstr>
      <vt:lpstr>Scope of this Book (1 of 3)</vt:lpstr>
      <vt:lpstr>Scope of this Book (2 of 3)</vt:lpstr>
      <vt:lpstr>Scope of this Book (3 of 3)</vt:lpstr>
      <vt:lpstr>Organization of this Book (1 of 3)</vt:lpstr>
      <vt:lpstr>Organization of this Book (2 of 3)</vt:lpstr>
      <vt:lpstr>Organization of this Book (3 of 3)</vt:lpstr>
    </vt:vector>
  </TitlesOfParts>
  <Company>SPi</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 15e</dc:title>
  <dc:subject>Business</dc:subject>
  <dc:creator>Martocchio</dc:creator>
  <cp:keywords>Human Resource Management</cp:keywords>
  <cp:lastModifiedBy>Microsoft Office User</cp:lastModifiedBy>
  <cp:revision>898</cp:revision>
  <dcterms:created xsi:type="dcterms:W3CDTF">2014-07-14T20:04:21Z</dcterms:created>
  <dcterms:modified xsi:type="dcterms:W3CDTF">2018-11-13T13:00:14Z</dcterms:modified>
</cp:coreProperties>
</file>