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0" d="100"/>
          <a:sy n="70" d="100"/>
        </p:scale>
        <p:origin x="73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138539-5244-483C-A45C-C11AA1772A54}" type="datetimeFigureOut">
              <a:rPr lang="en-GB" smtClean="0"/>
              <a:t>15/11/2015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7BACCC-C375-42A8-A247-3F5DAAF8BBE3}" type="slidenum">
              <a:rPr lang="en-GB" smtClean="0"/>
              <a:t>‹#›</a:t>
            </a:fld>
            <a:endParaRPr lang="en-GB"/>
          </a:p>
        </p:txBody>
      </p:sp>
    </p:spTree>
    <p:extLst>
      <p:ext uri="{BB962C8B-B14F-4D97-AF65-F5344CB8AC3E}">
        <p14:creationId xmlns:p14="http://schemas.microsoft.com/office/powerpoint/2010/main" val="17286085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ehow.com/culture-and-society/" TargetMode="External"/><Relationship Id="rId2" Type="http://schemas.openxmlformats.org/officeDocument/2006/relationships/slide" Target="../slides/slide17.xml"/><Relationship Id="rId1" Type="http://schemas.openxmlformats.org/officeDocument/2006/relationships/notesMaster" Target="../notesMasters/notesMaster1.xml"/><Relationship Id="rId5" Type="http://schemas.openxmlformats.org/officeDocument/2006/relationships/hyperlink" Target="http://www.emilypost.com/social-life/gift-giving-and-receiving/880-appropriate-thank-you-notes" TargetMode="External"/><Relationship Id="rId4" Type="http://schemas.openxmlformats.org/officeDocument/2006/relationships/hyperlink" Target="http://www.southernliving.com/home-garden/solutions/thank-you-note-00417000068532/"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chemeClr val="tx1"/>
                </a:solidFill>
              </a:rPr>
              <a:t>Module 7 </a:t>
            </a:r>
            <a:r>
              <a:rPr lang="en-US" smtClean="0">
                <a:solidFill>
                  <a:schemeClr val="tx1"/>
                </a:solidFill>
              </a:rPr>
              <a:t>Activity</a:t>
            </a:r>
            <a:r>
              <a:rPr lang="en-US" baseline="0" smtClean="0">
                <a:solidFill>
                  <a:schemeClr val="tx1"/>
                </a:solidFill>
              </a:rPr>
              <a:t> 2</a:t>
            </a:r>
            <a:endParaRPr lang="en-US" baseline="0" dirty="0" smtClean="0">
              <a:solidFill>
                <a:schemeClr val="tx1"/>
              </a:solidFill>
            </a:endParaRPr>
          </a:p>
          <a:p>
            <a:endParaRPr lang="en-US" baseline="0" dirty="0" smtClean="0">
              <a:solidFill>
                <a:schemeClr val="tx1"/>
              </a:solidFill>
            </a:endParaRPr>
          </a:p>
          <a:p>
            <a:r>
              <a:rPr lang="en-US" baseline="0" dirty="0" smtClean="0">
                <a:solidFill>
                  <a:schemeClr val="tx1"/>
                </a:solidFill>
              </a:rPr>
              <a:t>This activity will guide students through the process of writing thank you notes using a template.</a:t>
            </a:r>
          </a:p>
          <a:p>
            <a:endParaRPr lang="en-US" baseline="0" dirty="0" smtClean="0">
              <a:solidFill>
                <a:schemeClr val="tx1"/>
              </a:solidFill>
            </a:endParaRPr>
          </a:p>
          <a:p>
            <a:endParaRPr lang="en-US" baseline="0" dirty="0" smtClean="0">
              <a:solidFill>
                <a:schemeClr val="tx1"/>
              </a:solidFill>
            </a:endParaRPr>
          </a:p>
          <a:p>
            <a:r>
              <a:rPr lang="en-US" baseline="0" dirty="0" smtClean="0">
                <a:solidFill>
                  <a:schemeClr val="tx1"/>
                </a:solidFill>
              </a:rPr>
              <a:t>Citations:</a:t>
            </a:r>
          </a:p>
          <a:p>
            <a:r>
              <a:rPr lang="en-US" baseline="0" dirty="0" smtClean="0">
                <a:solidFill>
                  <a:schemeClr val="tx1"/>
                </a:solidFill>
              </a:rPr>
              <a:t>Dear </a:t>
            </a:r>
            <a:r>
              <a:rPr lang="en-US" baseline="0" dirty="0" err="1" smtClean="0">
                <a:solidFill>
                  <a:schemeClr val="tx1"/>
                </a:solidFill>
              </a:rPr>
              <a:t>eHow.com’s</a:t>
            </a:r>
            <a:r>
              <a:rPr lang="en-US" baseline="0" dirty="0" smtClean="0">
                <a:solidFill>
                  <a:schemeClr val="tx1"/>
                </a:solidFill>
              </a:rPr>
              <a:t> Culture &amp; Society section (</a:t>
            </a:r>
            <a:r>
              <a:rPr lang="en-US" dirty="0" smtClean="0">
                <a:solidFill>
                  <a:schemeClr val="tx1"/>
                </a:solidFill>
                <a:hlinkClick r:id="rId3"/>
              </a:rPr>
              <a:t>http://www.ehow.com/culture-and-society/</a:t>
            </a:r>
            <a:r>
              <a:rPr lang="en-US" dirty="0" smtClean="0">
                <a:solidFill>
                  <a:schemeClr val="tx1"/>
                </a:solidFill>
              </a:rPr>
              <a:t>)</a:t>
            </a:r>
            <a:r>
              <a:rPr lang="en-US" baseline="0" dirty="0" smtClean="0">
                <a:solidFill>
                  <a:schemeClr val="tx1"/>
                </a:solidFill>
              </a:rPr>
              <a:t>,</a:t>
            </a:r>
          </a:p>
          <a:p>
            <a:r>
              <a:rPr lang="en-US" baseline="0" dirty="0" smtClean="0">
                <a:solidFill>
                  <a:schemeClr val="tx1"/>
                </a:solidFill>
              </a:rPr>
              <a:t>Thank you very much for some of the ideas and tips contained in this PowerPoint. I know it will benefit the students who use this curriculum to draw from your expertise reflected in many articles about various aspects of thank you note writing. In addition, please pass along my thanks to all your other friends who helped us create this presentation, including our pals at Southern Living (</a:t>
            </a:r>
            <a:r>
              <a:rPr lang="en-US" dirty="0" smtClean="0">
                <a:solidFill>
                  <a:schemeClr val="tx1"/>
                </a:solidFill>
                <a:hlinkClick r:id="rId4"/>
              </a:rPr>
              <a:t>http://www.southernliving.com/home-garden/solutions/thank-you-note-00417000068532/</a:t>
            </a:r>
            <a:r>
              <a:rPr lang="en-US" dirty="0" smtClean="0">
                <a:solidFill>
                  <a:schemeClr val="tx1"/>
                </a:solidFill>
              </a:rPr>
              <a:t>) and Emily Post (</a:t>
            </a:r>
            <a:r>
              <a:rPr lang="en-US" dirty="0" smtClean="0">
                <a:solidFill>
                  <a:schemeClr val="tx1"/>
                </a:solidFill>
                <a:hlinkClick r:id="rId5"/>
              </a:rPr>
              <a:t>http://www.emilypost.com/social-life/gift-giving-and-receiving/880-appropriate-thank-you-notes</a:t>
            </a:r>
            <a:r>
              <a:rPr lang="en-US" dirty="0" smtClean="0">
                <a:solidFill>
                  <a:schemeClr val="tx1"/>
                </a:solidFill>
              </a:rPr>
              <a:t>). You’re all</a:t>
            </a:r>
            <a:r>
              <a:rPr lang="en-US" baseline="0" dirty="0" smtClean="0">
                <a:solidFill>
                  <a:schemeClr val="tx1"/>
                </a:solidFill>
              </a:rPr>
              <a:t> such wonderful resources, and we appreciate you very much!</a:t>
            </a:r>
          </a:p>
          <a:p>
            <a:r>
              <a:rPr lang="en-US" baseline="0" dirty="0" smtClean="0">
                <a:solidFill>
                  <a:schemeClr val="tx1"/>
                </a:solidFill>
              </a:rPr>
              <a:t>Best Wishes,</a:t>
            </a:r>
          </a:p>
          <a:p>
            <a:r>
              <a:rPr lang="en-US" baseline="0" dirty="0" smtClean="0">
                <a:solidFill>
                  <a:schemeClr val="tx1"/>
                </a:solidFill>
              </a:rPr>
              <a:t>The Project STEPP Transition Curriculum Authors</a:t>
            </a:r>
          </a:p>
          <a:p>
            <a:endParaRPr lang="en-US" baseline="0" dirty="0" smtClean="0">
              <a:solidFill>
                <a:schemeClr val="tx1"/>
              </a:solidFill>
            </a:endParaRPr>
          </a:p>
          <a:p>
            <a:endParaRPr lang="en-US" baseline="0" dirty="0" smtClean="0">
              <a:solidFill>
                <a:schemeClr val="tx1"/>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b="0" baseline="0" dirty="0" smtClean="0">
                <a:solidFill>
                  <a:schemeClr val="tx1"/>
                </a:solidFill>
              </a:rPr>
              <a:t>Unless otherwise specified, all clip art and images in this document are used with permission from Microsoft in accordance with their End User License Agreement.</a:t>
            </a:r>
            <a:endParaRPr lang="en-US" b="0" dirty="0" smtClean="0">
              <a:solidFill>
                <a:schemeClr val="tx1"/>
              </a:solidFill>
            </a:endParaRPr>
          </a:p>
          <a:p>
            <a:endParaRPr lang="en-US" dirty="0">
              <a:solidFill>
                <a:schemeClr val="tx1"/>
              </a:solidFill>
            </a:endParaRPr>
          </a:p>
        </p:txBody>
      </p:sp>
      <p:sp>
        <p:nvSpPr>
          <p:cNvPr id="4" name="Slide Number Placeholder 3"/>
          <p:cNvSpPr>
            <a:spLocks noGrp="1"/>
          </p:cNvSpPr>
          <p:nvPr>
            <p:ph type="sldNum" sz="quarter" idx="10"/>
          </p:nvPr>
        </p:nvSpPr>
        <p:spPr/>
        <p:txBody>
          <a:bodyPr/>
          <a:lstStyle/>
          <a:p>
            <a:fld id="{25DC6482-8E19-4180-B229-95DD969C8F89}" type="slidenum">
              <a:rPr lang="en-US" smtClean="0"/>
              <a:pPr/>
              <a:t>17</a:t>
            </a:fld>
            <a:endParaRPr lang="en-US"/>
          </a:p>
        </p:txBody>
      </p:sp>
    </p:spTree>
    <p:extLst>
      <p:ext uri="{BB962C8B-B14F-4D97-AF65-F5344CB8AC3E}">
        <p14:creationId xmlns:p14="http://schemas.microsoft.com/office/powerpoint/2010/main" val="22972530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EBDAA48-7FB4-4DFD-B8B5-FFB7E6A59EB9}" type="datetimeFigureOut">
              <a:rPr lang="en-GB" smtClean="0"/>
              <a:t>15/11/2015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712261-32FD-407E-8A85-D33645BD141F}" type="slidenum">
              <a:rPr lang="en-GB" smtClean="0"/>
              <a:t>‹#›</a:t>
            </a:fld>
            <a:endParaRPr lang="en-GB"/>
          </a:p>
        </p:txBody>
      </p:sp>
    </p:spTree>
    <p:extLst>
      <p:ext uri="{BB962C8B-B14F-4D97-AF65-F5344CB8AC3E}">
        <p14:creationId xmlns:p14="http://schemas.microsoft.com/office/powerpoint/2010/main" val="1467249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BDAA48-7FB4-4DFD-B8B5-FFB7E6A59EB9}" type="datetimeFigureOut">
              <a:rPr lang="en-GB" smtClean="0"/>
              <a:t>15/11/2015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712261-32FD-407E-8A85-D33645BD141F}" type="slidenum">
              <a:rPr lang="en-GB" smtClean="0"/>
              <a:t>‹#›</a:t>
            </a:fld>
            <a:endParaRPr lang="en-GB"/>
          </a:p>
        </p:txBody>
      </p:sp>
    </p:spTree>
    <p:extLst>
      <p:ext uri="{BB962C8B-B14F-4D97-AF65-F5344CB8AC3E}">
        <p14:creationId xmlns:p14="http://schemas.microsoft.com/office/powerpoint/2010/main" val="1190843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EBDAA48-7FB4-4DFD-B8B5-FFB7E6A59EB9}" type="datetimeFigureOut">
              <a:rPr lang="en-GB" smtClean="0"/>
              <a:t>15/11/2015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712261-32FD-407E-8A85-D33645BD141F}" type="slidenum">
              <a:rPr lang="en-GB" smtClean="0"/>
              <a:t>‹#›</a:t>
            </a:fld>
            <a:endParaRPr lang="en-GB"/>
          </a:p>
        </p:txBody>
      </p:sp>
    </p:spTree>
    <p:extLst>
      <p:ext uri="{BB962C8B-B14F-4D97-AF65-F5344CB8AC3E}">
        <p14:creationId xmlns:p14="http://schemas.microsoft.com/office/powerpoint/2010/main" val="3051863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EBDAA48-7FB4-4DFD-B8B5-FFB7E6A59EB9}" type="datetimeFigureOut">
              <a:rPr lang="en-GB" smtClean="0"/>
              <a:t>15/11/2015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712261-32FD-407E-8A85-D33645BD141F}" type="slidenum">
              <a:rPr lang="en-GB" smtClean="0"/>
              <a:t>‹#›</a:t>
            </a:fld>
            <a:endParaRPr lang="en-GB"/>
          </a:p>
        </p:txBody>
      </p:sp>
    </p:spTree>
    <p:extLst>
      <p:ext uri="{BB962C8B-B14F-4D97-AF65-F5344CB8AC3E}">
        <p14:creationId xmlns:p14="http://schemas.microsoft.com/office/powerpoint/2010/main" val="36765846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EBDAA48-7FB4-4DFD-B8B5-FFB7E6A59EB9}" type="datetimeFigureOut">
              <a:rPr lang="en-GB" smtClean="0"/>
              <a:t>15/11/2015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712261-32FD-407E-8A85-D33645BD141F}" type="slidenum">
              <a:rPr lang="en-GB" smtClean="0"/>
              <a:t>‹#›</a:t>
            </a:fld>
            <a:endParaRPr lang="en-GB"/>
          </a:p>
        </p:txBody>
      </p:sp>
    </p:spTree>
    <p:extLst>
      <p:ext uri="{BB962C8B-B14F-4D97-AF65-F5344CB8AC3E}">
        <p14:creationId xmlns:p14="http://schemas.microsoft.com/office/powerpoint/2010/main" val="445108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EBDAA48-7FB4-4DFD-B8B5-FFB7E6A59EB9}" type="datetimeFigureOut">
              <a:rPr lang="en-GB" smtClean="0"/>
              <a:t>15/11/2015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712261-32FD-407E-8A85-D33645BD141F}" type="slidenum">
              <a:rPr lang="en-GB" smtClean="0"/>
              <a:t>‹#›</a:t>
            </a:fld>
            <a:endParaRPr lang="en-GB"/>
          </a:p>
        </p:txBody>
      </p:sp>
    </p:spTree>
    <p:extLst>
      <p:ext uri="{BB962C8B-B14F-4D97-AF65-F5344CB8AC3E}">
        <p14:creationId xmlns:p14="http://schemas.microsoft.com/office/powerpoint/2010/main" val="1460365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BDAA48-7FB4-4DFD-B8B5-FFB7E6A59EB9}" type="datetimeFigureOut">
              <a:rPr lang="en-GB" smtClean="0"/>
              <a:t>15/11/2015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712261-32FD-407E-8A85-D33645BD141F}" type="slidenum">
              <a:rPr lang="en-GB" smtClean="0"/>
              <a:t>‹#›</a:t>
            </a:fld>
            <a:endParaRPr lang="en-GB"/>
          </a:p>
        </p:txBody>
      </p:sp>
    </p:spTree>
    <p:extLst>
      <p:ext uri="{BB962C8B-B14F-4D97-AF65-F5344CB8AC3E}">
        <p14:creationId xmlns:p14="http://schemas.microsoft.com/office/powerpoint/2010/main" val="3986850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EBDAA48-7FB4-4DFD-B8B5-FFB7E6A59EB9}" type="datetimeFigureOut">
              <a:rPr lang="en-GB" smtClean="0"/>
              <a:t>15/11/2015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712261-32FD-407E-8A85-D33645BD141F}" type="slidenum">
              <a:rPr lang="en-GB" smtClean="0"/>
              <a:t>‹#›</a:t>
            </a:fld>
            <a:endParaRPr lang="en-GB"/>
          </a:p>
        </p:txBody>
      </p:sp>
    </p:spTree>
    <p:extLst>
      <p:ext uri="{BB962C8B-B14F-4D97-AF65-F5344CB8AC3E}">
        <p14:creationId xmlns:p14="http://schemas.microsoft.com/office/powerpoint/2010/main" val="1324527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EBDAA48-7FB4-4DFD-B8B5-FFB7E6A59EB9}" type="datetimeFigureOut">
              <a:rPr lang="en-GB" smtClean="0"/>
              <a:t>15/11/2015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712261-32FD-407E-8A85-D33645BD141F}" type="slidenum">
              <a:rPr lang="en-GB" smtClean="0"/>
              <a:t>‹#›</a:t>
            </a:fld>
            <a:endParaRPr lang="en-GB"/>
          </a:p>
        </p:txBody>
      </p:sp>
    </p:spTree>
    <p:extLst>
      <p:ext uri="{BB962C8B-B14F-4D97-AF65-F5344CB8AC3E}">
        <p14:creationId xmlns:p14="http://schemas.microsoft.com/office/powerpoint/2010/main" val="1988804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BDAA48-7FB4-4DFD-B8B5-FFB7E6A59EB9}" type="datetimeFigureOut">
              <a:rPr lang="en-GB" smtClean="0"/>
              <a:t>15/11/2015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712261-32FD-407E-8A85-D33645BD141F}" type="slidenum">
              <a:rPr lang="en-GB" smtClean="0"/>
              <a:t>‹#›</a:t>
            </a:fld>
            <a:endParaRPr lang="en-GB"/>
          </a:p>
        </p:txBody>
      </p:sp>
    </p:spTree>
    <p:extLst>
      <p:ext uri="{BB962C8B-B14F-4D97-AF65-F5344CB8AC3E}">
        <p14:creationId xmlns:p14="http://schemas.microsoft.com/office/powerpoint/2010/main" val="2567360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BDAA48-7FB4-4DFD-B8B5-FFB7E6A59EB9}" type="datetimeFigureOut">
              <a:rPr lang="en-GB" smtClean="0"/>
              <a:t>15/11/2015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712261-32FD-407E-8A85-D33645BD141F}" type="slidenum">
              <a:rPr lang="en-GB" smtClean="0"/>
              <a:t>‹#›</a:t>
            </a:fld>
            <a:endParaRPr lang="en-GB"/>
          </a:p>
        </p:txBody>
      </p:sp>
    </p:spTree>
    <p:extLst>
      <p:ext uri="{BB962C8B-B14F-4D97-AF65-F5344CB8AC3E}">
        <p14:creationId xmlns:p14="http://schemas.microsoft.com/office/powerpoint/2010/main" val="3632030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BDAA48-7FB4-4DFD-B8B5-FFB7E6A59EB9}" type="datetimeFigureOut">
              <a:rPr lang="en-GB" smtClean="0"/>
              <a:t>15/11/2015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712261-32FD-407E-8A85-D33645BD141F}" type="slidenum">
              <a:rPr lang="en-GB" smtClean="0"/>
              <a:t>‹#›</a:t>
            </a:fld>
            <a:endParaRPr lang="en-GB"/>
          </a:p>
        </p:txBody>
      </p:sp>
    </p:spTree>
    <p:extLst>
      <p:ext uri="{BB962C8B-B14F-4D97-AF65-F5344CB8AC3E}">
        <p14:creationId xmlns:p14="http://schemas.microsoft.com/office/powerpoint/2010/main" val="15355171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US" sz="2000" dirty="0"/>
          </a:p>
          <a:p>
            <a:r>
              <a:rPr lang="en-US" sz="2000" dirty="0"/>
              <a:t>Dr. </a:t>
            </a:r>
            <a:r>
              <a:rPr lang="en-US" sz="2000" dirty="0" smtClean="0"/>
              <a:t>Isaiah Oino</a:t>
            </a:r>
            <a:endParaRPr lang="en-US" sz="2000" dirty="0"/>
          </a:p>
        </p:txBody>
      </p:sp>
      <p:sp>
        <p:nvSpPr>
          <p:cNvPr id="5" name="Title 4"/>
          <p:cNvSpPr>
            <a:spLocks noGrp="1"/>
          </p:cNvSpPr>
          <p:nvPr>
            <p:ph type="ctrTitle"/>
          </p:nvPr>
        </p:nvSpPr>
        <p:spPr/>
        <p:txBody>
          <a:bodyPr/>
          <a:lstStyle/>
          <a:p>
            <a:r>
              <a:rPr lang="en-US" dirty="0" smtClean="0"/>
              <a:t>CVP 1</a:t>
            </a:r>
            <a:endParaRPr lang="en-US" dirty="0"/>
          </a:p>
        </p:txBody>
      </p:sp>
    </p:spTree>
    <p:extLst>
      <p:ext uri="{BB962C8B-B14F-4D97-AF65-F5344CB8AC3E}">
        <p14:creationId xmlns:p14="http://schemas.microsoft.com/office/powerpoint/2010/main" val="19471078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a:xfrm>
            <a:off x="1981200" y="274638"/>
            <a:ext cx="8229600" cy="582612"/>
          </a:xfrm>
        </p:spPr>
        <p:txBody>
          <a:bodyPr>
            <a:normAutofit fontScale="90000"/>
          </a:bodyPr>
          <a:lstStyle/>
          <a:p>
            <a:pPr eaLnBrk="1" hangingPunct="1"/>
            <a:r>
              <a:rPr lang="en-GB" smtClean="0"/>
              <a:t>Learning Objectives</a:t>
            </a:r>
          </a:p>
        </p:txBody>
      </p:sp>
      <p:sp>
        <p:nvSpPr>
          <p:cNvPr id="3075" name="Content Placeholder 2"/>
          <p:cNvSpPr>
            <a:spLocks noGrp="1"/>
          </p:cNvSpPr>
          <p:nvPr>
            <p:ph idx="1"/>
          </p:nvPr>
        </p:nvSpPr>
        <p:spPr>
          <a:xfrm>
            <a:off x="1881188" y="1143000"/>
            <a:ext cx="8501062" cy="4940808"/>
          </a:xfrm>
        </p:spPr>
        <p:txBody>
          <a:bodyPr/>
          <a:lstStyle/>
          <a:p>
            <a:pPr eaLnBrk="1" hangingPunct="1"/>
            <a:endParaRPr lang="en-GB" dirty="0" smtClean="0"/>
          </a:p>
          <a:p>
            <a:pPr eaLnBrk="1" hangingPunct="1">
              <a:buFont typeface="Wingdings" pitchFamily="2" charset="2"/>
              <a:buChar char="q"/>
            </a:pPr>
            <a:r>
              <a:rPr lang="en-GB" b="1" dirty="0" smtClean="0"/>
              <a:t>Revision for </a:t>
            </a:r>
          </a:p>
          <a:p>
            <a:pPr eaLnBrk="1" hangingPunct="1"/>
            <a:r>
              <a:rPr lang="en-GB" b="1" dirty="0" smtClean="0">
                <a:solidFill>
                  <a:srgbClr val="FF0000"/>
                </a:solidFill>
              </a:rPr>
              <a:t>Cost terminology.</a:t>
            </a:r>
          </a:p>
          <a:p>
            <a:pPr eaLnBrk="1" hangingPunct="1"/>
            <a:r>
              <a:rPr lang="en-GB" b="1" dirty="0" smtClean="0">
                <a:solidFill>
                  <a:srgbClr val="FF0000"/>
                </a:solidFill>
              </a:rPr>
              <a:t>Contribution approach to profit statement</a:t>
            </a:r>
          </a:p>
          <a:p>
            <a:pPr marL="1537200" indent="-457200">
              <a:buFont typeface="Courier New" pitchFamily="49" charset="0"/>
              <a:buChar char="o"/>
            </a:pPr>
            <a:r>
              <a:rPr lang="en-GB" dirty="0" smtClean="0"/>
              <a:t>Contribution per unit</a:t>
            </a:r>
          </a:p>
          <a:p>
            <a:pPr marL="1537200" indent="-457200">
              <a:buFont typeface="Courier New" pitchFamily="49" charset="0"/>
              <a:buChar char="o"/>
            </a:pPr>
            <a:r>
              <a:rPr lang="en-GB" dirty="0" smtClean="0"/>
              <a:t>Contribution margin ratio</a:t>
            </a:r>
          </a:p>
          <a:p>
            <a:pPr>
              <a:buFont typeface="Wingdings" pitchFamily="2" charset="2"/>
              <a:buChar char="q"/>
            </a:pPr>
            <a:r>
              <a:rPr lang="en-GB" b="1" dirty="0"/>
              <a:t>What is </a:t>
            </a:r>
            <a:r>
              <a:rPr lang="en-GB" b="1" dirty="0" smtClean="0"/>
              <a:t>Cost Volume Profit (CVP) </a:t>
            </a:r>
            <a:r>
              <a:rPr lang="en-GB" b="1" dirty="0"/>
              <a:t>analysis?</a:t>
            </a:r>
          </a:p>
          <a:p>
            <a:pPr eaLnBrk="1" hangingPunct="1">
              <a:buFont typeface="Arial" charset="0"/>
              <a:buNone/>
            </a:pPr>
            <a:endParaRPr lang="en-GB" b="1" dirty="0" smtClean="0"/>
          </a:p>
          <a:p>
            <a:pPr eaLnBrk="1" hangingPunct="1">
              <a:buFont typeface="Wingdings" pitchFamily="2" charset="2"/>
              <a:buChar char="q"/>
            </a:pPr>
            <a:r>
              <a:rPr lang="en-GB" b="1" dirty="0" smtClean="0"/>
              <a:t>Applying contribution analysis  in decision making.</a:t>
            </a:r>
          </a:p>
        </p:txBody>
      </p:sp>
      <p:sp>
        <p:nvSpPr>
          <p:cNvPr id="4" name="Slide Number Placeholder 3"/>
          <p:cNvSpPr>
            <a:spLocks noGrp="1"/>
          </p:cNvSpPr>
          <p:nvPr>
            <p:ph type="sldNum" sz="quarter" idx="4294967295"/>
          </p:nvPr>
        </p:nvSpPr>
        <p:spPr>
          <a:xfrm>
            <a:off x="8077200" y="6356351"/>
            <a:ext cx="2133600" cy="365125"/>
          </a:xfrm>
          <a:prstGeom prst="rect">
            <a:avLst/>
          </a:prstGeom>
        </p:spPr>
        <p:txBody>
          <a:bodyPr/>
          <a:lstStyle/>
          <a:p>
            <a:pPr>
              <a:defRPr/>
            </a:pPr>
            <a:fld id="{1099449B-CE33-486F-86DD-A6FFBBC8383B}" type="slidenum">
              <a:rPr lang="en-GB" smtClean="0"/>
              <a:pPr>
                <a:defRPr/>
              </a:pPr>
              <a:t>2</a:t>
            </a:fld>
            <a:endParaRPr lang="en-GB"/>
          </a:p>
        </p:txBody>
      </p:sp>
    </p:spTree>
    <p:extLst>
      <p:ext uri="{BB962C8B-B14F-4D97-AF65-F5344CB8AC3E}">
        <p14:creationId xmlns:p14="http://schemas.microsoft.com/office/powerpoint/2010/main" val="26177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solidFill>
                  <a:schemeClr val="tx2"/>
                </a:solidFill>
                <a:latin typeface="Times New Roman" pitchFamily="18" charset="0"/>
              </a:rPr>
              <a:t>Cost Terminology</a:t>
            </a:r>
            <a:r>
              <a:rPr lang="en-GB" sz="3200" dirty="0">
                <a:solidFill>
                  <a:schemeClr val="tx2"/>
                </a:solidFill>
                <a:latin typeface="Times New Roman" pitchFamily="18" charset="0"/>
              </a:rPr>
              <a:t/>
            </a:r>
            <a:br>
              <a:rPr lang="en-GB" sz="3200" dirty="0">
                <a:solidFill>
                  <a:schemeClr val="tx2"/>
                </a:solidFill>
                <a:latin typeface="Times New Roman" pitchFamily="18" charset="0"/>
              </a:rPr>
            </a:br>
            <a:endParaRPr lang="en-GB" dirty="0"/>
          </a:p>
        </p:txBody>
      </p:sp>
      <p:pic>
        <p:nvPicPr>
          <p:cNvPr id="4"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84001" y="1578394"/>
            <a:ext cx="8423275" cy="35422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a:spLocks noChangeArrowheads="1"/>
          </p:cNvSpPr>
          <p:nvPr/>
        </p:nvSpPr>
        <p:spPr bwMode="auto">
          <a:xfrm>
            <a:off x="2079119" y="5292314"/>
            <a:ext cx="79914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a:lnSpc>
                <a:spcPct val="90000"/>
              </a:lnSpc>
              <a:spcBef>
                <a:spcPct val="20000"/>
              </a:spcBef>
              <a:buClr>
                <a:schemeClr val="folHlink"/>
              </a:buClr>
              <a:buSzPct val="90000"/>
              <a:buFont typeface="Wingdings" pitchFamily="2" charset="2"/>
              <a:buNone/>
            </a:pPr>
            <a:r>
              <a:rPr lang="en-US" sz="2000"/>
              <a:t>Total Costs: costs that have both fixed and variable components. </a:t>
            </a:r>
          </a:p>
        </p:txBody>
      </p:sp>
    </p:spTree>
    <p:extLst>
      <p:ext uri="{BB962C8B-B14F-4D97-AF65-F5344CB8AC3E}">
        <p14:creationId xmlns:p14="http://schemas.microsoft.com/office/powerpoint/2010/main" val="30798534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000" y="360000"/>
            <a:ext cx="8424000" cy="900001"/>
          </a:xfrm>
        </p:spPr>
        <p:txBody>
          <a:bodyPr>
            <a:normAutofit fontScale="90000"/>
          </a:bodyPr>
          <a:lstStyle/>
          <a:p>
            <a:r>
              <a:rPr lang="en-GB" dirty="0" smtClean="0"/>
              <a:t>Income statement under Marginal System (Revision)</a:t>
            </a:r>
            <a:endParaRPr lang="en-GB" dirty="0"/>
          </a:p>
        </p:txBody>
      </p:sp>
      <p:sp>
        <p:nvSpPr>
          <p:cNvPr id="4" name="Content Placeholder 2"/>
          <p:cNvSpPr>
            <a:spLocks noGrp="1"/>
          </p:cNvSpPr>
          <p:nvPr>
            <p:ph idx="1"/>
          </p:nvPr>
        </p:nvSpPr>
        <p:spPr>
          <a:xfrm>
            <a:off x="1884000" y="1260001"/>
            <a:ext cx="8564544" cy="4555583"/>
          </a:xfrm>
        </p:spPr>
        <p:txBody>
          <a:bodyPr/>
          <a:lstStyle/>
          <a:p>
            <a:endParaRPr lang="en-GB" sz="1800" dirty="0"/>
          </a:p>
          <a:p>
            <a:r>
              <a:rPr lang="en-GB" sz="1800" dirty="0"/>
              <a:t>Sales    (</a:t>
            </a:r>
            <a:r>
              <a:rPr lang="en-GB" sz="1800" dirty="0">
                <a:solidFill>
                  <a:srgbClr val="FF0000"/>
                </a:solidFill>
              </a:rPr>
              <a:t>selling price/unit  </a:t>
            </a:r>
            <a:r>
              <a:rPr lang="en-GB" sz="1800" dirty="0">
                <a:solidFill>
                  <a:srgbClr val="FF0000"/>
                </a:solidFill>
              </a:rPr>
              <a:t>x </a:t>
            </a:r>
            <a:r>
              <a:rPr lang="en-GB" sz="1800" dirty="0">
                <a:solidFill>
                  <a:srgbClr val="FF0000"/>
                </a:solidFill>
              </a:rPr>
              <a:t> sold units)    </a:t>
            </a:r>
            <a:r>
              <a:rPr lang="en-GB" sz="1800" dirty="0"/>
              <a:t>                             </a:t>
            </a:r>
            <a:r>
              <a:rPr lang="en-GB" sz="1800" dirty="0" err="1"/>
              <a:t>xxxxxx</a:t>
            </a:r>
            <a:endParaRPr lang="en-GB" sz="1800" dirty="0"/>
          </a:p>
          <a:p>
            <a:r>
              <a:rPr lang="en-GB" sz="1450" b="1" dirty="0"/>
              <a:t>(-) </a:t>
            </a:r>
            <a:r>
              <a:rPr lang="en-GB" sz="1800" dirty="0"/>
              <a:t>variable Costs (</a:t>
            </a:r>
            <a:r>
              <a:rPr lang="en-GB" sz="1800" dirty="0">
                <a:solidFill>
                  <a:srgbClr val="FF0000"/>
                </a:solidFill>
              </a:rPr>
              <a:t>Variable </a:t>
            </a:r>
            <a:r>
              <a:rPr lang="en-GB" sz="1800" dirty="0">
                <a:solidFill>
                  <a:srgbClr val="FF0000"/>
                </a:solidFill>
              </a:rPr>
              <a:t>cost/unit  </a:t>
            </a:r>
            <a:r>
              <a:rPr lang="en-GB" sz="1800" dirty="0">
                <a:solidFill>
                  <a:srgbClr val="FF0000"/>
                </a:solidFill>
              </a:rPr>
              <a:t>x </a:t>
            </a:r>
            <a:r>
              <a:rPr lang="en-GB" sz="1800" dirty="0">
                <a:solidFill>
                  <a:srgbClr val="FF0000"/>
                </a:solidFill>
              </a:rPr>
              <a:t> Sold </a:t>
            </a:r>
            <a:r>
              <a:rPr lang="en-GB" sz="1800" dirty="0">
                <a:solidFill>
                  <a:srgbClr val="FF0000"/>
                </a:solidFill>
              </a:rPr>
              <a:t>units</a:t>
            </a:r>
            <a:r>
              <a:rPr lang="en-GB" sz="1800" dirty="0">
                <a:solidFill>
                  <a:srgbClr val="FF0000"/>
                </a:solidFill>
              </a:rPr>
              <a:t>) </a:t>
            </a:r>
            <a:r>
              <a:rPr lang="en-GB" sz="1800" dirty="0"/>
              <a:t>               (</a:t>
            </a:r>
            <a:r>
              <a:rPr lang="en-GB" sz="1800" dirty="0" err="1"/>
              <a:t>xxxxxx</a:t>
            </a:r>
            <a:r>
              <a:rPr lang="en-GB" sz="1800" dirty="0"/>
              <a:t>)</a:t>
            </a:r>
          </a:p>
          <a:p>
            <a:r>
              <a:rPr lang="en-GB" sz="1800" dirty="0"/>
              <a:t>= </a:t>
            </a:r>
            <a:r>
              <a:rPr lang="en-GB" sz="1800" b="1" dirty="0"/>
              <a:t>Contribution Margin                                                         </a:t>
            </a:r>
            <a:r>
              <a:rPr lang="en-GB" sz="1800" b="1" dirty="0" err="1"/>
              <a:t>xxxxx</a:t>
            </a:r>
            <a:endParaRPr lang="en-GB" sz="1800" b="1" dirty="0"/>
          </a:p>
          <a:p>
            <a:r>
              <a:rPr lang="en-GB" sz="1800" dirty="0"/>
              <a:t>(-) Fixed Costs </a:t>
            </a:r>
            <a:r>
              <a:rPr lang="en-GB" sz="1800" dirty="0"/>
              <a:t> </a:t>
            </a:r>
            <a:r>
              <a:rPr lang="en-GB" sz="1800" dirty="0"/>
              <a:t>                                                                    (</a:t>
            </a:r>
            <a:r>
              <a:rPr lang="en-GB" sz="1800" dirty="0" err="1"/>
              <a:t>xxxxxx</a:t>
            </a:r>
            <a:r>
              <a:rPr lang="en-GB" sz="1800" dirty="0"/>
              <a:t>)</a:t>
            </a:r>
          </a:p>
          <a:p>
            <a:r>
              <a:rPr lang="en-GB" sz="1800" b="1" dirty="0"/>
              <a:t>= Profit                                                                                </a:t>
            </a:r>
            <a:r>
              <a:rPr lang="en-GB" sz="1800" b="1" dirty="0" err="1"/>
              <a:t>xxxxxxx</a:t>
            </a:r>
            <a:endParaRPr lang="en-GB" sz="1800" b="1" dirty="0"/>
          </a:p>
          <a:p>
            <a:endParaRPr lang="en-GB" sz="1800" b="1" dirty="0"/>
          </a:p>
          <a:p>
            <a:endParaRPr lang="en-GB" sz="1800" b="1" dirty="0"/>
          </a:p>
          <a:p>
            <a:endParaRPr lang="en-GB" sz="1800" b="1" dirty="0"/>
          </a:p>
          <a:p>
            <a:r>
              <a:rPr lang="en-GB" sz="1800" b="1" dirty="0">
                <a:solidFill>
                  <a:srgbClr val="FF0000"/>
                </a:solidFill>
              </a:rPr>
              <a:t>Variable cost =  Direct Materials + Direct Labour  +  Variable overhead cost</a:t>
            </a:r>
          </a:p>
          <a:p>
            <a:endParaRPr lang="en-GB" sz="1800" dirty="0"/>
          </a:p>
        </p:txBody>
      </p:sp>
    </p:spTree>
    <p:extLst>
      <p:ext uri="{BB962C8B-B14F-4D97-AF65-F5344CB8AC3E}">
        <p14:creationId xmlns:p14="http://schemas.microsoft.com/office/powerpoint/2010/main" val="1875172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anim calcmode="lin" valueType="num">
                                      <p:cBhvr additive="base">
                                        <p:cTn id="3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9" end="9"/>
                                            </p:txEl>
                                          </p:spTgt>
                                        </p:tgtEl>
                                        <p:attrNameLst>
                                          <p:attrName>style.visibility</p:attrName>
                                        </p:attrNameLst>
                                      </p:cBhvr>
                                      <p:to>
                                        <p:strVal val="visible"/>
                                      </p:to>
                                    </p:set>
                                    <p:anim calcmode="lin" valueType="num">
                                      <p:cBhvr additive="base">
                                        <p:cTn id="37"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Contribution Margin?</a:t>
            </a:r>
          </a:p>
        </p:txBody>
      </p:sp>
      <p:sp>
        <p:nvSpPr>
          <p:cNvPr id="3" name="Content Placeholder 2"/>
          <p:cNvSpPr>
            <a:spLocks noGrp="1"/>
          </p:cNvSpPr>
          <p:nvPr>
            <p:ph idx="1"/>
          </p:nvPr>
        </p:nvSpPr>
        <p:spPr>
          <a:xfrm>
            <a:off x="1884000" y="1260001"/>
            <a:ext cx="8424000" cy="4336127"/>
          </a:xfrm>
        </p:spPr>
        <p:txBody>
          <a:bodyPr/>
          <a:lstStyle/>
          <a:p>
            <a:pPr>
              <a:spcBef>
                <a:spcPct val="20000"/>
              </a:spcBef>
              <a:buFontTx/>
              <a:buAutoNum type="arabicPeriod"/>
            </a:pPr>
            <a:r>
              <a:rPr lang="en-US" sz="2400" b="1" dirty="0">
                <a:solidFill>
                  <a:srgbClr val="0000CC"/>
                </a:solidFill>
              </a:rPr>
              <a:t>Contribution Margin (CM) is the amount remaining from sales revenue after variable expenses have been deducted</a:t>
            </a:r>
            <a:r>
              <a:rPr lang="en-US" sz="2400" b="1" dirty="0">
                <a:solidFill>
                  <a:srgbClr val="0000CC"/>
                </a:solidFill>
              </a:rPr>
              <a:t>.</a:t>
            </a:r>
          </a:p>
          <a:p>
            <a:pPr>
              <a:spcBef>
                <a:spcPct val="20000"/>
              </a:spcBef>
              <a:buFontTx/>
              <a:buAutoNum type="arabicPeriod"/>
            </a:pPr>
            <a:endParaRPr lang="en-US" sz="2400" b="1" dirty="0">
              <a:solidFill>
                <a:srgbClr val="0000CC"/>
              </a:solidFill>
            </a:endParaRPr>
          </a:p>
          <a:p>
            <a:pPr>
              <a:spcBef>
                <a:spcPct val="20000"/>
              </a:spcBef>
              <a:buFontTx/>
              <a:buAutoNum type="arabicPeriod"/>
            </a:pPr>
            <a:endParaRPr lang="en-US" sz="2400" b="1" dirty="0">
              <a:solidFill>
                <a:srgbClr val="0000CC"/>
              </a:solidFill>
            </a:endParaRPr>
          </a:p>
          <a:p>
            <a:pPr>
              <a:spcBef>
                <a:spcPct val="20000"/>
              </a:spcBef>
              <a:buFontTx/>
              <a:buAutoNum type="arabicPeriod"/>
            </a:pPr>
            <a:endParaRPr lang="en-US" sz="2400" b="1" dirty="0">
              <a:solidFill>
                <a:srgbClr val="0000CC"/>
              </a:solidFill>
            </a:endParaRPr>
          </a:p>
          <a:p>
            <a:pPr marL="0" indent="0">
              <a:buNone/>
            </a:pPr>
            <a:endParaRPr lang="en-GB" sz="2400" dirty="0"/>
          </a:p>
        </p:txBody>
      </p:sp>
      <p:grpSp>
        <p:nvGrpSpPr>
          <p:cNvPr id="4" name="Group 11"/>
          <p:cNvGrpSpPr>
            <a:grpSpLocks/>
          </p:cNvGrpSpPr>
          <p:nvPr/>
        </p:nvGrpSpPr>
        <p:grpSpPr bwMode="auto">
          <a:xfrm>
            <a:off x="2855977" y="2633472"/>
            <a:ext cx="5218113" cy="825500"/>
            <a:chOff x="806" y="3197"/>
            <a:chExt cx="3287" cy="520"/>
          </a:xfrm>
        </p:grpSpPr>
        <p:sp>
          <p:nvSpPr>
            <p:cNvPr id="5" name="AutoShape 12"/>
            <p:cNvSpPr>
              <a:spLocks noChangeArrowheads="1"/>
            </p:cNvSpPr>
            <p:nvPr/>
          </p:nvSpPr>
          <p:spPr bwMode="auto">
            <a:xfrm>
              <a:off x="806" y="3301"/>
              <a:ext cx="588" cy="291"/>
            </a:xfrm>
            <a:prstGeom prst="roundRect">
              <a:avLst>
                <a:gd name="adj" fmla="val 12486"/>
              </a:avLst>
            </a:prstGeom>
            <a:solidFill>
              <a:schemeClr val="accent2"/>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defRPr/>
              </a:pPr>
              <a:r>
                <a:rPr lang="en-US" sz="2200" b="1" dirty="0">
                  <a:solidFill>
                    <a:srgbClr val="FFFFFF"/>
                  </a:solidFill>
                  <a:effectLst>
                    <a:outerShdw blurRad="38100" dist="38100" dir="2700000" algn="tl">
                      <a:srgbClr val="000000"/>
                    </a:outerShdw>
                  </a:effectLst>
                </a:rPr>
                <a:t> Sales </a:t>
              </a:r>
            </a:p>
          </p:txBody>
        </p:sp>
        <p:sp>
          <p:nvSpPr>
            <p:cNvPr id="6" name="AutoShape 13"/>
            <p:cNvSpPr>
              <a:spLocks noChangeArrowheads="1"/>
            </p:cNvSpPr>
            <p:nvPr/>
          </p:nvSpPr>
          <p:spPr bwMode="auto">
            <a:xfrm>
              <a:off x="1784" y="3197"/>
              <a:ext cx="798" cy="520"/>
            </a:xfrm>
            <a:prstGeom prst="roundRect">
              <a:avLst>
                <a:gd name="adj" fmla="val 12486"/>
              </a:avLst>
            </a:prstGeom>
            <a:solidFill>
              <a:schemeClr val="accent2"/>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eaLnBrk="0" hangingPunct="0">
                <a:defRPr/>
              </a:pPr>
              <a:r>
                <a:rPr lang="en-US" sz="2200" b="1" dirty="0">
                  <a:solidFill>
                    <a:srgbClr val="FFFFFF"/>
                  </a:solidFill>
                  <a:effectLst>
                    <a:outerShdw blurRad="38100" dist="38100" dir="2700000" algn="tl">
                      <a:srgbClr val="000000"/>
                    </a:outerShdw>
                  </a:effectLst>
                </a:rPr>
                <a:t> Variable</a:t>
              </a:r>
            </a:p>
            <a:p>
              <a:pPr algn="ctr" eaLnBrk="0" hangingPunct="0">
                <a:defRPr/>
              </a:pPr>
              <a:r>
                <a:rPr lang="en-US" sz="2200" b="1" dirty="0">
                  <a:solidFill>
                    <a:srgbClr val="FFFFFF"/>
                  </a:solidFill>
                  <a:effectLst>
                    <a:outerShdw blurRad="38100" dist="38100" dir="2700000" algn="tl">
                      <a:srgbClr val="000000"/>
                    </a:outerShdw>
                  </a:effectLst>
                </a:rPr>
                <a:t>costs </a:t>
              </a:r>
            </a:p>
          </p:txBody>
        </p:sp>
        <p:sp>
          <p:nvSpPr>
            <p:cNvPr id="7" name="AutoShape 14"/>
            <p:cNvSpPr>
              <a:spLocks noChangeArrowheads="1"/>
            </p:cNvSpPr>
            <p:nvPr/>
          </p:nvSpPr>
          <p:spPr bwMode="auto">
            <a:xfrm>
              <a:off x="3010" y="3197"/>
              <a:ext cx="1083" cy="520"/>
            </a:xfrm>
            <a:prstGeom prst="roundRect">
              <a:avLst>
                <a:gd name="adj" fmla="val 12486"/>
              </a:avLst>
            </a:prstGeom>
            <a:solidFill>
              <a:schemeClr val="accent2"/>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eaLnBrk="0" hangingPunct="0">
                <a:defRPr/>
              </a:pPr>
              <a:r>
                <a:rPr lang="en-US" sz="2200" b="1" dirty="0">
                  <a:solidFill>
                    <a:srgbClr val="FFFFFF"/>
                  </a:solidFill>
                  <a:effectLst>
                    <a:outerShdw blurRad="38100" dist="38100" dir="2700000" algn="tl">
                      <a:srgbClr val="000000"/>
                    </a:outerShdw>
                  </a:effectLst>
                </a:rPr>
                <a:t>Contribution</a:t>
              </a:r>
            </a:p>
            <a:p>
              <a:pPr algn="ctr" eaLnBrk="0" hangingPunct="0">
                <a:defRPr/>
              </a:pPr>
              <a:r>
                <a:rPr lang="en-US" sz="2200" b="1" dirty="0">
                  <a:solidFill>
                    <a:srgbClr val="FFFFFF"/>
                  </a:solidFill>
                  <a:effectLst>
                    <a:outerShdw blurRad="38100" dist="38100" dir="2700000" algn="tl">
                      <a:srgbClr val="000000"/>
                    </a:outerShdw>
                  </a:effectLst>
                </a:rPr>
                <a:t>margin</a:t>
              </a:r>
            </a:p>
          </p:txBody>
        </p:sp>
        <p:sp>
          <p:nvSpPr>
            <p:cNvPr id="8" name="Rectangle 15"/>
            <p:cNvSpPr>
              <a:spLocks noChangeArrowheads="1"/>
            </p:cNvSpPr>
            <p:nvPr/>
          </p:nvSpPr>
          <p:spPr bwMode="auto">
            <a:xfrm>
              <a:off x="1527" y="3326"/>
              <a:ext cx="204" cy="270"/>
            </a:xfrm>
            <a:prstGeom prst="rect">
              <a:avLst/>
            </a:prstGeom>
            <a:noFill/>
            <a:ln>
              <a:noFill/>
            </a:ln>
            <a:effectLst/>
            <a:extLst>
              <a:ext uri="{909E8E84-426E-40DD-AFC4-6F175D3DCCD1}">
                <a14:hiddenFill xmlns:a14="http://schemas.microsoft.com/office/drawing/2010/main">
                  <a:solidFill>
                    <a:schemeClr val="accent2"/>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sz="2200" b="1">
                  <a:solidFill>
                    <a:srgbClr val="000000"/>
                  </a:solidFill>
                </a:rPr>
                <a:t>–</a:t>
              </a:r>
            </a:p>
          </p:txBody>
        </p:sp>
        <p:sp>
          <p:nvSpPr>
            <p:cNvPr id="9" name="Rectangle 16"/>
            <p:cNvSpPr>
              <a:spLocks noChangeArrowheads="1"/>
            </p:cNvSpPr>
            <p:nvPr/>
          </p:nvSpPr>
          <p:spPr bwMode="auto">
            <a:xfrm>
              <a:off x="2679" y="3326"/>
              <a:ext cx="204" cy="270"/>
            </a:xfrm>
            <a:prstGeom prst="rect">
              <a:avLst/>
            </a:prstGeom>
            <a:noFill/>
            <a:ln>
              <a:noFill/>
            </a:ln>
            <a:effectLst/>
            <a:extLst>
              <a:ext uri="{909E8E84-426E-40DD-AFC4-6F175D3DCCD1}">
                <a14:hiddenFill xmlns:a14="http://schemas.microsoft.com/office/drawing/2010/main">
                  <a:solidFill>
                    <a:schemeClr val="accent2"/>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sz="2200" b="1">
                  <a:solidFill>
                    <a:srgbClr val="000000"/>
                  </a:solidFill>
                </a:rPr>
                <a:t>=</a:t>
              </a:r>
            </a:p>
          </p:txBody>
        </p:sp>
      </p:grpSp>
      <p:sp>
        <p:nvSpPr>
          <p:cNvPr id="14" name="Text Box 8"/>
          <p:cNvSpPr txBox="1">
            <a:spLocks noChangeArrowheads="1"/>
          </p:cNvSpPr>
          <p:nvPr/>
        </p:nvSpPr>
        <p:spPr bwMode="auto">
          <a:xfrm>
            <a:off x="2133600" y="4520185"/>
            <a:ext cx="4191000" cy="519113"/>
          </a:xfrm>
          <a:prstGeom prst="rect">
            <a:avLst/>
          </a:prstGeom>
          <a:solidFill>
            <a:schemeClr val="hlink"/>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US" sz="2800" dirty="0">
                <a:latin typeface="Times New Roman" pitchFamily="18" charset="0"/>
              </a:rPr>
              <a:t>Contribution margin ratio =</a:t>
            </a:r>
          </a:p>
        </p:txBody>
      </p:sp>
      <p:grpSp>
        <p:nvGrpSpPr>
          <p:cNvPr id="15" name="Group 9"/>
          <p:cNvGrpSpPr>
            <a:grpSpLocks/>
          </p:cNvGrpSpPr>
          <p:nvPr/>
        </p:nvGrpSpPr>
        <p:grpSpPr bwMode="auto">
          <a:xfrm>
            <a:off x="6172200" y="4291584"/>
            <a:ext cx="3733800" cy="966788"/>
            <a:chOff x="3024" y="2511"/>
            <a:chExt cx="2352" cy="609"/>
          </a:xfrm>
        </p:grpSpPr>
        <p:sp>
          <p:nvSpPr>
            <p:cNvPr id="16" name="Text Box 10"/>
            <p:cNvSpPr txBox="1">
              <a:spLocks noChangeArrowheads="1"/>
            </p:cNvSpPr>
            <p:nvPr/>
          </p:nvSpPr>
          <p:spPr bwMode="auto">
            <a:xfrm>
              <a:off x="3024" y="2511"/>
              <a:ext cx="2352" cy="609"/>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a:spcBef>
                  <a:spcPct val="15000"/>
                </a:spcBef>
              </a:pPr>
              <a:r>
                <a:rPr lang="en-US" sz="2800" dirty="0">
                  <a:latin typeface="Times New Roman" pitchFamily="18" charset="0"/>
                </a:rPr>
                <a:t>Contribution Margin</a:t>
              </a:r>
              <a:endParaRPr lang="en-US" sz="2800" dirty="0">
                <a:latin typeface="Times New Roman" pitchFamily="18" charset="0"/>
              </a:endParaRPr>
            </a:p>
            <a:p>
              <a:pPr algn="ctr">
                <a:spcBef>
                  <a:spcPct val="5000"/>
                </a:spcBef>
              </a:pPr>
              <a:r>
                <a:rPr lang="en-US" sz="2800" dirty="0">
                  <a:latin typeface="Times New Roman" pitchFamily="18" charset="0"/>
                </a:rPr>
                <a:t>Sales</a:t>
              </a:r>
            </a:p>
          </p:txBody>
        </p:sp>
        <p:sp>
          <p:nvSpPr>
            <p:cNvPr id="17" name="Line 11"/>
            <p:cNvSpPr>
              <a:spLocks noChangeShapeType="1"/>
            </p:cNvSpPr>
            <p:nvPr/>
          </p:nvSpPr>
          <p:spPr bwMode="auto">
            <a:xfrm>
              <a:off x="3216" y="2832"/>
              <a:ext cx="2016" cy="0"/>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474438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par>
                          <p:cTn id="8" fill="hold">
                            <p:stCondLst>
                              <p:cond delay="1500"/>
                            </p:stCondLst>
                            <p:childTnLst>
                              <p:par>
                                <p:cTn id="9" presetID="17" presetClass="entr" presetSubtype="1" fill="hold" grpId="0" nodeType="afterEffect">
                                  <p:stCondLst>
                                    <p:cond delay="1000"/>
                                  </p:stCondLst>
                                  <p:childTnLst>
                                    <p:set>
                                      <p:cBhvr>
                                        <p:cTn id="10" dur="1" fill="hold">
                                          <p:stCondLst>
                                            <p:cond delay="0"/>
                                          </p:stCondLst>
                                        </p:cTn>
                                        <p:tgtEl>
                                          <p:spTgt spid="14"/>
                                        </p:tgtEl>
                                        <p:attrNameLst>
                                          <p:attrName>style.visibility</p:attrName>
                                        </p:attrNameLst>
                                      </p:cBhvr>
                                      <p:to>
                                        <p:strVal val="visible"/>
                                      </p:to>
                                    </p:set>
                                    <p:anim calcmode="lin" valueType="num">
                                      <p:cBhvr>
                                        <p:cTn id="11" dur="500" fill="hold"/>
                                        <p:tgtEl>
                                          <p:spTgt spid="14"/>
                                        </p:tgtEl>
                                        <p:attrNameLst>
                                          <p:attrName>ppt_x</p:attrName>
                                        </p:attrNameLst>
                                      </p:cBhvr>
                                      <p:tavLst>
                                        <p:tav tm="0">
                                          <p:val>
                                            <p:strVal val="#ppt_x"/>
                                          </p:val>
                                        </p:tav>
                                        <p:tav tm="100000">
                                          <p:val>
                                            <p:strVal val="#ppt_x"/>
                                          </p:val>
                                        </p:tav>
                                      </p:tavLst>
                                    </p:anim>
                                    <p:anim calcmode="lin" valueType="num">
                                      <p:cBhvr>
                                        <p:cTn id="12" dur="500" fill="hold"/>
                                        <p:tgtEl>
                                          <p:spTgt spid="14"/>
                                        </p:tgtEl>
                                        <p:attrNameLst>
                                          <p:attrName>ppt_y</p:attrName>
                                        </p:attrNameLst>
                                      </p:cBhvr>
                                      <p:tavLst>
                                        <p:tav tm="0">
                                          <p:val>
                                            <p:strVal val="#ppt_y-#ppt_h/2"/>
                                          </p:val>
                                        </p:tav>
                                        <p:tav tm="100000">
                                          <p:val>
                                            <p:strVal val="#ppt_y"/>
                                          </p:val>
                                        </p:tav>
                                      </p:tavLst>
                                    </p:anim>
                                    <p:anim calcmode="lin" valueType="num">
                                      <p:cBhvr>
                                        <p:cTn id="13" dur="500" fill="hold"/>
                                        <p:tgtEl>
                                          <p:spTgt spid="14"/>
                                        </p:tgtEl>
                                        <p:attrNameLst>
                                          <p:attrName>ppt_w</p:attrName>
                                        </p:attrNameLst>
                                      </p:cBhvr>
                                      <p:tavLst>
                                        <p:tav tm="0">
                                          <p:val>
                                            <p:strVal val="#ppt_w"/>
                                          </p:val>
                                        </p:tav>
                                        <p:tav tm="100000">
                                          <p:val>
                                            <p:strVal val="#ppt_w"/>
                                          </p:val>
                                        </p:tav>
                                      </p:tavLst>
                                    </p:anim>
                                    <p:anim calcmode="lin" valueType="num">
                                      <p:cBhvr>
                                        <p:cTn id="14" dur="500" fill="hold"/>
                                        <p:tgtEl>
                                          <p:spTgt spid="14"/>
                                        </p:tgtEl>
                                        <p:attrNameLst>
                                          <p:attrName>ppt_h</p:attrName>
                                        </p:attrNameLst>
                                      </p:cBhvr>
                                      <p:tavLst>
                                        <p:tav tm="0">
                                          <p:val>
                                            <p:fltVal val="0"/>
                                          </p:val>
                                        </p:tav>
                                        <p:tav tm="100000">
                                          <p:val>
                                            <p:strVal val="#ppt_h"/>
                                          </p:val>
                                        </p:tav>
                                      </p:tavLst>
                                    </p:anim>
                                  </p:childTnLst>
                                </p:cTn>
                              </p:par>
                            </p:childTnLst>
                          </p:cTn>
                        </p:par>
                        <p:par>
                          <p:cTn id="15" fill="hold">
                            <p:stCondLst>
                              <p:cond delay="3000"/>
                            </p:stCondLst>
                            <p:childTnLst>
                              <p:par>
                                <p:cTn id="16" presetID="17" presetClass="entr" presetSubtype="1" fill="hold" nodeType="afterEffect">
                                  <p:stCondLst>
                                    <p:cond delay="1000"/>
                                  </p:stCondLst>
                                  <p:childTnLst>
                                    <p:set>
                                      <p:cBhvr>
                                        <p:cTn id="17" dur="1" fill="hold">
                                          <p:stCondLst>
                                            <p:cond delay="0"/>
                                          </p:stCondLst>
                                        </p:cTn>
                                        <p:tgtEl>
                                          <p:spTgt spid="15"/>
                                        </p:tgtEl>
                                        <p:attrNameLst>
                                          <p:attrName>style.visibility</p:attrName>
                                        </p:attrNameLst>
                                      </p:cBhvr>
                                      <p:to>
                                        <p:strVal val="visible"/>
                                      </p:to>
                                    </p:set>
                                    <p:anim calcmode="lin" valueType="num">
                                      <p:cBhvr>
                                        <p:cTn id="18" dur="500" fill="hold"/>
                                        <p:tgtEl>
                                          <p:spTgt spid="15"/>
                                        </p:tgtEl>
                                        <p:attrNameLst>
                                          <p:attrName>ppt_x</p:attrName>
                                        </p:attrNameLst>
                                      </p:cBhvr>
                                      <p:tavLst>
                                        <p:tav tm="0">
                                          <p:val>
                                            <p:strVal val="#ppt_x"/>
                                          </p:val>
                                        </p:tav>
                                        <p:tav tm="100000">
                                          <p:val>
                                            <p:strVal val="#ppt_x"/>
                                          </p:val>
                                        </p:tav>
                                      </p:tavLst>
                                    </p:anim>
                                    <p:anim calcmode="lin" valueType="num">
                                      <p:cBhvr>
                                        <p:cTn id="19" dur="500" fill="hold"/>
                                        <p:tgtEl>
                                          <p:spTgt spid="15"/>
                                        </p:tgtEl>
                                        <p:attrNameLst>
                                          <p:attrName>ppt_y</p:attrName>
                                        </p:attrNameLst>
                                      </p:cBhvr>
                                      <p:tavLst>
                                        <p:tav tm="0">
                                          <p:val>
                                            <p:strVal val="#ppt_y-#ppt_h/2"/>
                                          </p:val>
                                        </p:tav>
                                        <p:tav tm="100000">
                                          <p:val>
                                            <p:strVal val="#ppt_y"/>
                                          </p:val>
                                        </p:tav>
                                      </p:tavLst>
                                    </p:anim>
                                    <p:anim calcmode="lin" valueType="num">
                                      <p:cBhvr>
                                        <p:cTn id="20" dur="500" fill="hold"/>
                                        <p:tgtEl>
                                          <p:spTgt spid="15"/>
                                        </p:tgtEl>
                                        <p:attrNameLst>
                                          <p:attrName>ppt_w</p:attrName>
                                        </p:attrNameLst>
                                      </p:cBhvr>
                                      <p:tavLst>
                                        <p:tav tm="0">
                                          <p:val>
                                            <p:strVal val="#ppt_w"/>
                                          </p:val>
                                        </p:tav>
                                        <p:tav tm="100000">
                                          <p:val>
                                            <p:strVal val="#ppt_w"/>
                                          </p:val>
                                        </p:tav>
                                      </p:tavLst>
                                    </p:anim>
                                    <p:anim calcmode="lin" valueType="num">
                                      <p:cBhvr>
                                        <p:cTn id="21" dur="500" fill="hold"/>
                                        <p:tgtEl>
                                          <p:spTgt spid="1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104" y="-197224"/>
            <a:ext cx="10515600" cy="1325563"/>
          </a:xfrm>
        </p:spPr>
        <p:txBody>
          <a:bodyPr/>
          <a:lstStyle/>
          <a:p>
            <a:r>
              <a:rPr lang="en-GB" dirty="0" smtClean="0"/>
              <a:t>Example (1)</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1658112" y="1128339"/>
                <a:ext cx="8863584" cy="5110656"/>
              </a:xfrm>
            </p:spPr>
            <p:txBody>
              <a:bodyPr>
                <a:normAutofit fontScale="85000" lnSpcReduction="20000"/>
              </a:bodyPr>
              <a:lstStyle/>
              <a:p>
                <a:r>
                  <a:rPr lang="en-GB" dirty="0" smtClean="0"/>
                  <a:t>Wind Bicycle Ltd produces one type of Bicycle. Each year the company sells 500 Bicycles @ £500/unit. The variable cost per unit is £300 and total fixed cost is £80,000. </a:t>
                </a:r>
              </a:p>
              <a:p>
                <a:r>
                  <a:rPr lang="en-GB" b="1" dirty="0" smtClean="0">
                    <a:solidFill>
                      <a:srgbClr val="FF0000"/>
                    </a:solidFill>
                  </a:rPr>
                  <a:t>Required</a:t>
                </a:r>
                <a:r>
                  <a:rPr lang="en-GB" dirty="0" smtClean="0"/>
                  <a:t>: prepare marginal income statement and calculate contribution margin ratio .</a:t>
                </a:r>
              </a:p>
              <a:p>
                <a:endParaRPr lang="en-GB" dirty="0" smtClean="0"/>
              </a:p>
              <a:p>
                <a:endParaRPr lang="en-GB" dirty="0"/>
              </a:p>
              <a:p>
                <a:endParaRPr lang="en-GB" sz="1600" dirty="0"/>
              </a:p>
              <a:p>
                <a:endParaRPr lang="en-GB" sz="1600" dirty="0"/>
              </a:p>
              <a:p>
                <a:endParaRPr lang="en-GB" sz="1600" dirty="0"/>
              </a:p>
              <a:p>
                <a:endParaRPr lang="en-GB" sz="1600" dirty="0"/>
              </a:p>
              <a:p>
                <a:endParaRPr lang="en-GB" sz="2400" dirty="0" smtClean="0">
                  <a:latin typeface="Times New Roman" pitchFamily="18" charset="0"/>
                  <a:cs typeface="Times New Roman" pitchFamily="18" charset="0"/>
                </a:endParaRPr>
              </a:p>
              <a:p>
                <a:endParaRPr lang="en-GB" sz="2400" dirty="0">
                  <a:latin typeface="Times New Roman" pitchFamily="18" charset="0"/>
                  <a:cs typeface="Times New Roman" pitchFamily="18" charset="0"/>
                </a:endParaRPr>
              </a:p>
              <a:p>
                <a:r>
                  <a:rPr lang="en-GB" sz="2400" dirty="0" smtClean="0">
                    <a:latin typeface="Times New Roman" pitchFamily="18" charset="0"/>
                    <a:cs typeface="Times New Roman" pitchFamily="18" charset="0"/>
                  </a:rPr>
                  <a:t>Contribution </a:t>
                </a:r>
                <a:r>
                  <a:rPr lang="en-GB" sz="2400" dirty="0">
                    <a:latin typeface="Times New Roman" pitchFamily="18" charset="0"/>
                    <a:cs typeface="Times New Roman" pitchFamily="18" charset="0"/>
                  </a:rPr>
                  <a:t>margin </a:t>
                </a:r>
                <a:r>
                  <a:rPr lang="en-GB" sz="2400" dirty="0">
                    <a:latin typeface="Times New Roman" pitchFamily="18" charset="0"/>
                    <a:cs typeface="Times New Roman" pitchFamily="18" charset="0"/>
                  </a:rPr>
                  <a:t>ratio = </a:t>
                </a:r>
                <a14:m>
                  <m:oMath xmlns:m="http://schemas.openxmlformats.org/officeDocument/2006/math">
                    <m:f>
                      <m:fPr>
                        <m:ctrlPr>
                          <a:rPr lang="en-GB" sz="2400" i="1">
                            <a:latin typeface="Cambria Math" panose="02040503050406030204" pitchFamily="18" charset="0"/>
                          </a:rPr>
                        </m:ctrlPr>
                      </m:fPr>
                      <m:num>
                        <m:r>
                          <a:rPr lang="en-GB" sz="2400" i="1">
                            <a:latin typeface="Cambria Math"/>
                          </a:rPr>
                          <m:t>𝐶𝑜𝑛𝑡𝑟𝑖𝑏𝑢𝑡𝑖𝑜𝑛</m:t>
                        </m:r>
                        <m:r>
                          <a:rPr lang="en-GB" sz="2400" i="1">
                            <a:latin typeface="Cambria Math"/>
                          </a:rPr>
                          <m:t> </m:t>
                        </m:r>
                        <m:r>
                          <a:rPr lang="en-GB" sz="2400" i="1">
                            <a:latin typeface="Cambria Math"/>
                          </a:rPr>
                          <m:t>𝑀𝑎𝑟𝑔𝑖𝑛</m:t>
                        </m:r>
                      </m:num>
                      <m:den>
                        <m:r>
                          <a:rPr lang="en-GB" sz="2400" i="1">
                            <a:latin typeface="Cambria Math"/>
                          </a:rPr>
                          <m:t>𝑆𝑎𝑙𝑒𝑠</m:t>
                        </m:r>
                      </m:den>
                    </m:f>
                  </m:oMath>
                </a14:m>
                <a:r>
                  <a:rPr lang="en-GB" sz="2400" dirty="0">
                    <a:latin typeface="Times New Roman" pitchFamily="18" charset="0"/>
                    <a:cs typeface="Times New Roman" pitchFamily="18" charset="0"/>
                  </a:rPr>
                  <a:t> </a:t>
                </a:r>
                <a:r>
                  <a:rPr lang="en-GB" sz="2400" dirty="0">
                    <a:latin typeface="Times New Roman" pitchFamily="18" charset="0"/>
                    <a:cs typeface="Times New Roman" pitchFamily="18" charset="0"/>
                  </a:rPr>
                  <a:t>= </a:t>
                </a:r>
                <a14:m>
                  <m:oMath xmlns:m="http://schemas.openxmlformats.org/officeDocument/2006/math">
                    <m:f>
                      <m:fPr>
                        <m:ctrlPr>
                          <a:rPr lang="en-GB" sz="2400" i="1">
                            <a:latin typeface="Cambria Math" panose="02040503050406030204" pitchFamily="18" charset="0"/>
                          </a:rPr>
                        </m:ctrlPr>
                      </m:fPr>
                      <m:num>
                        <m:r>
                          <a:rPr lang="en-GB" sz="2400" i="1">
                            <a:latin typeface="Cambria Math"/>
                          </a:rPr>
                          <m:t>100,000</m:t>
                        </m:r>
                      </m:num>
                      <m:den>
                        <m:r>
                          <a:rPr lang="en-GB" sz="2400" i="1">
                            <a:latin typeface="Cambria Math"/>
                          </a:rPr>
                          <m:t>250,000</m:t>
                        </m:r>
                      </m:den>
                    </m:f>
                  </m:oMath>
                </a14:m>
                <a:r>
                  <a:rPr lang="en-GB" sz="2400" dirty="0">
                    <a:latin typeface="Times New Roman" pitchFamily="18" charset="0"/>
                    <a:cs typeface="Times New Roman" pitchFamily="18" charset="0"/>
                  </a:rPr>
                  <a:t>  = 40%</a:t>
                </a:r>
              </a:p>
              <a:p>
                <a:pPr marL="0" indent="0">
                  <a:buNone/>
                </a:pPr>
                <a:r>
                  <a:rPr lang="en-GB" dirty="0" smtClean="0"/>
                  <a:t> </a:t>
                </a: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1658112" y="1128339"/>
                <a:ext cx="8863584" cy="5110656"/>
              </a:xfrm>
              <a:blipFill rotWithShape="0">
                <a:blip r:embed="rId2"/>
                <a:stretch>
                  <a:fillRect l="-894" t="-2745"/>
                </a:stretch>
              </a:blipFill>
            </p:spPr>
            <p:txBody>
              <a:bodyPr/>
              <a:lstStyle/>
              <a:p>
                <a:r>
                  <a:rPr lang="en-GB">
                    <a:noFill/>
                  </a:rPr>
                  <a:t> </a:t>
                </a:r>
              </a:p>
            </p:txBody>
          </p:sp>
        </mc:Fallback>
      </mc:AlternateContent>
      <p:sp>
        <p:nvSpPr>
          <p:cNvPr id="5" name="Content Placeholder 2"/>
          <p:cNvSpPr txBox="1">
            <a:spLocks/>
          </p:cNvSpPr>
          <p:nvPr/>
        </p:nvSpPr>
        <p:spPr>
          <a:xfrm>
            <a:off x="2182368" y="2682240"/>
            <a:ext cx="4364736" cy="2328673"/>
          </a:xfrm>
          <a:prstGeom prst="rect">
            <a:avLst/>
          </a:prstGeom>
        </p:spPr>
        <p:txBody>
          <a:bodyPr vert="horz" lIns="0" tIns="0" rIns="0" bIns="0" rtlCol="0">
            <a:noAutofit/>
          </a:bodyPr>
          <a:lstStyle>
            <a:lvl1pPr marL="342900" indent="-342900" algn="l" defTabSz="457200" rtl="0" eaLnBrk="1" latinLnBrk="0" hangingPunct="1">
              <a:spcBef>
                <a:spcPts val="1200"/>
              </a:spcBef>
              <a:buClr>
                <a:schemeClr val="accent2"/>
              </a:buClr>
              <a:buFont typeface="Arial"/>
              <a:buChar char="•"/>
              <a:defRPr sz="2000" kern="1200">
                <a:solidFill>
                  <a:schemeClr val="tx1"/>
                </a:solidFill>
                <a:latin typeface="Arial"/>
                <a:ea typeface="+mn-ea"/>
                <a:cs typeface="Arial"/>
              </a:defRPr>
            </a:lvl1pPr>
            <a:lvl2pPr marL="742950" indent="-285750" algn="l" defTabSz="457200" rtl="0" eaLnBrk="1" latinLnBrk="0" hangingPunct="1">
              <a:spcBef>
                <a:spcPts val="1200"/>
              </a:spcBef>
              <a:buClr>
                <a:schemeClr val="accent2"/>
              </a:buClr>
              <a:buFont typeface="Arial"/>
              <a:buChar char="•"/>
              <a:defRPr sz="1800" kern="1200">
                <a:solidFill>
                  <a:schemeClr val="tx1"/>
                </a:solidFill>
                <a:latin typeface="Arial"/>
                <a:ea typeface="+mn-ea"/>
                <a:cs typeface="Arial"/>
              </a:defRPr>
            </a:lvl2pPr>
            <a:lvl3pPr marL="1143000" indent="-228600" algn="l" defTabSz="457200" rtl="0" eaLnBrk="1" latinLnBrk="0" hangingPunct="1">
              <a:spcBef>
                <a:spcPts val="1200"/>
              </a:spcBef>
              <a:buClr>
                <a:schemeClr val="accent2"/>
              </a:buClr>
              <a:buFont typeface="Arial"/>
              <a:buChar char="•"/>
              <a:defRPr sz="1600" kern="1200">
                <a:solidFill>
                  <a:schemeClr val="tx1"/>
                </a:solidFill>
                <a:latin typeface="Arial"/>
                <a:ea typeface="+mn-ea"/>
                <a:cs typeface="Arial"/>
              </a:defRPr>
            </a:lvl3pPr>
            <a:lvl4pPr marL="1600200" indent="-228600" algn="l" defTabSz="457200" rtl="0" eaLnBrk="1" latinLnBrk="0" hangingPunct="1">
              <a:spcBef>
                <a:spcPts val="1200"/>
              </a:spcBef>
              <a:buClr>
                <a:schemeClr val="accent2"/>
              </a:buClr>
              <a:buFont typeface="Arial"/>
              <a:buChar char="•"/>
              <a:defRPr sz="1400" kern="1200">
                <a:solidFill>
                  <a:schemeClr val="tx1"/>
                </a:solidFill>
                <a:latin typeface="Arial"/>
                <a:ea typeface="+mn-ea"/>
                <a:cs typeface="Arial"/>
              </a:defRPr>
            </a:lvl4pPr>
            <a:lvl5pPr marL="2057400" indent="-228600" algn="l" defTabSz="457200" rtl="0" eaLnBrk="1" latinLnBrk="0" hangingPunct="1">
              <a:spcBef>
                <a:spcPts val="1200"/>
              </a:spcBef>
              <a:buClr>
                <a:schemeClr val="accent2"/>
              </a:buClr>
              <a:buFont typeface="Arial"/>
              <a:buChar char="•"/>
              <a:defRPr sz="1200" kern="1200">
                <a:solidFill>
                  <a:schemeClr val="tx1"/>
                </a:solidFill>
                <a:latin typeface="Arial"/>
                <a:ea typeface="+mn-ea"/>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gn="ctr"/>
            <a:r>
              <a:rPr lang="en-GB" sz="1700" b="1" i="1" u="sng" dirty="0"/>
              <a:t>Total</a:t>
            </a:r>
          </a:p>
          <a:p>
            <a:r>
              <a:rPr lang="en-GB" sz="1700" b="1" dirty="0"/>
              <a:t>Sales </a:t>
            </a:r>
            <a:r>
              <a:rPr lang="en-GB" sz="1700" b="1" dirty="0">
                <a:solidFill>
                  <a:srgbClr val="FF0000"/>
                </a:solidFill>
              </a:rPr>
              <a:t>(500 x £500</a:t>
            </a:r>
            <a:r>
              <a:rPr lang="en-GB" sz="1700" b="1" dirty="0"/>
              <a:t>)         250,000</a:t>
            </a:r>
          </a:p>
          <a:p>
            <a:r>
              <a:rPr lang="en-GB" sz="1700" b="1" dirty="0"/>
              <a:t>(-) V.C </a:t>
            </a:r>
            <a:r>
              <a:rPr lang="en-GB" sz="1700" b="1" dirty="0">
                <a:solidFill>
                  <a:srgbClr val="FF0000"/>
                </a:solidFill>
              </a:rPr>
              <a:t>(500 x £300</a:t>
            </a:r>
            <a:r>
              <a:rPr lang="en-GB" sz="1700" b="1" dirty="0"/>
              <a:t>)        (</a:t>
            </a:r>
            <a:r>
              <a:rPr lang="en-GB" sz="1700" b="1" u="sng" dirty="0"/>
              <a:t>150,000)</a:t>
            </a:r>
          </a:p>
          <a:p>
            <a:r>
              <a:rPr lang="en-GB" sz="1700" b="1" dirty="0"/>
              <a:t>Contribution                   100,000</a:t>
            </a:r>
          </a:p>
          <a:p>
            <a:r>
              <a:rPr lang="en-GB" sz="1700" b="1" dirty="0"/>
              <a:t>(-) F.C                              (</a:t>
            </a:r>
            <a:r>
              <a:rPr lang="en-GB" sz="1700" b="1" u="sng" dirty="0"/>
              <a:t>80,000</a:t>
            </a:r>
            <a:r>
              <a:rPr lang="en-GB" sz="1700" b="1" dirty="0"/>
              <a:t>)</a:t>
            </a:r>
          </a:p>
          <a:p>
            <a:r>
              <a:rPr lang="en-GB" sz="1700" b="1" dirty="0">
                <a:solidFill>
                  <a:srgbClr val="FF0000"/>
                </a:solidFill>
              </a:rPr>
              <a:t>Profit                               20,000</a:t>
            </a:r>
            <a:r>
              <a:rPr lang="en-GB" sz="1700" b="1" dirty="0"/>
              <a:t> </a:t>
            </a:r>
            <a:r>
              <a:rPr lang="en-GB" b="1" dirty="0"/>
              <a:t> </a:t>
            </a:r>
            <a:endParaRPr lang="en-GB" b="1" dirty="0"/>
          </a:p>
        </p:txBody>
      </p:sp>
      <p:sp>
        <p:nvSpPr>
          <p:cNvPr id="6" name="Content Placeholder 2"/>
          <p:cNvSpPr txBox="1">
            <a:spLocks/>
          </p:cNvSpPr>
          <p:nvPr/>
        </p:nvSpPr>
        <p:spPr>
          <a:xfrm>
            <a:off x="6699504" y="2682240"/>
            <a:ext cx="3724656" cy="2328672"/>
          </a:xfrm>
          <a:prstGeom prst="rect">
            <a:avLst/>
          </a:prstGeom>
        </p:spPr>
        <p:txBody>
          <a:bodyPr vert="horz" lIns="0" tIns="0" rIns="0" bIns="0" rtlCol="0">
            <a:noAutofit/>
          </a:bodyPr>
          <a:lstStyle>
            <a:lvl1pPr marL="342900" indent="-342900" algn="l" defTabSz="457200" rtl="0" eaLnBrk="1" latinLnBrk="0" hangingPunct="1">
              <a:spcBef>
                <a:spcPts val="1200"/>
              </a:spcBef>
              <a:buClr>
                <a:schemeClr val="accent2"/>
              </a:buClr>
              <a:buFont typeface="Arial"/>
              <a:buChar char="•"/>
              <a:defRPr sz="2000" kern="1200">
                <a:solidFill>
                  <a:schemeClr val="tx1"/>
                </a:solidFill>
                <a:latin typeface="Arial"/>
                <a:ea typeface="+mn-ea"/>
                <a:cs typeface="Arial"/>
              </a:defRPr>
            </a:lvl1pPr>
            <a:lvl2pPr marL="742950" indent="-285750" algn="l" defTabSz="457200" rtl="0" eaLnBrk="1" latinLnBrk="0" hangingPunct="1">
              <a:spcBef>
                <a:spcPts val="1200"/>
              </a:spcBef>
              <a:buClr>
                <a:schemeClr val="accent2"/>
              </a:buClr>
              <a:buFont typeface="Arial"/>
              <a:buChar char="•"/>
              <a:defRPr sz="1800" kern="1200">
                <a:solidFill>
                  <a:schemeClr val="tx1"/>
                </a:solidFill>
                <a:latin typeface="Arial"/>
                <a:ea typeface="+mn-ea"/>
                <a:cs typeface="Arial"/>
              </a:defRPr>
            </a:lvl2pPr>
            <a:lvl3pPr marL="1143000" indent="-228600" algn="l" defTabSz="457200" rtl="0" eaLnBrk="1" latinLnBrk="0" hangingPunct="1">
              <a:spcBef>
                <a:spcPts val="1200"/>
              </a:spcBef>
              <a:buClr>
                <a:schemeClr val="accent2"/>
              </a:buClr>
              <a:buFont typeface="Arial"/>
              <a:buChar char="•"/>
              <a:defRPr sz="1600" kern="1200">
                <a:solidFill>
                  <a:schemeClr val="tx1"/>
                </a:solidFill>
                <a:latin typeface="Arial"/>
                <a:ea typeface="+mn-ea"/>
                <a:cs typeface="Arial"/>
              </a:defRPr>
            </a:lvl3pPr>
            <a:lvl4pPr marL="1600200" indent="-228600" algn="l" defTabSz="457200" rtl="0" eaLnBrk="1" latinLnBrk="0" hangingPunct="1">
              <a:spcBef>
                <a:spcPts val="1200"/>
              </a:spcBef>
              <a:buClr>
                <a:schemeClr val="accent2"/>
              </a:buClr>
              <a:buFont typeface="Arial"/>
              <a:buChar char="•"/>
              <a:defRPr sz="1400" kern="1200">
                <a:solidFill>
                  <a:schemeClr val="tx1"/>
                </a:solidFill>
                <a:latin typeface="Arial"/>
                <a:ea typeface="+mn-ea"/>
                <a:cs typeface="Arial"/>
              </a:defRPr>
            </a:lvl4pPr>
            <a:lvl5pPr marL="2057400" indent="-228600" algn="l" defTabSz="457200" rtl="0" eaLnBrk="1" latinLnBrk="0" hangingPunct="1">
              <a:spcBef>
                <a:spcPts val="1200"/>
              </a:spcBef>
              <a:buClr>
                <a:schemeClr val="accent2"/>
              </a:buClr>
              <a:buFont typeface="Arial"/>
              <a:buChar char="•"/>
              <a:defRPr sz="1200" kern="1200">
                <a:solidFill>
                  <a:schemeClr val="tx1"/>
                </a:solidFill>
                <a:latin typeface="Arial"/>
                <a:ea typeface="+mn-ea"/>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lgn="ctr"/>
            <a:r>
              <a:rPr lang="en-GB" sz="1700" b="1" i="1" u="sng" dirty="0"/>
              <a:t>Per Unit</a:t>
            </a:r>
          </a:p>
          <a:p>
            <a:r>
              <a:rPr lang="en-GB" sz="1700" b="1" dirty="0"/>
              <a:t>Sales                             500</a:t>
            </a:r>
          </a:p>
          <a:p>
            <a:r>
              <a:rPr lang="en-GB" sz="1700" b="1" dirty="0"/>
              <a:t>(-) V.C                            (</a:t>
            </a:r>
            <a:r>
              <a:rPr lang="en-GB" sz="1700" b="1" u="sng" dirty="0"/>
              <a:t>300)</a:t>
            </a:r>
          </a:p>
          <a:p>
            <a:r>
              <a:rPr lang="en-GB" sz="1700" b="1" dirty="0"/>
              <a:t>Contribution                  200</a:t>
            </a:r>
          </a:p>
        </p:txBody>
      </p:sp>
    </p:spTree>
    <p:extLst>
      <p:ext uri="{BB962C8B-B14F-4D97-AF65-F5344CB8AC3E}">
        <p14:creationId xmlns:p14="http://schemas.microsoft.com/office/powerpoint/2010/main" val="3560890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 calcmode="lin" valueType="num">
                                      <p:cBhvr additive="base">
                                        <p:cTn id="31"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 calcmode="lin" valueType="num">
                                      <p:cBhvr additive="base">
                                        <p:cTn id="4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i="1" dirty="0">
                <a:latin typeface="Arial" charset="0"/>
                <a:cs typeface="Arial" charset="0"/>
              </a:rPr>
              <a:t>Cost-Volume-Profit (CVP)Analysis </a:t>
            </a:r>
            <a:endParaRPr lang="en-GB" dirty="0"/>
          </a:p>
        </p:txBody>
      </p:sp>
      <p:sp>
        <p:nvSpPr>
          <p:cNvPr id="3" name="Content Placeholder 2"/>
          <p:cNvSpPr>
            <a:spLocks noGrp="1"/>
          </p:cNvSpPr>
          <p:nvPr>
            <p:ph idx="1"/>
          </p:nvPr>
        </p:nvSpPr>
        <p:spPr>
          <a:xfrm>
            <a:off x="1884000" y="1260001"/>
            <a:ext cx="8424000" cy="4482431"/>
          </a:xfrm>
        </p:spPr>
        <p:txBody>
          <a:bodyPr/>
          <a:lstStyle/>
          <a:p>
            <a:endParaRPr lang="en-GB" dirty="0" smtClean="0">
              <a:latin typeface="Times New Roman" pitchFamily="18" charset="0"/>
              <a:cs typeface="Times New Roman" pitchFamily="18" charset="0"/>
            </a:endParaRPr>
          </a:p>
          <a:p>
            <a:r>
              <a:rPr lang="en-GB" sz="2400" dirty="0">
                <a:latin typeface="Times New Roman" pitchFamily="18" charset="0"/>
                <a:cs typeface="Times New Roman" pitchFamily="18" charset="0"/>
              </a:rPr>
              <a:t>It </a:t>
            </a:r>
            <a:r>
              <a:rPr lang="en-GB" sz="2400" dirty="0">
                <a:latin typeface="Times New Roman" pitchFamily="18" charset="0"/>
                <a:cs typeface="Times New Roman" pitchFamily="18" charset="0"/>
              </a:rPr>
              <a:t>is a technique that examines changes in profits in response to changes in sales volumes, costs, and selling </a:t>
            </a:r>
            <a:r>
              <a:rPr lang="en-GB" sz="2400" dirty="0">
                <a:latin typeface="Times New Roman" pitchFamily="18" charset="0"/>
                <a:cs typeface="Times New Roman" pitchFamily="18" charset="0"/>
              </a:rPr>
              <a:t>prices. </a:t>
            </a:r>
            <a:r>
              <a:rPr lang="en-GB" dirty="0" smtClean="0">
                <a:latin typeface="Times New Roman" pitchFamily="18" charset="0"/>
                <a:cs typeface="Times New Roman" pitchFamily="18" charset="0"/>
              </a:rPr>
              <a:t> </a:t>
            </a:r>
            <a:r>
              <a:rPr lang="en-GB" sz="4800" dirty="0">
                <a:latin typeface="Times New Roman" pitchFamily="18" charset="0"/>
                <a:cs typeface="Times New Roman" pitchFamily="18" charset="0"/>
              </a:rPr>
              <a:t/>
            </a:r>
            <a:br>
              <a:rPr lang="en-GB" sz="4800" dirty="0">
                <a:latin typeface="Times New Roman" pitchFamily="18" charset="0"/>
                <a:cs typeface="Times New Roman" pitchFamily="18" charset="0"/>
              </a:rPr>
            </a:br>
            <a:endParaRPr lang="en-GB" dirty="0"/>
          </a:p>
        </p:txBody>
      </p:sp>
    </p:spTree>
    <p:extLst>
      <p:ext uri="{BB962C8B-B14F-4D97-AF65-F5344CB8AC3E}">
        <p14:creationId xmlns:p14="http://schemas.microsoft.com/office/powerpoint/2010/main" val="39250029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latin typeface="Arial" charset="0"/>
                <a:cs typeface="Arial" charset="0"/>
              </a:rPr>
              <a:t>Changes </a:t>
            </a:r>
            <a:r>
              <a:rPr lang="en-US" sz="3200" dirty="0">
                <a:latin typeface="Arial" charset="0"/>
                <a:cs typeface="Arial" charset="0"/>
              </a:rPr>
              <a:t>in </a:t>
            </a:r>
            <a:r>
              <a:rPr lang="en-US" sz="3200" dirty="0">
                <a:latin typeface="Arial" charset="0"/>
                <a:cs typeface="Arial" charset="0"/>
              </a:rPr>
              <a:t>selling price and </a:t>
            </a:r>
            <a:r>
              <a:rPr lang="en-US" sz="3200" dirty="0">
                <a:latin typeface="Arial" charset="0"/>
                <a:cs typeface="Arial" charset="0"/>
              </a:rPr>
              <a:t>sales volume</a:t>
            </a:r>
            <a:endParaRPr lang="en-GB" dirty="0"/>
          </a:p>
        </p:txBody>
      </p:sp>
      <p:sp>
        <p:nvSpPr>
          <p:cNvPr id="3" name="Content Placeholder 2"/>
          <p:cNvSpPr>
            <a:spLocks noGrp="1"/>
          </p:cNvSpPr>
          <p:nvPr>
            <p:ph idx="1"/>
          </p:nvPr>
        </p:nvSpPr>
        <p:spPr>
          <a:xfrm>
            <a:off x="1884000" y="1260001"/>
            <a:ext cx="8424000" cy="4750655"/>
          </a:xfrm>
        </p:spPr>
        <p:txBody>
          <a:bodyPr>
            <a:normAutofit fontScale="85000" lnSpcReduction="20000"/>
          </a:bodyPr>
          <a:lstStyle/>
          <a:p>
            <a:pPr algn="just" eaLnBrk="0" fontAlgn="base" hangingPunct="0">
              <a:spcBef>
                <a:spcPct val="20000"/>
              </a:spcBef>
              <a:spcAft>
                <a:spcPct val="0"/>
              </a:spcAft>
              <a:defRPr/>
            </a:pPr>
            <a:r>
              <a:rPr lang="en-US" b="1" u="sng" dirty="0" smtClean="0">
                <a:solidFill>
                  <a:prstClr val="black"/>
                </a:solidFill>
                <a:cs typeface="Arial" charset="0"/>
              </a:rPr>
              <a:t>Example (2): </a:t>
            </a:r>
            <a:endParaRPr lang="en-US" b="1" u="sng" dirty="0">
              <a:solidFill>
                <a:prstClr val="black"/>
              </a:solidFill>
              <a:cs typeface="Arial" charset="0"/>
            </a:endParaRPr>
          </a:p>
          <a:p>
            <a:pPr eaLnBrk="0" fontAlgn="base" hangingPunct="0">
              <a:spcBef>
                <a:spcPct val="20000"/>
              </a:spcBef>
              <a:spcAft>
                <a:spcPct val="0"/>
              </a:spcAft>
              <a:defRPr/>
            </a:pPr>
            <a:r>
              <a:rPr lang="en-GB" dirty="0"/>
              <a:t>Wind Bicycle Ltd produces one type of Bicycle. Each year the company sells 500 Bicycle @ £500/unit. The variable cost per unit is £300 and total fixed cost is £80,000. </a:t>
            </a:r>
          </a:p>
          <a:p>
            <a:pPr eaLnBrk="0" fontAlgn="base" hangingPunct="0">
              <a:spcBef>
                <a:spcPct val="20000"/>
              </a:spcBef>
              <a:spcAft>
                <a:spcPct val="0"/>
              </a:spcAft>
              <a:defRPr/>
            </a:pPr>
            <a:r>
              <a:rPr lang="en-US" b="1" dirty="0" smtClean="0">
                <a:solidFill>
                  <a:prstClr val="black"/>
                </a:solidFill>
                <a:cs typeface="Arial" charset="0"/>
              </a:rPr>
              <a:t>The sales </a:t>
            </a:r>
            <a:r>
              <a:rPr lang="en-US" b="1" dirty="0">
                <a:solidFill>
                  <a:prstClr val="black"/>
                </a:solidFill>
                <a:cs typeface="Arial" charset="0"/>
              </a:rPr>
              <a:t>manager believes that </a:t>
            </a:r>
            <a:r>
              <a:rPr lang="en-US" b="1" dirty="0" smtClean="0">
                <a:solidFill>
                  <a:prstClr val="black"/>
                </a:solidFill>
                <a:cs typeface="Arial" charset="0"/>
              </a:rPr>
              <a:t>the company would increase bike </a:t>
            </a:r>
            <a:r>
              <a:rPr lang="en-US" b="1" dirty="0">
                <a:solidFill>
                  <a:prstClr val="black"/>
                </a:solidFill>
                <a:cs typeface="Arial" charset="0"/>
              </a:rPr>
              <a:t>sales to </a:t>
            </a:r>
            <a:r>
              <a:rPr lang="en-US" b="1" dirty="0" smtClean="0">
                <a:solidFill>
                  <a:srgbClr val="FF0000"/>
                </a:solidFill>
                <a:cs typeface="Arial" charset="0"/>
              </a:rPr>
              <a:t>600 units </a:t>
            </a:r>
            <a:r>
              <a:rPr lang="en-US" b="1" dirty="0" smtClean="0">
                <a:solidFill>
                  <a:prstClr val="black"/>
                </a:solidFill>
                <a:cs typeface="Arial" charset="0"/>
              </a:rPr>
              <a:t>if the company </a:t>
            </a:r>
            <a:r>
              <a:rPr lang="en-GB" b="1" dirty="0" smtClean="0">
                <a:solidFill>
                  <a:schemeClr val="accent6">
                    <a:lumMod val="10000"/>
                  </a:schemeClr>
                </a:solidFill>
              </a:rPr>
              <a:t>cut </a:t>
            </a:r>
            <a:r>
              <a:rPr lang="en-GB" b="1" dirty="0">
                <a:solidFill>
                  <a:schemeClr val="accent6">
                    <a:lumMod val="10000"/>
                  </a:schemeClr>
                </a:solidFill>
              </a:rPr>
              <a:t>the selling price by </a:t>
            </a:r>
            <a:r>
              <a:rPr lang="en-GB" b="1" dirty="0" smtClean="0">
                <a:solidFill>
                  <a:schemeClr val="accent6">
                    <a:lumMod val="10000"/>
                  </a:schemeClr>
                </a:solidFill>
              </a:rPr>
              <a:t>£30 </a:t>
            </a:r>
            <a:r>
              <a:rPr lang="en-GB" b="1" dirty="0">
                <a:solidFill>
                  <a:schemeClr val="accent6">
                    <a:lumMod val="10000"/>
                  </a:schemeClr>
                </a:solidFill>
              </a:rPr>
              <a:t>for each bike and therefore the new price will be </a:t>
            </a:r>
            <a:r>
              <a:rPr lang="en-US" b="1" dirty="0" smtClean="0">
                <a:solidFill>
                  <a:srgbClr val="FF0000"/>
                </a:solidFill>
                <a:cs typeface="Arial" charset="0"/>
              </a:rPr>
              <a:t>£470/unit</a:t>
            </a:r>
            <a:r>
              <a:rPr lang="en-US" b="1" dirty="0" smtClean="0">
                <a:solidFill>
                  <a:prstClr val="black"/>
                </a:solidFill>
                <a:cs typeface="Arial" charset="0"/>
              </a:rPr>
              <a:t>.</a:t>
            </a:r>
            <a:r>
              <a:rPr lang="en-US" b="1" dirty="0">
                <a:solidFill>
                  <a:prstClr val="black"/>
                </a:solidFill>
                <a:cs typeface="Arial" charset="0"/>
              </a:rPr>
              <a:t/>
            </a:r>
            <a:br>
              <a:rPr lang="en-US" b="1" dirty="0">
                <a:solidFill>
                  <a:prstClr val="black"/>
                </a:solidFill>
                <a:cs typeface="Arial" charset="0"/>
              </a:rPr>
            </a:br>
            <a:endParaRPr lang="en-US" b="1" dirty="0">
              <a:solidFill>
                <a:prstClr val="black"/>
              </a:solidFill>
              <a:cs typeface="Arial" charset="0"/>
            </a:endParaRPr>
          </a:p>
          <a:p>
            <a:pPr algn="just" eaLnBrk="0" fontAlgn="base" hangingPunct="0">
              <a:spcBef>
                <a:spcPct val="20000"/>
              </a:spcBef>
              <a:spcAft>
                <a:spcPct val="0"/>
              </a:spcAft>
              <a:buFont typeface="Monotype Sorts" pitchFamily="2" charset="2"/>
              <a:buChar char=" "/>
              <a:defRPr/>
            </a:pPr>
            <a:r>
              <a:rPr lang="en-US" sz="1800" b="1" dirty="0">
                <a:solidFill>
                  <a:srgbClr val="FF0000"/>
                </a:solidFill>
                <a:cs typeface="Arial" charset="0"/>
              </a:rPr>
              <a:t>Should we authorize the </a:t>
            </a:r>
            <a:r>
              <a:rPr lang="en-US" sz="1800" b="1">
                <a:solidFill>
                  <a:srgbClr val="FF0000"/>
                </a:solidFill>
                <a:cs typeface="Arial" charset="0"/>
              </a:rPr>
              <a:t>requested </a:t>
            </a:r>
            <a:r>
              <a:rPr lang="en-US" sz="1800" b="1">
                <a:solidFill>
                  <a:srgbClr val="FF0000"/>
                </a:solidFill>
                <a:cs typeface="Arial" charset="0"/>
              </a:rPr>
              <a:t>price </a:t>
            </a:r>
            <a:r>
              <a:rPr lang="en-US" sz="1800" b="1" dirty="0">
                <a:solidFill>
                  <a:srgbClr val="FF0000"/>
                </a:solidFill>
                <a:cs typeface="Arial" charset="0"/>
              </a:rPr>
              <a:t>reduction?</a:t>
            </a:r>
            <a:endParaRPr lang="en-US" sz="1800" b="1" dirty="0">
              <a:solidFill>
                <a:srgbClr val="FF0000"/>
              </a:solidFill>
              <a:cs typeface="Arial" charset="0"/>
            </a:endParaRPr>
          </a:p>
          <a:p>
            <a:pPr algn="just" eaLnBrk="0" fontAlgn="base" hangingPunct="0">
              <a:spcBef>
                <a:spcPct val="20000"/>
              </a:spcBef>
              <a:spcAft>
                <a:spcPct val="0"/>
              </a:spcAft>
              <a:buFont typeface="Monotype Sorts" pitchFamily="2" charset="2"/>
              <a:buChar char=" "/>
              <a:defRPr/>
            </a:pPr>
            <a:endParaRPr lang="en-US" dirty="0">
              <a:solidFill>
                <a:srgbClr val="FF0000"/>
              </a:solidFill>
              <a:cs typeface="Arial" charset="0"/>
            </a:endParaRPr>
          </a:p>
          <a:p>
            <a:pPr algn="just" eaLnBrk="0" fontAlgn="base" hangingPunct="0">
              <a:spcBef>
                <a:spcPct val="20000"/>
              </a:spcBef>
              <a:spcAft>
                <a:spcPct val="0"/>
              </a:spcAft>
              <a:buFont typeface="Monotype Sorts" pitchFamily="2" charset="2"/>
              <a:buChar char=" "/>
              <a:defRPr/>
            </a:pPr>
            <a:r>
              <a:rPr lang="en-US" b="1" dirty="0">
                <a:solidFill>
                  <a:srgbClr val="7030A0"/>
                </a:solidFill>
                <a:cs typeface="Arial" charset="0"/>
              </a:rPr>
              <a:t>To Answer this Question you should:</a:t>
            </a:r>
          </a:p>
          <a:p>
            <a:pPr algn="just" eaLnBrk="0" fontAlgn="base" hangingPunct="0">
              <a:spcBef>
                <a:spcPct val="20000"/>
              </a:spcBef>
              <a:spcAft>
                <a:spcPct val="0"/>
              </a:spcAft>
              <a:buFont typeface="Monotype Sorts" pitchFamily="2" charset="2"/>
              <a:buChar char=" "/>
              <a:defRPr/>
            </a:pPr>
            <a:r>
              <a:rPr lang="en-US" b="1" dirty="0">
                <a:solidFill>
                  <a:srgbClr val="7030A0"/>
                </a:solidFill>
                <a:cs typeface="Arial" charset="0"/>
              </a:rPr>
              <a:t>1- Prepare Marginal income statement using the current data.</a:t>
            </a:r>
          </a:p>
          <a:p>
            <a:pPr algn="just" eaLnBrk="0" fontAlgn="base" hangingPunct="0">
              <a:spcBef>
                <a:spcPct val="20000"/>
              </a:spcBef>
              <a:spcAft>
                <a:spcPct val="0"/>
              </a:spcAft>
              <a:buFont typeface="Monotype Sorts" pitchFamily="2" charset="2"/>
              <a:buChar char=" "/>
              <a:defRPr/>
            </a:pPr>
            <a:r>
              <a:rPr lang="en-US" b="1" dirty="0">
                <a:solidFill>
                  <a:srgbClr val="7030A0"/>
                </a:solidFill>
                <a:cs typeface="Arial" charset="0"/>
              </a:rPr>
              <a:t>2- Prepare Marginal income statement using the new data.</a:t>
            </a:r>
          </a:p>
          <a:p>
            <a:pPr algn="just" eaLnBrk="0" fontAlgn="base" hangingPunct="0">
              <a:spcBef>
                <a:spcPct val="20000"/>
              </a:spcBef>
              <a:spcAft>
                <a:spcPct val="0"/>
              </a:spcAft>
              <a:buFont typeface="Monotype Sorts" pitchFamily="2" charset="2"/>
              <a:buChar char=" "/>
              <a:defRPr/>
            </a:pPr>
            <a:r>
              <a:rPr lang="en-US" b="1" dirty="0">
                <a:solidFill>
                  <a:srgbClr val="7030A0"/>
                </a:solidFill>
                <a:cs typeface="Arial" charset="0"/>
              </a:rPr>
              <a:t>3- Compare the profit number</a:t>
            </a:r>
          </a:p>
          <a:p>
            <a:endParaRPr lang="en-GB" dirty="0"/>
          </a:p>
        </p:txBody>
      </p:sp>
    </p:spTree>
    <p:extLst>
      <p:ext uri="{BB962C8B-B14F-4D97-AF65-F5344CB8AC3E}">
        <p14:creationId xmlns:p14="http://schemas.microsoft.com/office/powerpoint/2010/main" val="3270938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sz="half" idx="1"/>
          </p:nvPr>
        </p:nvSpPr>
        <p:spPr>
          <a:xfrm>
            <a:off x="1682496" y="1260001"/>
            <a:ext cx="4240104" cy="3446112"/>
          </a:xfrm>
        </p:spPr>
        <p:txBody>
          <a:bodyPr>
            <a:normAutofit fontScale="85000" lnSpcReduction="20000"/>
          </a:bodyPr>
          <a:lstStyle/>
          <a:p>
            <a:r>
              <a:rPr lang="en-GB" b="1" u="sng" dirty="0" smtClean="0"/>
              <a:t>Marginal I.S. using current data</a:t>
            </a:r>
          </a:p>
          <a:p>
            <a:endParaRPr lang="en-GB" b="1" dirty="0"/>
          </a:p>
          <a:p>
            <a:r>
              <a:rPr lang="en-GB" b="1" dirty="0" smtClean="0"/>
              <a:t>Sales </a:t>
            </a:r>
            <a:r>
              <a:rPr lang="en-GB" b="1" dirty="0" smtClean="0">
                <a:solidFill>
                  <a:srgbClr val="FF0000"/>
                </a:solidFill>
              </a:rPr>
              <a:t>(500 x £500</a:t>
            </a:r>
            <a:r>
              <a:rPr lang="en-GB" b="1" dirty="0" smtClean="0"/>
              <a:t>)         250,000</a:t>
            </a:r>
          </a:p>
          <a:p>
            <a:r>
              <a:rPr lang="en-GB" b="1" dirty="0" smtClean="0"/>
              <a:t>(-) V.C </a:t>
            </a:r>
            <a:r>
              <a:rPr lang="en-GB" b="1" dirty="0" smtClean="0">
                <a:solidFill>
                  <a:srgbClr val="FF0000"/>
                </a:solidFill>
              </a:rPr>
              <a:t>(500 x £300</a:t>
            </a:r>
            <a:r>
              <a:rPr lang="en-GB" b="1" dirty="0" smtClean="0"/>
              <a:t>)        (</a:t>
            </a:r>
            <a:r>
              <a:rPr lang="en-GB" b="1" u="sng" dirty="0" smtClean="0"/>
              <a:t>150,000)</a:t>
            </a:r>
          </a:p>
          <a:p>
            <a:r>
              <a:rPr lang="en-GB" b="1" dirty="0" smtClean="0"/>
              <a:t>Contribution                100,000</a:t>
            </a:r>
          </a:p>
          <a:p>
            <a:r>
              <a:rPr lang="en-GB" b="1" dirty="0" smtClean="0"/>
              <a:t>(-) F.C                            (</a:t>
            </a:r>
            <a:r>
              <a:rPr lang="en-GB" b="1" u="sng" dirty="0" smtClean="0"/>
              <a:t>80,000</a:t>
            </a:r>
            <a:r>
              <a:rPr lang="en-GB" b="1" dirty="0"/>
              <a:t>)</a:t>
            </a:r>
            <a:endParaRPr lang="en-GB" b="1" dirty="0" smtClean="0"/>
          </a:p>
          <a:p>
            <a:r>
              <a:rPr lang="en-GB" b="1" dirty="0" smtClean="0">
                <a:solidFill>
                  <a:srgbClr val="FF0000"/>
                </a:solidFill>
              </a:rPr>
              <a:t>Profit                              20,000</a:t>
            </a:r>
            <a:r>
              <a:rPr lang="en-GB" b="1" dirty="0" smtClean="0"/>
              <a:t>  </a:t>
            </a:r>
            <a:endParaRPr lang="en-GB" b="1" dirty="0"/>
          </a:p>
        </p:txBody>
      </p:sp>
      <p:sp>
        <p:nvSpPr>
          <p:cNvPr id="4" name="Content Placeholder 3"/>
          <p:cNvSpPr>
            <a:spLocks noGrp="1"/>
          </p:cNvSpPr>
          <p:nvPr>
            <p:ph sz="half" idx="2"/>
          </p:nvPr>
        </p:nvSpPr>
        <p:spPr>
          <a:xfrm>
            <a:off x="6269400" y="1260001"/>
            <a:ext cx="4240104" cy="3446112"/>
          </a:xfrm>
        </p:spPr>
        <p:txBody>
          <a:bodyPr>
            <a:normAutofit fontScale="85000" lnSpcReduction="20000"/>
          </a:bodyPr>
          <a:lstStyle/>
          <a:p>
            <a:r>
              <a:rPr lang="en-GB" b="1" u="sng" dirty="0"/>
              <a:t>Marginal </a:t>
            </a:r>
            <a:r>
              <a:rPr lang="en-GB" b="1" u="sng" dirty="0" smtClean="0"/>
              <a:t>I.S. </a:t>
            </a:r>
            <a:r>
              <a:rPr lang="en-GB" b="1" u="sng" dirty="0"/>
              <a:t>using </a:t>
            </a:r>
            <a:r>
              <a:rPr lang="en-GB" b="1" u="sng" dirty="0" smtClean="0">
                <a:solidFill>
                  <a:srgbClr val="FF0000"/>
                </a:solidFill>
              </a:rPr>
              <a:t>new data</a:t>
            </a:r>
            <a:endParaRPr lang="en-GB" b="1" u="sng" dirty="0">
              <a:solidFill>
                <a:srgbClr val="FF0000"/>
              </a:solidFill>
            </a:endParaRPr>
          </a:p>
          <a:p>
            <a:endParaRPr lang="en-GB" b="1" dirty="0"/>
          </a:p>
          <a:p>
            <a:r>
              <a:rPr lang="en-GB" b="1" dirty="0"/>
              <a:t>Sales </a:t>
            </a:r>
            <a:r>
              <a:rPr lang="en-GB" b="1" dirty="0" smtClean="0"/>
              <a:t>(</a:t>
            </a:r>
            <a:r>
              <a:rPr lang="en-GB" b="1" dirty="0">
                <a:solidFill>
                  <a:srgbClr val="FF0000"/>
                </a:solidFill>
              </a:rPr>
              <a:t>600 x </a:t>
            </a:r>
            <a:r>
              <a:rPr lang="en-GB" b="1" dirty="0" smtClean="0">
                <a:solidFill>
                  <a:srgbClr val="FF0000"/>
                </a:solidFill>
              </a:rPr>
              <a:t>£470</a:t>
            </a:r>
            <a:r>
              <a:rPr lang="en-GB" b="1" dirty="0"/>
              <a:t>)         </a:t>
            </a:r>
            <a:r>
              <a:rPr lang="en-GB" b="1" dirty="0" smtClean="0"/>
              <a:t>282,000</a:t>
            </a:r>
            <a:endParaRPr lang="en-GB" b="1" dirty="0"/>
          </a:p>
          <a:p>
            <a:r>
              <a:rPr lang="en-GB" b="1" dirty="0"/>
              <a:t>(-) V.C </a:t>
            </a:r>
            <a:r>
              <a:rPr lang="en-GB" b="1" dirty="0" smtClean="0"/>
              <a:t>(</a:t>
            </a:r>
            <a:r>
              <a:rPr lang="en-GB" b="1" dirty="0">
                <a:solidFill>
                  <a:srgbClr val="FF0000"/>
                </a:solidFill>
              </a:rPr>
              <a:t>600 x </a:t>
            </a:r>
            <a:r>
              <a:rPr lang="en-GB" b="1" dirty="0" smtClean="0">
                <a:solidFill>
                  <a:srgbClr val="FF0000"/>
                </a:solidFill>
              </a:rPr>
              <a:t>£300</a:t>
            </a:r>
            <a:r>
              <a:rPr lang="en-GB" b="1" dirty="0"/>
              <a:t>)        </a:t>
            </a:r>
            <a:r>
              <a:rPr lang="en-GB" b="1" dirty="0" smtClean="0"/>
              <a:t>(</a:t>
            </a:r>
            <a:r>
              <a:rPr lang="en-GB" b="1" u="sng" dirty="0" smtClean="0"/>
              <a:t>180,000)</a:t>
            </a:r>
            <a:endParaRPr lang="en-GB" b="1" u="sng" dirty="0"/>
          </a:p>
          <a:p>
            <a:r>
              <a:rPr lang="en-GB" b="1" dirty="0"/>
              <a:t>Contribution                </a:t>
            </a:r>
            <a:r>
              <a:rPr lang="en-GB" b="1" dirty="0" smtClean="0"/>
              <a:t>102,000</a:t>
            </a:r>
            <a:endParaRPr lang="en-GB" b="1" dirty="0"/>
          </a:p>
          <a:p>
            <a:r>
              <a:rPr lang="en-GB" b="1" dirty="0"/>
              <a:t>(-) F.C                             </a:t>
            </a:r>
            <a:r>
              <a:rPr lang="en-GB" b="1" dirty="0" smtClean="0"/>
              <a:t>(</a:t>
            </a:r>
            <a:r>
              <a:rPr lang="en-GB" b="1" u="sng" dirty="0" smtClean="0"/>
              <a:t>80,000</a:t>
            </a:r>
            <a:r>
              <a:rPr lang="en-GB" b="1" dirty="0"/>
              <a:t>)</a:t>
            </a:r>
          </a:p>
          <a:p>
            <a:r>
              <a:rPr lang="en-GB" b="1" dirty="0">
                <a:solidFill>
                  <a:srgbClr val="FF0000"/>
                </a:solidFill>
              </a:rPr>
              <a:t>Profit                              </a:t>
            </a:r>
            <a:r>
              <a:rPr lang="en-GB" b="1" dirty="0" smtClean="0">
                <a:solidFill>
                  <a:srgbClr val="FF0000"/>
                </a:solidFill>
              </a:rPr>
              <a:t>22,000</a:t>
            </a:r>
            <a:endParaRPr lang="en-GB" dirty="0">
              <a:solidFill>
                <a:srgbClr val="FF0000"/>
              </a:solidFill>
            </a:endParaRPr>
          </a:p>
        </p:txBody>
      </p:sp>
      <p:sp>
        <p:nvSpPr>
          <p:cNvPr id="5" name="Rectangle 4"/>
          <p:cNvSpPr>
            <a:spLocks noChangeArrowheads="1"/>
          </p:cNvSpPr>
          <p:nvPr/>
        </p:nvSpPr>
        <p:spPr bwMode="auto">
          <a:xfrm>
            <a:off x="2135124" y="5069652"/>
            <a:ext cx="6618732" cy="582211"/>
          </a:xfrm>
          <a:prstGeom prst="rect">
            <a:avLst/>
          </a:prstGeom>
          <a:solidFill>
            <a:srgbClr val="CCECFF"/>
          </a:solidFill>
          <a:ln w="57150" cmpd="thinThick">
            <a:solidFill>
              <a:schemeClr val="tx1"/>
            </a:solidFill>
            <a:miter lim="800000"/>
            <a:headEnd/>
            <a:tailEnd/>
          </a:ln>
          <a:effectLst>
            <a:outerShdw dist="107763" dir="2700000" algn="ctr" rotWithShape="0">
              <a:schemeClr val="tx1"/>
            </a:outerShdw>
          </a:effectLst>
        </p:spPr>
        <p:txBody>
          <a:bodyPr wrap="square" lIns="90488" tIns="44450" rIns="90488" bIns="44450">
            <a:spAutoFit/>
          </a:bodyP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algn="ctr">
              <a:defRPr/>
            </a:pPr>
            <a:r>
              <a:rPr lang="en-US" sz="1600" dirty="0"/>
              <a:t>Sales increased by </a:t>
            </a:r>
            <a:r>
              <a:rPr lang="en-US" sz="1600" dirty="0"/>
              <a:t>£32,000</a:t>
            </a:r>
            <a:r>
              <a:rPr lang="en-US" sz="1600" dirty="0"/>
              <a:t>,  but net profit </a:t>
            </a:r>
            <a:r>
              <a:rPr lang="en-US" sz="1600" dirty="0">
                <a:solidFill>
                  <a:srgbClr val="FF0000"/>
                </a:solidFill>
              </a:rPr>
              <a:t>increased </a:t>
            </a:r>
            <a:r>
              <a:rPr lang="en-US" sz="1600" dirty="0"/>
              <a:t>by </a:t>
            </a:r>
            <a:r>
              <a:rPr lang="en-US" sz="1600" dirty="0"/>
              <a:t>£</a:t>
            </a:r>
            <a:r>
              <a:rPr lang="en-US" sz="1600" dirty="0"/>
              <a:t>2,000</a:t>
            </a:r>
            <a:r>
              <a:rPr lang="en-US" sz="1600" dirty="0">
                <a:effectLst>
                  <a:outerShdw blurRad="38100" dist="38100" dir="2700000" algn="tl">
                    <a:srgbClr val="000000"/>
                  </a:outerShdw>
                </a:effectLst>
              </a:rPr>
              <a:t>. </a:t>
            </a:r>
            <a:r>
              <a:rPr lang="en-US" sz="1600" dirty="0"/>
              <a:t>The company should </a:t>
            </a:r>
            <a:r>
              <a:rPr lang="en-US" sz="1600" dirty="0"/>
              <a:t>authorize </a:t>
            </a:r>
            <a:r>
              <a:rPr lang="en-US" sz="1600" dirty="0"/>
              <a:t>this </a:t>
            </a:r>
            <a:r>
              <a:rPr lang="en-US" sz="1600" dirty="0"/>
              <a:t>decrease in the selling price. </a:t>
            </a:r>
            <a:endParaRPr lang="en-US" sz="1600" dirty="0"/>
          </a:p>
        </p:txBody>
      </p:sp>
      <p:sp>
        <p:nvSpPr>
          <p:cNvPr id="6" name="Rounded Rectangle 5"/>
          <p:cNvSpPr/>
          <p:nvPr/>
        </p:nvSpPr>
        <p:spPr>
          <a:xfrm>
            <a:off x="6632448" y="360001"/>
            <a:ext cx="3413760" cy="725088"/>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en-GB" dirty="0"/>
              <a:t>New Sales = 600 units</a:t>
            </a:r>
          </a:p>
          <a:p>
            <a:r>
              <a:rPr lang="en-GB" dirty="0"/>
              <a:t>New Price= £470 </a:t>
            </a:r>
            <a:endParaRPr lang="en-GB" dirty="0"/>
          </a:p>
        </p:txBody>
      </p:sp>
    </p:spTree>
    <p:extLst>
      <p:ext uri="{BB962C8B-B14F-4D97-AF65-F5344CB8AC3E}">
        <p14:creationId xmlns:p14="http://schemas.microsoft.com/office/powerpoint/2010/main" val="3726460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anim calcmode="lin" valueType="num">
                                      <p:cBhvr additive="base">
                                        <p:cTn id="4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 calcmode="lin" valueType="num">
                                      <p:cBhvr additive="base">
                                        <p:cTn id="4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4" end="4"/>
                                            </p:txEl>
                                          </p:spTgt>
                                        </p:tgtEl>
                                        <p:attrNameLst>
                                          <p:attrName>style.visibility</p:attrName>
                                        </p:attrNameLst>
                                      </p:cBhvr>
                                      <p:to>
                                        <p:strVal val="visible"/>
                                      </p:to>
                                    </p:set>
                                    <p:anim calcmode="lin" valueType="num">
                                      <p:cBhvr additive="base">
                                        <p:cTn id="5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5" end="5"/>
                                            </p:txEl>
                                          </p:spTgt>
                                        </p:tgtEl>
                                        <p:attrNameLst>
                                          <p:attrName>style.visibility</p:attrName>
                                        </p:attrNameLst>
                                      </p:cBhvr>
                                      <p:to>
                                        <p:strVal val="visible"/>
                                      </p:to>
                                    </p:set>
                                    <p:anim calcmode="lin" valueType="num">
                                      <p:cBhvr additive="base">
                                        <p:cTn id="6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4">
                                            <p:txEl>
                                              <p:pRg st="6" end="6"/>
                                            </p:txEl>
                                          </p:spTgt>
                                        </p:tgtEl>
                                        <p:attrNameLst>
                                          <p:attrName>style.visibility</p:attrName>
                                        </p:attrNameLst>
                                      </p:cBhvr>
                                      <p:to>
                                        <p:strVal val="visible"/>
                                      </p:to>
                                    </p:set>
                                    <p:anim calcmode="lin" valueType="num">
                                      <p:cBhvr additive="base">
                                        <p:cTn id="6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5"/>
                                        </p:tgtEl>
                                        <p:attrNameLst>
                                          <p:attrName>style.visibility</p:attrName>
                                        </p:attrNameLst>
                                      </p:cBhvr>
                                      <p:to>
                                        <p:strVal val="visible"/>
                                      </p:to>
                                    </p:set>
                                    <p:anim calcmode="lin" valueType="num">
                                      <p:cBhvr additive="base">
                                        <p:cTn id="73" dur="500" fill="hold"/>
                                        <p:tgtEl>
                                          <p:spTgt spid="5"/>
                                        </p:tgtEl>
                                        <p:attrNameLst>
                                          <p:attrName>ppt_x</p:attrName>
                                        </p:attrNameLst>
                                      </p:cBhvr>
                                      <p:tavLst>
                                        <p:tav tm="0">
                                          <p:val>
                                            <p:strVal val="#ppt_x"/>
                                          </p:val>
                                        </p:tav>
                                        <p:tav tm="100000">
                                          <p:val>
                                            <p:strVal val="#ppt_x"/>
                                          </p:val>
                                        </p:tav>
                                      </p:tavLst>
                                    </p:anim>
                                    <p:anim calcmode="lin" valueType="num">
                                      <p:cBhvr additive="base">
                                        <p:cTn id="7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000" y="360000"/>
            <a:ext cx="8424000" cy="956736"/>
          </a:xfrm>
        </p:spPr>
        <p:txBody>
          <a:bodyPr/>
          <a:lstStyle/>
          <a:p>
            <a:r>
              <a:rPr lang="en-US" sz="2800" dirty="0">
                <a:latin typeface="Arial" charset="0"/>
                <a:cs typeface="Arial" charset="0"/>
              </a:rPr>
              <a:t>What </a:t>
            </a:r>
            <a:r>
              <a:rPr lang="en-US" sz="2800" dirty="0">
                <a:latin typeface="Arial" charset="0"/>
                <a:cs typeface="Arial" charset="0"/>
              </a:rPr>
              <a:t>happens to profit </a:t>
            </a:r>
            <a:r>
              <a:rPr lang="en-US" sz="2800" i="1" u="sng" dirty="0">
                <a:latin typeface="Arial" charset="0"/>
                <a:cs typeface="Arial" charset="0"/>
              </a:rPr>
              <a:t>if</a:t>
            </a:r>
            <a:r>
              <a:rPr lang="en-US" sz="2800" dirty="0">
                <a:latin typeface="Arial" charset="0"/>
                <a:cs typeface="Arial" charset="0"/>
              </a:rPr>
              <a:t> there are changes in fixed costs and sales volume</a:t>
            </a:r>
            <a:endParaRPr lang="en-GB" dirty="0"/>
          </a:p>
        </p:txBody>
      </p:sp>
      <p:sp>
        <p:nvSpPr>
          <p:cNvPr id="3" name="Content Placeholder 2"/>
          <p:cNvSpPr>
            <a:spLocks noGrp="1"/>
          </p:cNvSpPr>
          <p:nvPr>
            <p:ph idx="1"/>
          </p:nvPr>
        </p:nvSpPr>
        <p:spPr>
          <a:xfrm>
            <a:off x="1884000" y="1316737"/>
            <a:ext cx="8424000" cy="4596383"/>
          </a:xfrm>
        </p:spPr>
        <p:txBody>
          <a:bodyPr>
            <a:normAutofit fontScale="85000" lnSpcReduction="10000"/>
          </a:bodyPr>
          <a:lstStyle/>
          <a:p>
            <a:pPr algn="just" eaLnBrk="0" fontAlgn="base" hangingPunct="0">
              <a:spcBef>
                <a:spcPct val="20000"/>
              </a:spcBef>
              <a:spcAft>
                <a:spcPct val="0"/>
              </a:spcAft>
              <a:defRPr/>
            </a:pPr>
            <a:r>
              <a:rPr lang="en-US" b="1" u="sng" dirty="0" smtClean="0">
                <a:solidFill>
                  <a:prstClr val="black"/>
                </a:solidFill>
                <a:cs typeface="Arial" charset="0"/>
              </a:rPr>
              <a:t>Example (3): </a:t>
            </a:r>
            <a:endParaRPr lang="en-US" b="1" u="sng" dirty="0">
              <a:solidFill>
                <a:prstClr val="black"/>
              </a:solidFill>
              <a:cs typeface="Arial" charset="0"/>
            </a:endParaRPr>
          </a:p>
          <a:p>
            <a:pPr eaLnBrk="0" fontAlgn="base" hangingPunct="0">
              <a:spcBef>
                <a:spcPct val="20000"/>
              </a:spcBef>
              <a:spcAft>
                <a:spcPct val="0"/>
              </a:spcAft>
              <a:defRPr/>
            </a:pPr>
            <a:r>
              <a:rPr lang="en-GB" dirty="0"/>
              <a:t>Wind Bicycle Ltd produces one type of Bicycle. Each year the company sells 500 Bicycle @ £500/unit. The variable cost per unit is £300 and total fixed cost is £80,000. </a:t>
            </a:r>
          </a:p>
          <a:p>
            <a:pPr algn="just" eaLnBrk="0" fontAlgn="base" hangingPunct="0">
              <a:spcBef>
                <a:spcPct val="20000"/>
              </a:spcBef>
              <a:spcAft>
                <a:spcPct val="0"/>
              </a:spcAft>
              <a:defRPr/>
            </a:pPr>
            <a:endParaRPr lang="en-US" dirty="0" smtClean="0">
              <a:solidFill>
                <a:prstClr val="black"/>
              </a:solidFill>
              <a:cs typeface="Arial" charset="0"/>
            </a:endParaRPr>
          </a:p>
          <a:p>
            <a:pPr eaLnBrk="0" fontAlgn="base" hangingPunct="0">
              <a:spcBef>
                <a:spcPct val="20000"/>
              </a:spcBef>
              <a:spcAft>
                <a:spcPct val="0"/>
              </a:spcAft>
              <a:defRPr/>
            </a:pPr>
            <a:r>
              <a:rPr lang="en-US" b="1" dirty="0" smtClean="0">
                <a:solidFill>
                  <a:prstClr val="black"/>
                </a:solidFill>
                <a:cs typeface="Arial" charset="0"/>
              </a:rPr>
              <a:t>The sales </a:t>
            </a:r>
            <a:r>
              <a:rPr lang="en-US" b="1" dirty="0">
                <a:solidFill>
                  <a:prstClr val="black"/>
                </a:solidFill>
                <a:cs typeface="Arial" charset="0"/>
              </a:rPr>
              <a:t>manager believes that an increase o</a:t>
            </a:r>
            <a:r>
              <a:rPr lang="en-US" b="1" dirty="0">
                <a:cs typeface="Arial" charset="0"/>
              </a:rPr>
              <a:t>f</a:t>
            </a:r>
            <a:r>
              <a:rPr lang="en-US" b="1" dirty="0">
                <a:solidFill>
                  <a:srgbClr val="FF0000"/>
                </a:solidFill>
                <a:cs typeface="Arial" charset="0"/>
              </a:rPr>
              <a:t> £10,000 </a:t>
            </a:r>
            <a:r>
              <a:rPr lang="en-US" b="1" dirty="0" smtClean="0">
                <a:solidFill>
                  <a:srgbClr val="FF0000"/>
                </a:solidFill>
                <a:cs typeface="Arial" charset="0"/>
              </a:rPr>
              <a:t>in </a:t>
            </a:r>
            <a:r>
              <a:rPr lang="en-US" b="1" dirty="0" smtClean="0">
                <a:solidFill>
                  <a:prstClr val="black"/>
                </a:solidFill>
                <a:cs typeface="Arial" charset="0"/>
              </a:rPr>
              <a:t>advertising </a:t>
            </a:r>
            <a:r>
              <a:rPr lang="en-US" b="1" dirty="0">
                <a:solidFill>
                  <a:prstClr val="black"/>
                </a:solidFill>
                <a:cs typeface="Arial" charset="0"/>
              </a:rPr>
              <a:t>budget would increase bike </a:t>
            </a:r>
            <a:r>
              <a:rPr lang="en-US" b="1" dirty="0">
                <a:solidFill>
                  <a:srgbClr val="FF0000"/>
                </a:solidFill>
                <a:cs typeface="Arial" charset="0"/>
              </a:rPr>
              <a:t>sales to 540 units</a:t>
            </a:r>
            <a:r>
              <a:rPr lang="en-US" b="1" dirty="0">
                <a:solidFill>
                  <a:prstClr val="black"/>
                </a:solidFill>
                <a:cs typeface="Arial" charset="0"/>
              </a:rPr>
              <a:t>.</a:t>
            </a:r>
            <a:br>
              <a:rPr lang="en-US" b="1" dirty="0">
                <a:solidFill>
                  <a:prstClr val="black"/>
                </a:solidFill>
                <a:cs typeface="Arial" charset="0"/>
              </a:rPr>
            </a:br>
            <a:endParaRPr lang="en-US" b="1" dirty="0">
              <a:solidFill>
                <a:prstClr val="black"/>
              </a:solidFill>
              <a:cs typeface="Arial" charset="0"/>
            </a:endParaRPr>
          </a:p>
          <a:p>
            <a:pPr algn="just" eaLnBrk="0" fontAlgn="base" hangingPunct="0">
              <a:spcBef>
                <a:spcPct val="20000"/>
              </a:spcBef>
              <a:spcAft>
                <a:spcPct val="0"/>
              </a:spcAft>
              <a:buFont typeface="Monotype Sorts" pitchFamily="2" charset="2"/>
              <a:buChar char=" "/>
              <a:defRPr/>
            </a:pPr>
            <a:r>
              <a:rPr lang="en-US" sz="1800" b="1" dirty="0">
                <a:solidFill>
                  <a:srgbClr val="FF0000"/>
                </a:solidFill>
                <a:cs typeface="Arial" charset="0"/>
              </a:rPr>
              <a:t>Should we </a:t>
            </a:r>
            <a:r>
              <a:rPr lang="en-US" sz="1800" b="1" dirty="0">
                <a:solidFill>
                  <a:srgbClr val="FF0000"/>
                </a:solidFill>
                <a:cs typeface="Arial" charset="0"/>
              </a:rPr>
              <a:t>authorize </a:t>
            </a:r>
            <a:r>
              <a:rPr lang="en-US" sz="1800" b="1" dirty="0">
                <a:solidFill>
                  <a:srgbClr val="FF0000"/>
                </a:solidFill>
                <a:cs typeface="Arial" charset="0"/>
              </a:rPr>
              <a:t>the requested increase in the advertising budget</a:t>
            </a:r>
            <a:r>
              <a:rPr lang="en-US" sz="1800" b="1" dirty="0">
                <a:solidFill>
                  <a:srgbClr val="FF0000"/>
                </a:solidFill>
                <a:cs typeface="Arial" charset="0"/>
              </a:rPr>
              <a:t>?</a:t>
            </a:r>
          </a:p>
          <a:p>
            <a:pPr algn="just" eaLnBrk="0" fontAlgn="base" hangingPunct="0">
              <a:spcBef>
                <a:spcPct val="20000"/>
              </a:spcBef>
              <a:spcAft>
                <a:spcPct val="0"/>
              </a:spcAft>
              <a:buFont typeface="Monotype Sorts" pitchFamily="2" charset="2"/>
              <a:buChar char=" "/>
              <a:defRPr/>
            </a:pPr>
            <a:r>
              <a:rPr lang="en-US" b="1" dirty="0" smtClean="0">
                <a:solidFill>
                  <a:srgbClr val="7030A0"/>
                </a:solidFill>
                <a:cs typeface="Arial" charset="0"/>
              </a:rPr>
              <a:t>To Answer this Question you should:</a:t>
            </a:r>
          </a:p>
          <a:p>
            <a:pPr algn="just" eaLnBrk="0" fontAlgn="base" hangingPunct="0">
              <a:spcBef>
                <a:spcPct val="20000"/>
              </a:spcBef>
              <a:spcAft>
                <a:spcPct val="0"/>
              </a:spcAft>
              <a:buFont typeface="Monotype Sorts" pitchFamily="2" charset="2"/>
              <a:buChar char=" "/>
              <a:defRPr/>
            </a:pPr>
            <a:r>
              <a:rPr lang="en-US" b="1" dirty="0" smtClean="0">
                <a:solidFill>
                  <a:srgbClr val="7030A0"/>
                </a:solidFill>
                <a:cs typeface="Arial" charset="0"/>
              </a:rPr>
              <a:t>1- Prepare Marginal income statement using the current data.</a:t>
            </a:r>
          </a:p>
          <a:p>
            <a:pPr algn="just" eaLnBrk="0" fontAlgn="base" hangingPunct="0">
              <a:spcBef>
                <a:spcPct val="20000"/>
              </a:spcBef>
              <a:spcAft>
                <a:spcPct val="0"/>
              </a:spcAft>
              <a:buFont typeface="Monotype Sorts" pitchFamily="2" charset="2"/>
              <a:buChar char=" "/>
              <a:defRPr/>
            </a:pPr>
            <a:r>
              <a:rPr lang="en-US" b="1" dirty="0" smtClean="0">
                <a:solidFill>
                  <a:srgbClr val="7030A0"/>
                </a:solidFill>
                <a:cs typeface="Arial" charset="0"/>
              </a:rPr>
              <a:t>2- </a:t>
            </a:r>
            <a:r>
              <a:rPr lang="en-US" b="1" dirty="0">
                <a:solidFill>
                  <a:srgbClr val="7030A0"/>
                </a:solidFill>
                <a:cs typeface="Arial" charset="0"/>
              </a:rPr>
              <a:t>Prepare Marginal income statement using the </a:t>
            </a:r>
            <a:r>
              <a:rPr lang="en-US" b="1" dirty="0" smtClean="0">
                <a:solidFill>
                  <a:srgbClr val="7030A0"/>
                </a:solidFill>
                <a:cs typeface="Arial" charset="0"/>
              </a:rPr>
              <a:t>new data.</a:t>
            </a:r>
          </a:p>
          <a:p>
            <a:pPr algn="just" eaLnBrk="0" fontAlgn="base" hangingPunct="0">
              <a:spcBef>
                <a:spcPct val="20000"/>
              </a:spcBef>
              <a:spcAft>
                <a:spcPct val="0"/>
              </a:spcAft>
              <a:buFont typeface="Monotype Sorts" pitchFamily="2" charset="2"/>
              <a:buChar char=" "/>
              <a:defRPr/>
            </a:pPr>
            <a:r>
              <a:rPr lang="en-US" b="1" dirty="0" smtClean="0">
                <a:solidFill>
                  <a:srgbClr val="7030A0"/>
                </a:solidFill>
                <a:cs typeface="Arial" charset="0"/>
              </a:rPr>
              <a:t>3- Compare the profit number</a:t>
            </a:r>
            <a:endParaRPr lang="en-US" b="1" dirty="0">
              <a:solidFill>
                <a:srgbClr val="7030A0"/>
              </a:solidFill>
              <a:cs typeface="Arial" charset="0"/>
            </a:endParaRPr>
          </a:p>
          <a:p>
            <a:endParaRPr lang="en-GB" dirty="0"/>
          </a:p>
        </p:txBody>
      </p:sp>
    </p:spTree>
    <p:extLst>
      <p:ext uri="{BB962C8B-B14F-4D97-AF65-F5344CB8AC3E}">
        <p14:creationId xmlns:p14="http://schemas.microsoft.com/office/powerpoint/2010/main" val="68753068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sz="half" idx="1"/>
          </p:nvPr>
        </p:nvSpPr>
        <p:spPr>
          <a:xfrm>
            <a:off x="1682496" y="1260001"/>
            <a:ext cx="4240104" cy="3446112"/>
          </a:xfrm>
        </p:spPr>
        <p:txBody>
          <a:bodyPr>
            <a:normAutofit fontScale="85000" lnSpcReduction="20000"/>
          </a:bodyPr>
          <a:lstStyle/>
          <a:p>
            <a:r>
              <a:rPr lang="en-GB" b="1" u="sng" dirty="0" smtClean="0"/>
              <a:t>Marginal I.S. using current data</a:t>
            </a:r>
          </a:p>
          <a:p>
            <a:endParaRPr lang="en-GB" b="1" dirty="0"/>
          </a:p>
          <a:p>
            <a:r>
              <a:rPr lang="en-GB" b="1" dirty="0" smtClean="0"/>
              <a:t>Sales (</a:t>
            </a:r>
            <a:r>
              <a:rPr lang="en-GB" b="1" dirty="0" smtClean="0">
                <a:solidFill>
                  <a:srgbClr val="FF0000"/>
                </a:solidFill>
              </a:rPr>
              <a:t>500 x £500</a:t>
            </a:r>
            <a:r>
              <a:rPr lang="en-GB" b="1" dirty="0" smtClean="0"/>
              <a:t>)         250,000</a:t>
            </a:r>
          </a:p>
          <a:p>
            <a:r>
              <a:rPr lang="en-GB" b="1" dirty="0" smtClean="0"/>
              <a:t>(-) V.C (</a:t>
            </a:r>
            <a:r>
              <a:rPr lang="en-GB" b="1" dirty="0">
                <a:solidFill>
                  <a:srgbClr val="FF0000"/>
                </a:solidFill>
              </a:rPr>
              <a:t>500 x </a:t>
            </a:r>
            <a:r>
              <a:rPr lang="en-GB" b="1" dirty="0" smtClean="0">
                <a:solidFill>
                  <a:srgbClr val="FF0000"/>
                </a:solidFill>
              </a:rPr>
              <a:t>£300</a:t>
            </a:r>
            <a:r>
              <a:rPr lang="en-GB" b="1" dirty="0" smtClean="0"/>
              <a:t>)        (</a:t>
            </a:r>
            <a:r>
              <a:rPr lang="en-GB" b="1" u="sng" dirty="0" smtClean="0"/>
              <a:t>150,000)</a:t>
            </a:r>
          </a:p>
          <a:p>
            <a:r>
              <a:rPr lang="en-GB" b="1" dirty="0" smtClean="0"/>
              <a:t>Contribution                100,000</a:t>
            </a:r>
          </a:p>
          <a:p>
            <a:r>
              <a:rPr lang="en-GB" b="1" dirty="0" smtClean="0"/>
              <a:t>(-) F.C                             (</a:t>
            </a:r>
            <a:r>
              <a:rPr lang="en-GB" b="1" u="sng" dirty="0" smtClean="0"/>
              <a:t>80,000</a:t>
            </a:r>
            <a:r>
              <a:rPr lang="en-GB" b="1" dirty="0" smtClean="0"/>
              <a:t>)</a:t>
            </a:r>
          </a:p>
          <a:p>
            <a:r>
              <a:rPr lang="en-GB" b="1" dirty="0" smtClean="0">
                <a:solidFill>
                  <a:srgbClr val="FF0000"/>
                </a:solidFill>
              </a:rPr>
              <a:t>Profit                              20,000</a:t>
            </a:r>
            <a:r>
              <a:rPr lang="en-GB" b="1" dirty="0" smtClean="0"/>
              <a:t>  </a:t>
            </a:r>
            <a:endParaRPr lang="en-GB" b="1" dirty="0"/>
          </a:p>
        </p:txBody>
      </p:sp>
      <p:sp>
        <p:nvSpPr>
          <p:cNvPr id="4" name="Content Placeholder 3"/>
          <p:cNvSpPr>
            <a:spLocks noGrp="1"/>
          </p:cNvSpPr>
          <p:nvPr>
            <p:ph sz="half" idx="2"/>
          </p:nvPr>
        </p:nvSpPr>
        <p:spPr>
          <a:xfrm>
            <a:off x="6269400" y="1260001"/>
            <a:ext cx="4240104" cy="3446112"/>
          </a:xfrm>
        </p:spPr>
        <p:txBody>
          <a:bodyPr>
            <a:normAutofit fontScale="85000" lnSpcReduction="20000"/>
          </a:bodyPr>
          <a:lstStyle/>
          <a:p>
            <a:r>
              <a:rPr lang="en-GB" b="1" u="sng" dirty="0"/>
              <a:t>Marginal </a:t>
            </a:r>
            <a:r>
              <a:rPr lang="en-GB" b="1" u="sng" dirty="0" smtClean="0"/>
              <a:t>I.S. </a:t>
            </a:r>
            <a:r>
              <a:rPr lang="en-GB" b="1" u="sng" dirty="0"/>
              <a:t>using </a:t>
            </a:r>
            <a:r>
              <a:rPr lang="en-GB" b="1" u="sng" dirty="0" smtClean="0">
                <a:solidFill>
                  <a:srgbClr val="FF0000"/>
                </a:solidFill>
              </a:rPr>
              <a:t>new data</a:t>
            </a:r>
            <a:endParaRPr lang="en-GB" b="1" u="sng" dirty="0">
              <a:solidFill>
                <a:srgbClr val="FF0000"/>
              </a:solidFill>
            </a:endParaRPr>
          </a:p>
          <a:p>
            <a:endParaRPr lang="en-GB" b="1" dirty="0"/>
          </a:p>
          <a:p>
            <a:r>
              <a:rPr lang="en-GB" b="1" dirty="0"/>
              <a:t>Sales (</a:t>
            </a:r>
            <a:r>
              <a:rPr lang="en-GB" b="1" dirty="0">
                <a:solidFill>
                  <a:srgbClr val="FF0000"/>
                </a:solidFill>
              </a:rPr>
              <a:t>540 x </a:t>
            </a:r>
            <a:r>
              <a:rPr lang="en-GB" b="1" dirty="0" smtClean="0">
                <a:solidFill>
                  <a:srgbClr val="FF0000"/>
                </a:solidFill>
              </a:rPr>
              <a:t>£500</a:t>
            </a:r>
            <a:r>
              <a:rPr lang="en-GB" b="1" dirty="0"/>
              <a:t>)         </a:t>
            </a:r>
            <a:r>
              <a:rPr lang="en-GB" b="1" dirty="0" smtClean="0"/>
              <a:t>270,000</a:t>
            </a:r>
            <a:endParaRPr lang="en-GB" b="1" dirty="0"/>
          </a:p>
          <a:p>
            <a:r>
              <a:rPr lang="en-GB" b="1" dirty="0"/>
              <a:t>(-) V.C (</a:t>
            </a:r>
            <a:r>
              <a:rPr lang="en-GB" b="1" dirty="0">
                <a:solidFill>
                  <a:srgbClr val="FF0000"/>
                </a:solidFill>
              </a:rPr>
              <a:t>540 x </a:t>
            </a:r>
            <a:r>
              <a:rPr lang="en-GB" b="1" dirty="0" smtClean="0">
                <a:solidFill>
                  <a:srgbClr val="FF0000"/>
                </a:solidFill>
              </a:rPr>
              <a:t>£300</a:t>
            </a:r>
            <a:r>
              <a:rPr lang="en-GB" b="1" dirty="0"/>
              <a:t>)        </a:t>
            </a:r>
            <a:r>
              <a:rPr lang="en-GB" b="1" dirty="0" smtClean="0"/>
              <a:t>(</a:t>
            </a:r>
            <a:r>
              <a:rPr lang="en-GB" b="1" u="sng" dirty="0" smtClean="0"/>
              <a:t>162,000)</a:t>
            </a:r>
            <a:endParaRPr lang="en-GB" b="1" u="sng" dirty="0"/>
          </a:p>
          <a:p>
            <a:r>
              <a:rPr lang="en-GB" b="1" dirty="0"/>
              <a:t>Contribution                </a:t>
            </a:r>
            <a:r>
              <a:rPr lang="en-GB" b="1" dirty="0" smtClean="0"/>
              <a:t>  108,000</a:t>
            </a:r>
            <a:endParaRPr lang="en-GB" b="1" dirty="0"/>
          </a:p>
          <a:p>
            <a:r>
              <a:rPr lang="en-GB" b="1" dirty="0"/>
              <a:t>(-) F.C                             </a:t>
            </a:r>
            <a:r>
              <a:rPr lang="en-GB" b="1" dirty="0" smtClean="0"/>
              <a:t>(</a:t>
            </a:r>
            <a:r>
              <a:rPr lang="en-GB" b="1" u="sng" dirty="0" smtClean="0"/>
              <a:t>90,000)</a:t>
            </a:r>
            <a:r>
              <a:rPr lang="en-GB" b="1" dirty="0" smtClean="0"/>
              <a:t> </a:t>
            </a:r>
            <a:endParaRPr lang="en-GB" b="1" dirty="0"/>
          </a:p>
          <a:p>
            <a:r>
              <a:rPr lang="en-GB" b="1" dirty="0">
                <a:solidFill>
                  <a:srgbClr val="FF0000"/>
                </a:solidFill>
              </a:rPr>
              <a:t>Profit                              </a:t>
            </a:r>
            <a:r>
              <a:rPr lang="en-GB" b="1" dirty="0" smtClean="0">
                <a:solidFill>
                  <a:srgbClr val="FF0000"/>
                </a:solidFill>
              </a:rPr>
              <a:t>18,000</a:t>
            </a:r>
            <a:endParaRPr lang="en-GB" dirty="0">
              <a:solidFill>
                <a:srgbClr val="FF0000"/>
              </a:solidFill>
            </a:endParaRPr>
          </a:p>
        </p:txBody>
      </p:sp>
      <p:sp>
        <p:nvSpPr>
          <p:cNvPr id="5" name="Rectangle 4"/>
          <p:cNvSpPr>
            <a:spLocks noChangeArrowheads="1"/>
          </p:cNvSpPr>
          <p:nvPr/>
        </p:nvSpPr>
        <p:spPr bwMode="auto">
          <a:xfrm>
            <a:off x="2135124" y="5069652"/>
            <a:ext cx="6618732" cy="582211"/>
          </a:xfrm>
          <a:prstGeom prst="rect">
            <a:avLst/>
          </a:prstGeom>
          <a:solidFill>
            <a:srgbClr val="CCECFF"/>
          </a:solidFill>
          <a:ln w="57150" cmpd="thinThick">
            <a:solidFill>
              <a:schemeClr val="tx1"/>
            </a:solidFill>
            <a:miter lim="800000"/>
            <a:headEnd/>
            <a:tailEnd/>
          </a:ln>
          <a:effectLst>
            <a:outerShdw dist="107763" dir="2700000" algn="ctr" rotWithShape="0">
              <a:schemeClr val="tx1"/>
            </a:outerShdw>
          </a:effectLst>
        </p:spPr>
        <p:txBody>
          <a:bodyPr wrap="square" lIns="90488" tIns="44450" rIns="90488" bIns="44450">
            <a:spAutoFit/>
          </a:bodyP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algn="ctr">
              <a:defRPr/>
            </a:pPr>
            <a:r>
              <a:rPr lang="en-US" sz="1600" dirty="0"/>
              <a:t>Sales increased by £20,000,  but net profit </a:t>
            </a:r>
            <a:r>
              <a:rPr lang="en-US" sz="1600" dirty="0">
                <a:solidFill>
                  <a:srgbClr val="FF0000"/>
                </a:solidFill>
              </a:rPr>
              <a:t>decreased</a:t>
            </a:r>
            <a:r>
              <a:rPr lang="en-US" sz="1600" dirty="0"/>
              <a:t> by £</a:t>
            </a:r>
            <a:r>
              <a:rPr lang="en-US" sz="1600" dirty="0"/>
              <a:t>2,000</a:t>
            </a:r>
            <a:r>
              <a:rPr lang="en-US" sz="1600" dirty="0">
                <a:effectLst>
                  <a:outerShdw blurRad="38100" dist="38100" dir="2700000" algn="tl">
                    <a:srgbClr val="000000"/>
                  </a:outerShdw>
                </a:effectLst>
              </a:rPr>
              <a:t>. </a:t>
            </a:r>
            <a:r>
              <a:rPr lang="en-US" sz="1600" dirty="0"/>
              <a:t>The company should not authorize this increase in advertising expenses.</a:t>
            </a:r>
          </a:p>
        </p:txBody>
      </p:sp>
      <p:sp>
        <p:nvSpPr>
          <p:cNvPr id="6" name="Rounded Rectangle 5"/>
          <p:cNvSpPr/>
          <p:nvPr/>
        </p:nvSpPr>
        <p:spPr>
          <a:xfrm>
            <a:off x="5922600" y="360001"/>
            <a:ext cx="4385400" cy="688512"/>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en-GB" dirty="0"/>
              <a:t>New Sales = 540 units</a:t>
            </a:r>
          </a:p>
          <a:p>
            <a:r>
              <a:rPr lang="en-GB" dirty="0"/>
              <a:t>New Fixed cost = 80,000 + 10,000= 90,000</a:t>
            </a:r>
            <a:endParaRPr lang="en-GB" dirty="0"/>
          </a:p>
        </p:txBody>
      </p:sp>
    </p:spTree>
    <p:extLst>
      <p:ext uri="{BB962C8B-B14F-4D97-AF65-F5344CB8AC3E}">
        <p14:creationId xmlns:p14="http://schemas.microsoft.com/office/powerpoint/2010/main" val="728861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anim calcmode="lin" valueType="num">
                                      <p:cBhvr additive="base">
                                        <p:cTn id="3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 calcmode="lin" valueType="num">
                                      <p:cBhvr additive="base">
                                        <p:cTn id="3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000" y="360000"/>
            <a:ext cx="8424000" cy="968928"/>
          </a:xfrm>
        </p:spPr>
        <p:txBody>
          <a:bodyPr/>
          <a:lstStyle/>
          <a:p>
            <a:r>
              <a:rPr lang="en-GB" sz="2800" dirty="0">
                <a:latin typeface="Arial" charset="0"/>
                <a:cs typeface="Arial" charset="0"/>
              </a:rPr>
              <a:t>Changes in fixed cost, sales price and sales volume</a:t>
            </a:r>
            <a:endParaRPr lang="en-GB" dirty="0"/>
          </a:p>
        </p:txBody>
      </p:sp>
      <p:sp>
        <p:nvSpPr>
          <p:cNvPr id="3" name="Content Placeholder 2"/>
          <p:cNvSpPr>
            <a:spLocks noGrp="1"/>
          </p:cNvSpPr>
          <p:nvPr>
            <p:ph idx="1"/>
          </p:nvPr>
        </p:nvSpPr>
        <p:spPr>
          <a:xfrm>
            <a:off x="1884000" y="1548385"/>
            <a:ext cx="8424000" cy="4072127"/>
          </a:xfrm>
        </p:spPr>
        <p:txBody>
          <a:bodyPr>
            <a:normAutofit fontScale="92500" lnSpcReduction="10000"/>
          </a:bodyPr>
          <a:lstStyle/>
          <a:p>
            <a:pPr algn="just" eaLnBrk="0" fontAlgn="base" hangingPunct="0">
              <a:spcBef>
                <a:spcPct val="20000"/>
              </a:spcBef>
              <a:spcAft>
                <a:spcPct val="0"/>
              </a:spcAft>
              <a:defRPr/>
            </a:pPr>
            <a:r>
              <a:rPr lang="en-US" b="1" u="sng" dirty="0" smtClean="0">
                <a:solidFill>
                  <a:prstClr val="black"/>
                </a:solidFill>
                <a:cs typeface="Arial" charset="0"/>
              </a:rPr>
              <a:t>Example (4): </a:t>
            </a:r>
            <a:endParaRPr lang="en-US" b="1" u="sng" dirty="0">
              <a:solidFill>
                <a:prstClr val="black"/>
              </a:solidFill>
              <a:cs typeface="Arial" charset="0"/>
            </a:endParaRPr>
          </a:p>
          <a:p>
            <a:pPr eaLnBrk="0" fontAlgn="base" hangingPunct="0">
              <a:spcBef>
                <a:spcPct val="20000"/>
              </a:spcBef>
              <a:spcAft>
                <a:spcPct val="0"/>
              </a:spcAft>
              <a:defRPr/>
            </a:pPr>
            <a:r>
              <a:rPr lang="en-GB" dirty="0"/>
              <a:t>Wind Bicycle Ltd produces one type of Bicycle. Each year the company sells 500 Bicycle @ £500/unit. The variable cost per unit is £300 and total fixed cost is £80,000. </a:t>
            </a:r>
          </a:p>
          <a:p>
            <a:pPr algn="just"/>
            <a:r>
              <a:rPr lang="en-GB" b="1" dirty="0" smtClean="0"/>
              <a:t>Managers </a:t>
            </a:r>
            <a:r>
              <a:rPr lang="en-GB" b="1" dirty="0"/>
              <a:t>at Wind plan to cut the selling price by £20 for each bike </a:t>
            </a:r>
            <a:r>
              <a:rPr lang="en-GB" b="1" dirty="0" smtClean="0"/>
              <a:t>and therefore the new price will be </a:t>
            </a:r>
            <a:r>
              <a:rPr lang="en-GB" b="1" dirty="0" smtClean="0">
                <a:solidFill>
                  <a:srgbClr val="FF0000"/>
                </a:solidFill>
              </a:rPr>
              <a:t>£480 </a:t>
            </a:r>
            <a:r>
              <a:rPr lang="en-GB" b="1" dirty="0" smtClean="0"/>
              <a:t>and </a:t>
            </a:r>
            <a:r>
              <a:rPr lang="en-GB" b="1" dirty="0"/>
              <a:t>increase the advertising budget by </a:t>
            </a:r>
            <a:r>
              <a:rPr lang="en-GB" b="1" dirty="0">
                <a:solidFill>
                  <a:srgbClr val="FF0000"/>
                </a:solidFill>
              </a:rPr>
              <a:t>£</a:t>
            </a:r>
            <a:r>
              <a:rPr lang="en-GB" b="1" dirty="0" smtClean="0">
                <a:solidFill>
                  <a:srgbClr val="FF0000"/>
                </a:solidFill>
              </a:rPr>
              <a:t>10,000</a:t>
            </a:r>
            <a:r>
              <a:rPr lang="en-GB" b="1" dirty="0" smtClean="0"/>
              <a:t>. </a:t>
            </a:r>
            <a:r>
              <a:rPr lang="en-GB" b="1" dirty="0"/>
              <a:t>The sale manager argue that if these two steps are taken, sales will increase by 20% </a:t>
            </a:r>
            <a:r>
              <a:rPr lang="en-GB" b="1" dirty="0">
                <a:solidFill>
                  <a:srgbClr val="FF0000"/>
                </a:solidFill>
              </a:rPr>
              <a:t>to </a:t>
            </a:r>
            <a:r>
              <a:rPr lang="en-GB" b="1" dirty="0" smtClean="0">
                <a:solidFill>
                  <a:srgbClr val="FF0000"/>
                </a:solidFill>
              </a:rPr>
              <a:t>be 600 bikes.</a:t>
            </a:r>
            <a:endParaRPr lang="en-GB" b="1" dirty="0">
              <a:solidFill>
                <a:srgbClr val="FF0000"/>
              </a:solidFill>
            </a:endParaRPr>
          </a:p>
          <a:p>
            <a:endParaRPr lang="en-GB" dirty="0"/>
          </a:p>
          <a:p>
            <a:r>
              <a:rPr lang="en-GB" b="1" dirty="0">
                <a:solidFill>
                  <a:srgbClr val="FF0000"/>
                </a:solidFill>
              </a:rPr>
              <a:t>Should </a:t>
            </a:r>
            <a:r>
              <a:rPr lang="en-GB" b="1" dirty="0" smtClean="0">
                <a:solidFill>
                  <a:srgbClr val="FF0000"/>
                </a:solidFill>
              </a:rPr>
              <a:t>the company make </a:t>
            </a:r>
            <a:r>
              <a:rPr lang="en-GB" b="1" dirty="0">
                <a:solidFill>
                  <a:srgbClr val="FF0000"/>
                </a:solidFill>
              </a:rPr>
              <a:t>the changes?</a:t>
            </a:r>
          </a:p>
          <a:p>
            <a:endParaRPr lang="en-GB" dirty="0"/>
          </a:p>
        </p:txBody>
      </p:sp>
    </p:spTree>
    <p:extLst>
      <p:ext uri="{BB962C8B-B14F-4D97-AF65-F5344CB8AC3E}">
        <p14:creationId xmlns:p14="http://schemas.microsoft.com/office/powerpoint/2010/main" val="168719520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sz="half" idx="1"/>
          </p:nvPr>
        </p:nvSpPr>
        <p:spPr>
          <a:xfrm>
            <a:off x="1682496" y="1260001"/>
            <a:ext cx="4240104" cy="3446112"/>
          </a:xfrm>
        </p:spPr>
        <p:txBody>
          <a:bodyPr>
            <a:normAutofit fontScale="77500" lnSpcReduction="20000"/>
          </a:bodyPr>
          <a:lstStyle/>
          <a:p>
            <a:r>
              <a:rPr lang="en-GB" b="1" u="sng" dirty="0" smtClean="0"/>
              <a:t>Marginal I.S. using </a:t>
            </a:r>
            <a:r>
              <a:rPr lang="en-GB" b="1" u="sng" dirty="0" smtClean="0">
                <a:solidFill>
                  <a:srgbClr val="FF0000"/>
                </a:solidFill>
              </a:rPr>
              <a:t>current data</a:t>
            </a:r>
          </a:p>
          <a:p>
            <a:endParaRPr lang="en-GB" b="1" dirty="0"/>
          </a:p>
          <a:p>
            <a:r>
              <a:rPr lang="en-GB" b="1" dirty="0" smtClean="0"/>
              <a:t>Sales (</a:t>
            </a:r>
            <a:r>
              <a:rPr lang="en-GB" b="1" dirty="0" smtClean="0">
                <a:solidFill>
                  <a:srgbClr val="FF0000"/>
                </a:solidFill>
              </a:rPr>
              <a:t>500 x £500</a:t>
            </a:r>
            <a:r>
              <a:rPr lang="en-GB" b="1" dirty="0" smtClean="0"/>
              <a:t>)         250,000</a:t>
            </a:r>
          </a:p>
          <a:p>
            <a:r>
              <a:rPr lang="en-GB" b="1" dirty="0" smtClean="0"/>
              <a:t>(-) V.C. (</a:t>
            </a:r>
            <a:r>
              <a:rPr lang="en-GB" b="1" dirty="0">
                <a:solidFill>
                  <a:srgbClr val="FF0000"/>
                </a:solidFill>
              </a:rPr>
              <a:t>500 x </a:t>
            </a:r>
            <a:r>
              <a:rPr lang="en-GB" b="1" dirty="0" smtClean="0">
                <a:solidFill>
                  <a:srgbClr val="FF0000"/>
                </a:solidFill>
              </a:rPr>
              <a:t>£300</a:t>
            </a:r>
            <a:r>
              <a:rPr lang="en-GB" b="1" dirty="0" smtClean="0"/>
              <a:t>)       (</a:t>
            </a:r>
            <a:r>
              <a:rPr lang="en-GB" b="1" u="sng" dirty="0" smtClean="0"/>
              <a:t>150,000)</a:t>
            </a:r>
          </a:p>
          <a:p>
            <a:r>
              <a:rPr lang="en-GB" b="1" dirty="0" smtClean="0"/>
              <a:t>Contribution                  100,000</a:t>
            </a:r>
          </a:p>
          <a:p>
            <a:r>
              <a:rPr lang="en-GB" b="1" dirty="0" smtClean="0"/>
              <a:t>(-) F.C.                             (</a:t>
            </a:r>
            <a:r>
              <a:rPr lang="en-GB" b="1" u="sng" dirty="0" smtClean="0"/>
              <a:t>80,000</a:t>
            </a:r>
            <a:r>
              <a:rPr lang="en-GB" b="1" dirty="0"/>
              <a:t>)</a:t>
            </a:r>
            <a:endParaRPr lang="en-GB" b="1" dirty="0" smtClean="0"/>
          </a:p>
          <a:p>
            <a:r>
              <a:rPr lang="en-GB" b="1" dirty="0" smtClean="0">
                <a:solidFill>
                  <a:srgbClr val="FF0000"/>
                </a:solidFill>
              </a:rPr>
              <a:t>Profit                              20,000</a:t>
            </a:r>
            <a:r>
              <a:rPr lang="en-GB" b="1" dirty="0" smtClean="0"/>
              <a:t>  </a:t>
            </a:r>
            <a:endParaRPr lang="en-GB" b="1" dirty="0"/>
          </a:p>
        </p:txBody>
      </p:sp>
      <p:sp>
        <p:nvSpPr>
          <p:cNvPr id="4" name="Content Placeholder 3"/>
          <p:cNvSpPr>
            <a:spLocks noGrp="1"/>
          </p:cNvSpPr>
          <p:nvPr>
            <p:ph sz="half" idx="2"/>
          </p:nvPr>
        </p:nvSpPr>
        <p:spPr>
          <a:xfrm>
            <a:off x="6269400" y="1260001"/>
            <a:ext cx="4240104" cy="3446112"/>
          </a:xfrm>
        </p:spPr>
        <p:txBody>
          <a:bodyPr>
            <a:normAutofit fontScale="77500" lnSpcReduction="20000"/>
          </a:bodyPr>
          <a:lstStyle/>
          <a:p>
            <a:r>
              <a:rPr lang="en-GB" b="1" u="sng" dirty="0"/>
              <a:t>Marginal </a:t>
            </a:r>
            <a:r>
              <a:rPr lang="en-GB" b="1" u="sng" dirty="0" smtClean="0"/>
              <a:t>I.S. </a:t>
            </a:r>
            <a:r>
              <a:rPr lang="en-GB" b="1" u="sng" dirty="0"/>
              <a:t>using </a:t>
            </a:r>
            <a:r>
              <a:rPr lang="en-GB" b="1" u="sng" dirty="0" smtClean="0">
                <a:solidFill>
                  <a:srgbClr val="FF0000"/>
                </a:solidFill>
              </a:rPr>
              <a:t>new data</a:t>
            </a:r>
            <a:endParaRPr lang="en-GB" b="1" u="sng" dirty="0">
              <a:solidFill>
                <a:srgbClr val="FF0000"/>
              </a:solidFill>
            </a:endParaRPr>
          </a:p>
          <a:p>
            <a:endParaRPr lang="en-GB" b="1" dirty="0"/>
          </a:p>
          <a:p>
            <a:r>
              <a:rPr lang="en-GB" b="1" dirty="0"/>
              <a:t>Sales </a:t>
            </a:r>
            <a:r>
              <a:rPr lang="en-GB" b="1" dirty="0" smtClean="0"/>
              <a:t>(</a:t>
            </a:r>
            <a:r>
              <a:rPr lang="en-GB" b="1" dirty="0">
                <a:solidFill>
                  <a:srgbClr val="FF0000"/>
                </a:solidFill>
              </a:rPr>
              <a:t>600 x </a:t>
            </a:r>
            <a:r>
              <a:rPr lang="en-GB" b="1" dirty="0" smtClean="0">
                <a:solidFill>
                  <a:srgbClr val="FF0000"/>
                </a:solidFill>
              </a:rPr>
              <a:t>£480</a:t>
            </a:r>
            <a:r>
              <a:rPr lang="en-GB" b="1" dirty="0"/>
              <a:t>)         </a:t>
            </a:r>
            <a:r>
              <a:rPr lang="en-GB" b="1" dirty="0" smtClean="0"/>
              <a:t>288,000</a:t>
            </a:r>
            <a:endParaRPr lang="en-GB" b="1" dirty="0"/>
          </a:p>
          <a:p>
            <a:r>
              <a:rPr lang="en-GB" b="1" dirty="0"/>
              <a:t>(-) V.C </a:t>
            </a:r>
            <a:r>
              <a:rPr lang="en-GB" b="1" dirty="0" smtClean="0"/>
              <a:t>(</a:t>
            </a:r>
            <a:r>
              <a:rPr lang="en-GB" b="1" dirty="0">
                <a:solidFill>
                  <a:srgbClr val="FF0000"/>
                </a:solidFill>
              </a:rPr>
              <a:t>600 x </a:t>
            </a:r>
            <a:r>
              <a:rPr lang="en-GB" b="1" dirty="0" smtClean="0">
                <a:solidFill>
                  <a:srgbClr val="FF0000"/>
                </a:solidFill>
              </a:rPr>
              <a:t>£300</a:t>
            </a:r>
            <a:r>
              <a:rPr lang="en-GB" b="1" dirty="0"/>
              <a:t>)        </a:t>
            </a:r>
            <a:r>
              <a:rPr lang="en-GB" b="1" dirty="0" smtClean="0"/>
              <a:t>(</a:t>
            </a:r>
            <a:r>
              <a:rPr lang="en-GB" b="1" u="sng" dirty="0" smtClean="0"/>
              <a:t>180,000)</a:t>
            </a:r>
            <a:endParaRPr lang="en-GB" b="1" u="sng" dirty="0"/>
          </a:p>
          <a:p>
            <a:r>
              <a:rPr lang="en-GB" b="1" dirty="0"/>
              <a:t>Contribution                </a:t>
            </a:r>
            <a:r>
              <a:rPr lang="en-GB" b="1" dirty="0" smtClean="0"/>
              <a:t>  108,000</a:t>
            </a:r>
            <a:endParaRPr lang="en-GB" b="1" dirty="0"/>
          </a:p>
          <a:p>
            <a:r>
              <a:rPr lang="en-GB" b="1" dirty="0"/>
              <a:t>(-) F.C                             </a:t>
            </a:r>
            <a:r>
              <a:rPr lang="en-GB" b="1" dirty="0" smtClean="0"/>
              <a:t>(</a:t>
            </a:r>
            <a:r>
              <a:rPr lang="en-GB" b="1" u="sng" dirty="0" smtClean="0"/>
              <a:t>90,000)</a:t>
            </a:r>
            <a:r>
              <a:rPr lang="en-GB" b="1" dirty="0" smtClean="0"/>
              <a:t> </a:t>
            </a:r>
            <a:endParaRPr lang="en-GB" b="1" dirty="0"/>
          </a:p>
          <a:p>
            <a:r>
              <a:rPr lang="en-GB" b="1" dirty="0">
                <a:solidFill>
                  <a:srgbClr val="FF0000"/>
                </a:solidFill>
              </a:rPr>
              <a:t>Profit                              </a:t>
            </a:r>
            <a:r>
              <a:rPr lang="en-GB" b="1" dirty="0" smtClean="0">
                <a:solidFill>
                  <a:srgbClr val="FF0000"/>
                </a:solidFill>
              </a:rPr>
              <a:t>18,000</a:t>
            </a:r>
            <a:endParaRPr lang="en-GB" dirty="0">
              <a:solidFill>
                <a:srgbClr val="FF0000"/>
              </a:solidFill>
            </a:endParaRPr>
          </a:p>
        </p:txBody>
      </p:sp>
      <p:sp>
        <p:nvSpPr>
          <p:cNvPr id="5" name="Rectangle 4"/>
          <p:cNvSpPr>
            <a:spLocks noChangeArrowheads="1"/>
          </p:cNvSpPr>
          <p:nvPr/>
        </p:nvSpPr>
        <p:spPr bwMode="auto">
          <a:xfrm>
            <a:off x="2135124" y="5069652"/>
            <a:ext cx="6618732" cy="582211"/>
          </a:xfrm>
          <a:prstGeom prst="rect">
            <a:avLst/>
          </a:prstGeom>
          <a:solidFill>
            <a:srgbClr val="CCECFF"/>
          </a:solidFill>
          <a:ln w="57150" cmpd="thinThick">
            <a:solidFill>
              <a:schemeClr val="tx1"/>
            </a:solidFill>
            <a:miter lim="800000"/>
            <a:headEnd/>
            <a:tailEnd/>
          </a:ln>
          <a:effectLst>
            <a:outerShdw dist="107763" dir="2700000" algn="ctr" rotWithShape="0">
              <a:schemeClr val="tx1"/>
            </a:outerShdw>
          </a:effectLst>
        </p:spPr>
        <p:txBody>
          <a:bodyPr wrap="square" lIns="90488" tIns="44450" rIns="90488" bIns="44450">
            <a:spAutoFit/>
          </a:bodyP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algn="ctr">
              <a:defRPr/>
            </a:pPr>
            <a:r>
              <a:rPr lang="en-US" sz="1600" dirty="0"/>
              <a:t>Sales increased by </a:t>
            </a:r>
            <a:r>
              <a:rPr lang="en-US" sz="1600" dirty="0"/>
              <a:t>£38,000</a:t>
            </a:r>
            <a:r>
              <a:rPr lang="en-US" sz="1600" dirty="0"/>
              <a:t>,  but net profit </a:t>
            </a:r>
            <a:r>
              <a:rPr lang="en-US" sz="1600" dirty="0">
                <a:solidFill>
                  <a:srgbClr val="FF0000"/>
                </a:solidFill>
              </a:rPr>
              <a:t>decreased</a:t>
            </a:r>
            <a:r>
              <a:rPr lang="en-US" sz="1600" dirty="0"/>
              <a:t> by £</a:t>
            </a:r>
            <a:r>
              <a:rPr lang="en-US" sz="1600" dirty="0"/>
              <a:t>2,000</a:t>
            </a:r>
            <a:r>
              <a:rPr lang="en-US" sz="1600" dirty="0">
                <a:effectLst>
                  <a:outerShdw blurRad="38100" dist="38100" dir="2700000" algn="tl">
                    <a:srgbClr val="000000"/>
                  </a:outerShdw>
                </a:effectLst>
              </a:rPr>
              <a:t>. </a:t>
            </a:r>
            <a:r>
              <a:rPr lang="en-US" sz="1600" dirty="0"/>
              <a:t>The company should not authorize this increase in advertising expenses.</a:t>
            </a:r>
          </a:p>
        </p:txBody>
      </p:sp>
      <p:sp>
        <p:nvSpPr>
          <p:cNvPr id="7" name="Rounded Rectangle 6"/>
          <p:cNvSpPr/>
          <p:nvPr/>
        </p:nvSpPr>
        <p:spPr>
          <a:xfrm>
            <a:off x="5922600" y="195073"/>
            <a:ext cx="4385400" cy="853441"/>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en-GB" dirty="0"/>
              <a:t>New Sales = 600 units</a:t>
            </a:r>
          </a:p>
          <a:p>
            <a:r>
              <a:rPr lang="en-GB" dirty="0"/>
              <a:t>New Sales price = £480</a:t>
            </a:r>
          </a:p>
          <a:p>
            <a:r>
              <a:rPr lang="en-GB" dirty="0"/>
              <a:t>New Fixed cost = 80,000 + 10,000= 90,000</a:t>
            </a:r>
            <a:endParaRPr lang="en-GB" dirty="0"/>
          </a:p>
        </p:txBody>
      </p:sp>
    </p:spTree>
    <p:extLst>
      <p:ext uri="{BB962C8B-B14F-4D97-AF65-F5344CB8AC3E}">
        <p14:creationId xmlns:p14="http://schemas.microsoft.com/office/powerpoint/2010/main" val="1796878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anim calcmode="lin" valueType="num">
                                      <p:cBhvr additive="base">
                                        <p:cTn id="3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 calcmode="lin" valueType="num">
                                      <p:cBhvr additive="base">
                                        <p:cTn id="3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Lets try this question (5)</a:t>
            </a:r>
            <a:endParaRPr lang="en-GB" dirty="0"/>
          </a:p>
        </p:txBody>
      </p:sp>
      <p:sp>
        <p:nvSpPr>
          <p:cNvPr id="3" name="Content Placeholder 2"/>
          <p:cNvSpPr>
            <a:spLocks noGrp="1"/>
          </p:cNvSpPr>
          <p:nvPr>
            <p:ph idx="1"/>
          </p:nvPr>
        </p:nvSpPr>
        <p:spPr>
          <a:xfrm>
            <a:off x="1884000" y="1260001"/>
            <a:ext cx="8424000" cy="4762847"/>
          </a:xfrm>
        </p:spPr>
        <p:txBody>
          <a:bodyPr/>
          <a:lstStyle/>
          <a:p>
            <a:r>
              <a:rPr lang="en-GB" sz="1600" dirty="0"/>
              <a:t>MZ </a:t>
            </a:r>
            <a:r>
              <a:rPr lang="en-GB" sz="1600" dirty="0"/>
              <a:t>Limited makes and sells a one </a:t>
            </a:r>
            <a:r>
              <a:rPr lang="en-GB" sz="1600" dirty="0"/>
              <a:t>product. </a:t>
            </a:r>
            <a:r>
              <a:rPr lang="en-GB" sz="1600" dirty="0"/>
              <a:t>The following information is related to the last year.</a:t>
            </a:r>
          </a:p>
          <a:p>
            <a:r>
              <a:rPr lang="en-GB" sz="1600" dirty="0"/>
              <a:t> </a:t>
            </a:r>
            <a:r>
              <a:rPr lang="en-GB" sz="1600" b="1" dirty="0"/>
              <a:t>Number </a:t>
            </a:r>
            <a:r>
              <a:rPr lang="en-GB" sz="1600" b="1" dirty="0"/>
              <a:t>of units sold                     </a:t>
            </a:r>
            <a:r>
              <a:rPr lang="en-GB" sz="1600" b="1" dirty="0"/>
              <a:t>35,000 </a:t>
            </a:r>
            <a:r>
              <a:rPr lang="en-GB" sz="1600" b="1" dirty="0"/>
              <a:t>units</a:t>
            </a:r>
          </a:p>
          <a:p>
            <a:r>
              <a:rPr lang="en-GB" sz="1600" b="1" dirty="0"/>
              <a:t>Unit Selling Price                         </a:t>
            </a:r>
            <a:r>
              <a:rPr lang="en-GB" sz="1600" b="1" dirty="0"/>
              <a:t>    £30</a:t>
            </a:r>
            <a:endParaRPr lang="en-GB" sz="1600" b="1" dirty="0"/>
          </a:p>
          <a:p>
            <a:r>
              <a:rPr lang="en-GB" sz="1600" b="1" dirty="0"/>
              <a:t>Direct Material                              </a:t>
            </a:r>
            <a:r>
              <a:rPr lang="en-GB" sz="1600" b="1" dirty="0"/>
              <a:t>    £15</a:t>
            </a:r>
            <a:endParaRPr lang="en-GB" sz="1600" b="1" dirty="0"/>
          </a:p>
          <a:p>
            <a:r>
              <a:rPr lang="en-GB" sz="1600" b="1" dirty="0"/>
              <a:t>Direct Labour                                </a:t>
            </a:r>
            <a:r>
              <a:rPr lang="en-GB" sz="1600" b="1" dirty="0"/>
              <a:t>    £7</a:t>
            </a:r>
            <a:endParaRPr lang="en-GB" sz="1600" b="1" dirty="0"/>
          </a:p>
          <a:p>
            <a:r>
              <a:rPr lang="en-GB" sz="1600" b="1" dirty="0"/>
              <a:t>Fixed Overhead Costs                      £250,000</a:t>
            </a:r>
          </a:p>
          <a:p>
            <a:endParaRPr lang="en-GB" sz="1600" dirty="0"/>
          </a:p>
          <a:p>
            <a:r>
              <a:rPr lang="en-GB" sz="1600" b="1" dirty="0"/>
              <a:t>At </a:t>
            </a:r>
            <a:r>
              <a:rPr lang="en-GB" sz="1600" b="1" dirty="0"/>
              <a:t>a recent board meeting the directors discussed the year’s results, following which the chairman asked for suggestions to improve the situation</a:t>
            </a:r>
            <a:r>
              <a:rPr lang="en-GB" sz="1600" b="1" dirty="0"/>
              <a:t>. The marketing </a:t>
            </a:r>
            <a:r>
              <a:rPr lang="en-GB" sz="1600" b="1" dirty="0"/>
              <a:t>Director suggests </a:t>
            </a:r>
            <a:r>
              <a:rPr lang="en-GB" sz="1600" b="1" dirty="0"/>
              <a:t>a </a:t>
            </a:r>
            <a:r>
              <a:rPr lang="en-GB" sz="1600" b="1" dirty="0">
                <a:solidFill>
                  <a:srgbClr val="FF0000"/>
                </a:solidFill>
              </a:rPr>
              <a:t>decrease in direct </a:t>
            </a:r>
            <a:r>
              <a:rPr lang="en-GB" sz="1600" b="1" dirty="0">
                <a:solidFill>
                  <a:srgbClr val="FF0000"/>
                </a:solidFill>
              </a:rPr>
              <a:t>Labour wages by </a:t>
            </a:r>
            <a:r>
              <a:rPr lang="en-GB" sz="1600" b="1" dirty="0">
                <a:solidFill>
                  <a:srgbClr val="FF0000"/>
                </a:solidFill>
              </a:rPr>
              <a:t>£1/unit</a:t>
            </a:r>
            <a:r>
              <a:rPr lang="en-GB" sz="1600" b="1" dirty="0"/>
              <a:t>. </a:t>
            </a:r>
            <a:r>
              <a:rPr lang="en-GB" sz="1600" b="1" dirty="0"/>
              <a:t>It is hoped that this would </a:t>
            </a:r>
            <a:r>
              <a:rPr lang="en-GB" sz="1600" b="1" dirty="0">
                <a:solidFill>
                  <a:srgbClr val="FF0000"/>
                </a:solidFill>
              </a:rPr>
              <a:t>increase </a:t>
            </a:r>
            <a:r>
              <a:rPr lang="en-GB" sz="1600" b="1" dirty="0">
                <a:solidFill>
                  <a:srgbClr val="FF0000"/>
                </a:solidFill>
              </a:rPr>
              <a:t>sales </a:t>
            </a:r>
            <a:r>
              <a:rPr lang="en-GB" sz="1600" b="1" dirty="0">
                <a:solidFill>
                  <a:srgbClr val="FF0000"/>
                </a:solidFill>
              </a:rPr>
              <a:t>by 10,000 units</a:t>
            </a:r>
            <a:r>
              <a:rPr lang="en-GB" sz="1600" b="1" dirty="0"/>
              <a:t>, </a:t>
            </a:r>
            <a:r>
              <a:rPr lang="en-GB" sz="1600" b="1" dirty="0">
                <a:solidFill>
                  <a:srgbClr val="FF0000"/>
                </a:solidFill>
              </a:rPr>
              <a:t>but advertising costs would increase by </a:t>
            </a:r>
            <a:r>
              <a:rPr lang="en-GB" sz="1600" b="1" dirty="0">
                <a:solidFill>
                  <a:srgbClr val="FF0000"/>
                </a:solidFill>
              </a:rPr>
              <a:t>£70,000.</a:t>
            </a:r>
          </a:p>
          <a:p>
            <a:r>
              <a:rPr lang="en-GB" sz="1800" b="1" dirty="0">
                <a:solidFill>
                  <a:srgbClr val="FF0000"/>
                </a:solidFill>
              </a:rPr>
              <a:t>Should the company make the changes?</a:t>
            </a:r>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p:txBody>
      </p:sp>
    </p:spTree>
    <p:extLst>
      <p:ext uri="{BB962C8B-B14F-4D97-AF65-F5344CB8AC3E}">
        <p14:creationId xmlns:p14="http://schemas.microsoft.com/office/powerpoint/2010/main" val="341418899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sz="half" idx="1"/>
          </p:nvPr>
        </p:nvSpPr>
        <p:spPr>
          <a:xfrm>
            <a:off x="1682496" y="1260001"/>
            <a:ext cx="4240104" cy="3982559"/>
          </a:xfrm>
        </p:spPr>
        <p:txBody>
          <a:bodyPr>
            <a:normAutofit fontScale="77500" lnSpcReduction="20000"/>
          </a:bodyPr>
          <a:lstStyle/>
          <a:p>
            <a:r>
              <a:rPr lang="en-GB" b="1" u="sng" dirty="0" smtClean="0"/>
              <a:t>Marginal I.S. using </a:t>
            </a:r>
            <a:r>
              <a:rPr lang="en-GB" b="1" u="sng" dirty="0" smtClean="0">
                <a:solidFill>
                  <a:srgbClr val="FF0000"/>
                </a:solidFill>
              </a:rPr>
              <a:t>current data</a:t>
            </a:r>
          </a:p>
          <a:p>
            <a:endParaRPr lang="en-GB" b="1" dirty="0"/>
          </a:p>
          <a:p>
            <a:r>
              <a:rPr lang="en-GB" b="1" dirty="0" smtClean="0"/>
              <a:t>Sales (</a:t>
            </a:r>
            <a:r>
              <a:rPr lang="en-GB" b="1" dirty="0" smtClean="0">
                <a:solidFill>
                  <a:srgbClr val="FF0000"/>
                </a:solidFill>
              </a:rPr>
              <a:t>35k x £30</a:t>
            </a:r>
            <a:r>
              <a:rPr lang="en-GB" b="1" dirty="0" smtClean="0"/>
              <a:t>)         1,050,000</a:t>
            </a:r>
          </a:p>
          <a:p>
            <a:r>
              <a:rPr lang="en-GB" b="1" dirty="0" smtClean="0"/>
              <a:t>(-) V.C. </a:t>
            </a:r>
          </a:p>
          <a:p>
            <a:r>
              <a:rPr lang="en-GB" b="1" dirty="0" smtClean="0"/>
              <a:t>Material (</a:t>
            </a:r>
            <a:r>
              <a:rPr lang="en-GB" b="1" dirty="0">
                <a:solidFill>
                  <a:srgbClr val="FF0000"/>
                </a:solidFill>
              </a:rPr>
              <a:t>35k x </a:t>
            </a:r>
            <a:r>
              <a:rPr lang="en-GB" b="1" dirty="0" smtClean="0">
                <a:solidFill>
                  <a:srgbClr val="FF0000"/>
                </a:solidFill>
              </a:rPr>
              <a:t>£15</a:t>
            </a:r>
            <a:r>
              <a:rPr lang="en-GB" b="1" dirty="0" smtClean="0"/>
              <a:t>)      (525,000)</a:t>
            </a:r>
          </a:p>
          <a:p>
            <a:r>
              <a:rPr lang="en-GB" b="1" dirty="0" smtClean="0"/>
              <a:t>Labour (</a:t>
            </a:r>
            <a:r>
              <a:rPr lang="en-GB" b="1" dirty="0">
                <a:solidFill>
                  <a:srgbClr val="FF0000"/>
                </a:solidFill>
              </a:rPr>
              <a:t>35k x </a:t>
            </a:r>
            <a:r>
              <a:rPr lang="en-GB" b="1" dirty="0" smtClean="0">
                <a:solidFill>
                  <a:srgbClr val="FF0000"/>
                </a:solidFill>
              </a:rPr>
              <a:t>£7</a:t>
            </a:r>
            <a:r>
              <a:rPr lang="en-GB" b="1" dirty="0" smtClean="0"/>
              <a:t>)          (</a:t>
            </a:r>
            <a:r>
              <a:rPr lang="en-GB" b="1" u="sng" dirty="0" smtClean="0"/>
              <a:t>245,000)</a:t>
            </a:r>
          </a:p>
          <a:p>
            <a:r>
              <a:rPr lang="en-GB" b="1" dirty="0" smtClean="0"/>
              <a:t>Contribution                   280,000</a:t>
            </a:r>
          </a:p>
          <a:p>
            <a:r>
              <a:rPr lang="en-GB" b="1" dirty="0" smtClean="0"/>
              <a:t>(-) F.C.                             (</a:t>
            </a:r>
            <a:r>
              <a:rPr lang="en-GB" b="1" u="sng" dirty="0" smtClean="0"/>
              <a:t>250,000</a:t>
            </a:r>
            <a:r>
              <a:rPr lang="en-GB" b="1" dirty="0"/>
              <a:t>)</a:t>
            </a:r>
            <a:endParaRPr lang="en-GB" b="1" dirty="0" smtClean="0"/>
          </a:p>
          <a:p>
            <a:r>
              <a:rPr lang="en-GB" b="1" dirty="0" smtClean="0">
                <a:solidFill>
                  <a:srgbClr val="FF0000"/>
                </a:solidFill>
              </a:rPr>
              <a:t>Profit                              30,000</a:t>
            </a:r>
            <a:r>
              <a:rPr lang="en-GB" b="1" dirty="0" smtClean="0"/>
              <a:t>  </a:t>
            </a:r>
            <a:endParaRPr lang="en-GB" b="1" dirty="0"/>
          </a:p>
        </p:txBody>
      </p:sp>
      <p:sp>
        <p:nvSpPr>
          <p:cNvPr id="4" name="Content Placeholder 3"/>
          <p:cNvSpPr>
            <a:spLocks noGrp="1"/>
          </p:cNvSpPr>
          <p:nvPr>
            <p:ph sz="half" idx="2"/>
          </p:nvPr>
        </p:nvSpPr>
        <p:spPr>
          <a:xfrm>
            <a:off x="6269400" y="1260001"/>
            <a:ext cx="4240104" cy="3982559"/>
          </a:xfrm>
        </p:spPr>
        <p:txBody>
          <a:bodyPr>
            <a:normAutofit fontScale="77500" lnSpcReduction="20000"/>
          </a:bodyPr>
          <a:lstStyle/>
          <a:p>
            <a:r>
              <a:rPr lang="en-GB" b="1" u="sng" dirty="0"/>
              <a:t>Marginal </a:t>
            </a:r>
            <a:r>
              <a:rPr lang="en-GB" b="1" u="sng" dirty="0" smtClean="0"/>
              <a:t>I.S. </a:t>
            </a:r>
            <a:r>
              <a:rPr lang="en-GB" b="1" u="sng" dirty="0"/>
              <a:t>using </a:t>
            </a:r>
            <a:r>
              <a:rPr lang="en-GB" b="1" u="sng" dirty="0" smtClean="0">
                <a:solidFill>
                  <a:srgbClr val="FF0000"/>
                </a:solidFill>
              </a:rPr>
              <a:t>new data</a:t>
            </a:r>
            <a:endParaRPr lang="en-GB" b="1" u="sng" dirty="0">
              <a:solidFill>
                <a:srgbClr val="FF0000"/>
              </a:solidFill>
            </a:endParaRPr>
          </a:p>
          <a:p>
            <a:endParaRPr lang="en-GB" b="1" dirty="0"/>
          </a:p>
          <a:p>
            <a:r>
              <a:rPr lang="en-GB" b="1" dirty="0"/>
              <a:t>Sales </a:t>
            </a:r>
            <a:r>
              <a:rPr lang="en-GB" b="1" dirty="0" smtClean="0"/>
              <a:t>(</a:t>
            </a:r>
            <a:r>
              <a:rPr lang="en-GB" b="1" dirty="0">
                <a:solidFill>
                  <a:srgbClr val="FF0000"/>
                </a:solidFill>
              </a:rPr>
              <a:t>45k x </a:t>
            </a:r>
            <a:r>
              <a:rPr lang="en-GB" b="1" dirty="0" smtClean="0">
                <a:solidFill>
                  <a:srgbClr val="FF0000"/>
                </a:solidFill>
              </a:rPr>
              <a:t>£30</a:t>
            </a:r>
            <a:r>
              <a:rPr lang="en-GB" b="1" dirty="0"/>
              <a:t>)         </a:t>
            </a:r>
            <a:r>
              <a:rPr lang="en-GB" b="1" dirty="0" smtClean="0"/>
              <a:t>1,350,000</a:t>
            </a:r>
            <a:endParaRPr lang="en-GB" b="1" dirty="0"/>
          </a:p>
          <a:p>
            <a:r>
              <a:rPr lang="en-GB" b="1" dirty="0"/>
              <a:t>(-) V.C. </a:t>
            </a:r>
          </a:p>
          <a:p>
            <a:r>
              <a:rPr lang="en-GB" b="1" dirty="0"/>
              <a:t>Material </a:t>
            </a:r>
            <a:r>
              <a:rPr lang="en-GB" b="1" dirty="0" smtClean="0"/>
              <a:t>(</a:t>
            </a:r>
            <a:r>
              <a:rPr lang="en-GB" b="1" dirty="0">
                <a:solidFill>
                  <a:srgbClr val="FF0000"/>
                </a:solidFill>
              </a:rPr>
              <a:t>45k x </a:t>
            </a:r>
            <a:r>
              <a:rPr lang="en-GB" b="1" dirty="0" smtClean="0">
                <a:solidFill>
                  <a:srgbClr val="FF0000"/>
                </a:solidFill>
              </a:rPr>
              <a:t>£15</a:t>
            </a:r>
            <a:r>
              <a:rPr lang="en-GB" b="1" dirty="0"/>
              <a:t>)  </a:t>
            </a:r>
            <a:r>
              <a:rPr lang="en-GB" b="1" dirty="0" smtClean="0"/>
              <a:t>    (675,000</a:t>
            </a:r>
            <a:r>
              <a:rPr lang="en-GB" b="1" dirty="0"/>
              <a:t>)</a:t>
            </a:r>
          </a:p>
          <a:p>
            <a:r>
              <a:rPr lang="en-GB" b="1" dirty="0"/>
              <a:t>Labour </a:t>
            </a:r>
            <a:r>
              <a:rPr lang="en-GB" b="1" dirty="0" smtClean="0"/>
              <a:t>(</a:t>
            </a:r>
            <a:r>
              <a:rPr lang="en-GB" b="1" dirty="0">
                <a:solidFill>
                  <a:srgbClr val="FF0000"/>
                </a:solidFill>
              </a:rPr>
              <a:t>45k x </a:t>
            </a:r>
            <a:r>
              <a:rPr lang="en-GB" b="1" dirty="0" smtClean="0">
                <a:solidFill>
                  <a:srgbClr val="FF0000"/>
                </a:solidFill>
              </a:rPr>
              <a:t>£6</a:t>
            </a:r>
            <a:r>
              <a:rPr lang="en-GB" b="1" dirty="0" smtClean="0"/>
              <a:t>)          </a:t>
            </a:r>
            <a:r>
              <a:rPr lang="en-GB" b="1" dirty="0"/>
              <a:t>(</a:t>
            </a:r>
            <a:r>
              <a:rPr lang="en-GB" b="1" u="sng" dirty="0" smtClean="0"/>
              <a:t>270,000</a:t>
            </a:r>
            <a:r>
              <a:rPr lang="en-GB" b="1" u="sng" dirty="0"/>
              <a:t>)</a:t>
            </a:r>
          </a:p>
          <a:p>
            <a:r>
              <a:rPr lang="en-GB" b="1" dirty="0"/>
              <a:t>Contribution                  </a:t>
            </a:r>
            <a:r>
              <a:rPr lang="en-GB" b="1" dirty="0" smtClean="0"/>
              <a:t>405,000</a:t>
            </a:r>
            <a:endParaRPr lang="en-GB" b="1" dirty="0"/>
          </a:p>
          <a:p>
            <a:r>
              <a:rPr lang="en-GB" b="1" dirty="0"/>
              <a:t>(-) F.C.                             </a:t>
            </a:r>
            <a:r>
              <a:rPr lang="en-GB" b="1" dirty="0" smtClean="0"/>
              <a:t>(</a:t>
            </a:r>
            <a:r>
              <a:rPr lang="en-GB" b="1" u="sng" dirty="0" smtClean="0"/>
              <a:t>320,000)</a:t>
            </a:r>
            <a:r>
              <a:rPr lang="en-GB" b="1" dirty="0" smtClean="0"/>
              <a:t> </a:t>
            </a:r>
            <a:endParaRPr lang="en-GB" b="1" dirty="0"/>
          </a:p>
          <a:p>
            <a:r>
              <a:rPr lang="en-GB" b="1" dirty="0">
                <a:solidFill>
                  <a:srgbClr val="FF0000"/>
                </a:solidFill>
              </a:rPr>
              <a:t>Profit                              </a:t>
            </a:r>
            <a:r>
              <a:rPr lang="en-GB" b="1" dirty="0" smtClean="0">
                <a:solidFill>
                  <a:srgbClr val="FF0000"/>
                </a:solidFill>
              </a:rPr>
              <a:t>85,000</a:t>
            </a:r>
            <a:r>
              <a:rPr lang="en-GB" b="1" dirty="0" smtClean="0"/>
              <a:t>  </a:t>
            </a:r>
            <a:endParaRPr lang="en-GB" b="1" dirty="0"/>
          </a:p>
        </p:txBody>
      </p:sp>
      <p:sp>
        <p:nvSpPr>
          <p:cNvPr id="5" name="Rectangle 4"/>
          <p:cNvSpPr>
            <a:spLocks noChangeArrowheads="1"/>
          </p:cNvSpPr>
          <p:nvPr/>
        </p:nvSpPr>
        <p:spPr bwMode="auto">
          <a:xfrm>
            <a:off x="2135124" y="5360757"/>
            <a:ext cx="6618732" cy="582211"/>
          </a:xfrm>
          <a:prstGeom prst="rect">
            <a:avLst/>
          </a:prstGeom>
          <a:solidFill>
            <a:srgbClr val="CCECFF"/>
          </a:solidFill>
          <a:ln w="57150" cmpd="thinThick">
            <a:solidFill>
              <a:schemeClr val="tx1"/>
            </a:solidFill>
            <a:miter lim="800000"/>
            <a:headEnd/>
            <a:tailEnd/>
          </a:ln>
          <a:effectLst>
            <a:outerShdw dist="107763" dir="2700000" algn="ctr" rotWithShape="0">
              <a:schemeClr val="tx1"/>
            </a:outerShdw>
          </a:effectLst>
        </p:spPr>
        <p:txBody>
          <a:bodyPr wrap="square" lIns="90488" tIns="44450" rIns="90488" bIns="44450">
            <a:spAutoFit/>
          </a:bodyP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algn="ctr">
              <a:defRPr/>
            </a:pPr>
            <a:r>
              <a:rPr lang="en-US" sz="1600" dirty="0"/>
              <a:t>Sales increased by </a:t>
            </a:r>
            <a:r>
              <a:rPr lang="en-US" sz="1600" dirty="0"/>
              <a:t>£300,000</a:t>
            </a:r>
            <a:r>
              <a:rPr lang="en-US" sz="1600" dirty="0"/>
              <a:t>,  </a:t>
            </a:r>
            <a:r>
              <a:rPr lang="en-US" sz="1600" dirty="0"/>
              <a:t>and net </a:t>
            </a:r>
            <a:r>
              <a:rPr lang="en-US" sz="1600" dirty="0"/>
              <a:t>profit </a:t>
            </a:r>
            <a:r>
              <a:rPr lang="en-US" sz="1600" dirty="0">
                <a:solidFill>
                  <a:srgbClr val="FF0000"/>
                </a:solidFill>
              </a:rPr>
              <a:t>increased </a:t>
            </a:r>
            <a:r>
              <a:rPr lang="en-US" sz="1600" dirty="0"/>
              <a:t>by £55,000</a:t>
            </a:r>
            <a:r>
              <a:rPr lang="en-US" sz="1600" dirty="0">
                <a:effectLst>
                  <a:outerShdw blurRad="38100" dist="38100" dir="2700000" algn="tl">
                    <a:srgbClr val="000000"/>
                  </a:outerShdw>
                </a:effectLst>
              </a:rPr>
              <a:t>. </a:t>
            </a:r>
            <a:r>
              <a:rPr lang="en-US" sz="1600" dirty="0"/>
              <a:t>The company should </a:t>
            </a:r>
            <a:r>
              <a:rPr lang="en-US" sz="1600" dirty="0"/>
              <a:t>authorize </a:t>
            </a:r>
            <a:r>
              <a:rPr lang="en-US" sz="1600" dirty="0"/>
              <a:t>this increase in advertising expenses.</a:t>
            </a:r>
          </a:p>
        </p:txBody>
      </p:sp>
      <p:sp>
        <p:nvSpPr>
          <p:cNvPr id="6" name="Rounded Rectangle 5"/>
          <p:cNvSpPr/>
          <p:nvPr/>
        </p:nvSpPr>
        <p:spPr>
          <a:xfrm>
            <a:off x="5922600" y="243840"/>
            <a:ext cx="4586904" cy="902208"/>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New Sales = 35k + 10K = 45K</a:t>
            </a:r>
          </a:p>
          <a:p>
            <a:pPr algn="ctr"/>
            <a:r>
              <a:rPr lang="en-GB" dirty="0"/>
              <a:t>New Labour Cost=  7-1= £6</a:t>
            </a:r>
          </a:p>
          <a:p>
            <a:pPr algn="ctr"/>
            <a:r>
              <a:rPr lang="en-GB" dirty="0"/>
              <a:t>New F.C = 250,000+ 70,000 = £320,000</a:t>
            </a:r>
            <a:endParaRPr lang="en-GB" dirty="0"/>
          </a:p>
        </p:txBody>
      </p:sp>
    </p:spTree>
    <p:extLst>
      <p:ext uri="{BB962C8B-B14F-4D97-AF65-F5344CB8AC3E}">
        <p14:creationId xmlns:p14="http://schemas.microsoft.com/office/powerpoint/2010/main" val="2505434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gtEl>
                                        <p:attrNameLst>
                                          <p:attrName>style.visibility</p:attrName>
                                        </p:attrNameLst>
                                      </p:cBhvr>
                                      <p:to>
                                        <p:strVal val="visible"/>
                                      </p:to>
                                    </p:set>
                                    <p:anim calcmode="lin" valueType="num">
                                      <p:cBhvr additive="base">
                                        <p:cTn id="49" dur="500" fill="hold"/>
                                        <p:tgtEl>
                                          <p:spTgt spid="6"/>
                                        </p:tgtEl>
                                        <p:attrNameLst>
                                          <p:attrName>ppt_x</p:attrName>
                                        </p:attrNameLst>
                                      </p:cBhvr>
                                      <p:tavLst>
                                        <p:tav tm="0">
                                          <p:val>
                                            <p:strVal val="#ppt_x"/>
                                          </p:val>
                                        </p:tav>
                                        <p:tav tm="100000">
                                          <p:val>
                                            <p:strVal val="#ppt_x"/>
                                          </p:val>
                                        </p:tav>
                                      </p:tavLst>
                                    </p:anim>
                                    <p:anim calcmode="lin" valueType="num">
                                      <p:cBhvr additive="base">
                                        <p:cTn id="5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2" end="2"/>
                                            </p:txEl>
                                          </p:spTgt>
                                        </p:tgtEl>
                                        <p:attrNameLst>
                                          <p:attrName>style.visibility</p:attrName>
                                        </p:attrNameLst>
                                      </p:cBhvr>
                                      <p:to>
                                        <p:strVal val="visible"/>
                                      </p:to>
                                    </p:set>
                                    <p:anim calcmode="lin" valueType="num">
                                      <p:cBhvr additive="base">
                                        <p:cTn id="5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3" end="3"/>
                                            </p:txEl>
                                          </p:spTgt>
                                        </p:tgtEl>
                                        <p:attrNameLst>
                                          <p:attrName>style.visibility</p:attrName>
                                        </p:attrNameLst>
                                      </p:cBhvr>
                                      <p:to>
                                        <p:strVal val="visible"/>
                                      </p:to>
                                    </p:set>
                                    <p:anim calcmode="lin" valueType="num">
                                      <p:cBhvr additive="base">
                                        <p:cTn id="6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3" end="3"/>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4">
                                            <p:txEl>
                                              <p:pRg st="4" end="4"/>
                                            </p:txEl>
                                          </p:spTgt>
                                        </p:tgtEl>
                                        <p:attrNameLst>
                                          <p:attrName>style.visibility</p:attrName>
                                        </p:attrNameLst>
                                      </p:cBhvr>
                                      <p:to>
                                        <p:strVal val="visible"/>
                                      </p:to>
                                    </p:set>
                                    <p:anim calcmode="lin" valueType="num">
                                      <p:cBhvr additive="base">
                                        <p:cTn id="6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4">
                                            <p:txEl>
                                              <p:pRg st="5" end="5"/>
                                            </p:txEl>
                                          </p:spTgt>
                                        </p:tgtEl>
                                        <p:attrNameLst>
                                          <p:attrName>style.visibility</p:attrName>
                                        </p:attrNameLst>
                                      </p:cBhvr>
                                      <p:to>
                                        <p:strVal val="visible"/>
                                      </p:to>
                                    </p:set>
                                    <p:anim calcmode="lin" valueType="num">
                                      <p:cBhvr additive="base">
                                        <p:cTn id="7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4">
                                            <p:txEl>
                                              <p:pRg st="6" end="6"/>
                                            </p:txEl>
                                          </p:spTgt>
                                        </p:tgtEl>
                                        <p:attrNameLst>
                                          <p:attrName>style.visibility</p:attrName>
                                        </p:attrNameLst>
                                      </p:cBhvr>
                                      <p:to>
                                        <p:strVal val="visible"/>
                                      </p:to>
                                    </p:set>
                                    <p:anim calcmode="lin" valueType="num">
                                      <p:cBhvr additive="base">
                                        <p:cTn id="7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nodeType="clickEffect">
                                  <p:stCondLst>
                                    <p:cond delay="0"/>
                                  </p:stCondLst>
                                  <p:childTnLst>
                                    <p:set>
                                      <p:cBhvr>
                                        <p:cTn id="82" dur="1" fill="hold">
                                          <p:stCondLst>
                                            <p:cond delay="0"/>
                                          </p:stCondLst>
                                        </p:cTn>
                                        <p:tgtEl>
                                          <p:spTgt spid="4">
                                            <p:txEl>
                                              <p:pRg st="7" end="7"/>
                                            </p:txEl>
                                          </p:spTgt>
                                        </p:tgtEl>
                                        <p:attrNameLst>
                                          <p:attrName>style.visibility</p:attrName>
                                        </p:attrNameLst>
                                      </p:cBhvr>
                                      <p:to>
                                        <p:strVal val="visible"/>
                                      </p:to>
                                    </p:set>
                                    <p:anim calcmode="lin" valueType="num">
                                      <p:cBhvr additive="base">
                                        <p:cTn id="83"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 presetClass="entr" presetSubtype="4" fill="hold" nodeType="clickEffect">
                                  <p:stCondLst>
                                    <p:cond delay="0"/>
                                  </p:stCondLst>
                                  <p:childTnLst>
                                    <p:set>
                                      <p:cBhvr>
                                        <p:cTn id="88" dur="1" fill="hold">
                                          <p:stCondLst>
                                            <p:cond delay="0"/>
                                          </p:stCondLst>
                                        </p:cTn>
                                        <p:tgtEl>
                                          <p:spTgt spid="4">
                                            <p:txEl>
                                              <p:pRg st="8" end="8"/>
                                            </p:txEl>
                                          </p:spTgt>
                                        </p:tgtEl>
                                        <p:attrNameLst>
                                          <p:attrName>style.visibility</p:attrName>
                                        </p:attrNameLst>
                                      </p:cBhvr>
                                      <p:to>
                                        <p:strVal val="visible"/>
                                      </p:to>
                                    </p:set>
                                    <p:anim calcmode="lin" valueType="num">
                                      <p:cBhvr additive="base">
                                        <p:cTn id="89"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90"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2" presetClass="entr" presetSubtype="4" fill="hold" grpId="0" nodeType="clickEffect">
                                  <p:stCondLst>
                                    <p:cond delay="0"/>
                                  </p:stCondLst>
                                  <p:childTnLst>
                                    <p:set>
                                      <p:cBhvr>
                                        <p:cTn id="94" dur="1" fill="hold">
                                          <p:stCondLst>
                                            <p:cond delay="0"/>
                                          </p:stCondLst>
                                        </p:cTn>
                                        <p:tgtEl>
                                          <p:spTgt spid="5"/>
                                        </p:tgtEl>
                                        <p:attrNameLst>
                                          <p:attrName>style.visibility</p:attrName>
                                        </p:attrNameLst>
                                      </p:cBhvr>
                                      <p:to>
                                        <p:strVal val="visible"/>
                                      </p:to>
                                    </p:set>
                                    <p:anim calcmode="lin" valueType="num">
                                      <p:cBhvr additive="base">
                                        <p:cTn id="95" dur="500" fill="hold"/>
                                        <p:tgtEl>
                                          <p:spTgt spid="5"/>
                                        </p:tgtEl>
                                        <p:attrNameLst>
                                          <p:attrName>ppt_x</p:attrName>
                                        </p:attrNameLst>
                                      </p:cBhvr>
                                      <p:tavLst>
                                        <p:tav tm="0">
                                          <p:val>
                                            <p:strVal val="#ppt_x"/>
                                          </p:val>
                                        </p:tav>
                                        <p:tav tm="100000">
                                          <p:val>
                                            <p:strVal val="#ppt_x"/>
                                          </p:val>
                                        </p:tav>
                                      </p:tavLst>
                                    </p:anim>
                                    <p:anim calcmode="lin" valueType="num">
                                      <p:cBhvr additive="base">
                                        <p:cTn id="9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3"/>
          <p:cNvSpPr>
            <a:spLocks noGrp="1" noChangeArrowheads="1"/>
          </p:cNvSpPr>
          <p:nvPr>
            <p:ph idx="1"/>
          </p:nvPr>
        </p:nvSpPr>
        <p:spPr/>
        <p:txBody>
          <a:bodyPr/>
          <a:lstStyle/>
          <a:p>
            <a:pPr eaLnBrk="1" hangingPunct="1"/>
            <a:r>
              <a:rPr lang="en-GB" dirty="0" smtClean="0"/>
              <a:t>Drury, C. (2012) Cost and Management Accounting, 7</a:t>
            </a:r>
            <a:r>
              <a:rPr lang="en-GB" baseline="30000" dirty="0" smtClean="0"/>
              <a:t>th</a:t>
            </a:r>
            <a:r>
              <a:rPr lang="en-GB" dirty="0" smtClean="0"/>
              <a:t> Edition. </a:t>
            </a:r>
            <a:r>
              <a:rPr lang="en-GB" smtClean="0">
                <a:solidFill>
                  <a:srgbClr val="FF0000"/>
                </a:solidFill>
              </a:rPr>
              <a:t>Chapter 9</a:t>
            </a:r>
            <a:endParaRPr lang="en-GB" dirty="0" smtClean="0">
              <a:solidFill>
                <a:srgbClr val="FF0000"/>
              </a:solidFill>
            </a:endParaRPr>
          </a:p>
          <a:p>
            <a:pPr eaLnBrk="1" hangingPunct="1"/>
            <a:endParaRPr lang="en-GB" dirty="0" smtClean="0"/>
          </a:p>
        </p:txBody>
      </p:sp>
      <p:sp>
        <p:nvSpPr>
          <p:cNvPr id="138242" name="Rectangle 2"/>
          <p:cNvSpPr>
            <a:spLocks noGrp="1" noChangeArrowheads="1"/>
          </p:cNvSpPr>
          <p:nvPr>
            <p:ph type="title"/>
          </p:nvPr>
        </p:nvSpPr>
        <p:spPr/>
        <p:txBody>
          <a:bodyPr/>
          <a:lstStyle/>
          <a:p>
            <a:pPr>
              <a:defRPr/>
            </a:pPr>
            <a:r>
              <a:rPr lang="en-GB"/>
              <a:t>Reading</a:t>
            </a:r>
          </a:p>
        </p:txBody>
      </p:sp>
    </p:spTree>
    <p:extLst>
      <p:ext uri="{BB962C8B-B14F-4D97-AF65-F5344CB8AC3E}">
        <p14:creationId xmlns:p14="http://schemas.microsoft.com/office/powerpoint/2010/main" val="297436971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C:\Users\johnsonem\AppData\Local\Microsoft\Windows\Temporary Internet Files\Content.IE5\2XVYZJ5S\MC90012388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19435" y="530352"/>
            <a:ext cx="3446395" cy="42672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rot="20465955">
            <a:off x="2787987" y="1127082"/>
            <a:ext cx="2438400" cy="1446550"/>
          </a:xfrm>
          <a:prstGeom prst="rect">
            <a:avLst/>
          </a:prstGeom>
          <a:noFill/>
        </p:spPr>
        <p:txBody>
          <a:bodyPr wrap="square" rtlCol="0">
            <a:spAutoFit/>
          </a:bodyPr>
          <a:lstStyle/>
          <a:p>
            <a:pPr algn="ctr"/>
            <a:r>
              <a:rPr lang="en-US" sz="4400" b="1" dirty="0">
                <a:solidFill>
                  <a:schemeClr val="tx2"/>
                </a:solidFill>
                <a:latin typeface="Brush Script MT" pitchFamily="66" charset="0"/>
              </a:rPr>
              <a:t>Thank </a:t>
            </a:r>
            <a:br>
              <a:rPr lang="en-US" sz="4400" b="1" dirty="0">
                <a:solidFill>
                  <a:schemeClr val="tx2"/>
                </a:solidFill>
                <a:latin typeface="Brush Script MT" pitchFamily="66" charset="0"/>
              </a:rPr>
            </a:br>
            <a:r>
              <a:rPr lang="en-US" sz="4400" b="1" dirty="0">
                <a:solidFill>
                  <a:schemeClr val="tx2"/>
                </a:solidFill>
                <a:latin typeface="Brush Script MT" pitchFamily="66" charset="0"/>
              </a:rPr>
              <a:t>you!</a:t>
            </a:r>
            <a:endParaRPr lang="en-US" sz="4400" b="1" dirty="0">
              <a:solidFill>
                <a:schemeClr val="tx2"/>
              </a:solidFill>
              <a:latin typeface="Brush Script MT" pitchFamily="66" charset="0"/>
            </a:endParaRPr>
          </a:p>
        </p:txBody>
      </p:sp>
    </p:spTree>
    <p:extLst>
      <p:ext uri="{BB962C8B-B14F-4D97-AF65-F5344CB8AC3E}">
        <p14:creationId xmlns:p14="http://schemas.microsoft.com/office/powerpoint/2010/main" val="187757146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1235</Words>
  <Application>Microsoft Office PowerPoint</Application>
  <PresentationFormat>Widescreen</PresentationFormat>
  <Paragraphs>203</Paragraphs>
  <Slides>17</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Arial</vt:lpstr>
      <vt:lpstr>Brush Script MT</vt:lpstr>
      <vt:lpstr>Calibri</vt:lpstr>
      <vt:lpstr>Calibri Light</vt:lpstr>
      <vt:lpstr>Cambria Math</vt:lpstr>
      <vt:lpstr>Courier New</vt:lpstr>
      <vt:lpstr>Monotype Sorts</vt:lpstr>
      <vt:lpstr>Times New Roman</vt:lpstr>
      <vt:lpstr>Wingdings</vt:lpstr>
      <vt:lpstr>Office Theme</vt:lpstr>
      <vt:lpstr>CVP 1</vt:lpstr>
      <vt:lpstr>Learning Objectives</vt:lpstr>
      <vt:lpstr>Cost Terminology </vt:lpstr>
      <vt:lpstr>Income statement under Marginal System (Revision)</vt:lpstr>
      <vt:lpstr>What is the Contribution Margin?</vt:lpstr>
      <vt:lpstr>Example (1)</vt:lpstr>
      <vt:lpstr>Cost-Volume-Profit (CVP)Analysis </vt:lpstr>
      <vt:lpstr>Changes in selling price and sales volume</vt:lpstr>
      <vt:lpstr>Answer:</vt:lpstr>
      <vt:lpstr>What happens to profit if there are changes in fixed costs and sales volume</vt:lpstr>
      <vt:lpstr>Answer:</vt:lpstr>
      <vt:lpstr>Changes in fixed cost, sales price and sales volume</vt:lpstr>
      <vt:lpstr>Answer:</vt:lpstr>
      <vt:lpstr>Lets try this question (5)</vt:lpstr>
      <vt:lpstr>Answer:</vt:lpstr>
      <vt:lpstr>Reading</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CVP 1</dc:title>
  <dc:creator>isaiah oino</dc:creator>
  <cp:lastModifiedBy>isaiah oino</cp:lastModifiedBy>
  <cp:revision>1</cp:revision>
  <dcterms:created xsi:type="dcterms:W3CDTF">2015-11-15T19:25:30Z</dcterms:created>
  <dcterms:modified xsi:type="dcterms:W3CDTF">2015-11-15T19:25:40Z</dcterms:modified>
</cp:coreProperties>
</file>