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22"/>
  </p:notesMasterIdLst>
  <p:sldIdLst>
    <p:sldId id="257" r:id="rId8"/>
    <p:sldId id="256" r:id="rId9"/>
    <p:sldId id="271" r:id="rId10"/>
    <p:sldId id="273" r:id="rId11"/>
    <p:sldId id="258" r:id="rId12"/>
    <p:sldId id="260" r:id="rId13"/>
    <p:sldId id="259" r:id="rId14"/>
    <p:sldId id="261" r:id="rId15"/>
    <p:sldId id="265" r:id="rId16"/>
    <p:sldId id="263" r:id="rId17"/>
    <p:sldId id="264" r:id="rId18"/>
    <p:sldId id="262" r:id="rId19"/>
    <p:sldId id="267" r:id="rId20"/>
    <p:sldId id="26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three stages of data analysis in GT (Strauss and Corbin 1990): </a:t>
            </a:r>
          </a:p>
          <a:p>
            <a:pPr marL="228600" indent="-228600">
              <a:buAutoNum type="arabicPeriod"/>
            </a:pPr>
            <a:r>
              <a:rPr lang="en-GB"/>
              <a:t>Open coding – This involves line by line coding where concepts and key phrases are identified and highlighted and moved into sub-categories, then categories. This breaks the data down into conceptual components and the researcher can start to theorise or reflect on what they are reading and understanding – making sense of the data. The data from each participant will be ‘constantly compared’ for similarities.</a:t>
            </a:r>
          </a:p>
          <a:p>
            <a:pPr marL="228600" indent="-228600">
              <a:buAutoNum type="arabicPeriod"/>
            </a:pPr>
            <a:r>
              <a:rPr lang="en-GB"/>
              <a:t>Axial coding – at this stage relationships are identified between the categories, and connections identified </a:t>
            </a:r>
          </a:p>
          <a:p>
            <a:pPr marL="228600" indent="-228600">
              <a:buAutoNum type="arabicPeriod"/>
            </a:pPr>
            <a:r>
              <a:rPr lang="en-GB"/>
              <a:t>Selective coding - This involves identifying the core category and methodically relating it to other categories. The relationships must be authenticated and categories refined. Categories are then integrated together and a Grounded Theory identified. Analytical notes are encouraged. These are notes to oneself to explain thought patterns in relation to the data analysis. Final theory is usually generated from the integration of several analytical memos.</a:t>
            </a:r>
          </a:p>
        </p:txBody>
      </p:sp>
      <p:sp>
        <p:nvSpPr>
          <p:cNvPr id="4" name="Slide Number Placeholder 3"/>
          <p:cNvSpPr>
            <a:spLocks noGrp="1"/>
          </p:cNvSpPr>
          <p:nvPr>
            <p:ph type="sldNum" sz="quarter" idx="5"/>
          </p:nvPr>
        </p:nvSpPr>
        <p:spPr/>
        <p:txBody>
          <a:bodyPr/>
          <a:lstStyle/>
          <a:p>
            <a:fld id="{482A1F3F-7436-4A92-9097-D2402E1D111E}" type="slidenum">
              <a:rPr lang="en-GB" smtClean="0"/>
              <a:t>12</a:t>
            </a:fld>
            <a:endParaRPr lang="en-GB"/>
          </a:p>
        </p:txBody>
      </p:sp>
    </p:spTree>
    <p:extLst>
      <p:ext uri="{BB962C8B-B14F-4D97-AF65-F5344CB8AC3E}">
        <p14:creationId xmlns:p14="http://schemas.microsoft.com/office/powerpoint/2010/main" val="3452611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18/03/2025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3/18/2025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18/03/2025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CBC71-71C4-47E5-9856-40E54CAD1A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77D0CD-3218-47AB-BF34-43A8860B66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14FF33-D901-4071-BBE5-6F5FC119101F}"/>
              </a:ext>
            </a:extLst>
          </p:cNvPr>
          <p:cNvSpPr>
            <a:spLocks noGrp="1"/>
          </p:cNvSpPr>
          <p:nvPr>
            <p:ph type="dt" sz="half" idx="10"/>
          </p:nvPr>
        </p:nvSpPr>
        <p:spPr/>
        <p:txBody>
          <a:bodyPr/>
          <a:lstStyle/>
          <a:p>
            <a:fld id="{AB91E4B7-765D-462C-8015-4782FD317923}" type="datetimeFigureOut">
              <a:rPr lang="en-GB" smtClean="0"/>
              <a:t>18/03/2025</a:t>
            </a:fld>
            <a:endParaRPr lang="en-GB"/>
          </a:p>
        </p:txBody>
      </p:sp>
      <p:sp>
        <p:nvSpPr>
          <p:cNvPr id="5" name="Footer Placeholder 4">
            <a:extLst>
              <a:ext uri="{FF2B5EF4-FFF2-40B4-BE49-F238E27FC236}">
                <a16:creationId xmlns:a16="http://schemas.microsoft.com/office/drawing/2014/main" id="{1FB62CA7-6995-4A8A-B64E-89E33AB3B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A14E64-7C20-4882-A6B7-A0C06123120A}"/>
              </a:ext>
            </a:extLst>
          </p:cNvPr>
          <p:cNvSpPr>
            <a:spLocks noGrp="1"/>
          </p:cNvSpPr>
          <p:nvPr>
            <p:ph type="sldNum" sz="quarter" idx="12"/>
          </p:nvPr>
        </p:nvSpPr>
        <p:spPr/>
        <p:txBody>
          <a:bodyPr/>
          <a:lstStyle/>
          <a:p>
            <a:fld id="{A46E22DC-CE87-4DF0-A246-424564BB07D9}" type="slidenum">
              <a:rPr lang="en-GB" smtClean="0"/>
              <a:t>‹#›</a:t>
            </a:fld>
            <a:endParaRPr lang="en-GB"/>
          </a:p>
        </p:txBody>
      </p:sp>
    </p:spTree>
    <p:extLst>
      <p:ext uri="{BB962C8B-B14F-4D97-AF65-F5344CB8AC3E}">
        <p14:creationId xmlns:p14="http://schemas.microsoft.com/office/powerpoint/2010/main" val="4271812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18/03/2025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9.xml"/><Relationship Id="rId1" Type="http://schemas.openxmlformats.org/officeDocument/2006/relationships/video" Target="https://www.youtube.com/embed/IZtdcz6m890?start=92&amp;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9.xml"/><Relationship Id="rId1" Type="http://schemas.openxmlformats.org/officeDocument/2006/relationships/video" Target="https://www.youtube.com/embed/j9A3ceOBihM?start=51&amp;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scholarworks.umass.edu/cgi/viewcontent.cgi?article=1390&amp;context=pare" TargetMode="External"/><Relationship Id="rId2" Type="http://schemas.openxmlformats.org/officeDocument/2006/relationships/hyperlink" Target="https://www.ncbi.nlm.nih.gov/pmc/articles/PMC3166520/"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normAutofit fontScale="90000"/>
          </a:bodyPr>
          <a:lstStyle/>
          <a:p>
            <a:r>
              <a:rPr lang="en-GB" sz="6500" dirty="0"/>
              <a:t>Social and Educational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r>
              <a:rPr lang="en-GB" dirty="0"/>
              <a:t>Data Analysis</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0A834-56DD-4091-A7DD-73D20E8489FB}"/>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Data analysis</a:t>
            </a:r>
          </a:p>
        </p:txBody>
      </p:sp>
      <p:sp>
        <p:nvSpPr>
          <p:cNvPr id="3" name="Content Placeholder 2">
            <a:extLst>
              <a:ext uri="{FF2B5EF4-FFF2-40B4-BE49-F238E27FC236}">
                <a16:creationId xmlns:a16="http://schemas.microsoft.com/office/drawing/2014/main" id="{4267FA58-301C-4C20-88E3-3523922CC8CA}"/>
              </a:ext>
            </a:extLst>
          </p:cNvPr>
          <p:cNvSpPr>
            <a:spLocks noGrp="1"/>
          </p:cNvSpPr>
          <p:nvPr>
            <p:ph idx="1"/>
          </p:nvPr>
        </p:nvSpPr>
        <p:spPr>
          <a:xfrm>
            <a:off x="4379709" y="686862"/>
            <a:ext cx="7037591" cy="5475129"/>
          </a:xfrm>
        </p:spPr>
        <p:txBody>
          <a:bodyPr anchor="ctr">
            <a:normAutofit/>
          </a:bodyPr>
          <a:lstStyle/>
          <a:p>
            <a:r>
              <a:rPr lang="en-GB" sz="2600" i="0">
                <a:effectLst/>
                <a:cs typeface="Aldhabi" panose="01000000000000000000" pitchFamily="2" charset="-78"/>
              </a:rPr>
              <a:t>The means by which you analyse your data are largely determined by the nature of your research question, </a:t>
            </a:r>
          </a:p>
          <a:p>
            <a:r>
              <a:rPr lang="en-GB" sz="2600" i="0">
                <a:effectLst/>
                <a:cs typeface="Aldhabi" panose="01000000000000000000" pitchFamily="2" charset="-78"/>
              </a:rPr>
              <a:t>the approach and paradigm within which your research operates, the methods used, and consequently the type of data elicited. </a:t>
            </a:r>
          </a:p>
          <a:p>
            <a:r>
              <a:rPr lang="en-GB" sz="2600" i="0">
                <a:effectLst/>
                <a:cs typeface="Aldhabi" panose="01000000000000000000" pitchFamily="2" charset="-78"/>
              </a:rPr>
              <a:t>In turn, the language and terms you use in both conducting and reporting your data analysis should reflect these.</a:t>
            </a:r>
            <a:endParaRPr lang="en-GB" sz="2600">
              <a:cs typeface="Aldhabi" panose="01000000000000000000" pitchFamily="2" charset="-78"/>
            </a:endParaRPr>
          </a:p>
        </p:txBody>
      </p:sp>
    </p:spTree>
    <p:extLst>
      <p:ext uri="{BB962C8B-B14F-4D97-AF65-F5344CB8AC3E}">
        <p14:creationId xmlns:p14="http://schemas.microsoft.com/office/powerpoint/2010/main" val="1740074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814D2-615D-42F6-A150-F7FC27DE1316}"/>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What type of data?</a:t>
            </a:r>
          </a:p>
        </p:txBody>
      </p:sp>
      <p:sp>
        <p:nvSpPr>
          <p:cNvPr id="3" name="Content Placeholder 2">
            <a:extLst>
              <a:ext uri="{FF2B5EF4-FFF2-40B4-BE49-F238E27FC236}">
                <a16:creationId xmlns:a16="http://schemas.microsoft.com/office/drawing/2014/main" id="{DE6714C9-8AE6-40E8-858E-3D1989F1582A}"/>
              </a:ext>
            </a:extLst>
          </p:cNvPr>
          <p:cNvSpPr>
            <a:spLocks noGrp="1"/>
          </p:cNvSpPr>
          <p:nvPr>
            <p:ph idx="1"/>
          </p:nvPr>
        </p:nvSpPr>
        <p:spPr>
          <a:xfrm>
            <a:off x="4379709" y="686862"/>
            <a:ext cx="7037591" cy="5475129"/>
          </a:xfrm>
        </p:spPr>
        <p:txBody>
          <a:bodyPr anchor="ctr">
            <a:normAutofit/>
          </a:bodyPr>
          <a:lstStyle/>
          <a:p>
            <a:r>
              <a:rPr lang="en-GB" sz="2600">
                <a:latin typeface="firasans"/>
              </a:rPr>
              <a:t>Y</a:t>
            </a:r>
            <a:r>
              <a:rPr lang="en-GB" sz="2600" b="0" i="0">
                <a:effectLst/>
                <a:latin typeface="firasans"/>
              </a:rPr>
              <a:t>our research is </a:t>
            </a:r>
            <a:r>
              <a:rPr lang="en-GB" sz="2600">
                <a:latin typeface="firasans"/>
              </a:rPr>
              <a:t>unl</a:t>
            </a:r>
            <a:r>
              <a:rPr lang="en-GB" sz="2600" b="0" i="0">
                <a:effectLst/>
                <a:latin typeface="firasans"/>
              </a:rPr>
              <a:t>ikely to involve large amounts of </a:t>
            </a:r>
            <a:r>
              <a:rPr lang="en-GB" sz="2600" b="1" i="0">
                <a:effectLst/>
                <a:latin typeface="firasans"/>
              </a:rPr>
              <a:t>quantitative</a:t>
            </a:r>
            <a:r>
              <a:rPr lang="en-GB" sz="2600" b="0" i="0">
                <a:effectLst/>
                <a:latin typeface="firasans"/>
              </a:rPr>
              <a:t> analysis</a:t>
            </a:r>
          </a:p>
          <a:p>
            <a:r>
              <a:rPr lang="en-GB" sz="2600" b="0" i="0">
                <a:effectLst/>
                <a:latin typeface="firasans"/>
              </a:rPr>
              <a:t>The majority of the data that you collect is likely to be qualitative</a:t>
            </a:r>
          </a:p>
          <a:p>
            <a:r>
              <a:rPr lang="en-GB" sz="2600">
                <a:latin typeface="firasans"/>
              </a:rPr>
              <a:t>Reflection – What's the difference between quantitative and qualitative data?</a:t>
            </a:r>
          </a:p>
          <a:p>
            <a:endParaRPr lang="en-GB" sz="2600" b="0" i="0">
              <a:effectLst/>
              <a:latin typeface="firasans"/>
            </a:endParaRPr>
          </a:p>
          <a:p>
            <a:endParaRPr lang="en-GB" sz="2600"/>
          </a:p>
        </p:txBody>
      </p:sp>
    </p:spTree>
    <p:extLst>
      <p:ext uri="{BB962C8B-B14F-4D97-AF65-F5344CB8AC3E}">
        <p14:creationId xmlns:p14="http://schemas.microsoft.com/office/powerpoint/2010/main" val="1923776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ED269-5C7F-4E3B-9034-0637C1D58188}"/>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Types of qualitative data</a:t>
            </a:r>
          </a:p>
        </p:txBody>
      </p:sp>
      <p:sp>
        <p:nvSpPr>
          <p:cNvPr id="3" name="Content Placeholder 2">
            <a:extLst>
              <a:ext uri="{FF2B5EF4-FFF2-40B4-BE49-F238E27FC236}">
                <a16:creationId xmlns:a16="http://schemas.microsoft.com/office/drawing/2014/main" id="{8E40DCE8-2F34-46E6-AA47-F2DA5658B959}"/>
              </a:ext>
            </a:extLst>
          </p:cNvPr>
          <p:cNvSpPr>
            <a:spLocks noGrp="1"/>
          </p:cNvSpPr>
          <p:nvPr>
            <p:ph idx="1"/>
          </p:nvPr>
        </p:nvSpPr>
        <p:spPr>
          <a:xfrm>
            <a:off x="4379709" y="686862"/>
            <a:ext cx="7037591" cy="5475129"/>
          </a:xfrm>
        </p:spPr>
        <p:txBody>
          <a:bodyPr anchor="ctr">
            <a:normAutofit/>
          </a:bodyPr>
          <a:lstStyle/>
          <a:p>
            <a:pPr>
              <a:buFont typeface="Arial" panose="020B0604020202020204" pitchFamily="34" charset="0"/>
              <a:buChar char="•"/>
            </a:pPr>
            <a:r>
              <a:rPr lang="en-GB" sz="2600" b="0" i="0">
                <a:effectLst/>
                <a:latin typeface="montserrat"/>
              </a:rPr>
              <a:t>Notes from classroom observations</a:t>
            </a:r>
          </a:p>
          <a:p>
            <a:pPr>
              <a:buFont typeface="Arial" panose="020B0604020202020204" pitchFamily="34" charset="0"/>
              <a:buChar char="•"/>
            </a:pPr>
            <a:r>
              <a:rPr lang="en-GB" sz="2600" b="0" i="0">
                <a:effectLst/>
                <a:latin typeface="montserrat"/>
              </a:rPr>
              <a:t>Feedback from a teacher about a student’s progress</a:t>
            </a:r>
          </a:p>
          <a:p>
            <a:pPr>
              <a:buFont typeface="Arial" panose="020B0604020202020204" pitchFamily="34" charset="0"/>
              <a:buChar char="•"/>
            </a:pPr>
            <a:r>
              <a:rPr lang="en-GB" sz="2600" b="0" i="0">
                <a:effectLst/>
                <a:latin typeface="montserrat"/>
              </a:rPr>
              <a:t>A transcript from a focus group</a:t>
            </a:r>
          </a:p>
          <a:p>
            <a:pPr>
              <a:buFont typeface="Arial" panose="020B0604020202020204" pitchFamily="34" charset="0"/>
              <a:buChar char="•"/>
            </a:pPr>
            <a:r>
              <a:rPr lang="en-GB" sz="2600" b="0" i="0">
                <a:effectLst/>
                <a:latin typeface="montserrat"/>
              </a:rPr>
              <a:t>Audio/visual recordings of a class</a:t>
            </a:r>
          </a:p>
          <a:p>
            <a:pPr>
              <a:buFont typeface="Arial" panose="020B0604020202020204" pitchFamily="34" charset="0"/>
              <a:buChar char="•"/>
            </a:pPr>
            <a:r>
              <a:rPr lang="en-GB" sz="2600" b="0" i="0">
                <a:effectLst/>
                <a:latin typeface="montserrat"/>
              </a:rPr>
              <a:t>A transcript from an interview</a:t>
            </a:r>
          </a:p>
          <a:p>
            <a:pPr>
              <a:buFont typeface="Arial" panose="020B0604020202020204" pitchFamily="34" charset="0"/>
              <a:buChar char="•"/>
            </a:pPr>
            <a:endParaRPr lang="en-GB" sz="2600">
              <a:latin typeface="montserrat"/>
            </a:endParaRPr>
          </a:p>
          <a:p>
            <a:pPr marL="0" indent="0">
              <a:buNone/>
            </a:pPr>
            <a:r>
              <a:rPr lang="en-GB" sz="2600" b="0" i="0">
                <a:effectLst/>
                <a:latin typeface="montserrat"/>
              </a:rPr>
              <a:t>N.B. </a:t>
            </a:r>
            <a:r>
              <a:rPr lang="en-GB" sz="2600"/>
              <a:t>Qualitative data from focus groups or interviews is best analysed in the form of transcripts</a:t>
            </a:r>
          </a:p>
          <a:p>
            <a:pPr marL="0" indent="0">
              <a:buNone/>
            </a:pPr>
            <a:endParaRPr lang="en-GB" sz="2600" b="0" i="0">
              <a:effectLst/>
              <a:latin typeface="montserrat"/>
            </a:endParaRPr>
          </a:p>
          <a:p>
            <a:endParaRPr lang="en-GB" sz="2600"/>
          </a:p>
        </p:txBody>
      </p:sp>
    </p:spTree>
    <p:extLst>
      <p:ext uri="{BB962C8B-B14F-4D97-AF65-F5344CB8AC3E}">
        <p14:creationId xmlns:p14="http://schemas.microsoft.com/office/powerpoint/2010/main" val="4242695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1DBC-D14D-439D-8846-853747798379}"/>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Types of data analysis - Thematic analysis</a:t>
            </a:r>
          </a:p>
        </p:txBody>
      </p:sp>
      <p:sp>
        <p:nvSpPr>
          <p:cNvPr id="3" name="Content Placeholder 2">
            <a:extLst>
              <a:ext uri="{FF2B5EF4-FFF2-40B4-BE49-F238E27FC236}">
                <a16:creationId xmlns:a16="http://schemas.microsoft.com/office/drawing/2014/main" id="{413D68F2-A9DB-4C25-AB0D-746B2D64BB8D}"/>
              </a:ext>
            </a:extLst>
          </p:cNvPr>
          <p:cNvSpPr>
            <a:spLocks noGrp="1"/>
          </p:cNvSpPr>
          <p:nvPr>
            <p:ph idx="1"/>
          </p:nvPr>
        </p:nvSpPr>
        <p:spPr>
          <a:xfrm>
            <a:off x="4379709" y="686862"/>
            <a:ext cx="7037591" cy="5475129"/>
          </a:xfrm>
        </p:spPr>
        <p:txBody>
          <a:bodyPr anchor="ctr">
            <a:normAutofit/>
          </a:bodyPr>
          <a:lstStyle/>
          <a:p>
            <a:r>
              <a:rPr lang="en-GB" sz="2600"/>
              <a:t>Thematic analysis - involves careful and repeated reading of the data to identify and mark recurring or connected themes or patterns.</a:t>
            </a:r>
          </a:p>
          <a:p>
            <a:r>
              <a:rPr lang="en-GB" sz="2600" b="0" i="0">
                <a:effectLst/>
              </a:rPr>
              <a:t> Findings are then summarised under thematic headings.</a:t>
            </a:r>
          </a:p>
          <a:p>
            <a:r>
              <a:rPr lang="en-GB" sz="2600"/>
              <a:t>This is probably the most commonly used method for analysing educational research projects.</a:t>
            </a:r>
          </a:p>
        </p:txBody>
      </p:sp>
    </p:spTree>
    <p:extLst>
      <p:ext uri="{BB962C8B-B14F-4D97-AF65-F5344CB8AC3E}">
        <p14:creationId xmlns:p14="http://schemas.microsoft.com/office/powerpoint/2010/main" val="2299794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A50DD-7D87-4424-87D5-79D363838036}"/>
              </a:ext>
            </a:extLst>
          </p:cNvPr>
          <p:cNvSpPr>
            <a:spLocks noGrp="1"/>
          </p:cNvSpPr>
          <p:nvPr>
            <p:ph type="title"/>
          </p:nvPr>
        </p:nvSpPr>
        <p:spPr>
          <a:xfrm>
            <a:off x="731520" y="731520"/>
            <a:ext cx="6089904" cy="1426464"/>
          </a:xfrm>
        </p:spPr>
        <p:txBody>
          <a:bodyPr>
            <a:normAutofit/>
          </a:bodyPr>
          <a:lstStyle/>
          <a:p>
            <a:r>
              <a:rPr lang="en-GB">
                <a:solidFill>
                  <a:srgbClr val="FFFFFF"/>
                </a:solidFill>
              </a:rPr>
              <a:t>Questions to consider</a:t>
            </a:r>
          </a:p>
        </p:txBody>
      </p:sp>
      <p:sp>
        <p:nvSpPr>
          <p:cNvPr id="3" name="Content Placeholder 2">
            <a:extLst>
              <a:ext uri="{FF2B5EF4-FFF2-40B4-BE49-F238E27FC236}">
                <a16:creationId xmlns:a16="http://schemas.microsoft.com/office/drawing/2014/main" id="{C578C03D-4A6F-4C8E-AE14-AC0A250AE692}"/>
              </a:ext>
            </a:extLst>
          </p:cNvPr>
          <p:cNvSpPr>
            <a:spLocks noGrp="1"/>
          </p:cNvSpPr>
          <p:nvPr>
            <p:ph idx="1"/>
          </p:nvPr>
        </p:nvSpPr>
        <p:spPr>
          <a:xfrm>
            <a:off x="731520" y="1501600"/>
            <a:ext cx="10597729" cy="3283260"/>
          </a:xfrm>
        </p:spPr>
        <p:txBody>
          <a:bodyPr anchor="ctr">
            <a:normAutofit/>
          </a:bodyPr>
          <a:lstStyle/>
          <a:p>
            <a:pPr>
              <a:buFont typeface="Arial" panose="020B0604020202020204" pitchFamily="34" charset="0"/>
              <a:buChar char="•"/>
            </a:pPr>
            <a:r>
              <a:rPr lang="en-GB" sz="1700" b="0" i="0" dirty="0">
                <a:effectLst/>
                <a:latin typeface="montserrat"/>
              </a:rPr>
              <a:t>What patterns/common themes emerge around specific items in the data?</a:t>
            </a:r>
          </a:p>
          <a:p>
            <a:pPr>
              <a:buFont typeface="Arial" panose="020B0604020202020204" pitchFamily="34" charset="0"/>
              <a:buChar char="•"/>
            </a:pPr>
            <a:r>
              <a:rPr lang="en-GB" sz="1700" b="0" i="0" dirty="0">
                <a:effectLst/>
                <a:latin typeface="montserrat"/>
              </a:rPr>
              <a:t>How do these patterns (or lack thereof) help to shed light on the broader study question(s)?</a:t>
            </a:r>
          </a:p>
          <a:p>
            <a:pPr>
              <a:buFont typeface="Arial" panose="020B0604020202020204" pitchFamily="34" charset="0"/>
              <a:buChar char="•"/>
            </a:pPr>
            <a:r>
              <a:rPr lang="en-GB" sz="1700" b="0" i="0" dirty="0">
                <a:effectLst/>
                <a:latin typeface="montserrat"/>
              </a:rPr>
              <a:t>Are there any deviations from these patterns?</a:t>
            </a:r>
          </a:p>
          <a:p>
            <a:pPr>
              <a:buFont typeface="Arial" panose="020B0604020202020204" pitchFamily="34" charset="0"/>
              <a:buChar char="•"/>
            </a:pPr>
            <a:r>
              <a:rPr lang="en-GB" sz="1700" b="0" i="0" dirty="0">
                <a:effectLst/>
                <a:latin typeface="montserrat"/>
              </a:rPr>
              <a:t>If, yes, what factors could explain these atypical responses?</a:t>
            </a:r>
          </a:p>
          <a:p>
            <a:pPr>
              <a:buFont typeface="Arial" panose="020B0604020202020204" pitchFamily="34" charset="0"/>
              <a:buChar char="•"/>
            </a:pPr>
            <a:r>
              <a:rPr lang="en-GB" sz="1700" b="0" i="0" dirty="0">
                <a:effectLst/>
                <a:latin typeface="montserrat"/>
              </a:rPr>
              <a:t>What interesting stories emerge from the data?</a:t>
            </a:r>
          </a:p>
          <a:p>
            <a:pPr>
              <a:buFont typeface="Arial" panose="020B0604020202020204" pitchFamily="34" charset="0"/>
              <a:buChar char="•"/>
            </a:pPr>
            <a:r>
              <a:rPr lang="en-GB" sz="1700" b="0" i="0" dirty="0">
                <a:effectLst/>
                <a:latin typeface="montserrat"/>
              </a:rPr>
              <a:t>How can these stories help to shed light on the broader study question?</a:t>
            </a:r>
          </a:p>
          <a:p>
            <a:pPr>
              <a:buFont typeface="Arial" panose="020B0604020202020204" pitchFamily="34" charset="0"/>
              <a:buChar char="•"/>
            </a:pPr>
            <a:r>
              <a:rPr lang="en-GB" sz="1700" b="0" i="0" dirty="0">
                <a:effectLst/>
                <a:latin typeface="montserrat"/>
              </a:rPr>
              <a:t>Do any of the patterns/emergent themes suggest that additional data needs to be collected?</a:t>
            </a:r>
          </a:p>
          <a:p>
            <a:pPr>
              <a:buFont typeface="Arial" panose="020B0604020202020204" pitchFamily="34" charset="0"/>
              <a:buChar char="•"/>
            </a:pPr>
            <a:r>
              <a:rPr lang="en-GB" sz="1700" b="0" i="0" dirty="0">
                <a:effectLst/>
                <a:latin typeface="montserrat"/>
              </a:rPr>
              <a:t>Do the patterns that emerge support the findings of other corresponding qualitative and quantitative analyses that have been conducted?</a:t>
            </a:r>
          </a:p>
          <a:p>
            <a:endParaRPr lang="en-GB" sz="1700" dirty="0"/>
          </a:p>
        </p:txBody>
      </p:sp>
    </p:spTree>
    <p:extLst>
      <p:ext uri="{BB962C8B-B14F-4D97-AF65-F5344CB8AC3E}">
        <p14:creationId xmlns:p14="http://schemas.microsoft.com/office/powerpoint/2010/main" val="2164302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4A4BF-24F1-4DB4-95A5-C0D72AA4A1C1}"/>
              </a:ext>
            </a:extLst>
          </p:cNvPr>
          <p:cNvSpPr>
            <a:spLocks noGrp="1"/>
          </p:cNvSpPr>
          <p:nvPr>
            <p:ph type="title"/>
          </p:nvPr>
        </p:nvSpPr>
        <p:spPr/>
        <p:txBody>
          <a:bodyPr/>
          <a:lstStyle/>
          <a:p>
            <a:r>
              <a:rPr lang="en-GB"/>
              <a:t>Watch the video and make notes</a:t>
            </a:r>
          </a:p>
        </p:txBody>
      </p:sp>
      <p:pic>
        <p:nvPicPr>
          <p:cNvPr id="4" name="Online Media 3" title="Thematic analysis with David Jordhus-Lier">
            <a:hlinkClick r:id="" action="ppaction://media"/>
            <a:extLst>
              <a:ext uri="{FF2B5EF4-FFF2-40B4-BE49-F238E27FC236}">
                <a16:creationId xmlns:a16="http://schemas.microsoft.com/office/drawing/2014/main" id="{A92191A0-A51A-49E7-A4D3-3D3B3E671319}"/>
              </a:ext>
            </a:extLst>
          </p:cNvPr>
          <p:cNvPicPr>
            <a:picLocks noGrp="1" noRot="1" noChangeAspect="1"/>
          </p:cNvPicPr>
          <p:nvPr>
            <p:ph idx="1"/>
            <a:videoFile r:link="rId1"/>
          </p:nvPr>
        </p:nvPicPr>
        <p:blipFill>
          <a:blip r:embed="rId3"/>
          <a:stretch>
            <a:fillRect/>
          </a:stretch>
        </p:blipFill>
        <p:spPr>
          <a:xfrm>
            <a:off x="2245519" y="1454323"/>
            <a:ext cx="7700962" cy="4351338"/>
          </a:xfrm>
          <a:prstGeom prst="rect">
            <a:avLst/>
          </a:prstGeom>
        </p:spPr>
      </p:pic>
    </p:spTree>
    <p:extLst>
      <p:ext uri="{BB962C8B-B14F-4D97-AF65-F5344CB8AC3E}">
        <p14:creationId xmlns:p14="http://schemas.microsoft.com/office/powerpoint/2010/main" val="33176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9F4DF-B84B-44C6-AA6C-67B41D1A09BD}"/>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Content analysis</a:t>
            </a:r>
          </a:p>
        </p:txBody>
      </p:sp>
      <p:sp>
        <p:nvSpPr>
          <p:cNvPr id="3" name="Content Placeholder 2">
            <a:extLst>
              <a:ext uri="{FF2B5EF4-FFF2-40B4-BE49-F238E27FC236}">
                <a16:creationId xmlns:a16="http://schemas.microsoft.com/office/drawing/2014/main" id="{151B63AA-EFE6-416D-8D7D-33D575754AFF}"/>
              </a:ext>
            </a:extLst>
          </p:cNvPr>
          <p:cNvSpPr>
            <a:spLocks noGrp="1"/>
          </p:cNvSpPr>
          <p:nvPr>
            <p:ph idx="1"/>
          </p:nvPr>
        </p:nvSpPr>
        <p:spPr>
          <a:xfrm>
            <a:off x="4377169" y="370979"/>
            <a:ext cx="7037591" cy="5475129"/>
          </a:xfrm>
        </p:spPr>
        <p:txBody>
          <a:bodyPr anchor="ctr">
            <a:normAutofit/>
          </a:bodyPr>
          <a:lstStyle/>
          <a:p>
            <a:r>
              <a:rPr lang="en-GB" sz="2600" b="0" i="0" dirty="0">
                <a:effectLst/>
                <a:latin typeface="Noto Sans"/>
              </a:rPr>
              <a:t>Researchers use content analysis to find out about the purposes, messages, and effects of communication content. They can also make inferences about the people producing the text and their audience.</a:t>
            </a:r>
          </a:p>
          <a:p>
            <a:r>
              <a:rPr lang="en-GB" sz="2600" b="0" i="0" dirty="0">
                <a:effectLst/>
                <a:latin typeface="Noto Sans"/>
              </a:rPr>
              <a:t>Content analysis can be used to quantify the occurrence of certain words, phrases, subjects or concepts in a set of historical or contemporary texts.</a:t>
            </a:r>
          </a:p>
          <a:p>
            <a:pPr marL="0" indent="0">
              <a:buNone/>
            </a:pPr>
            <a:r>
              <a:rPr lang="en-GB" sz="2600" dirty="0"/>
              <a:t>How can I use this?</a:t>
            </a:r>
          </a:p>
          <a:p>
            <a:pPr marL="0" indent="0">
              <a:buNone/>
            </a:pPr>
            <a:r>
              <a:rPr lang="en-GB" sz="2600" dirty="0"/>
              <a:t>An analysis of school documentation and interview transcripts.</a:t>
            </a:r>
          </a:p>
        </p:txBody>
      </p:sp>
    </p:spTree>
    <p:extLst>
      <p:ext uri="{BB962C8B-B14F-4D97-AF65-F5344CB8AC3E}">
        <p14:creationId xmlns:p14="http://schemas.microsoft.com/office/powerpoint/2010/main" val="1278803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00B80-C90E-4E93-8625-D06A5B6E903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Discourse analysis</a:t>
            </a:r>
          </a:p>
        </p:txBody>
      </p:sp>
      <p:sp>
        <p:nvSpPr>
          <p:cNvPr id="3" name="Content Placeholder 2">
            <a:extLst>
              <a:ext uri="{FF2B5EF4-FFF2-40B4-BE49-F238E27FC236}">
                <a16:creationId xmlns:a16="http://schemas.microsoft.com/office/drawing/2014/main" id="{ADE722AD-9881-4E14-B764-8720003AEA7A}"/>
              </a:ext>
            </a:extLst>
          </p:cNvPr>
          <p:cNvSpPr>
            <a:spLocks noGrp="1"/>
          </p:cNvSpPr>
          <p:nvPr>
            <p:ph idx="1"/>
          </p:nvPr>
        </p:nvSpPr>
        <p:spPr>
          <a:xfrm>
            <a:off x="4379709" y="686862"/>
            <a:ext cx="7037591" cy="5475129"/>
          </a:xfrm>
        </p:spPr>
        <p:txBody>
          <a:bodyPr anchor="ctr">
            <a:normAutofit/>
          </a:bodyPr>
          <a:lstStyle/>
          <a:p>
            <a:r>
              <a:rPr lang="en-GB" sz="2600" b="0" i="0">
                <a:effectLst/>
              </a:rPr>
              <a:t>Discourse is the complete system by which people communicate.</a:t>
            </a:r>
          </a:p>
          <a:p>
            <a:r>
              <a:rPr lang="en-GB" sz="2600"/>
              <a:t>Oral, written and non-verbal communication.</a:t>
            </a:r>
          </a:p>
          <a:p>
            <a:r>
              <a:rPr lang="en-GB" sz="2600"/>
              <a:t>This could be used to analyse classroom interactions around a particular topic area</a:t>
            </a:r>
          </a:p>
        </p:txBody>
      </p:sp>
    </p:spTree>
    <p:extLst>
      <p:ext uri="{BB962C8B-B14F-4D97-AF65-F5344CB8AC3E}">
        <p14:creationId xmlns:p14="http://schemas.microsoft.com/office/powerpoint/2010/main" val="2315697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F9553-6399-4F82-AFBE-8C85A37B8A7A}"/>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Grounded theory</a:t>
            </a:r>
          </a:p>
        </p:txBody>
      </p:sp>
      <p:sp>
        <p:nvSpPr>
          <p:cNvPr id="3" name="Content Placeholder 2">
            <a:extLst>
              <a:ext uri="{FF2B5EF4-FFF2-40B4-BE49-F238E27FC236}">
                <a16:creationId xmlns:a16="http://schemas.microsoft.com/office/drawing/2014/main" id="{490BCAC3-D8E6-49D2-8231-04B4BA17704C}"/>
              </a:ext>
            </a:extLst>
          </p:cNvPr>
          <p:cNvSpPr>
            <a:spLocks noGrp="1"/>
          </p:cNvSpPr>
          <p:nvPr>
            <p:ph idx="1"/>
          </p:nvPr>
        </p:nvSpPr>
        <p:spPr>
          <a:xfrm>
            <a:off x="4379709" y="686862"/>
            <a:ext cx="7037591" cy="5475129"/>
          </a:xfrm>
        </p:spPr>
        <p:txBody>
          <a:bodyPr anchor="ctr">
            <a:normAutofit/>
          </a:bodyPr>
          <a:lstStyle/>
          <a:p>
            <a:r>
              <a:rPr lang="en-GB" sz="2600"/>
              <a:t>Basis of GT is to produce a theory that is grounded in your data.</a:t>
            </a:r>
          </a:p>
          <a:p>
            <a:r>
              <a:rPr lang="en-GB" sz="2600"/>
              <a:t>Glaser and Strauss (1967) and Strauss and Corbin (1994)</a:t>
            </a:r>
          </a:p>
          <a:p>
            <a:r>
              <a:rPr lang="en-GB" sz="2600"/>
              <a:t>Analysis involves coding:</a:t>
            </a:r>
          </a:p>
          <a:p>
            <a:pPr lvl="1"/>
            <a:r>
              <a:rPr lang="en-GB" sz="2600"/>
              <a:t>Open coding</a:t>
            </a:r>
          </a:p>
          <a:p>
            <a:pPr lvl="1"/>
            <a:r>
              <a:rPr lang="en-GB" sz="2600"/>
              <a:t>Axial coding</a:t>
            </a:r>
          </a:p>
          <a:p>
            <a:pPr lvl="1"/>
            <a:r>
              <a:rPr lang="en-GB" sz="2600"/>
              <a:t>Selective coding</a:t>
            </a:r>
          </a:p>
        </p:txBody>
      </p:sp>
    </p:spTree>
    <p:extLst>
      <p:ext uri="{BB962C8B-B14F-4D97-AF65-F5344CB8AC3E}">
        <p14:creationId xmlns:p14="http://schemas.microsoft.com/office/powerpoint/2010/main" val="1957607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7158F-EF45-4963-884F-539A53E6F29A}"/>
              </a:ext>
            </a:extLst>
          </p:cNvPr>
          <p:cNvSpPr>
            <a:spLocks noGrp="1"/>
          </p:cNvSpPr>
          <p:nvPr>
            <p:ph type="title"/>
          </p:nvPr>
        </p:nvSpPr>
        <p:spPr/>
        <p:txBody>
          <a:bodyPr/>
          <a:lstStyle/>
          <a:p>
            <a:r>
              <a:rPr lang="en-GB"/>
              <a:t>Watch the video and make notes</a:t>
            </a:r>
          </a:p>
        </p:txBody>
      </p:sp>
      <p:pic>
        <p:nvPicPr>
          <p:cNvPr id="4" name="Online Media 3" title="Qualitative Data Analysis 101 Tutorial: 6 Analysis Methods + Examples">
            <a:hlinkClick r:id="" action="ppaction://media"/>
            <a:extLst>
              <a:ext uri="{FF2B5EF4-FFF2-40B4-BE49-F238E27FC236}">
                <a16:creationId xmlns:a16="http://schemas.microsoft.com/office/drawing/2014/main" id="{6864E446-F0CD-4B2C-8FAE-43F0A00FFEA1}"/>
              </a:ext>
            </a:extLst>
          </p:cNvPr>
          <p:cNvPicPr>
            <a:picLocks noGrp="1" noRot="1" noChangeAspect="1"/>
          </p:cNvPicPr>
          <p:nvPr>
            <p:ph idx="1"/>
            <a:videoFile r:link="rId1"/>
          </p:nvPr>
        </p:nvPicPr>
        <p:blipFill>
          <a:blip r:embed="rId3"/>
          <a:stretch>
            <a:fillRect/>
          </a:stretch>
        </p:blipFill>
        <p:spPr>
          <a:xfrm>
            <a:off x="2246313" y="1836575"/>
            <a:ext cx="7700962" cy="4351338"/>
          </a:xfrm>
          <a:prstGeom prst="rect">
            <a:avLst/>
          </a:prstGeom>
        </p:spPr>
      </p:pic>
    </p:spTree>
    <p:extLst>
      <p:ext uri="{BB962C8B-B14F-4D97-AF65-F5344CB8AC3E}">
        <p14:creationId xmlns:p14="http://schemas.microsoft.com/office/powerpoint/2010/main" val="27353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BAC70-558C-46C4-B8BB-F35F6EDCD8A4}"/>
              </a:ext>
            </a:extLst>
          </p:cNvPr>
          <p:cNvSpPr>
            <a:spLocks noGrp="1"/>
          </p:cNvSpPr>
          <p:nvPr>
            <p:ph type="title"/>
          </p:nvPr>
        </p:nvSpPr>
        <p:spPr>
          <a:xfrm>
            <a:off x="731520" y="731520"/>
            <a:ext cx="6089904" cy="1426464"/>
          </a:xfrm>
        </p:spPr>
        <p:txBody>
          <a:bodyP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35363DB6-4374-4178-8380-4D67B96F9C10}"/>
              </a:ext>
            </a:extLst>
          </p:cNvPr>
          <p:cNvSpPr>
            <a:spLocks noGrp="1"/>
          </p:cNvSpPr>
          <p:nvPr>
            <p:ph idx="1"/>
          </p:nvPr>
        </p:nvSpPr>
        <p:spPr>
          <a:xfrm>
            <a:off x="797135" y="249382"/>
            <a:ext cx="10597729" cy="5322416"/>
          </a:xfrm>
        </p:spPr>
        <p:txBody>
          <a:bodyPr anchor="ctr">
            <a:normAutofit/>
          </a:bodyPr>
          <a:lstStyle/>
          <a:p>
            <a:pPr marL="0" indent="0">
              <a:buNone/>
            </a:pPr>
            <a:r>
              <a:rPr lang="en-GB" sz="2400" i="0" dirty="0">
                <a:solidFill>
                  <a:srgbClr val="000000"/>
                </a:solidFill>
                <a:effectLst/>
                <a:latin typeface="Calibri" panose="020F0502020204030204" pitchFamily="34" charset="0"/>
                <a:cs typeface="Calibri" panose="020F0502020204030204" pitchFamily="34" charset="0"/>
              </a:rPr>
              <a:t>References</a:t>
            </a:r>
          </a:p>
          <a:p>
            <a:r>
              <a:rPr lang="en-GB" sz="2400" i="0" dirty="0">
                <a:solidFill>
                  <a:srgbClr val="000000"/>
                </a:solidFill>
                <a:effectLst/>
                <a:latin typeface="Calibri" panose="020F0502020204030204" pitchFamily="34" charset="0"/>
                <a:cs typeface="Calibri" panose="020F0502020204030204" pitchFamily="34" charset="0"/>
              </a:rPr>
              <a:t>Children's understandings’ of obesity, a thematic analysis Available at: </a:t>
            </a:r>
            <a:r>
              <a:rPr lang="en-GB" sz="2400" dirty="0">
                <a:hlinkClick r:id="rId2"/>
              </a:rPr>
              <a:t>https://www.ncbi.nlm.nih.gov/pmc/articles/PMC3166520/</a:t>
            </a:r>
            <a:r>
              <a:rPr lang="en-GB" sz="2400" i="0" dirty="0">
                <a:solidFill>
                  <a:srgbClr val="000000"/>
                </a:solidFill>
                <a:effectLst/>
                <a:latin typeface="Calibri" panose="020F0502020204030204" pitchFamily="34" charset="0"/>
                <a:cs typeface="Calibri" panose="020F0502020204030204" pitchFamily="34" charset="0"/>
              </a:rPr>
              <a:t> </a:t>
            </a:r>
            <a:endParaRPr lang="en-GB" sz="2700" b="0" i="0" dirty="0">
              <a:effectLst/>
            </a:endParaRPr>
          </a:p>
          <a:p>
            <a:r>
              <a:rPr lang="en-GB" sz="2700" b="0" i="0" dirty="0">
                <a:effectLst/>
              </a:rPr>
              <a:t>Glaser, B. and Strauss, A. (1967) </a:t>
            </a:r>
            <a:r>
              <a:rPr lang="en-GB" sz="2700" b="0" i="1" dirty="0">
                <a:effectLst/>
              </a:rPr>
              <a:t>The discovery of grounded theory: strategies for qualitative research</a:t>
            </a:r>
            <a:r>
              <a:rPr lang="en-GB" sz="2700" b="0" i="0" dirty="0">
                <a:effectLst/>
              </a:rPr>
              <a:t>. New York: Aldine de Gruyter.</a:t>
            </a:r>
          </a:p>
          <a:p>
            <a:r>
              <a:rPr lang="en-GB" sz="2700" dirty="0"/>
              <a:t>Peel, K. (2020) A Beginner's Guide to Applied Educational Research using Thematic Analysis. Available at: </a:t>
            </a:r>
            <a:r>
              <a:rPr lang="en-GB" sz="2700" dirty="0">
                <a:hlinkClick r:id="rId3"/>
              </a:rPr>
              <a:t>https://scholarworks.umass.edu/cgi/viewcontent.cgi?article=1390&amp;context=pare</a:t>
            </a:r>
            <a:endParaRPr lang="en-GB" sz="2700" b="0" i="0" dirty="0">
              <a:effectLst/>
            </a:endParaRPr>
          </a:p>
          <a:p>
            <a:r>
              <a:rPr lang="en-GB" sz="2700" dirty="0"/>
              <a:t>Strauss, A. and Corbin, J. (1994). Grounded Theory methodology: An overview, In: </a:t>
            </a:r>
            <a:r>
              <a:rPr lang="en-GB" sz="2700" i="1" dirty="0"/>
              <a:t>Handbook of Qualitative Research </a:t>
            </a:r>
            <a:r>
              <a:rPr lang="en-GB" sz="2700" dirty="0"/>
              <a:t>(Denzin, N., K. and Lincoln, Y.,S., Eds.). Sage Publications, London, 1-18</a:t>
            </a:r>
          </a:p>
        </p:txBody>
      </p:sp>
    </p:spTree>
    <p:extLst>
      <p:ext uri="{BB962C8B-B14F-4D97-AF65-F5344CB8AC3E}">
        <p14:creationId xmlns:p14="http://schemas.microsoft.com/office/powerpoint/2010/main" val="180383151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823</Words>
  <Application>Microsoft Office PowerPoint</Application>
  <PresentationFormat>Widescreen</PresentationFormat>
  <Paragraphs>61</Paragraphs>
  <Slides>14</Slides>
  <Notes>1</Notes>
  <HiddenSlides>0</HiddenSlides>
  <MMClips>2</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14</vt:i4>
      </vt:variant>
    </vt:vector>
  </HeadingPairs>
  <TitlesOfParts>
    <vt:vector size="29" baseType="lpstr">
      <vt:lpstr>firasans</vt:lpstr>
      <vt:lpstr>Aldhabi</vt:lpstr>
      <vt:lpstr>Aptos</vt:lpstr>
      <vt:lpstr>Arial</vt:lpstr>
      <vt:lpstr>Calibri</vt:lpstr>
      <vt:lpstr>Calibri Light</vt:lpstr>
      <vt:lpstr>montserrat</vt:lpstr>
      <vt:lpstr>Noto Sans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Social and Educational Research for Professional Practice </vt:lpstr>
      <vt:lpstr>Data analysis</vt:lpstr>
      <vt:lpstr>What type of data?</vt:lpstr>
      <vt:lpstr>Types of qualitative data</vt:lpstr>
      <vt:lpstr>Types of data analysis - Thematic analysis</vt:lpstr>
      <vt:lpstr>Questions to consider</vt:lpstr>
      <vt:lpstr>Watch the video and make notes</vt:lpstr>
      <vt:lpstr>Content analysis</vt:lpstr>
      <vt:lpstr>Discourse analysis</vt:lpstr>
      <vt:lpstr>Grounded theory</vt:lpstr>
      <vt:lpstr>Watch the video and make notes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2025-03-21T12:43:31Z</dcterms:modified>
</cp:coreProperties>
</file>