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59" r:id="rId6"/>
    <p:sldId id="267" r:id="rId7"/>
    <p:sldId id="273" r:id="rId8"/>
    <p:sldId id="274" r:id="rId9"/>
    <p:sldId id="268" r:id="rId10"/>
    <p:sldId id="270"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E50"/>
    <a:srgbClr val="004150"/>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2" autoAdjust="0"/>
    <p:restoredTop sz="94660"/>
  </p:normalViewPr>
  <p:slideViewPr>
    <p:cSldViewPr snapToGrid="0">
      <p:cViewPr>
        <p:scale>
          <a:sx n="75" d="100"/>
          <a:sy n="75" d="100"/>
        </p:scale>
        <p:origin x="43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78953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163118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829376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CF9FC0E-A279-4D34-BD7E-2BF2AA00515E}" type="datetimeFigureOut">
              <a:rPr lang="en-GB" smtClean="0"/>
              <a:t>16/07/2019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095634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F9FC0E-A279-4D34-BD7E-2BF2AA00515E}" type="datetimeFigureOut">
              <a:rPr lang="en-GB" smtClean="0"/>
              <a:t>16/07/2019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492170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715743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67903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94222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CF9FC0E-A279-4D34-BD7E-2BF2AA00515E}" type="datetimeFigureOut">
              <a:rPr lang="en-GB" smtClean="0"/>
              <a:t>16/07/2019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408203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CF9FC0E-A279-4D34-BD7E-2BF2AA00515E}" type="datetimeFigureOut">
              <a:rPr lang="en-GB" smtClean="0"/>
              <a:t>16/07/2019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802210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493490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0997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205882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2757739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3076765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5549938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F9FC0E-A279-4D34-BD7E-2BF2AA00515E}" type="datetimeFigureOut">
              <a:rPr lang="en-GB" smtClean="0"/>
              <a:t>16/07/2019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47F995-BDDC-439A-A9B7-AF9C96273513}" type="slidenum">
              <a:rPr lang="en-GB" smtClean="0"/>
              <a:t>‹#›</a:t>
            </a:fld>
            <a:endParaRPr lang="en-GB"/>
          </a:p>
        </p:txBody>
      </p:sp>
    </p:spTree>
    <p:extLst>
      <p:ext uri="{BB962C8B-B14F-4D97-AF65-F5344CB8AC3E}">
        <p14:creationId xmlns:p14="http://schemas.microsoft.com/office/powerpoint/2010/main" val="138004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E50"/>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CF9FC0E-A279-4D34-BD7E-2BF2AA00515E}" type="datetimeFigureOut">
              <a:rPr lang="en-GB" smtClean="0"/>
              <a:t>16/07/2019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47F995-BDDC-439A-A9B7-AF9C96273513}" type="slidenum">
              <a:rPr lang="en-GB" smtClean="0"/>
              <a:t>‹#›</a:t>
            </a:fld>
            <a:endParaRPr lang="en-GB"/>
          </a:p>
        </p:txBody>
      </p:sp>
    </p:spTree>
    <p:extLst>
      <p:ext uri="{BB962C8B-B14F-4D97-AF65-F5344CB8AC3E}">
        <p14:creationId xmlns:p14="http://schemas.microsoft.com/office/powerpoint/2010/main" val="33804886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2"/>
          <p:cNvSpPr>
            <a:spLocks noGrp="1"/>
          </p:cNvSpPr>
          <p:nvPr>
            <p:ph type="subTitle" idx="1"/>
          </p:nvPr>
        </p:nvSpPr>
        <p:spPr>
          <a:xfrm>
            <a:off x="3257551" y="3738641"/>
            <a:ext cx="6329362" cy="1655762"/>
          </a:xfrm>
        </p:spPr>
        <p:txBody>
          <a:bodyPr>
            <a:normAutofit/>
          </a:bodyPr>
          <a:lstStyle/>
          <a:p>
            <a:r>
              <a:rPr lang="en-GB" sz="3200" dirty="0" smtClean="0">
                <a:solidFill>
                  <a:srgbClr val="FFFF00"/>
                </a:solidFill>
                <a:latin typeface="Bernard MT Condensed" panose="02050806060905020404" pitchFamily="18" charset="0"/>
              </a:rPr>
              <a:t>Place in the mind, place of the page</a:t>
            </a:r>
          </a:p>
          <a:p>
            <a:pPr algn="ctr"/>
            <a:r>
              <a:rPr lang="en-GB" sz="2400" dirty="0">
                <a:solidFill>
                  <a:schemeClr val="tx1"/>
                </a:solidFill>
                <a:latin typeface="Bernard MT Condensed" panose="02050806060905020404" pitchFamily="18" charset="0"/>
              </a:rPr>
              <a:t>Founder's Library </a:t>
            </a:r>
          </a:p>
          <a:p>
            <a:pPr algn="ctr"/>
            <a:r>
              <a:rPr lang="en-GB" sz="2400" dirty="0">
                <a:solidFill>
                  <a:schemeClr val="tx1"/>
                </a:solidFill>
                <a:latin typeface="Bernard MT Condensed" panose="02050806060905020404" pitchFamily="18" charset="0"/>
              </a:rPr>
              <a:t>Tuesday 16 July 14.15</a:t>
            </a:r>
          </a:p>
          <a:p>
            <a:endParaRPr lang="en-GB" sz="1400" dirty="0">
              <a:solidFill>
                <a:schemeClr val="tx1"/>
              </a:solidFill>
            </a:endParaRPr>
          </a:p>
        </p:txBody>
      </p:sp>
    </p:spTree>
    <p:extLst>
      <p:ext uri="{BB962C8B-B14F-4D97-AF65-F5344CB8AC3E}">
        <p14:creationId xmlns:p14="http://schemas.microsoft.com/office/powerpoint/2010/main" val="2031643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85775" y="138393"/>
            <a:ext cx="4811714" cy="904595"/>
          </a:xfrm>
        </p:spPr>
        <p:txBody>
          <a:bodyPr/>
          <a:lstStyle/>
          <a:p>
            <a:r>
              <a:rPr lang="en-GB" dirty="0" smtClean="0">
                <a:solidFill>
                  <a:srgbClr val="FFFF00"/>
                </a:solidFill>
                <a:latin typeface="Felix Titling" panose="04060505060202020A04" pitchFamily="82" charset="0"/>
              </a:rPr>
              <a:t>SUMMARY</a:t>
            </a:r>
            <a:r>
              <a:rPr lang="en-GB" dirty="0" smtClean="0">
                <a:solidFill>
                  <a:srgbClr val="FFFF00"/>
                </a:solidFill>
              </a:rPr>
              <a:t> </a:t>
            </a:r>
            <a:endParaRPr lang="en-GB" dirty="0">
              <a:solidFill>
                <a:srgbClr val="FFFF00"/>
              </a:solidFill>
            </a:endParaRPr>
          </a:p>
        </p:txBody>
      </p:sp>
      <p:sp>
        <p:nvSpPr>
          <p:cNvPr id="3" name="Content Placeholder 2"/>
          <p:cNvSpPr>
            <a:spLocks noGrp="1"/>
          </p:cNvSpPr>
          <p:nvPr>
            <p:ph idx="1"/>
          </p:nvPr>
        </p:nvSpPr>
        <p:spPr>
          <a:xfrm>
            <a:off x="485775" y="1228725"/>
            <a:ext cx="10868025" cy="5486400"/>
          </a:xfrm>
        </p:spPr>
        <p:txBody>
          <a:bodyPr>
            <a:normAutofit fontScale="92500" lnSpcReduction="20000"/>
          </a:bodyPr>
          <a:lstStyle/>
          <a:p>
            <a:pPr marL="0" indent="0">
              <a:buNone/>
            </a:pPr>
            <a:r>
              <a:rPr lang="en-GB" sz="2200" dirty="0" smtClean="0"/>
              <a:t>2 parts </a:t>
            </a:r>
          </a:p>
          <a:p>
            <a:pPr marL="0" indent="0">
              <a:buNone/>
            </a:pPr>
            <a:r>
              <a:rPr lang="en-GB" sz="2600" i="1" u="sng" dirty="0" smtClean="0">
                <a:solidFill>
                  <a:srgbClr val="FFFF00"/>
                </a:solidFill>
              </a:rPr>
              <a:t>The </a:t>
            </a:r>
            <a:r>
              <a:rPr lang="en-GB" sz="2600" i="1" u="sng" dirty="0">
                <a:solidFill>
                  <a:srgbClr val="FFFF00"/>
                </a:solidFill>
              </a:rPr>
              <a:t>first </a:t>
            </a:r>
            <a:r>
              <a:rPr lang="en-GB" sz="2600" dirty="0"/>
              <a:t>to consider the significance of narrative in constructing and sustaining a sense of self in space and time.  </a:t>
            </a:r>
          </a:p>
          <a:p>
            <a:pPr marL="0" indent="0">
              <a:buNone/>
            </a:pPr>
            <a:r>
              <a:rPr lang="en-GB" sz="2600" i="1" u="sng" dirty="0" smtClean="0">
                <a:solidFill>
                  <a:srgbClr val="FFFF00"/>
                </a:solidFill>
              </a:rPr>
              <a:t>the </a:t>
            </a:r>
            <a:r>
              <a:rPr lang="en-GB" sz="2600" i="1" u="sng" dirty="0">
                <a:solidFill>
                  <a:srgbClr val="FFFF00"/>
                </a:solidFill>
              </a:rPr>
              <a:t>second </a:t>
            </a:r>
            <a:r>
              <a:rPr lang="en-GB" sz="2600" dirty="0" smtClean="0"/>
              <a:t>to</a:t>
            </a:r>
            <a:r>
              <a:rPr lang="en-GB" sz="2600" dirty="0"/>
              <a:t> examine this in relation to two connected texts - </a:t>
            </a:r>
            <a:r>
              <a:rPr lang="en-GB" sz="2600" i="1" dirty="0"/>
              <a:t>Heart of Darkness</a:t>
            </a:r>
            <a:r>
              <a:rPr lang="en-GB" sz="2600" dirty="0"/>
              <a:t> and </a:t>
            </a:r>
            <a:r>
              <a:rPr lang="en-GB" sz="2600" i="1" dirty="0"/>
              <a:t>To the Lighthouse -</a:t>
            </a:r>
            <a:r>
              <a:rPr lang="en-GB" sz="2600" dirty="0"/>
              <a:t> </a:t>
            </a:r>
            <a:endParaRPr lang="en-GB" sz="2600" dirty="0" smtClean="0"/>
          </a:p>
          <a:p>
            <a:pPr marL="0" indent="0">
              <a:buNone/>
            </a:pPr>
            <a:r>
              <a:rPr lang="en-GB" dirty="0" smtClean="0"/>
              <a:t> </a:t>
            </a:r>
          </a:p>
          <a:p>
            <a:pPr>
              <a:buClr>
                <a:schemeClr val="tx1"/>
              </a:buClr>
              <a:buFont typeface="Wingdings" panose="05000000000000000000" pitchFamily="2" charset="2"/>
              <a:buChar char="§"/>
            </a:pPr>
            <a:r>
              <a:rPr lang="en-GB" sz="2200" dirty="0" smtClean="0"/>
              <a:t>Conrad presents the self </a:t>
            </a:r>
            <a:r>
              <a:rPr lang="en-GB" sz="2200" dirty="0"/>
              <a:t>in time is seen as repetition and the separation of truth and illusion; of men and women; them and us; liminality and ambivalence are seen as fearful. Its three stages mark the movement closer and closer to the horror at the heart of things.  </a:t>
            </a:r>
            <a:endParaRPr lang="en-GB" sz="2200" dirty="0" smtClean="0"/>
          </a:p>
          <a:p>
            <a:pPr>
              <a:buClr>
                <a:schemeClr val="tx1"/>
              </a:buClr>
              <a:buFont typeface="Wingdings" panose="05000000000000000000" pitchFamily="2" charset="2"/>
              <a:buChar char="§"/>
            </a:pPr>
            <a:endParaRPr lang="en-GB" sz="2200" dirty="0"/>
          </a:p>
          <a:p>
            <a:pPr>
              <a:buClr>
                <a:schemeClr val="tx1"/>
              </a:buClr>
              <a:buFont typeface="Wingdings" panose="05000000000000000000" pitchFamily="2" charset="2"/>
              <a:buChar char="§"/>
            </a:pPr>
            <a:r>
              <a:rPr lang="en-GB" sz="2200" dirty="0" smtClean="0"/>
              <a:t>Woolf's </a:t>
            </a:r>
            <a:r>
              <a:rPr lang="en-GB" sz="2200" dirty="0"/>
              <a:t>reply introduces art as the explanatory framework which accepts the rhythms of the lighthouse as enabling the acceptance of liminality and difference; it moves  in three stages from the fragmented subject in the first part to the obliterating objectivity of the second part to the momentary acceptance and movement forward.in this art takes the place of philosophy as a way of engaging with the questions of existence </a:t>
            </a:r>
          </a:p>
          <a:p>
            <a:pPr marL="0" indent="0">
              <a:buNone/>
            </a:pPr>
            <a:endParaRPr lang="en-GB" b="1" dirty="0"/>
          </a:p>
        </p:txBody>
      </p:sp>
    </p:spTree>
    <p:extLst>
      <p:ext uri="{BB962C8B-B14F-4D97-AF65-F5344CB8AC3E}">
        <p14:creationId xmlns:p14="http://schemas.microsoft.com/office/powerpoint/2010/main" val="832807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71463" y="124106"/>
            <a:ext cx="11687175" cy="732251"/>
          </a:xfrm>
        </p:spPr>
        <p:txBody>
          <a:bodyPr/>
          <a:lstStyle/>
          <a:p>
            <a:r>
              <a:rPr lang="en-GB" sz="2800" dirty="0" smtClean="0">
                <a:solidFill>
                  <a:srgbClr val="FFFF00"/>
                </a:solidFill>
                <a:latin typeface="Felix Titling" panose="04060505060202020A04" pitchFamily="82" charset="0"/>
              </a:rPr>
              <a:t>constructing &amp; </a:t>
            </a:r>
            <a:r>
              <a:rPr lang="en-GB" sz="2800" dirty="0">
                <a:solidFill>
                  <a:srgbClr val="FFFF00"/>
                </a:solidFill>
                <a:latin typeface="Felix Titling" panose="04060505060202020A04" pitchFamily="82" charset="0"/>
              </a:rPr>
              <a:t>sustaining a sense of self in space </a:t>
            </a:r>
            <a:r>
              <a:rPr lang="en-GB" sz="2800" dirty="0" smtClean="0">
                <a:solidFill>
                  <a:srgbClr val="FFFF00"/>
                </a:solidFill>
                <a:latin typeface="Felix Titling" panose="04060505060202020A04" pitchFamily="82" charset="0"/>
              </a:rPr>
              <a:t>&amp; time:</a:t>
            </a:r>
            <a:r>
              <a:rPr lang="en-GB" sz="3600" dirty="0" smtClean="0">
                <a:solidFill>
                  <a:srgbClr val="FFFF00"/>
                </a:solidFill>
                <a:latin typeface="Felix Titling" panose="04060505060202020A04" pitchFamily="82" charset="0"/>
              </a:rPr>
              <a:t/>
            </a:r>
            <a:br>
              <a:rPr lang="en-GB" sz="3600" dirty="0" smtClean="0">
                <a:solidFill>
                  <a:srgbClr val="FFFF00"/>
                </a:solidFill>
                <a:latin typeface="Felix Titling" panose="04060505060202020A04" pitchFamily="82" charset="0"/>
              </a:rPr>
            </a:br>
            <a:endParaRPr lang="en-GB" sz="3600" dirty="0">
              <a:solidFill>
                <a:srgbClr val="FFFF00"/>
              </a:solidFill>
              <a:latin typeface="Felix Titling" panose="04060505060202020A04" pitchFamily="82" charset="0"/>
            </a:endParaRPr>
          </a:p>
        </p:txBody>
      </p:sp>
      <p:sp>
        <p:nvSpPr>
          <p:cNvPr id="4" name="Rectangle 3"/>
          <p:cNvSpPr/>
          <p:nvPr/>
        </p:nvSpPr>
        <p:spPr>
          <a:xfrm>
            <a:off x="271463" y="856357"/>
            <a:ext cx="11555414" cy="5816977"/>
          </a:xfrm>
          <a:prstGeom prst="rect">
            <a:avLst/>
          </a:prstGeom>
        </p:spPr>
        <p:txBody>
          <a:bodyPr wrap="square">
            <a:spAutoFit/>
          </a:bodyPr>
          <a:lstStyle/>
          <a:p>
            <a:pPr marL="342900" indent="-342900">
              <a:buFont typeface="+mj-lt"/>
              <a:buAutoNum type="arabicPeriod"/>
            </a:pPr>
            <a:r>
              <a:rPr lang="en-GB" sz="2000" dirty="0" err="1" smtClean="0"/>
              <a:t>Lacan</a:t>
            </a:r>
            <a:r>
              <a:rPr lang="en-GB" sz="2000" dirty="0" smtClean="0"/>
              <a:t> Mirror stage</a:t>
            </a:r>
          </a:p>
          <a:p>
            <a:pPr marL="342900" indent="-342900">
              <a:buFont typeface="+mj-lt"/>
              <a:buAutoNum type="arabicPeriod"/>
            </a:pPr>
            <a:r>
              <a:rPr lang="en-GB" sz="2000" dirty="0" smtClean="0"/>
              <a:t>Freud </a:t>
            </a:r>
            <a:r>
              <a:rPr lang="en-GB" sz="2000" i="1" dirty="0" smtClean="0"/>
              <a:t>Fort Da </a:t>
            </a:r>
            <a:r>
              <a:rPr lang="en-GB" sz="2000" dirty="0" smtClean="0"/>
              <a:t>stories comfort the abandoned</a:t>
            </a:r>
          </a:p>
          <a:p>
            <a:pPr marL="342900" indent="-342900">
              <a:buFont typeface="+mj-lt"/>
              <a:buAutoNum type="arabicPeriod"/>
            </a:pPr>
            <a:r>
              <a:rPr lang="en-GB" sz="2000" dirty="0" smtClean="0"/>
              <a:t>Bruno </a:t>
            </a:r>
            <a:r>
              <a:rPr lang="en-GB" sz="2000" dirty="0" err="1" smtClean="0"/>
              <a:t>Bettleheim</a:t>
            </a:r>
            <a:r>
              <a:rPr lang="en-GB" sz="2000" dirty="0" smtClean="0"/>
              <a:t> – the kind of narrative </a:t>
            </a:r>
          </a:p>
          <a:p>
            <a:endParaRPr lang="en-GB" sz="2000" dirty="0"/>
          </a:p>
          <a:p>
            <a:r>
              <a:rPr lang="en-GB" sz="2000" dirty="0" smtClean="0">
                <a:latin typeface="Felix Titling" panose="04060505060202020A04" pitchFamily="82" charset="0"/>
              </a:rPr>
              <a:t>SPEECH AND BEING </a:t>
            </a:r>
            <a:endParaRPr lang="en-GB" sz="2000" dirty="0" smtClean="0">
              <a:solidFill>
                <a:schemeClr val="tx1">
                  <a:lumMod val="95000"/>
                </a:schemeClr>
              </a:solidFill>
              <a:latin typeface="Felix Titling" panose="04060505060202020A04" pitchFamily="82" charset="0"/>
            </a:endParaRPr>
          </a:p>
          <a:p>
            <a:r>
              <a:rPr lang="en-GB" sz="2200" dirty="0" smtClean="0"/>
              <a:t>language </a:t>
            </a:r>
            <a:r>
              <a:rPr lang="en-GB" sz="2200" dirty="0"/>
              <a:t>is the precondition of the unconscious and that with regards to the mental organization necessary to constitute objects, </a:t>
            </a:r>
            <a:r>
              <a:rPr lang="en-GB" sz="2200" i="1" dirty="0"/>
              <a:t>"it is the world of words that creates the world of things" </a:t>
            </a:r>
            <a:endParaRPr lang="en-GB" sz="2200" dirty="0" smtClean="0"/>
          </a:p>
          <a:p>
            <a:pPr lvl="1"/>
            <a:r>
              <a:rPr lang="en-GB" sz="2000" dirty="0" err="1" smtClean="0">
                <a:solidFill>
                  <a:srgbClr val="FFFF00"/>
                </a:solidFill>
              </a:rPr>
              <a:t>Lacan</a:t>
            </a:r>
            <a:r>
              <a:rPr lang="en-GB" sz="2000" dirty="0" smtClean="0">
                <a:solidFill>
                  <a:srgbClr val="FFFF00"/>
                </a:solidFill>
              </a:rPr>
              <a:t> (1953). ‘The </a:t>
            </a:r>
            <a:r>
              <a:rPr lang="en-GB" sz="2000" dirty="0">
                <a:solidFill>
                  <a:srgbClr val="FFFF00"/>
                </a:solidFill>
              </a:rPr>
              <a:t>function and field of speech and language in </a:t>
            </a:r>
            <a:r>
              <a:rPr lang="en-GB" sz="2000" dirty="0" smtClean="0">
                <a:solidFill>
                  <a:srgbClr val="FFFF00"/>
                </a:solidFill>
              </a:rPr>
              <a:t>psychoanalysis,’ </a:t>
            </a:r>
            <a:r>
              <a:rPr lang="en-GB" sz="2000" i="1" dirty="0" err="1" smtClean="0">
                <a:solidFill>
                  <a:srgbClr val="FFFF00"/>
                </a:solidFill>
              </a:rPr>
              <a:t>Écrits</a:t>
            </a:r>
            <a:r>
              <a:rPr lang="en-GB" sz="2000" dirty="0">
                <a:solidFill>
                  <a:srgbClr val="FFFF00"/>
                </a:solidFill>
              </a:rPr>
              <a:t>: A selection (Bruce Fink, Trans</a:t>
            </a:r>
            <a:r>
              <a:rPr lang="en-GB" sz="2000" dirty="0" smtClean="0">
                <a:solidFill>
                  <a:srgbClr val="FFFF00"/>
                </a:solidFill>
              </a:rPr>
              <a:t>.), W</a:t>
            </a:r>
            <a:r>
              <a:rPr lang="en-GB" sz="2000" dirty="0">
                <a:solidFill>
                  <a:srgbClr val="FFFF00"/>
                </a:solidFill>
              </a:rPr>
              <a:t>. W. </a:t>
            </a:r>
            <a:r>
              <a:rPr lang="en-GB" sz="2000" dirty="0" smtClean="0">
                <a:solidFill>
                  <a:srgbClr val="FFFF00"/>
                </a:solidFill>
              </a:rPr>
              <a:t>Norton, 2002</a:t>
            </a:r>
          </a:p>
          <a:p>
            <a:endParaRPr lang="en-GB" sz="2000" dirty="0" smtClean="0">
              <a:solidFill>
                <a:srgbClr val="FFFF00"/>
              </a:solidFill>
            </a:endParaRPr>
          </a:p>
          <a:p>
            <a:r>
              <a:rPr lang="en-GB" sz="2200" dirty="0"/>
              <a:t>the desire to write is a demand to be heard, the desire to become a ‘speaking subject’ with access to the symbolic order of the father; or, in social terms, a desire for entry into the discourse of the legislative and symbol-making elite	</a:t>
            </a:r>
          </a:p>
          <a:p>
            <a:pPr lvl="1"/>
            <a:r>
              <a:rPr lang="en-GB" sz="2000" dirty="0" smtClean="0">
                <a:solidFill>
                  <a:srgbClr val="FFFF00"/>
                </a:solidFill>
              </a:rPr>
              <a:t>Cora </a:t>
            </a:r>
            <a:r>
              <a:rPr lang="en-GB" sz="2000" dirty="0">
                <a:solidFill>
                  <a:srgbClr val="FFFF00"/>
                </a:solidFill>
              </a:rPr>
              <a:t>Kaplan, ‘Language and Gender’, </a:t>
            </a:r>
            <a:r>
              <a:rPr lang="en-GB" sz="2000" i="1" dirty="0">
                <a:solidFill>
                  <a:srgbClr val="FFFF00"/>
                </a:solidFill>
              </a:rPr>
              <a:t>Sea </a:t>
            </a:r>
            <a:r>
              <a:rPr lang="en-GB" sz="2000" i="1" dirty="0" smtClean="0">
                <a:solidFill>
                  <a:srgbClr val="FFFF00"/>
                </a:solidFill>
              </a:rPr>
              <a:t>changes, </a:t>
            </a:r>
            <a:r>
              <a:rPr lang="en-GB" sz="2000" dirty="0" smtClean="0">
                <a:solidFill>
                  <a:srgbClr val="FFFF00"/>
                </a:solidFill>
              </a:rPr>
              <a:t>Verso 1986</a:t>
            </a:r>
            <a:endParaRPr lang="en-GB" sz="2000" dirty="0">
              <a:solidFill>
                <a:srgbClr val="FFFF00"/>
              </a:solidFill>
            </a:endParaRPr>
          </a:p>
          <a:p>
            <a:endParaRPr lang="en-GB" sz="2000" dirty="0">
              <a:solidFill>
                <a:srgbClr val="FFFF00"/>
              </a:solidFill>
            </a:endParaRPr>
          </a:p>
          <a:p>
            <a:r>
              <a:rPr lang="en-GB" sz="2200" dirty="0" smtClean="0"/>
              <a:t>the </a:t>
            </a:r>
            <a:r>
              <a:rPr lang="en-GB" sz="2200" dirty="0"/>
              <a:t>human self is the speaking self. </a:t>
            </a:r>
          </a:p>
          <a:p>
            <a:r>
              <a:rPr lang="en-GB" sz="2000" dirty="0" smtClean="0">
                <a:solidFill>
                  <a:srgbClr val="FFFF00"/>
                </a:solidFill>
              </a:rPr>
              <a:t>	Benedict </a:t>
            </a:r>
            <a:r>
              <a:rPr lang="en-GB" sz="2000" dirty="0">
                <a:solidFill>
                  <a:srgbClr val="FFFF00"/>
                </a:solidFill>
              </a:rPr>
              <a:t>Anderson, </a:t>
            </a:r>
            <a:r>
              <a:rPr lang="en-GB" sz="2000" i="1" dirty="0">
                <a:solidFill>
                  <a:srgbClr val="FFFF00"/>
                </a:solidFill>
              </a:rPr>
              <a:t>Imagined </a:t>
            </a:r>
            <a:r>
              <a:rPr lang="en-GB" sz="2000" i="1" dirty="0" smtClean="0">
                <a:solidFill>
                  <a:srgbClr val="FFFF00"/>
                </a:solidFill>
              </a:rPr>
              <a:t>Communities </a:t>
            </a:r>
            <a:r>
              <a:rPr lang="en-GB" sz="2000" dirty="0" smtClean="0">
                <a:solidFill>
                  <a:srgbClr val="FFFF00"/>
                </a:solidFill>
              </a:rPr>
              <a:t>Verso, 1983</a:t>
            </a:r>
            <a:endParaRPr lang="en-GB" sz="2000" dirty="0">
              <a:solidFill>
                <a:srgbClr val="FFFF00"/>
              </a:solidFill>
            </a:endParaRPr>
          </a:p>
        </p:txBody>
      </p:sp>
      <p:sp>
        <p:nvSpPr>
          <p:cNvPr id="6" name="Rectangle 5"/>
          <p:cNvSpPr/>
          <p:nvPr/>
        </p:nvSpPr>
        <p:spPr>
          <a:xfrm>
            <a:off x="10090504" y="6150114"/>
            <a:ext cx="1736373" cy="523220"/>
          </a:xfrm>
          <a:prstGeom prst="rect">
            <a:avLst/>
          </a:prstGeom>
        </p:spPr>
        <p:txBody>
          <a:bodyPr wrap="none">
            <a:spAutoFit/>
          </a:bodyPr>
          <a:lstStyle/>
          <a:p>
            <a:r>
              <a:rPr lang="en-GB" sz="2800" dirty="0"/>
              <a:t>narrative</a:t>
            </a:r>
          </a:p>
        </p:txBody>
      </p:sp>
    </p:spTree>
    <p:extLst>
      <p:ext uri="{BB962C8B-B14F-4D97-AF65-F5344CB8AC3E}">
        <p14:creationId xmlns:p14="http://schemas.microsoft.com/office/powerpoint/2010/main" val="352690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48061" y="177741"/>
            <a:ext cx="10996239" cy="7078861"/>
          </a:xfrm>
          <a:prstGeom prst="rect">
            <a:avLst/>
          </a:prstGeom>
        </p:spPr>
        <p:txBody>
          <a:bodyPr wrap="square">
            <a:spAutoFit/>
          </a:bodyPr>
          <a:lstStyle/>
          <a:p>
            <a:r>
              <a:rPr lang="en-GB" sz="2200" dirty="0" smtClean="0"/>
              <a:t>For </a:t>
            </a:r>
            <a:r>
              <a:rPr lang="en-GB" sz="2200" dirty="0"/>
              <a:t>the total form of his body, by which the subject anticipates the maturation of his power in a mirage, is given to him only as a gestalt, that is, in an exteriority in which, to be sure, </a:t>
            </a:r>
            <a:r>
              <a:rPr lang="en-GB" sz="2200" dirty="0">
                <a:solidFill>
                  <a:srgbClr val="FFFF00"/>
                </a:solidFill>
              </a:rPr>
              <a:t>this form is more constitutive than constituted, but in which, above all, it appears to him as the contour of his stature that freezes it and in a symmetry that reverses it, in opposition to the turbulent movements with which the subject feels he animates it. </a:t>
            </a:r>
            <a:r>
              <a:rPr lang="en-GB" sz="2200" dirty="0"/>
              <a:t>Through these two aspects of its appearance, this gestalt—whose power [</a:t>
            </a:r>
            <a:r>
              <a:rPr lang="en-GB" sz="2200" dirty="0" err="1"/>
              <a:t>pregnance</a:t>
            </a:r>
            <a:r>
              <a:rPr lang="en-GB" sz="2200" dirty="0"/>
              <a:t>] should be considered linked to the species, though its motor style is as yet unrecognizable — symbolizes the I‘s mental permanence, at the same time as it prefigures its alienating destination. </a:t>
            </a:r>
            <a:r>
              <a:rPr lang="en-GB" sz="2200" dirty="0">
                <a:solidFill>
                  <a:srgbClr val="FFFF00"/>
                </a:solidFill>
              </a:rPr>
              <a:t>This gestalt is also replete with the correspondences that unite the I with the statue onto which man projects himself, the phantoms that dominate him, and the automaton with which the world of his own making tends to achieve fruition in an ambiguous relation</a:t>
            </a:r>
            <a:r>
              <a:rPr lang="en-GB" sz="2200" dirty="0" smtClean="0">
                <a:solidFill>
                  <a:srgbClr val="FFFF00"/>
                </a:solidFill>
              </a:rPr>
              <a:t>.</a:t>
            </a:r>
          </a:p>
          <a:p>
            <a:endParaRPr lang="en-GB" sz="2200" dirty="0"/>
          </a:p>
          <a:p>
            <a:r>
              <a:rPr lang="en-GB" sz="2200" dirty="0" smtClean="0"/>
              <a:t>The </a:t>
            </a:r>
            <a:r>
              <a:rPr lang="en-GB" sz="2200" dirty="0"/>
              <a:t>function of the mirror stage thus turns </a:t>
            </a:r>
            <a:r>
              <a:rPr lang="en-GB" sz="2200" dirty="0" smtClean="0"/>
              <a:t>out …to </a:t>
            </a:r>
            <a:r>
              <a:rPr lang="en-GB" sz="2200" dirty="0"/>
              <a:t>be a particular case of the function of </a:t>
            </a:r>
            <a:r>
              <a:rPr lang="en-GB" sz="2200" dirty="0" err="1"/>
              <a:t>imagos</a:t>
            </a:r>
            <a:r>
              <a:rPr lang="en-GB" sz="2200" dirty="0"/>
              <a:t>, which is to </a:t>
            </a:r>
            <a:r>
              <a:rPr lang="en-GB" sz="2200" dirty="0">
                <a:solidFill>
                  <a:srgbClr val="FFFF00"/>
                </a:solidFill>
              </a:rPr>
              <a:t>establish a relationship between an organism and its reality—or, as they say, between the </a:t>
            </a:r>
            <a:r>
              <a:rPr lang="en-GB" sz="2200" i="1" dirty="0" err="1">
                <a:solidFill>
                  <a:srgbClr val="FFFF00"/>
                </a:solidFill>
              </a:rPr>
              <a:t>Innenwelt</a:t>
            </a:r>
            <a:r>
              <a:rPr lang="en-GB" sz="2200" dirty="0">
                <a:solidFill>
                  <a:srgbClr val="FFFF00"/>
                </a:solidFill>
              </a:rPr>
              <a:t> and the </a:t>
            </a:r>
            <a:r>
              <a:rPr lang="en-GB" sz="2200" i="1" dirty="0">
                <a:solidFill>
                  <a:srgbClr val="FFFF00"/>
                </a:solidFill>
              </a:rPr>
              <a:t>Umwelt</a:t>
            </a:r>
            <a:r>
              <a:rPr lang="en-GB" sz="2200" dirty="0" smtClean="0">
                <a:solidFill>
                  <a:srgbClr val="FFFF00"/>
                </a:solidFill>
              </a:rPr>
              <a:t>.</a:t>
            </a:r>
          </a:p>
          <a:p>
            <a:endParaRPr lang="en-GB" sz="2200" dirty="0" smtClean="0">
              <a:solidFill>
                <a:srgbClr val="FFFF00"/>
              </a:solidFill>
            </a:endParaRPr>
          </a:p>
          <a:p>
            <a:pPr algn="r"/>
            <a:r>
              <a:rPr lang="en-GB" sz="2000" dirty="0"/>
              <a:t>https://www.sas.upenn.edu/~cavitch/pdf-library/Lacan%20Mirror%20Stage.pdf</a:t>
            </a:r>
            <a:endParaRPr lang="en-GB" sz="2000" dirty="0">
              <a:solidFill>
                <a:srgbClr val="FFFF00"/>
              </a:solidFill>
            </a:endParaRPr>
          </a:p>
          <a:p>
            <a:pPr algn="r"/>
            <a:endParaRPr lang="en-GB" sz="2000" dirty="0" smtClean="0">
              <a:solidFill>
                <a:srgbClr val="FFFF00"/>
              </a:solidFill>
            </a:endParaRPr>
          </a:p>
          <a:p>
            <a:endParaRPr lang="en-GB" dirty="0"/>
          </a:p>
        </p:txBody>
      </p:sp>
    </p:spTree>
    <p:extLst>
      <p:ext uri="{BB962C8B-B14F-4D97-AF65-F5344CB8AC3E}">
        <p14:creationId xmlns:p14="http://schemas.microsoft.com/office/powerpoint/2010/main" val="3498614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93152"/>
          </a:xfrm>
        </p:spPr>
        <p:txBody>
          <a:bodyPr/>
          <a:lstStyle/>
          <a:p>
            <a:r>
              <a:rPr lang="en-GB" sz="3600" dirty="0" smtClean="0">
                <a:solidFill>
                  <a:srgbClr val="FFFF00"/>
                </a:solidFill>
                <a:latin typeface="Felix Titling" panose="04060505060202020A04" pitchFamily="82" charset="0"/>
              </a:rPr>
              <a:t>Rhythms of life and death</a:t>
            </a:r>
            <a:endParaRPr lang="en-GB" sz="3600"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508000" y="1378857"/>
            <a:ext cx="10972800" cy="5283199"/>
          </a:xfrm>
        </p:spPr>
        <p:txBody>
          <a:bodyPr>
            <a:normAutofit lnSpcReduction="10000"/>
          </a:bodyPr>
          <a:lstStyle/>
          <a:p>
            <a:pPr marL="0" indent="0">
              <a:buClr>
                <a:schemeClr val="tx1"/>
              </a:buClr>
              <a:buNone/>
            </a:pPr>
            <a:r>
              <a:rPr lang="en-GB" sz="2400" dirty="0" err="1"/>
              <a:t>Kristeva</a:t>
            </a:r>
            <a:r>
              <a:rPr lang="en-GB" sz="2400" dirty="0"/>
              <a:t> – </a:t>
            </a:r>
            <a:r>
              <a:rPr lang="en-GB" sz="2400" i="1" dirty="0" smtClean="0"/>
              <a:t>Revolution Of Poetic Narrative 1</a:t>
            </a:r>
            <a:r>
              <a:rPr lang="en-GB" sz="2400" dirty="0" smtClean="0"/>
              <a:t>984</a:t>
            </a:r>
          </a:p>
          <a:p>
            <a:pPr marL="0" indent="0">
              <a:buClr>
                <a:schemeClr val="tx1"/>
              </a:buClr>
              <a:buNone/>
            </a:pPr>
            <a:endParaRPr lang="en-GB" sz="2400" dirty="0" smtClean="0"/>
          </a:p>
          <a:p>
            <a:pPr marL="0" indent="0">
              <a:buClr>
                <a:schemeClr val="tx1"/>
              </a:buClr>
              <a:buNone/>
            </a:pPr>
            <a:r>
              <a:rPr lang="en-GB" sz="2400" dirty="0" err="1" smtClean="0"/>
              <a:t>Kristeva's</a:t>
            </a:r>
            <a:r>
              <a:rPr lang="en-GB" sz="2400" dirty="0" smtClean="0"/>
              <a:t> </a:t>
            </a:r>
            <a:r>
              <a:rPr lang="en-GB" sz="2400" dirty="0"/>
              <a:t>notion of the </a:t>
            </a:r>
            <a:r>
              <a:rPr lang="en-GB" sz="2400" dirty="0" err="1"/>
              <a:t>chora</a:t>
            </a:r>
            <a:r>
              <a:rPr lang="en-GB" sz="2400" dirty="0"/>
              <a:t>:</a:t>
            </a:r>
          </a:p>
          <a:p>
            <a:pPr marL="0" indent="0">
              <a:buClr>
                <a:schemeClr val="tx1"/>
              </a:buClr>
              <a:buNone/>
            </a:pPr>
            <a:r>
              <a:rPr lang="en-GB" sz="2400" dirty="0"/>
              <a:t> We borrow the term </a:t>
            </a:r>
            <a:r>
              <a:rPr lang="en-GB" sz="2400" i="1" dirty="0" err="1"/>
              <a:t>chora</a:t>
            </a:r>
            <a:r>
              <a:rPr lang="en-GB" sz="2400" dirty="0"/>
              <a:t> from Plato's </a:t>
            </a:r>
            <a:r>
              <a:rPr lang="en-GB" sz="2400" i="1" dirty="0" err="1"/>
              <a:t>Timaeus</a:t>
            </a:r>
            <a:r>
              <a:rPr lang="en-GB" sz="2400" dirty="0"/>
              <a:t> to denote an </a:t>
            </a:r>
            <a:r>
              <a:rPr lang="en-GB" sz="2400" dirty="0" smtClean="0"/>
              <a:t>essentially </a:t>
            </a:r>
            <a:r>
              <a:rPr lang="en-GB" sz="2400" dirty="0"/>
              <a:t>mobile and extremely provisional articulation constituted </a:t>
            </a:r>
            <a:r>
              <a:rPr lang="en-GB" sz="2400" dirty="0" smtClean="0"/>
              <a:t>by  </a:t>
            </a:r>
            <a:r>
              <a:rPr lang="en-GB" sz="2400" dirty="0"/>
              <a:t>[</a:t>
            </a:r>
            <a:r>
              <a:rPr lang="en-GB" sz="2400" dirty="0" err="1"/>
              <a:t>bioenergetic</a:t>
            </a:r>
            <a:r>
              <a:rPr lang="en-GB" sz="2400" dirty="0"/>
              <a:t>] movements and their ephemeral </a:t>
            </a:r>
            <a:r>
              <a:rPr lang="en-GB" sz="2400" dirty="0" err="1"/>
              <a:t>stases</a:t>
            </a:r>
            <a:r>
              <a:rPr lang="en-GB" sz="2400" dirty="0"/>
              <a:t>. We </a:t>
            </a:r>
            <a:r>
              <a:rPr lang="en-GB" sz="2400" dirty="0" smtClean="0"/>
              <a:t>differentiate </a:t>
            </a:r>
            <a:r>
              <a:rPr lang="en-GB" sz="2400" dirty="0"/>
              <a:t>this uncertain and indeterminate articulation from a </a:t>
            </a:r>
            <a:r>
              <a:rPr lang="en-GB" sz="2400" dirty="0" smtClean="0"/>
              <a:t>disposition  </a:t>
            </a:r>
            <a:r>
              <a:rPr lang="en-GB" sz="2400" dirty="0"/>
              <a:t>that already depends on representation, lends itself to </a:t>
            </a:r>
            <a:r>
              <a:rPr lang="en-GB" sz="2400" dirty="0" smtClean="0"/>
              <a:t>phenomenological</a:t>
            </a:r>
            <a:r>
              <a:rPr lang="en-GB" sz="2400" dirty="0"/>
              <a:t>, spatial intuition, and gives rise to a geometry. . . . </a:t>
            </a:r>
            <a:r>
              <a:rPr lang="en-GB" sz="2400" dirty="0" smtClean="0">
                <a:solidFill>
                  <a:srgbClr val="FFFF00"/>
                </a:solidFill>
              </a:rPr>
              <a:t>The </a:t>
            </a:r>
            <a:r>
              <a:rPr lang="en-GB" sz="2400" dirty="0" err="1">
                <a:solidFill>
                  <a:srgbClr val="FFFF00"/>
                </a:solidFill>
              </a:rPr>
              <a:t>chora</a:t>
            </a:r>
            <a:r>
              <a:rPr lang="en-GB" sz="2400" dirty="0">
                <a:solidFill>
                  <a:srgbClr val="FFFF00"/>
                </a:solidFill>
              </a:rPr>
              <a:t>, as rupture and articulations (rhythm), precedes evidence</a:t>
            </a:r>
            <a:r>
              <a:rPr lang="en-GB" sz="2400" dirty="0" smtClean="0">
                <a:solidFill>
                  <a:srgbClr val="FFFF00"/>
                </a:solidFill>
              </a:rPr>
              <a:t>, </a:t>
            </a:r>
            <a:r>
              <a:rPr lang="en-GB" sz="2400" dirty="0">
                <a:solidFill>
                  <a:srgbClr val="FFFF00"/>
                </a:solidFill>
              </a:rPr>
              <a:t>verisimilitude, spatiality, and temporality</a:t>
            </a:r>
            <a:r>
              <a:rPr lang="en-GB" sz="2400" dirty="0"/>
              <a:t>. [RPL, pp. 25-26]</a:t>
            </a:r>
            <a:endParaRPr lang="en-GB" dirty="0"/>
          </a:p>
          <a:p>
            <a:pPr marL="0" indent="0">
              <a:buClr>
                <a:schemeClr val="tx1"/>
              </a:buClr>
              <a:buNone/>
            </a:pPr>
            <a:r>
              <a:rPr lang="en-GB" dirty="0" smtClean="0"/>
              <a:t>	Calvin </a:t>
            </a:r>
            <a:r>
              <a:rPr lang="en-GB" dirty="0" err="1"/>
              <a:t>Bedient</a:t>
            </a:r>
            <a:r>
              <a:rPr lang="en-GB" dirty="0"/>
              <a:t>, ‘</a:t>
            </a:r>
            <a:r>
              <a:rPr lang="en-GB" dirty="0" err="1"/>
              <a:t>Kristeva</a:t>
            </a:r>
            <a:r>
              <a:rPr lang="en-GB" dirty="0"/>
              <a:t> and Poetry as Shattered Signification’ </a:t>
            </a:r>
            <a:r>
              <a:rPr lang="en-GB" i="1" dirty="0"/>
              <a:t>Critical Inquiry</a:t>
            </a:r>
          </a:p>
          <a:p>
            <a:pPr marL="0" indent="0">
              <a:buClr>
                <a:schemeClr val="tx1"/>
              </a:buClr>
              <a:buNone/>
            </a:pPr>
            <a:r>
              <a:rPr lang="en-GB" dirty="0" smtClean="0"/>
              <a:t>	Vol</a:t>
            </a:r>
            <a:r>
              <a:rPr lang="en-GB" dirty="0"/>
              <a:t>. 16, No. 4 (Summer, 1990), pp. 807-829 </a:t>
            </a:r>
          </a:p>
          <a:p>
            <a:pPr marL="0" indent="0">
              <a:buClr>
                <a:schemeClr val="tx1"/>
              </a:buClr>
              <a:buNone/>
            </a:pPr>
            <a:endParaRPr lang="en-GB" dirty="0"/>
          </a:p>
        </p:txBody>
      </p:sp>
    </p:spTree>
    <p:extLst>
      <p:ext uri="{BB962C8B-B14F-4D97-AF65-F5344CB8AC3E}">
        <p14:creationId xmlns:p14="http://schemas.microsoft.com/office/powerpoint/2010/main" val="1381092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FF00"/>
                </a:solidFill>
                <a:latin typeface="Felix Titling" panose="04060505060202020A04" pitchFamily="82" charset="0"/>
              </a:rPr>
              <a:t>Aesthetics, rhythm, life &amp; death</a:t>
            </a:r>
            <a:endParaRPr lang="en-GB" sz="3600" dirty="0">
              <a:solidFill>
                <a:srgbClr val="FFFF00"/>
              </a:solidFill>
              <a:latin typeface="Felix Titling" panose="04060505060202020A04" pitchFamily="82" charset="0"/>
            </a:endParaRPr>
          </a:p>
        </p:txBody>
      </p:sp>
      <p:sp>
        <p:nvSpPr>
          <p:cNvPr id="4" name="Content Placeholder 3"/>
          <p:cNvSpPr>
            <a:spLocks noGrp="1"/>
          </p:cNvSpPr>
          <p:nvPr>
            <p:ph idx="1"/>
          </p:nvPr>
        </p:nvSpPr>
        <p:spPr>
          <a:xfrm>
            <a:off x="1103312" y="2052918"/>
            <a:ext cx="9765815" cy="3385542"/>
          </a:xfrm>
          <a:prstGeom prst="rect">
            <a:avLst/>
          </a:prstGeom>
        </p:spPr>
        <p:txBody>
          <a:bodyPr wrap="none">
            <a:spAutoFit/>
          </a:bodyPr>
          <a:lstStyle/>
          <a:p>
            <a:pPr marL="0" indent="0">
              <a:buNone/>
            </a:pPr>
            <a:r>
              <a:rPr lang="en-GB" sz="2400" u="sng" dirty="0" smtClean="0"/>
              <a:t>Claire Regan Kinney </a:t>
            </a:r>
          </a:p>
          <a:p>
            <a:pPr marL="0" indent="0">
              <a:buNone/>
            </a:pPr>
            <a:r>
              <a:rPr lang="en-GB" sz="2400" dirty="0" smtClean="0"/>
              <a:t>Pleasure of absorption pleasure of completion : the poetic line</a:t>
            </a:r>
            <a:r>
              <a:rPr lang="en-GB" sz="2400" dirty="0" smtClean="0"/>
              <a:t>.</a:t>
            </a:r>
          </a:p>
          <a:p>
            <a:pPr marL="0" indent="0">
              <a:buNone/>
            </a:pPr>
            <a:endParaRPr lang="en-GB" sz="2400" dirty="0" smtClean="0"/>
          </a:p>
          <a:p>
            <a:pPr marL="0" indent="0">
              <a:buNone/>
            </a:pPr>
            <a:r>
              <a:rPr lang="en-GB" sz="2400" u="sng" dirty="0" smtClean="0"/>
              <a:t>Texts </a:t>
            </a:r>
            <a:r>
              <a:rPr lang="en-GB" sz="2400" u="sng" dirty="0"/>
              <a:t>the struggle with </a:t>
            </a:r>
            <a:r>
              <a:rPr lang="en-GB" sz="2400" u="sng" dirty="0" smtClean="0"/>
              <a:t>mortality</a:t>
            </a:r>
            <a:endParaRPr lang="en-GB" sz="2400" u="sng" dirty="0"/>
          </a:p>
          <a:p>
            <a:pPr marL="0" indent="0">
              <a:buNone/>
            </a:pPr>
            <a:r>
              <a:rPr lang="en-GB" sz="2400" dirty="0" smtClean="0"/>
              <a:t>Homer </a:t>
            </a:r>
            <a:r>
              <a:rPr lang="en-GB" sz="2400" dirty="0"/>
              <a:t>and the repeated phrase – see also </a:t>
            </a:r>
            <a:r>
              <a:rPr lang="en-GB" sz="2400" i="1" dirty="0"/>
              <a:t>Gilgamesh</a:t>
            </a:r>
            <a:r>
              <a:rPr lang="en-GB" sz="2400" dirty="0"/>
              <a:t> / </a:t>
            </a:r>
            <a:r>
              <a:rPr lang="en-GB" sz="2400" i="1" dirty="0"/>
              <a:t>Beowulf</a:t>
            </a:r>
          </a:p>
          <a:p>
            <a:pPr marL="0" indent="0">
              <a:buNone/>
            </a:pPr>
            <a:r>
              <a:rPr lang="en-GB" sz="2400" dirty="0"/>
              <a:t> </a:t>
            </a:r>
            <a:r>
              <a:rPr lang="en-GB" sz="2400" dirty="0" smtClean="0"/>
              <a:t> </a:t>
            </a:r>
            <a:endParaRPr lang="en-GB" sz="2400" dirty="0" smtClean="0"/>
          </a:p>
          <a:p>
            <a:endParaRPr lang="en-GB" dirty="0"/>
          </a:p>
        </p:txBody>
      </p:sp>
    </p:spTree>
    <p:extLst>
      <p:ext uri="{BB962C8B-B14F-4D97-AF65-F5344CB8AC3E}">
        <p14:creationId xmlns:p14="http://schemas.microsoft.com/office/powerpoint/2010/main" val="4263539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solidFill>
                  <a:srgbClr val="FFFF00"/>
                </a:solidFill>
                <a:latin typeface="Felix Titling" panose="04060505060202020A04" pitchFamily="82" charset="0"/>
              </a:rPr>
              <a:t>SEPARATION OF SPHERES</a:t>
            </a:r>
            <a:r>
              <a:rPr lang="en-GB" dirty="0"/>
              <a:t/>
            </a:r>
            <a:br>
              <a:rPr lang="en-GB" dirty="0"/>
            </a:br>
            <a:endParaRPr lang="en-GB" dirty="0"/>
          </a:p>
        </p:txBody>
      </p:sp>
      <p:sp>
        <p:nvSpPr>
          <p:cNvPr id="3" name="Content Placeholder 2"/>
          <p:cNvSpPr>
            <a:spLocks noGrp="1"/>
          </p:cNvSpPr>
          <p:nvPr>
            <p:ph idx="1"/>
          </p:nvPr>
        </p:nvSpPr>
        <p:spPr>
          <a:xfrm>
            <a:off x="901700" y="1384300"/>
            <a:ext cx="9309100" cy="5003800"/>
          </a:xfrm>
        </p:spPr>
        <p:txBody>
          <a:bodyPr>
            <a:normAutofit lnSpcReduction="10000"/>
          </a:bodyPr>
          <a:lstStyle/>
          <a:p>
            <a:pPr marL="0" indent="0">
              <a:buNone/>
            </a:pPr>
            <a:r>
              <a:rPr lang="en-GB" sz="2200" dirty="0" smtClean="0"/>
              <a:t>It </a:t>
            </a:r>
            <a:r>
              <a:rPr lang="en-GB" sz="2200" dirty="0"/>
              <a:t>appeared, however, I was also one of the Workers, with a capital—you know. S</a:t>
            </a:r>
            <a:r>
              <a:rPr lang="en-GB" sz="2200" u="sng" dirty="0"/>
              <a:t>omething like an emissary of light, something like a lower sort of apostle. </a:t>
            </a:r>
            <a:r>
              <a:rPr lang="en-GB" sz="2200" dirty="0"/>
              <a:t>... She talked about 'weaning those ignorant millions from their horrid ways,' till, upon my word, she made me quite uncomfortable. I ventured to hint that the Company was run for profit</a:t>
            </a:r>
            <a:r>
              <a:rPr lang="en-GB" sz="2200" dirty="0" smtClean="0"/>
              <a:t>.</a:t>
            </a:r>
          </a:p>
          <a:p>
            <a:pPr marL="0" indent="0">
              <a:buNone/>
            </a:pPr>
            <a:endParaRPr lang="en-GB" sz="2200" dirty="0"/>
          </a:p>
          <a:p>
            <a:pPr marL="0" indent="0">
              <a:buNone/>
            </a:pPr>
            <a:r>
              <a:rPr lang="en-GB" sz="2200" dirty="0"/>
              <a:t>“'You forget, dear Charlie, that the labourer is worthy of his hire,' she said, brightly. </a:t>
            </a:r>
            <a:r>
              <a:rPr lang="en-GB" sz="2200" u="sng" dirty="0"/>
              <a:t>It's queer how out of touch with truth women are. They live in a world of their own, and there has never been anything like it, and never can be. It is too beautiful altogether, and if they were to set it up it would go to pieces before the first sunset. Some confounded fact we men have been living contentedly with ever since the day of creation would start up and knock the whole thing over.</a:t>
            </a:r>
            <a:endParaRPr lang="en-GB" sz="2200" dirty="0"/>
          </a:p>
          <a:p>
            <a:endParaRPr lang="en-GB" dirty="0"/>
          </a:p>
          <a:p>
            <a:pPr marL="0" indent="0">
              <a:buNone/>
            </a:pPr>
            <a:endParaRPr lang="en-GB" dirty="0"/>
          </a:p>
        </p:txBody>
      </p:sp>
    </p:spTree>
    <p:extLst>
      <p:ext uri="{BB962C8B-B14F-4D97-AF65-F5344CB8AC3E}">
        <p14:creationId xmlns:p14="http://schemas.microsoft.com/office/powerpoint/2010/main" val="250829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452718"/>
            <a:ext cx="11658599" cy="1400530"/>
          </a:xfrm>
        </p:spPr>
        <p:txBody>
          <a:bodyPr/>
          <a:lstStyle/>
          <a:p>
            <a:r>
              <a:rPr lang="en-GB" sz="3400" dirty="0" smtClean="0">
                <a:solidFill>
                  <a:srgbClr val="FFFF00"/>
                </a:solidFill>
                <a:latin typeface="Felix Titling" panose="04060505060202020A04" pitchFamily="82" charset="0"/>
              </a:rPr>
              <a:t>Blurred boundaries/ anxiety about liminality</a:t>
            </a:r>
            <a:endParaRPr lang="en-GB" sz="3400"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874712" y="1295399"/>
            <a:ext cx="10707688" cy="5130801"/>
          </a:xfrm>
        </p:spPr>
        <p:txBody>
          <a:bodyPr>
            <a:normAutofit fontScale="85000" lnSpcReduction="20000"/>
          </a:bodyPr>
          <a:lstStyle/>
          <a:p>
            <a:pPr marL="0" indent="0">
              <a:lnSpc>
                <a:spcPct val="120000"/>
              </a:lnSpc>
              <a:buNone/>
            </a:pPr>
            <a:r>
              <a:rPr lang="en-GB" dirty="0"/>
              <a:t>He </a:t>
            </a:r>
            <a:r>
              <a:rPr lang="en-GB" sz="2400" dirty="0"/>
              <a:t>looked like a harlequin. His clothes had been made of some stuff that was brown </a:t>
            </a:r>
            <a:r>
              <a:rPr lang="en-GB" sz="2400" dirty="0" err="1"/>
              <a:t>holland</a:t>
            </a:r>
            <a:r>
              <a:rPr lang="en-GB" sz="2400" dirty="0"/>
              <a:t> probably, but it was covered with patches all over, with bright patches, blue, red, and yellow—patches on the back, patches on the front, patches on elbows, on knees; coloured binding around his jacket, scarlet edging at the bottom of his trousers; and the sunshine made him look extremely gay and wonderfully neat withal, because you could see how beautifully all this patching had been done. </a:t>
            </a:r>
            <a:r>
              <a:rPr lang="en-GB" sz="2400" dirty="0" smtClean="0"/>
              <a:t>… </a:t>
            </a:r>
          </a:p>
          <a:p>
            <a:pPr marL="0" indent="0">
              <a:lnSpc>
                <a:spcPct val="120000"/>
              </a:lnSpc>
              <a:buNone/>
            </a:pPr>
            <a:endParaRPr lang="en-GB" sz="1200" dirty="0"/>
          </a:p>
          <a:p>
            <a:pPr marL="0" indent="0">
              <a:lnSpc>
                <a:spcPct val="120000"/>
              </a:lnSpc>
              <a:buNone/>
            </a:pPr>
            <a:r>
              <a:rPr lang="en-GB" sz="2400" dirty="0"/>
              <a:t>When the manager, escorted by the pilgrims, all of them armed to the teeth, had gone to the house this chap came on board. </a:t>
            </a:r>
            <a:r>
              <a:rPr lang="en-GB" sz="2400" dirty="0" smtClean="0"/>
              <a:t>‘’I </a:t>
            </a:r>
            <a:r>
              <a:rPr lang="en-GB" sz="2400" dirty="0"/>
              <a:t>say, I don't like this. These natives are in the bush,' I said. He assured me earnestly it was all right. </a:t>
            </a:r>
            <a:r>
              <a:rPr lang="en-GB" sz="2400" u="sng" dirty="0"/>
              <a:t>'They are simple people</a:t>
            </a:r>
            <a:r>
              <a:rPr lang="en-GB" sz="2400" dirty="0"/>
              <a:t>,' he added; 'well, I am glad you came. It took me all my time to keep them off.' 'But you said it was all right,' I cried. 'Oh, they meant no harm,' he said; and as I stared he corrected himself, 'Not exactly.' Then vivaciously, 'My faith, your pilot-house wants a clean-up!' In the next breath he advised me to keep enough steam on the boiler to blow the whistle in case of any trouble. 'One good screech will do more for you than all your rifles. </a:t>
            </a:r>
            <a:r>
              <a:rPr lang="en-GB" sz="2400" u="sng" dirty="0"/>
              <a:t>They are simple people,' </a:t>
            </a:r>
            <a:r>
              <a:rPr lang="en-GB" sz="2400" dirty="0"/>
              <a:t>he repeated</a:t>
            </a:r>
            <a:r>
              <a:rPr lang="en-GB" dirty="0"/>
              <a:t>. </a:t>
            </a:r>
          </a:p>
        </p:txBody>
      </p:sp>
    </p:spTree>
    <p:extLst>
      <p:ext uri="{BB962C8B-B14F-4D97-AF65-F5344CB8AC3E}">
        <p14:creationId xmlns:p14="http://schemas.microsoft.com/office/powerpoint/2010/main" val="2391251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latin typeface="Felix Titling" panose="04060505060202020A04" pitchFamily="82" charset="0"/>
              </a:rPr>
              <a:t>Words to live with </a:t>
            </a:r>
            <a:endParaRPr lang="en-GB"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406400" y="1760818"/>
            <a:ext cx="11201400" cy="4195481"/>
          </a:xfrm>
        </p:spPr>
        <p:txBody>
          <a:bodyPr/>
          <a:lstStyle/>
          <a:p>
            <a:pPr marL="0" indent="0">
              <a:buNone/>
            </a:pPr>
            <a:r>
              <a:rPr lang="en-GB" sz="2200" dirty="0"/>
              <a:t>'I heard his very last words....' I stopped in a fright.</a:t>
            </a:r>
          </a:p>
          <a:p>
            <a:pPr marL="0" indent="0">
              <a:buNone/>
            </a:pPr>
            <a:r>
              <a:rPr lang="en-GB" sz="2200" dirty="0"/>
              <a:t>“'Repeat them,' she murmured in a heart-broken tone. 'I want—I want—something—something—to—to live with.'</a:t>
            </a:r>
          </a:p>
          <a:p>
            <a:pPr marL="0" indent="0">
              <a:buNone/>
            </a:pPr>
            <a:r>
              <a:rPr lang="en-GB" sz="2200" dirty="0"/>
              <a:t>“I was on the point of crying at her, 'Don't you hear them?' The dusk was repeating them in a persistent whisper all around us, in a whisper that seemed to swell menacingly like the first whisper of a rising wind. 'The horror! The horror!'</a:t>
            </a:r>
          </a:p>
          <a:p>
            <a:pPr marL="0" indent="0">
              <a:buNone/>
            </a:pPr>
            <a:r>
              <a:rPr lang="en-GB" sz="2200" dirty="0"/>
              <a:t>“'His last word—to live with,' she insisted. 'Don't you understand I loved him—I loved him—I loved him!'</a:t>
            </a:r>
          </a:p>
          <a:p>
            <a:pPr marL="0" indent="0">
              <a:buNone/>
            </a:pPr>
            <a:r>
              <a:rPr lang="en-GB" sz="2200" dirty="0"/>
              <a:t>“I pulled myself together and spoke slowly.</a:t>
            </a:r>
          </a:p>
          <a:p>
            <a:pPr marL="0" indent="0">
              <a:buNone/>
            </a:pPr>
            <a:r>
              <a:rPr lang="en-GB" sz="2200" dirty="0"/>
              <a:t>“'The last word he pronounced was—your name.'</a:t>
            </a:r>
          </a:p>
          <a:p>
            <a:pPr marL="0" indent="0">
              <a:buNone/>
            </a:pPr>
            <a:endParaRPr lang="en-GB" dirty="0"/>
          </a:p>
        </p:txBody>
      </p:sp>
    </p:spTree>
    <p:extLst>
      <p:ext uri="{BB962C8B-B14F-4D97-AF65-F5344CB8AC3E}">
        <p14:creationId xmlns:p14="http://schemas.microsoft.com/office/powerpoint/2010/main" val="1272874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528918"/>
            <a:ext cx="10186989" cy="779182"/>
          </a:xfrm>
        </p:spPr>
        <p:txBody>
          <a:bodyPr/>
          <a:lstStyle/>
          <a:p>
            <a:r>
              <a:rPr lang="en-GB" sz="3600" dirty="0" smtClean="0">
                <a:solidFill>
                  <a:srgbClr val="FFFF00"/>
                </a:solidFill>
                <a:latin typeface="Felix Titling" panose="04060505060202020A04" pitchFamily="82" charset="0"/>
              </a:rPr>
              <a:t>Dark passages: art &amp; the self</a:t>
            </a:r>
            <a:endParaRPr lang="en-GB" sz="3600" dirty="0">
              <a:solidFill>
                <a:srgbClr val="FFFF00"/>
              </a:solidFill>
              <a:latin typeface="Felix Titling" panose="04060505060202020A04" pitchFamily="82" charset="0"/>
            </a:endParaRPr>
          </a:p>
        </p:txBody>
      </p:sp>
      <p:sp>
        <p:nvSpPr>
          <p:cNvPr id="7" name="Rectangle 3"/>
          <p:cNvSpPr>
            <a:spLocks noGrp="1" noChangeArrowheads="1"/>
          </p:cNvSpPr>
          <p:nvPr>
            <p:ph idx="1"/>
          </p:nvPr>
        </p:nvSpPr>
        <p:spPr bwMode="auto">
          <a:xfrm>
            <a:off x="876300" y="1293168"/>
            <a:ext cx="10134600"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GB" altLang="en-US" sz="2200" dirty="0"/>
              <a:t>The </a:t>
            </a:r>
            <a:r>
              <a:rPr lang="en-GB" altLang="en-US" sz="2200" dirty="0" err="1"/>
              <a:t>jacmanna</a:t>
            </a:r>
            <a:r>
              <a:rPr lang="en-GB" altLang="en-US" sz="2200" dirty="0"/>
              <a:t> was bright violet; the wall staring white. She would not have considered it honest to tamper with the bright violet and the staring white, since she saw them like that, fashionable though it was, since Mr. </a:t>
            </a:r>
            <a:r>
              <a:rPr lang="en-GB" altLang="en-US" sz="2200" dirty="0" err="1"/>
              <a:t>Paunceforte's</a:t>
            </a:r>
            <a:r>
              <a:rPr lang="en-GB" altLang="en-US" sz="2200" dirty="0"/>
              <a:t> visit, to see everything pale, elegant, </a:t>
            </a:r>
            <a:r>
              <a:rPr lang="en-GB" altLang="en-US" sz="2200" dirty="0" smtClean="0"/>
              <a:t>semi-transparent</a:t>
            </a:r>
            <a:r>
              <a:rPr lang="en-GB" altLang="en-US" sz="2200" dirty="0"/>
              <a:t>. </a:t>
            </a:r>
            <a:endParaRPr lang="en-GB" altLang="en-US" sz="2200" dirty="0" smtClean="0"/>
          </a:p>
          <a:p>
            <a:pPr marL="0" lvl="0" indent="0" defTabSz="914400" eaLnBrk="0" fontAlgn="base" hangingPunct="0">
              <a:spcBef>
                <a:spcPct val="0"/>
              </a:spcBef>
              <a:spcAft>
                <a:spcPct val="0"/>
              </a:spcAft>
              <a:buClrTx/>
              <a:buSzTx/>
              <a:buNone/>
            </a:pPr>
            <a:endParaRPr lang="en-GB" altLang="en-US" sz="2200" dirty="0"/>
          </a:p>
          <a:p>
            <a:pPr marL="0" lvl="0" indent="0" defTabSz="914400" eaLnBrk="0" fontAlgn="base" hangingPunct="0">
              <a:spcBef>
                <a:spcPct val="0"/>
              </a:spcBef>
              <a:spcAft>
                <a:spcPct val="0"/>
              </a:spcAft>
              <a:buClrTx/>
              <a:buSzTx/>
              <a:buNone/>
            </a:pPr>
            <a:r>
              <a:rPr lang="en-GB" altLang="en-US" sz="2200" dirty="0" smtClean="0"/>
              <a:t>Then </a:t>
            </a:r>
            <a:r>
              <a:rPr lang="en-GB" altLang="en-US" sz="2200" u="sng" dirty="0"/>
              <a:t>beneath the colour there was the shape</a:t>
            </a:r>
            <a:r>
              <a:rPr lang="en-GB" altLang="en-US" sz="2200" dirty="0"/>
              <a:t>. She could see it all so clearly, so commandingly, when she looked: it was when she took her brush in hand that the whole thing changed. It was in that moment's flight between the picture and her canvas that the demons set on her who often brought her to the verge of tears and made </a:t>
            </a:r>
            <a:r>
              <a:rPr lang="en-GB" altLang="en-US" sz="2200" u="sng" dirty="0"/>
              <a:t>this passage from conception to work as dreadful as any down a dark passage for a child</a:t>
            </a:r>
            <a:r>
              <a:rPr lang="en-GB" altLang="en-US" sz="2200" dirty="0"/>
              <a:t>. Such she often felt herself--struggling against terrific odds to maintain her courage; to say: "But this is what I see; this is what I see," and so to clasp some miserable remnant of her vision to her breast, which a thousand forces did their best to pluck from her. </a:t>
            </a:r>
          </a:p>
        </p:txBody>
      </p:sp>
    </p:spTree>
    <p:extLst>
      <p:ext uri="{BB962C8B-B14F-4D97-AF65-F5344CB8AC3E}">
        <p14:creationId xmlns:p14="http://schemas.microsoft.com/office/powerpoint/2010/main" val="3641213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1037889" cy="728382"/>
          </a:xfrm>
        </p:spPr>
        <p:txBody>
          <a:bodyPr/>
          <a:lstStyle/>
          <a:p>
            <a:r>
              <a:rPr lang="en-GB" sz="3600" dirty="0">
                <a:solidFill>
                  <a:srgbClr val="FFFF00"/>
                </a:solidFill>
                <a:latin typeface="Felix Titling" panose="04060505060202020A04" pitchFamily="82" charset="0"/>
              </a:rPr>
              <a:t>Subject </a:t>
            </a:r>
            <a:r>
              <a:rPr lang="en-GB" sz="3600" dirty="0" smtClean="0">
                <a:solidFill>
                  <a:srgbClr val="FFFF00"/>
                </a:solidFill>
                <a:latin typeface="Felix Titling" panose="04060505060202020A04" pitchFamily="82" charset="0"/>
              </a:rPr>
              <a:t>&amp; </a:t>
            </a:r>
            <a:r>
              <a:rPr lang="en-GB" sz="3600" dirty="0">
                <a:solidFill>
                  <a:srgbClr val="FFFF00"/>
                </a:solidFill>
                <a:latin typeface="Felix Titling" panose="04060505060202020A04" pitchFamily="82" charset="0"/>
              </a:rPr>
              <a:t>object </a:t>
            </a:r>
            <a:r>
              <a:rPr lang="en-GB" sz="3600" dirty="0" smtClean="0">
                <a:solidFill>
                  <a:srgbClr val="FFFF00"/>
                </a:solidFill>
                <a:latin typeface="Felix Titling" panose="04060505060202020A04" pitchFamily="82" charset="0"/>
              </a:rPr>
              <a:t>&amp; </a:t>
            </a:r>
            <a:r>
              <a:rPr lang="en-GB" sz="3600" dirty="0">
                <a:solidFill>
                  <a:srgbClr val="FFFF00"/>
                </a:solidFill>
                <a:latin typeface="Felix Titling" panose="04060505060202020A04" pitchFamily="82" charset="0"/>
              </a:rPr>
              <a:t>the nature of reality</a:t>
            </a:r>
          </a:p>
        </p:txBody>
      </p:sp>
      <p:sp>
        <p:nvSpPr>
          <p:cNvPr id="4" name="Rectangle 1"/>
          <p:cNvSpPr>
            <a:spLocks noGrp="1" noChangeArrowheads="1"/>
          </p:cNvSpPr>
          <p:nvPr>
            <p:ph idx="1"/>
          </p:nvPr>
        </p:nvSpPr>
        <p:spPr bwMode="auto">
          <a:xfrm>
            <a:off x="862013" y="1794962"/>
            <a:ext cx="9844087"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GB" altLang="en-US" sz="2200" dirty="0">
                <a:latin typeface="+mn-lt"/>
              </a:rPr>
              <a:t>Oh, but," said Lily, "think of his work</a:t>
            </a:r>
            <a:r>
              <a:rPr lang="en-GB" altLang="en-US" sz="2200" dirty="0" smtClean="0">
                <a:latin typeface="+mn-lt"/>
              </a:rPr>
              <a:t>!“</a:t>
            </a:r>
          </a:p>
          <a:p>
            <a:pPr marL="0" lvl="0" indent="0" defTabSz="914400" eaLnBrk="0" fontAlgn="base" hangingPunct="0">
              <a:spcBef>
                <a:spcPct val="0"/>
              </a:spcBef>
              <a:spcAft>
                <a:spcPct val="0"/>
              </a:spcAft>
              <a:buClrTx/>
              <a:buSzTx/>
              <a:buNone/>
            </a:pPr>
            <a:endParaRPr lang="en-GB" altLang="en-US" sz="2200" dirty="0">
              <a:latin typeface="+mn-lt"/>
            </a:endParaRPr>
          </a:p>
          <a:p>
            <a:pPr marL="0" lvl="0" indent="0" defTabSz="914400" eaLnBrk="0" fontAlgn="base" hangingPunct="0">
              <a:spcBef>
                <a:spcPct val="0"/>
              </a:spcBef>
              <a:spcAft>
                <a:spcPct val="0"/>
              </a:spcAft>
              <a:buClrTx/>
              <a:buSzTx/>
              <a:buNone/>
            </a:pPr>
            <a:r>
              <a:rPr lang="en-GB" altLang="en-US" sz="2200" dirty="0" smtClean="0">
                <a:latin typeface="+mn-lt"/>
              </a:rPr>
              <a:t> </a:t>
            </a:r>
            <a:r>
              <a:rPr lang="en-GB" altLang="en-US" sz="2200" dirty="0">
                <a:latin typeface="+mn-lt"/>
              </a:rPr>
              <a:t>Whenever she "thought of his work" she always saw clearly before her a large kitchen table. It was Andrew's doing. She asked him what his father's books were about. </a:t>
            </a:r>
            <a:r>
              <a:rPr lang="en-GB" altLang="en-US" sz="2200" dirty="0">
                <a:solidFill>
                  <a:srgbClr val="FFFF00"/>
                </a:solidFill>
                <a:latin typeface="+mn-lt"/>
              </a:rPr>
              <a:t>"Subject and object and the nature of reality,"</a:t>
            </a:r>
            <a:r>
              <a:rPr lang="en-GB" altLang="en-US" sz="2200" dirty="0">
                <a:latin typeface="+mn-lt"/>
              </a:rPr>
              <a:t> Andrew had said. And when she said Heavens, she had no notion what that meant. "Think of a kitchen table then," he told her, "when you're not there." </a:t>
            </a:r>
          </a:p>
        </p:txBody>
      </p:sp>
    </p:spTree>
    <p:extLst>
      <p:ext uri="{BB962C8B-B14F-4D97-AF65-F5344CB8AC3E}">
        <p14:creationId xmlns:p14="http://schemas.microsoft.com/office/powerpoint/2010/main" val="200383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0261" y="452718"/>
            <a:ext cx="5089527" cy="1400530"/>
          </a:xfrm>
        </p:spPr>
        <p:txBody>
          <a:bodyPr/>
          <a:lstStyle/>
          <a:p>
            <a:pPr algn="ctr"/>
            <a:r>
              <a:rPr lang="en-GB" sz="3600" i="1" dirty="0" smtClean="0">
                <a:solidFill>
                  <a:srgbClr val="FFFF00"/>
                </a:solidFill>
                <a:latin typeface="Felix Titling" panose="04060505060202020A04" pitchFamily="82" charset="0"/>
              </a:rPr>
              <a:t>To the Lighthouse</a:t>
            </a:r>
            <a:br>
              <a:rPr lang="en-GB" sz="3600" i="1" dirty="0" smtClean="0">
                <a:solidFill>
                  <a:srgbClr val="FFFF00"/>
                </a:solidFill>
                <a:latin typeface="Felix Titling" panose="04060505060202020A04" pitchFamily="82" charset="0"/>
              </a:rPr>
            </a:br>
            <a:r>
              <a:rPr lang="en-GB" sz="2800" dirty="0" smtClean="0">
                <a:solidFill>
                  <a:srgbClr val="FFFF00"/>
                </a:solidFill>
                <a:latin typeface="Felix Titling" panose="04060505060202020A04" pitchFamily="82" charset="0"/>
              </a:rPr>
              <a:t>art &amp; ambivalence </a:t>
            </a:r>
            <a:endParaRPr lang="en-GB" sz="2800" dirty="0">
              <a:solidFill>
                <a:srgbClr val="FFFF00"/>
              </a:solidFill>
              <a:latin typeface="Felix Titling" panose="04060505060202020A04" pitchFamily="82" charset="0"/>
            </a:endParaRPr>
          </a:p>
        </p:txBody>
      </p:sp>
      <p:sp>
        <p:nvSpPr>
          <p:cNvPr id="3" name="Content Placeholder 2"/>
          <p:cNvSpPr>
            <a:spLocks noGrp="1"/>
          </p:cNvSpPr>
          <p:nvPr>
            <p:ph idx="1"/>
          </p:nvPr>
        </p:nvSpPr>
        <p:spPr>
          <a:xfrm>
            <a:off x="422273" y="206155"/>
            <a:ext cx="2947988" cy="3362545"/>
          </a:xfrm>
          <a:ln>
            <a:solidFill>
              <a:schemeClr val="tx1"/>
            </a:solidFill>
          </a:ln>
        </p:spPr>
        <p:txBody>
          <a:bodyPr>
            <a:normAutofit/>
          </a:bodyPr>
          <a:lstStyle/>
          <a:p>
            <a:pPr marL="0" indent="0" algn="ctr">
              <a:buNone/>
            </a:pPr>
            <a:r>
              <a:rPr lang="en-GB" u="sng" dirty="0" smtClean="0"/>
              <a:t>The Window </a:t>
            </a:r>
          </a:p>
          <a:p>
            <a:pPr marL="0" indent="0">
              <a:buNone/>
            </a:pPr>
            <a:r>
              <a:rPr lang="en-GB" dirty="0"/>
              <a:t>The Subjective world</a:t>
            </a:r>
          </a:p>
          <a:p>
            <a:pPr marL="0" indent="0">
              <a:buNone/>
            </a:pPr>
            <a:r>
              <a:rPr lang="en-GB" dirty="0" smtClean="0"/>
              <a:t>Single </a:t>
            </a:r>
            <a:r>
              <a:rPr lang="en-GB" dirty="0"/>
              <a:t>day </a:t>
            </a:r>
            <a:endParaRPr lang="en-GB" dirty="0" smtClean="0"/>
          </a:p>
          <a:p>
            <a:pPr marL="0" indent="0">
              <a:buNone/>
            </a:pPr>
            <a:r>
              <a:rPr lang="en-GB" dirty="0" smtClean="0"/>
              <a:t>Fear of transience</a:t>
            </a:r>
          </a:p>
          <a:p>
            <a:pPr marL="0" indent="0">
              <a:buNone/>
            </a:pPr>
            <a:r>
              <a:rPr lang="en-GB" dirty="0" smtClean="0"/>
              <a:t>Chinese eyes – Sanskrit and Persian</a:t>
            </a:r>
          </a:p>
          <a:p>
            <a:pPr marL="0" indent="0">
              <a:buNone/>
            </a:pPr>
            <a:r>
              <a:rPr lang="en-GB" dirty="0" smtClean="0"/>
              <a:t>The skull in the nursery</a:t>
            </a:r>
          </a:p>
          <a:p>
            <a:pPr marL="0" indent="0">
              <a:buNone/>
            </a:pPr>
            <a:r>
              <a:rPr lang="en-GB" dirty="0" smtClean="0"/>
              <a:t>stories to make it safe</a:t>
            </a:r>
            <a:endParaRPr lang="en-GB" dirty="0"/>
          </a:p>
        </p:txBody>
      </p:sp>
      <p:sp>
        <p:nvSpPr>
          <p:cNvPr id="6" name="Content Placeholder 2"/>
          <p:cNvSpPr txBox="1">
            <a:spLocks/>
          </p:cNvSpPr>
          <p:nvPr/>
        </p:nvSpPr>
        <p:spPr>
          <a:xfrm>
            <a:off x="8459789" y="242176"/>
            <a:ext cx="3097211" cy="3222144"/>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Font typeface="Wingdings 3" charset="2"/>
              <a:buNone/>
            </a:pPr>
            <a:r>
              <a:rPr lang="en-GB" u="sng" dirty="0" smtClean="0"/>
              <a:t>The Lighthouse </a:t>
            </a:r>
          </a:p>
          <a:p>
            <a:pPr marL="0" indent="0">
              <a:buFont typeface="Wingdings 3" charset="2"/>
              <a:buNone/>
            </a:pPr>
            <a:endParaRPr lang="en-GB" dirty="0"/>
          </a:p>
          <a:p>
            <a:pPr marL="0" indent="0">
              <a:buNone/>
            </a:pPr>
            <a:r>
              <a:rPr lang="en-GB" dirty="0"/>
              <a:t>The Subjective world</a:t>
            </a:r>
          </a:p>
          <a:p>
            <a:pPr marL="0" indent="0">
              <a:buFont typeface="Wingdings 3" charset="2"/>
              <a:buNone/>
            </a:pPr>
            <a:r>
              <a:rPr lang="en-GB" dirty="0" smtClean="0"/>
              <a:t>Return &amp; completion</a:t>
            </a:r>
          </a:p>
          <a:p>
            <a:pPr marL="0" indent="0">
              <a:buNone/>
            </a:pPr>
            <a:r>
              <a:rPr lang="en-GB" dirty="0" smtClean="0"/>
              <a:t>Single </a:t>
            </a:r>
            <a:r>
              <a:rPr lang="en-GB" dirty="0"/>
              <a:t>day incorporating </a:t>
            </a:r>
            <a:r>
              <a:rPr lang="en-GB" dirty="0" smtClean="0"/>
              <a:t>time</a:t>
            </a:r>
          </a:p>
          <a:p>
            <a:pPr marL="0" indent="0">
              <a:buNone/>
            </a:pPr>
            <a:r>
              <a:rPr lang="en-GB" dirty="0" smtClean="0"/>
              <a:t>Accepting transience through art</a:t>
            </a:r>
            <a:endParaRPr lang="en-GB" dirty="0"/>
          </a:p>
        </p:txBody>
      </p:sp>
      <p:sp>
        <p:nvSpPr>
          <p:cNvPr id="7" name="Content Placeholder 2"/>
          <p:cNvSpPr txBox="1">
            <a:spLocks/>
          </p:cNvSpPr>
          <p:nvPr/>
        </p:nvSpPr>
        <p:spPr>
          <a:xfrm>
            <a:off x="3370261" y="1662472"/>
            <a:ext cx="5089528" cy="1320812"/>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gn="ctr">
              <a:buFont typeface="Wingdings 3" charset="2"/>
              <a:buNone/>
            </a:pPr>
            <a:r>
              <a:rPr lang="en-GB" u="sng" dirty="0" smtClean="0"/>
              <a:t>Time Passes </a:t>
            </a:r>
          </a:p>
          <a:p>
            <a:pPr marL="0" indent="0" algn="ctr">
              <a:buFont typeface="Wingdings 3" charset="2"/>
              <a:buNone/>
            </a:pPr>
            <a:r>
              <a:rPr lang="en-GB" dirty="0" smtClean="0"/>
              <a:t>Loss of subjectivity/ objective</a:t>
            </a:r>
          </a:p>
          <a:p>
            <a:pPr marL="0" indent="0" algn="ctr">
              <a:buFont typeface="Wingdings 3" charset="2"/>
              <a:buNone/>
            </a:pPr>
            <a:r>
              <a:rPr lang="en-GB" dirty="0" smtClean="0"/>
              <a:t>10 years </a:t>
            </a:r>
          </a:p>
          <a:p>
            <a:pPr marL="0" indent="0" algn="ctr">
              <a:buFont typeface="Wingdings 3" charset="2"/>
              <a:buNone/>
            </a:pPr>
            <a:endParaRPr lang="en-GB" dirty="0"/>
          </a:p>
        </p:txBody>
      </p:sp>
      <p:sp>
        <p:nvSpPr>
          <p:cNvPr id="8" name="Rectangle 7"/>
          <p:cNvSpPr/>
          <p:nvPr/>
        </p:nvSpPr>
        <p:spPr>
          <a:xfrm>
            <a:off x="1028700" y="6365000"/>
            <a:ext cx="10528300" cy="369332"/>
          </a:xfrm>
          <a:prstGeom prst="rect">
            <a:avLst/>
          </a:prstGeom>
        </p:spPr>
        <p:txBody>
          <a:bodyPr wrap="square">
            <a:spAutoFit/>
          </a:bodyPr>
          <a:lstStyle/>
          <a:p>
            <a:r>
              <a:rPr lang="en-GB" dirty="0" smtClean="0">
                <a:solidFill>
                  <a:srgbClr val="FFFF00"/>
                </a:solidFill>
              </a:rPr>
              <a:t>Subject                                                     Object 	                                     the nature of reality</a:t>
            </a:r>
            <a:endParaRPr lang="en-GB" dirty="0">
              <a:solidFill>
                <a:srgbClr val="FFFF00"/>
              </a:solidFill>
            </a:endParaRPr>
          </a:p>
        </p:txBody>
      </p:sp>
      <p:sp>
        <p:nvSpPr>
          <p:cNvPr id="9" name="Rectangle 8"/>
          <p:cNvSpPr/>
          <p:nvPr/>
        </p:nvSpPr>
        <p:spPr>
          <a:xfrm>
            <a:off x="3736975" y="3674189"/>
            <a:ext cx="4356099" cy="2308324"/>
          </a:xfrm>
          <a:prstGeom prst="rect">
            <a:avLst/>
          </a:prstGeom>
        </p:spPr>
        <p:txBody>
          <a:bodyPr wrap="square">
            <a:spAutoFit/>
          </a:bodyPr>
          <a:lstStyle/>
          <a:p>
            <a:pPr algn="just"/>
            <a:r>
              <a:rPr lang="en-GB" sz="1600" dirty="0"/>
              <a:t>In spring the garden urns, casually filled with wind-blown plants, </a:t>
            </a:r>
            <a:r>
              <a:rPr lang="en-GB" sz="1600" dirty="0" smtClean="0"/>
              <a:t>were gay </a:t>
            </a:r>
            <a:r>
              <a:rPr lang="en-GB" sz="1600" dirty="0"/>
              <a:t>as ever. Violets came and daffodils. But the stillness and </a:t>
            </a:r>
            <a:r>
              <a:rPr lang="en-GB" sz="1600" dirty="0" smtClean="0"/>
              <a:t>the brightness </a:t>
            </a:r>
            <a:r>
              <a:rPr lang="en-GB" sz="1600" dirty="0"/>
              <a:t>of the day were as strange as the chaos and tumult of night</a:t>
            </a:r>
            <a:r>
              <a:rPr lang="en-GB" sz="1600" u="sng" dirty="0" smtClean="0"/>
              <a:t>, with </a:t>
            </a:r>
            <a:r>
              <a:rPr lang="en-GB" sz="1600" u="sng" dirty="0"/>
              <a:t>the trees standing there, and the flowers standing there, </a:t>
            </a:r>
            <a:r>
              <a:rPr lang="en-GB" sz="1600" u="sng" dirty="0" smtClean="0"/>
              <a:t>looking before </a:t>
            </a:r>
            <a:r>
              <a:rPr lang="en-GB" sz="1600" u="sng" dirty="0"/>
              <a:t>them, </a:t>
            </a:r>
            <a:r>
              <a:rPr lang="en-GB" sz="1600" u="sng" dirty="0" smtClean="0"/>
              <a:t> looking </a:t>
            </a:r>
            <a:r>
              <a:rPr lang="en-GB" sz="1600" u="sng" dirty="0"/>
              <a:t>up, yet beholding nothing, eyeless, and </a:t>
            </a:r>
            <a:r>
              <a:rPr lang="en-GB" sz="1600" u="sng" dirty="0" smtClean="0"/>
              <a:t>so terrible</a:t>
            </a:r>
            <a:r>
              <a:rPr lang="en-GB" sz="1600" dirty="0"/>
              <a:t>.</a:t>
            </a:r>
            <a:endParaRPr lang="en-GB" sz="1600" dirty="0"/>
          </a:p>
        </p:txBody>
      </p:sp>
      <p:sp>
        <p:nvSpPr>
          <p:cNvPr id="10" name="Rectangle 9"/>
          <p:cNvSpPr/>
          <p:nvPr/>
        </p:nvSpPr>
        <p:spPr>
          <a:xfrm>
            <a:off x="8362950" y="3812688"/>
            <a:ext cx="3611934" cy="1569660"/>
          </a:xfrm>
          <a:prstGeom prst="rect">
            <a:avLst/>
          </a:prstGeom>
        </p:spPr>
        <p:txBody>
          <a:bodyPr wrap="square">
            <a:spAutoFit/>
          </a:bodyPr>
          <a:lstStyle/>
          <a:p>
            <a:pPr algn="just"/>
            <a:r>
              <a:rPr lang="en-GB" sz="1600" dirty="0"/>
              <a:t>So that was the Lighthouse, was it?</a:t>
            </a:r>
          </a:p>
          <a:p>
            <a:endParaRPr lang="en-GB" sz="1600" dirty="0"/>
          </a:p>
          <a:p>
            <a:pPr algn="just"/>
            <a:r>
              <a:rPr lang="en-GB" sz="1600" dirty="0"/>
              <a:t>No, the other was also the Lighthouse. For </a:t>
            </a:r>
            <a:r>
              <a:rPr lang="en-GB" sz="1600" u="sng" dirty="0"/>
              <a:t>nothing was simply </a:t>
            </a:r>
            <a:r>
              <a:rPr lang="en-GB" sz="1600" u="sng" dirty="0" smtClean="0"/>
              <a:t>one thing</a:t>
            </a:r>
            <a:r>
              <a:rPr lang="en-GB" sz="1600" dirty="0"/>
              <a:t>. The other Lighthouse was true too. </a:t>
            </a:r>
            <a:endParaRPr lang="en-GB" sz="1600" dirty="0"/>
          </a:p>
        </p:txBody>
      </p:sp>
      <p:sp>
        <p:nvSpPr>
          <p:cNvPr id="11" name="Rectangle 10"/>
          <p:cNvSpPr/>
          <p:nvPr/>
        </p:nvSpPr>
        <p:spPr>
          <a:xfrm>
            <a:off x="292100" y="3718678"/>
            <a:ext cx="3174999" cy="2062103"/>
          </a:xfrm>
          <a:prstGeom prst="rect">
            <a:avLst/>
          </a:prstGeom>
        </p:spPr>
        <p:txBody>
          <a:bodyPr wrap="square">
            <a:spAutoFit/>
          </a:bodyPr>
          <a:lstStyle/>
          <a:p>
            <a:pPr algn="just"/>
            <a:r>
              <a:rPr lang="en-GB" sz="1600" dirty="0"/>
              <a:t>What </a:t>
            </a:r>
            <a:r>
              <a:rPr lang="en-GB" sz="1600" dirty="0"/>
              <a:t>had possessed Edward to send them this horrid skull? </a:t>
            </a:r>
            <a:r>
              <a:rPr lang="en-GB" sz="1600" u="sng" dirty="0"/>
              <a:t>She had been so foolish as to let them nail it up </a:t>
            </a:r>
            <a:r>
              <a:rPr lang="en-GB" sz="1600" dirty="0"/>
              <a:t>there. It was nailed fast, Mildred said, and Cam couldn't go to sleep with it in the room, and James screamed if she touched it</a:t>
            </a:r>
          </a:p>
        </p:txBody>
      </p:sp>
    </p:spTree>
    <p:extLst>
      <p:ext uri="{BB962C8B-B14F-4D97-AF65-F5344CB8AC3E}">
        <p14:creationId xmlns:p14="http://schemas.microsoft.com/office/powerpoint/2010/main" val="813753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305</TotalTime>
  <Words>1654</Words>
  <Application>Microsoft Office PowerPoint</Application>
  <PresentationFormat>Widescreen</PresentationFormat>
  <Paragraphs>91</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Bernard MT Condensed</vt:lpstr>
      <vt:lpstr>Century Gothic</vt:lpstr>
      <vt:lpstr>Felix Titling</vt:lpstr>
      <vt:lpstr>Wingdings</vt:lpstr>
      <vt:lpstr>Wingdings 3</vt:lpstr>
      <vt:lpstr>Ion</vt:lpstr>
      <vt:lpstr>PowerPoint Presentation</vt:lpstr>
      <vt:lpstr>SUMMARY </vt:lpstr>
      <vt:lpstr>constructing &amp; sustaining a sense of self in space &amp; time: </vt:lpstr>
      <vt:lpstr>PowerPoint Presentation</vt:lpstr>
      <vt:lpstr>Rhythms of life and death</vt:lpstr>
      <vt:lpstr>Aesthetics, rhythm, life &amp; death</vt:lpstr>
      <vt:lpstr>SEPARATION OF SPHERES </vt:lpstr>
      <vt:lpstr>Blurred boundaries/ anxiety about liminality</vt:lpstr>
      <vt:lpstr>Words to live with </vt:lpstr>
      <vt:lpstr>Dark passages: art &amp; the self</vt:lpstr>
      <vt:lpstr>Subject &amp; object &amp; the nature of reality</vt:lpstr>
      <vt:lpstr>To the Lighthouse art &amp; ambivalence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29</cp:revision>
  <dcterms:created xsi:type="dcterms:W3CDTF">2019-07-02T13:19:45Z</dcterms:created>
  <dcterms:modified xsi:type="dcterms:W3CDTF">2019-07-16T12:48:18Z</dcterms:modified>
</cp:coreProperties>
</file>