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312" r:id="rId3"/>
    <p:sldId id="315" r:id="rId4"/>
    <p:sldId id="259" r:id="rId5"/>
    <p:sldId id="313" r:id="rId6"/>
    <p:sldId id="314" r:id="rId7"/>
    <p:sldId id="316" r:id="rId8"/>
    <p:sldId id="317" r:id="rId9"/>
    <p:sldId id="262" r:id="rId10"/>
    <p:sldId id="285" r:id="rId11"/>
    <p:sldId id="319" r:id="rId12"/>
    <p:sldId id="296" r:id="rId13"/>
    <p:sldId id="320" r:id="rId14"/>
    <p:sldId id="277" r:id="rId15"/>
    <p:sldId id="311" r:id="rId16"/>
    <p:sldId id="306" r:id="rId17"/>
    <p:sldId id="307" r:id="rId18"/>
    <p:sldId id="308" r:id="rId19"/>
    <p:sldId id="309" r:id="rId20"/>
    <p:sldId id="304" r:id="rId21"/>
    <p:sldId id="310" r:id="rId22"/>
    <p:sldId id="278" r:id="rId23"/>
    <p:sldId id="291" r:id="rId24"/>
    <p:sldId id="279" r:id="rId25"/>
    <p:sldId id="282" r:id="rId26"/>
    <p:sldId id="28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E719"/>
    <a:srgbClr val="7DDDFF"/>
    <a:srgbClr val="F6925A"/>
    <a:srgbClr val="FF5050"/>
    <a:srgbClr val="FFFF99"/>
    <a:srgbClr val="FFFF66"/>
    <a:srgbClr val="7FE838"/>
    <a:srgbClr val="007A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13/09/2021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041648"/>
          </a:xfrm>
        </p:spPr>
        <p:txBody>
          <a:bodyPr/>
          <a:lstStyle/>
          <a:p>
            <a:r>
              <a:rPr lang="en-GB" dirty="0"/>
              <a:t>HPAH5037; HPAH6037</a:t>
            </a:r>
          </a:p>
          <a:p>
            <a:endParaRPr lang="en-GB" dirty="0"/>
          </a:p>
          <a:p>
            <a:r>
              <a:rPr lang="en-GB" dirty="0"/>
              <a:t>INTRODUCTION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39749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400" dirty="0"/>
              <a:t>Murder, Mayhem and Megalomania: The Life and Times of the Emperor Nero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3439" y="3861048"/>
            <a:ext cx="2597121" cy="244999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13D48-E01C-4B28-AFBB-C36D7EB92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 of Nero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2358A-675D-4CBA-BB8C-A889F341ED5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30088" y="1772816"/>
            <a:ext cx="8406064" cy="4392488"/>
          </a:xfrm>
          <a:solidFill>
            <a:srgbClr val="007AD6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1000" b="1" dirty="0"/>
          </a:p>
          <a:p>
            <a:pPr marL="0" indent="0" algn="ctr">
              <a:buNone/>
            </a:pPr>
            <a:r>
              <a:rPr lang="en-GB" sz="3800" b="1" dirty="0"/>
              <a:t>What preconceptions do you have about the Emperor Nero?</a:t>
            </a:r>
          </a:p>
          <a:p>
            <a:pPr marL="0" indent="0" algn="ctr">
              <a:buNone/>
            </a:pPr>
            <a:endParaRPr lang="en-GB" sz="1000" b="1" dirty="0"/>
          </a:p>
          <a:p>
            <a:pPr marL="0" indent="0" algn="ctr">
              <a:buNone/>
            </a:pPr>
            <a:r>
              <a:rPr lang="en-GB" sz="3800" b="1" dirty="0"/>
              <a:t>What associations do you think there are in the popular imagination?</a:t>
            </a:r>
          </a:p>
        </p:txBody>
      </p:sp>
    </p:spTree>
    <p:extLst>
      <p:ext uri="{BB962C8B-B14F-4D97-AF65-F5344CB8AC3E}">
        <p14:creationId xmlns:p14="http://schemas.microsoft.com/office/powerpoint/2010/main" val="2031322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2A48E-FB70-4F53-88F7-897CAC9CA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(pantomime) “Villain”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574A5-D4F4-48DC-96DD-1098EBEFE65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046112" cy="1901952"/>
          </a:xfrm>
          <a:solidFill>
            <a:srgbClr val="FF5050"/>
          </a:solidFill>
        </p:spPr>
        <p:txBody>
          <a:bodyPr/>
          <a:lstStyle/>
          <a:p>
            <a:pPr marL="0" indent="0">
              <a:buNone/>
            </a:pPr>
            <a:r>
              <a:rPr lang="en-GB" b="1" dirty="0"/>
              <a:t>Pyromania</a:t>
            </a:r>
            <a:r>
              <a:rPr lang="en-GB" dirty="0"/>
              <a:t> - Tac. </a:t>
            </a:r>
            <a:r>
              <a:rPr lang="en-GB" i="1" dirty="0"/>
              <a:t>Ann</a:t>
            </a:r>
            <a:r>
              <a:rPr lang="en-GB" dirty="0"/>
              <a:t>. 15.44; Suet. </a:t>
            </a:r>
            <a:r>
              <a:rPr lang="en-GB" i="1" dirty="0"/>
              <a:t>Nero</a:t>
            </a:r>
            <a:r>
              <a:rPr lang="en-GB" dirty="0"/>
              <a:t> 38; Cassius </a:t>
            </a:r>
            <a:r>
              <a:rPr lang="en-GB" dirty="0" err="1"/>
              <a:t>Dio</a:t>
            </a:r>
            <a:r>
              <a:rPr lang="en-GB" dirty="0"/>
              <a:t> 62.16.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E332A2-53A4-4982-9261-C8DDB6D4B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545" y="3453293"/>
            <a:ext cx="2606526" cy="32043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12E2E1-0391-40DF-B7E3-BF66BED7BF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7824" y="4293096"/>
            <a:ext cx="3428067" cy="19019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DC6191-8579-4500-AC01-886A732B95A4}"/>
              </a:ext>
            </a:extLst>
          </p:cNvPr>
          <p:cNvSpPr txBox="1"/>
          <p:nvPr/>
        </p:nvSpPr>
        <p:spPr>
          <a:xfrm>
            <a:off x="3150168" y="6179344"/>
            <a:ext cx="3265723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/>
              <a:t>The Fire of Rome, 18 July 64 AD, by Hubert Robert (1785)</a:t>
            </a:r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8D3E4EB0-1C78-4991-8166-905268C91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29456" y="3932688"/>
            <a:ext cx="2206696" cy="273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C731BE-0DB1-447C-9755-DE97CAEC35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5896" y="1621279"/>
            <a:ext cx="4542762" cy="2209217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7909820-C79A-4828-A3D8-30077680961D}"/>
              </a:ext>
            </a:extLst>
          </p:cNvPr>
          <p:cNvSpPr txBox="1">
            <a:spLocks/>
          </p:cNvSpPr>
          <p:nvPr/>
        </p:nvSpPr>
        <p:spPr>
          <a:xfrm>
            <a:off x="301752" y="1527047"/>
            <a:ext cx="3046112" cy="1901951"/>
          </a:xfrm>
          <a:prstGeom prst="rect">
            <a:avLst/>
          </a:prstGeom>
          <a:solidFill>
            <a:srgbClr val="7FE838"/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en-GB" b="1" dirty="0"/>
              <a:t>Persecution of Christians </a:t>
            </a:r>
            <a:r>
              <a:rPr lang="en-GB" dirty="0"/>
              <a:t>- Tac. </a:t>
            </a:r>
            <a:r>
              <a:rPr lang="en-GB" i="1" dirty="0"/>
              <a:t>Ann</a:t>
            </a:r>
            <a:r>
              <a:rPr lang="en-GB" dirty="0"/>
              <a:t>. 15.44. </a:t>
            </a:r>
          </a:p>
          <a:p>
            <a:pPr marL="0" indent="0">
              <a:buFont typeface="Wingdings 2"/>
              <a:buNone/>
            </a:pP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C0888B1-1BFA-4041-9A5C-CB84B7DBB1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002" y="3139908"/>
            <a:ext cx="5959889" cy="3438868"/>
          </a:xfrm>
          <a:prstGeom prst="rect">
            <a:avLst/>
          </a:prstGeom>
        </p:spPr>
      </p:pic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D50E7EE1-574B-4E59-B897-C30D28D2002D}"/>
              </a:ext>
            </a:extLst>
          </p:cNvPr>
          <p:cNvSpPr txBox="1">
            <a:spLocks/>
          </p:cNvSpPr>
          <p:nvPr/>
        </p:nvSpPr>
        <p:spPr>
          <a:xfrm>
            <a:off x="3138036" y="6028658"/>
            <a:ext cx="3360960" cy="71650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en-GB" sz="2000" i="1" dirty="0"/>
              <a:t>The Last Prayer </a:t>
            </a:r>
            <a:r>
              <a:rPr lang="en-GB" sz="2000" dirty="0"/>
              <a:t>by J.-L. </a:t>
            </a:r>
            <a:r>
              <a:rPr lang="en-GB" sz="2000" dirty="0" err="1"/>
              <a:t>Gérôme</a:t>
            </a:r>
            <a:r>
              <a:rPr lang="en-GB" sz="2000" dirty="0"/>
              <a:t> (1824-1904). </a:t>
            </a:r>
          </a:p>
          <a:p>
            <a:pPr marL="0" indent="0">
              <a:buFont typeface="Wingdings 2"/>
              <a:buNone/>
            </a:pP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F6C3D96-BAE4-46F6-8E92-66F2DDD91B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068" y="1409280"/>
            <a:ext cx="2911645" cy="2421216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BDCE2F00-0A1F-4D34-9B82-64DB9F0EF10C}"/>
              </a:ext>
            </a:extLst>
          </p:cNvPr>
          <p:cNvSpPr txBox="1">
            <a:spLocks/>
          </p:cNvSpPr>
          <p:nvPr/>
        </p:nvSpPr>
        <p:spPr>
          <a:xfrm>
            <a:off x="301752" y="1527047"/>
            <a:ext cx="3882181" cy="1588567"/>
          </a:xfrm>
          <a:prstGeom prst="rect">
            <a:avLst/>
          </a:prstGeom>
          <a:solidFill>
            <a:srgbClr val="FFFF66"/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en-GB" b="1" dirty="0"/>
              <a:t>Megalomania and Murder </a:t>
            </a:r>
            <a:r>
              <a:rPr lang="en-GB" dirty="0"/>
              <a:t>- Suet. </a:t>
            </a:r>
            <a:r>
              <a:rPr lang="en-GB" i="1" dirty="0"/>
              <a:t>Nero</a:t>
            </a:r>
            <a:r>
              <a:rPr lang="en-GB" dirty="0"/>
              <a:t> 55; Tacitus Annals 16.6. </a:t>
            </a:r>
          </a:p>
          <a:p>
            <a:pPr marL="0" indent="0">
              <a:buFont typeface="Wingdings 2"/>
              <a:buNone/>
            </a:pPr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23615A4-1802-4EF2-9F05-2E8A9ADCEB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55567" y="1331435"/>
            <a:ext cx="5029148" cy="544690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9816DD1-577D-4FC8-A847-130F86A1F6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8478" y="3122516"/>
            <a:ext cx="4828364" cy="3438868"/>
          </a:xfrm>
          <a:prstGeom prst="rect">
            <a:avLst/>
          </a:prstGeom>
        </p:spPr>
      </p:pic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EA5E572D-9343-45CC-8D7C-B55C9F8F318B}"/>
              </a:ext>
            </a:extLst>
          </p:cNvPr>
          <p:cNvSpPr txBox="1">
            <a:spLocks/>
          </p:cNvSpPr>
          <p:nvPr/>
        </p:nvSpPr>
        <p:spPr>
          <a:xfrm>
            <a:off x="131704" y="6345733"/>
            <a:ext cx="4828364" cy="4568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en-GB" sz="1600" i="1" dirty="0"/>
              <a:t>Nero and Agrippina</a:t>
            </a:r>
            <a:r>
              <a:rPr lang="en-GB" sz="1600" dirty="0"/>
              <a:t>, by Antonio </a:t>
            </a:r>
            <a:r>
              <a:rPr lang="en-GB" sz="1600" dirty="0" err="1"/>
              <a:t>Rizzi</a:t>
            </a:r>
            <a:r>
              <a:rPr lang="en-GB" sz="1600" dirty="0"/>
              <a:t> (1869-1940)</a:t>
            </a:r>
          </a:p>
        </p:txBody>
      </p:sp>
    </p:spTree>
    <p:extLst>
      <p:ext uri="{BB962C8B-B14F-4D97-AF65-F5344CB8AC3E}">
        <p14:creationId xmlns:p14="http://schemas.microsoft.com/office/powerpoint/2010/main" val="93285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Clichés and Parodies 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2504" y="3429000"/>
            <a:ext cx="4687968" cy="2304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211960" y="5733256"/>
            <a:ext cx="47525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b="1" dirty="0"/>
              <a:t>Gordon Brown as Nero fiddling while the “City” burns </a:t>
            </a:r>
          </a:p>
          <a:p>
            <a:pPr algn="ctr"/>
            <a:r>
              <a:rPr lang="en-GB" sz="1600" dirty="0"/>
              <a:t>Cartoon by Chris Riddle from the Observer (reference to financial crisis of 2008/09)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484784"/>
            <a:ext cx="3888432" cy="276504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655587" y="1484783"/>
            <a:ext cx="2394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Parody of a painting by </a:t>
            </a:r>
            <a:r>
              <a:rPr lang="en-GB" sz="1600" b="1" dirty="0"/>
              <a:t>Jan Styka </a:t>
            </a:r>
            <a:r>
              <a:rPr lang="en-GB" sz="1600" b="1" i="1" dirty="0" err="1"/>
              <a:t>Néron</a:t>
            </a:r>
            <a:r>
              <a:rPr lang="en-GB" sz="1600" b="1" i="1" dirty="0"/>
              <a:t> à </a:t>
            </a:r>
            <a:r>
              <a:rPr lang="en-GB" sz="1600" b="1" i="1" dirty="0" err="1"/>
              <a:t>Baïes</a:t>
            </a:r>
            <a:r>
              <a:rPr lang="en-GB" sz="1600" b="1" i="1" dirty="0"/>
              <a:t>  </a:t>
            </a:r>
            <a:r>
              <a:rPr lang="en-GB" sz="1600" b="1" dirty="0"/>
              <a:t>(Nero at </a:t>
            </a:r>
            <a:r>
              <a:rPr lang="en-GB" sz="1600" b="1" dirty="0" err="1"/>
              <a:t>Baiae</a:t>
            </a:r>
            <a:r>
              <a:rPr lang="en-GB" sz="1600" b="1" dirty="0"/>
              <a:t>),</a:t>
            </a:r>
            <a:r>
              <a:rPr lang="en-GB" sz="1600" dirty="0"/>
              <a:t> ca. 1900 – from the </a:t>
            </a:r>
            <a:r>
              <a:rPr lang="en-GB" sz="1600" dirty="0" err="1"/>
              <a:t>The</a:t>
            </a:r>
            <a:r>
              <a:rPr lang="en-GB" sz="1600" dirty="0"/>
              <a:t> Out And </a:t>
            </a:r>
            <a:r>
              <a:rPr lang="en-GB" sz="1600" dirty="0" err="1"/>
              <a:t>Abouter</a:t>
            </a:r>
            <a:r>
              <a:rPr lang="en-GB" sz="1600" dirty="0"/>
              <a:t>, 16/9/2019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7276" y="1484784"/>
            <a:ext cx="2508311" cy="18804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752" y="4437112"/>
            <a:ext cx="2143125" cy="214312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485283" y="4437112"/>
            <a:ext cx="111538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Cartoon by Clive Goddard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76963-09FE-46A4-AFBD-0947E13E6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“Populist”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DD4BB-3155-4794-96BC-4DC86EFDC03F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283968" y="1399039"/>
            <a:ext cx="4683974" cy="36492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019BDB-E9D2-4DB8-885F-31D7C0C08213}"/>
              </a:ext>
            </a:extLst>
          </p:cNvPr>
          <p:cNvSpPr txBox="1"/>
          <p:nvPr/>
        </p:nvSpPr>
        <p:spPr>
          <a:xfrm>
            <a:off x="4257191" y="5089143"/>
            <a:ext cx="4683973" cy="1569660"/>
          </a:xfrm>
          <a:prstGeom prst="rect">
            <a:avLst/>
          </a:prstGeom>
          <a:solidFill>
            <a:srgbClr val="7DDDFF"/>
          </a:solidFill>
        </p:spPr>
        <p:txBody>
          <a:bodyPr wrap="square">
            <a:spAutoFit/>
          </a:bodyPr>
          <a:lstStyle/>
          <a:p>
            <a:r>
              <a:rPr lang="en-GB" sz="2400" dirty="0"/>
              <a:t>“Yet there were some who for a long time decorated his tomb with spring and summer flowers…” – </a:t>
            </a:r>
            <a:r>
              <a:rPr lang="en-GB" sz="2400" b="1" dirty="0"/>
              <a:t>Suet. </a:t>
            </a:r>
            <a:r>
              <a:rPr lang="en-GB" sz="2400" b="1" i="1" dirty="0"/>
              <a:t>Nero</a:t>
            </a:r>
            <a:r>
              <a:rPr lang="en-GB" sz="2400" b="1" dirty="0"/>
              <a:t> 57.1-2</a:t>
            </a:r>
            <a:r>
              <a:rPr lang="en-GB" sz="24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DD2F9F-C51C-495B-8868-82B4762AC64E}"/>
              </a:ext>
            </a:extLst>
          </p:cNvPr>
          <p:cNvSpPr txBox="1"/>
          <p:nvPr/>
        </p:nvSpPr>
        <p:spPr>
          <a:xfrm>
            <a:off x="293178" y="1358167"/>
            <a:ext cx="3964013" cy="2308324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en-GB" dirty="0"/>
              <a:t>“Moreover, he presented the people with 400 sesterces each, settled annual salaries on distinguished but impoverished senators – to the amount of 500,000 sesterces in some cases – and granted the praetorian cohorts a free monthly issue of grain.” – </a:t>
            </a:r>
            <a:r>
              <a:rPr lang="en-GB" b="1" dirty="0"/>
              <a:t>Suet. </a:t>
            </a:r>
            <a:r>
              <a:rPr lang="en-GB" b="1" i="1" dirty="0"/>
              <a:t>Nero </a:t>
            </a:r>
            <a:r>
              <a:rPr lang="en-GB" b="1" dirty="0"/>
              <a:t>10.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6F9984-465D-4E36-88E5-BF28C2E8CC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779" y="3666491"/>
            <a:ext cx="3947506" cy="2962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17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01752" y="692696"/>
            <a:ext cx="8590728" cy="536063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endParaRPr lang="en-GB" b="1" dirty="0"/>
          </a:p>
          <a:p>
            <a:pPr marL="0" indent="0" algn="ctr">
              <a:buFont typeface="Wingdings 2"/>
              <a:buNone/>
            </a:pPr>
            <a:endParaRPr lang="en-GB" b="1" dirty="0"/>
          </a:p>
          <a:p>
            <a:pPr marL="0" indent="0" algn="ctr">
              <a:buFont typeface="Wingdings 2"/>
              <a:buNone/>
            </a:pPr>
            <a:endParaRPr lang="en-GB" sz="4000" b="1" dirty="0"/>
          </a:p>
          <a:p>
            <a:pPr marL="0" indent="0" algn="ctr">
              <a:buFont typeface="Wingdings 2"/>
              <a:buNone/>
            </a:pPr>
            <a:r>
              <a:rPr lang="en-GB" sz="4000" b="1" dirty="0"/>
              <a:t>The World Nero Inhabited</a:t>
            </a:r>
          </a:p>
        </p:txBody>
      </p:sp>
    </p:spTree>
    <p:extLst>
      <p:ext uri="{BB962C8B-B14F-4D97-AF65-F5344CB8AC3E}">
        <p14:creationId xmlns:p14="http://schemas.microsoft.com/office/powerpoint/2010/main" val="323711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374E3-E63F-4F75-B618-51A394A4B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the Roman Empire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0755-E482-40B7-B4B8-B4F2ABEC526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34400" cy="4572000"/>
          </a:xfrm>
        </p:spPr>
        <p:txBody>
          <a:bodyPr/>
          <a:lstStyle/>
          <a:p>
            <a:r>
              <a:rPr lang="en-GB" sz="2300" dirty="0"/>
              <a:t>Even as</a:t>
            </a:r>
            <a:r>
              <a:rPr lang="en-GB" sz="2300" i="1" dirty="0"/>
              <a:t> princeps</a:t>
            </a:r>
            <a:r>
              <a:rPr lang="en-GB" sz="2300" dirty="0"/>
              <a:t>, Nero was not in a position to singlehandedly run the entire Empire.</a:t>
            </a:r>
          </a:p>
          <a:p>
            <a:pPr lvl="1"/>
            <a:r>
              <a:rPr lang="en-GB" dirty="0"/>
              <a:t>Affairs in Rome, in Italy, in the provinces, beyond the frontiers. </a:t>
            </a:r>
          </a:p>
          <a:p>
            <a:pPr lvl="1"/>
            <a:r>
              <a:rPr lang="en-GB" dirty="0"/>
              <a:t>Some 50-70 million people living inside the frontiers.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E4073-B23D-4E60-8882-BE71011C7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3316209"/>
            <a:ext cx="3832104" cy="2935886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D539FA-1D8A-4D5F-96EA-35EEA4E10CFC}"/>
              </a:ext>
            </a:extLst>
          </p:cNvPr>
          <p:cNvSpPr txBox="1">
            <a:spLocks/>
          </p:cNvSpPr>
          <p:nvPr/>
        </p:nvSpPr>
        <p:spPr>
          <a:xfrm>
            <a:off x="229744" y="3284984"/>
            <a:ext cx="4774304" cy="335356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Culturally and linguistically diverse.</a:t>
            </a:r>
          </a:p>
          <a:p>
            <a:endParaRPr lang="en-GB" sz="600" dirty="0"/>
          </a:p>
          <a:p>
            <a:r>
              <a:rPr lang="en-GB" dirty="0"/>
              <a:t>Small provincial bureaucracies, heavy reliance on local elites.</a:t>
            </a:r>
          </a:p>
          <a:p>
            <a:pPr lvl="1"/>
            <a:r>
              <a:rPr lang="en-GB" dirty="0"/>
              <a:t>Governors generally also military commanders (i.e. oversight of the legions in their provinces). 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/>
              <a:t>Often a case of responding to rather than initiating events.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8BC02B-B158-48D6-97BF-9CEAABC30B6D}"/>
              </a:ext>
            </a:extLst>
          </p:cNvPr>
          <p:cNvSpPr txBox="1"/>
          <p:nvPr/>
        </p:nvSpPr>
        <p:spPr>
          <a:xfrm>
            <a:off x="5065784" y="4784152"/>
            <a:ext cx="4032448" cy="1938992"/>
          </a:xfrm>
          <a:prstGeom prst="rect">
            <a:avLst/>
          </a:prstGeom>
          <a:solidFill>
            <a:srgbClr val="F6925A"/>
          </a:solidFill>
        </p:spPr>
        <p:txBody>
          <a:bodyPr wrap="square">
            <a:spAutoFit/>
          </a:bodyPr>
          <a:lstStyle/>
          <a:p>
            <a:r>
              <a:rPr lang="en-GB" sz="2400" b="1" dirty="0"/>
              <a:t>To what extent to the intrigues and machinations impinge on those living in the provinces? </a:t>
            </a:r>
          </a:p>
        </p:txBody>
      </p:sp>
    </p:spTree>
    <p:extLst>
      <p:ext uri="{BB962C8B-B14F-4D97-AF65-F5344CB8AC3E}">
        <p14:creationId xmlns:p14="http://schemas.microsoft.com/office/powerpoint/2010/main" val="319145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27AE5-0C96-4A24-9272-644FDC52F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the Principate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5F00E-66FC-4038-9A81-76A771E46D3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5904656" cy="521662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Augustan principate set the precedent of an individual with accumulated (notionally temporary) sets of powers granted by the Senate.</a:t>
            </a:r>
          </a:p>
          <a:p>
            <a:endParaRPr lang="en-GB" sz="500" dirty="0"/>
          </a:p>
          <a:p>
            <a:r>
              <a:rPr lang="en-GB" dirty="0"/>
              <a:t>Term emperor (from </a:t>
            </a:r>
            <a:r>
              <a:rPr lang="en-GB" i="1" dirty="0"/>
              <a:t>imperator</a:t>
            </a:r>
            <a:r>
              <a:rPr lang="en-GB" dirty="0"/>
              <a:t>) might seem to imply more solidity and stability than was actually the case. </a:t>
            </a:r>
          </a:p>
          <a:p>
            <a:pPr lvl="1"/>
            <a:r>
              <a:rPr lang="en-GB" dirty="0"/>
              <a:t>No principle of primogeniture in Roman inheritance law. </a:t>
            </a:r>
          </a:p>
          <a:p>
            <a:pPr lvl="1"/>
            <a:r>
              <a:rPr lang="en-GB" dirty="0"/>
              <a:t>Neither Tiberius, Gaius (Caligula), Claudius or Nero, a direct biological descendant of their immediate predecessor (through family links exist).</a:t>
            </a:r>
          </a:p>
          <a:p>
            <a:pPr lvl="1"/>
            <a:r>
              <a:rPr lang="en-GB" dirty="0"/>
              <a:t>Importance of female members of the household.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5C5CFC-DA86-4AE8-9F8F-E305463835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25" r="18305"/>
          <a:stretch/>
        </p:blipFill>
        <p:spPr>
          <a:xfrm>
            <a:off x="6233199" y="1124744"/>
            <a:ext cx="2592288" cy="50851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8472B3-C02F-44B7-9461-6A9A270705F7}"/>
              </a:ext>
            </a:extLst>
          </p:cNvPr>
          <p:cNvSpPr txBox="1"/>
          <p:nvPr/>
        </p:nvSpPr>
        <p:spPr>
          <a:xfrm>
            <a:off x="6233199" y="6058162"/>
            <a:ext cx="2751984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The weight of Augustan tradition</a:t>
            </a:r>
          </a:p>
        </p:txBody>
      </p:sp>
    </p:spTree>
    <p:extLst>
      <p:ext uri="{BB962C8B-B14F-4D97-AF65-F5344CB8AC3E}">
        <p14:creationId xmlns:p14="http://schemas.microsoft.com/office/powerpoint/2010/main" val="610344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en-GB" dirty="0"/>
              <a:t>Nero’s forebearers</a:t>
            </a:r>
            <a:br>
              <a:rPr lang="en-GB" dirty="0"/>
            </a:br>
            <a:r>
              <a:rPr lang="en-GB" dirty="0"/>
              <a:t>The </a:t>
            </a:r>
            <a:r>
              <a:rPr lang="en-GB" dirty="0" err="1"/>
              <a:t>Julii</a:t>
            </a:r>
            <a:r>
              <a:rPr lang="en-GB" dirty="0"/>
              <a:t> and the </a:t>
            </a:r>
            <a:r>
              <a:rPr lang="en-GB" dirty="0" err="1"/>
              <a:t>Claudii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118187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The cognomen Caesar (nomen Julius) – used by later emperors as a title – “Augustus” an honorific also continuing in use – e.g. </a:t>
            </a:r>
            <a:r>
              <a:rPr lang="en-GB" altLang="zh-TW" sz="2400" i="1" dirty="0">
                <a:ea typeface="PMingLiU" pitchFamily="18" charset="-120"/>
              </a:rPr>
              <a:t>Imperator</a:t>
            </a:r>
            <a:r>
              <a:rPr lang="en-GB" altLang="zh-TW" sz="2400" dirty="0">
                <a:ea typeface="PMingLiU" pitchFamily="18" charset="-120"/>
              </a:rPr>
              <a:t> </a:t>
            </a:r>
            <a:r>
              <a:rPr lang="en-GB" altLang="zh-TW" sz="2400" b="1" dirty="0">
                <a:ea typeface="PMingLiU" pitchFamily="18" charset="-120"/>
              </a:rPr>
              <a:t>Caesar</a:t>
            </a:r>
            <a:r>
              <a:rPr lang="en-GB" altLang="zh-TW" sz="2400" dirty="0">
                <a:ea typeface="PMingLiU" pitchFamily="18" charset="-120"/>
              </a:rPr>
              <a:t> </a:t>
            </a:r>
            <a:r>
              <a:rPr lang="en-GB" altLang="zh-TW" sz="2400" dirty="0" err="1">
                <a:ea typeface="PMingLiU" pitchFamily="18" charset="-120"/>
              </a:rPr>
              <a:t>Lucius</a:t>
            </a:r>
            <a:r>
              <a:rPr lang="en-GB" altLang="zh-TW" sz="2400" dirty="0">
                <a:ea typeface="PMingLiU" pitchFamily="18" charset="-120"/>
              </a:rPr>
              <a:t> Septimius, son of Marcus, Severus Pius </a:t>
            </a:r>
            <a:r>
              <a:rPr lang="en-GB" altLang="zh-TW" sz="2400" dirty="0" err="1">
                <a:ea typeface="PMingLiU" pitchFamily="18" charset="-120"/>
              </a:rPr>
              <a:t>Pertinax</a:t>
            </a:r>
            <a:r>
              <a:rPr lang="en-GB" altLang="zh-TW" sz="2400" dirty="0">
                <a:ea typeface="PMingLiU" pitchFamily="18" charset="-120"/>
              </a:rPr>
              <a:t> </a:t>
            </a:r>
            <a:r>
              <a:rPr lang="en-GB" altLang="zh-TW" sz="2400" b="1" dirty="0">
                <a:ea typeface="PMingLiU" pitchFamily="18" charset="-120"/>
              </a:rPr>
              <a:t>Augustus – </a:t>
            </a:r>
            <a:r>
              <a:rPr lang="en-GB" altLang="zh-TW" sz="2400" dirty="0">
                <a:ea typeface="PMingLiU" pitchFamily="18" charset="-120"/>
              </a:rPr>
              <a:t>i.e. Septimius Severus.</a:t>
            </a:r>
            <a:endParaRPr lang="en-GB" altLang="zh-TW" sz="2400" b="1" dirty="0">
              <a:ea typeface="PMingLiU" pitchFamily="18" charset="-120"/>
            </a:endParaRPr>
          </a:p>
          <a:p>
            <a:endParaRPr lang="en-GB" sz="2300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79512" y="4797152"/>
            <a:ext cx="8712968" cy="16139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Important families with marriage connections to </a:t>
            </a:r>
            <a:r>
              <a:rPr kumimoji="0" lang="en-GB" sz="23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Julii</a:t>
            </a:r>
            <a: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3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Claudii</a:t>
            </a:r>
            <a:r>
              <a:rPr kumimoji="0" lang="en-GB" sz="23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Antonia, </a:t>
            </a:r>
            <a:r>
              <a:rPr kumimoji="0" lang="en-GB" sz="23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Ahenobarbi</a:t>
            </a:r>
            <a:r>
              <a:rPr kumimoji="0" lang="en-GB" sz="23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3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Rubellius</a:t>
            </a:r>
            <a:r>
              <a:rPr kumimoji="0" lang="en-GB" sz="23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3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Licinii</a:t>
            </a:r>
            <a:r>
              <a:rPr kumimoji="0" lang="en-GB" sz="23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3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Crassi</a:t>
            </a:r>
            <a:r>
              <a:rPr lang="en-GB" sz="2300" noProof="0" dirty="0"/>
              <a:t>.</a:t>
            </a:r>
            <a:endParaRPr kumimoji="0" lang="en-GB" sz="23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300" baseline="0" dirty="0"/>
              <a:t>Strength</a:t>
            </a:r>
            <a:r>
              <a:rPr lang="en-GB" sz="2300" dirty="0"/>
              <a:t> of link with Augustus, extremely important for Julio-Claudians rulers.</a:t>
            </a:r>
            <a:endParaRPr kumimoji="0" lang="en-GB" sz="2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716016" y="2636912"/>
            <a:ext cx="3744416" cy="96584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251520" y="3717032"/>
            <a:ext cx="3960440" cy="1368152"/>
          </a:xfrm>
          <a:prstGeom prst="rect">
            <a:avLst/>
          </a:prstGeom>
        </p:spPr>
        <p:txBody>
          <a:bodyPr vert="horz">
            <a:normAutofit fontScale="5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3300" dirty="0"/>
              <a:t>Gaius </a:t>
            </a:r>
            <a:r>
              <a:rPr lang="en-GB" sz="3300" dirty="0" err="1"/>
              <a:t>Octavius</a:t>
            </a:r>
            <a:r>
              <a:rPr lang="en-GB" sz="3300" dirty="0"/>
              <a:t> </a:t>
            </a:r>
            <a:r>
              <a:rPr lang="en-GB" sz="3300" dirty="0" err="1"/>
              <a:t>Thurinus</a:t>
            </a:r>
            <a:r>
              <a:rPr lang="en-GB" sz="3300" dirty="0"/>
              <a:t>, father from the </a:t>
            </a:r>
            <a:r>
              <a:rPr lang="en-GB" sz="3300" dirty="0" err="1"/>
              <a:t>Octavii</a:t>
            </a:r>
            <a:r>
              <a:rPr lang="en-GB" sz="3300" dirty="0"/>
              <a:t> – connection to Julius Caesar via his mother </a:t>
            </a:r>
            <a:r>
              <a:rPr lang="en-GB" sz="3300" dirty="0" err="1"/>
              <a:t>Atia</a:t>
            </a:r>
            <a:r>
              <a:rPr lang="en-GB" sz="3300" dirty="0"/>
              <a:t> and his adoption.</a:t>
            </a:r>
            <a:endParaRPr kumimoji="0" lang="en-GB" sz="3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283968" y="3717032"/>
            <a:ext cx="4464496" cy="1008112"/>
          </a:xfrm>
          <a:prstGeom prst="rect">
            <a:avLst/>
          </a:prstGeom>
        </p:spPr>
        <p:txBody>
          <a:bodyPr vert="horz">
            <a:normAutofit fontScale="5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3300" noProof="0" dirty="0"/>
              <a:t>Livia, previously married </a:t>
            </a:r>
            <a:r>
              <a:rPr lang="en-GB" sz="3300"/>
              <a:t>to</a:t>
            </a:r>
            <a:r>
              <a:rPr lang="en-GB" sz="3300" noProof="0"/>
              <a:t> </a:t>
            </a:r>
            <a:r>
              <a:rPr lang="en-GB" sz="3300" noProof="0" dirty="0"/>
              <a:t>Tiberius Claudius Nero, by whom she had Tiberius and Drusus (step-sons of Augustus).</a:t>
            </a:r>
            <a:endParaRPr kumimoji="0" lang="en-GB" sz="3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251520" y="2636912"/>
            <a:ext cx="4104456" cy="11098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Gens </a:t>
            </a:r>
            <a:r>
              <a:rPr kumimoji="0" lang="en-GB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Julii</a:t>
            </a:r>
            <a:r>
              <a:rPr kumimoji="0" lang="en-GB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claim link back to </a:t>
            </a:r>
            <a:r>
              <a:rPr kumimoji="0" lang="en-GB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Julus</a:t>
            </a:r>
            <a:r>
              <a:rPr kumimoji="0" lang="en-GB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kumimoji="0" lang="en-GB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Ascanius</a:t>
            </a:r>
            <a:r>
              <a:rPr kumimoji="0" lang="en-GB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), son of Aeneas,</a:t>
            </a:r>
            <a:r>
              <a:rPr kumimoji="0" lang="en-GB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son of Venus.</a:t>
            </a:r>
            <a:endParaRPr kumimoji="0" lang="en-GB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283968" y="2636912"/>
            <a:ext cx="4608512" cy="110986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Gens </a:t>
            </a:r>
            <a:r>
              <a:rPr kumimoji="0" lang="en-GB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Claudii</a:t>
            </a:r>
            <a:r>
              <a:rPr kumimoji="0" lang="en-GB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move to Rome in regal period, important patrician</a:t>
            </a:r>
            <a:r>
              <a:rPr kumimoji="0" lang="en-GB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family throughout the Republic period (plebeian branch too).</a:t>
            </a:r>
            <a:r>
              <a:rPr kumimoji="0" lang="en-GB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99CF25B1-274E-49EB-91CA-0459FDA6F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2448271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F71EE00-64C5-4F0D-9B3D-0E16EABE30AC}"/>
              </a:ext>
            </a:extLst>
          </p:cNvPr>
          <p:cNvSpPr txBox="1">
            <a:spLocks/>
          </p:cNvSpPr>
          <p:nvPr/>
        </p:nvSpPr>
        <p:spPr>
          <a:xfrm>
            <a:off x="201806" y="5514856"/>
            <a:ext cx="2467438" cy="720080"/>
          </a:xfrm>
          <a:prstGeom prst="rect">
            <a:avLst/>
          </a:prstGeom>
          <a:solidFill>
            <a:srgbClr val="7DDDFF"/>
          </a:solidFill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en-GB" dirty="0"/>
              <a:t>Augustus – 30/27 BC-AD 14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586A1BB8-0707-4DD0-B291-2BEFFBE40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196752"/>
            <a:ext cx="259228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>
            <a:extLst>
              <a:ext uri="{FF2B5EF4-FFF2-40B4-BE49-F238E27FC236}">
                <a16:creationId xmlns:a16="http://schemas.microsoft.com/office/drawing/2014/main" id="{901F08B5-484B-4A70-B77D-437DA76998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82513" y="1376772"/>
            <a:ext cx="259228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4C589F4-872E-4555-9423-5733972BDC0F}"/>
              </a:ext>
            </a:extLst>
          </p:cNvPr>
          <p:cNvSpPr txBox="1">
            <a:spLocks/>
          </p:cNvSpPr>
          <p:nvPr/>
        </p:nvSpPr>
        <p:spPr>
          <a:xfrm>
            <a:off x="2843808" y="3367942"/>
            <a:ext cx="2592288" cy="504056"/>
          </a:xfrm>
          <a:prstGeom prst="rect">
            <a:avLst/>
          </a:prstGeom>
          <a:solidFill>
            <a:srgbClr val="7DDDFF"/>
          </a:solidFill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en-GB" dirty="0"/>
              <a:t>Tiberius -AD 14-37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C96EA26-065B-46FA-A886-76A0DBE7AEDD}"/>
              </a:ext>
            </a:extLst>
          </p:cNvPr>
          <p:cNvSpPr txBox="1">
            <a:spLocks/>
          </p:cNvSpPr>
          <p:nvPr/>
        </p:nvSpPr>
        <p:spPr>
          <a:xfrm>
            <a:off x="5868144" y="3327584"/>
            <a:ext cx="2808312" cy="504056"/>
          </a:xfrm>
          <a:prstGeom prst="rect">
            <a:avLst/>
          </a:prstGeom>
          <a:solidFill>
            <a:srgbClr val="7DDDFF"/>
          </a:solidFill>
        </p:spPr>
        <p:txBody>
          <a:bodyPr vert="horz">
            <a:normAutofit fontScale="92500"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en-GB" dirty="0"/>
              <a:t>Gaius (Caligula) -AD 37-41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8126B3E7-CABC-467A-9107-8F2B38951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2888395" y="4012406"/>
            <a:ext cx="259228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1239B05-6597-4FD8-9093-575FFEBEB807}"/>
              </a:ext>
            </a:extLst>
          </p:cNvPr>
          <p:cNvSpPr txBox="1">
            <a:spLocks/>
          </p:cNvSpPr>
          <p:nvPr/>
        </p:nvSpPr>
        <p:spPr>
          <a:xfrm>
            <a:off x="2911010" y="6171212"/>
            <a:ext cx="2592288" cy="504056"/>
          </a:xfrm>
          <a:prstGeom prst="rect">
            <a:avLst/>
          </a:prstGeom>
          <a:solidFill>
            <a:srgbClr val="7DDDFF"/>
          </a:solidFill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en-GB" dirty="0"/>
              <a:t>Claudius –AD 41-54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" name="Picture 7">
            <a:extLst>
              <a:ext uri="{FF2B5EF4-FFF2-40B4-BE49-F238E27FC236}">
                <a16:creationId xmlns:a16="http://schemas.microsoft.com/office/drawing/2014/main" id="{9EB31D37-D9CD-46E6-9666-83AEB39237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14410" y="3831640"/>
            <a:ext cx="2592288" cy="233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6598F9D-3CD8-47FC-B4C5-F48D914D6866}"/>
              </a:ext>
            </a:extLst>
          </p:cNvPr>
          <p:cNvSpPr txBox="1">
            <a:spLocks/>
          </p:cNvSpPr>
          <p:nvPr/>
        </p:nvSpPr>
        <p:spPr>
          <a:xfrm>
            <a:off x="5914410" y="5982908"/>
            <a:ext cx="2592288" cy="504056"/>
          </a:xfrm>
          <a:prstGeom prst="rect">
            <a:avLst/>
          </a:prstGeom>
          <a:solidFill>
            <a:srgbClr val="7DDDFF"/>
          </a:solidFill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en-GB" dirty="0"/>
              <a:t>Nero – AD 54-68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051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7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Nero and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5976664" cy="544522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Reign of Nero has often been associated with a period of cultural flowering in Roman literature, and connected to artistic and architectural development.</a:t>
            </a:r>
          </a:p>
          <a:p>
            <a:endParaRPr lang="en-GB" sz="1200" dirty="0"/>
          </a:p>
          <a:p>
            <a:r>
              <a:rPr lang="en-GB" dirty="0"/>
              <a:t>Nero actively sought (at least initially) to form a cultural circle around himself (e.g. poets like Lucan coming into the court).</a:t>
            </a:r>
          </a:p>
          <a:p>
            <a:endParaRPr lang="en-GB" sz="1200" dirty="0"/>
          </a:p>
          <a:p>
            <a:r>
              <a:rPr lang="en-GB" dirty="0"/>
              <a:t>Nero himself sought to develop his own artistic talents. </a:t>
            </a:r>
          </a:p>
          <a:p>
            <a:endParaRPr lang="en-GB" sz="1200" dirty="0"/>
          </a:p>
          <a:p>
            <a:r>
              <a:rPr lang="en-GB" dirty="0"/>
              <a:t>Notable cultural figures of this age: Seneca the Younger, Lucan, Petronius, Persius, Columella.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AAB0D8-A9BA-4A83-86C1-7C1D43E9B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49" y="4376909"/>
            <a:ext cx="2848839" cy="21366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3BB3D9-E432-431A-94E2-18D801CE3343}"/>
              </a:ext>
            </a:extLst>
          </p:cNvPr>
          <p:cNvSpPr txBox="1"/>
          <p:nvPr/>
        </p:nvSpPr>
        <p:spPr>
          <a:xfrm>
            <a:off x="6135913" y="1268366"/>
            <a:ext cx="2848839" cy="3108543"/>
          </a:xfrm>
          <a:prstGeom prst="rect">
            <a:avLst/>
          </a:prstGeom>
          <a:solidFill>
            <a:srgbClr val="ECE719"/>
          </a:solidFill>
        </p:spPr>
        <p:txBody>
          <a:bodyPr wrap="square">
            <a:spAutoFit/>
          </a:bodyPr>
          <a:lstStyle/>
          <a:p>
            <a:r>
              <a:rPr lang="en-GB" sz="2300" dirty="0"/>
              <a:t>Was there a cultural flowering in this period because of or in spite of Nero?</a:t>
            </a:r>
          </a:p>
          <a:p>
            <a:endParaRPr lang="en-GB" sz="1200" dirty="0"/>
          </a:p>
          <a:p>
            <a:r>
              <a:rPr lang="en-GB" sz="2300" dirty="0"/>
              <a:t>Why did Nero fail? How did his cultural pursuits contribute to his downfall? </a:t>
            </a:r>
          </a:p>
        </p:txBody>
      </p:sp>
    </p:spTree>
    <p:extLst>
      <p:ext uri="{BB962C8B-B14F-4D97-AF65-F5344CB8AC3E}">
        <p14:creationId xmlns:p14="http://schemas.microsoft.com/office/powerpoint/2010/main" val="821426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01752" y="692696"/>
            <a:ext cx="8590728" cy="536063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endParaRPr lang="en-GB" b="1" dirty="0"/>
          </a:p>
          <a:p>
            <a:pPr marL="0" indent="0" algn="ctr">
              <a:buFont typeface="Wingdings 2"/>
              <a:buNone/>
            </a:pPr>
            <a:endParaRPr lang="en-GB" b="1" dirty="0"/>
          </a:p>
          <a:p>
            <a:pPr marL="0" indent="0" algn="ctr">
              <a:buFont typeface="Wingdings 2"/>
              <a:buNone/>
            </a:pPr>
            <a:endParaRPr lang="en-GB" sz="4000" b="1" dirty="0"/>
          </a:p>
          <a:p>
            <a:pPr marL="0" indent="0" algn="ctr">
              <a:buFont typeface="Wingdings 2"/>
              <a:buNone/>
            </a:pPr>
            <a:r>
              <a:rPr lang="en-GB" sz="4000" b="1" dirty="0"/>
              <a:t>The Sources</a:t>
            </a:r>
          </a:p>
        </p:txBody>
      </p:sp>
    </p:spTree>
    <p:extLst>
      <p:ext uri="{BB962C8B-B14F-4D97-AF65-F5344CB8AC3E}">
        <p14:creationId xmlns:p14="http://schemas.microsoft.com/office/powerpoint/2010/main" val="23073936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Literary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[Unknown author], </a:t>
            </a:r>
            <a:r>
              <a:rPr lang="en-GB" i="1" dirty="0"/>
              <a:t>Octavia </a:t>
            </a:r>
          </a:p>
          <a:p>
            <a:r>
              <a:rPr lang="en-GB" dirty="0"/>
              <a:t>Columella, </a:t>
            </a:r>
            <a:r>
              <a:rPr lang="en-GB" i="1" dirty="0"/>
              <a:t>De Re </a:t>
            </a:r>
            <a:r>
              <a:rPr lang="en-GB" i="1" dirty="0" err="1"/>
              <a:t>Rustica</a:t>
            </a:r>
            <a:endParaRPr lang="en-GB" i="1" dirty="0"/>
          </a:p>
          <a:p>
            <a:r>
              <a:rPr lang="en-GB" dirty="0" err="1"/>
              <a:t>Dio</a:t>
            </a:r>
            <a:r>
              <a:rPr lang="en-GB" dirty="0"/>
              <a:t> Cassius, </a:t>
            </a:r>
            <a:r>
              <a:rPr lang="en-GB" i="1" dirty="0"/>
              <a:t>Histories</a:t>
            </a:r>
          </a:p>
          <a:p>
            <a:r>
              <a:rPr lang="en-GB" dirty="0"/>
              <a:t>Lucan, </a:t>
            </a:r>
            <a:r>
              <a:rPr lang="en-GB" i="1" dirty="0" err="1"/>
              <a:t>Pharsalia</a:t>
            </a:r>
            <a:endParaRPr lang="en-GB" i="1" dirty="0"/>
          </a:p>
          <a:p>
            <a:r>
              <a:rPr lang="en-GB" dirty="0"/>
              <a:t>Persius, </a:t>
            </a:r>
            <a:r>
              <a:rPr lang="en-GB" i="1" dirty="0"/>
              <a:t>Satires</a:t>
            </a:r>
          </a:p>
          <a:p>
            <a:r>
              <a:rPr lang="en-GB" dirty="0"/>
              <a:t>Petronius,</a:t>
            </a:r>
            <a:r>
              <a:rPr lang="en-GB" i="1" dirty="0"/>
              <a:t> </a:t>
            </a:r>
            <a:r>
              <a:rPr lang="en-GB" i="1" dirty="0" err="1"/>
              <a:t>Satyricon</a:t>
            </a:r>
            <a:r>
              <a:rPr lang="en-GB" i="1" dirty="0"/>
              <a:t> </a:t>
            </a:r>
          </a:p>
          <a:p>
            <a:r>
              <a:rPr lang="en-GB" dirty="0"/>
              <a:t>Seneca the Younger:</a:t>
            </a:r>
          </a:p>
          <a:p>
            <a:pPr lvl="1"/>
            <a:r>
              <a:rPr lang="en-GB" i="1" dirty="0" err="1"/>
              <a:t>Apocolocyntosis</a:t>
            </a:r>
            <a:endParaRPr lang="en-GB" i="1" dirty="0"/>
          </a:p>
          <a:p>
            <a:pPr lvl="1"/>
            <a:r>
              <a:rPr lang="en-GB" i="1" dirty="0"/>
              <a:t>De </a:t>
            </a:r>
            <a:r>
              <a:rPr lang="en-GB" i="1" dirty="0" err="1"/>
              <a:t>Consolatione</a:t>
            </a:r>
            <a:r>
              <a:rPr lang="en-GB" i="1" dirty="0"/>
              <a:t> ad </a:t>
            </a:r>
            <a:r>
              <a:rPr lang="en-GB" i="1" dirty="0" err="1"/>
              <a:t>Helviam</a:t>
            </a:r>
            <a:r>
              <a:rPr lang="en-GB" i="1" dirty="0"/>
              <a:t> </a:t>
            </a:r>
            <a:r>
              <a:rPr lang="en-GB" i="1" dirty="0" err="1"/>
              <a:t>Matrem</a:t>
            </a:r>
            <a:endParaRPr lang="en-GB" i="1" dirty="0"/>
          </a:p>
          <a:p>
            <a:pPr lvl="1"/>
            <a:r>
              <a:rPr lang="en-GB" i="1" dirty="0"/>
              <a:t>De </a:t>
            </a:r>
            <a:r>
              <a:rPr lang="en-GB" i="1" dirty="0" err="1"/>
              <a:t>Clementia</a:t>
            </a:r>
            <a:endParaRPr lang="en-GB" i="1" dirty="0"/>
          </a:p>
          <a:p>
            <a:pPr lvl="1"/>
            <a:r>
              <a:rPr lang="en-GB" i="1" dirty="0"/>
              <a:t>Dialogues </a:t>
            </a:r>
          </a:p>
          <a:p>
            <a:pPr lvl="1"/>
            <a:r>
              <a:rPr lang="en-GB" i="1" dirty="0"/>
              <a:t>Moral Letters</a:t>
            </a:r>
          </a:p>
          <a:p>
            <a:pPr lvl="1"/>
            <a:r>
              <a:rPr lang="en-GB" i="1" dirty="0"/>
              <a:t>Natural Questions</a:t>
            </a:r>
          </a:p>
          <a:p>
            <a:pPr lvl="1"/>
            <a:r>
              <a:rPr lang="en-GB" i="1" dirty="0"/>
              <a:t>Thyestes</a:t>
            </a:r>
          </a:p>
          <a:p>
            <a:r>
              <a:rPr lang="en-GB" dirty="0"/>
              <a:t>Suetonius,</a:t>
            </a:r>
            <a:r>
              <a:rPr lang="en-GB" i="1" dirty="0"/>
              <a:t> Lives of the Caesars</a:t>
            </a:r>
          </a:p>
          <a:p>
            <a:r>
              <a:rPr lang="en-GB" dirty="0"/>
              <a:t>Tacitus,</a:t>
            </a:r>
            <a:r>
              <a:rPr lang="en-GB" i="1" dirty="0"/>
              <a:t> Annals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1788640"/>
            <a:ext cx="3544072" cy="436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929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2B865-7FF3-4C85-BAB5-49C4418C8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Invective or Revisionism?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421A33-3F85-4162-AE73-8689D71988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660" y="1484784"/>
            <a:ext cx="4326340" cy="5144616"/>
          </a:xfrm>
        </p:spPr>
        <p:txBody>
          <a:bodyPr>
            <a:normAutofit/>
          </a:bodyPr>
          <a:lstStyle/>
          <a:p>
            <a:r>
              <a:rPr lang="en-GB" dirty="0"/>
              <a:t>A largely factual by embellished literary tradition – Syme (1958).</a:t>
            </a:r>
          </a:p>
          <a:p>
            <a:endParaRPr lang="en-GB" sz="500" dirty="0"/>
          </a:p>
          <a:p>
            <a:r>
              <a:rPr lang="en-GB" dirty="0"/>
              <a:t>Problems of a Anti-Neronian tradition of the Flavian era, coupled with literary agendas.</a:t>
            </a:r>
          </a:p>
          <a:p>
            <a:pPr lvl="1"/>
            <a:r>
              <a:rPr lang="en-GB" sz="2100" dirty="0"/>
              <a:t>Tacitus, theatricality?</a:t>
            </a:r>
          </a:p>
          <a:p>
            <a:pPr lvl="1"/>
            <a:r>
              <a:rPr lang="en-GB" sz="2100" dirty="0"/>
              <a:t>Suetonius, stock types and invectives?</a:t>
            </a:r>
          </a:p>
          <a:p>
            <a:pPr lvl="1"/>
            <a:r>
              <a:rPr lang="en-GB" sz="2100" dirty="0"/>
              <a:t>Cassius </a:t>
            </a:r>
            <a:r>
              <a:rPr lang="en-GB" sz="2100" dirty="0" err="1"/>
              <a:t>Dio</a:t>
            </a:r>
            <a:r>
              <a:rPr lang="en-GB" sz="2100" dirty="0"/>
              <a:t>, backward project of harsh </a:t>
            </a:r>
            <a:r>
              <a:rPr lang="en-GB" sz="2100" dirty="0" err="1"/>
              <a:t>Severan</a:t>
            </a:r>
            <a:r>
              <a:rPr lang="en-GB" sz="2100" dirty="0"/>
              <a:t> rule?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D0F8EC-062F-4CA3-86E9-5606376DB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3717032"/>
            <a:ext cx="4392488" cy="3140968"/>
          </a:xfrm>
        </p:spPr>
        <p:txBody>
          <a:bodyPr>
            <a:normAutofit/>
          </a:bodyPr>
          <a:lstStyle/>
          <a:p>
            <a:r>
              <a:rPr lang="en-GB" dirty="0"/>
              <a:t>Varied modern scholarly interpretations in last century and a half.</a:t>
            </a:r>
          </a:p>
          <a:p>
            <a:pPr lvl="1"/>
            <a:r>
              <a:rPr lang="en-GB" sz="2000" dirty="0"/>
              <a:t>Good, bad, villainous, flawed and narcissistic.</a:t>
            </a:r>
          </a:p>
          <a:p>
            <a:pPr lvl="1"/>
            <a:r>
              <a:rPr lang="en-GB" sz="2000" dirty="0"/>
              <a:t> Tyrant or at mercy of his courtiers.</a:t>
            </a:r>
          </a:p>
          <a:p>
            <a:pPr lvl="1"/>
            <a:r>
              <a:rPr lang="en-GB" sz="2000" dirty="0"/>
              <a:t>Hamstrung by the system.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2FF38B-EB41-49F2-A99B-2541DFD034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3666" y="1138435"/>
            <a:ext cx="1675978" cy="25785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FB0913-F216-41D9-BEF8-45CE6A6C94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092" y="1138435"/>
            <a:ext cx="1933948" cy="257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809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Archaeological, Epigraphic and Numismatic</a:t>
            </a:r>
          </a:p>
        </p:txBody>
      </p:sp>
      <p:sp>
        <p:nvSpPr>
          <p:cNvPr id="5" name="Rectangle 4"/>
          <p:cNvSpPr/>
          <p:nvPr/>
        </p:nvSpPr>
        <p:spPr>
          <a:xfrm>
            <a:off x="766776" y="3789040"/>
            <a:ext cx="1380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Portraiture </a:t>
            </a:r>
          </a:p>
        </p:txBody>
      </p:sp>
      <p:sp>
        <p:nvSpPr>
          <p:cNvPr id="7" name="Rectangle 6"/>
          <p:cNvSpPr/>
          <p:nvPr/>
        </p:nvSpPr>
        <p:spPr>
          <a:xfrm>
            <a:off x="2566148" y="3779748"/>
            <a:ext cx="3219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Jewellery and Artistic Objects</a:t>
            </a:r>
          </a:p>
        </p:txBody>
      </p:sp>
      <p:sp>
        <p:nvSpPr>
          <p:cNvPr id="9" name="Rectangle 8"/>
          <p:cNvSpPr/>
          <p:nvPr/>
        </p:nvSpPr>
        <p:spPr>
          <a:xfrm>
            <a:off x="6012160" y="3789040"/>
            <a:ext cx="2650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Architecture and Reliefs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23528" y="5877272"/>
            <a:ext cx="23439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Epigraphic Evidence</a:t>
            </a:r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221088"/>
            <a:ext cx="2736304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angle 12"/>
          <p:cNvSpPr/>
          <p:nvPr/>
        </p:nvSpPr>
        <p:spPr>
          <a:xfrm>
            <a:off x="3059832" y="5877272"/>
            <a:ext cx="24801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Numismatic Evidence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796136" y="5877272"/>
            <a:ext cx="33967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Archaeology and Topography</a:t>
            </a:r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221088"/>
            <a:ext cx="302433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4"/>
          <a:stretch>
            <a:fillRect/>
          </a:stretch>
        </p:blipFill>
        <p:spPr>
          <a:xfrm>
            <a:off x="513022" y="1532584"/>
            <a:ext cx="1863632" cy="22564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752" y="4230380"/>
            <a:ext cx="2475170" cy="16468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55652" y="1632504"/>
            <a:ext cx="2227126" cy="218009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1148" y="1556864"/>
            <a:ext cx="1892108" cy="225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630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01752" y="692696"/>
            <a:ext cx="8590728" cy="536063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endParaRPr lang="en-GB" b="1" dirty="0"/>
          </a:p>
          <a:p>
            <a:pPr marL="0" indent="0" algn="ctr">
              <a:buFont typeface="Wingdings 2"/>
              <a:buNone/>
            </a:pPr>
            <a:endParaRPr lang="en-GB" b="1" dirty="0"/>
          </a:p>
          <a:p>
            <a:pPr marL="0" indent="0" algn="ctr">
              <a:buFont typeface="Wingdings 2"/>
              <a:buNone/>
            </a:pPr>
            <a:endParaRPr lang="en-GB" sz="4000" b="1" dirty="0"/>
          </a:p>
          <a:p>
            <a:pPr marL="0" indent="0" algn="ctr">
              <a:buFont typeface="Wingdings 2"/>
              <a:buNone/>
            </a:pPr>
            <a:r>
              <a:rPr lang="en-GB" sz="4000" b="1" dirty="0"/>
              <a:t>Content and Assessments</a:t>
            </a:r>
          </a:p>
        </p:txBody>
      </p:sp>
    </p:spTree>
    <p:extLst>
      <p:ext uri="{BB962C8B-B14F-4D97-AF65-F5344CB8AC3E}">
        <p14:creationId xmlns:p14="http://schemas.microsoft.com/office/powerpoint/2010/main" val="4801982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96CB4-0DC8-4F3D-B936-A55002F2A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AEEFF6B-0160-401E-B0DC-CD54FFA8C102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28388491"/>
              </p:ext>
            </p:extLst>
          </p:nvPr>
        </p:nvGraphicFramePr>
        <p:xfrm>
          <a:off x="301752" y="1556792"/>
          <a:ext cx="8534400" cy="47525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7421">
                  <a:extLst>
                    <a:ext uri="{9D8B030D-6E8A-4147-A177-3AD203B41FA5}">
                      <a16:colId xmlns:a16="http://schemas.microsoft.com/office/drawing/2014/main" val="4223651855"/>
                    </a:ext>
                  </a:extLst>
                </a:gridCol>
                <a:gridCol w="1778632">
                  <a:extLst>
                    <a:ext uri="{9D8B030D-6E8A-4147-A177-3AD203B41FA5}">
                      <a16:colId xmlns:a16="http://schemas.microsoft.com/office/drawing/2014/main" val="3386389974"/>
                    </a:ext>
                  </a:extLst>
                </a:gridCol>
                <a:gridCol w="1594047">
                  <a:extLst>
                    <a:ext uri="{9D8B030D-6E8A-4147-A177-3AD203B41FA5}">
                      <a16:colId xmlns:a16="http://schemas.microsoft.com/office/drawing/2014/main" val="3815836975"/>
                    </a:ext>
                  </a:extLst>
                </a:gridCol>
                <a:gridCol w="1744554">
                  <a:extLst>
                    <a:ext uri="{9D8B030D-6E8A-4147-A177-3AD203B41FA5}">
                      <a16:colId xmlns:a16="http://schemas.microsoft.com/office/drawing/2014/main" val="3896252153"/>
                    </a:ext>
                  </a:extLst>
                </a:gridCol>
                <a:gridCol w="1829746">
                  <a:extLst>
                    <a:ext uri="{9D8B030D-6E8A-4147-A177-3AD203B41FA5}">
                      <a16:colId xmlns:a16="http://schemas.microsoft.com/office/drawing/2014/main" val="555544444"/>
                    </a:ext>
                  </a:extLst>
                </a:gridCol>
              </a:tblGrid>
              <a:tr h="8264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University Induction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Session 1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Tuesday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Session 2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Thursday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Session 3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Friday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3647176"/>
                  </a:ext>
                </a:extLst>
              </a:tr>
              <a:tr h="10762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THEME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Nero Childhood and The Succession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The quinquennium Neronis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Philosophy and Culture under Nero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4538773"/>
                  </a:ext>
                </a:extLst>
              </a:tr>
              <a:tr h="958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one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Introduction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Nero’s “Five Golden Years”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Literary culture and the court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1820422"/>
                  </a:ext>
                </a:extLst>
              </a:tr>
              <a:tr h="10878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two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Nero in the source tradition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Seneca Apocolocyntosis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Representations of Nero in Art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2366354"/>
                  </a:ext>
                </a:extLst>
              </a:tr>
              <a:tr h="8038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three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Coming of age – the early years of Nero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Quiz 1 (assessment one)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Workshop: doing a gobbet analysis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5786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1677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78F72-85C7-4691-987A-DD0950E0E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2085C2-4659-4158-9BBD-AA6BFC7A7108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92558745"/>
              </p:ext>
            </p:extLst>
          </p:nvPr>
        </p:nvGraphicFramePr>
        <p:xfrm>
          <a:off x="301752" y="1556792"/>
          <a:ext cx="8446711" cy="47525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97123">
                  <a:extLst>
                    <a:ext uri="{9D8B030D-6E8A-4147-A177-3AD203B41FA5}">
                      <a16:colId xmlns:a16="http://schemas.microsoft.com/office/drawing/2014/main" val="3600897794"/>
                    </a:ext>
                  </a:extLst>
                </a:gridCol>
                <a:gridCol w="1681443">
                  <a:extLst>
                    <a:ext uri="{9D8B030D-6E8A-4147-A177-3AD203B41FA5}">
                      <a16:colId xmlns:a16="http://schemas.microsoft.com/office/drawing/2014/main" val="1796787671"/>
                    </a:ext>
                  </a:extLst>
                </a:gridCol>
                <a:gridCol w="1727523">
                  <a:extLst>
                    <a:ext uri="{9D8B030D-6E8A-4147-A177-3AD203B41FA5}">
                      <a16:colId xmlns:a16="http://schemas.microsoft.com/office/drawing/2014/main" val="2204409832"/>
                    </a:ext>
                  </a:extLst>
                </a:gridCol>
                <a:gridCol w="1751033">
                  <a:extLst>
                    <a:ext uri="{9D8B030D-6E8A-4147-A177-3AD203B41FA5}">
                      <a16:colId xmlns:a16="http://schemas.microsoft.com/office/drawing/2014/main" val="2544645384"/>
                    </a:ext>
                  </a:extLst>
                </a:gridCol>
                <a:gridCol w="1789589">
                  <a:extLst>
                    <a:ext uri="{9D8B030D-6E8A-4147-A177-3AD203B41FA5}">
                      <a16:colId xmlns:a16="http://schemas.microsoft.com/office/drawing/2014/main" val="1614123467"/>
                    </a:ext>
                  </a:extLst>
                </a:gridCol>
              </a:tblGrid>
              <a:tr h="66878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Session 4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Monday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Session 5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Tuesday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Session 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Thursday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Session 7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Friday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4645279"/>
                  </a:ext>
                </a:extLst>
              </a:tr>
              <a:tr h="7840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THEME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Debauchery and Decadence in Rome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Corruption and Revolt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Diplomacy and Conquest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The Great Fire of Rome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2145135"/>
                  </a:ext>
                </a:extLst>
              </a:tr>
              <a:tr h="12002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one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Court politics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</a:rPr>
                        <a:t>Troubles in Britain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The War over Armenia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Overview: preparing for the poster presentation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5015689"/>
                  </a:ext>
                </a:extLst>
              </a:tr>
              <a:tr h="7840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two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Petronius’ Satyrica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</a:rPr>
                        <a:t>Workshop: Was Boudica a real historical figure?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Lucan’s Pharsalia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Fire in the city of Rome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5829293"/>
                  </a:ext>
                </a:extLst>
              </a:tr>
              <a:tr h="13154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three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Nero unleashed?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Roman Society and provincial corruption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Quiz 2 (assessment one)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Workshop: Nero on trial – was anyone responsible for the Great Fire?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787530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7306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5083B-7E48-4755-9A19-3A70389B7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3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745E9BC-D9AB-4324-9C15-8B7AA054463B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01492735"/>
              </p:ext>
            </p:extLst>
          </p:nvPr>
        </p:nvGraphicFramePr>
        <p:xfrm>
          <a:off x="107504" y="1412776"/>
          <a:ext cx="8856985" cy="52166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8394">
                  <a:extLst>
                    <a:ext uri="{9D8B030D-6E8A-4147-A177-3AD203B41FA5}">
                      <a16:colId xmlns:a16="http://schemas.microsoft.com/office/drawing/2014/main" val="633296674"/>
                    </a:ext>
                  </a:extLst>
                </a:gridCol>
                <a:gridCol w="1799122">
                  <a:extLst>
                    <a:ext uri="{9D8B030D-6E8A-4147-A177-3AD203B41FA5}">
                      <a16:colId xmlns:a16="http://schemas.microsoft.com/office/drawing/2014/main" val="1090401926"/>
                    </a:ext>
                  </a:extLst>
                </a:gridCol>
                <a:gridCol w="1742100">
                  <a:extLst>
                    <a:ext uri="{9D8B030D-6E8A-4147-A177-3AD203B41FA5}">
                      <a16:colId xmlns:a16="http://schemas.microsoft.com/office/drawing/2014/main" val="3714704057"/>
                    </a:ext>
                  </a:extLst>
                </a:gridCol>
                <a:gridCol w="1925945">
                  <a:extLst>
                    <a:ext uri="{9D8B030D-6E8A-4147-A177-3AD203B41FA5}">
                      <a16:colId xmlns:a16="http://schemas.microsoft.com/office/drawing/2014/main" val="3452457325"/>
                    </a:ext>
                  </a:extLst>
                </a:gridCol>
                <a:gridCol w="1781424">
                  <a:extLst>
                    <a:ext uri="{9D8B030D-6E8A-4147-A177-3AD203B41FA5}">
                      <a16:colId xmlns:a16="http://schemas.microsoft.com/office/drawing/2014/main" val="4237744662"/>
                    </a:ext>
                  </a:extLst>
                </a:gridCol>
              </a:tblGrid>
              <a:tr h="6387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Session 8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Monday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Session 9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Tuesday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Session 10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Thursday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Session 11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Friday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9853129"/>
                  </a:ext>
                </a:extLst>
              </a:tr>
              <a:tr h="9117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THEME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(Re)constructing Rome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Christian Tradition and Nero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Assessment three: Group Poster Presentation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The Great Jewish Revolt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3536179"/>
                  </a:ext>
                </a:extLst>
              </a:tr>
              <a:tr h="14540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one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The Golden House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Grotesque art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Groups will present their poster presentations to other members of the class.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Nero as the Antichrist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7330075"/>
                  </a:ext>
                </a:extLst>
              </a:tr>
              <a:tr h="107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two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Workshop: Nero’s building programme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Human torches: early Christian persecutions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Troubles in Judaea: The Great Jewish Revolt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7135233"/>
                  </a:ext>
                </a:extLst>
              </a:tr>
              <a:tr h="11335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three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Roman state finances and the stability of Nero’s reign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Feed-forward session – chance to discuss your posters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Quiz 3 (assessment one)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70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45688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8613A-E75C-4829-91E7-854C21462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C940AAA-266A-45DA-9DB5-89C3DA61AF83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49453198"/>
              </p:ext>
            </p:extLst>
          </p:nvPr>
        </p:nvGraphicFramePr>
        <p:xfrm>
          <a:off x="107504" y="1335460"/>
          <a:ext cx="8949558" cy="53012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4676">
                  <a:extLst>
                    <a:ext uri="{9D8B030D-6E8A-4147-A177-3AD203B41FA5}">
                      <a16:colId xmlns:a16="http://schemas.microsoft.com/office/drawing/2014/main" val="4080256320"/>
                    </a:ext>
                  </a:extLst>
                </a:gridCol>
                <a:gridCol w="1781773">
                  <a:extLst>
                    <a:ext uri="{9D8B030D-6E8A-4147-A177-3AD203B41FA5}">
                      <a16:colId xmlns:a16="http://schemas.microsoft.com/office/drawing/2014/main" val="2679461847"/>
                    </a:ext>
                  </a:extLst>
                </a:gridCol>
                <a:gridCol w="1788720">
                  <a:extLst>
                    <a:ext uri="{9D8B030D-6E8A-4147-A177-3AD203B41FA5}">
                      <a16:colId xmlns:a16="http://schemas.microsoft.com/office/drawing/2014/main" val="1893015569"/>
                    </a:ext>
                  </a:extLst>
                </a:gridCol>
                <a:gridCol w="1834381">
                  <a:extLst>
                    <a:ext uri="{9D8B030D-6E8A-4147-A177-3AD203B41FA5}">
                      <a16:colId xmlns:a16="http://schemas.microsoft.com/office/drawing/2014/main" val="1884061347"/>
                    </a:ext>
                  </a:extLst>
                </a:gridCol>
                <a:gridCol w="1750008">
                  <a:extLst>
                    <a:ext uri="{9D8B030D-6E8A-4147-A177-3AD203B41FA5}">
                      <a16:colId xmlns:a16="http://schemas.microsoft.com/office/drawing/2014/main" val="97112341"/>
                    </a:ext>
                  </a:extLst>
                </a:gridCol>
              </a:tblGrid>
              <a:tr h="79100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Session 12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Monday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Session 13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Tuesday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Session 14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Thursday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Session 15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Friday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8406882"/>
                  </a:ext>
                </a:extLst>
              </a:tr>
              <a:tr h="9438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THEME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Qualis artifex pereo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Nero’s afterlife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Nero in modern media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Assessment four: Take-Home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4599784"/>
                  </a:ext>
                </a:extLst>
              </a:tr>
              <a:tr h="9438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Hour one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Conspiracies and the Death of a Dynasty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Nero’s Legacy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Nero in modern popular culture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5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Level 5 – take home exam (1,500 words) – 30%;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Level 6 – take home exam (2,000 words) – 35%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2021982"/>
                  </a:ext>
                </a:extLst>
              </a:tr>
              <a:tr h="2987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two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Debate – Why did Nero Fail?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Workshop: Nero in print, TV and Silver Screen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You will need to watch Quo Vadis (1951 MGM film) in advance of the session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2574302"/>
                  </a:ext>
                </a:extLst>
              </a:tr>
              <a:tr h="23237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Hour three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Quiz 4 (assessment one)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0097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2007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– Level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27048"/>
            <a:ext cx="8856984" cy="5070304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1: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Assessment: Simple answer and multiple-choice quizzes – 4 in total, top highest mark awarded – 20% (20 mins per Q)</a:t>
            </a:r>
            <a:endParaRPr lang="en-GB" sz="2800" b="1" dirty="0"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1100" dirty="0"/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2: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Gobbet (image analysis)</a:t>
            </a:r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– 1,250 words – 25%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endParaRPr lang="en-GB" sz="1100" b="1" dirty="0"/>
          </a:p>
          <a:p>
            <a:pPr>
              <a:spcAft>
                <a:spcPts val="600"/>
              </a:spcAft>
            </a:pPr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3: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Group poster presentation (15 minutes, with 10-15 minutes of questions from the whole class) – 25%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endParaRPr lang="en-GB" sz="1000" b="1" dirty="0"/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4: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Take-Home exam – 1,500 words – 30%</a:t>
            </a:r>
            <a:endParaRPr lang="en-GB" sz="36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229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– Level 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27048"/>
            <a:ext cx="8856984" cy="5070304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1: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Assessment: Simple answer and multiple-choice quizzes – 4 in total, top highest mark awarded – 20% (15 mins per Q)</a:t>
            </a:r>
            <a:endParaRPr lang="en-GB" sz="2800" b="1" dirty="0"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1100" dirty="0"/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2: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Gobbet (image analysis)</a:t>
            </a:r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– 1,250 words – 25%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endParaRPr lang="en-GB" sz="1100" b="1" dirty="0"/>
          </a:p>
          <a:p>
            <a:pPr>
              <a:spcAft>
                <a:spcPts val="600"/>
              </a:spcAft>
            </a:pPr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3: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Group poster presentation (15 minutes, with 10-15 minutes of questions from the whole class) – 20%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endParaRPr lang="en-GB" sz="1000" b="1" dirty="0"/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 4: </a:t>
            </a:r>
            <a:r>
              <a:rPr lang="en-GB" sz="2800" b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Take-Home exam – 2,000 words – 35%</a:t>
            </a:r>
            <a:endParaRPr lang="en-GB" sz="36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0510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Bibliography for the Module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784976" cy="489654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Bradley, K.R. 1978 </a:t>
            </a:r>
            <a:r>
              <a:rPr lang="en-GB" i="1" dirty="0"/>
              <a:t>Suetonius’ Life of Nero: an Historical Commentary</a:t>
            </a:r>
            <a:r>
              <a:rPr lang="en-GB" dirty="0"/>
              <a:t>. Brussels.</a:t>
            </a:r>
          </a:p>
          <a:p>
            <a:r>
              <a:rPr lang="it-IT" dirty="0"/>
              <a:t>Champlin, E. 2003: </a:t>
            </a:r>
            <a:r>
              <a:rPr lang="it-IT" i="1" dirty="0"/>
              <a:t>Nero. </a:t>
            </a:r>
            <a:r>
              <a:rPr lang="it-IT" dirty="0"/>
              <a:t> Cambridge.</a:t>
            </a:r>
            <a:endParaRPr lang="en-GB" dirty="0"/>
          </a:p>
          <a:p>
            <a:r>
              <a:rPr lang="en-GB" dirty="0"/>
              <a:t>Griffin, M.T. 1987: </a:t>
            </a:r>
            <a:r>
              <a:rPr lang="en-GB" i="1" dirty="0"/>
              <a:t>Nero: the End of a Dynasty</a:t>
            </a:r>
            <a:r>
              <a:rPr lang="en-GB" dirty="0"/>
              <a:t>, London.</a:t>
            </a:r>
          </a:p>
          <a:p>
            <a:r>
              <a:rPr lang="en-GB" dirty="0"/>
              <a:t>Holland, R. 2000: </a:t>
            </a:r>
            <a:r>
              <a:rPr lang="en-GB" i="1" dirty="0"/>
              <a:t>Nero: The Man Behind the Myth</a:t>
            </a:r>
            <a:r>
              <a:rPr lang="en-GB" dirty="0"/>
              <a:t>. Sutton.</a:t>
            </a:r>
          </a:p>
          <a:p>
            <a:r>
              <a:rPr lang="en-GB" dirty="0"/>
              <a:t>Mellor, R. (ed.) 1990: </a:t>
            </a:r>
            <a:r>
              <a:rPr lang="en-GB" i="1" dirty="0"/>
              <a:t>From Augustus to Nero: The First Dynasty of Imperial Rome</a:t>
            </a:r>
            <a:r>
              <a:rPr lang="en-GB" dirty="0"/>
              <a:t>. Michigan. </a:t>
            </a:r>
          </a:p>
          <a:p>
            <a:r>
              <a:rPr lang="en-GB" dirty="0" err="1"/>
              <a:t>Rudich</a:t>
            </a:r>
            <a:r>
              <a:rPr lang="en-GB" dirty="0"/>
              <a:t>, V. 1997: </a:t>
            </a:r>
            <a:r>
              <a:rPr lang="en-GB" i="1" dirty="0"/>
              <a:t>Political Dissidence under Nero</a:t>
            </a:r>
            <a:r>
              <a:rPr lang="en-GB" dirty="0"/>
              <a:t>. London.</a:t>
            </a:r>
          </a:p>
          <a:p>
            <a:r>
              <a:rPr lang="en-GB" dirty="0" err="1"/>
              <a:t>Shotter</a:t>
            </a:r>
            <a:r>
              <a:rPr lang="en-GB" dirty="0"/>
              <a:t>, D. 2008: </a:t>
            </a:r>
            <a:r>
              <a:rPr lang="en-GB" i="1" dirty="0"/>
              <a:t>Nero Caesar Augustus: Emperor of Rome</a:t>
            </a:r>
            <a:r>
              <a:rPr lang="en-GB" dirty="0"/>
              <a:t>, Edinburgh.</a:t>
            </a:r>
          </a:p>
          <a:p>
            <a:r>
              <a:rPr lang="en-GB" dirty="0"/>
              <a:t>Sullivan, J.P. 1985: </a:t>
            </a:r>
            <a:r>
              <a:rPr lang="en-GB" i="1" dirty="0"/>
              <a:t>Literature and Politics in the Age of Nero</a:t>
            </a:r>
            <a:r>
              <a:rPr lang="en-GB" dirty="0"/>
              <a:t>, London.</a:t>
            </a:r>
          </a:p>
          <a:p>
            <a:r>
              <a:rPr lang="en-GB" dirty="0"/>
              <a:t>Syme, R. 1958: </a:t>
            </a:r>
            <a:r>
              <a:rPr lang="en-GB" i="1" dirty="0"/>
              <a:t>Tacitus</a:t>
            </a:r>
            <a:r>
              <a:rPr lang="en-GB" dirty="0"/>
              <a:t>. Oxford.</a:t>
            </a:r>
          </a:p>
          <a:p>
            <a:r>
              <a:rPr lang="en-GB" dirty="0"/>
              <a:t>Wiedemann, T.E. 1989: </a:t>
            </a:r>
            <a:r>
              <a:rPr lang="en-GB" i="1" dirty="0"/>
              <a:t>The Julio-Claudian Emperors</a:t>
            </a:r>
            <a:r>
              <a:rPr lang="en-GB" dirty="0"/>
              <a:t>.  Bristol.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Bibliography for the Module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Culture</a:t>
            </a:r>
            <a:endParaRPr lang="en-GB" dirty="0"/>
          </a:p>
          <a:p>
            <a:pPr>
              <a:buNone/>
            </a:pPr>
            <a:r>
              <a:rPr lang="en-GB" b="1" dirty="0"/>
              <a:t>    - </a:t>
            </a:r>
            <a:r>
              <a:rPr lang="en-GB" dirty="0"/>
              <a:t>Eden, P. T. 1979: The Manuscript Tradition of Seneca's </a:t>
            </a:r>
            <a:r>
              <a:rPr lang="en-GB" dirty="0" err="1"/>
              <a:t>Apocolocyntosis</a:t>
            </a:r>
            <a:r>
              <a:rPr lang="en-GB" dirty="0"/>
              <a:t>, </a:t>
            </a:r>
            <a:r>
              <a:rPr lang="en-GB" i="1" dirty="0"/>
              <a:t>The Classical Quarterly </a:t>
            </a:r>
            <a:r>
              <a:rPr lang="en-GB" dirty="0"/>
              <a:t>29 (1): 149-161.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b="1" dirty="0"/>
              <a:t>- </a:t>
            </a:r>
            <a:r>
              <a:rPr lang="en-GB" dirty="0" err="1"/>
              <a:t>Nauta</a:t>
            </a:r>
            <a:r>
              <a:rPr lang="en-GB" dirty="0"/>
              <a:t>, R. R. 1987: Seneca’s </a:t>
            </a:r>
            <a:r>
              <a:rPr lang="en-GB" dirty="0" err="1"/>
              <a:t>Apocolocyntosis</a:t>
            </a:r>
            <a:r>
              <a:rPr lang="en-GB" dirty="0"/>
              <a:t> as </a:t>
            </a:r>
            <a:r>
              <a:rPr lang="en-GB" dirty="0" err="1"/>
              <a:t>Saturnalian</a:t>
            </a:r>
            <a:r>
              <a:rPr lang="en-GB" dirty="0"/>
              <a:t> Literature, </a:t>
            </a:r>
            <a:r>
              <a:rPr lang="en-GB" i="1" dirty="0"/>
              <a:t>Mnemosyne </a:t>
            </a:r>
            <a:r>
              <a:rPr lang="en-GB" dirty="0"/>
              <a:t>40 (1-2): 69-96.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b="1" dirty="0"/>
              <a:t>-</a:t>
            </a:r>
            <a:r>
              <a:rPr lang="en-GB" dirty="0"/>
              <a:t> Courtney, E. 2001: </a:t>
            </a:r>
            <a:r>
              <a:rPr lang="en-GB" i="1" dirty="0"/>
              <a:t>A Companion to Petronius</a:t>
            </a:r>
            <a:r>
              <a:rPr lang="en-GB" dirty="0"/>
              <a:t>. Oxford: Oxford University Press.</a:t>
            </a:r>
            <a:r>
              <a:rPr lang="en-GB" i="1" dirty="0"/>
              <a:t> </a:t>
            </a:r>
          </a:p>
          <a:p>
            <a:pPr>
              <a:buNone/>
            </a:pPr>
            <a:r>
              <a:rPr lang="en-GB" i="1" dirty="0"/>
              <a:t>    - </a:t>
            </a:r>
            <a:r>
              <a:rPr lang="en-GB" dirty="0"/>
              <a:t>Leach, E. W. 2008: The Implied Reader and the Political Argument in Seneca’s </a:t>
            </a:r>
            <a:r>
              <a:rPr lang="en-GB" i="1" dirty="0" err="1"/>
              <a:t>Apocolocyntosis</a:t>
            </a:r>
            <a:r>
              <a:rPr lang="en-GB" i="1" dirty="0"/>
              <a:t> </a:t>
            </a:r>
            <a:r>
              <a:rPr lang="en-GB" dirty="0"/>
              <a:t>and</a:t>
            </a:r>
            <a:r>
              <a:rPr lang="en-GB" i="1" dirty="0"/>
              <a:t> De </a:t>
            </a:r>
            <a:r>
              <a:rPr lang="en-GB" i="1" dirty="0" err="1"/>
              <a:t>Clementia</a:t>
            </a:r>
            <a:r>
              <a:rPr lang="en-GB" dirty="0"/>
              <a:t>. In </a:t>
            </a:r>
            <a:r>
              <a:rPr lang="en-GB" i="1" dirty="0"/>
              <a:t>Seneca: Oxford Readings in Classical Studies </a:t>
            </a:r>
            <a:r>
              <a:rPr lang="en-GB" dirty="0"/>
              <a:t>Fitch, J. G. (ed.), Oxford: 264-298.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3828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Bibliography for the Module (3)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536504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Building Programme</a:t>
            </a:r>
          </a:p>
          <a:p>
            <a:pPr>
              <a:buNone/>
            </a:pPr>
            <a:r>
              <a:rPr lang="en-GB" b="1" dirty="0"/>
              <a:t>	- </a:t>
            </a:r>
            <a:r>
              <a:rPr lang="en-GB" dirty="0"/>
              <a:t>Thornton, M. K. and Thornton, R. L. 1989: </a:t>
            </a:r>
            <a:r>
              <a:rPr lang="en-GB" i="1" dirty="0"/>
              <a:t>Julio-Claudian Building Programs: A Quantitative Study in Political Management</a:t>
            </a:r>
            <a:r>
              <a:rPr lang="en-GB" dirty="0"/>
              <a:t>. Wauconda.</a:t>
            </a:r>
          </a:p>
          <a:p>
            <a:pPr>
              <a:buNone/>
            </a:pPr>
            <a:r>
              <a:rPr lang="en-GB" b="1" dirty="0"/>
              <a:t>    - </a:t>
            </a:r>
            <a:r>
              <a:rPr lang="en-GB" dirty="0" err="1"/>
              <a:t>Segala</a:t>
            </a:r>
            <a:r>
              <a:rPr lang="en-GB" dirty="0"/>
              <a:t>, E. and </a:t>
            </a:r>
            <a:r>
              <a:rPr lang="en-GB" dirty="0" err="1"/>
              <a:t>Sciortino</a:t>
            </a:r>
            <a:r>
              <a:rPr lang="en-GB" dirty="0"/>
              <a:t>, I. 1999: </a:t>
            </a:r>
            <a:r>
              <a:rPr lang="en-GB" i="1" dirty="0"/>
              <a:t>DOMVS AVREA</a:t>
            </a:r>
            <a:r>
              <a:rPr lang="en-GB" dirty="0"/>
              <a:t>. Milan.</a:t>
            </a:r>
          </a:p>
          <a:p>
            <a:pPr>
              <a:buNone/>
            </a:pPr>
            <a:r>
              <a:rPr lang="en-GB" b="1" dirty="0"/>
              <a:t>    - </a:t>
            </a:r>
            <a:r>
              <a:rPr lang="en-GB" dirty="0"/>
              <a:t>Ball, L. F. 2003: </a:t>
            </a:r>
            <a:r>
              <a:rPr lang="en-GB" i="1" dirty="0"/>
              <a:t>The </a:t>
            </a:r>
            <a:r>
              <a:rPr lang="en-GB" i="1" dirty="0" err="1"/>
              <a:t>Domus</a:t>
            </a:r>
            <a:r>
              <a:rPr lang="en-GB" i="1" dirty="0"/>
              <a:t> </a:t>
            </a:r>
            <a:r>
              <a:rPr lang="en-GB" i="1" dirty="0" err="1"/>
              <a:t>Aurea</a:t>
            </a:r>
            <a:r>
              <a:rPr lang="en-GB" i="1" dirty="0"/>
              <a:t> and the Roman Architectural Revolution</a:t>
            </a:r>
            <a:r>
              <a:rPr lang="en-GB" dirty="0"/>
              <a:t>. Cambridge. </a:t>
            </a:r>
            <a:endParaRPr lang="en-GB" b="1" dirty="0"/>
          </a:p>
          <a:p>
            <a:endParaRPr lang="en-GB" sz="1200" b="1" dirty="0"/>
          </a:p>
          <a:p>
            <a:r>
              <a:rPr lang="en-GB" b="1" dirty="0"/>
              <a:t>Economy</a:t>
            </a:r>
          </a:p>
          <a:p>
            <a:pPr>
              <a:buNone/>
            </a:pPr>
            <a:r>
              <a:rPr lang="en-GB" dirty="0"/>
              <a:t>    </a:t>
            </a:r>
            <a:r>
              <a:rPr lang="en-GB" b="1" dirty="0"/>
              <a:t>-</a:t>
            </a:r>
            <a:r>
              <a:rPr lang="en-GB" dirty="0"/>
              <a:t> Duncan-Jones, R. 1990: </a:t>
            </a:r>
            <a:r>
              <a:rPr lang="en-GB" i="1" dirty="0"/>
              <a:t>Structure and Scale in the Roman Economy</a:t>
            </a:r>
            <a:r>
              <a:rPr lang="en-GB" dirty="0"/>
              <a:t>. Cambridge. </a:t>
            </a:r>
          </a:p>
          <a:p>
            <a:pPr>
              <a:buNone/>
            </a:pPr>
            <a:r>
              <a:rPr lang="en-GB" dirty="0"/>
              <a:t>   </a:t>
            </a:r>
            <a:r>
              <a:rPr lang="en-GB" b="1" dirty="0"/>
              <a:t> - </a:t>
            </a:r>
            <a:r>
              <a:rPr lang="en-GB" dirty="0"/>
              <a:t>Bowman, A. and Wilson, A. (eds.), 2009: </a:t>
            </a:r>
            <a:r>
              <a:rPr lang="en-GB" i="1" dirty="0"/>
              <a:t>Quantifying the Roman Economy: Methods and Problems</a:t>
            </a:r>
            <a:r>
              <a:rPr lang="en-GB" dirty="0"/>
              <a:t>.</a:t>
            </a:r>
            <a:endParaRPr lang="en-GB" b="1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Bibliography for the Module (4)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Military</a:t>
            </a:r>
          </a:p>
          <a:p>
            <a:pPr>
              <a:buNone/>
            </a:pPr>
            <a:r>
              <a:rPr lang="en-GB" b="1" dirty="0"/>
              <a:t>    - </a:t>
            </a:r>
            <a:r>
              <a:rPr lang="en-GB" dirty="0" err="1"/>
              <a:t>Sealey</a:t>
            </a:r>
            <a:r>
              <a:rPr lang="en-GB" dirty="0"/>
              <a:t>, P. R. 1997: </a:t>
            </a:r>
            <a:r>
              <a:rPr lang="en-GB" i="1" dirty="0" err="1"/>
              <a:t>Boudican</a:t>
            </a:r>
            <a:r>
              <a:rPr lang="en-GB" i="1" dirty="0"/>
              <a:t> Revolt Against Rome. </a:t>
            </a:r>
            <a:r>
              <a:rPr lang="en-GB" dirty="0"/>
              <a:t>Princes </a:t>
            </a:r>
            <a:r>
              <a:rPr lang="en-GB" dirty="0" err="1"/>
              <a:t>Risborough</a:t>
            </a:r>
            <a:r>
              <a:rPr lang="en-GB" dirty="0"/>
              <a:t>: Shire Publications.</a:t>
            </a:r>
          </a:p>
          <a:p>
            <a:pPr>
              <a:buNone/>
            </a:pPr>
            <a:r>
              <a:rPr lang="en-GB" dirty="0"/>
              <a:t>     - Dudley, D. R. and Webster, G. 1962: </a:t>
            </a:r>
            <a:r>
              <a:rPr lang="en-GB" i="1" dirty="0"/>
              <a:t>The Rebellion of Boudicca</a:t>
            </a:r>
            <a:r>
              <a:rPr lang="en-GB" dirty="0"/>
              <a:t>. London: </a:t>
            </a:r>
            <a:r>
              <a:rPr lang="en-GB" dirty="0" err="1"/>
              <a:t>Routledge</a:t>
            </a:r>
            <a:r>
              <a:rPr lang="en-GB" dirty="0"/>
              <a:t> &amp; </a:t>
            </a:r>
            <a:r>
              <a:rPr lang="en-GB" dirty="0" err="1"/>
              <a:t>Kegan</a:t>
            </a:r>
            <a:r>
              <a:rPr lang="en-GB" dirty="0"/>
              <a:t> Paul.</a:t>
            </a:r>
          </a:p>
          <a:p>
            <a:pPr>
              <a:buNone/>
            </a:pPr>
            <a:r>
              <a:rPr lang="en-GB" dirty="0"/>
              <a:t>     - Carroll, K. K. 1979: The Date of Boudicca’s Revolt, </a:t>
            </a:r>
            <a:r>
              <a:rPr lang="en-GB" i="1" dirty="0"/>
              <a:t>Britannia </a:t>
            </a:r>
            <a:r>
              <a:rPr lang="en-GB" dirty="0"/>
              <a:t>10: 197-202.</a:t>
            </a:r>
          </a:p>
          <a:p>
            <a:pPr>
              <a:buNone/>
            </a:pPr>
            <a:r>
              <a:rPr lang="en-GB" dirty="0"/>
              <a:t>     - </a:t>
            </a:r>
            <a:r>
              <a:rPr lang="en-GB" dirty="0" err="1"/>
              <a:t>Overbeck</a:t>
            </a:r>
            <a:r>
              <a:rPr lang="en-GB" dirty="0"/>
              <a:t>, J. C. 1969: Tacitus and </a:t>
            </a:r>
            <a:r>
              <a:rPr lang="en-GB" dirty="0" err="1"/>
              <a:t>Dio</a:t>
            </a:r>
            <a:r>
              <a:rPr lang="en-GB" dirty="0"/>
              <a:t> on Boudicca’s Rebellion, </a:t>
            </a:r>
            <a:r>
              <a:rPr lang="en-GB" i="1" dirty="0"/>
              <a:t>The American Journal of Philology </a:t>
            </a:r>
            <a:r>
              <a:rPr lang="en-GB" dirty="0"/>
              <a:t>90 (2): 129-145.</a:t>
            </a:r>
          </a:p>
          <a:p>
            <a:pPr>
              <a:buNone/>
            </a:pPr>
            <a:r>
              <a:rPr lang="en-GB" dirty="0"/>
              <a:t>     - Roberts, M. 1988: The Revolt of Boudicca (Tacitus, Annals 14.29-39) and the Assertion of </a:t>
            </a:r>
            <a:r>
              <a:rPr lang="en-GB" dirty="0" err="1"/>
              <a:t>Libertas</a:t>
            </a:r>
            <a:r>
              <a:rPr lang="en-GB" dirty="0"/>
              <a:t> in </a:t>
            </a:r>
            <a:r>
              <a:rPr lang="en-GB" dirty="0" err="1"/>
              <a:t>Neronian</a:t>
            </a:r>
            <a:r>
              <a:rPr lang="en-GB" dirty="0"/>
              <a:t> Rome,  </a:t>
            </a:r>
            <a:r>
              <a:rPr lang="en-GB" i="1" dirty="0"/>
              <a:t>The American Journal of Philology </a:t>
            </a:r>
            <a:r>
              <a:rPr lang="en-GB" dirty="0"/>
              <a:t>109 (1): 118-132.</a:t>
            </a:r>
          </a:p>
          <a:p>
            <a:pPr>
              <a:buNone/>
            </a:pPr>
            <a:r>
              <a:rPr lang="en-GB" dirty="0"/>
              <a:t>     - Keitel, E. 1978: </a:t>
            </a:r>
            <a:r>
              <a:rPr lang="en-GB" i="1" dirty="0"/>
              <a:t>The Role of Parthia and Armenia in Tacitus Annals 11 and 12</a:t>
            </a:r>
            <a:r>
              <a:rPr lang="en-GB" dirty="0"/>
              <a:t>, </a:t>
            </a:r>
            <a:r>
              <a:rPr lang="en-GB" i="1" dirty="0"/>
              <a:t>The American Journal of Philology </a:t>
            </a:r>
            <a:r>
              <a:rPr lang="en-GB" dirty="0"/>
              <a:t>99 (4): 462-473.</a:t>
            </a:r>
          </a:p>
          <a:p>
            <a:pPr>
              <a:buNone/>
            </a:pPr>
            <a:r>
              <a:rPr lang="en-GB" dirty="0"/>
              <a:t>     - </a:t>
            </a:r>
            <a:r>
              <a:rPr lang="en-GB" dirty="0" err="1"/>
              <a:t>Gilmartin</a:t>
            </a:r>
            <a:r>
              <a:rPr lang="en-GB" dirty="0"/>
              <a:t>, K. 1973: </a:t>
            </a:r>
            <a:r>
              <a:rPr lang="en-GB" dirty="0" err="1"/>
              <a:t>Corbulo’s</a:t>
            </a:r>
            <a:r>
              <a:rPr lang="en-GB" dirty="0"/>
              <a:t> Campaign in the East: An Analysis of Tacitus’ Account, </a:t>
            </a:r>
            <a:r>
              <a:rPr lang="en-GB" i="1" dirty="0" err="1"/>
              <a:t>Historia</a:t>
            </a:r>
            <a:r>
              <a:rPr lang="en-GB" i="1" dirty="0"/>
              <a:t> </a:t>
            </a:r>
            <a:r>
              <a:rPr lang="en-GB" dirty="0"/>
              <a:t>22 (4): 583-626.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Bibliography for the Module (5)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824536"/>
          </a:xfrm>
        </p:spPr>
        <p:txBody>
          <a:bodyPr>
            <a:normAutofit/>
          </a:bodyPr>
          <a:lstStyle/>
          <a:p>
            <a:r>
              <a:rPr lang="en-GB" b="1" dirty="0"/>
              <a:t>Agrippina the Younger</a:t>
            </a:r>
          </a:p>
          <a:p>
            <a:pPr lvl="1">
              <a:buNone/>
            </a:pPr>
            <a:r>
              <a:rPr lang="en-GB" b="1" dirty="0"/>
              <a:t>    </a:t>
            </a:r>
            <a:r>
              <a:rPr lang="en-GB" sz="2400" b="1" dirty="0"/>
              <a:t>- </a:t>
            </a:r>
            <a:r>
              <a:rPr lang="en-GB" sz="2400" dirty="0"/>
              <a:t>Barrett, A. A. 1996: </a:t>
            </a:r>
            <a:r>
              <a:rPr lang="en-GB" sz="2400" i="1" dirty="0"/>
              <a:t>Agrippina Mother of Nero</a:t>
            </a:r>
            <a:r>
              <a:rPr lang="en-GB" sz="2400" dirty="0"/>
              <a:t>. London.</a:t>
            </a:r>
            <a:endParaRPr lang="en-GB" sz="2400" b="1" dirty="0"/>
          </a:p>
          <a:p>
            <a:endParaRPr lang="en-GB" sz="1100" b="1" dirty="0"/>
          </a:p>
          <a:p>
            <a:r>
              <a:rPr lang="en-GB" b="1" dirty="0"/>
              <a:t>Seneca the Younger</a:t>
            </a:r>
          </a:p>
          <a:p>
            <a:pPr lvl="1">
              <a:buNone/>
            </a:pPr>
            <a:r>
              <a:rPr lang="en-GB" b="1" dirty="0"/>
              <a:t>    </a:t>
            </a:r>
            <a:r>
              <a:rPr lang="en-GB" sz="2400" b="1" dirty="0"/>
              <a:t>- </a:t>
            </a:r>
            <a:r>
              <a:rPr lang="en-GB" sz="2400" dirty="0"/>
              <a:t>Fitch, J. G. (ed.), 2008: </a:t>
            </a:r>
            <a:r>
              <a:rPr lang="en-GB" sz="2400" i="1" dirty="0"/>
              <a:t>Seneca: Oxford Readings in Classical Studies. </a:t>
            </a:r>
            <a:r>
              <a:rPr lang="en-GB" sz="2400" dirty="0"/>
              <a:t>Oxford. </a:t>
            </a:r>
            <a:endParaRPr lang="en-GB" sz="2400" b="1" dirty="0"/>
          </a:p>
          <a:p>
            <a:endParaRPr lang="en-GB" sz="1100" b="1" dirty="0"/>
          </a:p>
          <a:p>
            <a:r>
              <a:rPr lang="en-GB" b="1" dirty="0"/>
              <a:t>Claudius</a:t>
            </a:r>
          </a:p>
          <a:p>
            <a:pPr marL="274320" lvl="1" indent="0">
              <a:buNone/>
            </a:pPr>
            <a:r>
              <a:rPr lang="en-GB" dirty="0"/>
              <a:t>    </a:t>
            </a:r>
            <a:r>
              <a:rPr lang="en-GB" sz="2400" dirty="0"/>
              <a:t>- </a:t>
            </a:r>
            <a:r>
              <a:rPr lang="en-GB" sz="2400" dirty="0" err="1"/>
              <a:t>Momigiliano</a:t>
            </a:r>
            <a:r>
              <a:rPr lang="en-GB" sz="2400" dirty="0"/>
              <a:t>, A. 1961: Claudius, the emperor and his achievement. Cambridge.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1861</TotalTime>
  <Words>2220</Words>
  <Application>Microsoft Office PowerPoint</Application>
  <PresentationFormat>On-screen Show (4:3)</PresentationFormat>
  <Paragraphs>299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Calibri</vt:lpstr>
      <vt:lpstr>Georgia</vt:lpstr>
      <vt:lpstr>Wingdings</vt:lpstr>
      <vt:lpstr>Wingdings 2</vt:lpstr>
      <vt:lpstr>Civic</vt:lpstr>
      <vt:lpstr> Murder, Mayhem and Megalomania: The Life and Times of the Emperor Nero</vt:lpstr>
      <vt:lpstr>Images of Nero</vt:lpstr>
      <vt:lpstr>The (pantomime) “Villain”</vt:lpstr>
      <vt:lpstr>Clichés and Parodies </vt:lpstr>
      <vt:lpstr>The “Populist”</vt:lpstr>
      <vt:lpstr>PowerPoint Presentation</vt:lpstr>
      <vt:lpstr>Structure of the Roman Empire</vt:lpstr>
      <vt:lpstr>Nature of the Principate</vt:lpstr>
      <vt:lpstr>Nero’s forebearers The Julii and the Claudii</vt:lpstr>
      <vt:lpstr>Nero and Culture</vt:lpstr>
      <vt:lpstr>PowerPoint Presentation</vt:lpstr>
      <vt:lpstr>Literary Sources</vt:lpstr>
      <vt:lpstr>Invective or Revisionism?</vt:lpstr>
      <vt:lpstr>Archaeological, Epigraphic and Numismatic</vt:lpstr>
      <vt:lpstr>PowerPoint Presentation</vt:lpstr>
      <vt:lpstr>Week  1</vt:lpstr>
      <vt:lpstr>Week 2</vt:lpstr>
      <vt:lpstr>Week 3</vt:lpstr>
      <vt:lpstr>Week 4</vt:lpstr>
      <vt:lpstr>Assessments – Level 5</vt:lpstr>
      <vt:lpstr>Assessments – Level 6</vt:lpstr>
      <vt:lpstr>Useful Bibliography for the Module (1)</vt:lpstr>
      <vt:lpstr>Useful Bibliography for the Module (2)</vt:lpstr>
      <vt:lpstr>Useful Bibliography for the Module (3)</vt:lpstr>
      <vt:lpstr>Useful Bibliography for the Module (4)</vt:lpstr>
      <vt:lpstr>Useful Bibliography for the Module (5)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Infamous and Damned? The Emperor Nero and the Julio-Claudian Dynasty</dc:title>
  <dc:creator>m.cobb</dc:creator>
  <cp:lastModifiedBy>Matthew Cobb</cp:lastModifiedBy>
  <cp:revision>242</cp:revision>
  <dcterms:created xsi:type="dcterms:W3CDTF">2013-09-17T14:59:09Z</dcterms:created>
  <dcterms:modified xsi:type="dcterms:W3CDTF">2021-09-13T06:25:35Z</dcterms:modified>
</cp:coreProperties>
</file>