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2" r:id="rId1"/>
  </p:sldMasterIdLst>
  <p:notesMasterIdLst>
    <p:notesMasterId r:id="rId26"/>
  </p:notesMasterIdLst>
  <p:handoutMasterIdLst>
    <p:handoutMasterId r:id="rId27"/>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0" r:id="rId25"/>
  </p:sldIdLst>
  <p:sldSz cx="6858000" cy="9906000" type="A4"/>
  <p:notesSz cx="6669088" cy="9820275"/>
  <p:kinsoku lang="ja-JP" invalStChars="、。，．・：；？！゛゜ヽヾゝゞ々ー’”）〕］｝〉》」』】°‰′″℃￠％ぁぃぅぇぉっゃゅょゎァィゥェォッャュョヮヵヶ!%),.:;?]}｡｣､･ｧｨｩｪｫｬｭｮｯｰﾞﾟ" invalEndChars="‘“（〔［｛〈《「『【￥＄$([\{｢￡"/>
  <p:defaultTextStyle>
    <a:defPPr>
      <a:defRPr lang="en-GB"/>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2787"/>
    <p:restoredTop sz="90929"/>
  </p:normalViewPr>
  <p:slideViewPr>
    <p:cSldViewPr>
      <p:cViewPr varScale="1">
        <p:scale>
          <a:sx n="58" d="100"/>
          <a:sy n="58" d="100"/>
        </p:scale>
        <p:origin x="-2304" y="-84"/>
      </p:cViewPr>
      <p:guideLst>
        <p:guide orient="horz" pos="3120"/>
        <p:guide pos="216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924" y="228"/>
      </p:cViewPr>
      <p:guideLst>
        <p:guide orient="horz" pos="3093"/>
        <p:guide pos="2101"/>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8263" y="100013"/>
            <a:ext cx="2481262" cy="301625"/>
          </a:xfrm>
          <a:prstGeom prst="rect">
            <a:avLst/>
          </a:prstGeom>
          <a:noFill/>
          <a:ln w="12700">
            <a:noFill/>
            <a:miter lim="800000"/>
            <a:headEnd/>
            <a:tailEnd/>
          </a:ln>
          <a:effectLst/>
        </p:spPr>
        <p:txBody>
          <a:bodyPr wrap="none" lIns="90488" tIns="44450" rIns="90488" bIns="44450" anchor="ctr">
            <a:spAutoFit/>
          </a:bodyPr>
          <a:lstStyle/>
          <a:p>
            <a:pPr>
              <a:defRPr/>
            </a:pPr>
            <a:r>
              <a:rPr lang="en-GB" sz="1400"/>
              <a:t>Sue Maw: BSC SE/CIS/BIT HCI</a:t>
            </a:r>
          </a:p>
        </p:txBody>
      </p:sp>
      <p:sp>
        <p:nvSpPr>
          <p:cNvPr id="3075" name="Rectangle 3"/>
          <p:cNvSpPr>
            <a:spLocks noChangeArrowheads="1"/>
          </p:cNvSpPr>
          <p:nvPr/>
        </p:nvSpPr>
        <p:spPr bwMode="auto">
          <a:xfrm>
            <a:off x="6224588" y="9418638"/>
            <a:ext cx="376237" cy="301625"/>
          </a:xfrm>
          <a:prstGeom prst="rect">
            <a:avLst/>
          </a:prstGeom>
          <a:noFill/>
          <a:ln w="12700">
            <a:noFill/>
            <a:miter lim="800000"/>
            <a:headEnd/>
            <a:tailEnd/>
          </a:ln>
          <a:effectLst/>
        </p:spPr>
        <p:txBody>
          <a:bodyPr wrap="none" lIns="90488" tIns="44450" rIns="90488" bIns="44450" anchor="ctr">
            <a:spAutoFit/>
          </a:bodyPr>
          <a:lstStyle/>
          <a:p>
            <a:pPr algn="r">
              <a:defRPr/>
            </a:pPr>
            <a:fld id="{99DD7168-678C-4367-9D07-7550509B1C76}" type="slidenum">
              <a:rPr lang="en-GB" sz="1400"/>
              <a:pPr algn="r">
                <a:defRPr/>
              </a:pPr>
              <a:t>‹#›</a:t>
            </a:fld>
            <a:endParaRPr lang="en-GB" sz="140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ChangeArrowheads="1" noTextEdit="1"/>
          </p:cNvSpPr>
          <p:nvPr>
            <p:ph type="sldImg" idx="2"/>
          </p:nvPr>
        </p:nvSpPr>
        <p:spPr bwMode="auto">
          <a:xfrm>
            <a:off x="2060575" y="736600"/>
            <a:ext cx="2551113" cy="3684588"/>
          </a:xfrm>
          <a:prstGeom prst="rect">
            <a:avLst/>
          </a:prstGeom>
          <a:noFill/>
          <a:ln w="12700">
            <a:solidFill>
              <a:schemeClr val="tx1"/>
            </a:solidFill>
            <a:miter lim="800000"/>
            <a:headEnd/>
            <a:tailEnd/>
          </a:ln>
        </p:spPr>
      </p:sp>
      <p:sp>
        <p:nvSpPr>
          <p:cNvPr id="2051" name="Rectangle 3"/>
          <p:cNvSpPr>
            <a:spLocks noGrp="1" noChangeArrowheads="1"/>
          </p:cNvSpPr>
          <p:nvPr>
            <p:ph type="body" sz="quarter" idx="3"/>
          </p:nvPr>
        </p:nvSpPr>
        <p:spPr bwMode="auto">
          <a:xfrm>
            <a:off x="890588" y="4665663"/>
            <a:ext cx="4887912" cy="4135437"/>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GB" noProof="0" smtClean="0"/>
              <a:t>Click to edit Master notes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052" name="Rectangle 4"/>
          <p:cNvSpPr>
            <a:spLocks noChangeArrowheads="1"/>
          </p:cNvSpPr>
          <p:nvPr/>
        </p:nvSpPr>
        <p:spPr bwMode="auto">
          <a:xfrm>
            <a:off x="68263" y="100013"/>
            <a:ext cx="2551112" cy="301625"/>
          </a:xfrm>
          <a:prstGeom prst="rect">
            <a:avLst/>
          </a:prstGeom>
          <a:noFill/>
          <a:ln w="12700">
            <a:noFill/>
            <a:miter lim="800000"/>
            <a:headEnd/>
            <a:tailEnd/>
          </a:ln>
          <a:effectLst/>
        </p:spPr>
        <p:txBody>
          <a:bodyPr wrap="none" lIns="90488" tIns="44450" rIns="90488" bIns="44450" anchor="ctr">
            <a:spAutoFit/>
          </a:bodyPr>
          <a:lstStyle/>
          <a:p>
            <a:pPr>
              <a:defRPr/>
            </a:pPr>
            <a:r>
              <a:rPr lang="en-GB" sz="1400"/>
              <a:t>Sue Maw: BSC SE/CIS/BIT HCI</a:t>
            </a:r>
          </a:p>
        </p:txBody>
      </p:sp>
      <p:sp>
        <p:nvSpPr>
          <p:cNvPr id="2053" name="Rectangle 5"/>
          <p:cNvSpPr>
            <a:spLocks noChangeArrowheads="1"/>
          </p:cNvSpPr>
          <p:nvPr/>
        </p:nvSpPr>
        <p:spPr bwMode="auto">
          <a:xfrm>
            <a:off x="6213475" y="9418638"/>
            <a:ext cx="387350" cy="300037"/>
          </a:xfrm>
          <a:prstGeom prst="rect">
            <a:avLst/>
          </a:prstGeom>
          <a:noFill/>
          <a:ln w="12700">
            <a:noFill/>
            <a:miter lim="800000"/>
            <a:headEnd/>
            <a:tailEnd/>
          </a:ln>
          <a:effectLst/>
        </p:spPr>
        <p:txBody>
          <a:bodyPr wrap="none" lIns="90488" tIns="44450" rIns="90488" bIns="44450" anchor="ctr">
            <a:spAutoFit/>
          </a:bodyPr>
          <a:lstStyle/>
          <a:p>
            <a:pPr algn="r">
              <a:defRPr/>
            </a:pPr>
            <a:fld id="{06BB500B-237A-4DB5-BFDD-2116F97D7E51}" type="slidenum">
              <a:rPr lang="en-GB" sz="1400"/>
              <a:pPr algn="r">
                <a:defRPr/>
              </a:pPr>
              <a:t>‹#›</a:t>
            </a:fld>
            <a:endParaRPr lang="en-GB" sz="140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image" Target="../media/image3.png"/></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body" idx="1"/>
          </p:nvPr>
        </p:nvSpPr>
        <p:spPr>
          <a:noFill/>
          <a:ln w="9525"/>
        </p:spPr>
        <p:txBody>
          <a:bodyPr/>
          <a:lstStyle/>
          <a:p>
            <a:endParaRPr lang="en-US" smtClean="0"/>
          </a:p>
        </p:txBody>
      </p:sp>
      <p:sp>
        <p:nvSpPr>
          <p:cNvPr id="27651" name="Rectangle 3"/>
          <p:cNvSpPr>
            <a:spLocks noChangeArrowheads="1" noTextEdit="1"/>
          </p:cNvSpPr>
          <p:nvPr>
            <p:ph type="sldImg"/>
          </p:nvPr>
        </p:nvSpPr>
        <p:spPr>
          <a:ln cap="flat"/>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body" idx="1"/>
          </p:nvPr>
        </p:nvSpPr>
        <p:spPr>
          <a:noFill/>
          <a:ln w="9525"/>
        </p:spPr>
        <p:txBody>
          <a:bodyPr/>
          <a:lstStyle/>
          <a:p>
            <a:endParaRPr lang="en-US" smtClean="0"/>
          </a:p>
        </p:txBody>
      </p:sp>
      <p:sp>
        <p:nvSpPr>
          <p:cNvPr id="28675" name="Rectangle 3"/>
          <p:cNvSpPr>
            <a:spLocks noChangeArrowheads="1" noTextEdit="1"/>
          </p:cNvSpPr>
          <p:nvPr>
            <p:ph type="sldImg"/>
          </p:nvPr>
        </p:nvSpPr>
        <p:spPr>
          <a:ln cap="flat"/>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body" idx="1"/>
          </p:nvPr>
        </p:nvSpPr>
        <p:spPr>
          <a:noFill/>
          <a:ln w="9525"/>
        </p:spPr>
        <p:txBody>
          <a:bodyPr/>
          <a:lstStyle/>
          <a:p>
            <a:r>
              <a:rPr lang="en-GB" smtClean="0"/>
              <a:t>Principles - high level &amp; general</a:t>
            </a:r>
          </a:p>
          <a:p>
            <a:r>
              <a:rPr lang="en-GB" smtClean="0"/>
              <a:t>Style Guide - very specific, eg. what colour should the menu bar be &amp; in what order should items appear. Apple are especially detailed in specifying style guide - all software to run on Macs looks very similar. Windows software from different manufacturers shows a little more variation. </a:t>
            </a:r>
          </a:p>
          <a:p>
            <a:r>
              <a:rPr lang="en-GB" smtClean="0"/>
              <a:t>You will see the Visual Basic style guide in tutorials</a:t>
            </a:r>
          </a:p>
          <a:p>
            <a:endParaRPr lang="en-GB" smtClean="0"/>
          </a:p>
          <a:p>
            <a:endParaRPr lang="en-GB" smtClean="0"/>
          </a:p>
          <a:p>
            <a:r>
              <a:rPr lang="en-GB" smtClean="0"/>
              <a:t>Other refs: Hill Ch 6</a:t>
            </a:r>
          </a:p>
          <a:p>
            <a:r>
              <a:rPr lang="en-GB" smtClean="0"/>
              <a:t>Foley Ch 9</a:t>
            </a:r>
          </a:p>
        </p:txBody>
      </p:sp>
      <p:sp>
        <p:nvSpPr>
          <p:cNvPr id="29699" name="Rectangle 3"/>
          <p:cNvSpPr>
            <a:spLocks noChangeArrowheads="1" noTextEdit="1"/>
          </p:cNvSpPr>
          <p:nvPr>
            <p:ph type="sldImg"/>
          </p:nvPr>
        </p:nvSpPr>
        <p:spPr>
          <a:ln cap="flat"/>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body" idx="1"/>
          </p:nvPr>
        </p:nvSpPr>
        <p:spPr>
          <a:noFill/>
          <a:ln w="9525"/>
        </p:spPr>
        <p:txBody>
          <a:bodyPr/>
          <a:lstStyle/>
          <a:p>
            <a:r>
              <a:rPr lang="en-GB" smtClean="0"/>
              <a:t>Use of guidelines a good way round problems applying human factors to dialogue design</a:t>
            </a:r>
          </a:p>
          <a:p>
            <a:r>
              <a:rPr lang="en-GB" smtClean="0"/>
              <a:t>Hopefully reduce prevalence of poor interface design</a:t>
            </a:r>
          </a:p>
          <a:p>
            <a:r>
              <a:rPr lang="en-GB" smtClean="0"/>
              <a:t>Many guidelines freely available in computing journals etc.</a:t>
            </a:r>
          </a:p>
          <a:p>
            <a:endParaRPr lang="en-GB" smtClean="0"/>
          </a:p>
        </p:txBody>
      </p:sp>
      <p:sp>
        <p:nvSpPr>
          <p:cNvPr id="30723" name="Rectangle 3"/>
          <p:cNvSpPr>
            <a:spLocks noChangeArrowheads="1" noTextEdit="1"/>
          </p:cNvSpPr>
          <p:nvPr>
            <p:ph type="sldImg"/>
          </p:nvPr>
        </p:nvSpPr>
        <p:spPr>
          <a:ln cap="flat"/>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body" idx="1"/>
          </p:nvPr>
        </p:nvSpPr>
        <p:spPr>
          <a:noFill/>
          <a:ln w="9525"/>
        </p:spPr>
        <p:txBody>
          <a:bodyPr/>
          <a:lstStyle/>
          <a:p>
            <a:r>
              <a:rPr lang="en-GB" smtClean="0"/>
              <a:t>Many sets of guidelines are freely available, which to choose? Some too general, some too specific.</a:t>
            </a:r>
            <a:br>
              <a:rPr lang="en-GB" smtClean="0"/>
            </a:br>
            <a:r>
              <a:rPr lang="en-GB" smtClean="0"/>
              <a:t>Keep dialogue simple may contradict give feedback.</a:t>
            </a:r>
          </a:p>
          <a:p>
            <a:r>
              <a:rPr lang="en-GB" smtClean="0"/>
              <a:t>Many sets of guidelines are based on theoretical findings from human factors. </a:t>
            </a:r>
          </a:p>
          <a:p>
            <a:endParaRPr lang="en-GB" smtClean="0"/>
          </a:p>
        </p:txBody>
      </p:sp>
      <p:sp>
        <p:nvSpPr>
          <p:cNvPr id="31747" name="Rectangle 3"/>
          <p:cNvSpPr>
            <a:spLocks noChangeArrowheads="1" noTextEdit="1"/>
          </p:cNvSpPr>
          <p:nvPr>
            <p:ph type="sldImg"/>
          </p:nvPr>
        </p:nvSpPr>
        <p:spPr>
          <a:ln cap="flat"/>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body" idx="1"/>
          </p:nvPr>
        </p:nvSpPr>
        <p:spPr>
          <a:noFill/>
          <a:ln w="9525"/>
        </p:spPr>
        <p:txBody>
          <a:bodyPr/>
          <a:lstStyle/>
          <a:p>
            <a:r>
              <a:rPr lang="en-GB" smtClean="0"/>
              <a:t>Learnability: How easy is it for novice users to learn the interface?</a:t>
            </a:r>
          </a:p>
          <a:p>
            <a:endParaRPr lang="en-GB" smtClean="0"/>
          </a:p>
          <a:p>
            <a:r>
              <a:rPr lang="en-GB" smtClean="0"/>
              <a:t>Flexibility: Choice of ways for the user &amp; the system to exchange information</a:t>
            </a:r>
          </a:p>
          <a:p>
            <a:endParaRPr lang="en-GB" smtClean="0"/>
          </a:p>
          <a:p>
            <a:r>
              <a:rPr lang="en-GB" smtClean="0"/>
              <a:t>Robustness: How much support is provided for the user in successfully meeting their goals?</a:t>
            </a:r>
          </a:p>
        </p:txBody>
      </p:sp>
      <p:sp>
        <p:nvSpPr>
          <p:cNvPr id="32771" name="Rectangle 3"/>
          <p:cNvSpPr>
            <a:spLocks noChangeArrowheads="1" noTextEdit="1"/>
          </p:cNvSpPr>
          <p:nvPr>
            <p:ph type="sldImg"/>
          </p:nvPr>
        </p:nvSpPr>
        <p:spPr>
          <a:ln cap="flat"/>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body" idx="1"/>
          </p:nvPr>
        </p:nvSpPr>
        <p:spPr>
          <a:noFill/>
          <a:ln w="9525"/>
        </p:spPr>
        <p:txBody>
          <a:bodyPr/>
          <a:lstStyle/>
          <a:p>
            <a:r>
              <a:rPr lang="en-GB" smtClean="0"/>
              <a:t>Alternative set of principles (see Hill) More related to general approach)</a:t>
            </a:r>
          </a:p>
        </p:txBody>
      </p:sp>
      <p:sp>
        <p:nvSpPr>
          <p:cNvPr id="33795" name="Rectangle 3"/>
          <p:cNvSpPr>
            <a:spLocks noChangeArrowheads="1" noTextEdit="1"/>
          </p:cNvSpPr>
          <p:nvPr>
            <p:ph type="sldImg"/>
          </p:nvPr>
        </p:nvSpPr>
        <p:spPr>
          <a:ln cap="flat"/>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body" idx="1"/>
          </p:nvPr>
        </p:nvSpPr>
        <p:spPr>
          <a:noFill/>
          <a:ln w="9525"/>
        </p:spPr>
        <p:txBody>
          <a:bodyPr/>
          <a:lstStyle/>
          <a:p>
            <a:r>
              <a:rPr lang="en-GB" smtClean="0"/>
              <a:t>A more straightforward set of guidelines (Hill) Also see Foley</a:t>
            </a:r>
          </a:p>
          <a:p>
            <a:r>
              <a:rPr lang="en-GB" smtClean="0"/>
              <a:t>We’ll concentrate on another set of guidelines from Dix</a:t>
            </a:r>
          </a:p>
          <a:p>
            <a:r>
              <a:rPr lang="en-GB" smtClean="0"/>
              <a:t>But be aware of existence of many sets of guidelines - this leads to problems in selecting a set of guidelines </a:t>
            </a:r>
          </a:p>
          <a:p>
            <a:endParaRPr lang="en-GB" smtClean="0"/>
          </a:p>
        </p:txBody>
      </p:sp>
      <p:sp>
        <p:nvSpPr>
          <p:cNvPr id="34819" name="Rectangle 3"/>
          <p:cNvSpPr>
            <a:spLocks noChangeArrowheads="1" noTextEdit="1"/>
          </p:cNvSpPr>
          <p:nvPr>
            <p:ph type="sldImg"/>
          </p:nvPr>
        </p:nvSpPr>
        <p:spPr>
          <a:ln cap="flat"/>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body" idx="1"/>
          </p:nvPr>
        </p:nvSpPr>
        <p:spPr>
          <a:noFill/>
          <a:ln w="9525"/>
        </p:spPr>
        <p:txBody>
          <a:bodyPr/>
          <a:lstStyle/>
          <a:p>
            <a:endParaRPr lang="en-US" smtClean="0"/>
          </a:p>
        </p:txBody>
      </p:sp>
      <p:sp>
        <p:nvSpPr>
          <p:cNvPr id="35843" name="Rectangle 3"/>
          <p:cNvSpPr>
            <a:spLocks noChangeArrowheads="1" noTextEdit="1"/>
          </p:cNvSpPr>
          <p:nvPr>
            <p:ph type="sldImg"/>
          </p:nvPr>
        </p:nvSpPr>
        <p:spPr>
          <a:ln cap="flat"/>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body" idx="1"/>
          </p:nvPr>
        </p:nvSpPr>
        <p:spPr>
          <a:noFill/>
          <a:ln w="9525"/>
        </p:spPr>
        <p:txBody>
          <a:bodyPr/>
          <a:lstStyle/>
          <a:p>
            <a:pPr lvl="1">
              <a:spcBef>
                <a:spcPct val="20000"/>
              </a:spcBef>
              <a:buClr>
                <a:schemeClr val="tx2"/>
              </a:buClr>
              <a:buSzPct val="75000"/>
              <a:buFont typeface="Monotype Sorts" pitchFamily="2" charset="2"/>
              <a:buChar char="*"/>
            </a:pPr>
            <a:r>
              <a:rPr lang="en-GB" sz="1600" smtClean="0">
                <a:latin typeface="Arial" charset="0"/>
              </a:rPr>
              <a:t>Dialogue initiative</a:t>
            </a:r>
          </a:p>
          <a:p>
            <a:pPr lvl="1">
              <a:spcBef>
                <a:spcPct val="20000"/>
              </a:spcBef>
              <a:buClr>
                <a:schemeClr val="tx2"/>
              </a:buClr>
              <a:buSzPct val="75000"/>
              <a:buFont typeface="Monotype Sorts" pitchFamily="2" charset="2"/>
              <a:buChar char="*"/>
            </a:pPr>
            <a:r>
              <a:rPr lang="en-GB" sz="1600" smtClean="0">
                <a:latin typeface="Arial" charset="0"/>
              </a:rPr>
              <a:t>Allowing the user freedom from artificial constraints on the input dialogue imposed by the system</a:t>
            </a:r>
          </a:p>
          <a:p>
            <a:pPr lvl="1">
              <a:spcBef>
                <a:spcPct val="20000"/>
              </a:spcBef>
              <a:buClr>
                <a:schemeClr val="tx2"/>
              </a:buClr>
              <a:buSzPct val="75000"/>
              <a:buFont typeface="Monotype Sorts" pitchFamily="2" charset="2"/>
              <a:buChar char="*"/>
            </a:pPr>
            <a:r>
              <a:rPr lang="en-GB" sz="1600" smtClean="0">
                <a:latin typeface="Arial" charset="0"/>
              </a:rPr>
              <a:t>Multi-threading</a:t>
            </a:r>
          </a:p>
          <a:p>
            <a:pPr lvl="1">
              <a:spcBef>
                <a:spcPct val="20000"/>
              </a:spcBef>
              <a:buClr>
                <a:schemeClr val="tx2"/>
              </a:buClr>
              <a:buSzPct val="75000"/>
              <a:buFont typeface="Monotype Sorts" pitchFamily="2" charset="2"/>
              <a:buChar char="*"/>
            </a:pPr>
            <a:r>
              <a:rPr lang="en-GB" sz="1600" smtClean="0">
                <a:latin typeface="Arial" charset="0"/>
              </a:rPr>
              <a:t>Ability of the system to support user interaction pertaining to more than one task at a time</a:t>
            </a:r>
          </a:p>
          <a:p>
            <a:pPr lvl="1">
              <a:spcBef>
                <a:spcPct val="20000"/>
              </a:spcBef>
              <a:buClr>
                <a:schemeClr val="tx2"/>
              </a:buClr>
              <a:buSzPct val="75000"/>
              <a:buFont typeface="Monotype Sorts" pitchFamily="2" charset="2"/>
              <a:buChar char="*"/>
            </a:pPr>
            <a:r>
              <a:rPr lang="en-GB" sz="1600" smtClean="0">
                <a:latin typeface="Arial" charset="0"/>
              </a:rPr>
              <a:t>Task migratability</a:t>
            </a:r>
          </a:p>
          <a:p>
            <a:pPr lvl="1">
              <a:spcBef>
                <a:spcPct val="20000"/>
              </a:spcBef>
              <a:buClr>
                <a:schemeClr val="tx2"/>
              </a:buClr>
              <a:buSzPct val="75000"/>
              <a:buFont typeface="Monotype Sorts" pitchFamily="2" charset="2"/>
              <a:buChar char="*"/>
            </a:pPr>
            <a:r>
              <a:rPr lang="en-GB" sz="1600" smtClean="0">
                <a:latin typeface="Arial" charset="0"/>
              </a:rPr>
              <a:t>The ability to pass control for the execution of a given task so that it becomes either internalised by user or system or shared between them</a:t>
            </a:r>
          </a:p>
          <a:p>
            <a:pPr lvl="1">
              <a:spcBef>
                <a:spcPct val="20000"/>
              </a:spcBef>
              <a:buClr>
                <a:schemeClr val="tx2"/>
              </a:buClr>
              <a:buSzPct val="75000"/>
              <a:buFont typeface="Monotype Sorts" pitchFamily="2" charset="2"/>
              <a:buChar char="*"/>
            </a:pPr>
            <a:r>
              <a:rPr lang="en-GB" sz="1600" smtClean="0">
                <a:latin typeface="Arial" charset="0"/>
              </a:rPr>
              <a:t>Substitutivity</a:t>
            </a:r>
          </a:p>
          <a:p>
            <a:pPr lvl="1">
              <a:spcBef>
                <a:spcPct val="20000"/>
              </a:spcBef>
              <a:buClr>
                <a:schemeClr val="tx2"/>
              </a:buClr>
              <a:buSzPct val="75000"/>
              <a:buFont typeface="Monotype Sorts" pitchFamily="2" charset="2"/>
              <a:buChar char="*"/>
            </a:pPr>
            <a:r>
              <a:rPr lang="en-GB" sz="1600" smtClean="0">
                <a:latin typeface="Arial" charset="0"/>
              </a:rPr>
              <a:t>Allowing equivalent values of input and output to be substituted arbitrarily for each other</a:t>
            </a:r>
          </a:p>
          <a:p>
            <a:pPr lvl="1">
              <a:spcBef>
                <a:spcPct val="20000"/>
              </a:spcBef>
              <a:buClr>
                <a:schemeClr val="tx2"/>
              </a:buClr>
              <a:buSzPct val="75000"/>
              <a:buFont typeface="Monotype Sorts" pitchFamily="2" charset="2"/>
              <a:buChar char="*"/>
            </a:pPr>
            <a:r>
              <a:rPr lang="en-GB" sz="1600" smtClean="0">
                <a:latin typeface="Arial" charset="0"/>
              </a:rPr>
              <a:t>Customizability</a:t>
            </a:r>
          </a:p>
          <a:p>
            <a:pPr lvl="1">
              <a:spcBef>
                <a:spcPct val="20000"/>
              </a:spcBef>
              <a:buClr>
                <a:schemeClr val="tx2"/>
              </a:buClr>
              <a:buSzPct val="75000"/>
              <a:buFont typeface="Monotype Sorts" pitchFamily="2" charset="2"/>
              <a:buChar char="*"/>
            </a:pPr>
            <a:r>
              <a:rPr lang="en-GB" sz="1600" smtClean="0">
                <a:latin typeface="Arial" charset="0"/>
              </a:rPr>
              <a:t>Modifiability of user interface by user or system</a:t>
            </a:r>
          </a:p>
        </p:txBody>
      </p:sp>
      <p:sp>
        <p:nvSpPr>
          <p:cNvPr id="36867" name="Rectangle 3"/>
          <p:cNvSpPr>
            <a:spLocks noChangeArrowheads="1" noTextEdit="1"/>
          </p:cNvSpPr>
          <p:nvPr>
            <p:ph type="sldImg"/>
          </p:nvPr>
        </p:nvSpPr>
        <p:spPr>
          <a:ln cap="flat"/>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body" idx="1"/>
          </p:nvPr>
        </p:nvSpPr>
        <p:spPr>
          <a:noFill/>
          <a:ln w="9525"/>
        </p:spPr>
        <p:txBody>
          <a:bodyPr/>
          <a:lstStyle/>
          <a:p>
            <a:r>
              <a:rPr lang="en-GB" smtClean="0"/>
              <a:t>Observability: ability of the user to evaluate the internal state of the system from its perceivable representation</a:t>
            </a:r>
          </a:p>
          <a:p>
            <a:endParaRPr lang="en-GB" smtClean="0"/>
          </a:p>
          <a:p>
            <a:r>
              <a:rPr lang="en-GB" smtClean="0"/>
              <a:t>Recoverability: Ability of the user to take corrective action once an error has been recognized</a:t>
            </a:r>
          </a:p>
          <a:p>
            <a:endParaRPr lang="en-GB" smtClean="0"/>
          </a:p>
          <a:p>
            <a:endParaRPr lang="en-GB" smtClean="0"/>
          </a:p>
        </p:txBody>
      </p:sp>
      <p:sp>
        <p:nvSpPr>
          <p:cNvPr id="37891" name="Rectangle 3"/>
          <p:cNvSpPr>
            <a:spLocks noChangeArrowheads="1" noTextEdit="1"/>
          </p:cNvSpPr>
          <p:nvPr>
            <p:ph type="sldImg"/>
          </p:nvPr>
        </p:nvSpPr>
        <p:spPr>
          <a:ln cap="flat"/>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body" idx="1"/>
          </p:nvPr>
        </p:nvSpPr>
        <p:spPr>
          <a:noFill/>
          <a:ln w="9525"/>
        </p:spPr>
        <p:txBody>
          <a:bodyPr/>
          <a:lstStyle/>
          <a:p>
            <a:r>
              <a:rPr lang="en-GB" smtClean="0"/>
              <a:t>Predictability: Users should know what to expect, eg. Objects behave as their appearance suggests. On Web pages and forms, clickable objects look like clickable objects. Don’t make things look like buttons unless clicking on them does something. Avoid ‘side effects of user actions where they are likely to be unexpected (eg. Installing new version of Internet Explorer changes the user’s desktop?).</a:t>
            </a:r>
          </a:p>
          <a:p>
            <a:r>
              <a:rPr lang="en-GB" smtClean="0"/>
              <a:t>Synthesizability: ‘Opposite’ of predictability: user should be able to retrace steps to understand how they have arrived at the current system state. Users should be able to follow the operations of the system and learn it without constant reference to manuals.</a:t>
            </a:r>
          </a:p>
        </p:txBody>
      </p:sp>
      <p:sp>
        <p:nvSpPr>
          <p:cNvPr id="38915" name="Rectangle 3"/>
          <p:cNvSpPr>
            <a:spLocks noChangeArrowheads="1" noTextEdit="1"/>
          </p:cNvSpPr>
          <p:nvPr>
            <p:ph type="sldImg"/>
          </p:nvPr>
        </p:nvSpPr>
        <p:spPr>
          <a:ln cap="flat"/>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body" idx="1"/>
          </p:nvPr>
        </p:nvSpPr>
        <p:spPr>
          <a:noFill/>
          <a:ln w="9525"/>
        </p:spPr>
        <p:txBody>
          <a:bodyPr/>
          <a:lstStyle/>
          <a:p>
            <a:r>
              <a:rPr lang="en-GB" smtClean="0"/>
              <a:t>Lots of examples of metaphors which can be used with real world objects, eg. Filing cabinets for file management, </a:t>
            </a:r>
          </a:p>
          <a:p>
            <a:r>
              <a:rPr lang="en-GB" smtClean="0"/>
              <a:t>Generalisabilty: ‘generic’ commands which operate in any package. Learning time is shorter for system using generic commands: remember learning DOS packages where printing, saving were different for each application.</a:t>
            </a:r>
          </a:p>
        </p:txBody>
      </p:sp>
      <p:sp>
        <p:nvSpPr>
          <p:cNvPr id="39939" name="Rectangle 3"/>
          <p:cNvSpPr>
            <a:spLocks noChangeArrowheads="1" noTextEdit="1"/>
          </p:cNvSpPr>
          <p:nvPr>
            <p:ph type="sldImg"/>
          </p:nvPr>
        </p:nvSpPr>
        <p:spPr>
          <a:ln cap="flat"/>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body" idx="1"/>
          </p:nvPr>
        </p:nvSpPr>
        <p:spPr>
          <a:noFill/>
          <a:ln w="9525"/>
        </p:spPr>
        <p:txBody>
          <a:bodyPr/>
          <a:lstStyle/>
          <a:p>
            <a:endParaRPr lang="en-US" smtClean="0"/>
          </a:p>
        </p:txBody>
      </p:sp>
      <p:sp>
        <p:nvSpPr>
          <p:cNvPr id="40963" name="Rectangle 3"/>
          <p:cNvSpPr>
            <a:spLocks noChangeArrowheads="1" noTextEdit="1"/>
          </p:cNvSpPr>
          <p:nvPr>
            <p:ph type="sldImg"/>
          </p:nvPr>
        </p:nvSpPr>
        <p:spPr>
          <a:ln cap="flat"/>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body" idx="1"/>
          </p:nvPr>
        </p:nvSpPr>
        <p:spPr>
          <a:noFill/>
          <a:ln w="9525"/>
        </p:spPr>
        <p:txBody>
          <a:bodyPr/>
          <a:lstStyle/>
          <a:p>
            <a:endParaRPr lang="en-US" smtClean="0"/>
          </a:p>
        </p:txBody>
      </p:sp>
      <p:sp>
        <p:nvSpPr>
          <p:cNvPr id="41987" name="Rectangle 3"/>
          <p:cNvSpPr>
            <a:spLocks noChangeArrowheads="1" noTextEdit="1"/>
          </p:cNvSpPr>
          <p:nvPr>
            <p:ph type="sldImg"/>
          </p:nvPr>
        </p:nvSpPr>
        <p:spPr>
          <a:ln cap="flat"/>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body" idx="1"/>
          </p:nvPr>
        </p:nvSpPr>
        <p:spPr>
          <a:noFill/>
          <a:ln w="9525"/>
        </p:spPr>
        <p:txBody>
          <a:bodyPr/>
          <a:lstStyle/>
          <a:p>
            <a:r>
              <a:rPr lang="en-GB" smtClean="0"/>
              <a:t>Problems in implementing multi-threading</a:t>
            </a:r>
          </a:p>
          <a:p>
            <a:r>
              <a:rPr lang="en-GB" smtClean="0"/>
              <a:t>Concurrent vs interleaved</a:t>
            </a:r>
          </a:p>
          <a:p>
            <a:r>
              <a:rPr lang="en-GB" smtClean="0"/>
              <a:t>Concurrent gives more benefits to user, but harder to allocate system resources</a:t>
            </a:r>
          </a:p>
          <a:p>
            <a:r>
              <a:rPr lang="en-GB" smtClean="0"/>
              <a:t>Interleaved:how to indicate active window?</a:t>
            </a:r>
          </a:p>
          <a:p>
            <a:r>
              <a:rPr lang="en-GB" smtClean="0"/>
              <a:t>How does does the user know where text typed will appear?</a:t>
            </a:r>
          </a:p>
          <a:p>
            <a:r>
              <a:rPr lang="en-GB" smtClean="0"/>
              <a:t>How does the system cope with windows being resized of obscured by other windows?</a:t>
            </a:r>
          </a:p>
          <a:p>
            <a:endParaRPr lang="en-GB" smtClean="0"/>
          </a:p>
        </p:txBody>
      </p:sp>
      <p:sp>
        <p:nvSpPr>
          <p:cNvPr id="43011" name="Rectangle 3"/>
          <p:cNvSpPr>
            <a:spLocks noChangeArrowheads="1" noTextEdit="1"/>
          </p:cNvSpPr>
          <p:nvPr>
            <p:ph type="sldImg"/>
          </p:nvPr>
        </p:nvSpPr>
        <p:spPr>
          <a:ln cap="flat"/>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body" idx="1"/>
          </p:nvPr>
        </p:nvSpPr>
        <p:spPr>
          <a:noFill/>
          <a:ln w="9525"/>
        </p:spPr>
        <p:txBody>
          <a:bodyPr/>
          <a:lstStyle/>
          <a:p>
            <a:r>
              <a:rPr lang="en-GB" smtClean="0"/>
              <a:t>Sometimes the user will want automatic actions, default page layouts, standard options (eg. provided by wizards). Sometimes the user will want to take more control. It should be easy for the user to swap control with the system.</a:t>
            </a:r>
          </a:p>
        </p:txBody>
      </p:sp>
      <p:sp>
        <p:nvSpPr>
          <p:cNvPr id="44035" name="Rectangle 3"/>
          <p:cNvSpPr>
            <a:spLocks noChangeArrowheads="1" noTextEdit="1"/>
          </p:cNvSpPr>
          <p:nvPr>
            <p:ph type="sldImg"/>
          </p:nvPr>
        </p:nvSpPr>
        <p:spPr>
          <a:ln cap="flat"/>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body" idx="1"/>
          </p:nvPr>
        </p:nvSpPr>
        <p:spPr>
          <a:noFill/>
          <a:ln w="9525"/>
        </p:spPr>
        <p:txBody>
          <a:bodyPr/>
          <a:lstStyle/>
          <a:p>
            <a:r>
              <a:rPr lang="en-GB" smtClean="0"/>
              <a:t>Example from Automate Pro, a scheduling package. What would be a better way to enter the time?</a:t>
            </a:r>
          </a:p>
        </p:txBody>
      </p:sp>
      <p:sp>
        <p:nvSpPr>
          <p:cNvPr id="45059" name="Rectangle 3"/>
          <p:cNvSpPr>
            <a:spLocks noChangeArrowheads="1" noTextEdit="1"/>
          </p:cNvSpPr>
          <p:nvPr>
            <p:ph type="sldImg"/>
          </p:nvPr>
        </p:nvSpPr>
        <p:spPr>
          <a:ln cap="flat"/>
        </p:spPr>
      </p:sp>
      <p:pic>
        <p:nvPicPr>
          <p:cNvPr id="45060" name="Picture 4" descr="autotim1"/>
          <p:cNvPicPr>
            <a:picLocks noChangeAspect="1" noChangeArrowheads="1"/>
          </p:cNvPicPr>
          <p:nvPr/>
        </p:nvPicPr>
        <p:blipFill>
          <a:blip r:embed="rId3"/>
          <a:srcRect/>
          <a:stretch>
            <a:fillRect/>
          </a:stretch>
        </p:blipFill>
        <p:spPr bwMode="auto">
          <a:xfrm>
            <a:off x="992188" y="5764213"/>
            <a:ext cx="2563812" cy="711200"/>
          </a:xfrm>
          <a:prstGeom prst="rect">
            <a:avLst/>
          </a:prstGeom>
          <a:noFill/>
          <a:ln w="9525">
            <a:noFill/>
            <a:miter lim="800000"/>
            <a:headEnd/>
            <a:tailEnd/>
          </a:ln>
        </p:spPr>
      </p:pic>
      <p:pic>
        <p:nvPicPr>
          <p:cNvPr id="45061" name="Picture 5" descr="autotime"/>
          <p:cNvPicPr>
            <a:picLocks noChangeAspect="1" noChangeArrowheads="1"/>
          </p:cNvPicPr>
          <p:nvPr/>
        </p:nvPicPr>
        <p:blipFill>
          <a:blip r:embed="rId4"/>
          <a:srcRect/>
          <a:stretch>
            <a:fillRect/>
          </a:stretch>
        </p:blipFill>
        <p:spPr bwMode="auto">
          <a:xfrm>
            <a:off x="3660775" y="5764213"/>
            <a:ext cx="1858963" cy="2227262"/>
          </a:xfrm>
          <a:prstGeom prst="rect">
            <a:avLst/>
          </a:prstGeom>
          <a:noFill/>
          <a:ln w="9525">
            <a:noFill/>
            <a:miter lim="800000"/>
            <a:headEnd/>
            <a:tailEnd/>
          </a:ln>
        </p:spPr>
      </p:pic>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body" idx="1"/>
          </p:nvPr>
        </p:nvSpPr>
        <p:spPr>
          <a:noFill/>
          <a:ln w="9525"/>
        </p:spPr>
        <p:txBody>
          <a:bodyPr/>
          <a:lstStyle/>
          <a:p>
            <a:r>
              <a:rPr lang="en-GB" smtClean="0"/>
              <a:t>Conflict between the needs of expert and novice users. Novice users want lots of prompts and help, expert users want to speed up the interaction. Some argue that the Windows interface style is more suited to novice users. What features help the expert user?</a:t>
            </a:r>
          </a:p>
        </p:txBody>
      </p:sp>
      <p:sp>
        <p:nvSpPr>
          <p:cNvPr id="46083" name="Rectangle 3"/>
          <p:cNvSpPr>
            <a:spLocks noChangeArrowheads="1" noTextEdit="1"/>
          </p:cNvSpPr>
          <p:nvPr>
            <p:ph type="sldImg"/>
          </p:nvPr>
        </p:nvSpPr>
        <p:spPr>
          <a:ln cap="flat"/>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body" idx="1"/>
          </p:nvPr>
        </p:nvSpPr>
        <p:spPr>
          <a:noFill/>
          <a:ln w="9525"/>
        </p:spPr>
        <p:txBody>
          <a:bodyPr/>
          <a:lstStyle/>
          <a:p>
            <a:r>
              <a:rPr lang="en-GB" smtClean="0"/>
              <a:t>There is a problem for the user where system state information is unavailable, eg. Windows 3.1 does not make available memory usage information until the system crashes.</a:t>
            </a:r>
          </a:p>
        </p:txBody>
      </p:sp>
      <p:sp>
        <p:nvSpPr>
          <p:cNvPr id="47107" name="Rectangle 3"/>
          <p:cNvSpPr>
            <a:spLocks noChangeArrowheads="1" noTextEdit="1"/>
          </p:cNvSpPr>
          <p:nvPr>
            <p:ph type="sldImg"/>
          </p:nvPr>
        </p:nvSpPr>
        <p:spPr>
          <a:ln cap="flat"/>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body" idx="1"/>
          </p:nvPr>
        </p:nvSpPr>
        <p:spPr>
          <a:noFill/>
          <a:ln w="9525"/>
        </p:spPr>
        <p:txBody>
          <a:bodyPr/>
          <a:lstStyle/>
          <a:p>
            <a:r>
              <a:rPr lang="en-GB" smtClean="0"/>
              <a:t>Imagine learning &amp; using a word processor with no undo facilities, how might you proceed?</a:t>
            </a:r>
          </a:p>
          <a:p>
            <a:r>
              <a:rPr lang="en-GB" smtClean="0"/>
              <a:t>Learn system by careful reading of manual, unwilling to experiment </a:t>
            </a:r>
          </a:p>
          <a:p>
            <a:r>
              <a:rPr lang="en-GB" smtClean="0"/>
              <a:t>Once system is learned, take frequent backups, type more slowly</a:t>
            </a:r>
          </a:p>
          <a:p>
            <a:r>
              <a:rPr lang="en-GB" smtClean="0"/>
              <a:t>Undo speeds up learning &amp; use of system</a:t>
            </a:r>
          </a:p>
          <a:p>
            <a:r>
              <a:rPr lang="en-GB" smtClean="0"/>
              <a:t>A good error message should not blame the user, and should provide constructive advice to correct the problem.</a:t>
            </a:r>
          </a:p>
          <a:p>
            <a:endParaRPr lang="en-GB" smtClean="0"/>
          </a:p>
          <a:p>
            <a:endParaRPr lang="en-GB" smtClean="0"/>
          </a:p>
        </p:txBody>
      </p:sp>
      <p:sp>
        <p:nvSpPr>
          <p:cNvPr id="48131" name="Rectangle 3"/>
          <p:cNvSpPr>
            <a:spLocks noChangeArrowheads="1" noTextEdit="1"/>
          </p:cNvSpPr>
          <p:nvPr>
            <p:ph type="sldImg"/>
          </p:nvPr>
        </p:nvSpPr>
        <p:spPr>
          <a:ln cap="flat"/>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body" idx="1"/>
          </p:nvPr>
        </p:nvSpPr>
        <p:spPr>
          <a:noFill/>
          <a:ln w="9525"/>
        </p:spPr>
        <p:txBody>
          <a:bodyPr/>
          <a:lstStyle/>
          <a:p>
            <a:r>
              <a:rPr lang="en-GB" smtClean="0"/>
              <a:t>Never leave the user for more than a few seconds without feedback: htis is extremely frustrating &amp; will lead to the user bashing keys etc. Good example: the buttons to start Office packages: user clicks on a button and nothing happens for perhaps a minute. Result: the user clicks the button several times &amp; is stuck while many versions of the package load or the machine runs out of memory</a:t>
            </a:r>
          </a:p>
          <a:p>
            <a:r>
              <a:rPr lang="en-GB" smtClean="0"/>
              <a:t>What should happen here? Perhaps a please wait, package is loading message. Also, disable button once used.</a:t>
            </a:r>
          </a:p>
          <a:p>
            <a:r>
              <a:rPr lang="en-GB" smtClean="0"/>
              <a:t>A % complete message is useful: the user can go away and come back if necessary. Also useful to allow the user to terminate task, or to switch to another while operation runs in background.</a:t>
            </a:r>
          </a:p>
          <a:p>
            <a:r>
              <a:rPr lang="en-GB" smtClean="0"/>
              <a:t>There is a problem with WWW applications. The user is often unaware of the underlying network hardware &amp; that the page they are trying to download is on the other side of the Atlantic. Users are often frustrated by delays. An obvious answer is to give feedback &amp; as the delays are often long, to give an indication of the % complete. Unfortunately, the delays are dependent on unpredictable network delays. One answer is to give the total file size to be downloaded and the % complete, users can then see when the transfer slows down. Dealing with unpredictable delays is a current research topic (eg. Steve Thomas, University of Glasgow)</a:t>
            </a:r>
          </a:p>
        </p:txBody>
      </p:sp>
      <p:sp>
        <p:nvSpPr>
          <p:cNvPr id="49155" name="Rectangle 3"/>
          <p:cNvSpPr>
            <a:spLocks noChangeArrowheads="1" noTextEdit="1"/>
          </p:cNvSpPr>
          <p:nvPr>
            <p:ph type="sldImg"/>
          </p:nvPr>
        </p:nvSpPr>
        <p:spPr>
          <a:ln cap="flat"/>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body" idx="1"/>
          </p:nvPr>
        </p:nvSpPr>
        <p:spPr>
          <a:noFill/>
          <a:ln w="9525"/>
        </p:spPr>
        <p:txBody>
          <a:bodyPr/>
          <a:lstStyle/>
          <a:p>
            <a:r>
              <a:rPr lang="en-GB" smtClean="0"/>
              <a:t>Note that it is not good enough to perform the required tasks in some way, it must be in a form understood by the user. </a:t>
            </a:r>
          </a:p>
          <a:p>
            <a:r>
              <a:rPr lang="en-GB" smtClean="0"/>
              <a:t>Use of prototyping means that required tasks are more likely to be identified. Also aids in checking that software conforms to user’s understanding of the task: any difficult to use interactions can be amended.</a:t>
            </a:r>
          </a:p>
          <a:p>
            <a:endParaRPr lang="en-GB" smtClean="0"/>
          </a:p>
        </p:txBody>
      </p:sp>
      <p:sp>
        <p:nvSpPr>
          <p:cNvPr id="50179" name="Rectangle 3"/>
          <p:cNvSpPr>
            <a:spLocks noChangeArrowheads="1" noTextEdit="1"/>
          </p:cNvSpPr>
          <p:nvPr>
            <p:ph type="sldImg"/>
          </p:nvPr>
        </p:nvSpPr>
        <p:spPr>
          <a:ln cap="flat"/>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1" y="6737101"/>
            <a:ext cx="686331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514350" y="2531536"/>
            <a:ext cx="5829300" cy="2642988"/>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514350" y="5216766"/>
            <a:ext cx="5829300" cy="1732906"/>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2824" y="7154333"/>
            <a:ext cx="6860824" cy="2761905"/>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984CB12-B51C-49F8-90F6-DE77710BE393}" type="datetimeFigureOut">
              <a:rPr lang="en-US" smtClean="0"/>
              <a:t>1/20/2010</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74FF6089-8171-45B0-BDF4-69B11AC19CB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84CB12-B51C-49F8-90F6-DE77710BE393}" type="datetimeFigureOut">
              <a:rPr lang="en-US" smtClean="0"/>
              <a:t>1/20/2010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FF6089-8171-45B0-BDF4-69B11AC19CB7}"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41782" y="1530695"/>
            <a:ext cx="5829300" cy="26416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942035" y="4234695"/>
            <a:ext cx="3429000" cy="2101505"/>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984CB12-B51C-49F8-90F6-DE77710BE393}" type="datetimeFigureOut">
              <a:rPr lang="en-US" smtClean="0"/>
              <a:t>1/20/2010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FF6089-8171-45B0-BDF4-69B11AC19CB7}" type="slidenum">
              <a:rPr lang="en-GB" smtClean="0"/>
              <a:t>‹#›</a:t>
            </a:fld>
            <a:endParaRPr lang="en-GB"/>
          </a:p>
        </p:txBody>
      </p:sp>
      <p:sp>
        <p:nvSpPr>
          <p:cNvPr id="7" name="Chevron 6"/>
          <p:cNvSpPr/>
          <p:nvPr/>
        </p:nvSpPr>
        <p:spPr>
          <a:xfrm>
            <a:off x="2727510" y="4341237"/>
            <a:ext cx="137160" cy="3302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2587698" y="4341237"/>
            <a:ext cx="137160" cy="3302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42900" y="2139697"/>
            <a:ext cx="3028950" cy="653750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3486150" y="2139697"/>
            <a:ext cx="3028950" cy="653750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984CB12-B51C-49F8-90F6-DE77710BE393}" type="datetimeFigureOut">
              <a:rPr lang="en-US" smtClean="0"/>
              <a:t>1/20/2010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74FF6089-8171-45B0-BDF4-69B11AC19CB7}"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42900" y="394406"/>
            <a:ext cx="6172200" cy="1651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42900" y="7814733"/>
            <a:ext cx="3030141" cy="1100667"/>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3483770" y="7814733"/>
            <a:ext cx="3031331" cy="1100667"/>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42900" y="2086203"/>
            <a:ext cx="3030141" cy="5693658"/>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3483769" y="2086203"/>
            <a:ext cx="3031331" cy="5693658"/>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984CB12-B51C-49F8-90F6-DE77710BE393}" type="datetimeFigureOut">
              <a:rPr lang="en-US" smtClean="0"/>
              <a:t>1/20/2010</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F984CB12-B51C-49F8-90F6-DE77710BE393}" type="datetimeFigureOut">
              <a:rPr lang="en-US" smtClean="0"/>
              <a:t>1/20/2010</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74FF6089-8171-45B0-BDF4-69B11AC19CB7}"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984CB12-B51C-49F8-90F6-DE77710BE393}" type="datetimeFigureOut">
              <a:rPr lang="en-US" smtClean="0"/>
              <a:t>1/20/2010</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85800" y="7044267"/>
            <a:ext cx="5611332" cy="6604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3314700" y="7735147"/>
            <a:ext cx="2980944" cy="13208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685800" y="396240"/>
            <a:ext cx="5609844" cy="6604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5045274" y="9255919"/>
            <a:ext cx="1440180" cy="528320"/>
          </a:xfrm>
        </p:spPr>
        <p:txBody>
          <a:bodyPr/>
          <a:lstStyle>
            <a:extLst/>
          </a:lstStyle>
          <a:p>
            <a:fld id="{F984CB12-B51C-49F8-90F6-DE77710BE393}" type="datetimeFigureOut">
              <a:rPr lang="en-US" smtClean="0"/>
              <a:t>1/20/2010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55924" y="7862692"/>
            <a:ext cx="5372100" cy="936335"/>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171450" y="274398"/>
            <a:ext cx="6515100" cy="633984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984CB12-B51C-49F8-90F6-DE77710BE393}" type="datetimeFigureOut">
              <a:rPr lang="en-US" smtClean="0"/>
              <a:t>1/20/2010</a:t>
            </a:fld>
            <a:endParaRPr lang="en-GB"/>
          </a:p>
        </p:txBody>
      </p:sp>
      <p:sp>
        <p:nvSpPr>
          <p:cNvPr id="6" name="Footer Placeholder 5"/>
          <p:cNvSpPr>
            <a:spLocks noGrp="1"/>
          </p:cNvSpPr>
          <p:nvPr>
            <p:ph type="ftr" sz="quarter" idx="11"/>
          </p:nvPr>
        </p:nvSpPr>
        <p:spPr>
          <a:xfrm>
            <a:off x="3285054" y="9255920"/>
            <a:ext cx="1763011" cy="527403"/>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74FF6089-8171-45B0-BDF4-69B11AC19CB7}" type="slidenum">
              <a:rPr lang="en-GB" smtClean="0"/>
              <a:t>‹#›</a:t>
            </a:fld>
            <a:endParaRPr lang="en-GB"/>
          </a:p>
        </p:txBody>
      </p:sp>
      <p:sp>
        <p:nvSpPr>
          <p:cNvPr id="2" name="Title 1"/>
          <p:cNvSpPr>
            <a:spLocks noGrp="1"/>
          </p:cNvSpPr>
          <p:nvPr>
            <p:ph type="title"/>
          </p:nvPr>
        </p:nvSpPr>
        <p:spPr>
          <a:xfrm>
            <a:off x="171450" y="7027399"/>
            <a:ext cx="6056574" cy="812748"/>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537328" y="7225102"/>
            <a:ext cx="2851502" cy="2084494"/>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0170" y="8356145"/>
            <a:ext cx="2851502" cy="1210733"/>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4532" y="8365143"/>
            <a:ext cx="2551736" cy="1561254"/>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6928" y="8360067"/>
            <a:ext cx="2554132" cy="1566331"/>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6498084" y="7205524"/>
            <a:ext cx="137160" cy="3302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6358272" y="7205524"/>
            <a:ext cx="137160" cy="3302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342900" y="2139698"/>
            <a:ext cx="6172200" cy="6335436"/>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84CB12-B51C-49F8-90F6-DE77710BE393}" type="datetimeFigureOut">
              <a:rPr lang="en-US" smtClean="0"/>
              <a:t>1/20/2010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33010" y="396703"/>
            <a:ext cx="1333103" cy="8078433"/>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342900" y="396704"/>
            <a:ext cx="4743450" cy="807843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84CB12-B51C-49F8-90F6-DE77710BE393}" type="datetimeFigureOut">
              <a:rPr lang="en-US" smtClean="0"/>
              <a:t>1/20/2010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FF6089-8171-45B0-BDF4-69B11AC19CB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37328" y="7225102"/>
            <a:ext cx="2851502" cy="2084494"/>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0170" y="8356145"/>
            <a:ext cx="2851502" cy="1210733"/>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4532" y="8365143"/>
            <a:ext cx="2551736" cy="1561254"/>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6928" y="8360067"/>
            <a:ext cx="2554132" cy="1566331"/>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342900" y="396699"/>
            <a:ext cx="6172200" cy="1651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342900" y="2139697"/>
            <a:ext cx="6172200" cy="6537502"/>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5045274" y="9255919"/>
            <a:ext cx="1440180" cy="528320"/>
          </a:xfrm>
          <a:prstGeom prst="rect">
            <a:avLst/>
          </a:prstGeom>
        </p:spPr>
        <p:txBody>
          <a:bodyPr vert="horz" anchor="b"/>
          <a:lstStyle>
            <a:lvl1pPr algn="l" eaLnBrk="1" latinLnBrk="0" hangingPunct="1">
              <a:defRPr kumimoji="0" sz="1000">
                <a:solidFill>
                  <a:schemeClr val="tx1"/>
                </a:solidFill>
              </a:defRPr>
            </a:lvl1pPr>
            <a:extLst/>
          </a:lstStyle>
          <a:p>
            <a:fld id="{F984CB12-B51C-49F8-90F6-DE77710BE393}" type="datetimeFigureOut">
              <a:rPr lang="en-US" smtClean="0"/>
              <a:t>1/20/2010</a:t>
            </a:fld>
            <a:endParaRPr lang="en-GB"/>
          </a:p>
        </p:txBody>
      </p:sp>
      <p:sp>
        <p:nvSpPr>
          <p:cNvPr id="22" name="Footer Placeholder 21"/>
          <p:cNvSpPr>
            <a:spLocks noGrp="1"/>
          </p:cNvSpPr>
          <p:nvPr>
            <p:ph type="ftr" sz="quarter" idx="3"/>
          </p:nvPr>
        </p:nvSpPr>
        <p:spPr>
          <a:xfrm>
            <a:off x="3285054" y="9255920"/>
            <a:ext cx="1763011" cy="527403"/>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6485454" y="9255920"/>
            <a:ext cx="274320" cy="527403"/>
          </a:xfrm>
          <a:prstGeom prst="rect">
            <a:avLst/>
          </a:prstGeom>
        </p:spPr>
        <p:txBody>
          <a:bodyPr vert="horz" anchor="b"/>
          <a:lstStyle>
            <a:lvl1pPr algn="r" eaLnBrk="1" latinLnBrk="0" hangingPunct="1">
              <a:defRPr kumimoji="0" sz="1000" b="0">
                <a:solidFill>
                  <a:schemeClr val="tx1"/>
                </a:solidFill>
              </a:defRPr>
            </a:lvl1pPr>
            <a:extLst/>
          </a:lstStyle>
          <a:p>
            <a:fld id="{74FF6089-8171-45B0-BDF4-69B11AC19CB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a:noFill/>
        </p:spPr>
        <p:txBody>
          <a:bodyPr/>
          <a:lstStyle/>
          <a:p>
            <a:pPr>
              <a:buFontTx/>
              <a:buChar char="*"/>
            </a:pPr>
            <a:r>
              <a:rPr lang="en-GB" sz="2800" dirty="0" smtClean="0"/>
              <a:t>Command line interface</a:t>
            </a:r>
          </a:p>
          <a:p>
            <a:pPr>
              <a:buFontTx/>
              <a:buChar char="*"/>
            </a:pPr>
            <a:r>
              <a:rPr lang="en-GB" sz="2800" dirty="0" smtClean="0"/>
              <a:t>Menus</a:t>
            </a:r>
          </a:p>
          <a:p>
            <a:pPr>
              <a:buFontTx/>
              <a:buChar char="*"/>
            </a:pPr>
            <a:r>
              <a:rPr lang="en-GB" sz="2800" dirty="0" smtClean="0"/>
              <a:t>Form-filling</a:t>
            </a:r>
          </a:p>
          <a:p>
            <a:pPr>
              <a:buFontTx/>
              <a:buChar char="*"/>
            </a:pPr>
            <a:r>
              <a:rPr lang="en-GB" sz="2800" dirty="0" smtClean="0"/>
              <a:t>Direct manipulation</a:t>
            </a:r>
          </a:p>
          <a:p>
            <a:pPr>
              <a:buFontTx/>
              <a:buChar char="*"/>
            </a:pPr>
            <a:r>
              <a:rPr lang="en-GB" sz="2800" dirty="0" smtClean="0"/>
              <a:t>Natural </a:t>
            </a:r>
            <a:r>
              <a:rPr lang="en-GB" sz="2800" dirty="0" smtClean="0"/>
              <a:t>language</a:t>
            </a:r>
          </a:p>
          <a:p>
            <a:pPr>
              <a:buFontTx/>
              <a:buChar char="*"/>
            </a:pPr>
            <a:r>
              <a:rPr lang="en-GB" sz="2800" dirty="0" smtClean="0"/>
              <a:t>Intelligent User Interfaces</a:t>
            </a:r>
          </a:p>
          <a:p>
            <a:pPr>
              <a:buFontTx/>
              <a:buChar char="*"/>
            </a:pPr>
            <a:r>
              <a:rPr lang="en-GB" sz="2800" dirty="0" smtClean="0"/>
              <a:t>CSCW (Computer Supported Collaborative Work) </a:t>
            </a:r>
          </a:p>
        </p:txBody>
      </p:sp>
      <p:sp>
        <p:nvSpPr>
          <p:cNvPr id="3074" name="Rectangle 2"/>
          <p:cNvSpPr>
            <a:spLocks noGrp="1" noChangeArrowheads="1"/>
          </p:cNvSpPr>
          <p:nvPr>
            <p:ph type="title"/>
          </p:nvPr>
        </p:nvSpPr>
        <p:spPr>
          <a:noFill/>
        </p:spPr>
        <p:txBody>
          <a:bodyPr/>
          <a:lstStyle/>
          <a:p>
            <a:r>
              <a:rPr lang="en-GB" sz="3600" smtClean="0"/>
              <a:t>Interaction Styles (Dix Ch3)</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noFill/>
        </p:spPr>
        <p:txBody>
          <a:bodyPr/>
          <a:lstStyle/>
          <a:p>
            <a:pPr>
              <a:buFontTx/>
              <a:buChar char="*"/>
            </a:pPr>
            <a:r>
              <a:rPr lang="en-GB" sz="2800" dirty="0" smtClean="0"/>
              <a:t>What are the advantages of the </a:t>
            </a:r>
            <a:r>
              <a:rPr lang="en-GB" sz="2800" dirty="0" smtClean="0"/>
              <a:t>direct manipulation </a:t>
            </a:r>
            <a:r>
              <a:rPr lang="en-GB" sz="2800" dirty="0" smtClean="0"/>
              <a:t>interface style?</a:t>
            </a:r>
          </a:p>
          <a:p>
            <a:pPr>
              <a:buFontTx/>
              <a:buChar char="*"/>
            </a:pPr>
            <a:r>
              <a:rPr lang="en-GB" sz="2800" dirty="0" smtClean="0"/>
              <a:t>What are the drawbacks?</a:t>
            </a:r>
          </a:p>
        </p:txBody>
      </p:sp>
      <p:sp>
        <p:nvSpPr>
          <p:cNvPr id="4098" name="Rectangle 2"/>
          <p:cNvSpPr>
            <a:spLocks noGrp="1" noChangeArrowheads="1"/>
          </p:cNvSpPr>
          <p:nvPr>
            <p:ph type="title"/>
          </p:nvPr>
        </p:nvSpPr>
        <p:spPr>
          <a:noFill/>
        </p:spPr>
        <p:txBody>
          <a:bodyPr/>
          <a:lstStyle/>
          <a:p>
            <a:r>
              <a:rPr lang="en-GB" sz="3600" smtClean="0"/>
              <a:t>Question</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666750" y="874713"/>
            <a:ext cx="5829300" cy="1789112"/>
          </a:xfrm>
          <a:noFill/>
        </p:spPr>
        <p:txBody>
          <a:bodyPr/>
          <a:lstStyle/>
          <a:p>
            <a:pPr algn="l"/>
            <a:r>
              <a:rPr lang="en-GB" sz="3600" dirty="0" smtClean="0"/>
              <a:t>Principles, Guidelines and Style Guides for Interface Design</a:t>
            </a:r>
          </a:p>
        </p:txBody>
      </p:sp>
      <p:sp>
        <p:nvSpPr>
          <p:cNvPr id="5123" name="Rectangle 3"/>
          <p:cNvSpPr>
            <a:spLocks noGrp="1" noChangeArrowheads="1"/>
          </p:cNvSpPr>
          <p:nvPr>
            <p:ph type="subTitle" idx="1"/>
          </p:nvPr>
        </p:nvSpPr>
        <p:spPr>
          <a:xfrm>
            <a:off x="1028700" y="2949575"/>
            <a:ext cx="4800600" cy="2743200"/>
          </a:xfrm>
          <a:noFill/>
        </p:spPr>
        <p:txBody>
          <a:bodyPr>
            <a:normAutofit fontScale="92500" lnSpcReduction="20000"/>
          </a:bodyPr>
          <a:lstStyle/>
          <a:p>
            <a:pPr marL="342900" indent="-342900" algn="l"/>
            <a:r>
              <a:rPr lang="en-GB" b="1" dirty="0" smtClean="0"/>
              <a:t>Principles</a:t>
            </a:r>
            <a:r>
              <a:rPr lang="en-GB" dirty="0" smtClean="0"/>
              <a:t>: High-level rules for the approach to interface design</a:t>
            </a:r>
          </a:p>
          <a:p>
            <a:pPr marL="342900" indent="-342900" algn="l"/>
            <a:r>
              <a:rPr lang="en-GB" b="1" dirty="0" smtClean="0"/>
              <a:t>Guidelines</a:t>
            </a:r>
            <a:r>
              <a:rPr lang="en-GB" dirty="0" smtClean="0"/>
              <a:t>: General rules for interface design</a:t>
            </a:r>
          </a:p>
          <a:p>
            <a:pPr marL="342900" indent="-342900" algn="l"/>
            <a:r>
              <a:rPr lang="en-GB" b="1" dirty="0" smtClean="0"/>
              <a:t>Style Guides</a:t>
            </a:r>
            <a:r>
              <a:rPr lang="en-GB" dirty="0" smtClean="0"/>
              <a:t>: Product-specific guidelines, </a:t>
            </a:r>
            <a:r>
              <a:rPr lang="en-GB" dirty="0" err="1" smtClean="0"/>
              <a:t>eg</a:t>
            </a:r>
            <a:r>
              <a:rPr lang="en-GB" dirty="0" smtClean="0"/>
              <a:t>. for Windows, Apple</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noFill/>
        </p:spPr>
        <p:txBody>
          <a:bodyPr/>
          <a:lstStyle/>
          <a:p>
            <a:pPr>
              <a:buFontTx/>
              <a:buChar char="*"/>
            </a:pPr>
            <a:r>
              <a:rPr lang="en-GB" sz="2800" smtClean="0"/>
              <a:t>Guidelines provide a straightforward method for interface designers to apply findings from human factors.</a:t>
            </a:r>
          </a:p>
          <a:p>
            <a:pPr>
              <a:buFontTx/>
              <a:buChar char="*"/>
            </a:pPr>
            <a:r>
              <a:rPr lang="en-GB" sz="2800" smtClean="0"/>
              <a:t>Guidelines are cheap and easy to use.</a:t>
            </a:r>
          </a:p>
          <a:p>
            <a:pPr>
              <a:buFontTx/>
              <a:buChar char="*"/>
            </a:pPr>
            <a:r>
              <a:rPr lang="en-GB" sz="2800" smtClean="0"/>
              <a:t>Guidelines can be applied early in the design lifecycle to avoid expensive usability problems later.</a:t>
            </a:r>
          </a:p>
        </p:txBody>
      </p:sp>
      <p:sp>
        <p:nvSpPr>
          <p:cNvPr id="6146" name="Rectangle 2"/>
          <p:cNvSpPr>
            <a:spLocks noGrp="1" noChangeArrowheads="1"/>
          </p:cNvSpPr>
          <p:nvPr>
            <p:ph type="title"/>
          </p:nvPr>
        </p:nvSpPr>
        <p:spPr>
          <a:noFill/>
        </p:spPr>
        <p:txBody>
          <a:bodyPr/>
          <a:lstStyle/>
          <a:p>
            <a:r>
              <a:rPr lang="en-GB" smtClean="0"/>
              <a:t>Why use interface design guidelines?</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514350" y="2033588"/>
            <a:ext cx="5829300" cy="6438900"/>
          </a:xfrm>
          <a:noFill/>
        </p:spPr>
        <p:txBody>
          <a:bodyPr>
            <a:normAutofit fontScale="92500"/>
          </a:bodyPr>
          <a:lstStyle/>
          <a:p>
            <a:pPr>
              <a:buFontTx/>
              <a:buChar char="*"/>
            </a:pPr>
            <a:r>
              <a:rPr lang="en-GB" sz="2800" smtClean="0"/>
              <a:t>General guidelines can be difficult to apply, detailed guidelines are limited in application.</a:t>
            </a:r>
          </a:p>
          <a:p>
            <a:pPr>
              <a:buFontTx/>
              <a:buChar char="*"/>
            </a:pPr>
            <a:r>
              <a:rPr lang="en-GB" sz="2800" smtClean="0"/>
              <a:t>Guidelines may give contradictory advice.</a:t>
            </a:r>
          </a:p>
          <a:p>
            <a:pPr>
              <a:buFontTx/>
              <a:buChar char="*"/>
            </a:pPr>
            <a:r>
              <a:rPr lang="en-GB" sz="2800" smtClean="0"/>
              <a:t>Guidelines may anticipate theoretical problems that users don’t encounter in practice.</a:t>
            </a:r>
          </a:p>
          <a:p>
            <a:pPr>
              <a:buFontTx/>
              <a:buChar char="*"/>
            </a:pPr>
            <a:r>
              <a:rPr lang="en-GB" sz="2800" smtClean="0"/>
              <a:t>Many guidelines predate the widespread use of graphical interfaces</a:t>
            </a:r>
          </a:p>
          <a:p>
            <a:pPr>
              <a:buFontTx/>
              <a:buChar char="*"/>
            </a:pPr>
            <a:r>
              <a:rPr lang="en-GB" sz="2800" smtClean="0"/>
              <a:t>Compliance with a set of usability guidelines is no substitute for usability testing</a:t>
            </a:r>
          </a:p>
        </p:txBody>
      </p:sp>
      <p:sp>
        <p:nvSpPr>
          <p:cNvPr id="7170" name="Rectangle 2"/>
          <p:cNvSpPr>
            <a:spLocks noGrp="1" noChangeArrowheads="1"/>
          </p:cNvSpPr>
          <p:nvPr>
            <p:ph type="title"/>
          </p:nvPr>
        </p:nvSpPr>
        <p:spPr>
          <a:xfrm>
            <a:off x="514350" y="150813"/>
            <a:ext cx="5829300" cy="1789112"/>
          </a:xfrm>
          <a:noFill/>
        </p:spPr>
        <p:txBody>
          <a:bodyPr/>
          <a:lstStyle/>
          <a:p>
            <a:r>
              <a:rPr lang="en-GB" sz="3600" smtClean="0"/>
              <a:t>Potential Problems with Usability Guidelines</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noFill/>
        </p:spPr>
        <p:txBody>
          <a:bodyPr/>
          <a:lstStyle/>
          <a:p>
            <a:pPr>
              <a:buFontTx/>
              <a:buChar char="*"/>
            </a:pPr>
            <a:r>
              <a:rPr lang="en-GB" sz="3600" smtClean="0"/>
              <a:t>Learnability</a:t>
            </a:r>
          </a:p>
          <a:p>
            <a:pPr>
              <a:buFontTx/>
              <a:buChar char="*"/>
            </a:pPr>
            <a:r>
              <a:rPr lang="en-GB" sz="3600" smtClean="0"/>
              <a:t>Flexibility</a:t>
            </a:r>
          </a:p>
          <a:p>
            <a:pPr>
              <a:buFontTx/>
              <a:buChar char="*"/>
            </a:pPr>
            <a:r>
              <a:rPr lang="en-GB" sz="3600" smtClean="0"/>
              <a:t>Robustness</a:t>
            </a:r>
          </a:p>
        </p:txBody>
      </p:sp>
      <p:sp>
        <p:nvSpPr>
          <p:cNvPr id="8194" name="Rectangle 2"/>
          <p:cNvSpPr>
            <a:spLocks noGrp="1" noChangeArrowheads="1"/>
          </p:cNvSpPr>
          <p:nvPr>
            <p:ph type="title"/>
          </p:nvPr>
        </p:nvSpPr>
        <p:spPr>
          <a:noFill/>
        </p:spPr>
        <p:txBody>
          <a:bodyPr/>
          <a:lstStyle/>
          <a:p>
            <a:r>
              <a:rPr lang="en-GB" sz="3600" smtClean="0"/>
              <a:t>Interface Design Principles (Dix Ch 4)</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noFill/>
        </p:spPr>
        <p:txBody>
          <a:bodyPr/>
          <a:lstStyle/>
          <a:p>
            <a:r>
              <a:rPr lang="en-GB" sz="2400" dirty="0" smtClean="0"/>
              <a:t>Early focus on users</a:t>
            </a:r>
          </a:p>
          <a:p>
            <a:pPr lvl="1">
              <a:buClr>
                <a:schemeClr val="tx2"/>
              </a:buClr>
              <a:buSzPct val="75000"/>
            </a:pPr>
            <a:r>
              <a:rPr lang="en-GB" sz="2400" dirty="0" smtClean="0"/>
              <a:t>Developers should have direct contact with end users &amp; work environment</a:t>
            </a:r>
          </a:p>
          <a:p>
            <a:r>
              <a:rPr lang="en-GB" sz="2400" dirty="0" smtClean="0"/>
              <a:t>Early, iterative user testing</a:t>
            </a:r>
          </a:p>
          <a:p>
            <a:r>
              <a:rPr lang="en-GB" sz="2400" dirty="0" smtClean="0"/>
              <a:t>Iterative design</a:t>
            </a:r>
          </a:p>
          <a:p>
            <a:pPr lvl="1">
              <a:buClr>
                <a:schemeClr val="tx2"/>
              </a:buClr>
              <a:buSzPct val="75000"/>
            </a:pPr>
            <a:r>
              <a:rPr lang="en-GB" sz="2400" dirty="0" smtClean="0"/>
              <a:t>Prototype design, user testing, feedback &amp; redesign until product is acceptable.</a:t>
            </a:r>
          </a:p>
          <a:p>
            <a:r>
              <a:rPr lang="en-GB" sz="2400" dirty="0" smtClean="0"/>
              <a:t>Integrated design</a:t>
            </a:r>
          </a:p>
          <a:p>
            <a:pPr lvl="1">
              <a:buClr>
                <a:schemeClr val="tx2"/>
              </a:buClr>
              <a:buSzPct val="75000"/>
            </a:pPr>
            <a:r>
              <a:rPr lang="en-GB" sz="2400" dirty="0" smtClean="0"/>
              <a:t>Design of interface, training manuals, on-line help etc. should be integrated.</a:t>
            </a:r>
          </a:p>
        </p:txBody>
      </p:sp>
      <p:sp>
        <p:nvSpPr>
          <p:cNvPr id="9218" name="Rectangle 2"/>
          <p:cNvSpPr>
            <a:spLocks noGrp="1" noChangeArrowheads="1"/>
          </p:cNvSpPr>
          <p:nvPr>
            <p:ph type="title"/>
          </p:nvPr>
        </p:nvSpPr>
        <p:spPr>
          <a:noFill/>
        </p:spPr>
        <p:txBody>
          <a:bodyPr/>
          <a:lstStyle/>
          <a:p>
            <a:r>
              <a:rPr lang="en-GB" sz="3600" smtClean="0"/>
              <a:t>Interface Design Principles (Gould &amp; Lewis)</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noFill/>
        </p:spPr>
        <p:txBody>
          <a:bodyPr/>
          <a:lstStyle/>
          <a:p>
            <a:pPr>
              <a:buFontTx/>
              <a:buNone/>
            </a:pPr>
            <a:r>
              <a:rPr lang="en-GB" sz="2400" smtClean="0"/>
              <a:t>1. Use simple and natural dialogue</a:t>
            </a:r>
          </a:p>
          <a:p>
            <a:pPr>
              <a:buFontTx/>
              <a:buNone/>
            </a:pPr>
            <a:r>
              <a:rPr lang="en-GB" sz="2400" smtClean="0"/>
              <a:t>2. Speak the user’s language</a:t>
            </a:r>
          </a:p>
          <a:p>
            <a:pPr>
              <a:buFontTx/>
              <a:buNone/>
            </a:pPr>
            <a:r>
              <a:rPr lang="en-GB" sz="2400" smtClean="0"/>
              <a:t>3. Minimise the user’s memory load</a:t>
            </a:r>
          </a:p>
          <a:p>
            <a:pPr>
              <a:buFontTx/>
              <a:buNone/>
            </a:pPr>
            <a:r>
              <a:rPr lang="en-GB" sz="2400" smtClean="0"/>
              <a:t>4. Be consistent</a:t>
            </a:r>
          </a:p>
          <a:p>
            <a:pPr>
              <a:buFontTx/>
              <a:buNone/>
            </a:pPr>
            <a:r>
              <a:rPr lang="en-GB" sz="2400" smtClean="0"/>
              <a:t>5. Provide feedback</a:t>
            </a:r>
          </a:p>
          <a:p>
            <a:pPr>
              <a:buFontTx/>
              <a:buNone/>
            </a:pPr>
            <a:r>
              <a:rPr lang="en-GB" sz="2400" smtClean="0"/>
              <a:t>6. Provide clearly marked exits</a:t>
            </a:r>
          </a:p>
          <a:p>
            <a:pPr>
              <a:buFontTx/>
              <a:buNone/>
            </a:pPr>
            <a:r>
              <a:rPr lang="en-GB" sz="2400" smtClean="0"/>
              <a:t>7. Provide shortcuts</a:t>
            </a:r>
          </a:p>
          <a:p>
            <a:pPr>
              <a:buFontTx/>
              <a:buNone/>
            </a:pPr>
            <a:r>
              <a:rPr lang="en-GB" sz="2400" smtClean="0"/>
              <a:t>8. Provide good error messages</a:t>
            </a:r>
          </a:p>
          <a:p>
            <a:pPr>
              <a:buFontTx/>
              <a:buNone/>
            </a:pPr>
            <a:r>
              <a:rPr lang="en-GB" sz="2400" smtClean="0"/>
              <a:t>9. Use error prevention methods</a:t>
            </a:r>
          </a:p>
        </p:txBody>
      </p:sp>
      <p:sp>
        <p:nvSpPr>
          <p:cNvPr id="10242" name="Rectangle 2"/>
          <p:cNvSpPr>
            <a:spLocks noGrp="1" noChangeArrowheads="1"/>
          </p:cNvSpPr>
          <p:nvPr>
            <p:ph type="title"/>
          </p:nvPr>
        </p:nvSpPr>
        <p:spPr>
          <a:noFill/>
        </p:spPr>
        <p:txBody>
          <a:bodyPr>
            <a:normAutofit fontScale="90000"/>
          </a:bodyPr>
          <a:lstStyle/>
          <a:p>
            <a:r>
              <a:rPr lang="en-GB" sz="3600" smtClean="0"/>
              <a:t>Interface Design Guidelines (Molich &amp; Nielson)</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noFill/>
        </p:spPr>
        <p:txBody>
          <a:bodyPr/>
          <a:lstStyle/>
          <a:p>
            <a:pPr>
              <a:buFontTx/>
              <a:buNone/>
            </a:pPr>
            <a:r>
              <a:rPr lang="en-GB" sz="3600" b="1" dirty="0" err="1" smtClean="0">
                <a:solidFill>
                  <a:schemeClr val="tx2"/>
                </a:solidFill>
                <a:latin typeface="Times New Roman" pitchFamily="18" charset="0"/>
              </a:rPr>
              <a:t>Learnability</a:t>
            </a:r>
            <a:endParaRPr lang="en-GB" sz="3600" dirty="0" smtClean="0">
              <a:solidFill>
                <a:schemeClr val="tx2"/>
              </a:solidFill>
              <a:latin typeface="Times New Roman" pitchFamily="18" charset="0"/>
            </a:endParaRPr>
          </a:p>
          <a:p>
            <a:pPr lvl="1">
              <a:buClr>
                <a:schemeClr val="tx2"/>
              </a:buClr>
              <a:buSzPct val="75000"/>
            </a:pPr>
            <a:r>
              <a:rPr lang="en-GB" dirty="0" smtClean="0"/>
              <a:t>Predictability</a:t>
            </a:r>
          </a:p>
          <a:p>
            <a:pPr lvl="1"/>
            <a:r>
              <a:rPr lang="en-GB" dirty="0" smtClean="0"/>
              <a:t>Synthesizability</a:t>
            </a:r>
          </a:p>
          <a:p>
            <a:pPr lvl="1"/>
            <a:r>
              <a:rPr lang="en-GB" dirty="0" smtClean="0"/>
              <a:t>Familiarity</a:t>
            </a:r>
            <a:endParaRPr lang="en-GB" dirty="0" smtClean="0"/>
          </a:p>
          <a:p>
            <a:pPr lvl="1"/>
            <a:r>
              <a:rPr lang="en-GB" dirty="0" err="1" smtClean="0"/>
              <a:t>Generalizability</a:t>
            </a:r>
            <a:endParaRPr lang="en-GB" dirty="0" smtClean="0"/>
          </a:p>
          <a:p>
            <a:pPr lvl="1"/>
            <a:r>
              <a:rPr lang="en-GB" dirty="0" smtClean="0"/>
              <a:t>Consistency</a:t>
            </a:r>
          </a:p>
        </p:txBody>
      </p:sp>
      <p:sp>
        <p:nvSpPr>
          <p:cNvPr id="11266" name="Rectangle 2"/>
          <p:cNvSpPr>
            <a:spLocks noGrp="1" noChangeArrowheads="1"/>
          </p:cNvSpPr>
          <p:nvPr>
            <p:ph type="title"/>
          </p:nvPr>
        </p:nvSpPr>
        <p:spPr>
          <a:noFill/>
        </p:spPr>
        <p:txBody>
          <a:bodyPr/>
          <a:lstStyle/>
          <a:p>
            <a:r>
              <a:rPr lang="en-GB" sz="3600" smtClean="0"/>
              <a:t>Interface Design Guidelines (Dix Ch4)</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noFill/>
        </p:spPr>
        <p:txBody>
          <a:bodyPr/>
          <a:lstStyle/>
          <a:p>
            <a:pPr>
              <a:buFontTx/>
              <a:buChar char="*"/>
            </a:pPr>
            <a:r>
              <a:rPr lang="en-GB" sz="3600" b="1" dirty="0" smtClean="0"/>
              <a:t>Flexibility</a:t>
            </a:r>
            <a:endParaRPr lang="en-GB" sz="2800" dirty="0" smtClean="0"/>
          </a:p>
          <a:p>
            <a:pPr lvl="1">
              <a:buClr>
                <a:schemeClr val="tx2"/>
              </a:buClr>
              <a:buSzPct val="75000"/>
            </a:pPr>
            <a:r>
              <a:rPr lang="en-GB" dirty="0" smtClean="0"/>
              <a:t>Dialogue initiative</a:t>
            </a:r>
          </a:p>
          <a:p>
            <a:pPr lvl="1">
              <a:buClr>
                <a:schemeClr val="tx2"/>
              </a:buClr>
              <a:buSzPct val="75000"/>
            </a:pPr>
            <a:r>
              <a:rPr lang="en-GB" dirty="0" smtClean="0"/>
              <a:t>Multi-threading</a:t>
            </a:r>
          </a:p>
          <a:p>
            <a:pPr lvl="1">
              <a:buClr>
                <a:schemeClr val="tx2"/>
              </a:buClr>
              <a:buSzPct val="75000"/>
            </a:pPr>
            <a:r>
              <a:rPr lang="en-GB" dirty="0" smtClean="0"/>
              <a:t>Task </a:t>
            </a:r>
            <a:r>
              <a:rPr lang="en-GB" dirty="0" err="1" smtClean="0"/>
              <a:t>migratability</a:t>
            </a:r>
            <a:endParaRPr lang="en-GB" dirty="0" smtClean="0"/>
          </a:p>
          <a:p>
            <a:pPr lvl="1">
              <a:buClr>
                <a:schemeClr val="tx2"/>
              </a:buClr>
              <a:buSzPct val="75000"/>
            </a:pPr>
            <a:r>
              <a:rPr lang="en-GB" dirty="0" err="1" smtClean="0"/>
              <a:t>Substitutivity</a:t>
            </a:r>
            <a:endParaRPr lang="en-GB" dirty="0" smtClean="0"/>
          </a:p>
          <a:p>
            <a:pPr lvl="1">
              <a:buClr>
                <a:schemeClr val="tx2"/>
              </a:buClr>
              <a:buSzPct val="75000"/>
            </a:pPr>
            <a:r>
              <a:rPr lang="en-GB" dirty="0" smtClean="0"/>
              <a:t>Customizability</a:t>
            </a:r>
          </a:p>
        </p:txBody>
      </p:sp>
      <p:sp>
        <p:nvSpPr>
          <p:cNvPr id="12290" name="Rectangle 2"/>
          <p:cNvSpPr>
            <a:spLocks noGrp="1" noChangeArrowheads="1"/>
          </p:cNvSpPr>
          <p:nvPr>
            <p:ph type="title"/>
          </p:nvPr>
        </p:nvSpPr>
        <p:spPr>
          <a:noFill/>
        </p:spPr>
        <p:txBody>
          <a:bodyPr/>
          <a:lstStyle/>
          <a:p>
            <a:r>
              <a:rPr lang="en-GB" sz="3600" smtClean="0"/>
              <a:t>Interface Design Guidelines (Dix Ch4)</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noFill/>
        </p:spPr>
        <p:txBody>
          <a:bodyPr/>
          <a:lstStyle/>
          <a:p>
            <a:r>
              <a:rPr lang="en-GB" sz="3600" b="1" smtClean="0"/>
              <a:t>Robustness</a:t>
            </a:r>
            <a:endParaRPr lang="en-GB" sz="2800" smtClean="0"/>
          </a:p>
          <a:p>
            <a:pPr lvl="1"/>
            <a:r>
              <a:rPr lang="en-GB" smtClean="0"/>
              <a:t>Observability</a:t>
            </a:r>
          </a:p>
          <a:p>
            <a:pPr lvl="1"/>
            <a:r>
              <a:rPr lang="en-GB" smtClean="0"/>
              <a:t>Recoverability</a:t>
            </a:r>
          </a:p>
          <a:p>
            <a:pPr lvl="1"/>
            <a:r>
              <a:rPr lang="en-GB" smtClean="0"/>
              <a:t>Responsiveness</a:t>
            </a:r>
          </a:p>
          <a:p>
            <a:pPr lvl="1"/>
            <a:r>
              <a:rPr lang="en-GB" smtClean="0"/>
              <a:t>Task conformance</a:t>
            </a:r>
          </a:p>
        </p:txBody>
      </p:sp>
      <p:sp>
        <p:nvSpPr>
          <p:cNvPr id="13314" name="Rectangle 2"/>
          <p:cNvSpPr>
            <a:spLocks noGrp="1" noChangeArrowheads="1"/>
          </p:cNvSpPr>
          <p:nvPr>
            <p:ph type="title"/>
          </p:nvPr>
        </p:nvSpPr>
        <p:spPr>
          <a:noFill/>
        </p:spPr>
        <p:txBody>
          <a:bodyPr/>
          <a:lstStyle/>
          <a:p>
            <a:r>
              <a:rPr lang="en-GB" sz="3600" smtClean="0"/>
              <a:t>Interface Design Guidelines (Dix Ch4)</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514350" y="1073150"/>
            <a:ext cx="5829300" cy="3467100"/>
          </a:xfrm>
          <a:noFill/>
        </p:spPr>
        <p:txBody>
          <a:bodyPr/>
          <a:lstStyle/>
          <a:p>
            <a:r>
              <a:rPr lang="en-GB" smtClean="0"/>
              <a:t>Users should be able to predict the results of their actions</a:t>
            </a:r>
          </a:p>
          <a:p>
            <a:r>
              <a:rPr lang="en-GB" smtClean="0"/>
              <a:t>Don’t give the user unpleasant surprises!</a:t>
            </a:r>
          </a:p>
          <a:p>
            <a:r>
              <a:rPr lang="en-GB" smtClean="0"/>
              <a:t>Example: printing a file causes it to be deleted.</a:t>
            </a:r>
          </a:p>
        </p:txBody>
      </p:sp>
      <p:sp>
        <p:nvSpPr>
          <p:cNvPr id="14338" name="Rectangle 2"/>
          <p:cNvSpPr>
            <a:spLocks noGrp="1" noChangeArrowheads="1"/>
          </p:cNvSpPr>
          <p:nvPr>
            <p:ph type="title"/>
          </p:nvPr>
        </p:nvSpPr>
        <p:spPr>
          <a:xfrm>
            <a:off x="666750" y="150813"/>
            <a:ext cx="5657850" cy="839787"/>
          </a:xfrm>
          <a:noFill/>
        </p:spPr>
        <p:txBody>
          <a:bodyPr/>
          <a:lstStyle/>
          <a:p>
            <a:r>
              <a:rPr lang="en-GB" smtClean="0"/>
              <a:t>Predictability</a:t>
            </a:r>
          </a:p>
        </p:txBody>
      </p:sp>
      <p:sp>
        <p:nvSpPr>
          <p:cNvPr id="14340" name="Rectangle 4"/>
          <p:cNvSpPr>
            <a:spLocks noChangeArrowheads="1"/>
          </p:cNvSpPr>
          <p:nvPr/>
        </p:nvSpPr>
        <p:spPr bwMode="auto">
          <a:xfrm>
            <a:off x="438150" y="4773613"/>
            <a:ext cx="5657850" cy="839787"/>
          </a:xfrm>
          <a:prstGeom prst="rect">
            <a:avLst/>
          </a:prstGeom>
          <a:noFill/>
          <a:ln w="12700">
            <a:noFill/>
            <a:miter lim="800000"/>
            <a:headEnd/>
            <a:tailEnd/>
          </a:ln>
        </p:spPr>
        <p:txBody>
          <a:bodyPr lIns="90488" tIns="44450" rIns="90488" bIns="44450" anchor="ctr"/>
          <a:lstStyle/>
          <a:p>
            <a:pPr algn="ctr"/>
            <a:r>
              <a:rPr lang="en-GB" sz="4400">
                <a:solidFill>
                  <a:schemeClr val="tx2"/>
                </a:solidFill>
              </a:rPr>
              <a:t>Synthesizability</a:t>
            </a:r>
          </a:p>
        </p:txBody>
      </p:sp>
      <p:sp>
        <p:nvSpPr>
          <p:cNvPr id="14341" name="Rectangle 5"/>
          <p:cNvSpPr>
            <a:spLocks noChangeArrowheads="1"/>
          </p:cNvSpPr>
          <p:nvPr/>
        </p:nvSpPr>
        <p:spPr bwMode="auto">
          <a:xfrm>
            <a:off x="590550" y="5861050"/>
            <a:ext cx="5829300" cy="3467100"/>
          </a:xfrm>
          <a:prstGeom prst="rect">
            <a:avLst/>
          </a:prstGeom>
          <a:noFill/>
          <a:ln w="12700">
            <a:noFill/>
            <a:miter lim="800000"/>
            <a:headEnd/>
            <a:tailEnd/>
          </a:ln>
        </p:spPr>
        <p:txBody>
          <a:bodyPr lIns="90488" tIns="44450" rIns="90488" bIns="44450"/>
          <a:lstStyle/>
          <a:p>
            <a:pPr marL="342900" indent="-342900">
              <a:spcBef>
                <a:spcPct val="20000"/>
              </a:spcBef>
              <a:buClr>
                <a:schemeClr val="tx1"/>
              </a:buClr>
              <a:buFontTx/>
              <a:buChar char="•"/>
            </a:pPr>
            <a:r>
              <a:rPr lang="en-GB" sz="3200">
                <a:latin typeface="Arial" charset="0"/>
              </a:rPr>
              <a:t>User should be able to assess the effect of past operations on the current state</a:t>
            </a:r>
          </a:p>
          <a:p>
            <a:pPr marL="342900" indent="-342900">
              <a:spcBef>
                <a:spcPct val="20000"/>
              </a:spcBef>
              <a:buClr>
                <a:schemeClr val="tx1"/>
              </a:buClr>
              <a:buFontTx/>
              <a:buChar char="•"/>
            </a:pPr>
            <a:r>
              <a:rPr lang="en-GB" sz="3200">
                <a:latin typeface="Arial" charset="0"/>
              </a:rPr>
              <a:t>User must be able to understand the system to build up mental model </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514350" y="1073150"/>
            <a:ext cx="5829300" cy="3467100"/>
          </a:xfrm>
          <a:noFill/>
        </p:spPr>
        <p:txBody>
          <a:bodyPr/>
          <a:lstStyle/>
          <a:p>
            <a:r>
              <a:rPr lang="en-GB" smtClean="0"/>
              <a:t>The user’s knowledge in other domains should be used in the interface</a:t>
            </a:r>
          </a:p>
          <a:p>
            <a:r>
              <a:rPr lang="en-GB" smtClean="0"/>
              <a:t>See Human Factors: metaphor in interface design</a:t>
            </a:r>
          </a:p>
        </p:txBody>
      </p:sp>
      <p:sp>
        <p:nvSpPr>
          <p:cNvPr id="15362" name="Rectangle 2"/>
          <p:cNvSpPr>
            <a:spLocks noGrp="1" noChangeArrowheads="1"/>
          </p:cNvSpPr>
          <p:nvPr>
            <p:ph type="title"/>
          </p:nvPr>
        </p:nvSpPr>
        <p:spPr>
          <a:xfrm>
            <a:off x="666750" y="150813"/>
            <a:ext cx="5657850" cy="839787"/>
          </a:xfrm>
          <a:noFill/>
        </p:spPr>
        <p:txBody>
          <a:bodyPr/>
          <a:lstStyle/>
          <a:p>
            <a:r>
              <a:rPr lang="en-GB" smtClean="0"/>
              <a:t>Familiarity</a:t>
            </a:r>
          </a:p>
        </p:txBody>
      </p:sp>
      <p:sp>
        <p:nvSpPr>
          <p:cNvPr id="15364" name="Rectangle 4"/>
          <p:cNvSpPr>
            <a:spLocks noChangeArrowheads="1"/>
          </p:cNvSpPr>
          <p:nvPr/>
        </p:nvSpPr>
        <p:spPr bwMode="auto">
          <a:xfrm>
            <a:off x="438150" y="4773613"/>
            <a:ext cx="5657850" cy="839787"/>
          </a:xfrm>
          <a:prstGeom prst="rect">
            <a:avLst/>
          </a:prstGeom>
          <a:noFill/>
          <a:ln w="12700">
            <a:noFill/>
            <a:miter lim="800000"/>
            <a:headEnd/>
            <a:tailEnd/>
          </a:ln>
        </p:spPr>
        <p:txBody>
          <a:bodyPr lIns="90488" tIns="44450" rIns="90488" bIns="44450" anchor="ctr"/>
          <a:lstStyle/>
          <a:p>
            <a:pPr algn="ctr"/>
            <a:r>
              <a:rPr lang="en-GB" sz="4400">
                <a:solidFill>
                  <a:schemeClr val="tx2"/>
                </a:solidFill>
              </a:rPr>
              <a:t>Generalizability</a:t>
            </a:r>
          </a:p>
        </p:txBody>
      </p:sp>
      <p:sp>
        <p:nvSpPr>
          <p:cNvPr id="15365" name="Rectangle 5"/>
          <p:cNvSpPr>
            <a:spLocks noChangeArrowheads="1"/>
          </p:cNvSpPr>
          <p:nvPr/>
        </p:nvSpPr>
        <p:spPr bwMode="auto">
          <a:xfrm>
            <a:off x="590550" y="5861050"/>
            <a:ext cx="5829300" cy="3467100"/>
          </a:xfrm>
          <a:prstGeom prst="rect">
            <a:avLst/>
          </a:prstGeom>
          <a:noFill/>
          <a:ln w="12700">
            <a:noFill/>
            <a:miter lim="800000"/>
            <a:headEnd/>
            <a:tailEnd/>
          </a:ln>
        </p:spPr>
        <p:txBody>
          <a:bodyPr lIns="90488" tIns="44450" rIns="90488" bIns="44450"/>
          <a:lstStyle/>
          <a:p>
            <a:pPr marL="342900" indent="-342900">
              <a:spcBef>
                <a:spcPct val="20000"/>
              </a:spcBef>
              <a:buClr>
                <a:schemeClr val="tx1"/>
              </a:buClr>
              <a:buFontTx/>
              <a:buChar char="•"/>
            </a:pPr>
            <a:r>
              <a:rPr lang="en-GB" sz="3200">
                <a:latin typeface="Arial" charset="0"/>
              </a:rPr>
              <a:t>Support for the user to extend knowledge of interaction within and across applications</a:t>
            </a:r>
          </a:p>
          <a:p>
            <a:pPr marL="342900" indent="-342900">
              <a:spcBef>
                <a:spcPct val="20000"/>
              </a:spcBef>
              <a:buClr>
                <a:schemeClr val="tx1"/>
              </a:buClr>
              <a:buFontTx/>
              <a:buChar char="•"/>
            </a:pPr>
            <a:r>
              <a:rPr lang="en-GB" sz="3200">
                <a:latin typeface="Arial" charset="0"/>
              </a:rPr>
              <a:t>A good example of generalizability is the use of standard Cut/Copy/Paste operations</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noFill/>
        </p:spPr>
        <p:txBody>
          <a:bodyPr/>
          <a:lstStyle/>
          <a:p>
            <a:r>
              <a:rPr lang="en-GB" smtClean="0"/>
              <a:t>Likeness in system behaviour for similar situations</a:t>
            </a:r>
          </a:p>
          <a:p>
            <a:r>
              <a:rPr lang="en-GB" smtClean="0"/>
              <a:t>Consistency can refer to names and structures of commands within the interface (eg. don’t use Quit in some places and Exit in others)</a:t>
            </a:r>
          </a:p>
          <a:p>
            <a:r>
              <a:rPr lang="en-GB" smtClean="0"/>
              <a:t>Consistency can also refer to other software, or even to real-world tasks</a:t>
            </a:r>
          </a:p>
        </p:txBody>
      </p:sp>
      <p:sp>
        <p:nvSpPr>
          <p:cNvPr id="16386" name="Rectangle 2"/>
          <p:cNvSpPr>
            <a:spLocks noGrp="1" noChangeArrowheads="1"/>
          </p:cNvSpPr>
          <p:nvPr>
            <p:ph type="title"/>
          </p:nvPr>
        </p:nvSpPr>
        <p:spPr>
          <a:noFill/>
        </p:spPr>
        <p:txBody>
          <a:bodyPr/>
          <a:lstStyle/>
          <a:p>
            <a:r>
              <a:rPr lang="en-GB" smtClean="0"/>
              <a:t>Consistency</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514350" y="1538288"/>
            <a:ext cx="5829300" cy="6438900"/>
          </a:xfrm>
          <a:noFill/>
        </p:spPr>
        <p:txBody>
          <a:bodyPr>
            <a:normAutofit fontScale="92500" lnSpcReduction="10000"/>
          </a:bodyPr>
          <a:lstStyle/>
          <a:p>
            <a:r>
              <a:rPr lang="en-GB" sz="2800" smtClean="0"/>
              <a:t>Allow the user freedom from artificial constraints on input dialogue</a:t>
            </a:r>
          </a:p>
          <a:p>
            <a:r>
              <a:rPr lang="en-GB" sz="2800" smtClean="0"/>
              <a:t>System initiated dialogues only allow the user to respond to system actions (eg. a Windows dialogue box)</a:t>
            </a:r>
          </a:p>
          <a:p>
            <a:r>
              <a:rPr lang="en-GB" sz="2800" smtClean="0"/>
              <a:t>User initiated dialogues leave the user free to initiate actions (eg. DOS)</a:t>
            </a:r>
          </a:p>
          <a:p>
            <a:r>
              <a:rPr lang="en-GB" sz="2800" smtClean="0"/>
              <a:t>User driven dialogues appear more flexible to the user</a:t>
            </a:r>
          </a:p>
          <a:p>
            <a:r>
              <a:rPr lang="en-GB" sz="2800" smtClean="0"/>
              <a:t>System initiated dialogues are needed in some situations (eg. where a user must read a message before continuing</a:t>
            </a:r>
          </a:p>
        </p:txBody>
      </p:sp>
      <p:sp>
        <p:nvSpPr>
          <p:cNvPr id="17410" name="Rectangle 2"/>
          <p:cNvSpPr>
            <a:spLocks noGrp="1" noChangeArrowheads="1"/>
          </p:cNvSpPr>
          <p:nvPr>
            <p:ph type="title"/>
          </p:nvPr>
        </p:nvSpPr>
        <p:spPr>
          <a:xfrm>
            <a:off x="514350" y="68263"/>
            <a:ext cx="5829300" cy="1252537"/>
          </a:xfrm>
          <a:noFill/>
        </p:spPr>
        <p:txBody>
          <a:bodyPr/>
          <a:lstStyle/>
          <a:p>
            <a:r>
              <a:rPr lang="en-GB" smtClean="0"/>
              <a:t>Dialogue Initiative</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514350" y="1455738"/>
            <a:ext cx="5829300" cy="6438900"/>
          </a:xfrm>
          <a:noFill/>
        </p:spPr>
        <p:txBody>
          <a:bodyPr/>
          <a:lstStyle/>
          <a:p>
            <a:r>
              <a:rPr lang="en-GB" smtClean="0"/>
              <a:t>The system should support user interaction relating to more than one task at a time</a:t>
            </a:r>
          </a:p>
          <a:p>
            <a:r>
              <a:rPr lang="en-GB" smtClean="0"/>
              <a:t>Concurrent multi-threading allows tasks to run simultaneously </a:t>
            </a:r>
          </a:p>
          <a:p>
            <a:r>
              <a:rPr lang="en-GB" smtClean="0"/>
              <a:t>Interleaved multi-threading allows tasks to overlap in time, but only one task is active at once</a:t>
            </a:r>
          </a:p>
          <a:p>
            <a:r>
              <a:rPr lang="en-GB" smtClean="0"/>
              <a:t>Windowing systems provide good support for multi-threading</a:t>
            </a:r>
          </a:p>
        </p:txBody>
      </p:sp>
      <p:sp>
        <p:nvSpPr>
          <p:cNvPr id="18434" name="Rectangle 2"/>
          <p:cNvSpPr>
            <a:spLocks noGrp="1" noChangeArrowheads="1"/>
          </p:cNvSpPr>
          <p:nvPr>
            <p:ph type="title"/>
          </p:nvPr>
        </p:nvSpPr>
        <p:spPr>
          <a:xfrm>
            <a:off x="514350" y="68263"/>
            <a:ext cx="5829300" cy="1789112"/>
          </a:xfrm>
          <a:noFill/>
        </p:spPr>
        <p:txBody>
          <a:bodyPr/>
          <a:lstStyle/>
          <a:p>
            <a:r>
              <a:rPr lang="en-GB" smtClean="0"/>
              <a:t>Multi-threading</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noFill/>
        </p:spPr>
        <p:txBody>
          <a:bodyPr/>
          <a:lstStyle/>
          <a:p>
            <a:r>
              <a:rPr lang="en-GB" smtClean="0"/>
              <a:t>The user should be able to pass control for the execution of a task to the system, or to shared control</a:t>
            </a:r>
          </a:p>
          <a:p>
            <a:r>
              <a:rPr lang="en-GB" smtClean="0"/>
              <a:t>The user should also be able to regain control from the system</a:t>
            </a:r>
          </a:p>
          <a:p>
            <a:r>
              <a:rPr lang="en-GB" smtClean="0"/>
              <a:t>Ease of task transfer means that tasks will be performed by system, user or as a shared task, as appropriate</a:t>
            </a:r>
          </a:p>
          <a:p>
            <a:r>
              <a:rPr lang="en-GB" smtClean="0"/>
              <a:t>Also vital for safety-critical systems</a:t>
            </a:r>
          </a:p>
        </p:txBody>
      </p:sp>
      <p:sp>
        <p:nvSpPr>
          <p:cNvPr id="19458" name="Rectangle 2"/>
          <p:cNvSpPr>
            <a:spLocks noGrp="1" noChangeArrowheads="1"/>
          </p:cNvSpPr>
          <p:nvPr>
            <p:ph type="title"/>
          </p:nvPr>
        </p:nvSpPr>
        <p:spPr>
          <a:noFill/>
        </p:spPr>
        <p:txBody>
          <a:bodyPr/>
          <a:lstStyle/>
          <a:p>
            <a:r>
              <a:rPr lang="en-GB" smtClean="0"/>
              <a:t>Task Migratability</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noFill/>
        </p:spPr>
        <p:txBody>
          <a:bodyPr/>
          <a:lstStyle/>
          <a:p>
            <a:r>
              <a:rPr lang="en-GB" smtClean="0"/>
              <a:t>The user should be able to substitute equivalent values</a:t>
            </a:r>
          </a:p>
          <a:p>
            <a:r>
              <a:rPr lang="en-GB" smtClean="0"/>
              <a:t>eg. text size can be entered in centimeters, inches points or as a calculation</a:t>
            </a:r>
          </a:p>
          <a:p>
            <a:r>
              <a:rPr lang="en-GB" smtClean="0"/>
              <a:t>The user should not be forced to perform unnecessary calculations</a:t>
            </a:r>
          </a:p>
        </p:txBody>
      </p:sp>
      <p:sp>
        <p:nvSpPr>
          <p:cNvPr id="20482" name="Rectangle 2"/>
          <p:cNvSpPr>
            <a:spLocks noGrp="1" noChangeArrowheads="1"/>
          </p:cNvSpPr>
          <p:nvPr>
            <p:ph type="title"/>
          </p:nvPr>
        </p:nvSpPr>
        <p:spPr>
          <a:noFill/>
        </p:spPr>
        <p:txBody>
          <a:bodyPr/>
          <a:lstStyle/>
          <a:p>
            <a:r>
              <a:rPr lang="en-GB" smtClean="0"/>
              <a:t>Substitutivity</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noFill/>
        </p:spPr>
        <p:txBody>
          <a:bodyPr/>
          <a:lstStyle/>
          <a:p>
            <a:r>
              <a:rPr lang="en-GB" smtClean="0"/>
              <a:t>The interface should be modifiable by the user or the system</a:t>
            </a:r>
          </a:p>
          <a:p>
            <a:r>
              <a:rPr lang="en-GB" smtClean="0"/>
              <a:t>Users can speed up interaction by creating macros</a:t>
            </a:r>
          </a:p>
          <a:p>
            <a:r>
              <a:rPr lang="en-GB" smtClean="0"/>
              <a:t>Intelligent user interfaces customise according to the user’s skill level</a:t>
            </a:r>
          </a:p>
        </p:txBody>
      </p:sp>
      <p:sp>
        <p:nvSpPr>
          <p:cNvPr id="21506" name="Rectangle 2"/>
          <p:cNvSpPr>
            <a:spLocks noGrp="1" noChangeArrowheads="1"/>
          </p:cNvSpPr>
          <p:nvPr>
            <p:ph type="title"/>
          </p:nvPr>
        </p:nvSpPr>
        <p:spPr>
          <a:noFill/>
        </p:spPr>
        <p:txBody>
          <a:bodyPr/>
          <a:lstStyle/>
          <a:p>
            <a:r>
              <a:rPr lang="en-GB" smtClean="0"/>
              <a:t>Customisability</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noFill/>
        </p:spPr>
        <p:txBody>
          <a:bodyPr/>
          <a:lstStyle/>
          <a:p>
            <a:r>
              <a:rPr lang="en-GB" smtClean="0"/>
              <a:t>The user should be able to evaluate the internal state of the system from observing the interface</a:t>
            </a:r>
          </a:p>
          <a:p>
            <a:r>
              <a:rPr lang="en-GB" smtClean="0"/>
              <a:t>The operations available to the user should be displayed</a:t>
            </a:r>
          </a:p>
          <a:p>
            <a:r>
              <a:rPr lang="en-GB" smtClean="0"/>
              <a:t>Any system state information not displayed shooed be readily available</a:t>
            </a:r>
          </a:p>
        </p:txBody>
      </p:sp>
      <p:sp>
        <p:nvSpPr>
          <p:cNvPr id="22530" name="Rectangle 2"/>
          <p:cNvSpPr>
            <a:spLocks noGrp="1" noChangeArrowheads="1"/>
          </p:cNvSpPr>
          <p:nvPr>
            <p:ph type="title"/>
          </p:nvPr>
        </p:nvSpPr>
        <p:spPr>
          <a:noFill/>
        </p:spPr>
        <p:txBody>
          <a:bodyPr/>
          <a:lstStyle/>
          <a:p>
            <a:r>
              <a:rPr lang="en-GB" smtClean="0"/>
              <a:t>Obseravbility</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noFill/>
        </p:spPr>
        <p:txBody>
          <a:bodyPr/>
          <a:lstStyle/>
          <a:p>
            <a:r>
              <a:rPr lang="en-GB" smtClean="0"/>
              <a:t>The user should be able to take corrective action following an error</a:t>
            </a:r>
          </a:p>
          <a:p>
            <a:r>
              <a:rPr lang="en-GB" smtClean="0"/>
              <a:t>Undo should be provided where possible</a:t>
            </a:r>
          </a:p>
          <a:p>
            <a:r>
              <a:rPr lang="en-GB" smtClean="0"/>
              <a:t>Actions difficult to undo should be made more difficult to perform</a:t>
            </a:r>
          </a:p>
        </p:txBody>
      </p:sp>
      <p:sp>
        <p:nvSpPr>
          <p:cNvPr id="23554" name="Rectangle 2"/>
          <p:cNvSpPr>
            <a:spLocks noGrp="1" noChangeArrowheads="1"/>
          </p:cNvSpPr>
          <p:nvPr>
            <p:ph type="title"/>
          </p:nvPr>
        </p:nvSpPr>
        <p:spPr>
          <a:noFill/>
        </p:spPr>
        <p:txBody>
          <a:bodyPr/>
          <a:lstStyle/>
          <a:p>
            <a:r>
              <a:rPr lang="en-GB" smtClean="0"/>
              <a:t>Recoverability</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514350" y="1538288"/>
            <a:ext cx="5829300" cy="6438900"/>
          </a:xfrm>
          <a:noFill/>
        </p:spPr>
        <p:txBody>
          <a:bodyPr>
            <a:normAutofit fontScale="92500" lnSpcReduction="10000"/>
          </a:bodyPr>
          <a:lstStyle/>
          <a:p>
            <a:r>
              <a:rPr lang="en-GB" sz="2800" smtClean="0"/>
              <a:t>Rapid rate of communication between user and system</a:t>
            </a:r>
          </a:p>
          <a:p>
            <a:r>
              <a:rPr lang="en-GB" sz="2800" smtClean="0"/>
              <a:t>Where a system task will take more than a few seconds, intermediate feedback should be provided</a:t>
            </a:r>
          </a:p>
          <a:p>
            <a:r>
              <a:rPr lang="en-GB" sz="2800" smtClean="0"/>
              <a:t>For a long system task, the percentage complete should be indicated</a:t>
            </a:r>
          </a:p>
          <a:p>
            <a:r>
              <a:rPr lang="en-GB" sz="2800" smtClean="0"/>
              <a:t>Variations in response time are particularly frustrating for the user, and impede learning</a:t>
            </a:r>
          </a:p>
          <a:p>
            <a:r>
              <a:rPr lang="en-GB" sz="2800" smtClean="0"/>
              <a:t>This is a current research topic: how do we provide responsiveness for Web browsers?</a:t>
            </a:r>
          </a:p>
        </p:txBody>
      </p:sp>
      <p:sp>
        <p:nvSpPr>
          <p:cNvPr id="24578" name="Rectangle 2"/>
          <p:cNvSpPr>
            <a:spLocks noGrp="1" noChangeArrowheads="1"/>
          </p:cNvSpPr>
          <p:nvPr>
            <p:ph type="title"/>
          </p:nvPr>
        </p:nvSpPr>
        <p:spPr>
          <a:xfrm>
            <a:off x="514350" y="68263"/>
            <a:ext cx="5829300" cy="1789112"/>
          </a:xfrm>
          <a:noFill/>
        </p:spPr>
        <p:txBody>
          <a:bodyPr/>
          <a:lstStyle/>
          <a:p>
            <a:r>
              <a:rPr lang="en-GB" smtClean="0"/>
              <a:t>Responsiveness</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noFill/>
        </p:spPr>
        <p:txBody>
          <a:bodyPr/>
          <a:lstStyle/>
          <a:p>
            <a:r>
              <a:rPr lang="en-GB" smtClean="0"/>
              <a:t>The system should be able to perform all required tasks in the way that the user understands them</a:t>
            </a:r>
          </a:p>
          <a:p>
            <a:r>
              <a:rPr lang="en-GB" smtClean="0"/>
              <a:t>Tradition software methodologies may fail to perform tasks identified late in the development process</a:t>
            </a:r>
          </a:p>
          <a:p>
            <a:r>
              <a:rPr lang="en-GB" smtClean="0"/>
              <a:t>Use of metaphor with real world tasks aids user understanding</a:t>
            </a:r>
          </a:p>
        </p:txBody>
      </p:sp>
      <p:sp>
        <p:nvSpPr>
          <p:cNvPr id="25602" name="Rectangle 2"/>
          <p:cNvSpPr>
            <a:spLocks noGrp="1" noChangeArrowheads="1"/>
          </p:cNvSpPr>
          <p:nvPr>
            <p:ph type="title"/>
          </p:nvPr>
        </p:nvSpPr>
        <p:spPr>
          <a:noFill/>
        </p:spPr>
        <p:txBody>
          <a:bodyPr/>
          <a:lstStyle/>
          <a:p>
            <a:r>
              <a:rPr lang="en-GB" smtClean="0"/>
              <a:t>Task conformance</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idx="1"/>
          </p:nvPr>
        </p:nvSpPr>
        <p:spPr/>
        <p:txBody>
          <a:bodyPr/>
          <a:lstStyle/>
          <a:p>
            <a:pPr>
              <a:buFontTx/>
              <a:buNone/>
            </a:pPr>
            <a:r>
              <a:rPr lang="en-US" i="1" smtClean="0"/>
              <a:t>MT</a:t>
            </a:r>
            <a:r>
              <a:rPr lang="en-US" smtClean="0"/>
              <a:t> = </a:t>
            </a:r>
            <a:r>
              <a:rPr lang="en-US" i="1" smtClean="0"/>
              <a:t>a</a:t>
            </a:r>
            <a:r>
              <a:rPr lang="en-US" smtClean="0"/>
              <a:t> + </a:t>
            </a:r>
            <a:r>
              <a:rPr lang="en-US" i="1" smtClean="0"/>
              <a:t>b</a:t>
            </a:r>
            <a:r>
              <a:rPr lang="en-US" smtClean="0"/>
              <a:t> log2(2</a:t>
            </a:r>
            <a:r>
              <a:rPr lang="en-US" i="1" smtClean="0"/>
              <a:t>A</a:t>
            </a:r>
            <a:r>
              <a:rPr lang="en-US" smtClean="0"/>
              <a:t>/</a:t>
            </a:r>
            <a:r>
              <a:rPr lang="en-US" i="1" smtClean="0"/>
              <a:t>W</a:t>
            </a:r>
            <a:r>
              <a:rPr lang="en-US" smtClean="0"/>
              <a:t>) </a:t>
            </a:r>
          </a:p>
          <a:p>
            <a:pPr lvl="1">
              <a:buFontTx/>
              <a:buNone/>
            </a:pPr>
            <a:r>
              <a:rPr lang="en-US" smtClean="0"/>
              <a:t>where </a:t>
            </a:r>
          </a:p>
          <a:p>
            <a:pPr lvl="1">
              <a:buFontTx/>
              <a:buNone/>
            </a:pPr>
            <a:r>
              <a:rPr lang="en-US" i="1" smtClean="0"/>
              <a:t>MT</a:t>
            </a:r>
            <a:r>
              <a:rPr lang="en-US" smtClean="0"/>
              <a:t> = movement time </a:t>
            </a:r>
          </a:p>
          <a:p>
            <a:pPr lvl="1">
              <a:buFontTx/>
              <a:buNone/>
            </a:pPr>
            <a:r>
              <a:rPr lang="en-US" i="1" smtClean="0"/>
              <a:t>a</a:t>
            </a:r>
            <a:r>
              <a:rPr lang="en-US" smtClean="0"/>
              <a:t>,</a:t>
            </a:r>
            <a:r>
              <a:rPr lang="en-US" i="1" smtClean="0"/>
              <a:t>b</a:t>
            </a:r>
            <a:r>
              <a:rPr lang="en-US" smtClean="0"/>
              <a:t> = regression coefficients </a:t>
            </a:r>
          </a:p>
          <a:p>
            <a:pPr lvl="1">
              <a:buFontTx/>
              <a:buNone/>
            </a:pPr>
            <a:r>
              <a:rPr lang="en-US" i="1" smtClean="0"/>
              <a:t>A</a:t>
            </a:r>
            <a:r>
              <a:rPr lang="en-US" smtClean="0"/>
              <a:t> = distance of movement from start to target center </a:t>
            </a:r>
          </a:p>
          <a:p>
            <a:pPr lvl="1">
              <a:buFontTx/>
              <a:buNone/>
            </a:pPr>
            <a:r>
              <a:rPr lang="en-US" i="1" smtClean="0"/>
              <a:t>W</a:t>
            </a:r>
            <a:r>
              <a:rPr lang="en-US" smtClean="0"/>
              <a:t> = width of the target </a:t>
            </a:r>
          </a:p>
          <a:p>
            <a:r>
              <a:rPr lang="en-GB" smtClean="0"/>
              <a:t>Movement time is greater for a small target further away!</a:t>
            </a:r>
            <a:endParaRPr lang="en-US" smtClean="0"/>
          </a:p>
        </p:txBody>
      </p:sp>
      <p:sp>
        <p:nvSpPr>
          <p:cNvPr id="2050" name="Rectangle 2"/>
          <p:cNvSpPr>
            <a:spLocks noGrp="1" noChangeArrowheads="1"/>
          </p:cNvSpPr>
          <p:nvPr>
            <p:ph type="title"/>
          </p:nvPr>
        </p:nvSpPr>
        <p:spPr/>
        <p:txBody>
          <a:bodyPr/>
          <a:lstStyle/>
          <a:p>
            <a:r>
              <a:rPr lang="en-GB" smtClean="0"/>
              <a:t>Fitt’s Law </a:t>
            </a:r>
            <a:endParaRPr lang="en-US"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1824</TotalTime>
  <Pages>23</Pages>
  <Words>2101</Words>
  <Application>Microsoft PowerPoint 4.0</Application>
  <PresentationFormat>A4 Paper (210x297 mm)</PresentationFormat>
  <Paragraphs>193</Paragraphs>
  <Slides>24</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Times New Roman</vt:lpstr>
      <vt:lpstr>Arial</vt:lpstr>
      <vt:lpstr>Monotype Sorts</vt:lpstr>
      <vt:lpstr>Concourse</vt:lpstr>
      <vt:lpstr>Interaction Styles (Dix Ch3)</vt:lpstr>
      <vt:lpstr>Question</vt:lpstr>
      <vt:lpstr>Principles, Guidelines and Style Guides for Interface Design</vt:lpstr>
      <vt:lpstr>Why use interface design guidelines?</vt:lpstr>
      <vt:lpstr>Potential Problems with Usability Guidelines</vt:lpstr>
      <vt:lpstr>Interface Design Principles (Dix Ch 4)</vt:lpstr>
      <vt:lpstr>Interface Design Principles (Gould &amp; Lewis)</vt:lpstr>
      <vt:lpstr>Interface Design Guidelines (Molich &amp; Nielson)</vt:lpstr>
      <vt:lpstr>Interface Design Guidelines (Dix Ch4)</vt:lpstr>
      <vt:lpstr>Interface Design Guidelines (Dix Ch4)</vt:lpstr>
      <vt:lpstr>Interface Design Guidelines (Dix Ch4)</vt:lpstr>
      <vt:lpstr>Predictability</vt:lpstr>
      <vt:lpstr>Familiarity</vt:lpstr>
      <vt:lpstr>Consistency</vt:lpstr>
      <vt:lpstr>Dialogue Initiative</vt:lpstr>
      <vt:lpstr>Multi-threading</vt:lpstr>
      <vt:lpstr>Task Migratability</vt:lpstr>
      <vt:lpstr>Substitutivity</vt:lpstr>
      <vt:lpstr>Customisability</vt:lpstr>
      <vt:lpstr>Obseravbility</vt:lpstr>
      <vt:lpstr>Recoverability</vt:lpstr>
      <vt:lpstr>Responsiveness</vt:lpstr>
      <vt:lpstr>Task conformance</vt:lpstr>
      <vt:lpstr>Fitt’s Law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Guidelines and Style Guides for Interface Design</dc:title>
  <dc:subject>HCI Guidelines </dc:subject>
  <dc:creator>Sue Maw</dc:creator>
  <cp:keywords/>
  <dc:description/>
  <cp:lastModifiedBy>sc-sm</cp:lastModifiedBy>
  <cp:revision>36</cp:revision>
  <cp:lastPrinted>1999-05-18T10:45:40Z</cp:lastPrinted>
  <dcterms:created xsi:type="dcterms:W3CDTF">1996-03-26T10:30:44Z</dcterms:created>
  <dcterms:modified xsi:type="dcterms:W3CDTF">2010-01-20T10:36:18Z</dcterms:modified>
</cp:coreProperties>
</file>