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56" r:id="rId2"/>
    <p:sldId id="268" r:id="rId3"/>
    <p:sldId id="267" r:id="rId4"/>
    <p:sldId id="265" r:id="rId5"/>
    <p:sldId id="258" r:id="rId6"/>
    <p:sldId id="276" r:id="rId7"/>
    <p:sldId id="277" r:id="rId8"/>
    <p:sldId id="270" r:id="rId9"/>
    <p:sldId id="271" r:id="rId10"/>
    <p:sldId id="273" r:id="rId11"/>
    <p:sldId id="278" r:id="rId12"/>
    <p:sldId id="262"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6760"/>
    <p:restoredTop sz="94650"/>
  </p:normalViewPr>
  <p:slideViewPr>
    <p:cSldViewPr snapToGrid="0" snapToObjects="1">
      <p:cViewPr varScale="1">
        <p:scale>
          <a:sx n="71" d="100"/>
          <a:sy n="71" d="100"/>
        </p:scale>
        <p:origin x="55" y="19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19D0FE-2308-D647-9CFF-41C1F036304F}" type="datetimeFigureOut">
              <a:rPr lang="en-US" smtClean="0"/>
              <a:t>11/13/2024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3C3265-1352-F34E-9EB5-E9AF6730A18D}" type="slidenum">
              <a:rPr lang="en-US" smtClean="0"/>
              <a:t>‹#›</a:t>
            </a:fld>
            <a:endParaRPr lang="en-US"/>
          </a:p>
        </p:txBody>
      </p:sp>
    </p:spTree>
    <p:extLst>
      <p:ext uri="{BB962C8B-B14F-4D97-AF65-F5344CB8AC3E}">
        <p14:creationId xmlns:p14="http://schemas.microsoft.com/office/powerpoint/2010/main" val="9099897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50" kern="1200" dirty="0">
                <a:solidFill>
                  <a:schemeClr val="tx1"/>
                </a:solidFill>
                <a:effectLst/>
                <a:latin typeface="Times New Roman" panose="02020603050405020304" pitchFamily="18" charset="0"/>
                <a:ea typeface="+mn-ea"/>
                <a:cs typeface="Times New Roman" panose="02020603050405020304" pitchFamily="18" charset="0"/>
              </a:rPr>
              <a:t>Good afternoon, everyone; I would like to take this opportunity to welcome you to my presentation on employee development within the Logistics and Supply Chain Management industry. The presentation itself is divided into several distinct parts. Firstly, it will provide an overview of various career development opportunities that different logistics organisations currently offer their employees. Secondly, it will address how the impact of covid 19 has given rise to digitalisation. Thirdly, it will provide a clear reasoning on why further digital based training needs to be implemented and finally it will provide the effective strategies and methods that be used in the future to better prepare both employees and companies for any future disruption. </a:t>
            </a:r>
          </a:p>
          <a:p>
            <a:r>
              <a:rPr lang="en-GB" sz="1200" kern="1200" dirty="0">
                <a:solidFill>
                  <a:schemeClr val="tx1"/>
                </a:solidFill>
                <a:effectLst/>
                <a:latin typeface="Times New Roman" panose="02020603050405020304" pitchFamily="18" charset="0"/>
                <a:ea typeface="+mn-ea"/>
                <a:cs typeface="Times New Roman" panose="02020603050405020304" pitchFamily="18" charset="0"/>
              </a:rPr>
              <a:t> </a:t>
            </a:r>
          </a:p>
          <a:p>
            <a:r>
              <a:rPr lang="en-GB" sz="1200" kern="1200" dirty="0">
                <a:solidFill>
                  <a:schemeClr val="tx1"/>
                </a:solidFill>
                <a:effectLst/>
                <a:latin typeface="Times New Roman" panose="02020603050405020304" pitchFamily="18" charset="0"/>
                <a:ea typeface="+mn-ea"/>
                <a:cs typeface="Times New Roman" panose="02020603050405020304" pitchFamily="18" charset="0"/>
              </a:rPr>
              <a:t>So, for the following three slides it will present the various career development opportunities that three global-based organisations currently offer their employees. </a:t>
            </a:r>
          </a:p>
          <a:p>
            <a:endParaRPr lang="en-US" dirty="0"/>
          </a:p>
        </p:txBody>
      </p:sp>
      <p:sp>
        <p:nvSpPr>
          <p:cNvPr id="4" name="Slide Number Placeholder 3"/>
          <p:cNvSpPr>
            <a:spLocks noGrp="1"/>
          </p:cNvSpPr>
          <p:nvPr>
            <p:ph type="sldNum" sz="quarter" idx="5"/>
          </p:nvPr>
        </p:nvSpPr>
        <p:spPr/>
        <p:txBody>
          <a:bodyPr/>
          <a:lstStyle/>
          <a:p>
            <a:fld id="{E63C3265-1352-F34E-9EB5-E9AF6730A18D}" type="slidenum">
              <a:rPr lang="en-US" smtClean="0"/>
              <a:t>1</a:t>
            </a:fld>
            <a:endParaRPr lang="en-US"/>
          </a:p>
        </p:txBody>
      </p:sp>
    </p:spTree>
    <p:extLst>
      <p:ext uri="{BB962C8B-B14F-4D97-AF65-F5344CB8AC3E}">
        <p14:creationId xmlns:p14="http://schemas.microsoft.com/office/powerpoint/2010/main" val="22630790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50" kern="1200" dirty="0">
                <a:solidFill>
                  <a:schemeClr val="tx1"/>
                </a:solidFill>
                <a:effectLst/>
                <a:latin typeface="Times New Roman" panose="02020603050405020304" pitchFamily="18" charset="0"/>
                <a:ea typeface="+mn-ea"/>
                <a:cs typeface="Times New Roman" panose="02020603050405020304" pitchFamily="18" charset="0"/>
              </a:rPr>
              <a:t>As the need for consumer goods continues to rise exponentially, this has created a greater need for Amazon to provide their employees with additional training to help facilitate such consumer requirements. From 2019 through to 2025, the company aims to dedicate more than $1 billion to deliver over 300,000 employees with free training programmes </a:t>
            </a:r>
            <a:r>
              <a:rPr lang="en-GB" sz="1200" kern="1200" dirty="0">
                <a:solidFill>
                  <a:schemeClr val="tx1"/>
                </a:solidFill>
                <a:effectLst/>
                <a:latin typeface="+mn-lt"/>
                <a:ea typeface="+mn-ea"/>
                <a:cs typeface="+mn-cs"/>
              </a:rPr>
              <a:t>(</a:t>
            </a:r>
            <a:r>
              <a:rPr lang="en-GB" sz="1050" kern="1200" dirty="0">
                <a:solidFill>
                  <a:schemeClr val="tx1"/>
                </a:solidFill>
                <a:effectLst/>
                <a:latin typeface="Times New Roman" panose="02020603050405020304" pitchFamily="18" charset="0"/>
                <a:ea typeface="+mn-ea"/>
                <a:cs typeface="Times New Roman" panose="02020603050405020304" pitchFamily="18" charset="0"/>
              </a:rPr>
              <a:t>Amazon, 2020). Currently, the company offers a myriad of opportunities for their employees to progress throughout the organisation by allowing them to partake in several additional and different career-based training programmes. Several of the career development programmes are highlighted as follows:</a:t>
            </a:r>
          </a:p>
          <a:p>
            <a:r>
              <a:rPr lang="en-GB" sz="1050" b="1" u="none" strike="noStrike" kern="1200" dirty="0">
                <a:solidFill>
                  <a:schemeClr val="tx1"/>
                </a:solidFill>
                <a:effectLst/>
                <a:latin typeface="Times New Roman" panose="02020603050405020304" pitchFamily="18" charset="0"/>
                <a:ea typeface="+mn-ea"/>
                <a:cs typeface="Times New Roman" panose="02020603050405020304" pitchFamily="18" charset="0"/>
              </a:rPr>
              <a:t> </a:t>
            </a:r>
            <a:endParaRPr lang="en-GB" sz="1050" kern="1200" dirty="0">
              <a:solidFill>
                <a:schemeClr val="tx1"/>
              </a:solidFill>
              <a:effectLst/>
              <a:latin typeface="Times New Roman" panose="02020603050405020304" pitchFamily="18" charset="0"/>
              <a:ea typeface="+mn-ea"/>
              <a:cs typeface="Times New Roman" panose="02020603050405020304" pitchFamily="18" charset="0"/>
            </a:endParaRPr>
          </a:p>
          <a:p>
            <a:pPr lvl="0"/>
            <a:r>
              <a:rPr lang="en-GB" sz="1050" b="1" kern="1200" dirty="0">
                <a:solidFill>
                  <a:schemeClr val="tx1"/>
                </a:solidFill>
                <a:effectLst/>
                <a:latin typeface="Times New Roman" panose="02020603050405020304" pitchFamily="18" charset="0"/>
                <a:ea typeface="+mn-ea"/>
                <a:cs typeface="Times New Roman" panose="02020603050405020304" pitchFamily="18" charset="0"/>
              </a:rPr>
              <a:t>Career choice</a:t>
            </a:r>
            <a:r>
              <a:rPr lang="en-GB" sz="1050" kern="1200" dirty="0">
                <a:solidFill>
                  <a:schemeClr val="tx1"/>
                </a:solidFill>
                <a:effectLst/>
                <a:latin typeface="Times New Roman" panose="02020603050405020304" pitchFamily="18" charset="0"/>
                <a:ea typeface="+mn-ea"/>
                <a:cs typeface="Times New Roman" panose="02020603050405020304" pitchFamily="18" charset="0"/>
              </a:rPr>
              <a:t> - After a year's employment within the organisation, employees are offered a career choice programme where the tuition and associated programme fees are 95% paid for by the company itself. Throughout the programme, employees will be able to obtain various certificates and degrees so that they will be able to work in a more specialist role within the company. The programme itself in recent times has been extremely popular as more than 16,000 employees have embarked on the programme spanning a range of European and international countries. Due to this heightened global popularity, Amazon erected classrooms at several of their sites so that college and technology-based classes can be taught to deduce the need for their employees to go offsite.</a:t>
            </a:r>
          </a:p>
          <a:p>
            <a:pPr lvl="0"/>
            <a:r>
              <a:rPr lang="en-GB" sz="1050" b="1" kern="1200" dirty="0">
                <a:solidFill>
                  <a:schemeClr val="tx1"/>
                </a:solidFill>
                <a:effectLst/>
                <a:latin typeface="Times New Roman" panose="02020603050405020304" pitchFamily="18" charset="0"/>
                <a:ea typeface="+mn-ea"/>
                <a:cs typeface="Times New Roman" panose="02020603050405020304" pitchFamily="18" charset="0"/>
              </a:rPr>
              <a:t>Career skills</a:t>
            </a:r>
            <a:r>
              <a:rPr lang="en-GB" sz="1050" kern="1200" dirty="0">
                <a:solidFill>
                  <a:schemeClr val="tx1"/>
                </a:solidFill>
                <a:effectLst/>
                <a:latin typeface="Times New Roman" panose="02020603050405020304" pitchFamily="18" charset="0"/>
                <a:ea typeface="+mn-ea"/>
                <a:cs typeface="Times New Roman" panose="02020603050405020304" pitchFamily="18" charset="0"/>
              </a:rPr>
              <a:t> - For several years, Amazon has focused its attention on job creation and recruiting individuals outside of the organisation to fulfil those roles. However, in more recent times, the emphasis has shifted to investing more time and effort to train their current employees in a bid to retain talent. The career skills are an on-the-job and development scheme offered on the first day that an employee decides to join the company. The programme provides an employee with the opportunity to build upon an assortment of skills such as interviewing techniques, improving their time management throughout operational processes, effective speaking, and resume building (Amazon, 2019).</a:t>
            </a:r>
          </a:p>
          <a:p>
            <a:endParaRPr lang="en-US" dirty="0"/>
          </a:p>
        </p:txBody>
      </p:sp>
      <p:sp>
        <p:nvSpPr>
          <p:cNvPr id="4" name="Slide Number Placeholder 3"/>
          <p:cNvSpPr>
            <a:spLocks noGrp="1"/>
          </p:cNvSpPr>
          <p:nvPr>
            <p:ph type="sldNum" sz="quarter" idx="5"/>
          </p:nvPr>
        </p:nvSpPr>
        <p:spPr/>
        <p:txBody>
          <a:bodyPr/>
          <a:lstStyle/>
          <a:p>
            <a:fld id="{E63C3265-1352-F34E-9EB5-E9AF6730A18D}" type="slidenum">
              <a:rPr lang="en-US" smtClean="0"/>
              <a:t>2</a:t>
            </a:fld>
            <a:endParaRPr lang="en-US"/>
          </a:p>
        </p:txBody>
      </p:sp>
    </p:spTree>
    <p:extLst>
      <p:ext uri="{BB962C8B-B14F-4D97-AF65-F5344CB8AC3E}">
        <p14:creationId xmlns:p14="http://schemas.microsoft.com/office/powerpoint/2010/main" val="24448778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Another well-established organisation that has paid particular attention to developing its employees' skills is Kuehne and Nagel. The Swiss international logistics firm has introduced an array of training programmes to help their employees progress, develop and grow. As it currently stands, the company offers more than 2,300 courses and webinars to their employees, which accumulates to over 625,000 sessions being undertaken annually. The importance of training for employee development for the organisation was realised in 2018 when Kuehne + </a:t>
            </a:r>
            <a:r>
              <a:rPr lang="en-GB" sz="1200" kern="1200" dirty="0" err="1">
                <a:solidFill>
                  <a:schemeClr val="tx1"/>
                </a:solidFill>
                <a:effectLst/>
                <a:latin typeface="+mn-lt"/>
                <a:ea typeface="+mn-ea"/>
                <a:cs typeface="+mn-cs"/>
              </a:rPr>
              <a:t>Nagels</a:t>
            </a:r>
            <a:r>
              <a:rPr lang="en-GB" sz="1200" kern="1200" dirty="0">
                <a:solidFill>
                  <a:schemeClr val="tx1"/>
                </a:solidFill>
                <a:effectLst/>
                <a:latin typeface="+mn-lt"/>
                <a:ea typeface="+mn-ea"/>
                <a:cs typeface="+mn-cs"/>
              </a:rPr>
              <a:t> Human Resources Department orchestrated a global three-day programme known as the KN Learning Days (Nagel, 2021a).The following programme gave their employees the opportunity to mull over their current development and better understand the strategic direction that the company is heading in. Furthermore, during this period, employees had access to a range of various short online courses delivered in local and global locations by a multitude of world-leading trainers within multiple fields (Nagel, 2021b).A selection of the topics that were covered during the KN Learning Days programme were:</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The importance of innovation and technology at Kuehne + Nagel</a:t>
            </a:r>
          </a:p>
          <a:p>
            <a:pPr lvl="0"/>
            <a:r>
              <a:rPr lang="en-GB" sz="1200" kern="1200" dirty="0">
                <a:solidFill>
                  <a:schemeClr val="tx1"/>
                </a:solidFill>
                <a:effectLst/>
                <a:latin typeface="+mn-lt"/>
                <a:ea typeface="+mn-ea"/>
                <a:cs typeface="+mn-cs"/>
              </a:rPr>
              <a:t>Taking up the challenge of change</a:t>
            </a:r>
          </a:p>
          <a:p>
            <a:pPr lvl="0"/>
            <a:r>
              <a:rPr lang="en-GB" sz="1200" kern="1200" dirty="0">
                <a:solidFill>
                  <a:schemeClr val="tx1"/>
                </a:solidFill>
                <a:effectLst/>
                <a:latin typeface="+mn-lt"/>
                <a:ea typeface="+mn-ea"/>
                <a:cs typeface="+mn-cs"/>
              </a:rPr>
              <a:t>Green logistics</a:t>
            </a: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a result of the KN Learning Days, it was clear that the programme had significantly contributed to improving an employee's engagement and motivation which ultimately led to a greater level of overall job satisfaction and an effective method for the company to retain talented individuals. </a:t>
            </a:r>
          </a:p>
          <a:p>
            <a:endParaRPr lang="en-US" sz="105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E63C3265-1352-F34E-9EB5-E9AF6730A18D}" type="slidenum">
              <a:rPr lang="en-US" smtClean="0"/>
              <a:t>3</a:t>
            </a:fld>
            <a:endParaRPr lang="en-US"/>
          </a:p>
        </p:txBody>
      </p:sp>
    </p:spTree>
    <p:extLst>
      <p:ext uri="{BB962C8B-B14F-4D97-AF65-F5344CB8AC3E}">
        <p14:creationId xmlns:p14="http://schemas.microsoft.com/office/powerpoint/2010/main" val="16063520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Another organisation that has directed their focus in continuing to educate their employees is </a:t>
            </a:r>
            <a:r>
              <a:rPr lang="en-GB" sz="1200" kern="1200" dirty="0" err="1">
                <a:solidFill>
                  <a:schemeClr val="tx1"/>
                </a:solidFill>
                <a:effectLst/>
                <a:latin typeface="+mn-lt"/>
                <a:ea typeface="+mn-ea"/>
                <a:cs typeface="+mn-cs"/>
              </a:rPr>
              <a:t>Dachser</a:t>
            </a:r>
            <a:r>
              <a:rPr lang="en-GB" sz="1200" kern="1200" dirty="0">
                <a:solidFill>
                  <a:schemeClr val="tx1"/>
                </a:solidFill>
                <a:effectLst/>
                <a:latin typeface="+mn-lt"/>
                <a:ea typeface="+mn-ea"/>
                <a:cs typeface="+mn-cs"/>
              </a:rPr>
              <a:t> intelligent logistics. The German firm have produced what is known as the </a:t>
            </a:r>
            <a:r>
              <a:rPr lang="en-GB" sz="1200" kern="1200" dirty="0" err="1">
                <a:solidFill>
                  <a:schemeClr val="tx1"/>
                </a:solidFill>
                <a:effectLst/>
                <a:latin typeface="+mn-lt"/>
                <a:ea typeface="+mn-ea"/>
                <a:cs typeface="+mn-cs"/>
              </a:rPr>
              <a:t>Dachser</a:t>
            </a:r>
            <a:r>
              <a:rPr lang="en-GB" sz="1200" kern="1200" dirty="0">
                <a:solidFill>
                  <a:schemeClr val="tx1"/>
                </a:solidFill>
                <a:effectLst/>
                <a:latin typeface="+mn-lt"/>
                <a:ea typeface="+mn-ea"/>
                <a:cs typeface="+mn-cs"/>
              </a:rPr>
              <a:t> Academy - an integrated and internalised academic institution that offers numerous courses that cover a diverse range of content that is specifically tailored to the needs of the organisation (Logistics, 2021).</a:t>
            </a:r>
          </a:p>
          <a:p>
            <a:r>
              <a:rPr lang="en-GB" sz="1200" kern="1200" dirty="0">
                <a:solidFill>
                  <a:schemeClr val="tx1"/>
                </a:solidFill>
                <a:effectLst/>
                <a:latin typeface="+mn-lt"/>
                <a:ea typeface="+mn-ea"/>
                <a:cs typeface="+mn-cs"/>
              </a:rPr>
              <a:t> The company stipulates that the primary objective of the academy is to expand and ameliorate the skills that are relevant to an employee’s particular area of expertise within the company by providing the necessary support to further develop their current strengths and weaknesses Periodically, this has enabled some 4,000 employees to capitalise on the additional training courses. As well as not only providing employees with the skills that are directly related to the needs of the business. The educational courses that the Academy provides also covers courses for social skills and personnel and project management (Logistics, 2021b).</a:t>
            </a:r>
          </a:p>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E63C3265-1352-F34E-9EB5-E9AF6730A18D}" type="slidenum">
              <a:rPr lang="en-US" smtClean="0"/>
              <a:t>4</a:t>
            </a:fld>
            <a:endParaRPr lang="en-US"/>
          </a:p>
        </p:txBody>
      </p:sp>
    </p:spTree>
    <p:extLst>
      <p:ext uri="{BB962C8B-B14F-4D97-AF65-F5344CB8AC3E}">
        <p14:creationId xmlns:p14="http://schemas.microsoft.com/office/powerpoint/2010/main" val="13286485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50" kern="1200" dirty="0">
                <a:solidFill>
                  <a:schemeClr val="tx1"/>
                </a:solidFill>
                <a:effectLst/>
                <a:latin typeface="Times New Roman" panose="02020603050405020304" pitchFamily="18" charset="0"/>
                <a:ea typeface="+mn-ea"/>
                <a:cs typeface="Times New Roman" panose="02020603050405020304" pitchFamily="18" charset="0"/>
              </a:rPr>
              <a:t>Although businesses have sought to improve the required training that their employees need continuously. The recent emergence of the disruptions caused by the Covid 19 pandemic has wreaked havoc within the logistics industry and has accentuated the overall fragility of global supply chains. In addition, for many logistics firms the pandemic has also highlighted where there is a critical shortage of employee training within specific sectors of their organisation. A main area within the industry where employee training was severely lacking was in the transportation sector, this has been primarily due to the shortage of funding that the government was providing. For this reason, on the 2</a:t>
            </a:r>
            <a:r>
              <a:rPr lang="en-GB" sz="1050" kern="1200" baseline="30000" dirty="0">
                <a:solidFill>
                  <a:schemeClr val="tx1"/>
                </a:solidFill>
                <a:effectLst/>
                <a:latin typeface="Times New Roman" panose="02020603050405020304" pitchFamily="18" charset="0"/>
                <a:ea typeface="+mn-ea"/>
                <a:cs typeface="Times New Roman" panose="02020603050405020304" pitchFamily="18" charset="0"/>
              </a:rPr>
              <a:t>nd</a:t>
            </a:r>
            <a:r>
              <a:rPr lang="en-GB" sz="1050" kern="1200" dirty="0">
                <a:solidFill>
                  <a:schemeClr val="tx1"/>
                </a:solidFill>
                <a:effectLst/>
                <a:latin typeface="Times New Roman" panose="02020603050405020304" pitchFamily="18" charset="0"/>
                <a:ea typeface="+mn-ea"/>
                <a:cs typeface="Times New Roman" panose="02020603050405020304" pitchFamily="18" charset="0"/>
              </a:rPr>
              <a:t> of August 2021, the department of transport initiated a one million scheme and introduced new training opportunities such as the Large Goods Vehicle Driver and the Urban Driver Standard apprenticeships to assist logistics companies with additional funding of £7,000 and offers a £3,000 payment incentive to help those firms to hire apprentices. </a:t>
            </a:r>
          </a:p>
          <a:p>
            <a:endParaRPr lang="en-US" dirty="0"/>
          </a:p>
        </p:txBody>
      </p:sp>
      <p:sp>
        <p:nvSpPr>
          <p:cNvPr id="4" name="Slide Number Placeholder 3"/>
          <p:cNvSpPr>
            <a:spLocks noGrp="1"/>
          </p:cNvSpPr>
          <p:nvPr>
            <p:ph type="sldNum" sz="quarter" idx="5"/>
          </p:nvPr>
        </p:nvSpPr>
        <p:spPr/>
        <p:txBody>
          <a:bodyPr/>
          <a:lstStyle/>
          <a:p>
            <a:fld id="{E63C3265-1352-F34E-9EB5-E9AF6730A18D}" type="slidenum">
              <a:rPr lang="en-US" smtClean="0"/>
              <a:t>5</a:t>
            </a:fld>
            <a:endParaRPr lang="en-US"/>
          </a:p>
        </p:txBody>
      </p:sp>
    </p:spTree>
    <p:extLst>
      <p:ext uri="{BB962C8B-B14F-4D97-AF65-F5344CB8AC3E}">
        <p14:creationId xmlns:p14="http://schemas.microsoft.com/office/powerpoint/2010/main" val="14561203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To obtain greater clarity of why further digital training and development needs to be implemented by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for their employees in the aftermath of the covid 19 pandemic. The chart on this slide highlights the substantial rise of the digital presence of consumers between precrisis at the start of 2019 and the </a:t>
            </a:r>
            <a:r>
              <a:rPr lang="en-US" sz="1200" kern="1200" dirty="0" err="1">
                <a:solidFill>
                  <a:schemeClr val="tx1"/>
                </a:solidFill>
                <a:effectLst/>
                <a:latin typeface="+mn-lt"/>
                <a:ea typeface="+mn-ea"/>
                <a:cs typeface="+mn-cs"/>
              </a:rPr>
              <a:t>epicentre</a:t>
            </a:r>
            <a:r>
              <a:rPr lang="en-US" sz="1200" kern="1200" dirty="0">
                <a:solidFill>
                  <a:schemeClr val="tx1"/>
                </a:solidFill>
                <a:effectLst/>
                <a:latin typeface="+mn-lt"/>
                <a:ea typeface="+mn-ea"/>
                <a:cs typeface="+mn-cs"/>
              </a:rPr>
              <a:t> of the covid crisis in 2020.The basis for such an increase was due to global lockdowns which restricted people’s ability to go shopping. Therefore, this put a startling amount of strain on the logistics industry to facilitate the demands of the consumers particularly from a digital standpoint, with certain logistics organization’s reporting that obtaining talented employees remains a major obstacle. A 2020 survey by McKinsey has highlighted that only 10 percent of companies believe that they have sufficient inhouse digital talent and as of 2021 that figure has decreased significantly only have 1% of sufficient digital talent in place </a:t>
            </a:r>
            <a:r>
              <a:rPr lang="en-GB" sz="1200" kern="1200" dirty="0">
                <a:solidFill>
                  <a:schemeClr val="tx1"/>
                </a:solidFill>
                <a:effectLst/>
                <a:latin typeface="+mn-lt"/>
                <a:ea typeface="+mn-ea"/>
                <a:cs typeface="+mn-cs"/>
              </a:rPr>
              <a:t>(McKinsey, 2021c).</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05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E63C3265-1352-F34E-9EB5-E9AF6730A18D}" type="slidenum">
              <a:rPr lang="en-US" smtClean="0"/>
              <a:t>6</a:t>
            </a:fld>
            <a:endParaRPr lang="en-US"/>
          </a:p>
        </p:txBody>
      </p:sp>
    </p:spTree>
    <p:extLst>
      <p:ext uri="{BB962C8B-B14F-4D97-AF65-F5344CB8AC3E}">
        <p14:creationId xmlns:p14="http://schemas.microsoft.com/office/powerpoint/2010/main" val="24962556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50" dirty="0">
                <a:latin typeface="Times New Roman" panose="02020603050405020304" pitchFamily="18" charset="0"/>
                <a:cs typeface="Times New Roman" panose="02020603050405020304" pitchFamily="18" charset="0"/>
              </a:rPr>
              <a:t>The chart on this slide is an extract taken form a 2021 survey that was conduction by </a:t>
            </a:r>
            <a:r>
              <a:rPr lang="en-US" sz="1050" dirty="0" err="1">
                <a:latin typeface="Times New Roman" panose="02020603050405020304" pitchFamily="18" charset="0"/>
                <a:cs typeface="Times New Roman" panose="02020603050405020304" pitchFamily="18" charset="0"/>
              </a:rPr>
              <a:t>Mckinsey</a:t>
            </a:r>
            <a:r>
              <a:rPr lang="en-US" sz="1050" dirty="0">
                <a:latin typeface="Times New Roman" panose="02020603050405020304" pitchFamily="18" charset="0"/>
                <a:cs typeface="Times New Roman" panose="02020603050405020304" pitchFamily="18" charset="0"/>
              </a:rPr>
              <a:t>. From the statistics highlighted on the chart it is clearly apparent that there is distinct shortfall within digital talent within logistics </a:t>
            </a:r>
            <a:r>
              <a:rPr lang="en-US" sz="1050" dirty="0" err="1">
                <a:latin typeface="Times New Roman" panose="02020603050405020304" pitchFamily="18" charset="0"/>
                <a:cs typeface="Times New Roman" panose="02020603050405020304" pitchFamily="18" charset="0"/>
              </a:rPr>
              <a:t>organisations</a:t>
            </a:r>
            <a:r>
              <a:rPr lang="en-US" sz="1050" dirty="0">
                <a:latin typeface="Times New Roman" panose="02020603050405020304" pitchFamily="18" charset="0"/>
                <a:cs typeface="Times New Roman" panose="02020603050405020304" pitchFamily="18" charset="0"/>
              </a:rPr>
              <a:t>. Furthermore, from the survey itself it was further revealed that only 10 percent of logistics companies between the period of 2019 and 2020 believe that they had sufficient digital talent in place and as of 2021 such a figure has decreased significantly to only 1% </a:t>
            </a:r>
            <a:r>
              <a:rPr lang="en-GB" sz="1050" dirty="0">
                <a:latin typeface="Times New Roman" panose="02020603050405020304" pitchFamily="18" charset="0"/>
                <a:cs typeface="Times New Roman" panose="02020603050405020304" pitchFamily="18" charset="0"/>
              </a:rPr>
              <a:t>(McKinsey, </a:t>
            </a:r>
            <a:r>
              <a:rPr lang="en-GB" sz="1050">
                <a:latin typeface="Times New Roman" panose="02020603050405020304" pitchFamily="18" charset="0"/>
                <a:cs typeface="Times New Roman" panose="02020603050405020304" pitchFamily="18" charset="0"/>
              </a:rPr>
              <a:t>2021c).</a:t>
            </a:r>
            <a:endParaRPr lang="en-GB" sz="1050" dirty="0">
              <a:latin typeface="Times New Roman" panose="02020603050405020304" pitchFamily="18" charset="0"/>
              <a:cs typeface="Times New Roman" panose="02020603050405020304" pitchFamily="18" charset="0"/>
            </a:endParaRPr>
          </a:p>
          <a:p>
            <a:endParaRPr lang="en-US" sz="105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E63C3265-1352-F34E-9EB5-E9AF6730A18D}" type="slidenum">
              <a:rPr lang="en-US" smtClean="0"/>
              <a:t>7</a:t>
            </a:fld>
            <a:endParaRPr lang="en-US"/>
          </a:p>
        </p:txBody>
      </p:sp>
    </p:spTree>
    <p:extLst>
      <p:ext uri="{BB962C8B-B14F-4D97-AF65-F5344CB8AC3E}">
        <p14:creationId xmlns:p14="http://schemas.microsoft.com/office/powerpoint/2010/main" val="23325748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50" kern="1200" dirty="0">
                <a:solidFill>
                  <a:schemeClr val="tx1"/>
                </a:solidFill>
                <a:effectLst/>
                <a:latin typeface="Times New Roman" panose="02020603050405020304" pitchFamily="18" charset="0"/>
                <a:ea typeface="+mn-ea"/>
                <a:cs typeface="Times New Roman" panose="02020603050405020304" pitchFamily="18" charset="0"/>
              </a:rPr>
              <a:t>So, to emerge stronger from the Covid 19 pandemic and be better prepared for any future crises, logistics organisations must begin to make a conscious effort on upskilling their workforce straight away. The first three points on this slide will define the type of strategy that management should apply, and the second three points will outline how the plan should be executed to ensure that their employees are equipped with the necessary skills that will be critical for ensuring business recovery in the future.   </a:t>
            </a: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Quickly determine the necessary skills that the business model relies on - </a:t>
            </a:r>
            <a:r>
              <a:rPr lang="en-GB" sz="1200" kern="1200" dirty="0">
                <a:solidFill>
                  <a:schemeClr val="tx1"/>
                </a:solidFill>
                <a:effectLst/>
                <a:latin typeface="+mn-lt"/>
                <a:ea typeface="+mn-ea"/>
                <a:cs typeface="+mn-cs"/>
              </a:rPr>
              <a:t>As organisations deliberate on the appropriate strategies that will help strengthen the company's future, they need to work out which skill pools will unduly affect it and establish which will drive it forward. To do this, companies need to swiftly determine key value drivers and the most appropriate employee groups. By introducing such measures, the company will be able to see whether the changing of their employees' roles will positively or negatively impact the day-to-day running of the business. Moreover, such changes will also help an organisation to correctly identify what traits in behaviour and skills are required from their employees, which ultimately allow them to judge whether the new strategy will have a more significant impact than the pre-existing ones. </a:t>
            </a:r>
          </a:p>
          <a:p>
            <a:r>
              <a:rPr lang="en-GB" sz="1200" kern="1200" dirty="0">
                <a:solidFill>
                  <a:schemeClr val="tx1"/>
                </a:solidFill>
                <a:effectLst/>
                <a:latin typeface="+mn-lt"/>
                <a:ea typeface="+mn-ea"/>
                <a:cs typeface="+mn-cs"/>
              </a:rPr>
              <a:t> </a:t>
            </a:r>
          </a:p>
          <a:p>
            <a:pPr lvl="0"/>
            <a:r>
              <a:rPr lang="en-GB" sz="1200" b="1" kern="1200" dirty="0">
                <a:solidFill>
                  <a:schemeClr val="tx1"/>
                </a:solidFill>
                <a:effectLst/>
                <a:latin typeface="+mn-lt"/>
                <a:ea typeface="+mn-ea"/>
                <a:cs typeface="+mn-cs"/>
              </a:rPr>
              <a:t>Create practical employee skills that are vital to the new business strategy </a:t>
            </a:r>
            <a:r>
              <a:rPr lang="en-GB" sz="1200" kern="1200" dirty="0">
                <a:solidFill>
                  <a:schemeClr val="tx1"/>
                </a:solidFill>
                <a:effectLst/>
                <a:latin typeface="+mn-lt"/>
                <a:ea typeface="+mn-ea"/>
                <a:cs typeface="+mn-cs"/>
              </a:rPr>
              <a:t>- for an organisation to ensure that upskilling their employees will create value towards the new business strategy; they must focus their efforts on investing within four kinds of skills - digital, social, and emotional, adaptability and resilience and cognitive. However, the acquisition of skills within these four areas should be largely digital and self-paced but not necessarily tailored to the needs of an individual. The table on the following slide give greater clarity on how specific training within these skill areas can be implemented to help employees better cope with significant future changes.</a:t>
            </a: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Implement tailored learning journeys to close critical skill gaps </a:t>
            </a:r>
            <a:r>
              <a:rPr lang="en-GB" sz="1200" kern="1200" dirty="0">
                <a:solidFill>
                  <a:schemeClr val="tx1"/>
                </a:solidFill>
                <a:effectLst/>
                <a:latin typeface="+mn-lt"/>
                <a:ea typeface="+mn-ea"/>
                <a:cs typeface="+mn-cs"/>
              </a:rPr>
              <a:t>- To build a stronger and more solidified business model, it is essential for companies to go that extra mile when it comes to strategic workforce planning. In essence, this means that companies and their managers will need an in-depth view of not only the central activities that their employee groups will be carrying out in the next 12 to 18 months but they must have greater transparency on which skills that employees within those groups will need. As the operating model of organisations are forever changing to adapt to quickly evolving environment. They need to reiterate strategic workforce planning to help them to ensure that the right skills and training are being adopted so the company can move from a ‘just in time’ to a ‘just in case’ mentality. For this to be achieved, the adoption and inclusion of digital capabilities will play a decisive role in helping companies to recreate the best of in-person learning, such as using live video connectivity to create a more profound feeling of cohesion between employees. Its inclusion will help to improve skills such as compassion that usually depends on in-person learning </a:t>
            </a:r>
            <a:r>
              <a:rPr lang="en-GB" sz="1050" kern="1200" dirty="0">
                <a:solidFill>
                  <a:schemeClr val="tx1"/>
                </a:solidFill>
                <a:effectLst/>
                <a:latin typeface="Times New Roman" panose="02020603050405020304" pitchFamily="18" charset="0"/>
                <a:ea typeface="+mn-ea"/>
                <a:cs typeface="Times New Roman" panose="02020603050405020304" pitchFamily="18" charset="0"/>
              </a:rPr>
              <a:t>(McKinsey, 2021a).</a:t>
            </a:r>
            <a:r>
              <a:rPr lang="en-GB" sz="1050" dirty="0">
                <a:effectLst/>
                <a:latin typeface="Times New Roman" panose="02020603050405020304" pitchFamily="18" charset="0"/>
                <a:cs typeface="Times New Roman" panose="02020603050405020304" pitchFamily="18" charset="0"/>
              </a:rPr>
              <a:t> </a:t>
            </a:r>
            <a:endParaRPr lang="en-GB" sz="105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63C3265-1352-F34E-9EB5-E9AF6730A18D}" type="slidenum">
              <a:rPr lang="en-US" smtClean="0"/>
              <a:t>8</a:t>
            </a:fld>
            <a:endParaRPr lang="en-US"/>
          </a:p>
        </p:txBody>
      </p:sp>
    </p:spTree>
    <p:extLst>
      <p:ext uri="{BB962C8B-B14F-4D97-AF65-F5344CB8AC3E}">
        <p14:creationId xmlns:p14="http://schemas.microsoft.com/office/powerpoint/2010/main" val="14500675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050" b="1" kern="1200" dirty="0">
                <a:solidFill>
                  <a:schemeClr val="tx1"/>
                </a:solidFill>
                <a:effectLst/>
                <a:latin typeface="Times New Roman" panose="02020603050405020304" pitchFamily="18" charset="0"/>
                <a:ea typeface="+mn-ea"/>
                <a:cs typeface="Times New Roman" panose="02020603050405020304" pitchFamily="18" charset="0"/>
              </a:rPr>
              <a:t>Act like a small company to have a significant impact</a:t>
            </a:r>
            <a:r>
              <a:rPr lang="en-GB" sz="1050" kern="1200" dirty="0">
                <a:solidFill>
                  <a:schemeClr val="tx1"/>
                </a:solidFill>
                <a:effectLst/>
                <a:latin typeface="Times New Roman" panose="02020603050405020304" pitchFamily="18" charset="0"/>
                <a:ea typeface="+mn-ea"/>
                <a:cs typeface="Times New Roman" panose="02020603050405020304" pitchFamily="18" charset="0"/>
              </a:rPr>
              <a:t> - For larger logistics organisations, as highlighted by the global survey by </a:t>
            </a:r>
            <a:r>
              <a:rPr lang="en-GB" sz="1050" kern="1200" dirty="0" err="1">
                <a:solidFill>
                  <a:schemeClr val="tx1"/>
                </a:solidFill>
                <a:effectLst/>
                <a:latin typeface="Times New Roman" panose="02020603050405020304" pitchFamily="18" charset="0"/>
                <a:ea typeface="+mn-ea"/>
                <a:cs typeface="Times New Roman" panose="02020603050405020304" pitchFamily="18" charset="0"/>
              </a:rPr>
              <a:t>Mckinsey</a:t>
            </a:r>
            <a:r>
              <a:rPr lang="en-GB" sz="1050" kern="1200" dirty="0">
                <a:solidFill>
                  <a:schemeClr val="tx1"/>
                </a:solidFill>
                <a:effectLst/>
                <a:latin typeface="Times New Roman" panose="02020603050405020304" pitchFamily="18" charset="0"/>
                <a:ea typeface="+mn-ea"/>
                <a:cs typeface="Times New Roman" panose="02020603050405020304" pitchFamily="18" charset="0"/>
              </a:rPr>
              <a:t>, it may appear that the approach to reskilling employees is not as successful as it is within smaller organisations. This is because smaller companies are more agile in making bold moves more quickly as they don’t have to shift large groups of employees about if they want to try something new. Furthermore, having a more diminutive stature also enables such companies to have a greater and clearer vision of their skill shortages which helps them to quickly prioritise those gaps that need addressing and develop a contingency plan faster to address such issues.</a:t>
            </a:r>
          </a:p>
          <a:p>
            <a:r>
              <a:rPr lang="en-GB" sz="1050" kern="1200" dirty="0">
                <a:solidFill>
                  <a:schemeClr val="tx1"/>
                </a:solidFill>
                <a:effectLst/>
                <a:latin typeface="Times New Roman" panose="02020603050405020304" pitchFamily="18" charset="0"/>
                <a:ea typeface="+mn-ea"/>
                <a:cs typeface="Times New Roman" panose="02020603050405020304" pitchFamily="18" charset="0"/>
              </a:rPr>
              <a:t> </a:t>
            </a:r>
          </a:p>
          <a:p>
            <a:r>
              <a:rPr lang="en-GB" sz="1050" kern="1200" dirty="0">
                <a:solidFill>
                  <a:schemeClr val="tx1"/>
                </a:solidFill>
                <a:effectLst/>
                <a:latin typeface="Times New Roman" panose="02020603050405020304" pitchFamily="18" charset="0"/>
                <a:ea typeface="+mn-ea"/>
                <a:cs typeface="Times New Roman" panose="02020603050405020304" pitchFamily="18" charset="0"/>
              </a:rPr>
              <a:t> </a:t>
            </a:r>
          </a:p>
          <a:p>
            <a:pPr lvl="0"/>
            <a:r>
              <a:rPr lang="en-GB" sz="1050" b="1" kern="1200" dirty="0">
                <a:solidFill>
                  <a:schemeClr val="tx1"/>
                </a:solidFill>
                <a:effectLst/>
                <a:latin typeface="Times New Roman" panose="02020603050405020304" pitchFamily="18" charset="0"/>
                <a:ea typeface="+mn-ea"/>
                <a:cs typeface="Times New Roman" panose="02020603050405020304" pitchFamily="18" charset="0"/>
              </a:rPr>
              <a:t>Focus on protecting budgets </a:t>
            </a:r>
            <a:r>
              <a:rPr lang="en-GB" sz="1050" kern="1200" dirty="0">
                <a:solidFill>
                  <a:schemeClr val="tx1"/>
                </a:solidFill>
                <a:effectLst/>
                <a:latin typeface="Times New Roman" panose="02020603050405020304" pitchFamily="18" charset="0"/>
                <a:ea typeface="+mn-ea"/>
                <a:cs typeface="Times New Roman" panose="02020603050405020304" pitchFamily="18" charset="0"/>
              </a:rPr>
              <a:t>- Where it is considered feasible organisations should not cut employee - training budgets. As past events such as the financial crisis of 2008 and the current covid pandemic have highlighted if learning budgets are reduced it can have heavy implications on the delaying of investments. Therefore, companies must use their training budget effectively to make skill development an essential strategic tool for adjusting to a new normal </a:t>
            </a:r>
            <a:r>
              <a:rPr lang="en-GB" sz="1050" kern="1200" dirty="0">
                <a:solidFill>
                  <a:schemeClr val="tx1"/>
                </a:solidFill>
                <a:effectLst/>
                <a:latin typeface="+mn-lt"/>
                <a:ea typeface="+mn-ea"/>
                <a:cs typeface="+mn-cs"/>
              </a:rPr>
              <a:t>(McKinsey, 2021b).</a:t>
            </a:r>
            <a:r>
              <a:rPr lang="en-GB" sz="1050" dirty="0">
                <a:effectLst/>
              </a:rPr>
              <a:t> </a:t>
            </a:r>
            <a:endParaRPr lang="en-GB" sz="105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63C3265-1352-F34E-9EB5-E9AF6730A18D}" type="slidenum">
              <a:rPr lang="en-US" smtClean="0"/>
              <a:t>9</a:t>
            </a:fld>
            <a:endParaRPr lang="en-US"/>
          </a:p>
        </p:txBody>
      </p:sp>
    </p:spTree>
    <p:extLst>
      <p:ext uri="{BB962C8B-B14F-4D97-AF65-F5344CB8AC3E}">
        <p14:creationId xmlns:p14="http://schemas.microsoft.com/office/powerpoint/2010/main" val="30969438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50" kern="1200" dirty="0">
                <a:solidFill>
                  <a:schemeClr val="tx1"/>
                </a:solidFill>
                <a:effectLst/>
                <a:latin typeface="Times New Roman" panose="02020603050405020304" pitchFamily="18" charset="0"/>
                <a:ea typeface="+mn-ea"/>
                <a:cs typeface="Times New Roman" panose="02020603050405020304" pitchFamily="18" charset="0"/>
              </a:rPr>
              <a:t>The four points on this slide aim to provide the necessary skillsets that need to be developed by organisations to help their employees be better prepared for any future challenges.</a:t>
            </a:r>
          </a:p>
          <a:p>
            <a:r>
              <a:rPr lang="en-GB" sz="1050" b="1" kern="1200" dirty="0">
                <a:solidFill>
                  <a:schemeClr val="tx1"/>
                </a:solidFill>
                <a:effectLst/>
                <a:latin typeface="Times New Roman" panose="02020603050405020304" pitchFamily="18" charset="0"/>
                <a:ea typeface="+mn-ea"/>
                <a:cs typeface="Times New Roman" panose="02020603050405020304" pitchFamily="18" charset="0"/>
              </a:rPr>
              <a:t> </a:t>
            </a:r>
            <a:endParaRPr lang="en-GB" sz="1050" kern="1200" dirty="0">
              <a:solidFill>
                <a:schemeClr val="tx1"/>
              </a:solidFill>
              <a:effectLst/>
              <a:latin typeface="Times New Roman" panose="02020603050405020304" pitchFamily="18" charset="0"/>
              <a:ea typeface="+mn-ea"/>
              <a:cs typeface="Times New Roman" panose="02020603050405020304" pitchFamily="18" charset="0"/>
            </a:endParaRPr>
          </a:p>
          <a:p>
            <a:pPr lvl="0"/>
            <a:r>
              <a:rPr lang="en-US" sz="1050" b="1" kern="1200" dirty="0">
                <a:solidFill>
                  <a:schemeClr val="tx1"/>
                </a:solidFill>
                <a:effectLst/>
                <a:latin typeface="Times New Roman" panose="02020603050405020304" pitchFamily="18" charset="0"/>
                <a:ea typeface="+mn-ea"/>
                <a:cs typeface="Times New Roman" panose="02020603050405020304" pitchFamily="18" charset="0"/>
              </a:rPr>
              <a:t>Enhance an employee’s capability to work in a completely digital environment</a:t>
            </a:r>
            <a:r>
              <a:rPr lang="en-GB" sz="1050" kern="1200" dirty="0">
                <a:solidFill>
                  <a:schemeClr val="tx1"/>
                </a:solidFill>
                <a:effectLst/>
                <a:latin typeface="Times New Roman" panose="02020603050405020304" pitchFamily="18" charset="0"/>
                <a:ea typeface="+mn-ea"/>
                <a:cs typeface="Times New Roman" panose="02020603050405020304" pitchFamily="18" charset="0"/>
              </a:rPr>
              <a:t> - </a:t>
            </a:r>
            <a:r>
              <a:rPr lang="en-US" sz="1050" kern="1200" dirty="0">
                <a:solidFill>
                  <a:schemeClr val="tx1"/>
                </a:solidFill>
                <a:effectLst/>
                <a:latin typeface="Times New Roman" panose="02020603050405020304" pitchFamily="18" charset="0"/>
                <a:ea typeface="+mn-ea"/>
                <a:cs typeface="Times New Roman" panose="02020603050405020304" pitchFamily="18" charset="0"/>
              </a:rPr>
              <a:t>Companies must build greater technical competencies and skills training to ensure that their employees can work in a completely remote world and be productive within the company’s overall business environment. Moreover, it is vital that an </a:t>
            </a:r>
            <a:r>
              <a:rPr lang="en-US" sz="1050" kern="1200" dirty="0" err="1">
                <a:solidFill>
                  <a:schemeClr val="tx1"/>
                </a:solidFill>
                <a:effectLst/>
                <a:latin typeface="Times New Roman" panose="02020603050405020304" pitchFamily="18" charset="0"/>
                <a:ea typeface="+mn-ea"/>
                <a:cs typeface="Times New Roman" panose="02020603050405020304" pitchFamily="18" charset="0"/>
              </a:rPr>
              <a:t>organisation</a:t>
            </a:r>
            <a:r>
              <a:rPr lang="en-US" sz="1050" kern="1200" dirty="0">
                <a:solidFill>
                  <a:schemeClr val="tx1"/>
                </a:solidFill>
                <a:effectLst/>
                <a:latin typeface="Times New Roman" panose="02020603050405020304" pitchFamily="18" charset="0"/>
                <a:ea typeface="+mn-ea"/>
                <a:cs typeface="Times New Roman" panose="02020603050405020304" pitchFamily="18" charset="0"/>
              </a:rPr>
              <a:t> provides their employees with a basic understanding of critical technology and data concepts before moving on to teach their employees more advanced digital processes.</a:t>
            </a:r>
            <a:endParaRPr lang="en-GB" sz="1050" kern="1200" dirty="0">
              <a:solidFill>
                <a:schemeClr val="tx1"/>
              </a:solidFill>
              <a:effectLst/>
              <a:latin typeface="Times New Roman" panose="02020603050405020304" pitchFamily="18" charset="0"/>
              <a:ea typeface="+mn-ea"/>
              <a:cs typeface="Times New Roman" panose="02020603050405020304" pitchFamily="18" charset="0"/>
            </a:endParaRPr>
          </a:p>
          <a:p>
            <a:pPr lvl="0"/>
            <a:r>
              <a:rPr lang="en-US" sz="1050" b="1" kern="1200" dirty="0">
                <a:solidFill>
                  <a:schemeClr val="tx1"/>
                </a:solidFill>
                <a:effectLst/>
                <a:latin typeface="Times New Roman" panose="02020603050405020304" pitchFamily="18" charset="0"/>
                <a:ea typeface="+mn-ea"/>
                <a:cs typeface="Times New Roman" panose="02020603050405020304" pitchFamily="18" charset="0"/>
              </a:rPr>
              <a:t>Improve an employee’s ability to think more cognitively</a:t>
            </a:r>
            <a:r>
              <a:rPr lang="en-US" sz="1050" kern="1200" dirty="0">
                <a:solidFill>
                  <a:schemeClr val="tx1"/>
                </a:solidFill>
                <a:effectLst/>
                <a:latin typeface="Times New Roman" panose="02020603050405020304" pitchFamily="18" charset="0"/>
                <a:ea typeface="+mn-ea"/>
                <a:cs typeface="Times New Roman" panose="02020603050405020304" pitchFamily="18" charset="0"/>
              </a:rPr>
              <a:t> -</a:t>
            </a:r>
            <a:r>
              <a:rPr lang="en-US" sz="1050" b="1" kern="1200" dirty="0">
                <a:solidFill>
                  <a:schemeClr val="tx1"/>
                </a:solidFill>
                <a:effectLst/>
                <a:latin typeface="Times New Roman" panose="02020603050405020304" pitchFamily="18" charset="0"/>
                <a:ea typeface="+mn-ea"/>
                <a:cs typeface="Times New Roman" panose="02020603050405020304" pitchFamily="18" charset="0"/>
              </a:rPr>
              <a:t> </a:t>
            </a:r>
            <a:r>
              <a:rPr lang="en-US" sz="1050" kern="1200" dirty="0">
                <a:solidFill>
                  <a:schemeClr val="tx1"/>
                </a:solidFill>
                <a:effectLst/>
                <a:latin typeface="Times New Roman" panose="02020603050405020304" pitchFamily="18" charset="0"/>
                <a:ea typeface="+mn-ea"/>
                <a:cs typeface="Times New Roman" panose="02020603050405020304" pitchFamily="18" charset="0"/>
              </a:rPr>
              <a:t>It is important for </a:t>
            </a:r>
            <a:r>
              <a:rPr lang="en-US" sz="1050" kern="1200" dirty="0" err="1">
                <a:solidFill>
                  <a:schemeClr val="tx1"/>
                </a:solidFill>
                <a:effectLst/>
                <a:latin typeface="Times New Roman" panose="02020603050405020304" pitchFamily="18" charset="0"/>
                <a:ea typeface="+mn-ea"/>
                <a:cs typeface="Times New Roman" panose="02020603050405020304" pitchFamily="18" charset="0"/>
              </a:rPr>
              <a:t>organisations</a:t>
            </a:r>
            <a:r>
              <a:rPr lang="en-US" sz="1050" kern="1200" dirty="0">
                <a:solidFill>
                  <a:schemeClr val="tx1"/>
                </a:solidFill>
                <a:effectLst/>
                <a:latin typeface="Times New Roman" panose="02020603050405020304" pitchFamily="18" charset="0"/>
                <a:ea typeface="+mn-ea"/>
                <a:cs typeface="Times New Roman" panose="02020603050405020304" pitchFamily="18" charset="0"/>
              </a:rPr>
              <a:t> to implement training that will build their employees level of critical thinking as it is an essential tool for working in remote environments. The main areas of focus for companies with concerns to critical thinking that need to be addressed are problem solving, improving creativity and innovation all these particular elements will provide the employee with the necessary assistance to help them deal with any future challenges. </a:t>
            </a:r>
            <a:endParaRPr lang="en-GB" sz="1050" kern="1200" dirty="0">
              <a:solidFill>
                <a:schemeClr val="tx1"/>
              </a:solidFill>
              <a:effectLst/>
              <a:latin typeface="Times New Roman" panose="02020603050405020304" pitchFamily="18" charset="0"/>
              <a:ea typeface="+mn-ea"/>
              <a:cs typeface="Times New Roman" panose="02020603050405020304" pitchFamily="18" charset="0"/>
            </a:endParaRPr>
          </a:p>
          <a:p>
            <a:pPr lvl="0"/>
            <a:r>
              <a:rPr lang="en-US" sz="1050" b="1" kern="1200" dirty="0">
                <a:solidFill>
                  <a:schemeClr val="tx1"/>
                </a:solidFill>
                <a:effectLst/>
                <a:latin typeface="Times New Roman" panose="02020603050405020304" pitchFamily="18" charset="0"/>
                <a:ea typeface="+mn-ea"/>
                <a:cs typeface="Times New Roman" panose="02020603050405020304" pitchFamily="18" charset="0"/>
              </a:rPr>
              <a:t>Strengthen social and emotional skills to ensure better and more effective collaboration</a:t>
            </a:r>
            <a:r>
              <a:rPr lang="en-US" sz="1050" kern="1200" dirty="0">
                <a:solidFill>
                  <a:schemeClr val="tx1"/>
                </a:solidFill>
                <a:effectLst/>
                <a:latin typeface="Times New Roman" panose="02020603050405020304" pitchFamily="18" charset="0"/>
                <a:ea typeface="+mn-ea"/>
                <a:cs typeface="Times New Roman" panose="02020603050405020304" pitchFamily="18" charset="0"/>
              </a:rPr>
              <a:t> -</a:t>
            </a:r>
            <a:r>
              <a:rPr lang="en-US" sz="1050" b="1" kern="1200" dirty="0">
                <a:solidFill>
                  <a:schemeClr val="tx1"/>
                </a:solidFill>
                <a:effectLst/>
                <a:latin typeface="Times New Roman" panose="02020603050405020304" pitchFamily="18" charset="0"/>
                <a:ea typeface="+mn-ea"/>
                <a:cs typeface="Times New Roman" panose="02020603050405020304" pitchFamily="18" charset="0"/>
              </a:rPr>
              <a:t> </a:t>
            </a:r>
            <a:r>
              <a:rPr lang="en-US" sz="1050" kern="1200" dirty="0">
                <a:solidFill>
                  <a:schemeClr val="tx1"/>
                </a:solidFill>
                <a:effectLst/>
                <a:latin typeface="Times New Roman" panose="02020603050405020304" pitchFamily="18" charset="0"/>
                <a:ea typeface="+mn-ea"/>
                <a:cs typeface="Times New Roman" panose="02020603050405020304" pitchFamily="18" charset="0"/>
              </a:rPr>
              <a:t>It is essential that an </a:t>
            </a:r>
            <a:r>
              <a:rPr lang="en-US" sz="1050" kern="1200" dirty="0" err="1">
                <a:solidFill>
                  <a:schemeClr val="tx1"/>
                </a:solidFill>
                <a:effectLst/>
                <a:latin typeface="Times New Roman" panose="02020603050405020304" pitchFamily="18" charset="0"/>
                <a:ea typeface="+mn-ea"/>
                <a:cs typeface="Times New Roman" panose="02020603050405020304" pitchFamily="18" charset="0"/>
              </a:rPr>
              <a:t>organisation</a:t>
            </a:r>
            <a:r>
              <a:rPr lang="en-US" sz="1050" kern="1200" dirty="0">
                <a:solidFill>
                  <a:schemeClr val="tx1"/>
                </a:solidFill>
                <a:effectLst/>
                <a:latin typeface="Times New Roman" panose="02020603050405020304" pitchFamily="18" charset="0"/>
                <a:ea typeface="+mn-ea"/>
                <a:cs typeface="Times New Roman" panose="02020603050405020304" pitchFamily="18" charset="0"/>
              </a:rPr>
              <a:t> should focus on conducting training that will improve their employees’ interpersonal skills. Such skills are extremely important for both the </a:t>
            </a:r>
            <a:r>
              <a:rPr lang="en-US" sz="1050" kern="1200" dirty="0" err="1">
                <a:solidFill>
                  <a:schemeClr val="tx1"/>
                </a:solidFill>
                <a:effectLst/>
                <a:latin typeface="Times New Roman" panose="02020603050405020304" pitchFamily="18" charset="0"/>
                <a:ea typeface="+mn-ea"/>
                <a:cs typeface="Times New Roman" panose="02020603050405020304" pitchFamily="18" charset="0"/>
              </a:rPr>
              <a:t>organisation</a:t>
            </a:r>
            <a:r>
              <a:rPr lang="en-US" sz="1050" kern="1200" dirty="0">
                <a:solidFill>
                  <a:schemeClr val="tx1"/>
                </a:solidFill>
                <a:effectLst/>
                <a:latin typeface="Times New Roman" panose="02020603050405020304" pitchFamily="18" charset="0"/>
                <a:ea typeface="+mn-ea"/>
                <a:cs typeface="Times New Roman" panose="02020603050405020304" pitchFamily="18" charset="0"/>
              </a:rPr>
              <a:t> and the employee as it crucial for keeping professional relationships strong regards of distance. Moreover, such skills will be crucial for management to help drive forward change and offer support as and when it is needed </a:t>
            </a:r>
            <a:endParaRPr lang="en-GB" sz="1050" kern="1200" dirty="0">
              <a:solidFill>
                <a:schemeClr val="tx1"/>
              </a:solidFill>
              <a:effectLst/>
              <a:latin typeface="Times New Roman" panose="02020603050405020304" pitchFamily="18" charset="0"/>
              <a:ea typeface="+mn-ea"/>
              <a:cs typeface="Times New Roman" panose="02020603050405020304" pitchFamily="18" charset="0"/>
            </a:endParaRPr>
          </a:p>
          <a:p>
            <a:pPr lvl="0"/>
            <a:r>
              <a:rPr lang="en-US" sz="1050" b="1" kern="1200" dirty="0">
                <a:solidFill>
                  <a:schemeClr val="tx1"/>
                </a:solidFill>
                <a:effectLst/>
                <a:latin typeface="Times New Roman" panose="02020603050405020304" pitchFamily="18" charset="0"/>
                <a:ea typeface="+mn-ea"/>
                <a:cs typeface="Times New Roman" panose="02020603050405020304" pitchFamily="18" charset="0"/>
              </a:rPr>
              <a:t>Form better adaptability and resilience-based skills to prosper throughout a changing business environment </a:t>
            </a:r>
            <a:r>
              <a:rPr lang="en-US" sz="1050" kern="1200" dirty="0">
                <a:solidFill>
                  <a:schemeClr val="tx1"/>
                </a:solidFill>
                <a:effectLst/>
                <a:latin typeface="Times New Roman" panose="02020603050405020304" pitchFamily="18" charset="0"/>
                <a:ea typeface="+mn-ea"/>
                <a:cs typeface="Times New Roman" panose="02020603050405020304" pitchFamily="18" charset="0"/>
              </a:rPr>
              <a:t>- firms should provide support through training that aims to build an employee’s self - awareness, their self-reliance and self-confidence so that they can use new experiences as source of additional learning. In addition, additional training will help to manage time and their own mental wellness so that if any future challenges were to arise, they would be in a much better position to deal with it </a:t>
            </a:r>
            <a:r>
              <a:rPr lang="en-GB" sz="1050" kern="1200" dirty="0">
                <a:solidFill>
                  <a:schemeClr val="tx1"/>
                </a:solidFill>
                <a:effectLst/>
                <a:latin typeface="Times New Roman" panose="02020603050405020304" pitchFamily="18" charset="0"/>
                <a:ea typeface="+mn-ea"/>
                <a:cs typeface="Times New Roman" panose="02020603050405020304" pitchFamily="18" charset="0"/>
              </a:rPr>
              <a:t>(McKinsey, 2021a)</a:t>
            </a:r>
            <a:r>
              <a:rPr lang="en-GB" sz="1050" dirty="0">
                <a:effectLst/>
                <a:latin typeface="Times New Roman" panose="02020603050405020304" pitchFamily="18" charset="0"/>
                <a:cs typeface="Times New Roman" panose="02020603050405020304" pitchFamily="18" charset="0"/>
              </a:rPr>
              <a:t> </a:t>
            </a:r>
            <a:endParaRPr lang="en-GB" sz="105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63C3265-1352-F34E-9EB5-E9AF6730A18D}" type="slidenum">
              <a:rPr lang="en-US" smtClean="0"/>
              <a:t>10</a:t>
            </a:fld>
            <a:endParaRPr lang="en-US"/>
          </a:p>
        </p:txBody>
      </p:sp>
    </p:spTree>
    <p:extLst>
      <p:ext uri="{BB962C8B-B14F-4D97-AF65-F5344CB8AC3E}">
        <p14:creationId xmlns:p14="http://schemas.microsoft.com/office/powerpoint/2010/main" val="5053200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050" dirty="0"/>
              <a:t>So that brings me to the end of my </a:t>
            </a:r>
            <a:r>
              <a:rPr lang="en-US" sz="1050" dirty="0" err="1"/>
              <a:t>presentation,let</a:t>
            </a:r>
            <a:r>
              <a:rPr lang="en-US" sz="1050" dirty="0"/>
              <a:t> me just take this opportunity to quickly </a:t>
            </a:r>
            <a:r>
              <a:rPr lang="en-US" sz="1050" dirty="0" err="1"/>
              <a:t>summarise</a:t>
            </a:r>
            <a:r>
              <a:rPr lang="en-US" sz="1050" dirty="0"/>
              <a:t> the main key points that have been discussed over the last 20 minutes:</a:t>
            </a:r>
          </a:p>
          <a:p>
            <a:endParaRPr lang="en-US" sz="1050" dirty="0"/>
          </a:p>
          <a:p>
            <a:pPr marL="457200" indent="-457200">
              <a:buFont typeface="Arial" panose="020B0604020202020204" pitchFamily="34" charset="0"/>
              <a:buChar char="•"/>
            </a:pPr>
            <a:r>
              <a:rPr lang="en-US" sz="1050" dirty="0">
                <a:latin typeface="Times New Roman" panose="02020603050405020304" pitchFamily="18" charset="0"/>
                <a:cs typeface="Times New Roman" panose="02020603050405020304" pitchFamily="18" charset="0"/>
              </a:rPr>
              <a:t>The various training and types of opportunities that several logistic firms currently offer their employees</a:t>
            </a:r>
          </a:p>
          <a:p>
            <a:pPr marL="457200" indent="-457200">
              <a:buFont typeface="Arial" panose="020B0604020202020204" pitchFamily="34" charset="0"/>
              <a:buChar char="•"/>
            </a:pPr>
            <a:endParaRPr lang="en-US" sz="1050" dirty="0">
              <a:latin typeface="Times New Roman" panose="02020603050405020304" pitchFamily="18" charset="0"/>
              <a:cs typeface="Times New Roman" panose="02020603050405020304" pitchFamily="18" charset="0"/>
            </a:endParaRPr>
          </a:p>
          <a:p>
            <a:pPr marL="457200" indent="-457200">
              <a:buFont typeface="Arial" panose="020B0604020202020204" pitchFamily="34" charset="0"/>
              <a:buChar char="•"/>
            </a:pPr>
            <a:r>
              <a:rPr lang="en-US" sz="1050" dirty="0">
                <a:latin typeface="Times New Roman" panose="02020603050405020304" pitchFamily="18" charset="0"/>
                <a:cs typeface="Times New Roman" panose="02020603050405020304" pitchFamily="18" charset="0"/>
              </a:rPr>
              <a:t>How Covid 19 has affected employee development with the logistics industry</a:t>
            </a:r>
          </a:p>
          <a:p>
            <a:pPr marL="457200" indent="-457200">
              <a:buFont typeface="Arial" panose="020B0604020202020204" pitchFamily="34" charset="0"/>
              <a:buChar char="•"/>
            </a:pPr>
            <a:endParaRPr lang="en-US" sz="1050" dirty="0">
              <a:latin typeface="Times New Roman" panose="02020603050405020304" pitchFamily="18" charset="0"/>
              <a:cs typeface="Times New Roman" panose="02020603050405020304" pitchFamily="18" charset="0"/>
            </a:endParaRPr>
          </a:p>
          <a:p>
            <a:pPr marL="457200" indent="-457200">
              <a:buFont typeface="Arial" panose="020B0604020202020204" pitchFamily="34" charset="0"/>
              <a:buChar char="•"/>
            </a:pPr>
            <a:r>
              <a:rPr lang="en-US" sz="1050" dirty="0">
                <a:latin typeface="Times New Roman" panose="02020603050405020304" pitchFamily="18" charset="0"/>
                <a:cs typeface="Times New Roman" panose="02020603050405020304" pitchFamily="18" charset="0"/>
              </a:rPr>
              <a:t>Where further employee training needs to be implemented so logistics companies are better prepared for any future crisis</a:t>
            </a:r>
          </a:p>
          <a:p>
            <a:pPr marL="457200" indent="-457200">
              <a:buFont typeface="Arial" panose="020B0604020202020204" pitchFamily="34" charset="0"/>
              <a:buChar char="•"/>
            </a:pPr>
            <a:endParaRPr lang="en-US" sz="1050" dirty="0">
              <a:latin typeface="Times New Roman" panose="02020603050405020304" pitchFamily="18" charset="0"/>
              <a:cs typeface="Times New Roman" panose="02020603050405020304" pitchFamily="18" charset="0"/>
            </a:endParaRPr>
          </a:p>
          <a:p>
            <a:r>
              <a:rPr lang="en-US" sz="1050" dirty="0"/>
              <a:t>Finally, </a:t>
            </a:r>
            <a:r>
              <a:rPr lang="en-US" sz="1050" dirty="0" err="1"/>
              <a:t>i</a:t>
            </a:r>
            <a:r>
              <a:rPr lang="en-US" sz="1050" dirty="0"/>
              <a:t> would like to say thankyou for taking the last time to listen, if you have any further questions please do not hesitate to ask!</a:t>
            </a:r>
          </a:p>
        </p:txBody>
      </p:sp>
      <p:sp>
        <p:nvSpPr>
          <p:cNvPr id="4" name="Slide Number Placeholder 3"/>
          <p:cNvSpPr>
            <a:spLocks noGrp="1"/>
          </p:cNvSpPr>
          <p:nvPr>
            <p:ph type="sldNum" sz="quarter" idx="5"/>
          </p:nvPr>
        </p:nvSpPr>
        <p:spPr/>
        <p:txBody>
          <a:bodyPr/>
          <a:lstStyle/>
          <a:p>
            <a:fld id="{E63C3265-1352-F34E-9EB5-E9AF6730A18D}" type="slidenum">
              <a:rPr lang="en-US" smtClean="0"/>
              <a:t>11</a:t>
            </a:fld>
            <a:endParaRPr lang="en-US"/>
          </a:p>
        </p:txBody>
      </p:sp>
    </p:spTree>
    <p:extLst>
      <p:ext uri="{BB962C8B-B14F-4D97-AF65-F5344CB8AC3E}">
        <p14:creationId xmlns:p14="http://schemas.microsoft.com/office/powerpoint/2010/main" val="26046614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63C3265-1352-F34E-9EB5-E9AF6730A18D}" type="slidenum">
              <a:rPr lang="en-US" smtClean="0"/>
              <a:t>12</a:t>
            </a:fld>
            <a:endParaRPr lang="en-US"/>
          </a:p>
        </p:txBody>
      </p:sp>
    </p:spTree>
    <p:extLst>
      <p:ext uri="{BB962C8B-B14F-4D97-AF65-F5344CB8AC3E}">
        <p14:creationId xmlns:p14="http://schemas.microsoft.com/office/powerpoint/2010/main" val="31795262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C89A5-DE57-CA4F-ADBB-F8B95339715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C869D8A-7D06-334F-B46F-ADE30F28766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4719C69-9AA8-124B-981C-60A095F4FF80}"/>
              </a:ext>
            </a:extLst>
          </p:cNvPr>
          <p:cNvSpPr>
            <a:spLocks noGrp="1"/>
          </p:cNvSpPr>
          <p:nvPr>
            <p:ph type="dt" sz="half" idx="10"/>
          </p:nvPr>
        </p:nvSpPr>
        <p:spPr/>
        <p:txBody>
          <a:bodyPr/>
          <a:lstStyle/>
          <a:p>
            <a:fld id="{C16436DA-96D3-324A-8AF0-0342A4946A17}" type="datetimeFigureOut">
              <a:rPr lang="en-US" smtClean="0"/>
              <a:t>11/13/2024</a:t>
            </a:fld>
            <a:endParaRPr lang="en-US"/>
          </a:p>
        </p:txBody>
      </p:sp>
      <p:sp>
        <p:nvSpPr>
          <p:cNvPr id="5" name="Footer Placeholder 4">
            <a:extLst>
              <a:ext uri="{FF2B5EF4-FFF2-40B4-BE49-F238E27FC236}">
                <a16:creationId xmlns:a16="http://schemas.microsoft.com/office/drawing/2014/main" id="{A9931055-4E91-224D-AC9C-2334164560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0A8EBCD-0FBD-2143-9024-AEC33FC0E4D8}"/>
              </a:ext>
            </a:extLst>
          </p:cNvPr>
          <p:cNvSpPr>
            <a:spLocks noGrp="1"/>
          </p:cNvSpPr>
          <p:nvPr>
            <p:ph type="sldNum" sz="quarter" idx="12"/>
          </p:nvPr>
        </p:nvSpPr>
        <p:spPr/>
        <p:txBody>
          <a:bodyPr/>
          <a:lstStyle/>
          <a:p>
            <a:fld id="{1FB22924-371E-6147-9595-7E87000B23DD}" type="slidenum">
              <a:rPr lang="en-US" smtClean="0"/>
              <a:t>‹#›</a:t>
            </a:fld>
            <a:endParaRPr lang="en-US"/>
          </a:p>
        </p:txBody>
      </p:sp>
    </p:spTree>
    <p:extLst>
      <p:ext uri="{BB962C8B-B14F-4D97-AF65-F5344CB8AC3E}">
        <p14:creationId xmlns:p14="http://schemas.microsoft.com/office/powerpoint/2010/main" val="2585845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26E0D-57CE-F04A-A423-22B05CA7A81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73DBC12-8CD4-014A-B121-A44DB3674A1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8BAA3E6-4487-D948-96FE-EA9D223C2F88}"/>
              </a:ext>
            </a:extLst>
          </p:cNvPr>
          <p:cNvSpPr>
            <a:spLocks noGrp="1"/>
          </p:cNvSpPr>
          <p:nvPr>
            <p:ph type="dt" sz="half" idx="10"/>
          </p:nvPr>
        </p:nvSpPr>
        <p:spPr/>
        <p:txBody>
          <a:bodyPr/>
          <a:lstStyle/>
          <a:p>
            <a:fld id="{C16436DA-96D3-324A-8AF0-0342A4946A17}" type="datetimeFigureOut">
              <a:rPr lang="en-US" smtClean="0"/>
              <a:t>11/13/2024</a:t>
            </a:fld>
            <a:endParaRPr lang="en-US"/>
          </a:p>
        </p:txBody>
      </p:sp>
      <p:sp>
        <p:nvSpPr>
          <p:cNvPr id="5" name="Footer Placeholder 4">
            <a:extLst>
              <a:ext uri="{FF2B5EF4-FFF2-40B4-BE49-F238E27FC236}">
                <a16:creationId xmlns:a16="http://schemas.microsoft.com/office/drawing/2014/main" id="{39A459C4-080A-D04C-A528-3F3E6456CFD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852D7-4DCF-3442-930C-AEFACB093375}"/>
              </a:ext>
            </a:extLst>
          </p:cNvPr>
          <p:cNvSpPr>
            <a:spLocks noGrp="1"/>
          </p:cNvSpPr>
          <p:nvPr>
            <p:ph type="sldNum" sz="quarter" idx="12"/>
          </p:nvPr>
        </p:nvSpPr>
        <p:spPr/>
        <p:txBody>
          <a:bodyPr/>
          <a:lstStyle/>
          <a:p>
            <a:fld id="{1FB22924-371E-6147-9595-7E87000B23DD}" type="slidenum">
              <a:rPr lang="en-US" smtClean="0"/>
              <a:t>‹#›</a:t>
            </a:fld>
            <a:endParaRPr lang="en-US"/>
          </a:p>
        </p:txBody>
      </p:sp>
    </p:spTree>
    <p:extLst>
      <p:ext uri="{BB962C8B-B14F-4D97-AF65-F5344CB8AC3E}">
        <p14:creationId xmlns:p14="http://schemas.microsoft.com/office/powerpoint/2010/main" val="18629145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05322-8C26-AE40-A270-46791578C95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9BF16BC-ECBF-1041-B256-66BD68DE71D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2751AC3-DF05-4B41-957B-9139A6B5C359}"/>
              </a:ext>
            </a:extLst>
          </p:cNvPr>
          <p:cNvSpPr>
            <a:spLocks noGrp="1"/>
          </p:cNvSpPr>
          <p:nvPr>
            <p:ph type="dt" sz="half" idx="10"/>
          </p:nvPr>
        </p:nvSpPr>
        <p:spPr/>
        <p:txBody>
          <a:bodyPr/>
          <a:lstStyle/>
          <a:p>
            <a:fld id="{C16436DA-96D3-324A-8AF0-0342A4946A17}" type="datetimeFigureOut">
              <a:rPr lang="en-US" smtClean="0"/>
              <a:t>11/13/2024</a:t>
            </a:fld>
            <a:endParaRPr lang="en-US"/>
          </a:p>
        </p:txBody>
      </p:sp>
      <p:sp>
        <p:nvSpPr>
          <p:cNvPr id="5" name="Footer Placeholder 4">
            <a:extLst>
              <a:ext uri="{FF2B5EF4-FFF2-40B4-BE49-F238E27FC236}">
                <a16:creationId xmlns:a16="http://schemas.microsoft.com/office/drawing/2014/main" id="{2E665641-0627-E642-A6C5-BD89A03B54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AEB9A3-6C88-8E42-90D8-B901D1B91976}"/>
              </a:ext>
            </a:extLst>
          </p:cNvPr>
          <p:cNvSpPr>
            <a:spLocks noGrp="1"/>
          </p:cNvSpPr>
          <p:nvPr>
            <p:ph type="sldNum" sz="quarter" idx="12"/>
          </p:nvPr>
        </p:nvSpPr>
        <p:spPr/>
        <p:txBody>
          <a:bodyPr/>
          <a:lstStyle/>
          <a:p>
            <a:fld id="{1FB22924-371E-6147-9595-7E87000B23DD}" type="slidenum">
              <a:rPr lang="en-US" smtClean="0"/>
              <a:t>‹#›</a:t>
            </a:fld>
            <a:endParaRPr lang="en-US"/>
          </a:p>
        </p:txBody>
      </p:sp>
    </p:spTree>
    <p:extLst>
      <p:ext uri="{BB962C8B-B14F-4D97-AF65-F5344CB8AC3E}">
        <p14:creationId xmlns:p14="http://schemas.microsoft.com/office/powerpoint/2010/main" val="14166268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43D47F-E631-D547-9F0E-C37C19F9F46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E1095C8-F223-CF4F-BAE1-FC3FBC98F56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65693C65-1DBF-D544-B608-3E47859C46F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73359DF-13C3-8444-A4EE-9C7D8214CDE0}"/>
              </a:ext>
            </a:extLst>
          </p:cNvPr>
          <p:cNvSpPr>
            <a:spLocks noGrp="1"/>
          </p:cNvSpPr>
          <p:nvPr>
            <p:ph type="dt" sz="half" idx="10"/>
          </p:nvPr>
        </p:nvSpPr>
        <p:spPr/>
        <p:txBody>
          <a:bodyPr/>
          <a:lstStyle/>
          <a:p>
            <a:fld id="{C16436DA-96D3-324A-8AF0-0342A4946A17}" type="datetimeFigureOut">
              <a:rPr lang="en-US" smtClean="0"/>
              <a:t>11/13/2024</a:t>
            </a:fld>
            <a:endParaRPr lang="en-US"/>
          </a:p>
        </p:txBody>
      </p:sp>
      <p:sp>
        <p:nvSpPr>
          <p:cNvPr id="6" name="Footer Placeholder 5">
            <a:extLst>
              <a:ext uri="{FF2B5EF4-FFF2-40B4-BE49-F238E27FC236}">
                <a16:creationId xmlns:a16="http://schemas.microsoft.com/office/drawing/2014/main" id="{1472AEB0-7477-4340-B31F-AB5CA5BB84A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29B1B64-68F5-1A4F-B168-B2775E9FD132}"/>
              </a:ext>
            </a:extLst>
          </p:cNvPr>
          <p:cNvSpPr>
            <a:spLocks noGrp="1"/>
          </p:cNvSpPr>
          <p:nvPr>
            <p:ph type="sldNum" sz="quarter" idx="12"/>
          </p:nvPr>
        </p:nvSpPr>
        <p:spPr/>
        <p:txBody>
          <a:bodyPr/>
          <a:lstStyle/>
          <a:p>
            <a:fld id="{1FB22924-371E-6147-9595-7E87000B23DD}" type="slidenum">
              <a:rPr lang="en-US" smtClean="0"/>
              <a:t>‹#›</a:t>
            </a:fld>
            <a:endParaRPr lang="en-US"/>
          </a:p>
        </p:txBody>
      </p:sp>
    </p:spTree>
    <p:extLst>
      <p:ext uri="{BB962C8B-B14F-4D97-AF65-F5344CB8AC3E}">
        <p14:creationId xmlns:p14="http://schemas.microsoft.com/office/powerpoint/2010/main" val="36234656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C1446-7FAE-F24F-B853-58EBC3A50EB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3B8CFC-2B07-DD4B-A7E3-21B8844BEEC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757E2D2-8160-B14D-A0F1-3D9C7FB4576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4E1B903-28E7-5349-9530-F43E1DFABF0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12541BB-8175-B242-A771-C700B5BA573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857E038E-D879-494B-AD65-6B3AC78758B4}"/>
              </a:ext>
            </a:extLst>
          </p:cNvPr>
          <p:cNvSpPr>
            <a:spLocks noGrp="1"/>
          </p:cNvSpPr>
          <p:nvPr>
            <p:ph type="dt" sz="half" idx="10"/>
          </p:nvPr>
        </p:nvSpPr>
        <p:spPr/>
        <p:txBody>
          <a:bodyPr/>
          <a:lstStyle/>
          <a:p>
            <a:fld id="{C16436DA-96D3-324A-8AF0-0342A4946A17}" type="datetimeFigureOut">
              <a:rPr lang="en-US" smtClean="0"/>
              <a:t>11/13/2024</a:t>
            </a:fld>
            <a:endParaRPr lang="en-US"/>
          </a:p>
        </p:txBody>
      </p:sp>
      <p:sp>
        <p:nvSpPr>
          <p:cNvPr id="8" name="Footer Placeholder 7">
            <a:extLst>
              <a:ext uri="{FF2B5EF4-FFF2-40B4-BE49-F238E27FC236}">
                <a16:creationId xmlns:a16="http://schemas.microsoft.com/office/drawing/2014/main" id="{F1A17563-BDC6-5942-9167-0630D92E3D8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24E3107-F8DB-2342-B95A-E3D5EA0F43B1}"/>
              </a:ext>
            </a:extLst>
          </p:cNvPr>
          <p:cNvSpPr>
            <a:spLocks noGrp="1"/>
          </p:cNvSpPr>
          <p:nvPr>
            <p:ph type="sldNum" sz="quarter" idx="12"/>
          </p:nvPr>
        </p:nvSpPr>
        <p:spPr/>
        <p:txBody>
          <a:bodyPr/>
          <a:lstStyle/>
          <a:p>
            <a:fld id="{1FB22924-371E-6147-9595-7E87000B23DD}" type="slidenum">
              <a:rPr lang="en-US" smtClean="0"/>
              <a:t>‹#›</a:t>
            </a:fld>
            <a:endParaRPr lang="en-US"/>
          </a:p>
        </p:txBody>
      </p:sp>
    </p:spTree>
    <p:extLst>
      <p:ext uri="{BB962C8B-B14F-4D97-AF65-F5344CB8AC3E}">
        <p14:creationId xmlns:p14="http://schemas.microsoft.com/office/powerpoint/2010/main" val="13130750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F18B5-2567-3B42-936E-766F72F812E6}"/>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582F2FC-3FB3-CE4E-AC2B-DF02C2B5D149}"/>
              </a:ext>
            </a:extLst>
          </p:cNvPr>
          <p:cNvSpPr>
            <a:spLocks noGrp="1"/>
          </p:cNvSpPr>
          <p:nvPr>
            <p:ph type="dt" sz="half" idx="10"/>
          </p:nvPr>
        </p:nvSpPr>
        <p:spPr/>
        <p:txBody>
          <a:bodyPr/>
          <a:lstStyle/>
          <a:p>
            <a:fld id="{C16436DA-96D3-324A-8AF0-0342A4946A17}" type="datetimeFigureOut">
              <a:rPr lang="en-US" smtClean="0"/>
              <a:t>11/13/2024</a:t>
            </a:fld>
            <a:endParaRPr lang="en-US"/>
          </a:p>
        </p:txBody>
      </p:sp>
      <p:sp>
        <p:nvSpPr>
          <p:cNvPr id="4" name="Footer Placeholder 3">
            <a:extLst>
              <a:ext uri="{FF2B5EF4-FFF2-40B4-BE49-F238E27FC236}">
                <a16:creationId xmlns:a16="http://schemas.microsoft.com/office/drawing/2014/main" id="{E181DF92-A635-C646-9312-FA36D8363D7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38A97B5-7262-964D-B69C-DDB8A8932FB8}"/>
              </a:ext>
            </a:extLst>
          </p:cNvPr>
          <p:cNvSpPr>
            <a:spLocks noGrp="1"/>
          </p:cNvSpPr>
          <p:nvPr>
            <p:ph type="sldNum" sz="quarter" idx="12"/>
          </p:nvPr>
        </p:nvSpPr>
        <p:spPr/>
        <p:txBody>
          <a:bodyPr/>
          <a:lstStyle/>
          <a:p>
            <a:fld id="{1FB22924-371E-6147-9595-7E87000B23DD}" type="slidenum">
              <a:rPr lang="en-US" smtClean="0"/>
              <a:t>‹#›</a:t>
            </a:fld>
            <a:endParaRPr lang="en-US"/>
          </a:p>
        </p:txBody>
      </p:sp>
    </p:spTree>
    <p:extLst>
      <p:ext uri="{BB962C8B-B14F-4D97-AF65-F5344CB8AC3E}">
        <p14:creationId xmlns:p14="http://schemas.microsoft.com/office/powerpoint/2010/main" val="34748137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5DB787A-8A3C-0344-B791-A11D76CE2D86}"/>
              </a:ext>
            </a:extLst>
          </p:cNvPr>
          <p:cNvSpPr>
            <a:spLocks noGrp="1"/>
          </p:cNvSpPr>
          <p:nvPr>
            <p:ph type="dt" sz="half" idx="10"/>
          </p:nvPr>
        </p:nvSpPr>
        <p:spPr/>
        <p:txBody>
          <a:bodyPr/>
          <a:lstStyle/>
          <a:p>
            <a:fld id="{C16436DA-96D3-324A-8AF0-0342A4946A17}" type="datetimeFigureOut">
              <a:rPr lang="en-US" smtClean="0"/>
              <a:t>11/13/2024</a:t>
            </a:fld>
            <a:endParaRPr lang="en-US"/>
          </a:p>
        </p:txBody>
      </p:sp>
      <p:sp>
        <p:nvSpPr>
          <p:cNvPr id="3" name="Footer Placeholder 2">
            <a:extLst>
              <a:ext uri="{FF2B5EF4-FFF2-40B4-BE49-F238E27FC236}">
                <a16:creationId xmlns:a16="http://schemas.microsoft.com/office/drawing/2014/main" id="{9C5C87EC-9970-764B-BB76-6C561323532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7EC323E-D7DA-5D4E-A77D-81B706069DF6}"/>
              </a:ext>
            </a:extLst>
          </p:cNvPr>
          <p:cNvSpPr>
            <a:spLocks noGrp="1"/>
          </p:cNvSpPr>
          <p:nvPr>
            <p:ph type="sldNum" sz="quarter" idx="12"/>
          </p:nvPr>
        </p:nvSpPr>
        <p:spPr/>
        <p:txBody>
          <a:bodyPr/>
          <a:lstStyle/>
          <a:p>
            <a:fld id="{1FB22924-371E-6147-9595-7E87000B23DD}" type="slidenum">
              <a:rPr lang="en-US" smtClean="0"/>
              <a:t>‹#›</a:t>
            </a:fld>
            <a:endParaRPr lang="en-US"/>
          </a:p>
        </p:txBody>
      </p:sp>
    </p:spTree>
    <p:extLst>
      <p:ext uri="{BB962C8B-B14F-4D97-AF65-F5344CB8AC3E}">
        <p14:creationId xmlns:p14="http://schemas.microsoft.com/office/powerpoint/2010/main" val="41167764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058DA-AD84-0D4B-BCFB-44E3A5B3A4E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F27D6EC-9863-3A44-AC2B-15D8877AB9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535A6E-EDD4-6A47-B0A2-B66A8FAE054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4F325F1-A8EA-9747-AA43-5CF9214AB76B}"/>
              </a:ext>
            </a:extLst>
          </p:cNvPr>
          <p:cNvSpPr>
            <a:spLocks noGrp="1"/>
          </p:cNvSpPr>
          <p:nvPr>
            <p:ph type="dt" sz="half" idx="10"/>
          </p:nvPr>
        </p:nvSpPr>
        <p:spPr/>
        <p:txBody>
          <a:bodyPr/>
          <a:lstStyle/>
          <a:p>
            <a:fld id="{C16436DA-96D3-324A-8AF0-0342A4946A17}" type="datetimeFigureOut">
              <a:rPr lang="en-US" smtClean="0"/>
              <a:t>11/13/2024</a:t>
            </a:fld>
            <a:endParaRPr lang="en-US"/>
          </a:p>
        </p:txBody>
      </p:sp>
      <p:sp>
        <p:nvSpPr>
          <p:cNvPr id="6" name="Footer Placeholder 5">
            <a:extLst>
              <a:ext uri="{FF2B5EF4-FFF2-40B4-BE49-F238E27FC236}">
                <a16:creationId xmlns:a16="http://schemas.microsoft.com/office/drawing/2014/main" id="{23FB8111-2998-D147-8CE6-FBA7EE137D1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A4C83C4-9E8D-CF4B-933E-9D8B1E13C997}"/>
              </a:ext>
            </a:extLst>
          </p:cNvPr>
          <p:cNvSpPr>
            <a:spLocks noGrp="1"/>
          </p:cNvSpPr>
          <p:nvPr>
            <p:ph type="sldNum" sz="quarter" idx="12"/>
          </p:nvPr>
        </p:nvSpPr>
        <p:spPr/>
        <p:txBody>
          <a:bodyPr/>
          <a:lstStyle/>
          <a:p>
            <a:fld id="{1FB22924-371E-6147-9595-7E87000B23DD}" type="slidenum">
              <a:rPr lang="en-US" smtClean="0"/>
              <a:t>‹#›</a:t>
            </a:fld>
            <a:endParaRPr lang="en-US"/>
          </a:p>
        </p:txBody>
      </p:sp>
    </p:spTree>
    <p:extLst>
      <p:ext uri="{BB962C8B-B14F-4D97-AF65-F5344CB8AC3E}">
        <p14:creationId xmlns:p14="http://schemas.microsoft.com/office/powerpoint/2010/main" val="33056824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891EF-79EB-194A-A268-E75F7766B15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FF1C1D-030E-484C-A5E6-99DA3DF60F3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B4F4C9B-262C-0E41-89D2-4724A24E5E2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FB26985-876F-104E-87EC-2F4CA428FE28}"/>
              </a:ext>
            </a:extLst>
          </p:cNvPr>
          <p:cNvSpPr>
            <a:spLocks noGrp="1"/>
          </p:cNvSpPr>
          <p:nvPr>
            <p:ph type="dt" sz="half" idx="10"/>
          </p:nvPr>
        </p:nvSpPr>
        <p:spPr/>
        <p:txBody>
          <a:bodyPr/>
          <a:lstStyle/>
          <a:p>
            <a:fld id="{C16436DA-96D3-324A-8AF0-0342A4946A17}" type="datetimeFigureOut">
              <a:rPr lang="en-US" smtClean="0"/>
              <a:t>11/13/2024</a:t>
            </a:fld>
            <a:endParaRPr lang="en-US"/>
          </a:p>
        </p:txBody>
      </p:sp>
      <p:sp>
        <p:nvSpPr>
          <p:cNvPr id="6" name="Footer Placeholder 5">
            <a:extLst>
              <a:ext uri="{FF2B5EF4-FFF2-40B4-BE49-F238E27FC236}">
                <a16:creationId xmlns:a16="http://schemas.microsoft.com/office/drawing/2014/main" id="{445CEC2A-1525-0849-AD26-7802B8FD527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1C52C3-9B24-0C44-87C6-5F286AC8E8C9}"/>
              </a:ext>
            </a:extLst>
          </p:cNvPr>
          <p:cNvSpPr>
            <a:spLocks noGrp="1"/>
          </p:cNvSpPr>
          <p:nvPr>
            <p:ph type="sldNum" sz="quarter" idx="12"/>
          </p:nvPr>
        </p:nvSpPr>
        <p:spPr/>
        <p:txBody>
          <a:bodyPr/>
          <a:lstStyle/>
          <a:p>
            <a:fld id="{1FB22924-371E-6147-9595-7E87000B23DD}" type="slidenum">
              <a:rPr lang="en-US" smtClean="0"/>
              <a:t>‹#›</a:t>
            </a:fld>
            <a:endParaRPr lang="en-US"/>
          </a:p>
        </p:txBody>
      </p:sp>
    </p:spTree>
    <p:extLst>
      <p:ext uri="{BB962C8B-B14F-4D97-AF65-F5344CB8AC3E}">
        <p14:creationId xmlns:p14="http://schemas.microsoft.com/office/powerpoint/2010/main" val="18750946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F07680-4AE0-FB4E-BA9C-94F08C233EB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25EDCD9-9107-4348-8D48-103DC0A3F4F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0E1257E-DD22-9242-8B76-EA1A08AF8134}"/>
              </a:ext>
            </a:extLst>
          </p:cNvPr>
          <p:cNvSpPr>
            <a:spLocks noGrp="1"/>
          </p:cNvSpPr>
          <p:nvPr>
            <p:ph type="dt" sz="half" idx="10"/>
          </p:nvPr>
        </p:nvSpPr>
        <p:spPr/>
        <p:txBody>
          <a:bodyPr/>
          <a:lstStyle/>
          <a:p>
            <a:fld id="{C16436DA-96D3-324A-8AF0-0342A4946A17}" type="datetimeFigureOut">
              <a:rPr lang="en-US" smtClean="0"/>
              <a:t>11/13/2024</a:t>
            </a:fld>
            <a:endParaRPr lang="en-US"/>
          </a:p>
        </p:txBody>
      </p:sp>
      <p:sp>
        <p:nvSpPr>
          <p:cNvPr id="5" name="Footer Placeholder 4">
            <a:extLst>
              <a:ext uri="{FF2B5EF4-FFF2-40B4-BE49-F238E27FC236}">
                <a16:creationId xmlns:a16="http://schemas.microsoft.com/office/drawing/2014/main" id="{0CBCEF52-28FD-2647-A3B3-8DC1333F46E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7017EB9-D5EC-5B4B-AC0B-51F88634615B}"/>
              </a:ext>
            </a:extLst>
          </p:cNvPr>
          <p:cNvSpPr>
            <a:spLocks noGrp="1"/>
          </p:cNvSpPr>
          <p:nvPr>
            <p:ph type="sldNum" sz="quarter" idx="12"/>
          </p:nvPr>
        </p:nvSpPr>
        <p:spPr/>
        <p:txBody>
          <a:bodyPr/>
          <a:lstStyle/>
          <a:p>
            <a:fld id="{1FB22924-371E-6147-9595-7E87000B23DD}" type="slidenum">
              <a:rPr lang="en-US" smtClean="0"/>
              <a:t>‹#›</a:t>
            </a:fld>
            <a:endParaRPr lang="en-US"/>
          </a:p>
        </p:txBody>
      </p:sp>
    </p:spTree>
    <p:extLst>
      <p:ext uri="{BB962C8B-B14F-4D97-AF65-F5344CB8AC3E}">
        <p14:creationId xmlns:p14="http://schemas.microsoft.com/office/powerpoint/2010/main" val="35612612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B0EF50D-0C18-E240-8866-DB684F512C91}"/>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434756E-E67B-6043-B985-9BD30EDE0E5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ADC3133-B13F-EA46-B824-A61BAFCBA360}"/>
              </a:ext>
            </a:extLst>
          </p:cNvPr>
          <p:cNvSpPr>
            <a:spLocks noGrp="1"/>
          </p:cNvSpPr>
          <p:nvPr>
            <p:ph type="dt" sz="half" idx="10"/>
          </p:nvPr>
        </p:nvSpPr>
        <p:spPr/>
        <p:txBody>
          <a:bodyPr/>
          <a:lstStyle/>
          <a:p>
            <a:fld id="{C16436DA-96D3-324A-8AF0-0342A4946A17}" type="datetimeFigureOut">
              <a:rPr lang="en-US" smtClean="0"/>
              <a:t>11/13/2024</a:t>
            </a:fld>
            <a:endParaRPr lang="en-US"/>
          </a:p>
        </p:txBody>
      </p:sp>
      <p:sp>
        <p:nvSpPr>
          <p:cNvPr id="5" name="Footer Placeholder 4">
            <a:extLst>
              <a:ext uri="{FF2B5EF4-FFF2-40B4-BE49-F238E27FC236}">
                <a16:creationId xmlns:a16="http://schemas.microsoft.com/office/drawing/2014/main" id="{0B549365-4182-2447-8BAC-33009C8205C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3A5398-2C82-7C41-8873-4F095476C135}"/>
              </a:ext>
            </a:extLst>
          </p:cNvPr>
          <p:cNvSpPr>
            <a:spLocks noGrp="1"/>
          </p:cNvSpPr>
          <p:nvPr>
            <p:ph type="sldNum" sz="quarter" idx="12"/>
          </p:nvPr>
        </p:nvSpPr>
        <p:spPr/>
        <p:txBody>
          <a:bodyPr/>
          <a:lstStyle/>
          <a:p>
            <a:fld id="{1FB22924-371E-6147-9595-7E87000B23DD}" type="slidenum">
              <a:rPr lang="en-US" smtClean="0"/>
              <a:t>‹#›</a:t>
            </a:fld>
            <a:endParaRPr lang="en-US"/>
          </a:p>
        </p:txBody>
      </p:sp>
    </p:spTree>
    <p:extLst>
      <p:ext uri="{BB962C8B-B14F-4D97-AF65-F5344CB8AC3E}">
        <p14:creationId xmlns:p14="http://schemas.microsoft.com/office/powerpoint/2010/main" val="5970792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AA9C596-E3BC-9443-A0C3-04CAC3F74A9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BD87EC1-0A3C-3742-B458-4140653DA58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45E4658-4DD4-2F4C-AD2A-F9A4D7935C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16436DA-96D3-324A-8AF0-0342A4946A17}" type="datetimeFigureOut">
              <a:rPr lang="en-US" smtClean="0"/>
              <a:t>11/13/2024</a:t>
            </a:fld>
            <a:endParaRPr lang="en-US"/>
          </a:p>
        </p:txBody>
      </p:sp>
      <p:sp>
        <p:nvSpPr>
          <p:cNvPr id="5" name="Footer Placeholder 4">
            <a:extLst>
              <a:ext uri="{FF2B5EF4-FFF2-40B4-BE49-F238E27FC236}">
                <a16:creationId xmlns:a16="http://schemas.microsoft.com/office/drawing/2014/main" id="{7DAD3D8D-2C50-434E-AF2B-916C0F5348A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2A05B8C-81BF-9F48-B004-57732FD30FB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FB22924-371E-6147-9595-7E87000B23DD}" type="slidenum">
              <a:rPr lang="en-US" smtClean="0"/>
              <a:t>‹#›</a:t>
            </a:fld>
            <a:endParaRPr lang="en-US"/>
          </a:p>
        </p:txBody>
      </p:sp>
    </p:spTree>
    <p:extLst>
      <p:ext uri="{BB962C8B-B14F-4D97-AF65-F5344CB8AC3E}">
        <p14:creationId xmlns:p14="http://schemas.microsoft.com/office/powerpoint/2010/main" val="29389175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5.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7.jpeg"/><Relationship Id="rId5" Type="http://schemas.openxmlformats.org/officeDocument/2006/relationships/image" Target="../media/image6.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10.jpe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11.jpe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 Employee Growth and Development">
            <a:extLst>
              <a:ext uri="{FF2B5EF4-FFF2-40B4-BE49-F238E27FC236}">
                <a16:creationId xmlns:a16="http://schemas.microsoft.com/office/drawing/2014/main" id="{D71E389E-9624-7C4D-98F8-D11AC102C0D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7207" t="9091" r="6127"/>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76" name="Rectangle 75">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08D5B0C-2D17-1F4A-B65B-BE1BF2B7252D}"/>
              </a:ext>
            </a:extLst>
          </p:cNvPr>
          <p:cNvSpPr>
            <a:spLocks noGrp="1"/>
          </p:cNvSpPr>
          <p:nvPr>
            <p:ph type="ctrTitle"/>
          </p:nvPr>
        </p:nvSpPr>
        <p:spPr>
          <a:xfrm>
            <a:off x="477980" y="1122363"/>
            <a:ext cx="4665519" cy="3204134"/>
          </a:xfrm>
        </p:spPr>
        <p:txBody>
          <a:bodyPr anchor="b">
            <a:normAutofit/>
          </a:bodyPr>
          <a:lstStyle/>
          <a:p>
            <a:r>
              <a:rPr lang="en-US" sz="4400" dirty="0">
                <a:latin typeface="Times New Roman" panose="02020603050405020304" pitchFamily="18" charset="0"/>
                <a:cs typeface="Times New Roman" panose="02020603050405020304" pitchFamily="18" charset="0"/>
              </a:rPr>
              <a:t>Employee Development In The Logistics and SCM Industry</a:t>
            </a:r>
          </a:p>
        </p:txBody>
      </p:sp>
      <p:sp>
        <p:nvSpPr>
          <p:cNvPr id="3" name="Subtitle 2">
            <a:extLst>
              <a:ext uri="{FF2B5EF4-FFF2-40B4-BE49-F238E27FC236}">
                <a16:creationId xmlns:a16="http://schemas.microsoft.com/office/drawing/2014/main" id="{C2CAB5B5-3ED1-004A-8DAE-E9B4949F3C0F}"/>
              </a:ext>
            </a:extLst>
          </p:cNvPr>
          <p:cNvSpPr>
            <a:spLocks noGrp="1"/>
          </p:cNvSpPr>
          <p:nvPr>
            <p:ph type="subTitle" idx="1"/>
          </p:nvPr>
        </p:nvSpPr>
        <p:spPr>
          <a:xfrm>
            <a:off x="342623" y="6035792"/>
            <a:ext cx="4023359" cy="393049"/>
          </a:xfrm>
        </p:spPr>
        <p:txBody>
          <a:bodyPr>
            <a:normAutofit/>
          </a:bodyPr>
          <a:lstStyle/>
          <a:p>
            <a:r>
              <a:rPr lang="en-US" sz="2000" dirty="0"/>
              <a:t>BY CHRIS ASHMEAD</a:t>
            </a:r>
          </a:p>
        </p:txBody>
      </p:sp>
      <p:sp>
        <p:nvSpPr>
          <p:cNvPr id="78" name="Rectangle 77">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80" name="Rectangle 79">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Audio 4">
            <a:hlinkClick r:id="" action="ppaction://media"/>
            <a:extLst>
              <a:ext uri="{FF2B5EF4-FFF2-40B4-BE49-F238E27FC236}">
                <a16:creationId xmlns:a16="http://schemas.microsoft.com/office/drawing/2014/main" id="{86D15C91-4F79-8946-8E0D-E016B38A1EE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53452725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64635"/>
    </mc:Choice>
    <mc:Fallback xmlns="">
      <p:transition spd="slow" advTm="646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par>
                                <p:cTn id="7" presetID="10" presetClass="entr" presetSubtype="0" fill="hold" grpId="0" nodeType="withEffect">
                                  <p:stCondLst>
                                    <p:cond delay="1000"/>
                                  </p:stCondLst>
                                  <p:iterate type="lt">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5"/>
                </p:tgtEl>
              </p:cMediaNode>
            </p:audio>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813579-308B-5C49-908D-184B15846EE3}"/>
              </a:ext>
            </a:extLst>
          </p:cNvPr>
          <p:cNvSpPr>
            <a:spLocks noGrp="1"/>
          </p:cNvSpPr>
          <p:nvPr>
            <p:ph type="title"/>
          </p:nvPr>
        </p:nvSpPr>
        <p:spPr>
          <a:xfrm>
            <a:off x="965199" y="851517"/>
            <a:ext cx="5130795" cy="1461778"/>
          </a:xfrm>
        </p:spPr>
        <p:txBody>
          <a:bodyPr>
            <a:noAutofit/>
          </a:bodyPr>
          <a:lstStyle/>
          <a:p>
            <a:pPr algn="ctr"/>
            <a:r>
              <a:rPr lang="en-US" sz="3600" b="1" dirty="0">
                <a:latin typeface="Times New Roman" panose="02020603050405020304" pitchFamily="18" charset="0"/>
                <a:cs typeface="Times New Roman" panose="02020603050405020304" pitchFamily="18" charset="0"/>
              </a:rPr>
              <a:t>Amazon’s Current Employee Development Opportunities</a:t>
            </a:r>
            <a:endParaRPr lang="en-US" sz="3600" b="1" dirty="0"/>
          </a:p>
        </p:txBody>
      </p:sp>
      <p:sp>
        <p:nvSpPr>
          <p:cNvPr id="3" name="Content Placeholder 2">
            <a:extLst>
              <a:ext uri="{FF2B5EF4-FFF2-40B4-BE49-F238E27FC236}">
                <a16:creationId xmlns:a16="http://schemas.microsoft.com/office/drawing/2014/main" id="{C5DC2427-D888-614F-BCAB-945CF16FEC76}"/>
              </a:ext>
            </a:extLst>
          </p:cNvPr>
          <p:cNvSpPr>
            <a:spLocks noGrp="1"/>
          </p:cNvSpPr>
          <p:nvPr>
            <p:ph idx="1"/>
          </p:nvPr>
        </p:nvSpPr>
        <p:spPr>
          <a:xfrm>
            <a:off x="412305" y="3117850"/>
            <a:ext cx="4978401" cy="2084080"/>
          </a:xfrm>
        </p:spPr>
        <p:txBody>
          <a:bodyPr>
            <a:normAutofit/>
          </a:bodyPr>
          <a:lstStyle/>
          <a:p>
            <a:pPr marL="285750" indent="-285750"/>
            <a:r>
              <a:rPr lang="en-US" sz="3200" b="1" dirty="0">
                <a:latin typeface="Times New Roman" panose="02020603050405020304" pitchFamily="18" charset="0"/>
                <a:cs typeface="Times New Roman" panose="02020603050405020304" pitchFamily="18" charset="0"/>
              </a:rPr>
              <a:t>Career choice </a:t>
            </a:r>
            <a:r>
              <a:rPr lang="en-US" sz="3200" b="1" dirty="0" err="1">
                <a:latin typeface="Times New Roman" panose="02020603050405020304" pitchFamily="18" charset="0"/>
                <a:cs typeface="Times New Roman" panose="02020603050405020304" pitchFamily="18" charset="0"/>
              </a:rPr>
              <a:t>programme</a:t>
            </a:r>
            <a:endParaRPr lang="en-US" sz="3200" b="1" dirty="0">
              <a:latin typeface="Times New Roman" panose="02020603050405020304" pitchFamily="18" charset="0"/>
              <a:cs typeface="Times New Roman" panose="02020603050405020304" pitchFamily="18" charset="0"/>
            </a:endParaRPr>
          </a:p>
          <a:p>
            <a:pPr marL="285750" indent="-285750"/>
            <a:r>
              <a:rPr lang="en-US" sz="3200" b="1" dirty="0">
                <a:latin typeface="Times New Roman" panose="02020603050405020304" pitchFamily="18" charset="0"/>
                <a:cs typeface="Times New Roman" panose="02020603050405020304" pitchFamily="18" charset="0"/>
              </a:rPr>
              <a:t>Career skills </a:t>
            </a:r>
            <a:r>
              <a:rPr lang="en-US" sz="3200" b="1" dirty="0" err="1">
                <a:latin typeface="Times New Roman" panose="02020603050405020304" pitchFamily="18" charset="0"/>
                <a:cs typeface="Times New Roman" panose="02020603050405020304" pitchFamily="18" charset="0"/>
              </a:rPr>
              <a:t>programme</a:t>
            </a:r>
            <a:endParaRPr lang="en-US" sz="3200" b="1" dirty="0">
              <a:latin typeface="Times New Roman" panose="02020603050405020304" pitchFamily="18" charset="0"/>
              <a:cs typeface="Times New Roman" panose="02020603050405020304" pitchFamily="18" charset="0"/>
            </a:endParaRPr>
          </a:p>
          <a:p>
            <a:endParaRPr lang="en-US" sz="2400" dirty="0"/>
          </a:p>
        </p:txBody>
      </p:sp>
      <p:sp>
        <p:nvSpPr>
          <p:cNvPr id="73" name="Freeform: Shape 72">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0" name="Picture 2" descr="Amazon - Career Choice Logo">
            <a:extLst>
              <a:ext uri="{FF2B5EF4-FFF2-40B4-BE49-F238E27FC236}">
                <a16:creationId xmlns:a16="http://schemas.microsoft.com/office/drawing/2014/main" id="{EEBCDCD9-1320-774B-8B86-2CEFCE4F1CEB}"/>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6915684" y="2928115"/>
            <a:ext cx="4311116" cy="1433446"/>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3">
            <a:hlinkClick r:id="" action="ppaction://media"/>
            <a:extLst>
              <a:ext uri="{FF2B5EF4-FFF2-40B4-BE49-F238E27FC236}">
                <a16:creationId xmlns:a16="http://schemas.microsoft.com/office/drawing/2014/main" id="{F35D20BA-85C0-2E47-AABC-74FF86FEA95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415216931"/>
      </p:ext>
    </p:extLst>
  </p:cSld>
  <p:clrMapOvr>
    <a:masterClrMapping/>
  </p:clrMapOvr>
  <mc:AlternateContent xmlns:mc="http://schemas.openxmlformats.org/markup-compatibility/2006" xmlns:p14="http://schemas.microsoft.com/office/powerpoint/2010/main">
    <mc:Choice Requires="p14">
      <p:transition spd="slow" p14:dur="2000" advTm="177649"/>
    </mc:Choice>
    <mc:Fallback xmlns="">
      <p:transition spd="slow" advTm="1776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2" name="Rectangle 191">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061"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3" name="Group 192">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94"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5"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6"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7"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8"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9"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00"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01"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02"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03"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04"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05"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06"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07"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08"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09"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10"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11"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12"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sp>
        <p:nvSpPr>
          <p:cNvPr id="2" name="Title 1">
            <a:extLst>
              <a:ext uri="{FF2B5EF4-FFF2-40B4-BE49-F238E27FC236}">
                <a16:creationId xmlns:a16="http://schemas.microsoft.com/office/drawing/2014/main" id="{4408EAC2-1E93-3641-A1BF-ADF41DF0F30B}"/>
              </a:ext>
            </a:extLst>
          </p:cNvPr>
          <p:cNvSpPr>
            <a:spLocks noGrp="1"/>
          </p:cNvSpPr>
          <p:nvPr>
            <p:ph type="title"/>
          </p:nvPr>
        </p:nvSpPr>
        <p:spPr>
          <a:xfrm>
            <a:off x="888630" y="4760132"/>
            <a:ext cx="5093596" cy="1777829"/>
          </a:xfrm>
        </p:spPr>
        <p:txBody>
          <a:bodyPr>
            <a:normAutofit/>
          </a:bodyPr>
          <a:lstStyle/>
          <a:p>
            <a:pPr algn="r"/>
            <a:r>
              <a:rPr lang="en-US" sz="3700">
                <a:latin typeface="Times New Roman" panose="02020603050405020304" pitchFamily="18" charset="0"/>
                <a:cs typeface="Times New Roman" panose="02020603050405020304" pitchFamily="18" charset="0"/>
              </a:rPr>
              <a:t>Kuehne + Nagel’s Employee Development Opportunities</a:t>
            </a:r>
          </a:p>
        </p:txBody>
      </p:sp>
      <p:pic>
        <p:nvPicPr>
          <p:cNvPr id="3078" name="Picture 6" descr="About us">
            <a:extLst>
              <a:ext uri="{FF2B5EF4-FFF2-40B4-BE49-F238E27FC236}">
                <a16:creationId xmlns:a16="http://schemas.microsoft.com/office/drawing/2014/main" id="{790CFEF4-1E60-7C4C-9D67-5520731F3FC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15289"/>
          <a:stretch/>
        </p:blipFill>
        <p:spPr bwMode="auto">
          <a:xfrm>
            <a:off x="20" y="2872"/>
            <a:ext cx="12191980" cy="4595954"/>
          </a:xfrm>
          <a:custGeom>
            <a:avLst/>
            <a:gdLst/>
            <a:ahLst/>
            <a:cxnLst/>
            <a:rect l="l" t="t" r="r" b="b"/>
            <a:pathLst>
              <a:path w="12192000" h="4621300">
                <a:moveTo>
                  <a:pt x="0" y="0"/>
                </a:moveTo>
                <a:lnTo>
                  <a:pt x="12192000" y="0"/>
                </a:lnTo>
                <a:lnTo>
                  <a:pt x="12192000" y="3104412"/>
                </a:lnTo>
                <a:lnTo>
                  <a:pt x="12192000" y="3296537"/>
                </a:lnTo>
                <a:lnTo>
                  <a:pt x="12192000" y="4272355"/>
                </a:lnTo>
                <a:lnTo>
                  <a:pt x="12113803" y="4280638"/>
                </a:lnTo>
                <a:cubicBezTo>
                  <a:pt x="10139508" y="4478587"/>
                  <a:pt x="8237152" y="4571590"/>
                  <a:pt x="6753597" y="4604195"/>
                </a:cubicBezTo>
                <a:cubicBezTo>
                  <a:pt x="4940362" y="4644044"/>
                  <a:pt x="2657278" y="4624714"/>
                  <a:pt x="400746" y="4432852"/>
                </a:cubicBezTo>
                <a:lnTo>
                  <a:pt x="0" y="4395876"/>
                </a:lnTo>
                <a:lnTo>
                  <a:pt x="0" y="3296537"/>
                </a:lnTo>
                <a:lnTo>
                  <a:pt x="0" y="3104412"/>
                </a:lnTo>
                <a:close/>
              </a:path>
            </a:pathLst>
          </a:custGeom>
          <a:noFill/>
          <a:extLst>
            <a:ext uri="{909E8E84-426E-40DD-AFC4-6F175D3DCCD1}">
              <a14:hiddenFill xmlns:a14="http://schemas.microsoft.com/office/drawing/2010/main">
                <a:solidFill>
                  <a:srgbClr val="FFFFFF"/>
                </a:solidFill>
              </a14:hiddenFill>
            </a:ext>
          </a:extLst>
        </p:spPr>
      </p:pic>
      <p:sp>
        <p:nvSpPr>
          <p:cNvPr id="5" name="Content Placeholder 4">
            <a:extLst>
              <a:ext uri="{FF2B5EF4-FFF2-40B4-BE49-F238E27FC236}">
                <a16:creationId xmlns:a16="http://schemas.microsoft.com/office/drawing/2014/main" id="{F2E25253-2F0D-2246-9A9D-E8D8A69F0951}"/>
              </a:ext>
            </a:extLst>
          </p:cNvPr>
          <p:cNvSpPr>
            <a:spLocks noGrp="1"/>
          </p:cNvSpPr>
          <p:nvPr>
            <p:ph idx="1"/>
          </p:nvPr>
        </p:nvSpPr>
        <p:spPr>
          <a:xfrm>
            <a:off x="6234639" y="4717168"/>
            <a:ext cx="5165680" cy="1820792"/>
          </a:xfrm>
        </p:spPr>
        <p:txBody>
          <a:bodyPr anchor="ctr">
            <a:normAutofit fontScale="85000" lnSpcReduction="20000"/>
          </a:bodyPr>
          <a:lstStyle/>
          <a:p>
            <a:pPr marL="285750" indent="-285750"/>
            <a:endParaRPr lang="en-US" sz="2400" dirty="0">
              <a:latin typeface="Times New Roman" panose="02020603050405020304" pitchFamily="18" charset="0"/>
              <a:cs typeface="Times New Roman" panose="02020603050405020304" pitchFamily="18" charset="0"/>
            </a:endParaRPr>
          </a:p>
          <a:p>
            <a:pPr marL="0" indent="0">
              <a:buNone/>
            </a:pPr>
            <a:r>
              <a:rPr lang="en-US" sz="2400" b="1" dirty="0">
                <a:latin typeface="Times New Roman" panose="02020603050405020304" pitchFamily="18" charset="0"/>
                <a:cs typeface="Times New Roman" panose="02020603050405020304" pitchFamily="18" charset="0"/>
              </a:rPr>
              <a:t>Global Talent </a:t>
            </a:r>
            <a:r>
              <a:rPr lang="en-US" sz="2400" b="1" dirty="0" err="1">
                <a:latin typeface="Times New Roman" panose="02020603050405020304" pitchFamily="18" charset="0"/>
                <a:cs typeface="Times New Roman" panose="02020603050405020304" pitchFamily="18" charset="0"/>
              </a:rPr>
              <a:t>Programme</a:t>
            </a:r>
            <a:endParaRPr lang="en-US" sz="2400" b="1" dirty="0">
              <a:latin typeface="Times New Roman" panose="02020603050405020304" pitchFamily="18" charset="0"/>
              <a:cs typeface="Times New Roman" panose="02020603050405020304" pitchFamily="18" charset="0"/>
            </a:endParaRPr>
          </a:p>
          <a:p>
            <a:pPr marL="0" indent="0">
              <a:buNone/>
            </a:pPr>
            <a:endParaRPr lang="en-US" sz="2400" dirty="0">
              <a:latin typeface="Times New Roman" panose="02020603050405020304" pitchFamily="18" charset="0"/>
              <a:cs typeface="Times New Roman" panose="02020603050405020304" pitchFamily="18" charset="0"/>
            </a:endParaRPr>
          </a:p>
          <a:p>
            <a:pPr marL="742950" lvl="1" indent="-285750"/>
            <a:r>
              <a:rPr lang="en-US" dirty="0">
                <a:latin typeface="Times New Roman" panose="02020603050405020304" pitchFamily="18" charset="0"/>
                <a:cs typeface="Times New Roman" panose="02020603050405020304" pitchFamily="18" charset="0"/>
              </a:rPr>
              <a:t>What training is offered?</a:t>
            </a:r>
          </a:p>
          <a:p>
            <a:pPr marL="742950" lvl="1" indent="-285750"/>
            <a:r>
              <a:rPr lang="en-US" dirty="0">
                <a:latin typeface="Times New Roman" panose="02020603050405020304" pitchFamily="18" charset="0"/>
                <a:cs typeface="Times New Roman" panose="02020603050405020304" pitchFamily="18" charset="0"/>
              </a:rPr>
              <a:t>Its ability to provide effective training for employees</a:t>
            </a:r>
          </a:p>
          <a:p>
            <a:endParaRPr lang="en-US" sz="1800" dirty="0"/>
          </a:p>
        </p:txBody>
      </p:sp>
      <p:sp>
        <p:nvSpPr>
          <p:cNvPr id="3" name="AutoShape 2" descr="Search results | Find available job openings at Kuehne+Nagel">
            <a:extLst>
              <a:ext uri="{FF2B5EF4-FFF2-40B4-BE49-F238E27FC236}">
                <a16:creationId xmlns:a16="http://schemas.microsoft.com/office/drawing/2014/main" id="{DAF505CA-98B7-C94C-A8C0-95DF5526FC78}"/>
              </a:ext>
            </a:extLst>
          </p:cNvPr>
          <p:cNvSpPr>
            <a:spLocks noChangeAspect="1" noChangeArrowheads="1"/>
          </p:cNvSpPr>
          <p:nvPr/>
        </p:nvSpPr>
        <p:spPr bwMode="auto">
          <a:xfrm>
            <a:off x="4127499" y="2393949"/>
            <a:ext cx="3981281" cy="2093383"/>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8" name="Audio 7">
            <a:hlinkClick r:id="" action="ppaction://media"/>
            <a:extLst>
              <a:ext uri="{FF2B5EF4-FFF2-40B4-BE49-F238E27FC236}">
                <a16:creationId xmlns:a16="http://schemas.microsoft.com/office/drawing/2014/main" id="{9C5A67E2-8359-874F-BF21-BF3F0344F61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83778554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15584"/>
    </mc:Choice>
    <mc:Fallback xmlns="">
      <p:transition spd="slow" advTm="1155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6" name="Rectangle 144">
            <a:extLst>
              <a:ext uri="{FF2B5EF4-FFF2-40B4-BE49-F238E27FC236}">
                <a16:creationId xmlns:a16="http://schemas.microsoft.com/office/drawing/2014/main" id="{80DF40B2-80F7-4E71-B46C-284163F3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0A5045-0A4E-F94E-8547-6C1B48A1460C}"/>
              </a:ext>
            </a:extLst>
          </p:cNvPr>
          <p:cNvSpPr>
            <a:spLocks noGrp="1"/>
          </p:cNvSpPr>
          <p:nvPr>
            <p:ph type="title"/>
          </p:nvPr>
        </p:nvSpPr>
        <p:spPr>
          <a:xfrm>
            <a:off x="124691" y="548464"/>
            <a:ext cx="4520695" cy="2228074"/>
          </a:xfrm>
        </p:spPr>
        <p:txBody>
          <a:bodyPr>
            <a:normAutofit/>
          </a:bodyPr>
          <a:lstStyle/>
          <a:p>
            <a:pPr algn="ctr"/>
            <a:r>
              <a:rPr lang="en-US" sz="3700" b="1" dirty="0">
                <a:latin typeface="Times New Roman" panose="02020603050405020304" pitchFamily="18" charset="0"/>
                <a:cs typeface="Times New Roman" panose="02020603050405020304" pitchFamily="18" charset="0"/>
              </a:rPr>
              <a:t>Employee Development Opportunities At </a:t>
            </a:r>
            <a:r>
              <a:rPr lang="en-US" sz="3700" b="1" dirty="0" err="1">
                <a:latin typeface="Times New Roman" panose="02020603050405020304" pitchFamily="18" charset="0"/>
                <a:cs typeface="Times New Roman" panose="02020603050405020304" pitchFamily="18" charset="0"/>
              </a:rPr>
              <a:t>Dachser</a:t>
            </a:r>
            <a:r>
              <a:rPr lang="en-US" sz="3700" b="1" dirty="0">
                <a:latin typeface="Times New Roman" panose="02020603050405020304" pitchFamily="18" charset="0"/>
                <a:cs typeface="Times New Roman" panose="02020603050405020304" pitchFamily="18" charset="0"/>
              </a:rPr>
              <a:t> Logistics</a:t>
            </a:r>
          </a:p>
        </p:txBody>
      </p:sp>
      <p:sp>
        <p:nvSpPr>
          <p:cNvPr id="3" name="Content Placeholder 2">
            <a:extLst>
              <a:ext uri="{FF2B5EF4-FFF2-40B4-BE49-F238E27FC236}">
                <a16:creationId xmlns:a16="http://schemas.microsoft.com/office/drawing/2014/main" id="{82511000-0CDE-3140-958E-1EF2E4FC0F1B}"/>
              </a:ext>
            </a:extLst>
          </p:cNvPr>
          <p:cNvSpPr>
            <a:spLocks noGrp="1"/>
          </p:cNvSpPr>
          <p:nvPr>
            <p:ph idx="1"/>
          </p:nvPr>
        </p:nvSpPr>
        <p:spPr>
          <a:xfrm>
            <a:off x="124691" y="3264286"/>
            <a:ext cx="4512935" cy="2831714"/>
          </a:xfrm>
        </p:spPr>
        <p:txBody>
          <a:bodyPr>
            <a:normAutofit/>
          </a:bodyPr>
          <a:lstStyle/>
          <a:p>
            <a:r>
              <a:rPr lang="en-US" sz="2400" dirty="0" err="1">
                <a:latin typeface="Times New Roman" panose="02020603050405020304" pitchFamily="18" charset="0"/>
                <a:cs typeface="Times New Roman" panose="02020603050405020304" pitchFamily="18" charset="0"/>
              </a:rPr>
              <a:t>Dascher</a:t>
            </a:r>
            <a:r>
              <a:rPr lang="en-US" sz="2400" dirty="0">
                <a:latin typeface="Times New Roman" panose="02020603050405020304" pitchFamily="18" charset="0"/>
                <a:cs typeface="Times New Roman" panose="02020603050405020304" pitchFamily="18" charset="0"/>
              </a:rPr>
              <a:t> Academy</a:t>
            </a:r>
          </a:p>
          <a:p>
            <a:pPr lvl="1"/>
            <a:r>
              <a:rPr lang="en-US" dirty="0">
                <a:latin typeface="Times New Roman" panose="02020603050405020304" pitchFamily="18" charset="0"/>
                <a:cs typeface="Times New Roman" panose="02020603050405020304" pitchFamily="18" charset="0"/>
              </a:rPr>
              <a:t>How they address employee development within the academy?</a:t>
            </a:r>
          </a:p>
          <a:p>
            <a:pPr lvl="1"/>
            <a:r>
              <a:rPr lang="en-US" dirty="0">
                <a:latin typeface="Times New Roman" panose="02020603050405020304" pitchFamily="18" charset="0"/>
                <a:cs typeface="Times New Roman" panose="02020603050405020304" pitchFamily="18" charset="0"/>
              </a:rPr>
              <a:t>The variety of courses that are offered to employees</a:t>
            </a:r>
          </a:p>
          <a:p>
            <a:pPr lvl="1"/>
            <a:endParaRPr lang="en-US" sz="1600" dirty="0"/>
          </a:p>
        </p:txBody>
      </p:sp>
      <p:pic>
        <p:nvPicPr>
          <p:cNvPr id="3076" name="Picture 4" descr="Our World">
            <a:extLst>
              <a:ext uri="{FF2B5EF4-FFF2-40B4-BE49-F238E27FC236}">
                <a16:creationId xmlns:a16="http://schemas.microsoft.com/office/drawing/2014/main" id="{327231F4-8EC4-C040-8F18-D7D8009051C0}"/>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9023" r="32072"/>
          <a:stretch/>
        </p:blipFill>
        <p:spPr bwMode="auto">
          <a:xfrm>
            <a:off x="5010386" y="10"/>
            <a:ext cx="7181613" cy="6857990"/>
          </a:xfrm>
          <a:prstGeom prst="rect">
            <a:avLst/>
          </a:prstGeom>
          <a:noFill/>
          <a:effectLst/>
          <a:extLst>
            <a:ext uri="{909E8E84-426E-40DD-AFC4-6F175D3DCCD1}">
              <a14:hiddenFill xmlns:a14="http://schemas.microsoft.com/office/drawing/2010/main">
                <a:solidFill>
                  <a:srgbClr val="FFFFFF"/>
                </a:solidFill>
              </a14:hiddenFill>
            </a:ext>
          </a:extLst>
        </p:spPr>
      </p:pic>
      <p:pic>
        <p:nvPicPr>
          <p:cNvPr id="8" name="Audio 7">
            <a:hlinkClick r:id="" action="ppaction://media"/>
            <a:extLst>
              <a:ext uri="{FF2B5EF4-FFF2-40B4-BE49-F238E27FC236}">
                <a16:creationId xmlns:a16="http://schemas.microsoft.com/office/drawing/2014/main" id="{59C79277-A287-BE49-A834-44B7184711C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815892655"/>
      </p:ext>
    </p:extLst>
  </p:cSld>
  <p:clrMapOvr>
    <a:masterClrMapping/>
  </p:clrMapOvr>
  <mc:AlternateContent xmlns:mc="http://schemas.openxmlformats.org/markup-compatibility/2006" xmlns:p14="http://schemas.microsoft.com/office/powerpoint/2010/main">
    <mc:Choice Requires="p14">
      <p:transition spd="slow" p14:dur="2000" advTm="79007"/>
    </mc:Choice>
    <mc:Fallback xmlns="">
      <p:transition spd="slow" advTm="790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AACC37-2184-D849-811B-9B9299EFB365}"/>
              </a:ext>
            </a:extLst>
          </p:cNvPr>
          <p:cNvSpPr>
            <a:spLocks noGrp="1"/>
          </p:cNvSpPr>
          <p:nvPr>
            <p:ph type="title"/>
          </p:nvPr>
        </p:nvSpPr>
        <p:spPr>
          <a:xfrm>
            <a:off x="838201" y="365125"/>
            <a:ext cx="3816095" cy="1938076"/>
          </a:xfrm>
        </p:spPr>
        <p:txBody>
          <a:bodyPr>
            <a:normAutofit/>
          </a:bodyPr>
          <a:lstStyle/>
          <a:p>
            <a:r>
              <a:rPr lang="en-US" sz="3400" b="1" dirty="0">
                <a:latin typeface="Arial" panose="020B0604020202020204" pitchFamily="34" charset="0"/>
                <a:cs typeface="Arial" panose="020B0604020202020204" pitchFamily="34" charset="0"/>
              </a:rPr>
              <a:t>Impact of Covid-19 On Employee Development</a:t>
            </a:r>
          </a:p>
        </p:txBody>
      </p:sp>
      <p:sp>
        <p:nvSpPr>
          <p:cNvPr id="3" name="Content Placeholder 2">
            <a:extLst>
              <a:ext uri="{FF2B5EF4-FFF2-40B4-BE49-F238E27FC236}">
                <a16:creationId xmlns:a16="http://schemas.microsoft.com/office/drawing/2014/main" id="{5F13B4E9-2B70-0A48-A55D-6430F8410411}"/>
              </a:ext>
            </a:extLst>
          </p:cNvPr>
          <p:cNvSpPr>
            <a:spLocks noGrp="1"/>
          </p:cNvSpPr>
          <p:nvPr>
            <p:ph idx="1"/>
          </p:nvPr>
        </p:nvSpPr>
        <p:spPr>
          <a:xfrm>
            <a:off x="702733" y="2582601"/>
            <a:ext cx="3816096" cy="3208599"/>
          </a:xfrm>
        </p:spPr>
        <p:txBody>
          <a:bodyPr>
            <a:normAutofit fontScale="92500" lnSpcReduction="10000"/>
          </a:bodyPr>
          <a:lstStyle/>
          <a:p>
            <a:pPr marL="0" indent="0">
              <a:buNone/>
            </a:pPr>
            <a:endParaRPr lang="en-US" sz="2400" u="sng" dirty="0"/>
          </a:p>
          <a:p>
            <a:r>
              <a:rPr lang="en-US" sz="2400" dirty="0">
                <a:latin typeface="Times New Roman" panose="02020603050405020304" pitchFamily="18" charset="0"/>
                <a:cs typeface="Times New Roman" panose="02020603050405020304" pitchFamily="18" charset="0"/>
              </a:rPr>
              <a:t>Has highlighted where employee training was/is severely lacking</a:t>
            </a:r>
          </a:p>
          <a:p>
            <a:r>
              <a:rPr lang="en-US" sz="2400" dirty="0">
                <a:latin typeface="Times New Roman" panose="02020603050405020304" pitchFamily="18" charset="0"/>
                <a:cs typeface="Times New Roman" panose="02020603050405020304" pitchFamily="18" charset="0"/>
              </a:rPr>
              <a:t>Has brought about new employee training apprenticeships</a:t>
            </a:r>
          </a:p>
          <a:p>
            <a:r>
              <a:rPr lang="en-US" sz="2400" dirty="0">
                <a:latin typeface="Times New Roman" panose="02020603050405020304" pitchFamily="18" charset="0"/>
                <a:cs typeface="Times New Roman" panose="02020603050405020304" pitchFamily="18" charset="0"/>
              </a:rPr>
              <a:t>Has emphasized the importance and need for digital capabilities</a:t>
            </a:r>
          </a:p>
        </p:txBody>
      </p:sp>
      <p:pic>
        <p:nvPicPr>
          <p:cNvPr id="1026" name="Picture 2" descr="COVID-19 Economic Crisis: By State | Carsey School of Public Policy | UNH">
            <a:extLst>
              <a:ext uri="{FF2B5EF4-FFF2-40B4-BE49-F238E27FC236}">
                <a16:creationId xmlns:a16="http://schemas.microsoft.com/office/drawing/2014/main" id="{8B2590FA-2594-EE42-A212-1B91D9E53A3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27710" r="-1" b="21596"/>
          <a:stretch/>
        </p:blipFill>
        <p:spPr bwMode="auto">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descr="Coronavirus and COVID-19">
            <a:extLst>
              <a:ext uri="{FF2B5EF4-FFF2-40B4-BE49-F238E27FC236}">
                <a16:creationId xmlns:a16="http://schemas.microsoft.com/office/drawing/2014/main" id="{97B44E78-36E1-ED40-B21B-080490688C26}"/>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7008" b="19984"/>
          <a:stretch/>
        </p:blipFill>
        <p:spPr bwMode="auto">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5D771728-5655-314E-929D-BAB2B3A3318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80855220"/>
      </p:ext>
    </p:extLst>
  </p:cSld>
  <p:clrMapOvr>
    <a:masterClrMapping/>
  </p:clrMapOvr>
  <mc:AlternateContent xmlns:mc="http://schemas.openxmlformats.org/markup-compatibility/2006" xmlns:p14="http://schemas.microsoft.com/office/powerpoint/2010/main">
    <mc:Choice Requires="p14">
      <p:transition spd="slow" p14:dur="2000" advTm="86671"/>
    </mc:Choice>
    <mc:Fallback xmlns="">
      <p:transition spd="slow" advTm="866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7CB687-955F-C34F-9379-56E897DFF17A}"/>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b="1" kern="1200" dirty="0">
                <a:solidFill>
                  <a:schemeClr val="bg1"/>
                </a:solidFill>
                <a:latin typeface="Times New Roman" panose="02020603050405020304" pitchFamily="18" charset="0"/>
                <a:cs typeface="Times New Roman" panose="02020603050405020304" pitchFamily="18" charset="0"/>
              </a:rPr>
              <a:t>How The Covid 19 Pandemic Has Accelerated </a:t>
            </a:r>
            <a:r>
              <a:rPr lang="en-US" sz="3200" b="1" kern="1200" dirty="0" err="1">
                <a:solidFill>
                  <a:schemeClr val="bg1"/>
                </a:solidFill>
                <a:latin typeface="Times New Roman" panose="02020603050405020304" pitchFamily="18" charset="0"/>
                <a:cs typeface="Times New Roman" panose="02020603050405020304" pitchFamily="18" charset="0"/>
              </a:rPr>
              <a:t>Digitalisation</a:t>
            </a:r>
            <a:endParaRPr lang="en-US" sz="3200" b="1" kern="1200" dirty="0">
              <a:solidFill>
                <a:schemeClr val="bg1"/>
              </a:solidFill>
              <a:latin typeface="Times New Roman" panose="02020603050405020304" pitchFamily="18" charset="0"/>
              <a:cs typeface="Times New Roman" panose="02020603050405020304" pitchFamily="18" charset="0"/>
            </a:endParaRPr>
          </a:p>
        </p:txBody>
      </p:sp>
      <p:pic>
        <p:nvPicPr>
          <p:cNvPr id="5" name="Content Placeholder 4" descr="Chart, waterfall chart&#10;&#10;Description automatically generated">
            <a:extLst>
              <a:ext uri="{FF2B5EF4-FFF2-40B4-BE49-F238E27FC236}">
                <a16:creationId xmlns:a16="http://schemas.microsoft.com/office/drawing/2014/main" id="{6A2F22FC-0D32-6147-B57F-85CC68D4AA2F}"/>
              </a:ext>
            </a:extLst>
          </p:cNvPr>
          <p:cNvPicPr>
            <a:picLocks noGrp="1" noChangeAspect="1"/>
          </p:cNvPicPr>
          <p:nvPr>
            <p:ph idx="1"/>
          </p:nvPr>
        </p:nvPicPr>
        <p:blipFill>
          <a:blip r:embed="rId5"/>
          <a:stretch>
            <a:fillRect/>
          </a:stretch>
        </p:blipFill>
        <p:spPr>
          <a:xfrm>
            <a:off x="769698" y="1675227"/>
            <a:ext cx="10652604" cy="4539306"/>
          </a:xfrm>
          <a:prstGeom prst="rect">
            <a:avLst/>
          </a:prstGeom>
        </p:spPr>
      </p:pic>
      <p:pic>
        <p:nvPicPr>
          <p:cNvPr id="12" name="Audio 11">
            <a:hlinkClick r:id="" action="ppaction://media"/>
            <a:extLst>
              <a:ext uri="{FF2B5EF4-FFF2-40B4-BE49-F238E27FC236}">
                <a16:creationId xmlns:a16="http://schemas.microsoft.com/office/drawing/2014/main" id="{D85D7D3D-7224-8B4B-B4BA-86B1FF8AA4C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
        <p:nvSpPr>
          <p:cNvPr id="3" name="TextBox 2">
            <a:extLst>
              <a:ext uri="{FF2B5EF4-FFF2-40B4-BE49-F238E27FC236}">
                <a16:creationId xmlns:a16="http://schemas.microsoft.com/office/drawing/2014/main" id="{05747575-9E25-7546-BA11-147DF1189DBC}"/>
              </a:ext>
            </a:extLst>
          </p:cNvPr>
          <p:cNvSpPr txBox="1"/>
          <p:nvPr/>
        </p:nvSpPr>
        <p:spPr>
          <a:xfrm>
            <a:off x="4807550" y="6214533"/>
            <a:ext cx="2317898" cy="707886"/>
          </a:xfrm>
          <a:prstGeom prst="rect">
            <a:avLst/>
          </a:prstGeom>
          <a:noFill/>
        </p:spPr>
        <p:txBody>
          <a:bodyPr wrap="square" rtlCol="0">
            <a:spAutoFit/>
          </a:bodyPr>
          <a:lstStyle/>
          <a:p>
            <a:r>
              <a:rPr lang="en-GB" sz="2000" dirty="0">
                <a:latin typeface="Times New Roman" panose="02020603050405020304" pitchFamily="18" charset="0"/>
                <a:cs typeface="Times New Roman" panose="02020603050405020304" pitchFamily="18" charset="0"/>
              </a:rPr>
              <a:t>(McKinsey, 2021b</a:t>
            </a:r>
            <a:r>
              <a:rPr lang="en-GB" sz="2000" dirty="0"/>
              <a:t>)</a:t>
            </a:r>
          </a:p>
          <a:p>
            <a:endParaRPr lang="en-US" sz="2000" dirty="0"/>
          </a:p>
        </p:txBody>
      </p:sp>
    </p:spTree>
    <p:extLst>
      <p:ext uri="{BB962C8B-B14F-4D97-AF65-F5344CB8AC3E}">
        <p14:creationId xmlns:p14="http://schemas.microsoft.com/office/powerpoint/2010/main" val="3427094148"/>
      </p:ext>
    </p:extLst>
  </p:cSld>
  <p:clrMapOvr>
    <a:masterClrMapping/>
  </p:clrMapOvr>
  <mc:AlternateContent xmlns:mc="http://schemas.openxmlformats.org/markup-compatibility/2006" xmlns:p14="http://schemas.microsoft.com/office/powerpoint/2010/main">
    <mc:Choice Requires="p14">
      <p:transition spd="slow" p14:dur="2000" advTm="66970"/>
    </mc:Choice>
    <mc:Fallback xmlns="">
      <p:transition spd="slow" advTm="669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98B328-52AB-504E-832F-3EB32DC69087}"/>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600" kern="1200" dirty="0">
                <a:solidFill>
                  <a:schemeClr val="bg1"/>
                </a:solidFill>
                <a:latin typeface="Times New Roman" panose="02020603050405020304" pitchFamily="18" charset="0"/>
                <a:cs typeface="Times New Roman" panose="02020603050405020304" pitchFamily="18" charset="0"/>
              </a:rPr>
              <a:t>The </a:t>
            </a:r>
            <a:r>
              <a:rPr lang="en-US" sz="3600" dirty="0">
                <a:solidFill>
                  <a:schemeClr val="bg1"/>
                </a:solidFill>
                <a:latin typeface="Times New Roman" panose="02020603050405020304" pitchFamily="18" charset="0"/>
                <a:cs typeface="Times New Roman" panose="02020603050405020304" pitchFamily="18" charset="0"/>
              </a:rPr>
              <a:t>Current </a:t>
            </a:r>
            <a:r>
              <a:rPr lang="en-US" sz="3600" kern="1200" dirty="0">
                <a:solidFill>
                  <a:schemeClr val="bg1"/>
                </a:solidFill>
                <a:latin typeface="Times New Roman" panose="02020603050405020304" pitchFamily="18" charset="0"/>
                <a:cs typeface="Times New Roman" panose="02020603050405020304" pitchFamily="18" charset="0"/>
              </a:rPr>
              <a:t>Digital Presence Within </a:t>
            </a:r>
            <a:r>
              <a:rPr lang="en-US" sz="3600" dirty="0">
                <a:solidFill>
                  <a:schemeClr val="bg1"/>
                </a:solidFill>
                <a:latin typeface="Times New Roman" panose="02020603050405020304" pitchFamily="18" charset="0"/>
                <a:cs typeface="Times New Roman" panose="02020603050405020304" pitchFamily="18" charset="0"/>
              </a:rPr>
              <a:t>Logistic </a:t>
            </a:r>
            <a:r>
              <a:rPr lang="en-US" sz="3600" dirty="0" err="1">
                <a:solidFill>
                  <a:schemeClr val="bg1"/>
                </a:solidFill>
                <a:latin typeface="Times New Roman" panose="02020603050405020304" pitchFamily="18" charset="0"/>
                <a:cs typeface="Times New Roman" panose="02020603050405020304" pitchFamily="18" charset="0"/>
              </a:rPr>
              <a:t>Organisations</a:t>
            </a:r>
            <a:endParaRPr lang="en-US" sz="3600" kern="1200" dirty="0">
              <a:solidFill>
                <a:schemeClr val="bg1"/>
              </a:solidFill>
              <a:latin typeface="Times New Roman" panose="02020603050405020304" pitchFamily="18" charset="0"/>
              <a:cs typeface="Times New Roman" panose="02020603050405020304" pitchFamily="18" charset="0"/>
            </a:endParaRPr>
          </a:p>
        </p:txBody>
      </p:sp>
      <p:pic>
        <p:nvPicPr>
          <p:cNvPr id="9" name="Content Placeholder 8" descr="Graphical user interface&#10;&#10;Description automatically generated with low confidence">
            <a:extLst>
              <a:ext uri="{FF2B5EF4-FFF2-40B4-BE49-F238E27FC236}">
                <a16:creationId xmlns:a16="http://schemas.microsoft.com/office/drawing/2014/main" id="{BB9435A9-D259-0048-A604-705C7E6701CF}"/>
              </a:ext>
            </a:extLst>
          </p:cNvPr>
          <p:cNvPicPr>
            <a:picLocks noGrp="1" noChangeAspect="1"/>
          </p:cNvPicPr>
          <p:nvPr>
            <p:ph idx="1"/>
          </p:nvPr>
        </p:nvPicPr>
        <p:blipFill>
          <a:blip r:embed="rId5"/>
          <a:stretch>
            <a:fillRect/>
          </a:stretch>
        </p:blipFill>
        <p:spPr>
          <a:xfrm>
            <a:off x="643467" y="1991203"/>
            <a:ext cx="10905066" cy="3762246"/>
          </a:xfrm>
          <a:prstGeom prst="rect">
            <a:avLst/>
          </a:prstGeom>
        </p:spPr>
      </p:pic>
      <p:pic>
        <p:nvPicPr>
          <p:cNvPr id="8" name="Audio 7">
            <a:hlinkClick r:id="" action="ppaction://media"/>
            <a:extLst>
              <a:ext uri="{FF2B5EF4-FFF2-40B4-BE49-F238E27FC236}">
                <a16:creationId xmlns:a16="http://schemas.microsoft.com/office/drawing/2014/main" id="{9F35CD3E-DFF2-0245-A04B-86C48464208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
        <p:nvSpPr>
          <p:cNvPr id="3" name="TextBox 2">
            <a:extLst>
              <a:ext uri="{FF2B5EF4-FFF2-40B4-BE49-F238E27FC236}">
                <a16:creationId xmlns:a16="http://schemas.microsoft.com/office/drawing/2014/main" id="{CFF459C1-19DF-1F44-AF1F-B68806CF457E}"/>
              </a:ext>
            </a:extLst>
          </p:cNvPr>
          <p:cNvSpPr txBox="1"/>
          <p:nvPr/>
        </p:nvSpPr>
        <p:spPr>
          <a:xfrm>
            <a:off x="4896719" y="5956759"/>
            <a:ext cx="2530550" cy="400110"/>
          </a:xfrm>
          <a:prstGeom prst="rect">
            <a:avLst/>
          </a:prstGeom>
          <a:noFill/>
        </p:spPr>
        <p:txBody>
          <a:bodyPr wrap="square" rtlCol="0">
            <a:spAutoFit/>
          </a:bodyPr>
          <a:lstStyle/>
          <a:p>
            <a:r>
              <a:rPr lang="en-GB" sz="2000" dirty="0">
                <a:latin typeface="Times New Roman" panose="02020603050405020304" pitchFamily="18" charset="0"/>
                <a:cs typeface="Times New Roman" panose="02020603050405020304" pitchFamily="18" charset="0"/>
              </a:rPr>
              <a:t>(McKinsey, 2021c)</a:t>
            </a:r>
          </a:p>
        </p:txBody>
      </p:sp>
    </p:spTree>
    <p:extLst>
      <p:ext uri="{BB962C8B-B14F-4D97-AF65-F5344CB8AC3E}">
        <p14:creationId xmlns:p14="http://schemas.microsoft.com/office/powerpoint/2010/main" val="3653448371"/>
      </p:ext>
    </p:extLst>
  </p:cSld>
  <p:clrMapOvr>
    <a:masterClrMapping/>
  </p:clrMapOvr>
  <mc:AlternateContent xmlns:mc="http://schemas.openxmlformats.org/markup-compatibility/2006" xmlns:p14="http://schemas.microsoft.com/office/powerpoint/2010/main">
    <mc:Choice Requires="p14">
      <p:transition spd="slow" p14:dur="2000" advTm="59306"/>
    </mc:Choice>
    <mc:Fallback xmlns="">
      <p:transition spd="slow" advTm="593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365B7D-31C1-3742-93F8-444BF32F5EF6}"/>
              </a:ext>
            </a:extLst>
          </p:cNvPr>
          <p:cNvSpPr>
            <a:spLocks noGrp="1"/>
          </p:cNvSpPr>
          <p:nvPr>
            <p:ph type="title"/>
          </p:nvPr>
        </p:nvSpPr>
        <p:spPr>
          <a:xfrm>
            <a:off x="640080" y="325369"/>
            <a:ext cx="4368602" cy="1956841"/>
          </a:xfrm>
        </p:spPr>
        <p:txBody>
          <a:bodyPr anchor="b">
            <a:normAutofit/>
          </a:bodyPr>
          <a:lstStyle/>
          <a:p>
            <a:r>
              <a:rPr lang="en-US" sz="4200" dirty="0">
                <a:latin typeface="Times New Roman" panose="02020603050405020304" pitchFamily="18" charset="0"/>
                <a:cs typeface="Times New Roman" panose="02020603050405020304" pitchFamily="18" charset="0"/>
              </a:rPr>
              <a:t>Moving Towards A Post Covid World  (Strategy)</a:t>
            </a:r>
            <a:endParaRPr lang="en-US" sz="4200" dirty="0"/>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3B904DD8-CF30-429E-AA8E-63D7F11AE709}"/>
              </a:ext>
            </a:extLst>
          </p:cNvPr>
          <p:cNvSpPr>
            <a:spLocks noGrp="1"/>
          </p:cNvSpPr>
          <p:nvPr>
            <p:ph idx="1"/>
          </p:nvPr>
        </p:nvSpPr>
        <p:spPr>
          <a:xfrm>
            <a:off x="640080" y="2872899"/>
            <a:ext cx="4243589" cy="3727298"/>
          </a:xfrm>
        </p:spPr>
        <p:txBody>
          <a:bodyPr>
            <a:normAutofit fontScale="92500" lnSpcReduction="20000"/>
          </a:bodyPr>
          <a:lstStyle/>
          <a:p>
            <a:r>
              <a:rPr lang="en-GB" sz="2600" dirty="0">
                <a:latin typeface="Times New Roman" panose="02020603050405020304" pitchFamily="18" charset="0"/>
                <a:cs typeface="Times New Roman" panose="02020603050405020304" pitchFamily="18" charset="0"/>
              </a:rPr>
              <a:t>Quickly determine the necessary skills that the business model relies on </a:t>
            </a:r>
          </a:p>
          <a:p>
            <a:endParaRPr lang="en-GB" sz="2600" dirty="0">
              <a:latin typeface="Times New Roman" panose="02020603050405020304" pitchFamily="18" charset="0"/>
              <a:cs typeface="Times New Roman" panose="02020603050405020304" pitchFamily="18" charset="0"/>
            </a:endParaRPr>
          </a:p>
          <a:p>
            <a:r>
              <a:rPr lang="en-GB" sz="2600" dirty="0">
                <a:latin typeface="Times New Roman" panose="02020603050405020304" pitchFamily="18" charset="0"/>
                <a:cs typeface="Times New Roman" panose="02020603050405020304" pitchFamily="18" charset="0"/>
              </a:rPr>
              <a:t>Create practical employee skills that are vital to the new business strategy </a:t>
            </a:r>
          </a:p>
          <a:p>
            <a:endParaRPr lang="en-GB" sz="2600" dirty="0">
              <a:latin typeface="Times New Roman" panose="02020603050405020304" pitchFamily="18" charset="0"/>
              <a:cs typeface="Times New Roman" panose="02020603050405020304" pitchFamily="18" charset="0"/>
            </a:endParaRPr>
          </a:p>
          <a:p>
            <a:r>
              <a:rPr lang="en-GB" sz="2600" dirty="0">
                <a:latin typeface="Times New Roman" panose="02020603050405020304" pitchFamily="18" charset="0"/>
                <a:cs typeface="Times New Roman" panose="02020603050405020304" pitchFamily="18" charset="0"/>
              </a:rPr>
              <a:t>Implement tailored learning journeys to close critical skill gaps </a:t>
            </a:r>
            <a:endParaRPr lang="en-US" sz="2600" dirty="0">
              <a:latin typeface="Times New Roman" panose="02020603050405020304" pitchFamily="18" charset="0"/>
              <a:cs typeface="Times New Roman" panose="02020603050405020304" pitchFamily="18" charset="0"/>
            </a:endParaRPr>
          </a:p>
          <a:p>
            <a:endParaRPr lang="en-US" sz="2200" dirty="0"/>
          </a:p>
        </p:txBody>
      </p:sp>
      <p:pic>
        <p:nvPicPr>
          <p:cNvPr id="4" name="Picture 2" descr="How to Prepare Your Workforce for a Post-COVID World | Domo">
            <a:extLst>
              <a:ext uri="{FF2B5EF4-FFF2-40B4-BE49-F238E27FC236}">
                <a16:creationId xmlns:a16="http://schemas.microsoft.com/office/drawing/2014/main" id="{81A81F0B-39D0-0B45-BE66-759016F9188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40571" b="1"/>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pic>
        <p:nvPicPr>
          <p:cNvPr id="9" name="Audio 8">
            <a:hlinkClick r:id="" action="ppaction://media"/>
            <a:extLst>
              <a:ext uri="{FF2B5EF4-FFF2-40B4-BE49-F238E27FC236}">
                <a16:creationId xmlns:a16="http://schemas.microsoft.com/office/drawing/2014/main" id="{BDE48F4F-0017-634D-A05F-0FCFE0A36E9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869799737"/>
      </p:ext>
    </p:extLst>
  </p:cSld>
  <p:clrMapOvr>
    <a:masterClrMapping/>
  </p:clrMapOvr>
  <mc:AlternateContent xmlns:mc="http://schemas.openxmlformats.org/markup-compatibility/2006" xmlns:p14="http://schemas.microsoft.com/office/powerpoint/2010/main">
    <mc:Choice Requires="p14">
      <p:transition spd="slow" p14:dur="2000" advTm="248057"/>
    </mc:Choice>
    <mc:Fallback xmlns="">
      <p:transition spd="slow" advTm="2480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CD9B35-472E-4F46-8B17-53A86B6DA215}"/>
              </a:ext>
            </a:extLst>
          </p:cNvPr>
          <p:cNvSpPr>
            <a:spLocks noGrp="1"/>
          </p:cNvSpPr>
          <p:nvPr>
            <p:ph type="title"/>
          </p:nvPr>
        </p:nvSpPr>
        <p:spPr>
          <a:xfrm>
            <a:off x="838200" y="585216"/>
            <a:ext cx="10515600" cy="1325563"/>
          </a:xfrm>
        </p:spPr>
        <p:txBody>
          <a:bodyPr>
            <a:normAutofit/>
          </a:bodyPr>
          <a:lstStyle/>
          <a:p>
            <a:r>
              <a:rPr lang="en-US" b="1" dirty="0">
                <a:solidFill>
                  <a:schemeClr val="bg1"/>
                </a:solidFill>
                <a:latin typeface="Times New Roman" panose="02020603050405020304" pitchFamily="18" charset="0"/>
                <a:cs typeface="Times New Roman" panose="02020603050405020304" pitchFamily="18" charset="0"/>
              </a:rPr>
              <a:t>Moving Towards A Post Covid World (Strategic Approach)</a:t>
            </a:r>
            <a:endParaRPr lang="en-US" b="1" dirty="0">
              <a:solidFill>
                <a:schemeClr val="bg1"/>
              </a:solidFill>
            </a:endParaRPr>
          </a:p>
        </p:txBody>
      </p:sp>
      <p:pic>
        <p:nvPicPr>
          <p:cNvPr id="3074" name="Picture 2" descr="Futures and foresight to help picture a post-COVID world - Inspired |  Inspired">
            <a:extLst>
              <a:ext uri="{FF2B5EF4-FFF2-40B4-BE49-F238E27FC236}">
                <a16:creationId xmlns:a16="http://schemas.microsoft.com/office/drawing/2014/main" id="{EB5EB25F-E9A3-1D4E-8A7D-B969170FE4A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10548" b="-3"/>
          <a:stretch/>
        </p:blipFill>
        <p:spPr bwMode="auto">
          <a:xfrm>
            <a:off x="841248" y="2516777"/>
            <a:ext cx="6236208" cy="366018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AAA0F3F-A362-B448-B05D-EF9D1C45A345}"/>
              </a:ext>
            </a:extLst>
          </p:cNvPr>
          <p:cNvSpPr>
            <a:spLocks noGrp="1"/>
          </p:cNvSpPr>
          <p:nvPr>
            <p:ph idx="1"/>
          </p:nvPr>
        </p:nvSpPr>
        <p:spPr>
          <a:xfrm>
            <a:off x="7546847" y="2516777"/>
            <a:ext cx="4102607" cy="3660185"/>
          </a:xfrm>
        </p:spPr>
        <p:txBody>
          <a:bodyPr anchor="ctr">
            <a:normAutofit/>
          </a:bodyPr>
          <a:lstStyle/>
          <a:p>
            <a:r>
              <a:rPr lang="en-GB" sz="2200" dirty="0">
                <a:latin typeface="Times New Roman" panose="02020603050405020304" pitchFamily="18" charset="0"/>
                <a:cs typeface="Times New Roman" panose="02020603050405020304" pitchFamily="18" charset="0"/>
              </a:rPr>
              <a:t>Act like a small company to have a big impact</a:t>
            </a:r>
          </a:p>
          <a:p>
            <a:endParaRPr lang="en-GB" sz="2200" dirty="0">
              <a:latin typeface="Times New Roman" panose="02020603050405020304" pitchFamily="18" charset="0"/>
              <a:cs typeface="Times New Roman" panose="02020603050405020304" pitchFamily="18" charset="0"/>
            </a:endParaRPr>
          </a:p>
          <a:p>
            <a:r>
              <a:rPr lang="en-GB" sz="2200" dirty="0">
                <a:latin typeface="Times New Roman" panose="02020603050405020304" pitchFamily="18" charset="0"/>
                <a:cs typeface="Times New Roman" panose="02020603050405020304" pitchFamily="18" charset="0"/>
              </a:rPr>
              <a:t>Focusing on protecting learning budgets</a:t>
            </a:r>
          </a:p>
          <a:p>
            <a:endParaRPr lang="en-GB" sz="2200" dirty="0">
              <a:latin typeface="Times New Roman" panose="02020603050405020304" pitchFamily="18" charset="0"/>
              <a:cs typeface="Times New Roman" panose="02020603050405020304" pitchFamily="18" charset="0"/>
            </a:endParaRPr>
          </a:p>
        </p:txBody>
      </p:sp>
      <p:pic>
        <p:nvPicPr>
          <p:cNvPr id="13" name="Audio 12">
            <a:hlinkClick r:id="" action="ppaction://media"/>
            <a:extLst>
              <a:ext uri="{FF2B5EF4-FFF2-40B4-BE49-F238E27FC236}">
                <a16:creationId xmlns:a16="http://schemas.microsoft.com/office/drawing/2014/main" id="{41C93FEC-547B-CF43-B85D-C4DBA2EA158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200939991"/>
      </p:ext>
    </p:extLst>
  </p:cSld>
  <p:clrMapOvr>
    <a:masterClrMapping/>
  </p:clrMapOvr>
  <mc:AlternateContent xmlns:mc="http://schemas.openxmlformats.org/markup-compatibility/2006" xmlns:p14="http://schemas.microsoft.com/office/powerpoint/2010/main">
    <mc:Choice Requires="p14">
      <p:transition spd="slow" p14:dur="2000" advTm="123294"/>
    </mc:Choice>
    <mc:Fallback xmlns="">
      <p:transition spd="slow" advTm="1232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9">
            <a:extLst>
              <a:ext uri="{FF2B5EF4-FFF2-40B4-BE49-F238E27FC236}">
                <a16:creationId xmlns:a16="http://schemas.microsoft.com/office/drawing/2014/main" id="{B5FA7C47-B7C1-4D2E-AB49-ED23BA34BA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6">
            <a:extLst>
              <a:ext uri="{FF2B5EF4-FFF2-40B4-BE49-F238E27FC236}">
                <a16:creationId xmlns:a16="http://schemas.microsoft.com/office/drawing/2014/main" id="{596EE156-ABF1-4329-A6BA-03B4254E0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521144" y="911116"/>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Rectangle 8">
            <a:extLst>
              <a:ext uri="{FF2B5EF4-FFF2-40B4-BE49-F238E27FC236}">
                <a16:creationId xmlns:a16="http://schemas.microsoft.com/office/drawing/2014/main" id="{19B9933F-AAB3-444A-8BB5-9CA194A8B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1370435"/>
            <a:ext cx="527226"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7">
            <a:extLst>
              <a:ext uri="{FF2B5EF4-FFF2-40B4-BE49-F238E27FC236}">
                <a16:creationId xmlns:a16="http://schemas.microsoft.com/office/drawing/2014/main" id="{7D20183A-0B1D-4A1F-89B1-ADBEDBC6E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00164" y="643467"/>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8">
            <a:extLst>
              <a:ext uri="{FF2B5EF4-FFF2-40B4-BE49-F238E27FC236}">
                <a16:creationId xmlns:a16="http://schemas.microsoft.com/office/drawing/2014/main" id="{131031D3-26CD-4214-A9A4-5857EFA15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529" y="644382"/>
            <a:ext cx="3856024"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5" name="TextBox 4">
            <a:extLst>
              <a:ext uri="{FF2B5EF4-FFF2-40B4-BE49-F238E27FC236}">
                <a16:creationId xmlns:a16="http://schemas.microsoft.com/office/drawing/2014/main" id="{EB2ACA29-B227-2C46-A824-CD0E1C9FCC6E}"/>
              </a:ext>
            </a:extLst>
          </p:cNvPr>
          <p:cNvSpPr txBox="1"/>
          <p:nvPr/>
        </p:nvSpPr>
        <p:spPr>
          <a:xfrm>
            <a:off x="1095474" y="1820414"/>
            <a:ext cx="3200451" cy="2985929"/>
          </a:xfrm>
          <a:prstGeom prst="rect">
            <a:avLst/>
          </a:prstGeom>
        </p:spPr>
        <p:txBody>
          <a:bodyPr vert="horz" lIns="91440" tIns="45720" rIns="91440" bIns="45720" rtlCol="0" anchor="t">
            <a:normAutofit/>
          </a:bodyPr>
          <a:lstStyle/>
          <a:p>
            <a:pPr>
              <a:lnSpc>
                <a:spcPct val="90000"/>
              </a:lnSpc>
              <a:spcAft>
                <a:spcPts val="600"/>
              </a:spcAft>
            </a:pPr>
            <a:r>
              <a:rPr lang="en-US" sz="2800" dirty="0">
                <a:solidFill>
                  <a:srgbClr val="FEFFFF"/>
                </a:solidFill>
                <a:latin typeface="Times New Roman" panose="02020603050405020304" pitchFamily="18" charset="0"/>
                <a:cs typeface="Times New Roman" panose="02020603050405020304" pitchFamily="18" charset="0"/>
              </a:rPr>
              <a:t>Developing Skillsets To Help Employees To Respond Better To Change</a:t>
            </a:r>
          </a:p>
        </p:txBody>
      </p:sp>
      <p:sp>
        <p:nvSpPr>
          <p:cNvPr id="3" name="Content Placeholder 2">
            <a:extLst>
              <a:ext uri="{FF2B5EF4-FFF2-40B4-BE49-F238E27FC236}">
                <a16:creationId xmlns:a16="http://schemas.microsoft.com/office/drawing/2014/main" id="{AFC6714B-36F2-E043-BCC3-552D6C1C40E5}"/>
              </a:ext>
            </a:extLst>
          </p:cNvPr>
          <p:cNvSpPr>
            <a:spLocks noGrp="1"/>
          </p:cNvSpPr>
          <p:nvPr>
            <p:ph idx="1"/>
          </p:nvPr>
        </p:nvSpPr>
        <p:spPr>
          <a:xfrm>
            <a:off x="4951402" y="1328728"/>
            <a:ext cx="5972373" cy="4150892"/>
          </a:xfrm>
        </p:spPr>
        <p:txBody>
          <a:bodyPr>
            <a:normAutofit/>
          </a:bodyPr>
          <a:lstStyle/>
          <a:p>
            <a:r>
              <a:rPr lang="en-US" sz="2400" dirty="0">
                <a:latin typeface="Times New Roman" panose="02020603050405020304" pitchFamily="18" charset="0"/>
                <a:cs typeface="Times New Roman" panose="02020603050405020304" pitchFamily="18" charset="0"/>
              </a:rPr>
              <a:t>Enhance an employee's capability to work in a completely digital environment</a:t>
            </a:r>
            <a:endParaRPr lang="en-US" sz="2400" dirty="0"/>
          </a:p>
          <a:p>
            <a:r>
              <a:rPr lang="en-US" sz="2400" dirty="0"/>
              <a:t> </a:t>
            </a:r>
            <a:r>
              <a:rPr lang="en-US" sz="2400" dirty="0">
                <a:latin typeface="Times New Roman" panose="02020603050405020304" pitchFamily="18" charset="0"/>
                <a:cs typeface="Times New Roman" panose="02020603050405020304" pitchFamily="18" charset="0"/>
              </a:rPr>
              <a:t>Improve an employee’s ability to think more cognitively </a:t>
            </a:r>
          </a:p>
          <a:p>
            <a:r>
              <a:rPr lang="en-US" sz="2400" dirty="0">
                <a:latin typeface="Times New Roman" panose="02020603050405020304" pitchFamily="18" charset="0"/>
                <a:cs typeface="Times New Roman" panose="02020603050405020304" pitchFamily="18" charset="0"/>
              </a:rPr>
              <a:t>Strengthen social and emotional skills to ensure better and more effective collaboration</a:t>
            </a:r>
          </a:p>
          <a:p>
            <a:r>
              <a:rPr lang="en-US" sz="2400" dirty="0">
                <a:latin typeface="Times New Roman" panose="02020603050405020304" pitchFamily="18" charset="0"/>
                <a:cs typeface="Times New Roman" panose="02020603050405020304" pitchFamily="18" charset="0"/>
              </a:rPr>
              <a:t>Form better adaptability and resilience-based skills in order to prosper throughout a changing business environment</a:t>
            </a:r>
          </a:p>
          <a:p>
            <a:endParaRPr lang="en-US" sz="2400" dirty="0"/>
          </a:p>
        </p:txBody>
      </p:sp>
      <p:pic>
        <p:nvPicPr>
          <p:cNvPr id="8" name="Audio 7">
            <a:hlinkClick r:id="" action="ppaction://media"/>
            <a:extLst>
              <a:ext uri="{FF2B5EF4-FFF2-40B4-BE49-F238E27FC236}">
                <a16:creationId xmlns:a16="http://schemas.microsoft.com/office/drawing/2014/main" id="{C626CE59-5F89-CD40-99A3-461CDA72D7C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576028421"/>
      </p:ext>
    </p:extLst>
  </p:cSld>
  <p:clrMapOvr>
    <a:masterClrMapping/>
  </p:clrMapOvr>
  <mc:AlternateContent xmlns:mc="http://schemas.openxmlformats.org/markup-compatibility/2006" xmlns:p14="http://schemas.microsoft.com/office/powerpoint/2010/main">
    <mc:Choice Requires="p14">
      <p:transition spd="slow" p14:dur="2000" advTm="177124"/>
    </mc:Choice>
    <mc:Fallback xmlns="">
      <p:transition spd="slow" advTm="1771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6">
            <a:extLst>
              <a:ext uri="{FF2B5EF4-FFF2-40B4-BE49-F238E27FC236}">
                <a16:creationId xmlns:a16="http://schemas.microsoft.com/office/drawing/2014/main" id="{73A25D70-4A55-4F72-B9C5-A69CDBF4D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8">
            <a:extLst>
              <a:ext uri="{FF2B5EF4-FFF2-40B4-BE49-F238E27FC236}">
                <a16:creationId xmlns:a16="http://schemas.microsoft.com/office/drawing/2014/main" id="{54957100-6D8B-4161-9F2F-C0A949EC8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5" name="Rectangle 10">
            <a:extLst>
              <a:ext uri="{FF2B5EF4-FFF2-40B4-BE49-F238E27FC236}">
                <a16:creationId xmlns:a16="http://schemas.microsoft.com/office/drawing/2014/main" id="{0BD8B065-EE51-4AE2-A94C-86249998FD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CCB4CC-D876-7147-9D39-F3F2DF1AB820}"/>
              </a:ext>
            </a:extLst>
          </p:cNvPr>
          <p:cNvSpPr>
            <a:spLocks noGrp="1"/>
          </p:cNvSpPr>
          <p:nvPr>
            <p:ph type="title"/>
          </p:nvPr>
        </p:nvSpPr>
        <p:spPr>
          <a:xfrm>
            <a:off x="3851484" y="186460"/>
            <a:ext cx="5448730" cy="1257797"/>
          </a:xfrm>
        </p:spPr>
        <p:txBody>
          <a:bodyPr vert="horz" lIns="91440" tIns="45720" rIns="91440" bIns="45720" rtlCol="0" anchor="b">
            <a:normAutofit/>
          </a:bodyPr>
          <a:lstStyle/>
          <a:p>
            <a:pPr algn="ctr"/>
            <a:r>
              <a:rPr lang="en-US" sz="5400" b="1" u="sng" kern="1200" dirty="0">
                <a:latin typeface="Times New Roman" panose="02020603050405020304" pitchFamily="18" charset="0"/>
                <a:cs typeface="Times New Roman" panose="02020603050405020304" pitchFamily="18" charset="0"/>
              </a:rPr>
              <a:t>SUMMARY</a:t>
            </a:r>
          </a:p>
        </p:txBody>
      </p:sp>
      <p:grpSp>
        <p:nvGrpSpPr>
          <p:cNvPr id="26" name="Group 12">
            <a:extLst>
              <a:ext uri="{FF2B5EF4-FFF2-40B4-BE49-F238E27FC236}">
                <a16:creationId xmlns:a16="http://schemas.microsoft.com/office/drawing/2014/main" id="{18999293-B054-4B57-A26F-D04C2BB113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43336"/>
            <a:ext cx="5163047" cy="2657478"/>
            <a:chOff x="6867015" y="-1"/>
            <a:chExt cx="5324985" cy="3251912"/>
          </a:xfrm>
          <a:solidFill>
            <a:schemeClr val="bg1">
              <a:alpha val="30000"/>
            </a:schemeClr>
          </a:solidFill>
        </p:grpSpPr>
        <p:sp>
          <p:nvSpPr>
            <p:cNvPr id="14" name="Freeform: Shape 13">
              <a:extLst>
                <a:ext uri="{FF2B5EF4-FFF2-40B4-BE49-F238E27FC236}">
                  <a16:creationId xmlns:a16="http://schemas.microsoft.com/office/drawing/2014/main" id="{5E505D8A-F41A-450D-A648-E77DF6B8D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E2BD6DCE-6A81-4F34-9958-67B578EA16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5C462BE8-CD72-48CF-8A7B-C716D2B99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1C2CDB70-40F1-4D00-8F17-A532E732EB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9" name="Group 18">
            <a:extLst>
              <a:ext uri="{FF2B5EF4-FFF2-40B4-BE49-F238E27FC236}">
                <a16:creationId xmlns:a16="http://schemas.microsoft.com/office/drawing/2014/main" id="{761945C4-D997-42F3-B59A-984CF00667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20" name="Freeform: Shape 19">
              <a:extLst>
                <a:ext uri="{FF2B5EF4-FFF2-40B4-BE49-F238E27FC236}">
                  <a16:creationId xmlns:a16="http://schemas.microsoft.com/office/drawing/2014/main" id="{4651FE4A-9487-43BE-A388-134535743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F44B0EF3-9992-4B95-8A43-6206B3FC3F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41B1C1F-C2FE-4C47-9D74-ADB9B53F4B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3" name="Freeform: Shape 22">
              <a:extLst>
                <a:ext uri="{FF2B5EF4-FFF2-40B4-BE49-F238E27FC236}">
                  <a16:creationId xmlns:a16="http://schemas.microsoft.com/office/drawing/2014/main" id="{1048177B-A49E-4E24-9007-07A0EDD6A2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6" name="TextBox 5">
            <a:extLst>
              <a:ext uri="{FF2B5EF4-FFF2-40B4-BE49-F238E27FC236}">
                <a16:creationId xmlns:a16="http://schemas.microsoft.com/office/drawing/2014/main" id="{902C5B0D-02F0-6A4D-A12F-9CEAA13247FD}"/>
              </a:ext>
            </a:extLst>
          </p:cNvPr>
          <p:cNvSpPr txBox="1"/>
          <p:nvPr/>
        </p:nvSpPr>
        <p:spPr>
          <a:xfrm>
            <a:off x="1615956" y="1515171"/>
            <a:ext cx="9331749" cy="6801862"/>
          </a:xfrm>
          <a:prstGeom prst="rect">
            <a:avLst/>
          </a:prstGeom>
          <a:noFill/>
        </p:spPr>
        <p:txBody>
          <a:bodyPr wrap="square" rtlCol="0">
            <a:spAutoFit/>
          </a:bodyPr>
          <a:lstStyle/>
          <a:p>
            <a:pPr algn="just"/>
            <a:endParaRPr lang="en-US" sz="2800" dirty="0">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The various types of training and opportunities that several logistics firms currently offer their employees</a:t>
            </a:r>
          </a:p>
          <a:p>
            <a:pPr algn="just"/>
            <a:endParaRPr lang="en-US" sz="2800" dirty="0">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How Covid 19 has affected employee development with the logistics industry</a:t>
            </a:r>
          </a:p>
          <a:p>
            <a:pPr algn="just"/>
            <a:endParaRPr lang="en-US" sz="2800" dirty="0">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Where further employee training needs to be implemented so logistics companies are better prepared for any future crisis</a:t>
            </a:r>
          </a:p>
          <a:p>
            <a:pPr marL="457200" indent="-457200" algn="just">
              <a:buFont typeface="Arial" panose="020B0604020202020204" pitchFamily="34" charset="0"/>
              <a:buChar char="•"/>
            </a:pPr>
            <a:endParaRPr lang="en-US" sz="2400" dirty="0">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endParaRPr lang="en-US" sz="2400" dirty="0">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endParaRPr lang="en-US" sz="2400" dirty="0">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endParaRPr lang="en-US" sz="2400" dirty="0">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endParaRPr lang="en-US" sz="2400" dirty="0">
              <a:latin typeface="Times New Roman" panose="02020603050405020304" pitchFamily="18" charset="0"/>
              <a:cs typeface="Times New Roman" panose="02020603050405020304" pitchFamily="18" charset="0"/>
            </a:endParaRPr>
          </a:p>
          <a:p>
            <a:pPr algn="just"/>
            <a:endParaRPr lang="en-US" dirty="0"/>
          </a:p>
          <a:p>
            <a:pPr algn="just"/>
            <a:endParaRPr lang="en-US" dirty="0"/>
          </a:p>
        </p:txBody>
      </p:sp>
      <p:pic>
        <p:nvPicPr>
          <p:cNvPr id="27" name="Audio 26">
            <a:hlinkClick r:id="" action="ppaction://media"/>
            <a:extLst>
              <a:ext uri="{FF2B5EF4-FFF2-40B4-BE49-F238E27FC236}">
                <a16:creationId xmlns:a16="http://schemas.microsoft.com/office/drawing/2014/main" id="{97B3E8C1-BCE6-2E49-A1DB-1AA927AE247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415099299"/>
      </p:ext>
    </p:extLst>
  </p:cSld>
  <p:clrMapOvr>
    <a:masterClrMapping/>
  </p:clrMapOvr>
  <mc:AlternateContent xmlns:mc="http://schemas.openxmlformats.org/markup-compatibility/2006" xmlns:p14="http://schemas.microsoft.com/office/powerpoint/2010/main">
    <mc:Choice Requires="p14">
      <p:transition spd="slow" p14:dur="2000" advTm="53578"/>
    </mc:Choice>
    <mc:Fallback xmlns="">
      <p:transition spd="slow" advTm="535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FFDCC-0E7C-F04C-99A2-A3D9B04E72E1}"/>
              </a:ext>
            </a:extLst>
          </p:cNvPr>
          <p:cNvSpPr>
            <a:spLocks noGrp="1"/>
          </p:cNvSpPr>
          <p:nvPr>
            <p:ph type="title"/>
          </p:nvPr>
        </p:nvSpPr>
        <p:spPr>
          <a:xfrm>
            <a:off x="1024466" y="113770"/>
            <a:ext cx="10236199" cy="1113897"/>
          </a:xfrm>
        </p:spPr>
        <p:txBody>
          <a:bodyPr>
            <a:normAutofit/>
          </a:bodyPr>
          <a:lstStyle/>
          <a:p>
            <a:pPr algn="ctr"/>
            <a:r>
              <a:rPr lang="en-US" sz="3600" b="1"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41D11B27-2D82-CF42-A88F-637FF6BC860F}"/>
              </a:ext>
            </a:extLst>
          </p:cNvPr>
          <p:cNvSpPr>
            <a:spLocks noGrp="1"/>
          </p:cNvSpPr>
          <p:nvPr>
            <p:ph idx="1"/>
          </p:nvPr>
        </p:nvSpPr>
        <p:spPr>
          <a:xfrm>
            <a:off x="745065" y="1227667"/>
            <a:ext cx="10515600" cy="5147734"/>
          </a:xfrm>
        </p:spPr>
        <p:txBody>
          <a:bodyPr>
            <a:noAutofit/>
          </a:bodyPr>
          <a:lstStyle/>
          <a:p>
            <a:pPr marL="742950" indent="-742950">
              <a:buFont typeface="+mj-lt"/>
              <a:buAutoNum type="arabicParenR"/>
            </a:pPr>
            <a:r>
              <a:rPr lang="en-GB" sz="1400" dirty="0">
                <a:latin typeface="Times New Roman" panose="02020603050405020304" pitchFamily="18" charset="0"/>
                <a:cs typeface="Times New Roman" panose="02020603050405020304" pitchFamily="18" charset="0"/>
              </a:rPr>
              <a:t>Amazon, 2019. </a:t>
            </a:r>
            <a:r>
              <a:rPr lang="en-GB" sz="1400" i="1" dirty="0">
                <a:latin typeface="Times New Roman" panose="02020603050405020304" pitchFamily="18" charset="0"/>
                <a:cs typeface="Times New Roman" panose="02020603050405020304" pitchFamily="18" charset="0"/>
              </a:rPr>
              <a:t>Training</a:t>
            </a:r>
            <a:r>
              <a:rPr lang="en-GB" sz="1400" dirty="0">
                <a:latin typeface="Times New Roman" panose="02020603050405020304" pitchFamily="18" charset="0"/>
                <a:cs typeface="Times New Roman" panose="02020603050405020304" pitchFamily="18" charset="0"/>
              </a:rPr>
              <a:t>. [online] UK About Amazon. Available at: &lt;https://</a:t>
            </a:r>
            <a:r>
              <a:rPr lang="en-GB" sz="1400" dirty="0" err="1">
                <a:latin typeface="Times New Roman" panose="02020603050405020304" pitchFamily="18" charset="0"/>
                <a:cs typeface="Times New Roman" panose="02020603050405020304" pitchFamily="18" charset="0"/>
              </a:rPr>
              <a:t>www.aboutamazon.co.uk</a:t>
            </a:r>
            <a:r>
              <a:rPr lang="en-GB" sz="1400" dirty="0">
                <a:latin typeface="Times New Roman" panose="02020603050405020304" pitchFamily="18" charset="0"/>
                <a:cs typeface="Times New Roman" panose="02020603050405020304" pitchFamily="18" charset="0"/>
              </a:rPr>
              <a:t>/amazon-fulfilment/training&gt; [Accessed 9 Dec. 2021].</a:t>
            </a:r>
          </a:p>
          <a:p>
            <a:pPr marL="742950" indent="-742950">
              <a:buFont typeface="+mj-lt"/>
              <a:buAutoNum type="arabicParenR"/>
            </a:pPr>
            <a:r>
              <a:rPr lang="en-GB" sz="1400" dirty="0">
                <a:latin typeface="Times New Roman" panose="02020603050405020304" pitchFamily="18" charset="0"/>
                <a:cs typeface="Times New Roman" panose="02020603050405020304" pitchFamily="18" charset="0"/>
              </a:rPr>
              <a:t>Amazon, 2020. </a:t>
            </a:r>
            <a:r>
              <a:rPr lang="en-GB" sz="1400" i="1" dirty="0">
                <a:latin typeface="Times New Roman" panose="02020603050405020304" pitchFamily="18" charset="0"/>
                <a:cs typeface="Times New Roman" panose="02020603050405020304" pitchFamily="18" charset="0"/>
              </a:rPr>
              <a:t>Upskilling 2025</a:t>
            </a:r>
            <a:r>
              <a:rPr lang="en-GB" sz="1400" dirty="0">
                <a:latin typeface="Times New Roman" panose="02020603050405020304" pitchFamily="18" charset="0"/>
                <a:cs typeface="Times New Roman" panose="02020603050405020304" pitchFamily="18" charset="0"/>
              </a:rPr>
              <a:t>. [online] US About Amazon. Available at: &lt;https://</a:t>
            </a:r>
            <a:r>
              <a:rPr lang="en-GB" sz="1400" dirty="0" err="1">
                <a:latin typeface="Times New Roman" panose="02020603050405020304" pitchFamily="18" charset="0"/>
                <a:cs typeface="Times New Roman" panose="02020603050405020304" pitchFamily="18" charset="0"/>
              </a:rPr>
              <a:t>www.aboutamazon.com</a:t>
            </a:r>
            <a:r>
              <a:rPr lang="en-GB" sz="1400" dirty="0">
                <a:latin typeface="Times New Roman" panose="02020603050405020304" pitchFamily="18" charset="0"/>
                <a:cs typeface="Times New Roman" panose="02020603050405020304" pitchFamily="18" charset="0"/>
              </a:rPr>
              <a:t>/news/workplace/upskilling-2025&gt; [Accessed 9 Dec. 2021].</a:t>
            </a:r>
          </a:p>
          <a:p>
            <a:pPr marL="742950" indent="-742950">
              <a:buFont typeface="+mj-lt"/>
              <a:buAutoNum type="arabicParenR"/>
            </a:pPr>
            <a:r>
              <a:rPr lang="en-GB" sz="1400" dirty="0">
                <a:latin typeface="Times New Roman" panose="02020603050405020304" pitchFamily="18" charset="0"/>
                <a:cs typeface="Times New Roman" panose="02020603050405020304" pitchFamily="18" charset="0"/>
              </a:rPr>
              <a:t>Logistics, D.I., 2021a. </a:t>
            </a:r>
            <a:r>
              <a:rPr lang="en-GB" sz="1400" i="1" dirty="0">
                <a:latin typeface="Times New Roman" panose="02020603050405020304" pitchFamily="18" charset="0"/>
                <a:cs typeface="Times New Roman" panose="02020603050405020304" pitchFamily="18" charset="0"/>
              </a:rPr>
              <a:t>DACHSER Academy</a:t>
            </a:r>
            <a:r>
              <a:rPr lang="en-GB" sz="1400" dirty="0">
                <a:latin typeface="Times New Roman" panose="02020603050405020304" pitchFamily="18" charset="0"/>
                <a:cs typeface="Times New Roman" panose="02020603050405020304" pitchFamily="18" charset="0"/>
              </a:rPr>
              <a:t>. [online] Available at: &lt;https://</a:t>
            </a:r>
            <a:r>
              <a:rPr lang="en-GB" sz="1400" dirty="0" err="1">
                <a:latin typeface="Times New Roman" panose="02020603050405020304" pitchFamily="18" charset="0"/>
                <a:cs typeface="Times New Roman" panose="02020603050405020304" pitchFamily="18" charset="0"/>
              </a:rPr>
              <a:t>www.dachser.com</a:t>
            </a:r>
            <a:r>
              <a:rPr lang="en-GB" sz="1400" dirty="0">
                <a:latin typeface="Times New Roman" panose="02020603050405020304" pitchFamily="18" charset="0"/>
                <a:cs typeface="Times New Roman" panose="02020603050405020304" pitchFamily="18" charset="0"/>
              </a:rPr>
              <a:t>/</a:t>
            </a:r>
            <a:r>
              <a:rPr lang="en-GB" sz="1400" dirty="0" err="1">
                <a:latin typeface="Times New Roman" panose="02020603050405020304" pitchFamily="18" charset="0"/>
                <a:cs typeface="Times New Roman" panose="02020603050405020304" pitchFamily="18" charset="0"/>
              </a:rPr>
              <a:t>en</a:t>
            </a:r>
            <a:r>
              <a:rPr lang="en-GB" sz="1400" dirty="0">
                <a:latin typeface="Times New Roman" panose="02020603050405020304" pitchFamily="18" charset="0"/>
                <a:cs typeface="Times New Roman" panose="02020603050405020304" pitchFamily="18" charset="0"/>
              </a:rPr>
              <a:t>/dachser-academy-59.php&gt; [Accessed 9 Dec. 2021].</a:t>
            </a:r>
          </a:p>
          <a:p>
            <a:pPr marL="742950" indent="-742950">
              <a:buFont typeface="+mj-lt"/>
              <a:buAutoNum type="arabicParenR"/>
            </a:pPr>
            <a:r>
              <a:rPr lang="en-GB" sz="1400" dirty="0">
                <a:latin typeface="Times New Roman" panose="02020603050405020304" pitchFamily="18" charset="0"/>
                <a:cs typeface="Times New Roman" panose="02020603050405020304" pitchFamily="18" charset="0"/>
              </a:rPr>
              <a:t>Logistics, D.I., 2021b. </a:t>
            </a:r>
            <a:r>
              <a:rPr lang="en-GB" sz="1400" i="1" dirty="0">
                <a:latin typeface="Times New Roman" panose="02020603050405020304" pitchFamily="18" charset="0"/>
                <a:cs typeface="Times New Roman" panose="02020603050405020304" pitchFamily="18" charset="0"/>
              </a:rPr>
              <a:t>Human Resources</a:t>
            </a:r>
            <a:r>
              <a:rPr lang="en-GB" sz="1400" dirty="0">
                <a:latin typeface="Times New Roman" panose="02020603050405020304" pitchFamily="18" charset="0"/>
                <a:cs typeface="Times New Roman" panose="02020603050405020304" pitchFamily="18" charset="0"/>
              </a:rPr>
              <a:t>. [online] Available at: &lt;https://</a:t>
            </a:r>
            <a:r>
              <a:rPr lang="en-GB" sz="1400" dirty="0" err="1">
                <a:latin typeface="Times New Roman" panose="02020603050405020304" pitchFamily="18" charset="0"/>
                <a:cs typeface="Times New Roman" panose="02020603050405020304" pitchFamily="18" charset="0"/>
              </a:rPr>
              <a:t>www.dachser.com</a:t>
            </a:r>
            <a:r>
              <a:rPr lang="en-GB" sz="1400" dirty="0">
                <a:latin typeface="Times New Roman" panose="02020603050405020304" pitchFamily="18" charset="0"/>
                <a:cs typeface="Times New Roman" panose="02020603050405020304" pitchFamily="18" charset="0"/>
              </a:rPr>
              <a:t>/</a:t>
            </a:r>
            <a:r>
              <a:rPr lang="en-GB" sz="1400" dirty="0" err="1">
                <a:latin typeface="Times New Roman" panose="02020603050405020304" pitchFamily="18" charset="0"/>
                <a:cs typeface="Times New Roman" panose="02020603050405020304" pitchFamily="18" charset="0"/>
              </a:rPr>
              <a:t>en</a:t>
            </a:r>
            <a:r>
              <a:rPr lang="en-GB" sz="1400" dirty="0">
                <a:latin typeface="Times New Roman" panose="02020603050405020304" pitchFamily="18" charset="0"/>
                <a:cs typeface="Times New Roman" panose="02020603050405020304" pitchFamily="18" charset="0"/>
              </a:rPr>
              <a:t>/human-resources-41.php&gt; [Accessed 9 Dec. 2021].</a:t>
            </a:r>
          </a:p>
          <a:p>
            <a:pPr marL="742950" indent="-742950">
              <a:buFont typeface="+mj-lt"/>
              <a:buAutoNum type="arabicParenR"/>
            </a:pPr>
            <a:r>
              <a:rPr lang="en-GB" sz="1400" dirty="0">
                <a:latin typeface="Times New Roman" panose="02020603050405020304" pitchFamily="18" charset="0"/>
                <a:cs typeface="Times New Roman" panose="02020603050405020304" pitchFamily="18" charset="0"/>
              </a:rPr>
              <a:t>McKinsey, 2021a. </a:t>
            </a:r>
            <a:r>
              <a:rPr lang="en-GB" sz="1400" i="1" dirty="0">
                <a:latin typeface="Times New Roman" panose="02020603050405020304" pitchFamily="18" charset="0"/>
                <a:cs typeface="Times New Roman" panose="02020603050405020304" pitchFamily="18" charset="0"/>
              </a:rPr>
              <a:t>COVID-19 and reskilling the workforce | McKinsey</a:t>
            </a:r>
            <a:r>
              <a:rPr lang="en-GB" sz="1400" dirty="0">
                <a:latin typeface="Times New Roman" panose="02020603050405020304" pitchFamily="18" charset="0"/>
                <a:cs typeface="Times New Roman" panose="02020603050405020304" pitchFamily="18" charset="0"/>
              </a:rPr>
              <a:t>. [online] Available at: &lt;https://</a:t>
            </a:r>
            <a:r>
              <a:rPr lang="en-GB" sz="1400" dirty="0" err="1">
                <a:latin typeface="Times New Roman" panose="02020603050405020304" pitchFamily="18" charset="0"/>
                <a:cs typeface="Times New Roman" panose="02020603050405020304" pitchFamily="18" charset="0"/>
              </a:rPr>
              <a:t>www.mckinsey.com</a:t>
            </a:r>
            <a:r>
              <a:rPr lang="en-GB" sz="1400" dirty="0">
                <a:latin typeface="Times New Roman" panose="02020603050405020304" pitchFamily="18" charset="0"/>
                <a:cs typeface="Times New Roman" panose="02020603050405020304" pitchFamily="18" charset="0"/>
              </a:rPr>
              <a:t>/business-functions/people-and-organizational-performance/our-insights/to-emerge-stronger-from-the-covid-19-crisis-companies-should-start-reskilling-their-workforces-now&gt; [Accessed 9 Dec. 2021].</a:t>
            </a:r>
          </a:p>
          <a:p>
            <a:pPr marL="742950" indent="-742950">
              <a:buFont typeface="+mj-lt"/>
              <a:buAutoNum type="arabicParenR"/>
            </a:pPr>
            <a:r>
              <a:rPr lang="en-GB" sz="1400" dirty="0">
                <a:latin typeface="Times New Roman" panose="02020603050405020304" pitchFamily="18" charset="0"/>
                <a:cs typeface="Times New Roman" panose="02020603050405020304" pitchFamily="18" charset="0"/>
              </a:rPr>
              <a:t>McKinsey, 2021b. </a:t>
            </a:r>
            <a:r>
              <a:rPr lang="en-GB" sz="1400" i="1" dirty="0">
                <a:latin typeface="Times New Roman" panose="02020603050405020304" pitchFamily="18" charset="0"/>
                <a:cs typeface="Times New Roman" panose="02020603050405020304" pitchFamily="18" charset="0"/>
              </a:rPr>
              <a:t>COVID-19 digital transformation &amp; technology | McKinsey</a:t>
            </a:r>
            <a:r>
              <a:rPr lang="en-GB" sz="1400" dirty="0">
                <a:latin typeface="Times New Roman" panose="02020603050405020304" pitchFamily="18" charset="0"/>
                <a:cs typeface="Times New Roman" panose="02020603050405020304" pitchFamily="18" charset="0"/>
              </a:rPr>
              <a:t>. [online] Available at: &lt;https://</a:t>
            </a:r>
            <a:r>
              <a:rPr lang="en-GB" sz="1400" dirty="0" err="1">
                <a:latin typeface="Times New Roman" panose="02020603050405020304" pitchFamily="18" charset="0"/>
                <a:cs typeface="Times New Roman" panose="02020603050405020304" pitchFamily="18" charset="0"/>
              </a:rPr>
              <a:t>www.mckinsey.com</a:t>
            </a:r>
            <a:r>
              <a:rPr lang="en-GB" sz="1400" dirty="0">
                <a:latin typeface="Times New Roman" panose="02020603050405020304" pitchFamily="18" charset="0"/>
                <a:cs typeface="Times New Roman" panose="02020603050405020304" pitchFamily="18" charset="0"/>
              </a:rPr>
              <a:t>/business-functions/strategy-and-corporate-finance/our-insights/how-covid-19-has-pushed-companies-over-the-technology-tipping-point-and-transformed-business-forever&gt; [Accessed 9 Dec. 2021].</a:t>
            </a:r>
          </a:p>
          <a:p>
            <a:pPr marL="742950" indent="-742950">
              <a:buFont typeface="+mj-lt"/>
              <a:buAutoNum type="arabicParenR"/>
            </a:pPr>
            <a:r>
              <a:rPr lang="en-GB" sz="1400" dirty="0">
                <a:latin typeface="Times New Roman" panose="02020603050405020304" pitchFamily="18" charset="0"/>
                <a:cs typeface="Times New Roman" panose="02020603050405020304" pitchFamily="18" charset="0"/>
              </a:rPr>
              <a:t>McKinsey, 2021c. </a:t>
            </a:r>
            <a:r>
              <a:rPr lang="en-GB" sz="1400" i="1" dirty="0">
                <a:latin typeface="Times New Roman" panose="02020603050405020304" pitchFamily="18" charset="0"/>
                <a:cs typeface="Times New Roman" panose="02020603050405020304" pitchFamily="18" charset="0"/>
              </a:rPr>
              <a:t>How COVID-19 is reshaping supply chains | McKinsey</a:t>
            </a:r>
            <a:r>
              <a:rPr lang="en-GB" sz="1400" dirty="0">
                <a:latin typeface="Times New Roman" panose="02020603050405020304" pitchFamily="18" charset="0"/>
                <a:cs typeface="Times New Roman" panose="02020603050405020304" pitchFamily="18" charset="0"/>
              </a:rPr>
              <a:t>. [online] Available at: &lt;https://</a:t>
            </a:r>
            <a:r>
              <a:rPr lang="en-GB" sz="1400" dirty="0" err="1">
                <a:latin typeface="Times New Roman" panose="02020603050405020304" pitchFamily="18" charset="0"/>
                <a:cs typeface="Times New Roman" panose="02020603050405020304" pitchFamily="18" charset="0"/>
              </a:rPr>
              <a:t>www.mckinsey.com</a:t>
            </a:r>
            <a:r>
              <a:rPr lang="en-GB" sz="1400" dirty="0">
                <a:latin typeface="Times New Roman" panose="02020603050405020304" pitchFamily="18" charset="0"/>
                <a:cs typeface="Times New Roman" panose="02020603050405020304" pitchFamily="18" charset="0"/>
              </a:rPr>
              <a:t>/business-functions/operations/our-insights/how-covid-19-is-reshaping-supply-chains&gt; [Accessed 9 Dec. 2021].</a:t>
            </a:r>
          </a:p>
          <a:p>
            <a:pPr marL="742950" indent="-742950">
              <a:buFont typeface="+mj-lt"/>
              <a:buAutoNum type="arabicParenR"/>
            </a:pPr>
            <a:r>
              <a:rPr lang="en-GB" sz="1400" dirty="0">
                <a:latin typeface="Times New Roman" panose="02020603050405020304" pitchFamily="18" charset="0"/>
                <a:cs typeface="Times New Roman" panose="02020603050405020304" pitchFamily="18" charset="0"/>
              </a:rPr>
              <a:t>Nagel, K., 2021a. </a:t>
            </a:r>
            <a:r>
              <a:rPr lang="en-GB" sz="1400" i="1" dirty="0">
                <a:latin typeface="Times New Roman" panose="02020603050405020304" pitchFamily="18" charset="0"/>
                <a:cs typeface="Times New Roman" panose="02020603050405020304" pitchFamily="18" charset="0"/>
              </a:rPr>
              <a:t>Continuous Learning and Knowledge | </a:t>
            </a:r>
            <a:r>
              <a:rPr lang="en-GB" sz="1400" i="1" dirty="0" err="1">
                <a:latin typeface="Times New Roman" panose="02020603050405020304" pitchFamily="18" charset="0"/>
                <a:cs typeface="Times New Roman" panose="02020603050405020304" pitchFamily="18" charset="0"/>
              </a:rPr>
              <a:t>Kuehne+Nagel</a:t>
            </a:r>
            <a:r>
              <a:rPr lang="en-GB" sz="1400" i="1" dirty="0">
                <a:latin typeface="Times New Roman" panose="02020603050405020304" pitchFamily="18" charset="0"/>
                <a:cs typeface="Times New Roman" panose="02020603050405020304" pitchFamily="18" charset="0"/>
              </a:rPr>
              <a:t> Annual Report 2019</a:t>
            </a:r>
            <a:r>
              <a:rPr lang="en-GB" sz="1400" dirty="0">
                <a:latin typeface="Times New Roman" panose="02020603050405020304" pitchFamily="18" charset="0"/>
                <a:cs typeface="Times New Roman" panose="02020603050405020304" pitchFamily="18" charset="0"/>
              </a:rPr>
              <a:t>. [online] Available at: &lt;https://2019-annual-report.kuehne-nagel.com/sustainability/making-the-difference/continuous-learning-and-knowledge&gt; [Accessed 9 Dec. 2021].</a:t>
            </a:r>
          </a:p>
          <a:p>
            <a:pPr marL="742950" indent="-742950">
              <a:buFont typeface="+mj-lt"/>
              <a:buAutoNum type="arabicParenR"/>
            </a:pPr>
            <a:r>
              <a:rPr lang="en-GB" sz="1400" dirty="0">
                <a:latin typeface="Times New Roman" panose="02020603050405020304" pitchFamily="18" charset="0"/>
                <a:cs typeface="Times New Roman" panose="02020603050405020304" pitchFamily="18" charset="0"/>
              </a:rPr>
              <a:t>Nagel, K., 2021b. </a:t>
            </a:r>
            <a:r>
              <a:rPr lang="en-GB" sz="1400" i="1" dirty="0">
                <a:latin typeface="Times New Roman" panose="02020603050405020304" pitchFamily="18" charset="0"/>
                <a:cs typeface="Times New Roman" panose="02020603050405020304" pitchFamily="18" charset="0"/>
              </a:rPr>
              <a:t>Employee Development | </a:t>
            </a:r>
            <a:r>
              <a:rPr lang="en-GB" sz="1400" i="1" dirty="0" err="1">
                <a:latin typeface="Times New Roman" panose="02020603050405020304" pitchFamily="18" charset="0"/>
                <a:cs typeface="Times New Roman" panose="02020603050405020304" pitchFamily="18" charset="0"/>
              </a:rPr>
              <a:t>Kuehne+Nagel</a:t>
            </a:r>
            <a:r>
              <a:rPr lang="en-GB" sz="1400" i="1" dirty="0">
                <a:latin typeface="Times New Roman" panose="02020603050405020304" pitchFamily="18" charset="0"/>
                <a:cs typeface="Times New Roman" panose="02020603050405020304" pitchFamily="18" charset="0"/>
              </a:rPr>
              <a:t> Annual Report 2019</a:t>
            </a:r>
            <a:r>
              <a:rPr lang="en-GB" sz="1400" dirty="0">
                <a:latin typeface="Times New Roman" panose="02020603050405020304" pitchFamily="18" charset="0"/>
                <a:cs typeface="Times New Roman" panose="02020603050405020304" pitchFamily="18" charset="0"/>
              </a:rPr>
              <a:t>. [online] Available at: &lt;https://2019-annual-report.kuehne-nagel.com/sustainability/making-the-difference/employee-development&gt; [Accessed 9 Dec. 2021].</a:t>
            </a:r>
          </a:p>
          <a:p>
            <a:pPr marL="514350" indent="-514350">
              <a:buFont typeface="+mj-lt"/>
              <a:buAutoNum type="arabicParenR"/>
            </a:pPr>
            <a:endParaRPr lang="en-US" sz="1400" dirty="0"/>
          </a:p>
          <a:p>
            <a:pPr marL="514350" indent="-514350">
              <a:buFont typeface="+mj-lt"/>
              <a:buAutoNum type="arabicParenR"/>
            </a:pPr>
            <a:endParaRPr lang="en-US" sz="1400" dirty="0"/>
          </a:p>
          <a:p>
            <a:pPr marL="0" indent="0">
              <a:buNone/>
            </a:pPr>
            <a:endParaRPr lang="en-US" sz="1400" dirty="0"/>
          </a:p>
        </p:txBody>
      </p:sp>
    </p:spTree>
    <p:extLst>
      <p:ext uri="{BB962C8B-B14F-4D97-AF65-F5344CB8AC3E}">
        <p14:creationId xmlns:p14="http://schemas.microsoft.com/office/powerpoint/2010/main" val="4874835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3272</Words>
  <Application>Microsoft Office PowerPoint</Application>
  <PresentationFormat>Widescreen</PresentationFormat>
  <Paragraphs>121</Paragraphs>
  <Slides>12</Slides>
  <Notes>12</Notes>
  <HiddenSlides>0</HiddenSlides>
  <MMClips>11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Times New Roman</vt:lpstr>
      <vt:lpstr>Office Theme</vt:lpstr>
      <vt:lpstr>Employee Development In The Logistics and SCM Industry</vt:lpstr>
      <vt:lpstr>Amazon’s Current Employee Development Opportunities</vt:lpstr>
      <vt:lpstr>Kuehne + Nagel’s Employee Development Opportunities</vt:lpstr>
      <vt:lpstr>Employee Development Opportunities At Dachser Logistics</vt:lpstr>
      <vt:lpstr>Impact of Covid-19 On Employee Development</vt:lpstr>
      <vt:lpstr>How The Covid 19 Pandemic Has Accelerated Digitalisation</vt:lpstr>
      <vt:lpstr>The Current Digital Presence Within Logistic Organisations</vt:lpstr>
      <vt:lpstr>Moving Towards A Post Covid World  (Strategy)</vt:lpstr>
      <vt:lpstr>Moving Towards A Post Covid World (Strategic Approach)</vt:lpstr>
      <vt:lpstr>PowerPoint Presentation</vt:lpstr>
      <vt:lpstr>SUMMARY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 Peter Ashmead (1902167)</dc:creator>
  <cp:lastModifiedBy>Irina Neaga</cp:lastModifiedBy>
  <cp:revision>11</cp:revision>
  <dcterms:created xsi:type="dcterms:W3CDTF">2021-11-24T14:26:54Z</dcterms:created>
  <dcterms:modified xsi:type="dcterms:W3CDTF">2024-11-13T09:25:25Z</dcterms:modified>
</cp:coreProperties>
</file>