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57" r:id="rId3"/>
    <p:sldId id="261" r:id="rId4"/>
    <p:sldId id="262" r:id="rId5"/>
    <p:sldId id="263" r:id="rId6"/>
    <p:sldId id="264" r:id="rId7"/>
    <p:sldId id="265" r:id="rId8"/>
    <p:sldId id="266" r:id="rId9"/>
    <p:sldId id="273" r:id="rId10"/>
    <p:sldId id="274" r:id="rId11"/>
    <p:sldId id="275" r:id="rId12"/>
    <p:sldId id="278" r:id="rId13"/>
    <p:sldId id="268" r:id="rId14"/>
    <p:sldId id="267" r:id="rId15"/>
    <p:sldId id="269" r:id="rId16"/>
    <p:sldId id="270" r:id="rId17"/>
    <p:sldId id="271" r:id="rId18"/>
    <p:sldId id="279" r:id="rId19"/>
    <p:sldId id="280" r:id="rId20"/>
    <p:sldId id="276" r:id="rId21"/>
    <p:sldId id="281"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is the students first ever lecture then this may take longer, those that have already had a 4001 lecture should have no problem. Any lack of access should be referred to Birmingham IT services, students should have fully completed enrolment and have access to Moodle. </a:t>
            </a:r>
          </a:p>
        </p:txBody>
      </p:sp>
      <p:sp>
        <p:nvSpPr>
          <p:cNvPr id="4" name="Slide Number Placeholder 3"/>
          <p:cNvSpPr>
            <a:spLocks noGrp="1"/>
          </p:cNvSpPr>
          <p:nvPr>
            <p:ph type="sldNum" sz="quarter" idx="5"/>
          </p:nvPr>
        </p:nvSpPr>
        <p:spPr/>
        <p:txBody>
          <a:bodyPr/>
          <a:lstStyle/>
          <a:p>
            <a:fld id="{75550029-98E3-4A10-8B99-C62C5082C1C5}" type="slidenum">
              <a:rPr lang="en-GB" smtClean="0"/>
              <a:t>6</a:t>
            </a:fld>
            <a:endParaRPr lang="en-GB"/>
          </a:p>
        </p:txBody>
      </p:sp>
    </p:spTree>
    <p:extLst>
      <p:ext uri="{BB962C8B-B14F-4D97-AF65-F5344CB8AC3E}">
        <p14:creationId xmlns:p14="http://schemas.microsoft.com/office/powerpoint/2010/main" val="2905104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a go at the task, compare the results, this can act as an icebreaker task. Some students will encounter technical challenges but should be supported to complete to show that they are able to access Moodle. Anyone that is unable to access the module needs to be direct to Birmingham IT services. </a:t>
            </a:r>
          </a:p>
        </p:txBody>
      </p:sp>
      <p:sp>
        <p:nvSpPr>
          <p:cNvPr id="4" name="Slide Number Placeholder 3"/>
          <p:cNvSpPr>
            <a:spLocks noGrp="1"/>
          </p:cNvSpPr>
          <p:nvPr>
            <p:ph type="sldNum" sz="quarter" idx="5"/>
          </p:nvPr>
        </p:nvSpPr>
        <p:spPr/>
        <p:txBody>
          <a:bodyPr/>
          <a:lstStyle/>
          <a:p>
            <a:fld id="{75550029-98E3-4A10-8B99-C62C5082C1C5}" type="slidenum">
              <a:rPr lang="en-GB" smtClean="0"/>
              <a:t>7</a:t>
            </a:fld>
            <a:endParaRPr lang="en-GB"/>
          </a:p>
        </p:txBody>
      </p:sp>
    </p:spTree>
    <p:extLst>
      <p:ext uri="{BB962C8B-B14F-4D97-AF65-F5344CB8AC3E}">
        <p14:creationId xmlns:p14="http://schemas.microsoft.com/office/powerpoint/2010/main" val="881886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4" name="Slide Number Placeholder 3"/>
          <p:cNvSpPr>
            <a:spLocks noGrp="1"/>
          </p:cNvSpPr>
          <p:nvPr>
            <p:ph type="sldNum" sz="quarter" idx="5"/>
          </p:nvPr>
        </p:nvSpPr>
        <p:spPr/>
        <p:txBody>
          <a:bodyPr/>
          <a:lstStyle/>
          <a:p>
            <a:fld id="{75550029-98E3-4A10-8B99-C62C5082C1C5}" type="slidenum">
              <a:rPr lang="en-GB" smtClean="0"/>
              <a:t>8</a:t>
            </a:fld>
            <a:endParaRPr lang="en-GB"/>
          </a:p>
        </p:txBody>
      </p:sp>
    </p:spTree>
    <p:extLst>
      <p:ext uri="{BB962C8B-B14F-4D97-AF65-F5344CB8AC3E}">
        <p14:creationId xmlns:p14="http://schemas.microsoft.com/office/powerpoint/2010/main" val="2844900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UWTSD </a:t>
            </a:r>
            <a:r>
              <a:rPr lang="en-GB" dirty="0" err="1"/>
              <a:t>Digicentre</a:t>
            </a:r>
            <a:r>
              <a:rPr lang="en-GB" dirty="0"/>
              <a:t> site to the students by showing the UWTSD </a:t>
            </a:r>
            <a:r>
              <a:rPr lang="en-GB" dirty="0" err="1"/>
              <a:t>Digiskills</a:t>
            </a:r>
            <a:r>
              <a:rPr lang="en-GB" dirty="0"/>
              <a:t> intro video – link embedded in image. </a:t>
            </a:r>
          </a:p>
          <a:p>
            <a:endParaRPr lang="en-GB" dirty="0"/>
          </a:p>
          <a:p>
            <a:r>
              <a:rPr lang="en-GB" dirty="0"/>
              <a:t>Explain that we will be using this tool as we move through the course. </a:t>
            </a:r>
          </a:p>
        </p:txBody>
      </p:sp>
      <p:sp>
        <p:nvSpPr>
          <p:cNvPr id="4" name="Slide Number Placeholder 3"/>
          <p:cNvSpPr>
            <a:spLocks noGrp="1"/>
          </p:cNvSpPr>
          <p:nvPr>
            <p:ph type="sldNum" sz="quarter" idx="5"/>
          </p:nvPr>
        </p:nvSpPr>
        <p:spPr/>
        <p:txBody>
          <a:bodyPr/>
          <a:lstStyle/>
          <a:p>
            <a:fld id="{75550029-98E3-4A10-8B99-C62C5082C1C5}" type="slidenum">
              <a:rPr lang="en-GB" smtClean="0"/>
              <a:t>9</a:t>
            </a:fld>
            <a:endParaRPr lang="en-GB"/>
          </a:p>
        </p:txBody>
      </p:sp>
    </p:spTree>
    <p:extLst>
      <p:ext uri="{BB962C8B-B14F-4D97-AF65-F5344CB8AC3E}">
        <p14:creationId xmlns:p14="http://schemas.microsoft.com/office/powerpoint/2010/main" val="2413898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use the shared area computers to log on – these are locate on the top floor and in the coffee area downstairs at </a:t>
            </a:r>
            <a:r>
              <a:rPr lang="en-GB" dirty="0" err="1"/>
              <a:t>Sparkhill</a:t>
            </a:r>
            <a:r>
              <a:rPr lang="en-GB" dirty="0"/>
              <a:t>, computers are located at various location in Quay Place but a large area in available on the second floor of Victoria house. Logging onto the computer will allow the students to ensure that their log-on details are working correctly. </a:t>
            </a:r>
          </a:p>
          <a:p>
            <a:endParaRPr lang="en-GB" dirty="0"/>
          </a:p>
          <a:p>
            <a:r>
              <a:rPr lang="en-GB" dirty="0"/>
              <a:t>If students have their own laptop or device and want to join the </a:t>
            </a:r>
            <a:r>
              <a:rPr lang="en-GB" dirty="0" err="1"/>
              <a:t>wifi</a:t>
            </a:r>
            <a:r>
              <a:rPr lang="en-GB" dirty="0"/>
              <a:t>, support them to do so or seek IT advice for any issues. </a:t>
            </a:r>
          </a:p>
          <a:p>
            <a:endParaRPr lang="en-GB" dirty="0"/>
          </a:p>
          <a:p>
            <a:endParaRPr lang="en-GB" dirty="0"/>
          </a:p>
        </p:txBody>
      </p:sp>
      <p:sp>
        <p:nvSpPr>
          <p:cNvPr id="4" name="Slide Number Placeholder 3"/>
          <p:cNvSpPr>
            <a:spLocks noGrp="1"/>
          </p:cNvSpPr>
          <p:nvPr>
            <p:ph type="sldNum" sz="quarter" idx="5"/>
          </p:nvPr>
        </p:nvSpPr>
        <p:spPr/>
        <p:txBody>
          <a:bodyPr/>
          <a:lstStyle/>
          <a:p>
            <a:fld id="{75550029-98E3-4A10-8B99-C62C5082C1C5}" type="slidenum">
              <a:rPr lang="en-GB" smtClean="0"/>
              <a:t>10</a:t>
            </a:fld>
            <a:endParaRPr lang="en-GB"/>
          </a:p>
        </p:txBody>
      </p:sp>
    </p:spTree>
    <p:extLst>
      <p:ext uri="{BB962C8B-B14F-4D97-AF65-F5344CB8AC3E}">
        <p14:creationId xmlns:p14="http://schemas.microsoft.com/office/powerpoint/2010/main" val="1528703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50029-98E3-4A10-8B99-C62C5082C1C5}" type="slidenum">
              <a:rPr lang="en-GB" smtClean="0"/>
              <a:t>13</a:t>
            </a:fld>
            <a:endParaRPr lang="en-GB"/>
          </a:p>
        </p:txBody>
      </p:sp>
    </p:spTree>
    <p:extLst>
      <p:ext uri="{BB962C8B-B14F-4D97-AF65-F5344CB8AC3E}">
        <p14:creationId xmlns:p14="http://schemas.microsoft.com/office/powerpoint/2010/main" val="713138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https://web.microsoftstream.com/video/2c527580-88f9-4c56-be9a-b88a1c920d17</a:t>
            </a:r>
          </a:p>
          <a:p>
            <a:endParaRPr lang="en-GB" dirty="0"/>
          </a:p>
          <a:p>
            <a:r>
              <a:rPr lang="en-GB" dirty="0"/>
              <a:t>Watch the short video about accessing outlook email. </a:t>
            </a:r>
          </a:p>
        </p:txBody>
      </p:sp>
      <p:sp>
        <p:nvSpPr>
          <p:cNvPr id="4" name="Slide Number Placeholder 3"/>
          <p:cNvSpPr>
            <a:spLocks noGrp="1"/>
          </p:cNvSpPr>
          <p:nvPr>
            <p:ph type="sldNum" sz="quarter" idx="5"/>
          </p:nvPr>
        </p:nvSpPr>
        <p:spPr/>
        <p:txBody>
          <a:bodyPr/>
          <a:lstStyle/>
          <a:p>
            <a:fld id="{75550029-98E3-4A10-8B99-C62C5082C1C5}" type="slidenum">
              <a:rPr lang="en-GB" smtClean="0"/>
              <a:t>14</a:t>
            </a:fld>
            <a:endParaRPr lang="en-GB"/>
          </a:p>
        </p:txBody>
      </p:sp>
    </p:spTree>
    <p:extLst>
      <p:ext uri="{BB962C8B-B14F-4D97-AF65-F5344CB8AC3E}">
        <p14:creationId xmlns:p14="http://schemas.microsoft.com/office/powerpoint/2010/main" val="2800788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p:cNvSpPr>
            <a:spLocks noGrp="1"/>
          </p:cNvSpPr>
          <p:nvPr>
            <p:ph type="sldNum" sz="quarter" idx="5"/>
          </p:nvPr>
        </p:nvSpPr>
        <p:spPr/>
        <p:txBody>
          <a:bodyPr/>
          <a:lstStyle/>
          <a:p>
            <a:fld id="{75550029-98E3-4A10-8B99-C62C5082C1C5}" type="slidenum">
              <a:rPr lang="en-GB" smtClean="0"/>
              <a:t>15</a:t>
            </a:fld>
            <a:endParaRPr lang="en-GB"/>
          </a:p>
        </p:txBody>
      </p:sp>
    </p:spTree>
    <p:extLst>
      <p:ext uri="{BB962C8B-B14F-4D97-AF65-F5344CB8AC3E}">
        <p14:creationId xmlns:p14="http://schemas.microsoft.com/office/powerpoint/2010/main" val="4211239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https://web.microsoftstream.com/video/bde59001-0ad6-426f-8674-f197df3c6a80  </a:t>
            </a:r>
          </a:p>
        </p:txBody>
      </p:sp>
      <p:sp>
        <p:nvSpPr>
          <p:cNvPr id="4" name="Slide Number Placeholder 3"/>
          <p:cNvSpPr>
            <a:spLocks noGrp="1"/>
          </p:cNvSpPr>
          <p:nvPr>
            <p:ph type="sldNum" sz="quarter" idx="5"/>
          </p:nvPr>
        </p:nvSpPr>
        <p:spPr/>
        <p:txBody>
          <a:bodyPr/>
          <a:lstStyle/>
          <a:p>
            <a:fld id="{75550029-98E3-4A10-8B99-C62C5082C1C5}" type="slidenum">
              <a:rPr lang="en-GB" smtClean="0"/>
              <a:t>16</a:t>
            </a:fld>
            <a:endParaRPr lang="en-GB"/>
          </a:p>
        </p:txBody>
      </p:sp>
    </p:spTree>
    <p:extLst>
      <p:ext uri="{BB962C8B-B14F-4D97-AF65-F5344CB8AC3E}">
        <p14:creationId xmlns:p14="http://schemas.microsoft.com/office/powerpoint/2010/main" val="969379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 videos on the following slides. </a:t>
            </a:r>
          </a:p>
          <a:p>
            <a:endParaRPr lang="en-GB" dirty="0"/>
          </a:p>
          <a:p>
            <a:r>
              <a:rPr lang="en-GB" dirty="0"/>
              <a:t>Remember that many students will not have used Teams or Streams before apart from at the admission interview. </a:t>
            </a:r>
          </a:p>
          <a:p>
            <a:r>
              <a:rPr lang="en-GB" dirty="0"/>
              <a:t>Emphasis that many of our support services will use MS Teams meetings. </a:t>
            </a:r>
          </a:p>
          <a:p>
            <a:endParaRPr lang="en-GB" dirty="0"/>
          </a:p>
          <a:p>
            <a:r>
              <a:rPr lang="en-GB" dirty="0"/>
              <a:t>If a student receives an invite to a Teams meeting and clicks ‘yes’ to accept, the meeting with automatically appear in their Outlook and MS Teams calendars. </a:t>
            </a:r>
          </a:p>
          <a:p>
            <a:endParaRPr lang="en-GB" dirty="0"/>
          </a:p>
          <a:p>
            <a:r>
              <a:rPr lang="en-GB" dirty="0"/>
              <a:t>Streams is especially important as this is where the students will access their lecture recordings. </a:t>
            </a:r>
          </a:p>
        </p:txBody>
      </p:sp>
      <p:sp>
        <p:nvSpPr>
          <p:cNvPr id="4" name="Slide Number Placeholder 3"/>
          <p:cNvSpPr>
            <a:spLocks noGrp="1"/>
          </p:cNvSpPr>
          <p:nvPr>
            <p:ph type="sldNum" sz="quarter" idx="5"/>
          </p:nvPr>
        </p:nvSpPr>
        <p:spPr/>
        <p:txBody>
          <a:bodyPr/>
          <a:lstStyle/>
          <a:p>
            <a:fld id="{75550029-98E3-4A10-8B99-C62C5082C1C5}" type="slidenum">
              <a:rPr lang="en-GB" smtClean="0"/>
              <a:t>17</a:t>
            </a:fld>
            <a:endParaRPr lang="en-GB"/>
          </a:p>
        </p:txBody>
      </p:sp>
    </p:spTree>
    <p:extLst>
      <p:ext uri="{BB962C8B-B14F-4D97-AF65-F5344CB8AC3E}">
        <p14:creationId xmlns:p14="http://schemas.microsoft.com/office/powerpoint/2010/main" val="1765451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may not have a device with them in order to access MS Teams, if you decide to demonstrate using your own version of MS Teams then please ensure data is protected and no student numbers or confidential conversations are shown.</a:t>
            </a:r>
          </a:p>
          <a:p>
            <a:endParaRPr lang="en-GB" dirty="0"/>
          </a:p>
          <a:p>
            <a:r>
              <a:rPr lang="en-GB" dirty="0"/>
              <a:t>Demonstrate the ‘meet now’ option and how to invite participants.  </a:t>
            </a:r>
          </a:p>
          <a:p>
            <a:endParaRPr lang="en-GB" dirty="0"/>
          </a:p>
          <a:p>
            <a:r>
              <a:rPr lang="en-GB" dirty="0"/>
              <a:t>https://web.microsoftstream.com/video/ba1fa5fa-5ea5-48ac-a9fe-9dec36068fbd </a:t>
            </a:r>
          </a:p>
        </p:txBody>
      </p:sp>
      <p:sp>
        <p:nvSpPr>
          <p:cNvPr id="4" name="Slide Number Placeholder 3"/>
          <p:cNvSpPr>
            <a:spLocks noGrp="1"/>
          </p:cNvSpPr>
          <p:nvPr>
            <p:ph type="sldNum" sz="quarter" idx="5"/>
          </p:nvPr>
        </p:nvSpPr>
        <p:spPr/>
        <p:txBody>
          <a:bodyPr/>
          <a:lstStyle/>
          <a:p>
            <a:fld id="{75550029-98E3-4A10-8B99-C62C5082C1C5}" type="slidenum">
              <a:rPr lang="en-GB" smtClean="0"/>
              <a:t>18</a:t>
            </a:fld>
            <a:endParaRPr lang="en-GB"/>
          </a:p>
        </p:txBody>
      </p:sp>
    </p:spTree>
    <p:extLst>
      <p:ext uri="{BB962C8B-B14F-4D97-AF65-F5344CB8AC3E}">
        <p14:creationId xmlns:p14="http://schemas.microsoft.com/office/powerpoint/2010/main" val="2489068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require varied support with this process. </a:t>
            </a:r>
          </a:p>
        </p:txBody>
      </p:sp>
      <p:sp>
        <p:nvSpPr>
          <p:cNvPr id="4" name="Slide Number Placeholder 3"/>
          <p:cNvSpPr>
            <a:spLocks noGrp="1"/>
          </p:cNvSpPr>
          <p:nvPr>
            <p:ph type="sldNum" sz="quarter" idx="5"/>
          </p:nvPr>
        </p:nvSpPr>
        <p:spPr/>
        <p:txBody>
          <a:bodyPr/>
          <a:lstStyle/>
          <a:p>
            <a:fld id="{75550029-98E3-4A10-8B99-C62C5082C1C5}" type="slidenum">
              <a:rPr lang="en-GB" smtClean="0"/>
              <a:t>19</a:t>
            </a:fld>
            <a:endParaRPr lang="en-GB"/>
          </a:p>
        </p:txBody>
      </p:sp>
    </p:spTree>
    <p:extLst>
      <p:ext uri="{BB962C8B-B14F-4D97-AF65-F5344CB8AC3E}">
        <p14:creationId xmlns:p14="http://schemas.microsoft.com/office/powerpoint/2010/main" val="3016321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showing the video, please draw the students attention to the ‘My Content’ as this is where the student will find their lecture recording once you have uploaded them to the group that you (as lecturer) has made. </a:t>
            </a:r>
          </a:p>
          <a:p>
            <a:endParaRPr lang="en-GB" dirty="0"/>
          </a:p>
          <a:p>
            <a:r>
              <a:rPr lang="en-GB" dirty="0"/>
              <a:t>The most relevant content exists within the first 2mins of the video, the remaining information relates to recording individual 15mins videos. </a:t>
            </a:r>
          </a:p>
        </p:txBody>
      </p:sp>
      <p:sp>
        <p:nvSpPr>
          <p:cNvPr id="4" name="Slide Number Placeholder 3"/>
          <p:cNvSpPr>
            <a:spLocks noGrp="1"/>
          </p:cNvSpPr>
          <p:nvPr>
            <p:ph type="sldNum" sz="quarter" idx="5"/>
          </p:nvPr>
        </p:nvSpPr>
        <p:spPr/>
        <p:txBody>
          <a:bodyPr/>
          <a:lstStyle/>
          <a:p>
            <a:fld id="{75550029-98E3-4A10-8B99-C62C5082C1C5}" type="slidenum">
              <a:rPr lang="en-GB" smtClean="0"/>
              <a:t>20</a:t>
            </a:fld>
            <a:endParaRPr lang="en-GB"/>
          </a:p>
        </p:txBody>
      </p:sp>
    </p:spTree>
    <p:extLst>
      <p:ext uri="{BB962C8B-B14F-4D97-AF65-F5344CB8AC3E}">
        <p14:creationId xmlns:p14="http://schemas.microsoft.com/office/powerpoint/2010/main" val="30569815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bjSBXTtroxc"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bjSBXTtrox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web.microsoftstream.com/video/2c527580-88f9-4c56-be9a-b88a1c920d17"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eb.microsoftstream.com/video/bde59001-0ad6-426f-8674-f197df3c6a8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hyperlink" Target="https://web.microsoftstream.com/video/ba1fa5fa-5ea5-48ac-a9fe-9dec36068fb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hyperlink" Target="https://web.microsoftstream.com/video/c8f8d609-c5b3-47c7-84d0-b5340f4c0343"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816424"/>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1</a:t>
            </a:r>
          </a:p>
          <a:p>
            <a:pPr eaLnBrk="1" hangingPunct="1"/>
            <a:r>
              <a:rPr lang="en-GB" altLang="en-US" dirty="0">
                <a:solidFill>
                  <a:schemeClr val="tx1"/>
                </a:solidFill>
              </a:rPr>
              <a:t>Title: Introduction to Module</a:t>
            </a:r>
          </a:p>
          <a:p>
            <a:pPr eaLnBrk="1" hangingPunct="1"/>
            <a:r>
              <a:rPr lang="en-GB" altLang="en-US" dirty="0">
                <a:solidFill>
                  <a:schemeClr val="tx1"/>
                </a:solidFill>
              </a:rPr>
              <a:t>Introduction to Digital Skills</a:t>
            </a:r>
          </a:p>
          <a:p>
            <a:pPr eaLnBrk="1" hangingPunct="1"/>
            <a:r>
              <a:rPr lang="en-GB" altLang="en-US" dirty="0">
                <a:solidFill>
                  <a:schemeClr val="tx1"/>
                </a:solidFill>
              </a:rPr>
              <a:t>&amp;</a:t>
            </a:r>
          </a:p>
          <a:p>
            <a:pPr eaLnBrk="1" hangingPunct="1"/>
            <a:r>
              <a:rPr lang="en-GB" altLang="en-US" dirty="0">
                <a:solidFill>
                  <a:schemeClr val="tx1"/>
                </a:solidFill>
              </a:rPr>
              <a:t>Introduction to MS 365</a:t>
            </a: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Introduction to module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525345" y="3854241"/>
            <a:ext cx="3581306" cy="665181"/>
          </a:xfrm>
        </p:spPr>
        <p:txBody>
          <a:bodyPr>
            <a:normAutofit fontScale="55000" lnSpcReduction="20000"/>
          </a:bodyPr>
          <a:lstStyle/>
          <a:p>
            <a:pPr>
              <a:spcAft>
                <a:spcPts val="450"/>
              </a:spcAft>
            </a:pPr>
            <a:r>
              <a:rPr lang="en-US" dirty="0">
                <a:solidFill>
                  <a:schemeClr val="tx1"/>
                </a:solidFill>
              </a:rPr>
              <a:t>LCLM4002_Digital Skills</a:t>
            </a:r>
          </a:p>
          <a:p>
            <a:pPr>
              <a:spcAft>
                <a:spcPts val="450"/>
              </a:spcAft>
            </a:pPr>
            <a:r>
              <a:rPr lang="en-US" dirty="0">
                <a:solidFill>
                  <a:schemeClr val="tx1"/>
                </a:solidFill>
              </a:rPr>
              <a:t>Week 1 </a:t>
            </a:r>
          </a:p>
        </p:txBody>
      </p:sp>
    </p:spTree>
    <p:extLst>
      <p:ext uri="{BB962C8B-B14F-4D97-AF65-F5344CB8AC3E}">
        <p14:creationId xmlns:p14="http://schemas.microsoft.com/office/powerpoint/2010/main" val="42027746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the session today </a:t>
            </a:r>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A6B4B786-39A2-4882-B476-D4F10D2673BD}"/>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We will explore the term overview</a:t>
              </a:r>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BF4CB73-40DC-48E8-AB2B-D700667B00DF}"/>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Ensure everyone can use the </a:t>
              </a:r>
              <a:r>
                <a:rPr lang="en-US" sz="1125" dirty="0" err="1"/>
                <a:t>Digicentre</a:t>
              </a:r>
              <a:r>
                <a:rPr lang="en-US" sz="1125" dirty="0"/>
                <a:t>, Moodle, Outlook and </a:t>
              </a:r>
              <a:r>
                <a:rPr lang="en-US" sz="1125" dirty="0" err="1"/>
                <a:t>onedrive</a:t>
              </a:r>
              <a:r>
                <a:rPr lang="en-US" sz="1125" dirty="0"/>
                <a:t>.</a:t>
              </a:r>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59DCA48-832C-470B-B26E-C142608482C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Introduce </a:t>
              </a:r>
            </a:p>
            <a:p>
              <a:pPr algn="ctr" defTabSz="500063">
                <a:spcAft>
                  <a:spcPct val="35000"/>
                </a:spcAft>
                <a:defRPr cap="all"/>
              </a:pPr>
              <a:r>
                <a:rPr lang="en-US" sz="1125" dirty="0"/>
                <a:t>MS Teams and MS Streams</a:t>
              </a:r>
            </a:p>
          </p:txBody>
        </p:sp>
      </p:grpSp>
    </p:spTree>
    <p:extLst>
      <p:ext uri="{BB962C8B-B14F-4D97-AF65-F5344CB8AC3E}">
        <p14:creationId xmlns:p14="http://schemas.microsoft.com/office/powerpoint/2010/main" val="203596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a:xfrm>
            <a:off x="339488" y="1106429"/>
            <a:ext cx="7543800" cy="1028700"/>
          </a:xfrm>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sz="half" idx="1"/>
          </p:nvPr>
        </p:nvSpPr>
        <p:spPr>
          <a:xfrm>
            <a:off x="533968" y="2171162"/>
            <a:ext cx="4133566" cy="1028700"/>
          </a:xfrm>
        </p:spPr>
        <p:style>
          <a:lnRef idx="2">
            <a:schemeClr val="accent6"/>
          </a:lnRef>
          <a:fillRef idx="1">
            <a:schemeClr val="lt1"/>
          </a:fillRef>
          <a:effectRef idx="0">
            <a:schemeClr val="accent6"/>
          </a:effectRef>
          <a:fontRef idx="minor">
            <a:schemeClr val="dk1"/>
          </a:fontRef>
        </p:style>
        <p:txBody>
          <a:bodyPr>
            <a:normAutofit fontScale="70000" lnSpcReduction="20000"/>
          </a:bodyPr>
          <a:lstStyle/>
          <a:p>
            <a:r>
              <a:rPr lang="en-GB" dirty="0"/>
              <a:t>Level 4 </a:t>
            </a:r>
          </a:p>
          <a:p>
            <a:r>
              <a:rPr lang="en-GB" dirty="0"/>
              <a:t>20 Credit Module </a:t>
            </a:r>
          </a:p>
          <a:p>
            <a:r>
              <a:rPr lang="en-GB" dirty="0"/>
              <a:t>10 weeks of teaching </a:t>
            </a:r>
          </a:p>
        </p:txBody>
      </p:sp>
      <p:sp>
        <p:nvSpPr>
          <p:cNvPr id="6" name="TextBox 5">
            <a:extLst>
              <a:ext uri="{FF2B5EF4-FFF2-40B4-BE49-F238E27FC236}">
                <a16:creationId xmlns:a16="http://schemas.microsoft.com/office/drawing/2014/main" id="{CA92FA01-C35E-49AC-AD53-880AF0CD2F84}"/>
              </a:ext>
            </a:extLst>
          </p:cNvPr>
          <p:cNvSpPr txBox="1"/>
          <p:nvPr/>
        </p:nvSpPr>
        <p:spPr>
          <a:xfrm>
            <a:off x="533969" y="3686152"/>
            <a:ext cx="4133566"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14313" indent="-214313">
              <a:buFont typeface="Wingdings" panose="05000000000000000000" pitchFamily="2" charset="2"/>
              <a:buChar char="ü"/>
            </a:pPr>
            <a:r>
              <a:rPr lang="en-GB" dirty="0"/>
              <a:t> To improve the student’s basic digital skills needed in a business context</a:t>
            </a:r>
          </a:p>
        </p:txBody>
      </p:sp>
      <p:pic>
        <p:nvPicPr>
          <p:cNvPr id="5" name="Picture 4">
            <a:extLst>
              <a:ext uri="{FF2B5EF4-FFF2-40B4-BE49-F238E27FC236}">
                <a16:creationId xmlns:a16="http://schemas.microsoft.com/office/drawing/2014/main" id="{B5297E07-194C-4F84-AA89-F99AD256F31B}"/>
              </a:ext>
            </a:extLst>
          </p:cNvPr>
          <p:cNvPicPr>
            <a:picLocks noChangeAspect="1"/>
          </p:cNvPicPr>
          <p:nvPr/>
        </p:nvPicPr>
        <p:blipFill>
          <a:blip r:embed="rId2"/>
          <a:stretch>
            <a:fillRect/>
          </a:stretch>
        </p:blipFill>
        <p:spPr>
          <a:xfrm>
            <a:off x="4897041" y="2057400"/>
            <a:ext cx="3650456" cy="2743200"/>
          </a:xfrm>
          <a:prstGeom prst="rect">
            <a:avLst/>
          </a:prstGeom>
        </p:spPr>
      </p:pic>
    </p:spTree>
    <p:extLst>
      <p:ext uri="{BB962C8B-B14F-4D97-AF65-F5344CB8AC3E}">
        <p14:creationId xmlns:p14="http://schemas.microsoft.com/office/powerpoint/2010/main" val="284904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533968" y="2420466"/>
            <a:ext cx="4461113" cy="2225429"/>
          </a:xfrm>
        </p:spPr>
        <p:style>
          <a:lnRef idx="2">
            <a:schemeClr val="dk1"/>
          </a:lnRef>
          <a:fillRef idx="1">
            <a:schemeClr val="lt1"/>
          </a:fillRef>
          <a:effectRef idx="0">
            <a:schemeClr val="dk1"/>
          </a:effectRef>
          <a:fontRef idx="minor">
            <a:schemeClr val="dk1"/>
          </a:fontRef>
        </p:style>
        <p:txBody>
          <a:bodyPr/>
          <a:lstStyle/>
          <a:p>
            <a:pPr marL="0" indent="0">
              <a:buNone/>
            </a:pPr>
            <a:r>
              <a:rPr lang="en-GB" sz="1350" dirty="0">
                <a:latin typeface="Arial" panose="020B0604020202020204" pitchFamily="34" charset="0"/>
                <a:cs typeface="Arial" panose="020B0604020202020204" pitchFamily="34" charset="0"/>
              </a:rPr>
              <a:t>Upon the successful completion of this module, the you should be able to: </a:t>
            </a:r>
          </a:p>
          <a:p>
            <a:r>
              <a:rPr lang="en-GB" sz="1350" dirty="0">
                <a:latin typeface="Arial" panose="020B0604020202020204" pitchFamily="34" charset="0"/>
                <a:cs typeface="Arial" panose="020B0604020202020204" pitchFamily="34" charset="0"/>
              </a:rPr>
              <a:t>To demonstrate technical competencies in using technologies to improve workplace efficiency;</a:t>
            </a:r>
          </a:p>
          <a:p>
            <a:r>
              <a:rPr lang="en-GB" sz="1350" dirty="0">
                <a:latin typeface="Arial" panose="020B0604020202020204" pitchFamily="34" charset="0"/>
                <a:cs typeface="Arial" panose="020B0604020202020204" pitchFamily="34" charset="0"/>
              </a:rPr>
              <a:t>To effectively navigate, identify, and handle a range of digital information/content.</a:t>
            </a:r>
          </a:p>
        </p:txBody>
      </p:sp>
      <p:sp>
        <p:nvSpPr>
          <p:cNvPr id="5" name="TextBox 4">
            <a:extLst>
              <a:ext uri="{FF2B5EF4-FFF2-40B4-BE49-F238E27FC236}">
                <a16:creationId xmlns:a16="http://schemas.microsoft.com/office/drawing/2014/main" id="{6655B3B8-9C68-46B3-BA9E-7E8FB01A4ACB}"/>
              </a:ext>
            </a:extLst>
          </p:cNvPr>
          <p:cNvSpPr txBox="1"/>
          <p:nvPr/>
        </p:nvSpPr>
        <p:spPr>
          <a:xfrm>
            <a:off x="533968" y="4931107"/>
            <a:ext cx="807606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 </a:t>
            </a:r>
            <a:r>
              <a:rPr lang="en-GB" b="1" dirty="0"/>
              <a:t>week 2 </a:t>
            </a:r>
            <a:r>
              <a:rPr lang="en-GB" dirty="0"/>
              <a:t>we will introduce the assignments that will be completed in order to meet these learning outcomes. </a:t>
            </a:r>
          </a:p>
        </p:txBody>
      </p:sp>
      <p:pic>
        <p:nvPicPr>
          <p:cNvPr id="6" name="Picture 5">
            <a:extLst>
              <a:ext uri="{FF2B5EF4-FFF2-40B4-BE49-F238E27FC236}">
                <a16:creationId xmlns:a16="http://schemas.microsoft.com/office/drawing/2014/main" id="{304179D3-544B-45C7-BC26-436FC46650D3}"/>
              </a:ext>
            </a:extLst>
          </p:cNvPr>
          <p:cNvPicPr>
            <a:picLocks noChangeAspect="1"/>
          </p:cNvPicPr>
          <p:nvPr/>
        </p:nvPicPr>
        <p:blipFill>
          <a:blip r:embed="rId2"/>
          <a:stretch>
            <a:fillRect/>
          </a:stretch>
        </p:blipFill>
        <p:spPr>
          <a:xfrm>
            <a:off x="5139928" y="1853546"/>
            <a:ext cx="3650456" cy="2743200"/>
          </a:xfrm>
          <a:prstGeom prst="rect">
            <a:avLst/>
          </a:prstGeom>
        </p:spPr>
      </p:pic>
    </p:spTree>
    <p:extLst>
      <p:ext uri="{BB962C8B-B14F-4D97-AF65-F5344CB8AC3E}">
        <p14:creationId xmlns:p14="http://schemas.microsoft.com/office/powerpoint/2010/main" val="36528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F1D6-61C3-498E-9A4D-DBAC76FD86F7}"/>
              </a:ext>
            </a:extLst>
          </p:cNvPr>
          <p:cNvSpPr>
            <a:spLocks noGrp="1"/>
          </p:cNvSpPr>
          <p:nvPr>
            <p:ph type="title"/>
          </p:nvPr>
        </p:nvSpPr>
        <p:spPr>
          <a:xfrm>
            <a:off x="1883391" y="1339195"/>
            <a:ext cx="6460509" cy="562109"/>
          </a:xfrm>
        </p:spPr>
        <p:txBody>
          <a:bodyPr/>
          <a:lstStyle/>
          <a:p>
            <a:r>
              <a:rPr lang="en-GB" dirty="0"/>
              <a:t>Moodle</a:t>
            </a:r>
          </a:p>
        </p:txBody>
      </p:sp>
      <p:pic>
        <p:nvPicPr>
          <p:cNvPr id="5" name="Content Placeholder 4">
            <a:extLst>
              <a:ext uri="{FF2B5EF4-FFF2-40B4-BE49-F238E27FC236}">
                <a16:creationId xmlns:a16="http://schemas.microsoft.com/office/drawing/2014/main" id="{68B7039C-9B68-44E6-AFC5-E8D7B1245E4D}"/>
              </a:ext>
            </a:extLst>
          </p:cNvPr>
          <p:cNvPicPr>
            <a:picLocks noGrp="1" noChangeAspect="1"/>
          </p:cNvPicPr>
          <p:nvPr>
            <p:ph idx="1"/>
          </p:nvPr>
        </p:nvPicPr>
        <p:blipFill>
          <a:blip r:embed="rId3"/>
          <a:stretch>
            <a:fillRect/>
          </a:stretch>
        </p:blipFill>
        <p:spPr>
          <a:xfrm>
            <a:off x="5345473" y="2679501"/>
            <a:ext cx="2143385" cy="511853"/>
          </a:xfrm>
        </p:spPr>
      </p:pic>
      <p:pic>
        <p:nvPicPr>
          <p:cNvPr id="7" name="Picture 6">
            <a:extLst>
              <a:ext uri="{FF2B5EF4-FFF2-40B4-BE49-F238E27FC236}">
                <a16:creationId xmlns:a16="http://schemas.microsoft.com/office/drawing/2014/main" id="{12E706AD-EFEA-401A-B7D5-68404BE0219A}"/>
              </a:ext>
            </a:extLst>
          </p:cNvPr>
          <p:cNvPicPr>
            <a:picLocks noChangeAspect="1"/>
          </p:cNvPicPr>
          <p:nvPr/>
        </p:nvPicPr>
        <p:blipFill>
          <a:blip r:embed="rId4"/>
          <a:stretch>
            <a:fillRect/>
          </a:stretch>
        </p:blipFill>
        <p:spPr>
          <a:xfrm>
            <a:off x="5345473" y="3404065"/>
            <a:ext cx="1873599" cy="877722"/>
          </a:xfrm>
          <a:prstGeom prst="rect">
            <a:avLst/>
          </a:prstGeom>
        </p:spPr>
      </p:pic>
      <p:pic>
        <p:nvPicPr>
          <p:cNvPr id="9" name="Picture 8">
            <a:extLst>
              <a:ext uri="{FF2B5EF4-FFF2-40B4-BE49-F238E27FC236}">
                <a16:creationId xmlns:a16="http://schemas.microsoft.com/office/drawing/2014/main" id="{A2EE67B5-80EE-4977-9753-C22B14B1EA7D}"/>
              </a:ext>
            </a:extLst>
          </p:cNvPr>
          <p:cNvPicPr>
            <a:picLocks noChangeAspect="1"/>
          </p:cNvPicPr>
          <p:nvPr/>
        </p:nvPicPr>
        <p:blipFill>
          <a:blip r:embed="rId5"/>
          <a:stretch>
            <a:fillRect/>
          </a:stretch>
        </p:blipFill>
        <p:spPr>
          <a:xfrm>
            <a:off x="465312" y="1217752"/>
            <a:ext cx="1271588" cy="1271588"/>
          </a:xfrm>
          <a:prstGeom prst="rect">
            <a:avLst/>
          </a:prstGeom>
        </p:spPr>
      </p:pic>
      <p:sp>
        <p:nvSpPr>
          <p:cNvPr id="10" name="TextBox 9">
            <a:extLst>
              <a:ext uri="{FF2B5EF4-FFF2-40B4-BE49-F238E27FC236}">
                <a16:creationId xmlns:a16="http://schemas.microsoft.com/office/drawing/2014/main" id="{10687A7B-C1CA-4624-B76B-F9DB361CE9AD}"/>
              </a:ext>
            </a:extLst>
          </p:cNvPr>
          <p:cNvSpPr txBox="1"/>
          <p:nvPr/>
        </p:nvSpPr>
        <p:spPr>
          <a:xfrm>
            <a:off x="1883391" y="2054726"/>
            <a:ext cx="6694227" cy="646331"/>
          </a:xfrm>
          <a:prstGeom prst="rect">
            <a:avLst/>
          </a:prstGeom>
          <a:noFill/>
        </p:spPr>
        <p:txBody>
          <a:bodyPr wrap="square" rtlCol="0">
            <a:spAutoFit/>
          </a:bodyPr>
          <a:lstStyle/>
          <a:p>
            <a:r>
              <a:rPr lang="en-GB" dirty="0"/>
              <a:t>Moodle is our virtual learning environment (VLE) here at UWTSD</a:t>
            </a:r>
          </a:p>
        </p:txBody>
      </p:sp>
      <p:sp>
        <p:nvSpPr>
          <p:cNvPr id="11" name="TextBox 10">
            <a:extLst>
              <a:ext uri="{FF2B5EF4-FFF2-40B4-BE49-F238E27FC236}">
                <a16:creationId xmlns:a16="http://schemas.microsoft.com/office/drawing/2014/main" id="{1C0432D6-BB90-4AE4-939C-51F7A88B2008}"/>
              </a:ext>
            </a:extLst>
          </p:cNvPr>
          <p:cNvSpPr txBox="1"/>
          <p:nvPr/>
        </p:nvSpPr>
        <p:spPr>
          <a:xfrm>
            <a:off x="997574" y="2840452"/>
            <a:ext cx="3977034"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access Moodle – visit the university website </a:t>
            </a:r>
          </a:p>
        </p:txBody>
      </p:sp>
      <p:sp>
        <p:nvSpPr>
          <p:cNvPr id="12" name="TextBox 11">
            <a:extLst>
              <a:ext uri="{FF2B5EF4-FFF2-40B4-BE49-F238E27FC236}">
                <a16:creationId xmlns:a16="http://schemas.microsoft.com/office/drawing/2014/main" id="{EEC34CBB-FE65-407C-BA81-F708C43B2451}"/>
              </a:ext>
            </a:extLst>
          </p:cNvPr>
          <p:cNvSpPr txBox="1"/>
          <p:nvPr/>
        </p:nvSpPr>
        <p:spPr>
          <a:xfrm>
            <a:off x="997575" y="3519323"/>
            <a:ext cx="397703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Follow the quick links tab at the top of the page. </a:t>
            </a:r>
          </a:p>
        </p:txBody>
      </p:sp>
      <p:sp>
        <p:nvSpPr>
          <p:cNvPr id="13" name="TextBox 12">
            <a:extLst>
              <a:ext uri="{FF2B5EF4-FFF2-40B4-BE49-F238E27FC236}">
                <a16:creationId xmlns:a16="http://schemas.microsoft.com/office/drawing/2014/main" id="{514949A2-6C2E-4A9D-A2C7-0F8A417C02D1}"/>
              </a:ext>
            </a:extLst>
          </p:cNvPr>
          <p:cNvSpPr txBox="1"/>
          <p:nvPr/>
        </p:nvSpPr>
        <p:spPr>
          <a:xfrm>
            <a:off x="997574" y="4776170"/>
            <a:ext cx="375654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Click on the Moodle icon. </a:t>
            </a:r>
          </a:p>
        </p:txBody>
      </p:sp>
      <p:pic>
        <p:nvPicPr>
          <p:cNvPr id="16" name="Picture 15">
            <a:extLst>
              <a:ext uri="{FF2B5EF4-FFF2-40B4-BE49-F238E27FC236}">
                <a16:creationId xmlns:a16="http://schemas.microsoft.com/office/drawing/2014/main" id="{E96E5555-3B08-4147-8CAA-3DA038E231D2}"/>
              </a:ext>
            </a:extLst>
          </p:cNvPr>
          <p:cNvPicPr>
            <a:picLocks noChangeAspect="1"/>
          </p:cNvPicPr>
          <p:nvPr/>
        </p:nvPicPr>
        <p:blipFill>
          <a:blip r:embed="rId5"/>
          <a:stretch>
            <a:fillRect/>
          </a:stretch>
        </p:blipFill>
        <p:spPr>
          <a:xfrm>
            <a:off x="5743807" y="4347426"/>
            <a:ext cx="1171379" cy="1171379"/>
          </a:xfrm>
          <a:prstGeom prst="rect">
            <a:avLst/>
          </a:prstGeom>
        </p:spPr>
      </p:pic>
    </p:spTree>
    <p:extLst>
      <p:ext uri="{BB962C8B-B14F-4D97-AF65-F5344CB8AC3E}">
        <p14:creationId xmlns:p14="http://schemas.microsoft.com/office/powerpoint/2010/main" val="4128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8B47-61F4-4079-AF9A-E341FE7FABD2}"/>
              </a:ext>
            </a:extLst>
          </p:cNvPr>
          <p:cNvSpPr>
            <a:spLocks noGrp="1"/>
          </p:cNvSpPr>
          <p:nvPr>
            <p:ph type="title"/>
          </p:nvPr>
        </p:nvSpPr>
        <p:spPr>
          <a:xfrm>
            <a:off x="3523481" y="464536"/>
            <a:ext cx="3860390" cy="1028700"/>
          </a:xfrm>
        </p:spPr>
        <p:txBody>
          <a:bodyPr>
            <a:normAutofit/>
          </a:bodyPr>
          <a:lstStyle/>
          <a:p>
            <a:r>
              <a:rPr lang="en-GB" dirty="0"/>
              <a:t>Activity   </a:t>
            </a:r>
          </a:p>
        </p:txBody>
      </p:sp>
      <p:sp>
        <p:nvSpPr>
          <p:cNvPr id="7" name="TextBox 6">
            <a:extLst>
              <a:ext uri="{FF2B5EF4-FFF2-40B4-BE49-F238E27FC236}">
                <a16:creationId xmlns:a16="http://schemas.microsoft.com/office/drawing/2014/main" id="{BCD15526-95FA-4DF9-BE95-57DFE8D82325}"/>
              </a:ext>
            </a:extLst>
          </p:cNvPr>
          <p:cNvSpPr txBox="1"/>
          <p:nvPr/>
        </p:nvSpPr>
        <p:spPr>
          <a:xfrm>
            <a:off x="3523481" y="1442246"/>
            <a:ext cx="4114801" cy="553998"/>
          </a:xfrm>
          <a:prstGeom prst="rect">
            <a:avLst/>
          </a:prstGeom>
          <a:noFill/>
        </p:spPr>
        <p:txBody>
          <a:bodyPr wrap="square" rtlCol="0">
            <a:spAutoFit/>
          </a:bodyPr>
          <a:lstStyle/>
          <a:p>
            <a:r>
              <a:rPr lang="en-GB" sz="1500" b="1" dirty="0"/>
              <a:t>Visit</a:t>
            </a:r>
            <a:r>
              <a:rPr lang="en-GB" sz="1500" dirty="0"/>
              <a:t> the module Moodle page and </a:t>
            </a:r>
            <a:r>
              <a:rPr lang="en-GB" sz="1500" b="1" dirty="0"/>
              <a:t>complete</a:t>
            </a:r>
            <a:r>
              <a:rPr lang="en-GB" sz="1500" dirty="0"/>
              <a:t> the choice activity in the week 1 tile. </a:t>
            </a:r>
          </a:p>
        </p:txBody>
      </p:sp>
      <p:sp>
        <p:nvSpPr>
          <p:cNvPr id="8" name="TextBox 7">
            <a:extLst>
              <a:ext uri="{FF2B5EF4-FFF2-40B4-BE49-F238E27FC236}">
                <a16:creationId xmlns:a16="http://schemas.microsoft.com/office/drawing/2014/main" id="{66CC3B58-AB42-4413-9F22-E36DBA1F41CB}"/>
              </a:ext>
            </a:extLst>
          </p:cNvPr>
          <p:cNvSpPr txBox="1"/>
          <p:nvPr/>
        </p:nvSpPr>
        <p:spPr>
          <a:xfrm>
            <a:off x="567814" y="3429000"/>
            <a:ext cx="2809568" cy="170816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The question is: </a:t>
            </a:r>
          </a:p>
          <a:p>
            <a:r>
              <a:rPr lang="en-GB" sz="1500" dirty="0">
                <a:latin typeface="Arial" panose="020B0604020202020204" pitchFamily="34" charset="0"/>
                <a:cs typeface="Arial" panose="020B0604020202020204" pitchFamily="34" charset="0"/>
              </a:rPr>
              <a:t>Where would be your favourite type of place to live?</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 Select your choice and see the results from the entire group. </a:t>
            </a:r>
          </a:p>
        </p:txBody>
      </p:sp>
      <p:sp>
        <p:nvSpPr>
          <p:cNvPr id="5" name="Content Placeholder 4">
            <a:extLst>
              <a:ext uri="{FF2B5EF4-FFF2-40B4-BE49-F238E27FC236}">
                <a16:creationId xmlns:a16="http://schemas.microsoft.com/office/drawing/2014/main" id="{672549AF-F700-4D4C-8FE2-2E763329FA39}"/>
              </a:ext>
            </a:extLst>
          </p:cNvPr>
          <p:cNvSpPr>
            <a:spLocks noGrp="1"/>
          </p:cNvSpPr>
          <p:nvPr>
            <p:ph idx="1"/>
          </p:nvPr>
        </p:nvSpPr>
        <p:spPr>
          <a:xfrm>
            <a:off x="3526954" y="3319778"/>
            <a:ext cx="4789462" cy="1909422"/>
          </a:xfrm>
        </p:spPr>
        <p:txBody>
          <a:bodyPr/>
          <a:lstStyle/>
          <a:p>
            <a:endParaRPr lang="en-GB" dirty="0"/>
          </a:p>
        </p:txBody>
      </p:sp>
      <p:pic>
        <p:nvPicPr>
          <p:cNvPr id="11" name="Picture 10">
            <a:extLst>
              <a:ext uri="{FF2B5EF4-FFF2-40B4-BE49-F238E27FC236}">
                <a16:creationId xmlns:a16="http://schemas.microsoft.com/office/drawing/2014/main" id="{B2CE216B-A4C8-4947-9D06-01DC9A06DC4C}"/>
              </a:ext>
            </a:extLst>
          </p:cNvPr>
          <p:cNvPicPr>
            <a:picLocks noChangeAspect="1"/>
          </p:cNvPicPr>
          <p:nvPr/>
        </p:nvPicPr>
        <p:blipFill>
          <a:blip r:embed="rId3"/>
          <a:stretch>
            <a:fillRect/>
          </a:stretch>
        </p:blipFill>
        <p:spPr>
          <a:xfrm>
            <a:off x="567814" y="450863"/>
            <a:ext cx="2712917" cy="2038670"/>
          </a:xfrm>
          <a:prstGeom prst="rect">
            <a:avLst/>
          </a:prstGeom>
        </p:spPr>
      </p:pic>
      <p:pic>
        <p:nvPicPr>
          <p:cNvPr id="14" name="Picture 13">
            <a:extLst>
              <a:ext uri="{FF2B5EF4-FFF2-40B4-BE49-F238E27FC236}">
                <a16:creationId xmlns:a16="http://schemas.microsoft.com/office/drawing/2014/main" id="{6564FCE9-4431-45A2-9E44-E1B27643E3BE}"/>
              </a:ext>
            </a:extLst>
          </p:cNvPr>
          <p:cNvPicPr>
            <a:picLocks noChangeAspect="1"/>
          </p:cNvPicPr>
          <p:nvPr/>
        </p:nvPicPr>
        <p:blipFill>
          <a:blip r:embed="rId4"/>
          <a:stretch>
            <a:fillRect/>
          </a:stretch>
        </p:blipFill>
        <p:spPr>
          <a:xfrm>
            <a:off x="3523480" y="2132856"/>
            <a:ext cx="5052706" cy="1186922"/>
          </a:xfrm>
          <a:prstGeom prst="rect">
            <a:avLst/>
          </a:prstGeom>
        </p:spPr>
      </p:pic>
    </p:spTree>
    <p:extLst>
      <p:ext uri="{BB962C8B-B14F-4D97-AF65-F5344CB8AC3E}">
        <p14:creationId xmlns:p14="http://schemas.microsoft.com/office/powerpoint/2010/main" val="374377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4032913" y="2434590"/>
            <a:ext cx="4310987" cy="455855"/>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sz="1425" dirty="0">
                <a:latin typeface="Arial" panose="020B0604020202020204" pitchFamily="34" charset="0"/>
                <a:cs typeface="Arial" panose="020B0604020202020204" pitchFamily="34" charset="0"/>
              </a:rPr>
              <a:t>On the module Moodle page you will find the overview for the term. </a:t>
            </a:r>
          </a:p>
          <a:p>
            <a:endParaRPr lang="en-GB" dirty="0"/>
          </a:p>
        </p:txBody>
      </p:sp>
      <p:sp>
        <p:nvSpPr>
          <p:cNvPr id="6" name="TextBox 5">
            <a:extLst>
              <a:ext uri="{FF2B5EF4-FFF2-40B4-BE49-F238E27FC236}">
                <a16:creationId xmlns:a16="http://schemas.microsoft.com/office/drawing/2014/main" id="{93C1B449-67E3-41E7-992A-001454F768AB}"/>
              </a:ext>
            </a:extLst>
          </p:cNvPr>
          <p:cNvSpPr txBox="1"/>
          <p:nvPr/>
        </p:nvSpPr>
        <p:spPr>
          <a:xfrm>
            <a:off x="951932" y="3774459"/>
            <a:ext cx="6213143"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C73842F-4F4C-4845-9758-949946D88DAE}"/>
              </a:ext>
            </a:extLst>
          </p:cNvPr>
          <p:cNvSpPr txBox="1"/>
          <p:nvPr/>
        </p:nvSpPr>
        <p:spPr>
          <a:xfrm>
            <a:off x="800100" y="3633386"/>
            <a:ext cx="2127345"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pic>
        <p:nvPicPr>
          <p:cNvPr id="5" name="Picture 4">
            <a:extLst>
              <a:ext uri="{FF2B5EF4-FFF2-40B4-BE49-F238E27FC236}">
                <a16:creationId xmlns:a16="http://schemas.microsoft.com/office/drawing/2014/main" id="{252B7197-5A2C-4A0B-9F9E-0079F1DE8606}"/>
              </a:ext>
            </a:extLst>
          </p:cNvPr>
          <p:cNvPicPr>
            <a:picLocks noChangeAspect="1"/>
          </p:cNvPicPr>
          <p:nvPr/>
        </p:nvPicPr>
        <p:blipFill rotWithShape="1">
          <a:blip r:embed="rId3"/>
          <a:srcRect l="6179" r="8240"/>
          <a:stretch/>
        </p:blipFill>
        <p:spPr>
          <a:xfrm>
            <a:off x="421481" y="2367896"/>
            <a:ext cx="3264694" cy="592931"/>
          </a:xfrm>
          <a:prstGeom prst="rect">
            <a:avLst/>
          </a:prstGeom>
        </p:spPr>
      </p:pic>
      <p:pic>
        <p:nvPicPr>
          <p:cNvPr id="11" name="Picture 10">
            <a:extLst>
              <a:ext uri="{FF2B5EF4-FFF2-40B4-BE49-F238E27FC236}">
                <a16:creationId xmlns:a16="http://schemas.microsoft.com/office/drawing/2014/main" id="{02A3EDD4-219C-4880-B333-79592007C69E}"/>
              </a:ext>
            </a:extLst>
          </p:cNvPr>
          <p:cNvPicPr>
            <a:picLocks noChangeAspect="1"/>
          </p:cNvPicPr>
          <p:nvPr/>
        </p:nvPicPr>
        <p:blipFill>
          <a:blip r:embed="rId4"/>
          <a:stretch>
            <a:fillRect/>
          </a:stretch>
        </p:blipFill>
        <p:spPr>
          <a:xfrm>
            <a:off x="3421856" y="3443288"/>
            <a:ext cx="4600575" cy="1712064"/>
          </a:xfrm>
          <a:prstGeom prst="rect">
            <a:avLst/>
          </a:prstGeom>
        </p:spPr>
      </p:pic>
    </p:spTree>
    <p:extLst>
      <p:ext uri="{BB962C8B-B14F-4D97-AF65-F5344CB8AC3E}">
        <p14:creationId xmlns:p14="http://schemas.microsoft.com/office/powerpoint/2010/main" val="405481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82366ABB-8CC4-421A-B450-CBB777C4C670}"/>
              </a:ext>
            </a:extLst>
          </p:cNvPr>
          <p:cNvPicPr>
            <a:picLocks noChangeAspect="1"/>
          </p:cNvPicPr>
          <p:nvPr/>
        </p:nvPicPr>
        <p:blipFill>
          <a:blip r:embed="rId4"/>
          <a:stretch>
            <a:fillRect/>
          </a:stretch>
        </p:blipFill>
        <p:spPr>
          <a:xfrm>
            <a:off x="763464" y="1035558"/>
            <a:ext cx="4588121" cy="4786884"/>
          </a:xfrm>
          <a:prstGeom prst="rect">
            <a:avLst/>
          </a:prstGeom>
          <a:noFill/>
          <a:ln>
            <a:noFill/>
          </a:ln>
        </p:spPr>
      </p:pic>
      <p:sp>
        <p:nvSpPr>
          <p:cNvPr id="2" name="Title 1">
            <a:extLst>
              <a:ext uri="{FF2B5EF4-FFF2-40B4-BE49-F238E27FC236}">
                <a16:creationId xmlns:a16="http://schemas.microsoft.com/office/drawing/2014/main" id="{247C9E95-AF62-43EA-9C67-9AB7F69C981A}"/>
              </a:ext>
            </a:extLst>
          </p:cNvPr>
          <p:cNvSpPr>
            <a:spLocks noGrp="1"/>
          </p:cNvSpPr>
          <p:nvPr>
            <p:ph type="title"/>
          </p:nvPr>
        </p:nvSpPr>
        <p:spPr>
          <a:xfrm>
            <a:off x="6357937" y="1309878"/>
            <a:ext cx="2358581" cy="1234440"/>
          </a:xfrm>
        </p:spPr>
        <p:txBody>
          <a:bodyPr anchor="b">
            <a:normAutofit/>
          </a:bodyPr>
          <a:lstStyle/>
          <a:p>
            <a:r>
              <a:rPr lang="en-GB" dirty="0"/>
              <a:t>UWTSD - </a:t>
            </a:r>
            <a:r>
              <a:rPr lang="en-GB" dirty="0" err="1"/>
              <a:t>DigiCentre</a:t>
            </a:r>
            <a:endParaRPr lang="en-GB" dirty="0"/>
          </a:p>
        </p:txBody>
      </p:sp>
      <p:sp>
        <p:nvSpPr>
          <p:cNvPr id="10" name="Text Placeholder 3">
            <a:extLst>
              <a:ext uri="{FF2B5EF4-FFF2-40B4-BE49-F238E27FC236}">
                <a16:creationId xmlns:a16="http://schemas.microsoft.com/office/drawing/2014/main" id="{85E74EFB-519C-DD7D-6C21-7BF861FB0098}"/>
              </a:ext>
            </a:extLst>
          </p:cNvPr>
          <p:cNvSpPr>
            <a:spLocks noGrp="1"/>
          </p:cNvSpPr>
          <p:nvPr>
            <p:ph type="body" sz="half" idx="2"/>
          </p:nvPr>
        </p:nvSpPr>
        <p:spPr>
          <a:xfrm>
            <a:off x="6357937" y="2647188"/>
            <a:ext cx="2358581" cy="2633472"/>
          </a:xfrm>
        </p:spPr>
        <p:txBody>
          <a:bodyPr/>
          <a:lstStyle/>
          <a:p>
            <a:r>
              <a:rPr lang="en-US" dirty="0"/>
              <a:t>Our university has a great new resource – the UWTSD </a:t>
            </a:r>
            <a:r>
              <a:rPr lang="en-US" dirty="0" err="1"/>
              <a:t>DigiCentre</a:t>
            </a:r>
            <a:r>
              <a:rPr lang="en-US" dirty="0"/>
              <a:t>. </a:t>
            </a:r>
          </a:p>
          <a:p>
            <a:endParaRPr lang="en-US" dirty="0"/>
          </a:p>
          <a:p>
            <a:endParaRPr lang="en-US" dirty="0"/>
          </a:p>
        </p:txBody>
      </p:sp>
    </p:spTree>
    <p:extLst>
      <p:ext uri="{BB962C8B-B14F-4D97-AF65-F5344CB8AC3E}">
        <p14:creationId xmlns:p14="http://schemas.microsoft.com/office/powerpoint/2010/main" val="129986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B0FE-CDFD-49FB-9B21-031366EE4BD7}"/>
              </a:ext>
            </a:extLst>
          </p:cNvPr>
          <p:cNvSpPr>
            <a:spLocks noGrp="1"/>
          </p:cNvSpPr>
          <p:nvPr>
            <p:ph type="title"/>
          </p:nvPr>
        </p:nvSpPr>
        <p:spPr>
          <a:xfrm>
            <a:off x="800100" y="1339196"/>
            <a:ext cx="7543800" cy="1028700"/>
          </a:xfrm>
        </p:spPr>
        <p:txBody>
          <a:bodyPr anchor="ctr">
            <a:normAutofit/>
          </a:bodyPr>
          <a:lstStyle/>
          <a:p>
            <a:r>
              <a:rPr lang="en-GB" dirty="0"/>
              <a:t>Activity - Log on and locate</a:t>
            </a:r>
          </a:p>
        </p:txBody>
      </p:sp>
      <p:sp>
        <p:nvSpPr>
          <p:cNvPr id="3" name="Content Placeholder 2">
            <a:extLst>
              <a:ext uri="{FF2B5EF4-FFF2-40B4-BE49-F238E27FC236}">
                <a16:creationId xmlns:a16="http://schemas.microsoft.com/office/drawing/2014/main" id="{7E2163D9-EAB6-4BEB-80CE-B4AC982305E5}"/>
              </a:ext>
            </a:extLst>
          </p:cNvPr>
          <p:cNvSpPr>
            <a:spLocks noGrp="1"/>
          </p:cNvSpPr>
          <p:nvPr>
            <p:ph sz="half" idx="1"/>
          </p:nvPr>
        </p:nvSpPr>
        <p:spPr>
          <a:xfrm>
            <a:off x="800100" y="2434590"/>
            <a:ext cx="3497580" cy="2811780"/>
          </a:xfrm>
        </p:spPr>
        <p:txBody>
          <a:bodyPr>
            <a:normAutofit fontScale="92500" lnSpcReduction="20000"/>
          </a:bodyPr>
          <a:lstStyle/>
          <a:p>
            <a:r>
              <a:rPr lang="en-GB" dirty="0"/>
              <a:t>Please log on to a UWTSD computer or link to the UWTSD </a:t>
            </a:r>
            <a:r>
              <a:rPr lang="en-GB" dirty="0" err="1"/>
              <a:t>wifi</a:t>
            </a:r>
            <a:r>
              <a:rPr lang="en-GB" dirty="0"/>
              <a:t> to access the UWTSD webpage.</a:t>
            </a:r>
          </a:p>
          <a:p>
            <a:endParaRPr lang="en-GB" dirty="0"/>
          </a:p>
          <a:p>
            <a:r>
              <a:rPr lang="en-GB" dirty="0"/>
              <a:t>Locate and explore the </a:t>
            </a:r>
            <a:r>
              <a:rPr lang="en-GB" dirty="0" err="1"/>
              <a:t>Digicentre</a:t>
            </a:r>
            <a:r>
              <a:rPr lang="en-GB" dirty="0"/>
              <a:t>. </a:t>
            </a:r>
          </a:p>
          <a:p>
            <a:endParaRPr lang="en-GB" dirty="0"/>
          </a:p>
          <a:p>
            <a:pPr marL="0" indent="0">
              <a:buNone/>
            </a:pPr>
            <a:endParaRPr lang="en-GB" dirty="0"/>
          </a:p>
        </p:txBody>
      </p:sp>
      <p:pic>
        <p:nvPicPr>
          <p:cNvPr id="4" name="Picture 3">
            <a:hlinkClick r:id="rId3"/>
            <a:extLst>
              <a:ext uri="{FF2B5EF4-FFF2-40B4-BE49-F238E27FC236}">
                <a16:creationId xmlns:a16="http://schemas.microsoft.com/office/drawing/2014/main" id="{1242F263-4593-49DB-8D2C-94DCA8A09A27}"/>
              </a:ext>
            </a:extLst>
          </p:cNvPr>
          <p:cNvPicPr>
            <a:picLocks noChangeAspect="1"/>
          </p:cNvPicPr>
          <p:nvPr/>
        </p:nvPicPr>
        <p:blipFill>
          <a:blip r:embed="rId4"/>
          <a:stretch>
            <a:fillRect/>
          </a:stretch>
        </p:blipFill>
        <p:spPr>
          <a:xfrm>
            <a:off x="5247596" y="2434590"/>
            <a:ext cx="2695028" cy="2811780"/>
          </a:xfrm>
          <a:prstGeom prst="rect">
            <a:avLst/>
          </a:prstGeom>
          <a:noFill/>
          <a:ln>
            <a:noFill/>
          </a:ln>
        </p:spPr>
      </p:pic>
    </p:spTree>
    <p:extLst>
      <p:ext uri="{BB962C8B-B14F-4D97-AF65-F5344CB8AC3E}">
        <p14:creationId xmlns:p14="http://schemas.microsoft.com/office/powerpoint/2010/main" val="920602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8242-3ABF-45B0-83E1-F59AF7AFAD28}"/>
              </a:ext>
            </a:extLst>
          </p:cNvPr>
          <p:cNvSpPr>
            <a:spLocks noGrp="1"/>
          </p:cNvSpPr>
          <p:nvPr>
            <p:ph type="title"/>
          </p:nvPr>
        </p:nvSpPr>
        <p:spPr/>
        <p:txBody>
          <a:bodyPr/>
          <a:lstStyle/>
          <a:p>
            <a:r>
              <a:rPr lang="en-GB" dirty="0"/>
              <a:t>After the break..</a:t>
            </a:r>
          </a:p>
        </p:txBody>
      </p:sp>
      <p:sp>
        <p:nvSpPr>
          <p:cNvPr id="3" name="Content Placeholder 2">
            <a:extLst>
              <a:ext uri="{FF2B5EF4-FFF2-40B4-BE49-F238E27FC236}">
                <a16:creationId xmlns:a16="http://schemas.microsoft.com/office/drawing/2014/main" id="{BACCA129-DA52-447D-A1DB-2AF7AB86739A}"/>
              </a:ext>
            </a:extLst>
          </p:cNvPr>
          <p:cNvSpPr>
            <a:spLocks noGrp="1"/>
          </p:cNvSpPr>
          <p:nvPr>
            <p:ph idx="1"/>
          </p:nvPr>
        </p:nvSpPr>
        <p:spPr/>
        <p:txBody>
          <a:bodyPr>
            <a:normAutofit/>
          </a:bodyPr>
          <a:lstStyle/>
          <a:p>
            <a:r>
              <a:rPr lang="en-GB" sz="1500" dirty="0"/>
              <a:t>20minute break. </a:t>
            </a:r>
          </a:p>
          <a:p>
            <a:r>
              <a:rPr lang="en-GB" sz="1500" dirty="0"/>
              <a:t>After the break we will introduce Microsoft 365. </a:t>
            </a:r>
          </a:p>
        </p:txBody>
      </p:sp>
    </p:spTree>
    <p:extLst>
      <p:ext uri="{BB962C8B-B14F-4D97-AF65-F5344CB8AC3E}">
        <p14:creationId xmlns:p14="http://schemas.microsoft.com/office/powerpoint/2010/main" val="2065413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Introduction to MS365</a:t>
            </a:r>
          </a:p>
        </p:txBody>
      </p:sp>
    </p:spTree>
    <p:extLst>
      <p:ext uri="{BB962C8B-B14F-4D97-AF65-F5344CB8AC3E}">
        <p14:creationId xmlns:p14="http://schemas.microsoft.com/office/powerpoint/2010/main" val="2584280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7CB6-97CB-4883-B867-1B0D687586C3}"/>
              </a:ext>
            </a:extLst>
          </p:cNvPr>
          <p:cNvSpPr>
            <a:spLocks noGrp="1"/>
          </p:cNvSpPr>
          <p:nvPr>
            <p:ph type="title"/>
          </p:nvPr>
        </p:nvSpPr>
        <p:spPr>
          <a:xfrm>
            <a:off x="4283968" y="2011424"/>
            <a:ext cx="3323327" cy="1028700"/>
          </a:xfrm>
        </p:spPr>
        <p:txBody>
          <a:bodyPr/>
          <a:lstStyle/>
          <a:p>
            <a:r>
              <a:rPr lang="en-GB" dirty="0"/>
              <a:t>Microsoft 365</a:t>
            </a:r>
          </a:p>
        </p:txBody>
      </p:sp>
      <p:sp>
        <p:nvSpPr>
          <p:cNvPr id="3" name="Content Placeholder 2">
            <a:extLst>
              <a:ext uri="{FF2B5EF4-FFF2-40B4-BE49-F238E27FC236}">
                <a16:creationId xmlns:a16="http://schemas.microsoft.com/office/drawing/2014/main" id="{9B847C84-CC3E-4B3C-8BDF-C358DC712211}"/>
              </a:ext>
            </a:extLst>
          </p:cNvPr>
          <p:cNvSpPr>
            <a:spLocks noGrp="1"/>
          </p:cNvSpPr>
          <p:nvPr>
            <p:ph idx="1"/>
          </p:nvPr>
        </p:nvSpPr>
        <p:spPr/>
        <p:txBody>
          <a:bodyPr/>
          <a:lstStyle/>
          <a:p>
            <a:r>
              <a:rPr lang="en-GB" sz="135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endParaRPr lang="en-GB" dirty="0"/>
          </a:p>
          <a:p>
            <a:endParaRPr lang="en-GB" dirty="0"/>
          </a:p>
        </p:txBody>
      </p:sp>
      <p:pic>
        <p:nvPicPr>
          <p:cNvPr id="5" name="Picture 4">
            <a:extLst>
              <a:ext uri="{FF2B5EF4-FFF2-40B4-BE49-F238E27FC236}">
                <a16:creationId xmlns:a16="http://schemas.microsoft.com/office/drawing/2014/main" id="{944B6F6A-6A83-42C5-BF20-4B9ED60E6380}"/>
              </a:ext>
            </a:extLst>
          </p:cNvPr>
          <p:cNvPicPr>
            <a:picLocks noChangeAspect="1"/>
          </p:cNvPicPr>
          <p:nvPr/>
        </p:nvPicPr>
        <p:blipFill>
          <a:blip r:embed="rId3"/>
          <a:stretch>
            <a:fillRect/>
          </a:stretch>
        </p:blipFill>
        <p:spPr>
          <a:xfrm>
            <a:off x="5004048" y="3161396"/>
            <a:ext cx="1728788" cy="357188"/>
          </a:xfrm>
          <a:prstGeom prst="rect">
            <a:avLst/>
          </a:prstGeom>
        </p:spPr>
      </p:pic>
      <p:pic>
        <p:nvPicPr>
          <p:cNvPr id="7" name="Picture 6">
            <a:extLst>
              <a:ext uri="{FF2B5EF4-FFF2-40B4-BE49-F238E27FC236}">
                <a16:creationId xmlns:a16="http://schemas.microsoft.com/office/drawing/2014/main" id="{3875B4FB-7E69-4969-95E8-5292CB9E71B6}"/>
              </a:ext>
            </a:extLst>
          </p:cNvPr>
          <p:cNvPicPr>
            <a:picLocks noChangeAspect="1"/>
          </p:cNvPicPr>
          <p:nvPr/>
        </p:nvPicPr>
        <p:blipFill>
          <a:blip r:embed="rId4"/>
          <a:stretch>
            <a:fillRect/>
          </a:stretch>
        </p:blipFill>
        <p:spPr>
          <a:xfrm>
            <a:off x="976402" y="3068308"/>
            <a:ext cx="2836069" cy="514350"/>
          </a:xfrm>
          <a:prstGeom prst="rect">
            <a:avLst/>
          </a:prstGeom>
        </p:spPr>
      </p:pic>
      <p:pic>
        <p:nvPicPr>
          <p:cNvPr id="9" name="Picture 8">
            <a:extLst>
              <a:ext uri="{FF2B5EF4-FFF2-40B4-BE49-F238E27FC236}">
                <a16:creationId xmlns:a16="http://schemas.microsoft.com/office/drawing/2014/main" id="{06D6B0F8-2C24-4E27-AA4E-3E5A2C5DD444}"/>
              </a:ext>
            </a:extLst>
          </p:cNvPr>
          <p:cNvPicPr>
            <a:picLocks noChangeAspect="1"/>
          </p:cNvPicPr>
          <p:nvPr/>
        </p:nvPicPr>
        <p:blipFill>
          <a:blip r:embed="rId5"/>
          <a:stretch>
            <a:fillRect/>
          </a:stretch>
        </p:blipFill>
        <p:spPr>
          <a:xfrm>
            <a:off x="976402" y="3763219"/>
            <a:ext cx="2886075" cy="500063"/>
          </a:xfrm>
          <a:prstGeom prst="rect">
            <a:avLst/>
          </a:prstGeom>
        </p:spPr>
      </p:pic>
      <p:pic>
        <p:nvPicPr>
          <p:cNvPr id="11" name="Picture 10">
            <a:extLst>
              <a:ext uri="{FF2B5EF4-FFF2-40B4-BE49-F238E27FC236}">
                <a16:creationId xmlns:a16="http://schemas.microsoft.com/office/drawing/2014/main" id="{879AF776-FD7F-4B15-9B39-6AD68D13F5B6}"/>
              </a:ext>
            </a:extLst>
          </p:cNvPr>
          <p:cNvPicPr>
            <a:picLocks noChangeAspect="1"/>
          </p:cNvPicPr>
          <p:nvPr/>
        </p:nvPicPr>
        <p:blipFill>
          <a:blip r:embed="rId6"/>
          <a:stretch>
            <a:fillRect/>
          </a:stretch>
        </p:blipFill>
        <p:spPr>
          <a:xfrm>
            <a:off x="976402" y="4443843"/>
            <a:ext cx="1443038" cy="621506"/>
          </a:xfrm>
          <a:prstGeom prst="rect">
            <a:avLst/>
          </a:prstGeom>
        </p:spPr>
      </p:pic>
      <p:pic>
        <p:nvPicPr>
          <p:cNvPr id="13" name="Picture 12">
            <a:extLst>
              <a:ext uri="{FF2B5EF4-FFF2-40B4-BE49-F238E27FC236}">
                <a16:creationId xmlns:a16="http://schemas.microsoft.com/office/drawing/2014/main" id="{2EAF09A0-54C7-43C6-92DE-3859D8AE7624}"/>
              </a:ext>
            </a:extLst>
          </p:cNvPr>
          <p:cNvPicPr>
            <a:picLocks noChangeAspect="1"/>
          </p:cNvPicPr>
          <p:nvPr/>
        </p:nvPicPr>
        <p:blipFill>
          <a:blip r:embed="rId7"/>
          <a:stretch>
            <a:fillRect/>
          </a:stretch>
        </p:blipFill>
        <p:spPr>
          <a:xfrm>
            <a:off x="2425976" y="4439203"/>
            <a:ext cx="1386495" cy="621506"/>
          </a:xfrm>
          <a:prstGeom prst="rect">
            <a:avLst/>
          </a:prstGeom>
        </p:spPr>
      </p:pic>
      <p:pic>
        <p:nvPicPr>
          <p:cNvPr id="10" name="Picture 9">
            <a:extLst>
              <a:ext uri="{FF2B5EF4-FFF2-40B4-BE49-F238E27FC236}">
                <a16:creationId xmlns:a16="http://schemas.microsoft.com/office/drawing/2014/main" id="{63DB340F-1758-40B4-9372-ADAE86A81711}"/>
              </a:ext>
            </a:extLst>
          </p:cNvPr>
          <p:cNvPicPr>
            <a:picLocks noChangeAspect="1"/>
          </p:cNvPicPr>
          <p:nvPr/>
        </p:nvPicPr>
        <p:blipFill>
          <a:blip r:embed="rId8"/>
          <a:stretch>
            <a:fillRect/>
          </a:stretch>
        </p:blipFill>
        <p:spPr>
          <a:xfrm>
            <a:off x="1005691" y="5122118"/>
            <a:ext cx="1388745" cy="519157"/>
          </a:xfrm>
          <a:prstGeom prst="rect">
            <a:avLst/>
          </a:prstGeom>
        </p:spPr>
      </p:pic>
      <p:pic>
        <p:nvPicPr>
          <p:cNvPr id="12" name="Picture 11">
            <a:extLst>
              <a:ext uri="{FF2B5EF4-FFF2-40B4-BE49-F238E27FC236}">
                <a16:creationId xmlns:a16="http://schemas.microsoft.com/office/drawing/2014/main" id="{4261EDF1-AB77-43FC-AAE2-600B8B826D97}"/>
              </a:ext>
            </a:extLst>
          </p:cNvPr>
          <p:cNvPicPr>
            <a:picLocks noChangeAspect="1"/>
          </p:cNvPicPr>
          <p:nvPr/>
        </p:nvPicPr>
        <p:blipFill>
          <a:blip r:embed="rId9"/>
          <a:stretch>
            <a:fillRect/>
          </a:stretch>
        </p:blipFill>
        <p:spPr>
          <a:xfrm>
            <a:off x="2425976" y="5122117"/>
            <a:ext cx="1358832" cy="543533"/>
          </a:xfrm>
          <a:prstGeom prst="rect">
            <a:avLst/>
          </a:prstGeom>
        </p:spPr>
      </p:pic>
      <p:sp>
        <p:nvSpPr>
          <p:cNvPr id="4" name="TextBox 3">
            <a:extLst>
              <a:ext uri="{FF2B5EF4-FFF2-40B4-BE49-F238E27FC236}">
                <a16:creationId xmlns:a16="http://schemas.microsoft.com/office/drawing/2014/main" id="{BCD91827-704C-4ED3-BDB6-BAEF42791BD0}"/>
              </a:ext>
            </a:extLst>
          </p:cNvPr>
          <p:cNvSpPr txBox="1"/>
          <p:nvPr/>
        </p:nvSpPr>
        <p:spPr>
          <a:xfrm>
            <a:off x="4676865" y="3667001"/>
            <a:ext cx="3091009" cy="923330"/>
          </a:xfrm>
          <a:prstGeom prst="rect">
            <a:avLst/>
          </a:prstGeom>
          <a:noFill/>
        </p:spPr>
        <p:txBody>
          <a:bodyPr wrap="square" rtlCol="0">
            <a:spAutoFit/>
          </a:bodyPr>
          <a:lstStyle/>
          <a:p>
            <a:r>
              <a:rPr lang="en-GB" dirty="0"/>
              <a:t>We will briefly introduce Outlook, OneDrive, Teams and Stream to you now. </a:t>
            </a:r>
          </a:p>
        </p:txBody>
      </p:sp>
    </p:spTree>
    <p:extLst>
      <p:ext uri="{BB962C8B-B14F-4D97-AF65-F5344CB8AC3E}">
        <p14:creationId xmlns:p14="http://schemas.microsoft.com/office/powerpoint/2010/main" val="1584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C169-1F31-4682-B7CD-5DD502DEBB12}"/>
              </a:ext>
            </a:extLst>
          </p:cNvPr>
          <p:cNvSpPr>
            <a:spLocks noGrp="1"/>
          </p:cNvSpPr>
          <p:nvPr>
            <p:ph type="title"/>
          </p:nvPr>
        </p:nvSpPr>
        <p:spPr>
          <a:xfrm>
            <a:off x="2031520" y="1339196"/>
            <a:ext cx="6312380" cy="1028700"/>
          </a:xfrm>
        </p:spPr>
        <p:txBody>
          <a:bodyPr/>
          <a:lstStyle/>
          <a:p>
            <a:r>
              <a:rPr lang="en-GB" dirty="0"/>
              <a:t>Outlook </a:t>
            </a:r>
          </a:p>
        </p:txBody>
      </p:sp>
      <p:sp>
        <p:nvSpPr>
          <p:cNvPr id="3" name="Content Placeholder 2">
            <a:extLst>
              <a:ext uri="{FF2B5EF4-FFF2-40B4-BE49-F238E27FC236}">
                <a16:creationId xmlns:a16="http://schemas.microsoft.com/office/drawing/2014/main" id="{A02E2F7C-072B-425D-B55E-B34684F04431}"/>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6CB365A9-8088-466E-BF17-CF4684D2B57B}"/>
              </a:ext>
            </a:extLst>
          </p:cNvPr>
          <p:cNvPicPr>
            <a:picLocks noChangeAspect="1"/>
          </p:cNvPicPr>
          <p:nvPr/>
        </p:nvPicPr>
        <p:blipFill>
          <a:blip r:embed="rId3"/>
          <a:stretch>
            <a:fillRect/>
          </a:stretch>
        </p:blipFill>
        <p:spPr>
          <a:xfrm>
            <a:off x="686137" y="1399918"/>
            <a:ext cx="1250156" cy="907256"/>
          </a:xfrm>
          <a:prstGeom prst="rect">
            <a:avLst/>
          </a:prstGeom>
        </p:spPr>
      </p:pic>
      <p:sp>
        <p:nvSpPr>
          <p:cNvPr id="8" name="TextBox 7">
            <a:extLst>
              <a:ext uri="{FF2B5EF4-FFF2-40B4-BE49-F238E27FC236}">
                <a16:creationId xmlns:a16="http://schemas.microsoft.com/office/drawing/2014/main" id="{68F6D8B4-27CE-4880-8936-12980FF8A2BE}"/>
              </a:ext>
            </a:extLst>
          </p:cNvPr>
          <p:cNvSpPr txBox="1"/>
          <p:nvPr/>
        </p:nvSpPr>
        <p:spPr>
          <a:xfrm>
            <a:off x="686137" y="2794908"/>
            <a:ext cx="1632521"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Watch this short video about accessing and using Outlook. </a:t>
            </a:r>
          </a:p>
        </p:txBody>
      </p:sp>
      <p:pic>
        <p:nvPicPr>
          <p:cNvPr id="6" name="Picture 5">
            <a:hlinkClick r:id="rId4"/>
            <a:extLst>
              <a:ext uri="{FF2B5EF4-FFF2-40B4-BE49-F238E27FC236}">
                <a16:creationId xmlns:a16="http://schemas.microsoft.com/office/drawing/2014/main" id="{F1CC7451-BA36-456B-8F5A-FE6D27428CA7}"/>
              </a:ext>
            </a:extLst>
          </p:cNvPr>
          <p:cNvPicPr>
            <a:picLocks noChangeAspect="1"/>
          </p:cNvPicPr>
          <p:nvPr/>
        </p:nvPicPr>
        <p:blipFill>
          <a:blip r:embed="rId5"/>
          <a:stretch>
            <a:fillRect/>
          </a:stretch>
        </p:blipFill>
        <p:spPr>
          <a:xfrm>
            <a:off x="3712545" y="2168129"/>
            <a:ext cx="4631356" cy="3350676"/>
          </a:xfrm>
          <a:prstGeom prst="rect">
            <a:avLst/>
          </a:prstGeom>
        </p:spPr>
      </p:pic>
    </p:spTree>
    <p:extLst>
      <p:ext uri="{BB962C8B-B14F-4D97-AF65-F5344CB8AC3E}">
        <p14:creationId xmlns:p14="http://schemas.microsoft.com/office/powerpoint/2010/main" val="29014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B3C-86DF-4D3B-95E1-8F800876F2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529220-61FE-4DC0-BB6A-98BA179F2B4F}"/>
              </a:ext>
            </a:extLst>
          </p:cNvPr>
          <p:cNvSpPr>
            <a:spLocks noGrp="1"/>
          </p:cNvSpPr>
          <p:nvPr>
            <p:ph idx="1"/>
          </p:nvPr>
        </p:nvSpPr>
        <p:spPr/>
        <p:txBody>
          <a:bodyPr>
            <a:normAutofit/>
          </a:bodyPr>
          <a:lstStyle/>
          <a:p>
            <a:pPr marL="0" indent="0">
              <a:buNone/>
            </a:pPr>
            <a:r>
              <a:rPr lang="en-GB" sz="2100" dirty="0">
                <a:latin typeface="Arial" panose="020B0604020202020204" pitchFamily="34" charset="0"/>
                <a:cs typeface="Arial" panose="020B0604020202020204" pitchFamily="34" charset="0"/>
              </a:rPr>
              <a:t>Send an email to your lecturer. </a:t>
            </a:r>
          </a:p>
          <a:p>
            <a:pPr marL="0" indent="0">
              <a:buNone/>
            </a:pPr>
            <a:r>
              <a:rPr lang="en-GB" sz="2100" dirty="0">
                <a:latin typeface="Arial" panose="020B0604020202020204" pitchFamily="34" charset="0"/>
                <a:cs typeface="Arial" panose="020B0604020202020204" pitchFamily="34" charset="0"/>
              </a:rPr>
              <a:t> </a:t>
            </a:r>
            <a:r>
              <a:rPr lang="en-GB" sz="2100" b="1" dirty="0">
                <a:latin typeface="Arial" panose="020B0604020202020204" pitchFamily="34" charset="0"/>
                <a:cs typeface="Arial" panose="020B0604020202020204" pitchFamily="34" charset="0"/>
              </a:rPr>
              <a:t>Subject : Career aspirations </a:t>
            </a:r>
          </a:p>
          <a:p>
            <a:r>
              <a:rPr lang="en-GB" sz="2100" b="1" dirty="0">
                <a:latin typeface="Arial" panose="020B0604020202020204" pitchFamily="34" charset="0"/>
                <a:cs typeface="Arial" panose="020B0604020202020204" pitchFamily="34" charset="0"/>
              </a:rPr>
              <a:t>In your email introduce yourself and write what you aspire to achieve in your career. </a:t>
            </a:r>
          </a:p>
          <a:p>
            <a:pPr marL="0" indent="0">
              <a:buNone/>
            </a:pPr>
            <a:endParaRPr lang="en-GB" sz="2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1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62CE-0F0B-4B58-A35B-0FA646C7923A}"/>
              </a:ext>
            </a:extLst>
          </p:cNvPr>
          <p:cNvSpPr>
            <a:spLocks noGrp="1"/>
          </p:cNvSpPr>
          <p:nvPr>
            <p:ph type="title"/>
          </p:nvPr>
        </p:nvSpPr>
        <p:spPr/>
        <p:txBody>
          <a:bodyPr/>
          <a:lstStyle/>
          <a:p>
            <a:r>
              <a:rPr lang="en-GB" dirty="0"/>
              <a:t>OneDrive </a:t>
            </a:r>
          </a:p>
        </p:txBody>
      </p:sp>
      <p:sp>
        <p:nvSpPr>
          <p:cNvPr id="3" name="Content Placeholder 2">
            <a:extLst>
              <a:ext uri="{FF2B5EF4-FFF2-40B4-BE49-F238E27FC236}">
                <a16:creationId xmlns:a16="http://schemas.microsoft.com/office/drawing/2014/main" id="{4AE3A5BB-549D-40F9-B9E9-E0AB89E37F95}"/>
              </a:ext>
            </a:extLst>
          </p:cNvPr>
          <p:cNvSpPr>
            <a:spLocks noGrp="1"/>
          </p:cNvSpPr>
          <p:nvPr>
            <p:ph idx="1"/>
          </p:nvPr>
        </p:nvSpPr>
        <p:spPr/>
        <p:txBody>
          <a:bodyPr/>
          <a:lstStyle/>
          <a:p>
            <a:r>
              <a:rPr lang="en-GB" sz="1500" dirty="0">
                <a:latin typeface="Arial" panose="020B0604020202020204" pitchFamily="34" charset="0"/>
                <a:cs typeface="Arial" panose="020B0604020202020204" pitchFamily="34" charset="0"/>
              </a:rPr>
              <a:t>The OneDrive is an essential part of Microsoft 365. </a:t>
            </a:r>
          </a:p>
          <a:p>
            <a:endParaRPr lang="en-GB" dirty="0"/>
          </a:p>
        </p:txBody>
      </p:sp>
      <p:pic>
        <p:nvPicPr>
          <p:cNvPr id="5" name="Picture 4">
            <a:extLst>
              <a:ext uri="{FF2B5EF4-FFF2-40B4-BE49-F238E27FC236}">
                <a16:creationId xmlns:a16="http://schemas.microsoft.com/office/drawing/2014/main" id="{52F81586-AAFA-48F3-A15E-664FEB3987A3}"/>
              </a:ext>
            </a:extLst>
          </p:cNvPr>
          <p:cNvPicPr>
            <a:picLocks noChangeAspect="1"/>
          </p:cNvPicPr>
          <p:nvPr/>
        </p:nvPicPr>
        <p:blipFill>
          <a:blip r:embed="rId3"/>
          <a:stretch>
            <a:fillRect/>
          </a:stretch>
        </p:blipFill>
        <p:spPr>
          <a:xfrm>
            <a:off x="2951049" y="1651149"/>
            <a:ext cx="1500188" cy="500063"/>
          </a:xfrm>
          <a:prstGeom prst="rect">
            <a:avLst/>
          </a:prstGeom>
        </p:spPr>
      </p:pic>
      <p:sp>
        <p:nvSpPr>
          <p:cNvPr id="10" name="TextBox 9">
            <a:extLst>
              <a:ext uri="{FF2B5EF4-FFF2-40B4-BE49-F238E27FC236}">
                <a16:creationId xmlns:a16="http://schemas.microsoft.com/office/drawing/2014/main" id="{75B5A704-7711-4DB5-8062-413E6727757E}"/>
              </a:ext>
            </a:extLst>
          </p:cNvPr>
          <p:cNvSpPr txBox="1"/>
          <p:nvPr/>
        </p:nvSpPr>
        <p:spPr>
          <a:xfrm>
            <a:off x="1020706" y="3524250"/>
            <a:ext cx="1949564"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Watch this short video</a:t>
            </a:r>
          </a:p>
        </p:txBody>
      </p:sp>
      <p:pic>
        <p:nvPicPr>
          <p:cNvPr id="7" name="Picture 6">
            <a:hlinkClick r:id="rId4"/>
            <a:extLst>
              <a:ext uri="{FF2B5EF4-FFF2-40B4-BE49-F238E27FC236}">
                <a16:creationId xmlns:a16="http://schemas.microsoft.com/office/drawing/2014/main" id="{3E7E97B7-0943-4E84-AF15-75F069323434}"/>
              </a:ext>
            </a:extLst>
          </p:cNvPr>
          <p:cNvPicPr>
            <a:picLocks noChangeAspect="1"/>
          </p:cNvPicPr>
          <p:nvPr/>
        </p:nvPicPr>
        <p:blipFill>
          <a:blip r:embed="rId3"/>
          <a:stretch>
            <a:fillRect/>
          </a:stretch>
        </p:blipFill>
        <p:spPr>
          <a:xfrm>
            <a:off x="3650444" y="3247365"/>
            <a:ext cx="4271373" cy="1423791"/>
          </a:xfrm>
          <a:prstGeom prst="rect">
            <a:avLst/>
          </a:prstGeom>
        </p:spPr>
      </p:pic>
    </p:spTree>
    <p:extLst>
      <p:ext uri="{BB962C8B-B14F-4D97-AF65-F5344CB8AC3E}">
        <p14:creationId xmlns:p14="http://schemas.microsoft.com/office/powerpoint/2010/main" val="83753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84B3-7545-463D-9402-4EB11B2A1C8A}"/>
              </a:ext>
            </a:extLst>
          </p:cNvPr>
          <p:cNvSpPr>
            <a:spLocks noGrp="1"/>
          </p:cNvSpPr>
          <p:nvPr>
            <p:ph type="title"/>
          </p:nvPr>
        </p:nvSpPr>
        <p:spPr/>
        <p:txBody>
          <a:bodyPr/>
          <a:lstStyle/>
          <a:p>
            <a:r>
              <a:rPr lang="en-GB" dirty="0"/>
              <a:t>MS Teams and MS Stream</a:t>
            </a:r>
          </a:p>
        </p:txBody>
      </p:sp>
      <p:pic>
        <p:nvPicPr>
          <p:cNvPr id="8" name="Picture 7">
            <a:extLst>
              <a:ext uri="{FF2B5EF4-FFF2-40B4-BE49-F238E27FC236}">
                <a16:creationId xmlns:a16="http://schemas.microsoft.com/office/drawing/2014/main" id="{C74E1E90-6D71-488A-84AB-8F3F4CCECB17}"/>
              </a:ext>
            </a:extLst>
          </p:cNvPr>
          <p:cNvPicPr>
            <a:picLocks noChangeAspect="1"/>
          </p:cNvPicPr>
          <p:nvPr/>
        </p:nvPicPr>
        <p:blipFill>
          <a:blip r:embed="rId3"/>
          <a:stretch>
            <a:fillRect/>
          </a:stretch>
        </p:blipFill>
        <p:spPr>
          <a:xfrm>
            <a:off x="853678" y="2680306"/>
            <a:ext cx="1462568" cy="546755"/>
          </a:xfrm>
          <a:prstGeom prst="rect">
            <a:avLst/>
          </a:prstGeom>
        </p:spPr>
      </p:pic>
      <p:pic>
        <p:nvPicPr>
          <p:cNvPr id="10" name="Picture 9">
            <a:extLst>
              <a:ext uri="{FF2B5EF4-FFF2-40B4-BE49-F238E27FC236}">
                <a16:creationId xmlns:a16="http://schemas.microsoft.com/office/drawing/2014/main" id="{199EFD1A-BD05-49D2-B94A-62D4FD6527C0}"/>
              </a:ext>
            </a:extLst>
          </p:cNvPr>
          <p:cNvPicPr>
            <a:picLocks noChangeAspect="1"/>
          </p:cNvPicPr>
          <p:nvPr/>
        </p:nvPicPr>
        <p:blipFill>
          <a:blip r:embed="rId4"/>
          <a:stretch>
            <a:fillRect/>
          </a:stretch>
        </p:blipFill>
        <p:spPr>
          <a:xfrm>
            <a:off x="856299" y="4086225"/>
            <a:ext cx="1459947" cy="583979"/>
          </a:xfrm>
          <a:prstGeom prst="rect">
            <a:avLst/>
          </a:prstGeom>
        </p:spPr>
      </p:pic>
      <p:sp>
        <p:nvSpPr>
          <p:cNvPr id="11" name="TextBox 10">
            <a:extLst>
              <a:ext uri="{FF2B5EF4-FFF2-40B4-BE49-F238E27FC236}">
                <a16:creationId xmlns:a16="http://schemas.microsoft.com/office/drawing/2014/main" id="{BC37676D-91E5-4424-8C9A-6F85CB4260F3}"/>
              </a:ext>
            </a:extLst>
          </p:cNvPr>
          <p:cNvSpPr txBox="1"/>
          <p:nvPr/>
        </p:nvSpPr>
        <p:spPr>
          <a:xfrm>
            <a:off x="2527825" y="2367896"/>
            <a:ext cx="5679104" cy="1754326"/>
          </a:xfrm>
          <a:prstGeom prst="rect">
            <a:avLst/>
          </a:prstGeom>
          <a:noFill/>
        </p:spPr>
        <p:txBody>
          <a:bodyPr wrap="square" rtlCol="0">
            <a:spAutoFit/>
          </a:bodyPr>
          <a:lstStyle/>
          <a:p>
            <a:r>
              <a:rPr lang="en-GB" dirty="0"/>
              <a:t>MS Teams can be downloaded as an app or accessed via a webpage. </a:t>
            </a:r>
          </a:p>
          <a:p>
            <a:endParaRPr lang="en-GB" dirty="0"/>
          </a:p>
          <a:p>
            <a:r>
              <a:rPr lang="en-GB" dirty="0"/>
              <a:t>This app will allow you as a student to set up meetings with other students or to attend scheduled MS Teams meetings using a link. </a:t>
            </a:r>
          </a:p>
        </p:txBody>
      </p:sp>
      <p:sp>
        <p:nvSpPr>
          <p:cNvPr id="12" name="TextBox 11">
            <a:extLst>
              <a:ext uri="{FF2B5EF4-FFF2-40B4-BE49-F238E27FC236}">
                <a16:creationId xmlns:a16="http://schemas.microsoft.com/office/drawing/2014/main" id="{2E86647A-F52B-4953-8CC3-420D23F24C5B}"/>
              </a:ext>
            </a:extLst>
          </p:cNvPr>
          <p:cNvSpPr txBox="1"/>
          <p:nvPr/>
        </p:nvSpPr>
        <p:spPr>
          <a:xfrm>
            <a:off x="2527825" y="4086226"/>
            <a:ext cx="5126525" cy="923330"/>
          </a:xfrm>
          <a:prstGeom prst="rect">
            <a:avLst/>
          </a:prstGeom>
          <a:noFill/>
        </p:spPr>
        <p:txBody>
          <a:bodyPr wrap="square" rtlCol="0">
            <a:spAutoFit/>
          </a:bodyPr>
          <a:lstStyle/>
          <a:p>
            <a:r>
              <a:rPr lang="en-GB" dirty="0"/>
              <a:t>MS Stream is a video viewing and storage app. This app will be used to store your lecture recordings. </a:t>
            </a:r>
          </a:p>
        </p:txBody>
      </p:sp>
    </p:spTree>
    <p:extLst>
      <p:ext uri="{BB962C8B-B14F-4D97-AF65-F5344CB8AC3E}">
        <p14:creationId xmlns:p14="http://schemas.microsoft.com/office/powerpoint/2010/main" val="62548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9A627-B5A4-42EA-ACAC-04D07D87C2E5}"/>
              </a:ext>
            </a:extLst>
          </p:cNvPr>
          <p:cNvSpPr>
            <a:spLocks noGrp="1"/>
          </p:cNvSpPr>
          <p:nvPr>
            <p:ph type="title"/>
          </p:nvPr>
        </p:nvSpPr>
        <p:spPr>
          <a:xfrm>
            <a:off x="6772275" y="1170204"/>
            <a:ext cx="2171700" cy="731977"/>
          </a:xfrm>
        </p:spPr>
        <p:txBody>
          <a:bodyPr/>
          <a:lstStyle/>
          <a:p>
            <a:r>
              <a:rPr lang="en-GB" dirty="0"/>
              <a:t>MS Teams </a:t>
            </a:r>
          </a:p>
        </p:txBody>
      </p:sp>
      <p:sp>
        <p:nvSpPr>
          <p:cNvPr id="3" name="Content Placeholder 2">
            <a:extLst>
              <a:ext uri="{FF2B5EF4-FFF2-40B4-BE49-F238E27FC236}">
                <a16:creationId xmlns:a16="http://schemas.microsoft.com/office/drawing/2014/main" id="{EDF1BC1E-75BA-4040-BCFC-0A33C532FD6C}"/>
              </a:ext>
            </a:extLst>
          </p:cNvPr>
          <p:cNvSpPr>
            <a:spLocks noGrp="1"/>
          </p:cNvSpPr>
          <p:nvPr>
            <p:ph idx="1"/>
          </p:nvPr>
        </p:nvSpPr>
        <p:spPr>
          <a:xfrm>
            <a:off x="6953555" y="3429001"/>
            <a:ext cx="1809140" cy="1421606"/>
          </a:xfrm>
        </p:spPr>
        <p:txBody>
          <a:bodyPr/>
          <a:lstStyle/>
          <a:p>
            <a:pPr marL="0" indent="0">
              <a:buNone/>
            </a:pPr>
            <a:r>
              <a:rPr lang="en-GB" sz="1350" dirty="0">
                <a:latin typeface="Arial" panose="020B0604020202020204" pitchFamily="34" charset="0"/>
                <a:cs typeface="Arial" panose="020B0604020202020204" pitchFamily="34" charset="0"/>
              </a:rPr>
              <a:t>Please watch this video from the UWTSD Digital Skills staff in Swansea. </a:t>
            </a:r>
          </a:p>
          <a:p>
            <a:endParaRPr lang="en-GB" dirty="0"/>
          </a:p>
          <a:p>
            <a:endParaRPr lang="en-GB" dirty="0"/>
          </a:p>
        </p:txBody>
      </p:sp>
      <p:pic>
        <p:nvPicPr>
          <p:cNvPr id="4" name="Picture 3">
            <a:extLst>
              <a:ext uri="{FF2B5EF4-FFF2-40B4-BE49-F238E27FC236}">
                <a16:creationId xmlns:a16="http://schemas.microsoft.com/office/drawing/2014/main" id="{DD0D1109-D36C-436D-A00C-CF7C1F8B4D68}"/>
              </a:ext>
            </a:extLst>
          </p:cNvPr>
          <p:cNvPicPr>
            <a:picLocks noChangeAspect="1"/>
          </p:cNvPicPr>
          <p:nvPr/>
        </p:nvPicPr>
        <p:blipFill>
          <a:blip r:embed="rId3"/>
          <a:stretch>
            <a:fillRect/>
          </a:stretch>
        </p:blipFill>
        <p:spPr>
          <a:xfrm>
            <a:off x="6899092" y="2486311"/>
            <a:ext cx="1809140" cy="676314"/>
          </a:xfrm>
          <a:prstGeom prst="rect">
            <a:avLst/>
          </a:prstGeom>
        </p:spPr>
      </p:pic>
      <p:pic>
        <p:nvPicPr>
          <p:cNvPr id="9" name="Picture 8">
            <a:hlinkClick r:id="rId4"/>
            <a:extLst>
              <a:ext uri="{FF2B5EF4-FFF2-40B4-BE49-F238E27FC236}">
                <a16:creationId xmlns:a16="http://schemas.microsoft.com/office/drawing/2014/main" id="{325B4180-1AC0-493B-B3AC-B3C100A4DFA0}"/>
              </a:ext>
            </a:extLst>
          </p:cNvPr>
          <p:cNvPicPr>
            <a:picLocks noChangeAspect="1"/>
          </p:cNvPicPr>
          <p:nvPr/>
        </p:nvPicPr>
        <p:blipFill>
          <a:blip r:embed="rId5"/>
          <a:stretch>
            <a:fillRect/>
          </a:stretch>
        </p:blipFill>
        <p:spPr>
          <a:xfrm>
            <a:off x="350044" y="1766734"/>
            <a:ext cx="6422231" cy="3650456"/>
          </a:xfrm>
          <a:prstGeom prst="rect">
            <a:avLst/>
          </a:prstGeom>
        </p:spPr>
      </p:pic>
    </p:spTree>
    <p:extLst>
      <p:ext uri="{BB962C8B-B14F-4D97-AF65-F5344CB8AC3E}">
        <p14:creationId xmlns:p14="http://schemas.microsoft.com/office/powerpoint/2010/main" val="4065314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8242-3ABF-45B0-83E1-F59AF7AFAD28}"/>
              </a:ext>
            </a:extLst>
          </p:cNvPr>
          <p:cNvSpPr>
            <a:spLocks noGrp="1"/>
          </p:cNvSpPr>
          <p:nvPr>
            <p:ph type="title"/>
          </p:nvPr>
        </p:nvSpPr>
        <p:spPr/>
        <p:txBody>
          <a:bodyPr/>
          <a:lstStyle/>
          <a:p>
            <a:r>
              <a:rPr lang="en-GB" dirty="0"/>
              <a:t>MS Teams</a:t>
            </a:r>
          </a:p>
        </p:txBody>
      </p:sp>
      <p:sp>
        <p:nvSpPr>
          <p:cNvPr id="3" name="Content Placeholder 2">
            <a:extLst>
              <a:ext uri="{FF2B5EF4-FFF2-40B4-BE49-F238E27FC236}">
                <a16:creationId xmlns:a16="http://schemas.microsoft.com/office/drawing/2014/main" id="{BACCA129-DA52-447D-A1DB-2AF7AB86739A}"/>
              </a:ext>
            </a:extLst>
          </p:cNvPr>
          <p:cNvSpPr>
            <a:spLocks noGrp="1"/>
          </p:cNvSpPr>
          <p:nvPr>
            <p:ph idx="1"/>
          </p:nvPr>
        </p:nvSpPr>
        <p:spPr/>
        <p:txBody>
          <a:bodyPr>
            <a:normAutofit/>
          </a:bodyPr>
          <a:lstStyle/>
          <a:p>
            <a:pPr marL="0" indent="0">
              <a:buNone/>
            </a:pPr>
            <a:r>
              <a:rPr lang="en-GB" sz="1500" dirty="0"/>
              <a:t>Ensure that you have access to the MS Teams app. </a:t>
            </a:r>
          </a:p>
          <a:p>
            <a:pPr marL="0" indent="0">
              <a:buNone/>
            </a:pPr>
            <a:endParaRPr lang="en-GB" sz="1500" dirty="0"/>
          </a:p>
          <a:p>
            <a:pPr marL="0" indent="0">
              <a:buNone/>
            </a:pPr>
            <a:r>
              <a:rPr lang="en-GB" sz="1500" dirty="0"/>
              <a:t>Open and explore the app. </a:t>
            </a:r>
          </a:p>
          <a:p>
            <a:pPr marL="0" indent="0">
              <a:buNone/>
            </a:pPr>
            <a:endParaRPr lang="en-GB" sz="1500" dirty="0"/>
          </a:p>
          <a:p>
            <a:pPr marL="0" indent="0">
              <a:buNone/>
            </a:pPr>
            <a:r>
              <a:rPr lang="en-GB" sz="1500" dirty="0"/>
              <a:t>Working in pairs or a small group, try to set up a meeting with each other. </a:t>
            </a:r>
          </a:p>
        </p:txBody>
      </p:sp>
    </p:spTree>
    <p:extLst>
      <p:ext uri="{BB962C8B-B14F-4D97-AF65-F5344CB8AC3E}">
        <p14:creationId xmlns:p14="http://schemas.microsoft.com/office/powerpoint/2010/main" val="3347495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0958C-106E-4C42-86A2-DE25D6AEE666}"/>
              </a:ext>
            </a:extLst>
          </p:cNvPr>
          <p:cNvSpPr>
            <a:spLocks noGrp="1"/>
          </p:cNvSpPr>
          <p:nvPr>
            <p:ph type="title"/>
          </p:nvPr>
        </p:nvSpPr>
        <p:spPr>
          <a:xfrm>
            <a:off x="6859613" y="1158872"/>
            <a:ext cx="2093119" cy="689114"/>
          </a:xfrm>
        </p:spPr>
        <p:txBody>
          <a:bodyPr/>
          <a:lstStyle/>
          <a:p>
            <a:r>
              <a:rPr lang="en-GB" dirty="0"/>
              <a:t>MS Stream</a:t>
            </a:r>
          </a:p>
        </p:txBody>
      </p:sp>
      <p:sp>
        <p:nvSpPr>
          <p:cNvPr id="3" name="Content Placeholder 2">
            <a:extLst>
              <a:ext uri="{FF2B5EF4-FFF2-40B4-BE49-F238E27FC236}">
                <a16:creationId xmlns:a16="http://schemas.microsoft.com/office/drawing/2014/main" id="{23E56B2E-E025-43CD-9D7F-41A965C22802}"/>
              </a:ext>
            </a:extLst>
          </p:cNvPr>
          <p:cNvSpPr>
            <a:spLocks noGrp="1"/>
          </p:cNvSpPr>
          <p:nvPr>
            <p:ph idx="1"/>
          </p:nvPr>
        </p:nvSpPr>
        <p:spPr>
          <a:xfrm>
            <a:off x="7243762" y="3968467"/>
            <a:ext cx="1521619" cy="1328452"/>
          </a:xfrm>
        </p:spPr>
        <p:txBody>
          <a:bodyPr/>
          <a:lstStyle/>
          <a:p>
            <a:pPr marL="0" indent="0">
              <a:buNone/>
            </a:pPr>
            <a:r>
              <a:rPr lang="en-GB" dirty="0"/>
              <a:t>Watch this video as an introduction to MS Stream. </a:t>
            </a:r>
          </a:p>
        </p:txBody>
      </p:sp>
      <p:pic>
        <p:nvPicPr>
          <p:cNvPr id="4" name="Picture 3">
            <a:extLst>
              <a:ext uri="{FF2B5EF4-FFF2-40B4-BE49-F238E27FC236}">
                <a16:creationId xmlns:a16="http://schemas.microsoft.com/office/drawing/2014/main" id="{B3524311-9E1C-49E6-86D2-EF16F850ABEF}"/>
              </a:ext>
            </a:extLst>
          </p:cNvPr>
          <p:cNvPicPr>
            <a:picLocks noChangeAspect="1"/>
          </p:cNvPicPr>
          <p:nvPr/>
        </p:nvPicPr>
        <p:blipFill>
          <a:blip r:embed="rId3"/>
          <a:stretch>
            <a:fillRect/>
          </a:stretch>
        </p:blipFill>
        <p:spPr>
          <a:xfrm>
            <a:off x="7243762" y="2434183"/>
            <a:ext cx="1459947" cy="583979"/>
          </a:xfrm>
          <a:prstGeom prst="rect">
            <a:avLst/>
          </a:prstGeom>
        </p:spPr>
      </p:pic>
      <p:pic>
        <p:nvPicPr>
          <p:cNvPr id="7" name="Picture 6">
            <a:hlinkClick r:id="rId4"/>
            <a:extLst>
              <a:ext uri="{FF2B5EF4-FFF2-40B4-BE49-F238E27FC236}">
                <a16:creationId xmlns:a16="http://schemas.microsoft.com/office/drawing/2014/main" id="{EE89E161-C6B2-4A43-80A0-7FBDB85110CC}"/>
              </a:ext>
            </a:extLst>
          </p:cNvPr>
          <p:cNvPicPr>
            <a:picLocks noChangeAspect="1"/>
          </p:cNvPicPr>
          <p:nvPr/>
        </p:nvPicPr>
        <p:blipFill>
          <a:blip r:embed="rId5"/>
          <a:stretch>
            <a:fillRect/>
          </a:stretch>
        </p:blipFill>
        <p:spPr>
          <a:xfrm>
            <a:off x="574400" y="2019602"/>
            <a:ext cx="5964466" cy="3277317"/>
          </a:xfrm>
          <a:prstGeom prst="rect">
            <a:avLst/>
          </a:prstGeom>
        </p:spPr>
      </p:pic>
    </p:spTree>
    <p:extLst>
      <p:ext uri="{BB962C8B-B14F-4D97-AF65-F5344CB8AC3E}">
        <p14:creationId xmlns:p14="http://schemas.microsoft.com/office/powerpoint/2010/main" val="5526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25BCF-0807-4D15-B562-B2E6B1AE164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1D3DCC28-BF1C-49CF-A9D0-0302FBC8F599}"/>
              </a:ext>
            </a:extLst>
          </p:cNvPr>
          <p:cNvSpPr>
            <a:spLocks noGrp="1"/>
          </p:cNvSpPr>
          <p:nvPr>
            <p:ph idx="1"/>
          </p:nvPr>
        </p:nvSpPr>
        <p:spPr/>
        <p:txBody>
          <a:bodyPr>
            <a:normAutofit/>
          </a:bodyPr>
          <a:lstStyle/>
          <a:p>
            <a:pPr marL="0" indent="0">
              <a:buNone/>
            </a:pPr>
            <a:r>
              <a:rPr lang="en-GB" sz="1350" b="1" dirty="0">
                <a:latin typeface="Arial" panose="020B0604020202020204" pitchFamily="34" charset="0"/>
                <a:cs typeface="Arial" panose="020B0604020202020204" pitchFamily="34" charset="0"/>
              </a:rPr>
              <a:t>This week </a:t>
            </a:r>
            <a:r>
              <a:rPr lang="en-GB" sz="1350" dirty="0">
                <a:latin typeface="Arial" panose="020B0604020202020204" pitchFamily="34" charset="0"/>
                <a:cs typeface="Arial" panose="020B0604020202020204" pitchFamily="34" charset="0"/>
              </a:rPr>
              <a:t>we have: </a:t>
            </a:r>
          </a:p>
          <a:p>
            <a:r>
              <a:rPr lang="en-GB" sz="1350" dirty="0">
                <a:latin typeface="Arial" panose="020B0604020202020204" pitchFamily="34" charset="0"/>
                <a:cs typeface="Arial" panose="020B0604020202020204" pitchFamily="34" charset="0"/>
              </a:rPr>
              <a:t>Introduced the Digital Skills Module. </a:t>
            </a:r>
          </a:p>
          <a:p>
            <a:r>
              <a:rPr lang="en-GB" sz="1350" dirty="0">
                <a:latin typeface="Arial" panose="020B0604020202020204" pitchFamily="34" charset="0"/>
                <a:cs typeface="Arial" panose="020B0604020202020204" pitchFamily="34" charset="0"/>
              </a:rPr>
              <a:t>Visited the UWTSD </a:t>
            </a:r>
            <a:r>
              <a:rPr lang="en-GB" sz="1350" dirty="0" err="1">
                <a:latin typeface="Arial" panose="020B0604020202020204" pitchFamily="34" charset="0"/>
                <a:cs typeface="Arial" panose="020B0604020202020204" pitchFamily="34" charset="0"/>
              </a:rPr>
              <a:t>DigiCentre</a:t>
            </a:r>
            <a:r>
              <a:rPr lang="en-GB" sz="1350" dirty="0">
                <a:latin typeface="Arial" panose="020B0604020202020204" pitchFamily="34" charset="0"/>
                <a:cs typeface="Arial" panose="020B0604020202020204" pitchFamily="34" charset="0"/>
              </a:rPr>
              <a:t> online</a:t>
            </a:r>
          </a:p>
          <a:p>
            <a:r>
              <a:rPr lang="en-GB" sz="1350" dirty="0">
                <a:latin typeface="Arial" panose="020B0604020202020204" pitchFamily="34" charset="0"/>
                <a:cs typeface="Arial" panose="020B0604020202020204" pitchFamily="34" charset="0"/>
              </a:rPr>
              <a:t>Explore key Microsoft 365 apps </a:t>
            </a:r>
          </a:p>
          <a:p>
            <a:pPr marL="0" indent="0">
              <a:buNone/>
            </a:pPr>
            <a:endParaRPr lang="en-GB" sz="1350" dirty="0">
              <a:latin typeface="Arial" panose="020B0604020202020204" pitchFamily="34" charset="0"/>
              <a:cs typeface="Arial" panose="020B0604020202020204" pitchFamily="34" charset="0"/>
            </a:endParaRPr>
          </a:p>
          <a:p>
            <a:pPr marL="0" indent="0">
              <a:buNone/>
            </a:pPr>
            <a:r>
              <a:rPr lang="en-GB" sz="1350" b="1" dirty="0">
                <a:latin typeface="Arial" panose="020B0604020202020204" pitchFamily="34" charset="0"/>
                <a:cs typeface="Arial" panose="020B0604020202020204" pitchFamily="34" charset="0"/>
              </a:rPr>
              <a:t>Next week </a:t>
            </a:r>
            <a:r>
              <a:rPr lang="en-GB" sz="1350" dirty="0">
                <a:latin typeface="Arial" panose="020B0604020202020204" pitchFamily="34" charset="0"/>
                <a:cs typeface="Arial" panose="020B0604020202020204" pitchFamily="34" charset="0"/>
              </a:rPr>
              <a:t>: </a:t>
            </a:r>
          </a:p>
          <a:p>
            <a:pPr marL="0" indent="0">
              <a:buNone/>
            </a:pPr>
            <a:r>
              <a:rPr lang="en-GB" sz="1350" dirty="0">
                <a:latin typeface="Arial" panose="020B0604020202020204" pitchFamily="34" charset="0"/>
                <a:cs typeface="Arial" panose="020B0604020202020204" pitchFamily="34" charset="0"/>
              </a:rPr>
              <a:t>- Using Microsoft Word  </a:t>
            </a:r>
          </a:p>
        </p:txBody>
      </p:sp>
    </p:spTree>
    <p:extLst>
      <p:ext uri="{BB962C8B-B14F-4D97-AF65-F5344CB8AC3E}">
        <p14:creationId xmlns:p14="http://schemas.microsoft.com/office/powerpoint/2010/main" val="27478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785</TotalTime>
  <Words>1213</Words>
  <Application>Microsoft Macintosh PowerPoint</Application>
  <PresentationFormat>On-screen Show (4:3)</PresentationFormat>
  <Paragraphs>132</Paragraphs>
  <Slides>21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Myriad Pro</vt:lpstr>
      <vt:lpstr>Verdana</vt:lpstr>
      <vt:lpstr>Wingdings</vt:lpstr>
      <vt:lpstr>20140311PresentationUWTSDTemplate</vt:lpstr>
      <vt:lpstr>LCLM 4002</vt:lpstr>
      <vt:lpstr>Introduction to module</vt:lpstr>
      <vt:lpstr>During the session today </vt:lpstr>
      <vt:lpstr>Welcome to the module</vt:lpstr>
      <vt:lpstr>LEARNING OUTCOMES</vt:lpstr>
      <vt:lpstr>Moodle</vt:lpstr>
      <vt:lpstr>Activity   </vt:lpstr>
      <vt:lpstr>The module term overview</vt:lpstr>
      <vt:lpstr>UWTSD - DigiCentre</vt:lpstr>
      <vt:lpstr>Activity - Log on and locate</vt:lpstr>
      <vt:lpstr>After the break..</vt:lpstr>
      <vt:lpstr>Introduction to MS365</vt:lpstr>
      <vt:lpstr>Microsoft 365</vt:lpstr>
      <vt:lpstr>Outlook </vt:lpstr>
      <vt:lpstr>Activity</vt:lpstr>
      <vt:lpstr>OneDrive </vt:lpstr>
      <vt:lpstr>MS Teams and MS Stream</vt:lpstr>
      <vt:lpstr>MS Teams </vt:lpstr>
      <vt:lpstr>MS Teams</vt:lpstr>
      <vt:lpstr>MS Stream</vt:lpstr>
      <vt:lpstr>Summary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44</cp:revision>
  <cp:lastPrinted>2018-07-09T15:27:01Z</cp:lastPrinted>
  <dcterms:created xsi:type="dcterms:W3CDTF">2002-10-07T19:43:58Z</dcterms:created>
  <dcterms:modified xsi:type="dcterms:W3CDTF">2022-11-06T21:36:27Z</dcterms:modified>
</cp:coreProperties>
</file>