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4630400" cy="8229600"/>
  <p:notesSz cx="8229600" cy="14630400"/>
  <p:embeddedFontLst>
    <p:embeddedFont>
      <p:font typeface="Kanit" pitchFamily="2" charset="-34"/>
      <p:regular r:id="rId14"/>
      <p:bold r:id="rId15"/>
    </p:embeddedFont>
    <p:embeddedFont>
      <p:font typeface="Martel Sans Light" pitchFamily="2" charset="77"/>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88"/>
    <p:restoredTop sz="72148"/>
  </p:normalViewPr>
  <p:slideViewPr>
    <p:cSldViewPr snapToGrid="0" snapToObjects="1">
      <p:cViewPr varScale="1">
        <p:scale>
          <a:sx n="57" d="100"/>
          <a:sy n="57" d="100"/>
        </p:scale>
        <p:origin x="400"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4005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 everyone, good morning. The Problem Solving and Decision Making module (LCLM4004) requires my analysis of Green Haven Florists today. My name is [Your Name].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Liam and Priya Patel launched Green Haven Flower Shop in Newark in 2016. Shoppers knew it for its unusual floral arrangements and eco-friendly packaging. Customers enjoyed the company's personal service and environmental concern.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the company has faced many issues in the past year. 30% less was sold in stores, and internet orders couldn't compensate. Rising costs, new competitors, and insufficient digital marketing make it challenging to generate money.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 will utilise the 5W2H technique to identify the major issues, PESTEL to assess external influences, and a cause-and-effect research to determine how to improve and expand the company (Chen &amp; Huang,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 everyone, good morning. The Problem Solving and Decision Making module (LCLM4004) requires my analysis of Green Haven Florists today. My name is [Your Name].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Liam and Priya Patel launched Green Haven Flower Shop in Newark in 2016. Shoppers knew it for its unusual floral arrangements and eco-friendly packaging. Customers enjoyed the company's personal service and environmental concern.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the company has faced many issues in the past year. 30% less was sold in stores, and internet orders couldn't compensate. Rising costs, new competitors, and insufficient digital marketing make it challenging to generate money.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 will utilise the 5W2H technique to identify the major issues, PESTEL to assess external influences, and a cause-and-effect research to determine how to improve and expand the company (Chen &amp; Huang,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true issue is that Green Haven Florists lost 30% of its in-store sales last year. Past behaviour doesn't fit current behaviour. Shoppers appreciate internet buying because it's convenient and affordable.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ancient, slow Green Haven page is hard to use on phones. Despite fewer individuals walking down the street, too many customers enter the store without appointments.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Since floral, packing, and energy prices have increased, profit margins have decreased. However, large online flower stores attract clients with inexpensive costs and same-day delivery.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Sales are down, web presence is minimal, marketing is lacking, and prices are rising. The company must adapt swiftly to survive in an online, price-driven market (Chen &amp; Huang,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Several factors led Green Haven's decline. Starting with the outbreak, customers' habits shifted. Online flower shopping is convenient, affordable, and fast for most people.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Second, inflation and import costs have raised the price of essentials like flowers and tulips. To maintain its eco-friendly reputation, Green Haven uses only durable, expensive materials.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Third, the business's marketing plan is outdated. It uses word-of-mouth and social media posts instead of focused digital advertisements.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 Norwich has two new challengers. One is an Instagram-savvy boutique florist, and the other is a nationwide business with cheap delivery. These stores attract younger shoppers, hurting Green Haven's market share.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Technological, competitive, and behavioural developments created this company slowdown (Li &amp; Lei, 2016).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issue impacts the store and website.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Many shops on Norwich's high street have closed, reducing foot traffic. This implies fewer people will walk in and buy goods.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website looks ancient, loads slowly, and doesn't let you buy or order food online, therefore it has problems attracting customers. It's also not SEO-optimized, so potential consumers can't locate it on Google.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Social media is rarely used and posts are inconsistent. Competitors' daily ads and pictures are more appealing than the company's.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Problem isn't localised. A weak local economy and a lack of digital reach have made Green Haven less visible and weakened its consumer base (Chen &amp; Huang,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decrease has been apparent for a year, but it began in 2020 during the COVID-19 pandemic. Online buying boomed, changing how people bought flowers for gifts and gatherings.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Inflation raised business costs after 2023, and people spent less on unnecessary flowers. Green Haven's Norwich competitors invested heavily in internet technologies, whereas Green Haven relied on sales.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Two new rivals opened nearby last year, worsening the dilemma. One seemed modern and affordable.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nothing changes, the next six to twelve months are crucial. In busy seasons like Christmas, Valentine's Day, and Mother's Day, sales may decline even more.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Because of when it happened, this problem must be addressed immediately to avoid worsening in 2025 (Corry, 2023)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 Haven Florists owners Liam and Priya Patel are causing most of the issue. They decide on corporate operations, finances, and marketing.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Their tiny workforce of flowers and helpers is also feeling the pressure because fewer sales can mean shorter hours or no jobs next week.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Another consideration is the customer. Loyal local customers value quality and sustainability, but many shop online for convenience. Digital channels aren't good for consumer acquisition.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Talking to suppliers is vital, especially because flower and packaging prices are rising. Small village shops and giant national chains in the same market effect prices and expectations.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 Norwich residents and the high street economy affect the shop's success. Due to these links, profitability and community participation must be balanced (WFFSA, 2023).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owners are reacting rather than planning to the issue. Buying less imported flowers has decreased expenses, but it makes it tougher to purchase a wide choice of items.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They occasionally post on Facebook and Instagram without a marketing strategy. Search engine optimisation, email marketing, and web adverts are absent.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People are having trouble with the website because it hasn't changed in years. There are no Internet traffic or conversion rate tracking tools.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Quality and inventiveness are still the shop's strengths, but in today's internet economy, that's not enough.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Green Haven needs professional marketing aid, digital training, and a customer-focused online platform with delivery alternatives and a subscription plan for frequent buyers to improve (McGinnis &amp; </a:t>
            </a:r>
            <a:r>
              <a:rPr lang="en-GB" sz="1200" kern="1200" dirty="0" err="1">
                <a:solidFill>
                  <a:schemeClr val="tx1"/>
                </a:solidFill>
                <a:effectLst/>
                <a:latin typeface="+mn-lt"/>
                <a:ea typeface="+mn-ea"/>
                <a:cs typeface="+mn-cs"/>
              </a:rPr>
              <a:t>Stembel</a:t>
            </a:r>
            <a:r>
              <a:rPr lang="en-GB" sz="1200" kern="1200" dirty="0">
                <a:solidFill>
                  <a:schemeClr val="tx1"/>
                </a:solidFill>
                <a:effectLst/>
                <a:latin typeface="+mn-lt"/>
                <a:ea typeface="+mn-ea"/>
                <a:cs typeface="+mn-cs"/>
              </a:rPr>
              <a:t>,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financial and operational impacts are severe.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Sales have plummeted 30% in the past year, affecting revenue. Higher prices for foreign flowers and eco-friendly products have raised supply costs by 15–20%.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Due to stable rent, utilities, and pay, profit margins have plummeted. If this continues, the corporation may struggle with cash flow next fiscal year.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Many devoted clients are migrating to cheaper internet services, which reduces loyalty.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Sales are down and prices are higher, so Green Haven isn't generating as much money. Without immediate adjustments in marketing, pricing strategy, and online engagement, the business may fail to pay operational costs (WFFSA, 2023).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examine the globe using PESTEL.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Politics: Brexit altered import pricing and supply chains.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Price increases and consumer spending cuts make buying difficult.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Social: People want safe, easy-to-use, online brands.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E-commerce has outpaced Green Haven in technology.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Environmental: Eco-friendly products reflect the brand's beliefs yet cost more.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Legal: New packing and garbage laws cost extra (Huang,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Today, the Ishikawa diagram of causes and consequences highlights five primary reasons: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Old website with poor online marketing.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 Foreign flowers are costing more.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Fewer people walk Norwich's main street.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4. Strong online store competition.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5. Poor sales and management skills.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These problems caused a 30% sales decline and total profitability drop (</a:t>
            </a:r>
            <a:r>
              <a:rPr lang="en-GB" sz="1200" kern="1200" dirty="0" err="1">
                <a:solidFill>
                  <a:schemeClr val="tx1"/>
                </a:solidFill>
                <a:effectLst/>
                <a:latin typeface="+mn-lt"/>
                <a:ea typeface="+mn-ea"/>
                <a:cs typeface="+mn-cs"/>
              </a:rPr>
              <a:t>BloomNation</a:t>
            </a:r>
            <a:r>
              <a:rPr lang="en-GB" sz="1200" kern="1200" dirty="0">
                <a:solidFill>
                  <a:schemeClr val="tx1"/>
                </a:solidFill>
                <a:effectLst/>
                <a:latin typeface="+mn-lt"/>
                <a:ea typeface="+mn-ea"/>
                <a:cs typeface="+mn-cs"/>
              </a:rPr>
              <a:t>, 2020).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 Haven Florists has a significant strategy problem: revenues are down, costs are up, and the company isn't well-known online.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its innovation, dedicated clients, and eco-friendly reputation help it. Modernise to survive.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First, get a new website that allows customers order online, track deliveries, and subscribe for frequent buyers.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Second, create a digital marketing plan with SEO, targeted ads, and regular social media, especially Facebook and Instagram.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Third, network with local wedding planners, hotels, and community events to reconnect.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 offer loyalty and eco-friendly flower bundle discounts to keep customers coming back.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Wang et al. (2023) suggest that Green Haven Florists use technology, sustainability, and community relations to boost sales, attract new consumers, and establish a modern brand in Norwich.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 appreciate your listening.</a:t>
            </a:r>
            <a:r>
              <a:rPr lang="en-US"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271C4E"/>
          </a:solidFill>
          <a:ln/>
        </p:spPr>
        <p:txBody>
          <a:bodyPr/>
          <a:lstStyle/>
          <a:p>
            <a:endParaRPr lang="en-US"/>
          </a:p>
        </p:txBody>
      </p:sp>
      <p:sp>
        <p:nvSpPr>
          <p:cNvPr id="3" name="Shape 1"/>
          <p:cNvSpPr/>
          <p:nvPr/>
        </p:nvSpPr>
        <p:spPr>
          <a:xfrm>
            <a:off x="0" y="0"/>
            <a:ext cx="14630400" cy="8229600"/>
          </a:xfrm>
          <a:prstGeom prst="rect">
            <a:avLst/>
          </a:prstGeom>
          <a:solidFill>
            <a:srgbClr val="100C35"/>
          </a:solidFill>
          <a:ln/>
        </p:spPr>
        <p:txBody>
          <a:body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11.xml.rels><?xml version="1.0" encoding="UTF-8" standalone="yes"?>
<Relationships xmlns="http://schemas.openxmlformats.org/package/2006/relationships"><Relationship Id="rId8" Type="http://schemas.openxmlformats.org/officeDocument/2006/relationships/hyperlink" Target="https://hbsp.harvard.edu/product/7193-HTM-ENG" TargetMode="External"/><Relationship Id="rId3" Type="http://schemas.openxmlformats.org/officeDocument/2006/relationships/hyperlink" Target="https://www.mdpi.com/2311-7524/6/4/80" TargetMode="External"/><Relationship Id="rId7" Type="http://schemas.openxmlformats.org/officeDocument/2006/relationships/hyperlink" Target="http://www.scirp.org/journal/ojbm" TargetMode="External"/><Relationship Id="rId12" Type="http://schemas.openxmlformats.org/officeDocument/2006/relationships/hyperlink" Target="https://d3.harvard.edu/platform-digit/submission/bloomnation-a-budding-platform-for-florists/"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journals.ashs.org/view/journals/hortsci/55/7/article-p1061.xml" TargetMode="External"/><Relationship Id="rId11" Type="http://schemas.openxmlformats.org/officeDocument/2006/relationships/hyperlink" Target="https://cognitivebehaviorallab.cals.ncsu.edu/wp-content/uploads/sites/171/2023/03/WFFSA_B2B_E-Commerce_in_the_Floral_Industry_FinalReport.pdf" TargetMode="External"/><Relationship Id="rId5" Type="http://schemas.openxmlformats.org/officeDocument/2006/relationships/hyperlink" Target="https://journals.ashs.org/view/journals/horttech/34/1/article-p20.xml" TargetMode="External"/><Relationship Id="rId10" Type="http://schemas.openxmlformats.org/officeDocument/2006/relationships/hyperlink" Target="https://pmc.ncbi.nlm.nih.gov/articles/PMC10187522/" TargetMode="External"/><Relationship Id="rId4" Type="http://schemas.openxmlformats.org/officeDocument/2006/relationships/hyperlink" Target="https://newprairiepress.org/cgi/viewcontent.cgi?article=2485&amp;context=jac" TargetMode="External"/><Relationship Id="rId9" Type="http://schemas.openxmlformats.org/officeDocument/2006/relationships/hyperlink" Target="https://arxiv.org/abs/cs/00070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539591" y="370999"/>
            <a:ext cx="6788348" cy="396716"/>
          </a:xfrm>
          <a:prstGeom prst="rect">
            <a:avLst/>
          </a:prstGeom>
          <a:noFill/>
          <a:ln/>
        </p:spPr>
        <p:txBody>
          <a:bodyPr wrap="none" lIns="0" tIns="0" rIns="0" bIns="0" rtlCol="0" anchor="t"/>
          <a:lstStyle/>
          <a:p>
            <a:pPr marL="0" indent="0" algn="l">
              <a:lnSpc>
                <a:spcPts val="3100"/>
              </a:lnSpc>
              <a:buNone/>
            </a:pPr>
            <a:r>
              <a:rPr lang="en-US" sz="2450" dirty="0">
                <a:solidFill>
                  <a:srgbClr val="FFFFFF"/>
                </a:solidFill>
                <a:latin typeface="Kanit" pitchFamily="34" charset="0"/>
                <a:ea typeface="Kanit" pitchFamily="34" charset="-122"/>
                <a:cs typeface="Kanit" pitchFamily="34" charset="-120"/>
              </a:rPr>
              <a:t>Green Haven Florists Business Problem Analysis</a:t>
            </a:r>
            <a:endParaRPr lang="en-US" sz="2450" dirty="0"/>
          </a:p>
        </p:txBody>
      </p:sp>
      <p:sp>
        <p:nvSpPr>
          <p:cNvPr id="3" name="Text 1"/>
          <p:cNvSpPr/>
          <p:nvPr/>
        </p:nvSpPr>
        <p:spPr>
          <a:xfrm>
            <a:off x="539591" y="821650"/>
            <a:ext cx="4364831" cy="317421"/>
          </a:xfrm>
          <a:prstGeom prst="rect">
            <a:avLst/>
          </a:prstGeom>
          <a:noFill/>
          <a:ln/>
        </p:spPr>
        <p:txBody>
          <a:bodyPr wrap="none" lIns="0" tIns="0" rIns="0" bIns="0" rtlCol="0" anchor="t"/>
          <a:lstStyle/>
          <a:p>
            <a:pPr marL="0" indent="0" algn="l">
              <a:lnSpc>
                <a:spcPts val="2450"/>
              </a:lnSpc>
              <a:buNone/>
            </a:pPr>
            <a:r>
              <a:rPr lang="en-US" sz="1950" dirty="0">
                <a:solidFill>
                  <a:srgbClr val="FFFFFF"/>
                </a:solidFill>
                <a:latin typeface="Kanit" pitchFamily="34" charset="0"/>
                <a:ea typeface="Kanit" pitchFamily="34" charset="-122"/>
                <a:cs typeface="Kanit" pitchFamily="34" charset="-120"/>
              </a:rPr>
              <a:t>Decision-making and problem-solving</a:t>
            </a:r>
            <a:endParaRPr lang="en-US" sz="1950" dirty="0"/>
          </a:p>
        </p:txBody>
      </p:sp>
      <p:sp>
        <p:nvSpPr>
          <p:cNvPr id="4" name="Text 2"/>
          <p:cNvSpPr/>
          <p:nvPr/>
        </p:nvSpPr>
        <p:spPr>
          <a:xfrm>
            <a:off x="539591" y="1341358"/>
            <a:ext cx="13551218" cy="215741"/>
          </a:xfrm>
          <a:prstGeom prst="rect">
            <a:avLst/>
          </a:prstGeom>
          <a:noFill/>
          <a:ln/>
        </p:spPr>
        <p:txBody>
          <a:bodyPr wrap="none" lIns="0" tIns="0" rIns="0" bIns="0" rtlCol="0" anchor="t"/>
          <a:lstStyle/>
          <a:p>
            <a:pPr marL="0" indent="0" algn="l">
              <a:lnSpc>
                <a:spcPts val="1650"/>
              </a:lnSpc>
              <a:buNone/>
            </a:pPr>
            <a:r>
              <a:rPr lang="en-US" sz="1050" dirty="0">
                <a:solidFill>
                  <a:srgbClr val="D9E1FF"/>
                </a:solidFill>
                <a:latin typeface="Martel Sans Light" pitchFamily="34" charset="0"/>
                <a:ea typeface="Martel Sans Light" pitchFamily="34" charset="-122"/>
                <a:cs typeface="Martel Sans Light" pitchFamily="34" charset="-120"/>
              </a:rPr>
              <a:t>Anita Nan manages the module (McGinnis &amp; Stembel, 2020)</a:t>
            </a:r>
            <a:endParaRPr lang="en-US" sz="1050" dirty="0"/>
          </a:p>
        </p:txBody>
      </p:sp>
      <p:pic>
        <p:nvPicPr>
          <p:cNvPr id="5" name="Image 0" descr="preencoded.png"/>
          <p:cNvPicPr>
            <a:picLocks noChangeAspect="1"/>
          </p:cNvPicPr>
          <p:nvPr/>
        </p:nvPicPr>
        <p:blipFill>
          <a:blip r:embed="rId3"/>
          <a:stretch>
            <a:fillRect/>
          </a:stretch>
        </p:blipFill>
        <p:spPr>
          <a:xfrm>
            <a:off x="539591" y="1708785"/>
            <a:ext cx="10792778" cy="647557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837724" y="1380411"/>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FD505F"/>
                </a:solidFill>
                <a:latin typeface="Kanit" pitchFamily="34" charset="0"/>
                <a:ea typeface="Kanit" pitchFamily="34" charset="-122"/>
                <a:cs typeface="Kanit" pitchFamily="34" charset="-120"/>
              </a:rPr>
              <a:t>Introduction</a:t>
            </a:r>
            <a:endParaRPr lang="en-US" sz="1900" dirty="0"/>
          </a:p>
        </p:txBody>
      </p:sp>
      <p:sp>
        <p:nvSpPr>
          <p:cNvPr id="3" name="Text 1"/>
          <p:cNvSpPr/>
          <p:nvPr/>
        </p:nvSpPr>
        <p:spPr>
          <a:xfrm>
            <a:off x="837724" y="2002512"/>
            <a:ext cx="12954952" cy="1700213"/>
          </a:xfrm>
          <a:prstGeom prst="rect">
            <a:avLst/>
          </a:prstGeom>
          <a:noFill/>
          <a:ln/>
        </p:spPr>
        <p:txBody>
          <a:bodyPr wrap="square" lIns="0" tIns="0" rIns="0" bIns="0" rtlCol="0" anchor="t"/>
          <a:lstStyle/>
          <a:p>
            <a:pPr marL="0" indent="0" algn="l">
              <a:lnSpc>
                <a:spcPts val="6650"/>
              </a:lnSpc>
              <a:buNone/>
            </a:pPr>
            <a:r>
              <a:rPr lang="en-US" sz="5350" dirty="0">
                <a:solidFill>
                  <a:srgbClr val="FFFFFF"/>
                </a:solidFill>
                <a:latin typeface="Kanit" pitchFamily="34" charset="0"/>
                <a:ea typeface="Kanit" pitchFamily="34" charset="-122"/>
                <a:cs typeface="Kanit" pitchFamily="34" charset="-120"/>
              </a:rPr>
              <a:t>Green Haven Florists: A Norwich Success Story Facing Modern Challenges</a:t>
            </a:r>
            <a:endParaRPr lang="en-US" sz="5350" dirty="0"/>
          </a:p>
        </p:txBody>
      </p:sp>
      <p:sp>
        <p:nvSpPr>
          <p:cNvPr id="4" name="Text 2"/>
          <p:cNvSpPr/>
          <p:nvPr/>
        </p:nvSpPr>
        <p:spPr>
          <a:xfrm>
            <a:off x="837724" y="4016812"/>
            <a:ext cx="12954952" cy="1256586"/>
          </a:xfrm>
          <a:prstGeom prst="rect">
            <a:avLst/>
          </a:prstGeom>
          <a:noFill/>
          <a:ln/>
        </p:spPr>
        <p:txBody>
          <a:bodyPr wrap="square" lIns="0" tIns="0" rIns="0" bIns="0" rtlCol="0" anchor="t"/>
          <a:lstStyle/>
          <a:p>
            <a:pPr marL="0" indent="0" algn="l">
              <a:lnSpc>
                <a:spcPts val="3250"/>
              </a:lnSpc>
              <a:buNone/>
            </a:pPr>
            <a:r>
              <a:rPr lang="en-US" sz="2050" dirty="0">
                <a:solidFill>
                  <a:srgbClr val="D9E1FF"/>
                </a:solidFill>
                <a:latin typeface="Martel Sans Light" pitchFamily="34" charset="0"/>
                <a:ea typeface="Martel Sans Light" pitchFamily="34" charset="-122"/>
                <a:cs typeface="Martel Sans Light" pitchFamily="34" charset="-120"/>
              </a:rPr>
              <a:t>Good morning. In 2016, Liam and Priya Patel founded Green Haven Florists, a modest Norwich flower boutique. The personal service and eco-friendly brand that made this firm popular have hurt sales, and there is increased competition.</a:t>
            </a:r>
            <a:endParaRPr lang="en-US" sz="2050" dirty="0"/>
          </a:p>
        </p:txBody>
      </p:sp>
      <p:sp>
        <p:nvSpPr>
          <p:cNvPr id="5" name="Text 3"/>
          <p:cNvSpPr/>
          <p:nvPr/>
        </p:nvSpPr>
        <p:spPr>
          <a:xfrm>
            <a:off x="837724" y="5509022"/>
            <a:ext cx="12954952" cy="1340168"/>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I discuss the main issue, outside influences, and causes affecting the company's success in my presentation. The 5W2H framework will characterise the problem, a PESTEL analysis will examine outside influences, and a cause-and-effect diagram will identify the key causes. Finally, I will discuss how Green Haven may address current retailing issues by becoming digital, innovating, and marketing better (Png, 2000).</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37724" y="1371362"/>
            <a:ext cx="4928354" cy="615910"/>
          </a:xfrm>
          <a:prstGeom prst="rect">
            <a:avLst/>
          </a:prstGeom>
          <a:noFill/>
          <a:ln/>
        </p:spPr>
        <p:txBody>
          <a:bodyPr wrap="none" lIns="0" tIns="0" rIns="0" bIns="0" rtlCol="0" anchor="t"/>
          <a:lstStyle/>
          <a:p>
            <a:pPr marL="0" indent="0" algn="l">
              <a:lnSpc>
                <a:spcPts val="4850"/>
              </a:lnSpc>
              <a:buNone/>
            </a:pPr>
            <a:r>
              <a:rPr lang="en-US" sz="3850" dirty="0">
                <a:solidFill>
                  <a:srgbClr val="FD505F"/>
                </a:solidFill>
                <a:latin typeface="Kanit" pitchFamily="34" charset="0"/>
                <a:ea typeface="Kanit" pitchFamily="34" charset="-122"/>
                <a:cs typeface="Kanit" pitchFamily="34" charset="-120"/>
              </a:rPr>
              <a:t>What</a:t>
            </a:r>
            <a:r>
              <a:rPr lang="en-US" sz="3850" dirty="0">
                <a:solidFill>
                  <a:srgbClr val="FFFFFF"/>
                </a:solidFill>
                <a:latin typeface="Kanit" pitchFamily="34" charset="0"/>
                <a:ea typeface="Kanit" pitchFamily="34" charset="-122"/>
                <a:cs typeface="Kanit" pitchFamily="34" charset="-120"/>
              </a:rPr>
              <a:t> is the Problem?</a:t>
            </a:r>
            <a:endParaRPr lang="en-US" sz="3850" dirty="0"/>
          </a:p>
        </p:txBody>
      </p:sp>
      <p:sp>
        <p:nvSpPr>
          <p:cNvPr id="3" name="Text 1"/>
          <p:cNvSpPr/>
          <p:nvPr/>
        </p:nvSpPr>
        <p:spPr>
          <a:xfrm>
            <a:off x="837724" y="2070973"/>
            <a:ext cx="5408890" cy="369689"/>
          </a:xfrm>
          <a:prstGeom prst="rect">
            <a:avLst/>
          </a:prstGeom>
          <a:noFill/>
          <a:ln/>
        </p:spPr>
        <p:txBody>
          <a:bodyPr wrap="none" lIns="0" tIns="0" rIns="0" bIns="0" rtlCol="0" anchor="t"/>
          <a:lstStyle/>
          <a:p>
            <a:pPr marL="0" indent="0" algn="l">
              <a:lnSpc>
                <a:spcPts val="2900"/>
              </a:lnSpc>
              <a:buNone/>
            </a:pPr>
            <a:r>
              <a:rPr lang="en-US" sz="2300" dirty="0">
                <a:solidFill>
                  <a:srgbClr val="FFFFFF"/>
                </a:solidFill>
                <a:latin typeface="Kanit" pitchFamily="34" charset="0"/>
                <a:ea typeface="Kanit" pitchFamily="34" charset="-122"/>
                <a:cs typeface="Kanit" pitchFamily="34" charset="-120"/>
              </a:rPr>
              <a:t>5W2H Framework: Defining the Core Issue</a:t>
            </a:r>
            <a:endParaRPr lang="en-US" sz="2300" dirty="0"/>
          </a:p>
        </p:txBody>
      </p:sp>
      <p:sp>
        <p:nvSpPr>
          <p:cNvPr id="4" name="Shape 2"/>
          <p:cNvSpPr/>
          <p:nvPr/>
        </p:nvSpPr>
        <p:spPr>
          <a:xfrm>
            <a:off x="837724" y="2754749"/>
            <a:ext cx="4178618" cy="2862739"/>
          </a:xfrm>
          <a:prstGeom prst="roundRect">
            <a:avLst>
              <a:gd name="adj" fmla="val 1098"/>
            </a:avLst>
          </a:prstGeom>
          <a:solidFill>
            <a:srgbClr val="2F2B54"/>
          </a:solidFill>
          <a:ln/>
        </p:spPr>
        <p:txBody>
          <a:bodyPr/>
          <a:lstStyle/>
          <a:p>
            <a:endParaRPr lang="en-US"/>
          </a:p>
        </p:txBody>
      </p:sp>
      <p:sp>
        <p:nvSpPr>
          <p:cNvPr id="5" name="Text 3"/>
          <p:cNvSpPr/>
          <p:nvPr/>
        </p:nvSpPr>
        <p:spPr>
          <a:xfrm>
            <a:off x="1047155" y="2964180"/>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D9E1FF"/>
                </a:solidFill>
                <a:latin typeface="Kanit" pitchFamily="34" charset="0"/>
                <a:ea typeface="Kanit" pitchFamily="34" charset="-122"/>
                <a:cs typeface="Kanit" pitchFamily="34" charset="-120"/>
              </a:rPr>
              <a:t>30% Sales Decline</a:t>
            </a:r>
            <a:endParaRPr lang="en-US" sz="1900" dirty="0"/>
          </a:p>
        </p:txBody>
      </p:sp>
      <p:sp>
        <p:nvSpPr>
          <p:cNvPr id="6" name="Text 4"/>
          <p:cNvSpPr/>
          <p:nvPr/>
        </p:nvSpPr>
        <p:spPr>
          <a:xfrm>
            <a:off x="1047155" y="3397806"/>
            <a:ext cx="3759756" cy="1675209"/>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The largest issue is 30% lower in-store sales over the past year. Online flower businesses have reduced foot traffic at Green Haven Florists on the high street.</a:t>
            </a:r>
            <a:endParaRPr lang="en-US" sz="1600" dirty="0"/>
          </a:p>
        </p:txBody>
      </p:sp>
      <p:sp>
        <p:nvSpPr>
          <p:cNvPr id="7" name="Shape 5"/>
          <p:cNvSpPr/>
          <p:nvPr/>
        </p:nvSpPr>
        <p:spPr>
          <a:xfrm>
            <a:off x="5225772" y="2754749"/>
            <a:ext cx="4178737" cy="2862739"/>
          </a:xfrm>
          <a:prstGeom prst="roundRect">
            <a:avLst>
              <a:gd name="adj" fmla="val 1098"/>
            </a:avLst>
          </a:prstGeom>
          <a:solidFill>
            <a:srgbClr val="2F2B54"/>
          </a:solidFill>
          <a:ln/>
        </p:spPr>
        <p:txBody>
          <a:bodyPr/>
          <a:lstStyle/>
          <a:p>
            <a:endParaRPr lang="en-US"/>
          </a:p>
        </p:txBody>
      </p:sp>
      <p:sp>
        <p:nvSpPr>
          <p:cNvPr id="8" name="Text 6"/>
          <p:cNvSpPr/>
          <p:nvPr/>
        </p:nvSpPr>
        <p:spPr>
          <a:xfrm>
            <a:off x="5435203" y="2964180"/>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D9E1FF"/>
                </a:solidFill>
                <a:latin typeface="Kanit" pitchFamily="34" charset="0"/>
                <a:ea typeface="Kanit" pitchFamily="34" charset="-122"/>
                <a:cs typeface="Kanit" pitchFamily="34" charset="-120"/>
              </a:rPr>
              <a:t>Weak Digital Presence</a:t>
            </a:r>
            <a:endParaRPr lang="en-US" sz="1900" dirty="0"/>
          </a:p>
        </p:txBody>
      </p:sp>
      <p:sp>
        <p:nvSpPr>
          <p:cNvPr id="9" name="Text 7"/>
          <p:cNvSpPr/>
          <p:nvPr/>
        </p:nvSpPr>
        <p:spPr>
          <a:xfrm>
            <a:off x="5435203" y="3397806"/>
            <a:ext cx="3759875" cy="1340168"/>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Online sales haven't made up for the loss of in-person shoppers. The shop's antiquated website and lack of digital marketing limit its online potential.</a:t>
            </a:r>
            <a:endParaRPr lang="en-US" sz="1600" dirty="0"/>
          </a:p>
        </p:txBody>
      </p:sp>
      <p:sp>
        <p:nvSpPr>
          <p:cNvPr id="10" name="Shape 8"/>
          <p:cNvSpPr/>
          <p:nvPr/>
        </p:nvSpPr>
        <p:spPr>
          <a:xfrm>
            <a:off x="9613940" y="2754749"/>
            <a:ext cx="4178737" cy="2862739"/>
          </a:xfrm>
          <a:prstGeom prst="roundRect">
            <a:avLst>
              <a:gd name="adj" fmla="val 1098"/>
            </a:avLst>
          </a:prstGeom>
          <a:solidFill>
            <a:srgbClr val="2F2B54"/>
          </a:solidFill>
          <a:ln/>
        </p:spPr>
        <p:txBody>
          <a:bodyPr/>
          <a:lstStyle/>
          <a:p>
            <a:endParaRPr lang="en-US"/>
          </a:p>
        </p:txBody>
      </p:sp>
      <p:sp>
        <p:nvSpPr>
          <p:cNvPr id="11" name="Text 9"/>
          <p:cNvSpPr/>
          <p:nvPr/>
        </p:nvSpPr>
        <p:spPr>
          <a:xfrm>
            <a:off x="9823371" y="2964180"/>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D9E1FF"/>
                </a:solidFill>
                <a:latin typeface="Kanit" pitchFamily="34" charset="0"/>
                <a:ea typeface="Kanit" pitchFamily="34" charset="-122"/>
                <a:cs typeface="Kanit" pitchFamily="34" charset="-120"/>
              </a:rPr>
              <a:t>Rising Costs</a:t>
            </a:r>
            <a:endParaRPr lang="en-US" sz="1900" dirty="0"/>
          </a:p>
        </p:txBody>
      </p:sp>
      <p:sp>
        <p:nvSpPr>
          <p:cNvPr id="12" name="Text 10"/>
          <p:cNvSpPr/>
          <p:nvPr/>
        </p:nvSpPr>
        <p:spPr>
          <a:xfrm>
            <a:off x="9823371" y="3397806"/>
            <a:ext cx="3759875" cy="2010251"/>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Rising supply prices, especially for imported flowers and eco-friendly materials, reduce profit margins. Customers admire the well-made plans but think the pricing are greater than competitors.</a:t>
            </a:r>
            <a:endParaRPr lang="en-US" sz="1600" dirty="0"/>
          </a:p>
        </p:txBody>
      </p:sp>
      <p:sp>
        <p:nvSpPr>
          <p:cNvPr id="13" name="Text 11"/>
          <p:cNvSpPr/>
          <p:nvPr/>
        </p:nvSpPr>
        <p:spPr>
          <a:xfrm>
            <a:off x="837724" y="5853113"/>
            <a:ext cx="12954952" cy="1005126"/>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A decline in sales, a weak internet presence, and limited client reach are the issues. The issue affects short- and long-term earnings, therefore organisations must adapt their operations, improve their digital strategy, and find new ways to hire and retain employees (Li &amp; Lei, 2016).</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837724" y="1094303"/>
            <a:ext cx="5576768" cy="615910"/>
          </a:xfrm>
          <a:prstGeom prst="rect">
            <a:avLst/>
          </a:prstGeom>
          <a:noFill/>
          <a:ln/>
        </p:spPr>
        <p:txBody>
          <a:bodyPr wrap="none" lIns="0" tIns="0" rIns="0" bIns="0" rtlCol="0" anchor="t"/>
          <a:lstStyle/>
          <a:p>
            <a:pPr marL="0" indent="0" algn="l">
              <a:lnSpc>
                <a:spcPts val="4850"/>
              </a:lnSpc>
              <a:buNone/>
            </a:pPr>
            <a:r>
              <a:rPr lang="en-US" sz="3850" dirty="0">
                <a:solidFill>
                  <a:srgbClr val="FD505F"/>
                </a:solidFill>
                <a:latin typeface="Kanit" pitchFamily="34" charset="0"/>
                <a:ea typeface="Kanit" pitchFamily="34" charset="-122"/>
                <a:cs typeface="Kanit" pitchFamily="34" charset="-120"/>
              </a:rPr>
              <a:t>Why</a:t>
            </a:r>
            <a:r>
              <a:rPr lang="en-US" sz="3850" dirty="0">
                <a:solidFill>
                  <a:srgbClr val="FFFFFF"/>
                </a:solidFill>
                <a:latin typeface="Kanit" pitchFamily="34" charset="0"/>
                <a:ea typeface="Kanit" pitchFamily="34" charset="-122"/>
                <a:cs typeface="Kanit" pitchFamily="34" charset="-120"/>
              </a:rPr>
              <a:t> Has This Happened?</a:t>
            </a:r>
            <a:endParaRPr lang="en-US" sz="3850" dirty="0"/>
          </a:p>
        </p:txBody>
      </p:sp>
      <p:sp>
        <p:nvSpPr>
          <p:cNvPr id="3" name="Text 1"/>
          <p:cNvSpPr/>
          <p:nvPr/>
        </p:nvSpPr>
        <p:spPr>
          <a:xfrm>
            <a:off x="837724" y="1793915"/>
            <a:ext cx="4157782" cy="369689"/>
          </a:xfrm>
          <a:prstGeom prst="rect">
            <a:avLst/>
          </a:prstGeom>
          <a:noFill/>
          <a:ln/>
        </p:spPr>
        <p:txBody>
          <a:bodyPr wrap="none" lIns="0" tIns="0" rIns="0" bIns="0" rtlCol="0" anchor="t"/>
          <a:lstStyle/>
          <a:p>
            <a:pPr marL="0" indent="0" algn="l">
              <a:lnSpc>
                <a:spcPts val="2900"/>
              </a:lnSpc>
              <a:buNone/>
            </a:pPr>
            <a:r>
              <a:rPr lang="en-US" sz="2300" dirty="0">
                <a:solidFill>
                  <a:srgbClr val="FFFFFF"/>
                </a:solidFill>
                <a:latin typeface="Kanit" pitchFamily="34" charset="0"/>
                <a:ea typeface="Kanit" pitchFamily="34" charset="-122"/>
                <a:cs typeface="Kanit" pitchFamily="34" charset="-120"/>
              </a:rPr>
              <a:t>Understanding the Root Causes</a:t>
            </a:r>
            <a:endParaRPr lang="en-US" sz="2300" dirty="0"/>
          </a:p>
        </p:txBody>
      </p:sp>
      <p:sp>
        <p:nvSpPr>
          <p:cNvPr id="4" name="Text 2"/>
          <p:cNvSpPr/>
          <p:nvPr/>
        </p:nvSpPr>
        <p:spPr>
          <a:xfrm>
            <a:off x="837724" y="268712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FFFFFF"/>
                </a:solidFill>
                <a:latin typeface="Kanit" pitchFamily="34" charset="0"/>
                <a:ea typeface="Kanit" pitchFamily="34" charset="-122"/>
                <a:cs typeface="Kanit" pitchFamily="34" charset="-120"/>
              </a:rPr>
              <a:t>Market Shifts</a:t>
            </a:r>
            <a:endParaRPr lang="en-US" sz="1900" dirty="0"/>
          </a:p>
        </p:txBody>
      </p:sp>
      <p:sp>
        <p:nvSpPr>
          <p:cNvPr id="5" name="Text 3"/>
          <p:cNvSpPr/>
          <p:nvPr/>
        </p:nvSpPr>
        <p:spPr>
          <a:xfrm>
            <a:off x="837724" y="3204567"/>
            <a:ext cx="6221968" cy="1675209"/>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Several key variables caused this decline. First, individuals are increasingly shopping online for convenience and savings. Large online flower stores like Interflora and Bloom &amp; Wild may ship flowers the same day and provide better deals than tiny businesses.</a:t>
            </a:r>
            <a:endParaRPr lang="en-US" sz="1600" dirty="0"/>
          </a:p>
        </p:txBody>
      </p:sp>
      <p:sp>
        <p:nvSpPr>
          <p:cNvPr id="6" name="Text 4"/>
          <p:cNvSpPr/>
          <p:nvPr/>
        </p:nvSpPr>
        <p:spPr>
          <a:xfrm>
            <a:off x="837724" y="5089208"/>
            <a:ext cx="2564963" cy="308015"/>
          </a:xfrm>
          <a:prstGeom prst="rect">
            <a:avLst/>
          </a:prstGeom>
          <a:noFill/>
          <a:ln/>
        </p:spPr>
        <p:txBody>
          <a:bodyPr wrap="none" lIns="0" tIns="0" rIns="0" bIns="0" rtlCol="0" anchor="t"/>
          <a:lstStyle/>
          <a:p>
            <a:pPr marL="0" indent="0" algn="l">
              <a:lnSpc>
                <a:spcPts val="2400"/>
              </a:lnSpc>
              <a:buNone/>
            </a:pPr>
            <a:r>
              <a:rPr lang="en-US" sz="1900" dirty="0">
                <a:solidFill>
                  <a:srgbClr val="FFFFFF"/>
                </a:solidFill>
                <a:latin typeface="Kanit" pitchFamily="34" charset="0"/>
                <a:ea typeface="Kanit" pitchFamily="34" charset="-122"/>
                <a:cs typeface="Kanit" pitchFamily="34" charset="-120"/>
              </a:rPr>
              <a:t>Supply Chain Pressures</a:t>
            </a:r>
            <a:endParaRPr lang="en-US" sz="1900" dirty="0"/>
          </a:p>
        </p:txBody>
      </p:sp>
      <p:sp>
        <p:nvSpPr>
          <p:cNvPr id="7" name="Text 5"/>
          <p:cNvSpPr/>
          <p:nvPr/>
        </p:nvSpPr>
        <p:spPr>
          <a:xfrm>
            <a:off x="837724" y="5606653"/>
            <a:ext cx="6221968" cy="1005126"/>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Second, supply chain issues and rising prices have raised the cost of fresh flowers and eco-friendly containers. Green Haven's web presence is weak.</a:t>
            </a:r>
            <a:endParaRPr lang="en-US" sz="1600" dirty="0"/>
          </a:p>
        </p:txBody>
      </p:sp>
      <p:sp>
        <p:nvSpPr>
          <p:cNvPr id="8" name="Text 6"/>
          <p:cNvSpPr/>
          <p:nvPr/>
        </p:nvSpPr>
        <p:spPr>
          <a:xfrm>
            <a:off x="7578328" y="268712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FFFFFF"/>
                </a:solidFill>
                <a:latin typeface="Kanit" pitchFamily="34" charset="0"/>
                <a:ea typeface="Kanit" pitchFamily="34" charset="-122"/>
                <a:cs typeface="Kanit" pitchFamily="34" charset="-120"/>
              </a:rPr>
              <a:t>Digital Disadvantage</a:t>
            </a:r>
            <a:endParaRPr lang="en-US" sz="1900" dirty="0"/>
          </a:p>
        </p:txBody>
      </p:sp>
      <p:sp>
        <p:nvSpPr>
          <p:cNvPr id="9" name="Text 7"/>
          <p:cNvSpPr/>
          <p:nvPr/>
        </p:nvSpPr>
        <p:spPr>
          <a:xfrm>
            <a:off x="7578328" y="3204567"/>
            <a:ext cx="6221968" cy="1340168"/>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They can't contact new individuals because their website is outdated and they don't use social media. Norwich rivals are also more modern. One has good Instagram marketing, and another is a low-cost national chain.</a:t>
            </a:r>
            <a:endParaRPr lang="en-US" sz="1600" dirty="0"/>
          </a:p>
        </p:txBody>
      </p:sp>
      <p:sp>
        <p:nvSpPr>
          <p:cNvPr id="10" name="Text 8"/>
          <p:cNvSpPr/>
          <p:nvPr/>
        </p:nvSpPr>
        <p:spPr>
          <a:xfrm>
            <a:off x="7578328" y="4754166"/>
            <a:ext cx="2726531" cy="308015"/>
          </a:xfrm>
          <a:prstGeom prst="rect">
            <a:avLst/>
          </a:prstGeom>
          <a:noFill/>
          <a:ln/>
        </p:spPr>
        <p:txBody>
          <a:bodyPr wrap="none" lIns="0" tIns="0" rIns="0" bIns="0" rtlCol="0" anchor="t"/>
          <a:lstStyle/>
          <a:p>
            <a:pPr marL="0" indent="0" algn="l">
              <a:lnSpc>
                <a:spcPts val="2400"/>
              </a:lnSpc>
              <a:buNone/>
            </a:pPr>
            <a:r>
              <a:rPr lang="en-US" sz="1900" dirty="0">
                <a:solidFill>
                  <a:srgbClr val="FFFFFF"/>
                </a:solidFill>
                <a:latin typeface="Kanit" pitchFamily="34" charset="0"/>
                <a:ea typeface="Kanit" pitchFamily="34" charset="-122"/>
                <a:cs typeface="Kanit" pitchFamily="34" charset="-120"/>
              </a:rPr>
              <a:t>Neighbourhood Changes</a:t>
            </a:r>
            <a:endParaRPr lang="en-US" sz="1900" dirty="0"/>
          </a:p>
        </p:txBody>
      </p:sp>
      <p:sp>
        <p:nvSpPr>
          <p:cNvPr id="11" name="Text 9"/>
          <p:cNvSpPr/>
          <p:nvPr/>
        </p:nvSpPr>
        <p:spPr>
          <a:xfrm>
            <a:off x="7578328" y="5271611"/>
            <a:ext cx="6221968" cy="1675209"/>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Finally, the neighbourhood changed. Some surrounding stores have closed, reducing foot traffic. Weng et al. (2023) claim these factors make Green Haven's traditional business plan less competitive and more adaptable to technology and economic developments.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046720" y="0"/>
            <a:ext cx="6583680" cy="8229600"/>
          </a:xfrm>
          <a:prstGeom prst="rect">
            <a:avLst/>
          </a:prstGeom>
        </p:spPr>
      </p:pic>
      <p:sp>
        <p:nvSpPr>
          <p:cNvPr id="3" name="Text 0"/>
          <p:cNvSpPr/>
          <p:nvPr/>
        </p:nvSpPr>
        <p:spPr>
          <a:xfrm>
            <a:off x="837724" y="872609"/>
            <a:ext cx="6371273" cy="1170384"/>
          </a:xfrm>
          <a:prstGeom prst="rect">
            <a:avLst/>
          </a:prstGeom>
          <a:noFill/>
          <a:ln/>
        </p:spPr>
        <p:txBody>
          <a:bodyPr wrap="square" lIns="0" tIns="0" rIns="0" bIns="0" rtlCol="0" anchor="t"/>
          <a:lstStyle/>
          <a:p>
            <a:pPr marL="0" indent="0" algn="l">
              <a:lnSpc>
                <a:spcPts val="4600"/>
              </a:lnSpc>
              <a:buNone/>
            </a:pPr>
            <a:r>
              <a:rPr lang="en-US" sz="3650" dirty="0">
                <a:solidFill>
                  <a:srgbClr val="FD505F"/>
                </a:solidFill>
                <a:latin typeface="Kanit" pitchFamily="34" charset="0"/>
                <a:ea typeface="Kanit" pitchFamily="34" charset="-122"/>
                <a:cs typeface="Kanit" pitchFamily="34" charset="-120"/>
              </a:rPr>
              <a:t>Where</a:t>
            </a:r>
            <a:r>
              <a:rPr lang="en-US" sz="3650" dirty="0">
                <a:solidFill>
                  <a:srgbClr val="FFFFFF"/>
                </a:solidFill>
                <a:latin typeface="Kanit" pitchFamily="34" charset="0"/>
                <a:ea typeface="Kanit" pitchFamily="34" charset="-122"/>
                <a:cs typeface="Kanit" pitchFamily="34" charset="-120"/>
              </a:rPr>
              <a:t> is the Problem Located?</a:t>
            </a:r>
            <a:endParaRPr lang="en-US" sz="3650" dirty="0"/>
          </a:p>
        </p:txBody>
      </p:sp>
      <p:sp>
        <p:nvSpPr>
          <p:cNvPr id="4" name="Text 1"/>
          <p:cNvSpPr/>
          <p:nvPr/>
        </p:nvSpPr>
        <p:spPr>
          <a:xfrm>
            <a:off x="837724" y="2122527"/>
            <a:ext cx="3915132" cy="350996"/>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Kanit" pitchFamily="34" charset="0"/>
                <a:ea typeface="Kanit" pitchFamily="34" charset="-122"/>
                <a:cs typeface="Kanit" pitchFamily="34" charset="-120"/>
              </a:rPr>
              <a:t>Physical and Digital Challenges</a:t>
            </a:r>
            <a:endParaRPr lang="en-US" sz="2200" dirty="0"/>
          </a:p>
        </p:txBody>
      </p:sp>
      <p:sp>
        <p:nvSpPr>
          <p:cNvPr id="5" name="Text 2"/>
          <p:cNvSpPr/>
          <p:nvPr/>
        </p:nvSpPr>
        <p:spPr>
          <a:xfrm>
            <a:off x="837724" y="2771894"/>
            <a:ext cx="6371273" cy="1591270"/>
          </a:xfrm>
          <a:prstGeom prst="rect">
            <a:avLst/>
          </a:prstGeom>
          <a:noFill/>
          <a:ln/>
        </p:spPr>
        <p:txBody>
          <a:bodyPr wrap="square" lIns="0" tIns="0" rIns="0" bIns="0" rtlCol="0" anchor="t"/>
          <a:lstStyle/>
          <a:p>
            <a:pPr marL="0" indent="0" algn="l">
              <a:lnSpc>
                <a:spcPts val="2500"/>
              </a:lnSpc>
              <a:buNone/>
            </a:pPr>
            <a:r>
              <a:rPr lang="en-US" sz="1550" dirty="0">
                <a:solidFill>
                  <a:srgbClr val="D9E1FF"/>
                </a:solidFill>
                <a:latin typeface="Martel Sans Light" pitchFamily="34" charset="0"/>
                <a:ea typeface="Martel Sans Light" pitchFamily="34" charset="-122"/>
                <a:cs typeface="Martel Sans Light" pitchFamily="34" charset="-120"/>
              </a:rPr>
              <a:t>Both neighbourhood and digital difficulties exist. The shop on Norwich's high street sees fewer customers since surrounding stores have shuttered and shopping patterns have changed. This less foot traffic means fewer impulsive purchases, especially during the week. Norwich has more florists, making the competition stiffer.</a:t>
            </a:r>
            <a:endParaRPr lang="en-US" sz="1550" dirty="0"/>
          </a:p>
        </p:txBody>
      </p:sp>
      <p:sp>
        <p:nvSpPr>
          <p:cNvPr id="6" name="Text 3"/>
          <p:cNvSpPr/>
          <p:nvPr/>
        </p:nvSpPr>
        <p:spPr>
          <a:xfrm>
            <a:off x="837724" y="4587002"/>
            <a:ext cx="6371273" cy="1273016"/>
          </a:xfrm>
          <a:prstGeom prst="rect">
            <a:avLst/>
          </a:prstGeom>
          <a:noFill/>
          <a:ln/>
        </p:spPr>
        <p:txBody>
          <a:bodyPr wrap="square" lIns="0" tIns="0" rIns="0" bIns="0" rtlCol="0" anchor="t"/>
          <a:lstStyle/>
          <a:p>
            <a:pPr marL="0" indent="0" algn="l">
              <a:lnSpc>
                <a:spcPts val="2500"/>
              </a:lnSpc>
              <a:buNone/>
            </a:pPr>
            <a:r>
              <a:rPr lang="en-US" sz="1550" dirty="0">
                <a:solidFill>
                  <a:srgbClr val="D9E1FF"/>
                </a:solidFill>
                <a:latin typeface="Martel Sans Light" pitchFamily="34" charset="0"/>
                <a:ea typeface="Martel Sans Light" pitchFamily="34" charset="-122"/>
                <a:cs typeface="Martel Sans Light" pitchFamily="34" charset="-120"/>
              </a:rPr>
              <a:t>The company also failed to expand online. The website is outdated, non-mobile-friendly, and lacks SEO and an easy booking system. The lack of interaction on social media restricts its appeal to younger or more digitally busy users.</a:t>
            </a:r>
            <a:endParaRPr lang="en-US" sz="1550" dirty="0"/>
          </a:p>
        </p:txBody>
      </p:sp>
      <p:sp>
        <p:nvSpPr>
          <p:cNvPr id="7" name="Text 4"/>
          <p:cNvSpPr/>
          <p:nvPr/>
        </p:nvSpPr>
        <p:spPr>
          <a:xfrm>
            <a:off x="837724" y="6083856"/>
            <a:ext cx="6371273" cy="1273016"/>
          </a:xfrm>
          <a:prstGeom prst="rect">
            <a:avLst/>
          </a:prstGeom>
          <a:noFill/>
          <a:ln/>
        </p:spPr>
        <p:txBody>
          <a:bodyPr wrap="square" lIns="0" tIns="0" rIns="0" bIns="0" rtlCol="0" anchor="t"/>
          <a:lstStyle/>
          <a:p>
            <a:pPr marL="0" indent="0" algn="l">
              <a:lnSpc>
                <a:spcPts val="2500"/>
              </a:lnSpc>
              <a:buNone/>
            </a:pPr>
            <a:r>
              <a:rPr lang="en-US" sz="1550" b="1" dirty="0">
                <a:solidFill>
                  <a:srgbClr val="D9E1FF"/>
                </a:solidFill>
                <a:latin typeface="Martel Sans Light" pitchFamily="34" charset="0"/>
                <a:ea typeface="Martel Sans Light" pitchFamily="34" charset="-122"/>
                <a:cs typeface="Martel Sans Light" pitchFamily="34" charset="-120"/>
              </a:rPr>
              <a:t>So, the problem is both physical and digital:</a:t>
            </a:r>
            <a:r>
              <a:rPr lang="en-US" sz="1550" dirty="0">
                <a:solidFill>
                  <a:srgbClr val="D9E1FF"/>
                </a:solidFill>
                <a:latin typeface="Martel Sans Light" pitchFamily="34" charset="0"/>
                <a:ea typeface="Martel Sans Light" pitchFamily="34" charset="-122"/>
                <a:cs typeface="Martel Sans Light" pitchFamily="34" charset="-120"/>
              </a:rPr>
              <a:t> the real store isn't selling enough, and the online business doesn't have enough new customers. Green Haven needs to develop both spaces to survive (Corry, 2023).</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837724" y="635913"/>
            <a:ext cx="4638437" cy="554355"/>
          </a:xfrm>
          <a:prstGeom prst="rect">
            <a:avLst/>
          </a:prstGeom>
          <a:noFill/>
          <a:ln/>
        </p:spPr>
        <p:txBody>
          <a:bodyPr wrap="none" lIns="0" tIns="0" rIns="0" bIns="0" rtlCol="0" anchor="t"/>
          <a:lstStyle/>
          <a:p>
            <a:pPr marL="0" indent="0" algn="l">
              <a:lnSpc>
                <a:spcPts val="4350"/>
              </a:lnSpc>
              <a:buNone/>
            </a:pPr>
            <a:r>
              <a:rPr lang="en-US" sz="3450" dirty="0">
                <a:solidFill>
                  <a:srgbClr val="FD505F"/>
                </a:solidFill>
                <a:latin typeface="Kanit" pitchFamily="34" charset="0"/>
                <a:ea typeface="Kanit" pitchFamily="34" charset="-122"/>
                <a:cs typeface="Kanit" pitchFamily="34" charset="-120"/>
              </a:rPr>
              <a:t>When</a:t>
            </a:r>
            <a:r>
              <a:rPr lang="en-US" sz="3450" dirty="0">
                <a:solidFill>
                  <a:srgbClr val="FFFFFF"/>
                </a:solidFill>
                <a:latin typeface="Kanit" pitchFamily="34" charset="0"/>
                <a:ea typeface="Kanit" pitchFamily="34" charset="-122"/>
                <a:cs typeface="Kanit" pitchFamily="34" charset="-120"/>
              </a:rPr>
              <a:t> Did This Emerge?</a:t>
            </a:r>
            <a:endParaRPr lang="en-US" sz="3450" dirty="0"/>
          </a:p>
        </p:txBody>
      </p:sp>
      <p:sp>
        <p:nvSpPr>
          <p:cNvPr id="3" name="Text 1"/>
          <p:cNvSpPr/>
          <p:nvPr/>
        </p:nvSpPr>
        <p:spPr>
          <a:xfrm>
            <a:off x="837724" y="1265634"/>
            <a:ext cx="2661285" cy="332542"/>
          </a:xfrm>
          <a:prstGeom prst="rect">
            <a:avLst/>
          </a:prstGeom>
          <a:noFill/>
          <a:ln/>
        </p:spPr>
        <p:txBody>
          <a:bodyPr wrap="none" lIns="0" tIns="0" rIns="0" bIns="0" rtlCol="0" anchor="t"/>
          <a:lstStyle/>
          <a:p>
            <a:pPr marL="0" indent="0" algn="l">
              <a:lnSpc>
                <a:spcPts val="2600"/>
              </a:lnSpc>
              <a:buNone/>
            </a:pPr>
            <a:r>
              <a:rPr lang="en-US" sz="2050" dirty="0">
                <a:solidFill>
                  <a:srgbClr val="FFFFFF"/>
                </a:solidFill>
                <a:latin typeface="Kanit" pitchFamily="34" charset="0"/>
                <a:ea typeface="Kanit" pitchFamily="34" charset="-122"/>
                <a:cs typeface="Kanit" pitchFamily="34" charset="-120"/>
              </a:rPr>
              <a:t>Timeline of the Crisis</a:t>
            </a:r>
            <a:endParaRPr lang="en-US" sz="2050" dirty="0"/>
          </a:p>
        </p:txBody>
      </p:sp>
      <p:sp>
        <p:nvSpPr>
          <p:cNvPr id="4" name="Shape 2"/>
          <p:cNvSpPr/>
          <p:nvPr/>
        </p:nvSpPr>
        <p:spPr>
          <a:xfrm>
            <a:off x="837724" y="4230886"/>
            <a:ext cx="12954952" cy="22860"/>
          </a:xfrm>
          <a:prstGeom prst="roundRect">
            <a:avLst>
              <a:gd name="adj" fmla="val 123696"/>
            </a:avLst>
          </a:prstGeom>
          <a:solidFill>
            <a:srgbClr val="48446D"/>
          </a:solidFill>
          <a:ln/>
        </p:spPr>
        <p:txBody>
          <a:bodyPr/>
          <a:lstStyle/>
          <a:p>
            <a:endParaRPr lang="en-US"/>
          </a:p>
        </p:txBody>
      </p:sp>
      <p:sp>
        <p:nvSpPr>
          <p:cNvPr id="5" name="Shape 3"/>
          <p:cNvSpPr/>
          <p:nvPr/>
        </p:nvSpPr>
        <p:spPr>
          <a:xfrm>
            <a:off x="4006096" y="3665458"/>
            <a:ext cx="22860" cy="565428"/>
          </a:xfrm>
          <a:prstGeom prst="roundRect">
            <a:avLst>
              <a:gd name="adj" fmla="val 123696"/>
            </a:avLst>
          </a:prstGeom>
          <a:solidFill>
            <a:srgbClr val="48446D"/>
          </a:solidFill>
          <a:ln/>
        </p:spPr>
        <p:txBody>
          <a:bodyPr/>
          <a:lstStyle/>
          <a:p>
            <a:endParaRPr lang="en-US"/>
          </a:p>
        </p:txBody>
      </p:sp>
      <p:sp>
        <p:nvSpPr>
          <p:cNvPr id="6" name="Shape 4"/>
          <p:cNvSpPr/>
          <p:nvPr/>
        </p:nvSpPr>
        <p:spPr>
          <a:xfrm>
            <a:off x="3805476" y="4018836"/>
            <a:ext cx="424101" cy="424101"/>
          </a:xfrm>
          <a:prstGeom prst="roundRect">
            <a:avLst>
              <a:gd name="adj" fmla="val 6667"/>
            </a:avLst>
          </a:prstGeom>
          <a:solidFill>
            <a:srgbClr val="2F2B54"/>
          </a:solidFill>
          <a:ln/>
        </p:spPr>
        <p:txBody>
          <a:bodyPr/>
          <a:lstStyle/>
          <a:p>
            <a:endParaRPr lang="en-US"/>
          </a:p>
        </p:txBody>
      </p:sp>
      <p:sp>
        <p:nvSpPr>
          <p:cNvPr id="7" name="Text 5"/>
          <p:cNvSpPr/>
          <p:nvPr/>
        </p:nvSpPr>
        <p:spPr>
          <a:xfrm>
            <a:off x="3884474" y="4064556"/>
            <a:ext cx="266105" cy="332661"/>
          </a:xfrm>
          <a:prstGeom prst="rect">
            <a:avLst/>
          </a:prstGeom>
          <a:noFill/>
          <a:ln/>
        </p:spPr>
        <p:txBody>
          <a:bodyPr wrap="none" lIns="0" tIns="0" rIns="0" bIns="0" rtlCol="0" anchor="t"/>
          <a:lstStyle/>
          <a:p>
            <a:pPr marL="0" indent="0" algn="ctr">
              <a:lnSpc>
                <a:spcPts val="2050"/>
              </a:lnSpc>
              <a:buNone/>
            </a:pPr>
            <a:r>
              <a:rPr lang="en-US" sz="2050" dirty="0">
                <a:solidFill>
                  <a:srgbClr val="D9E1FF"/>
                </a:solidFill>
                <a:latin typeface="Kanit" pitchFamily="34" charset="0"/>
                <a:ea typeface="Kanit" pitchFamily="34" charset="-122"/>
                <a:cs typeface="Kanit" pitchFamily="34" charset="-120"/>
              </a:rPr>
              <a:t>1</a:t>
            </a:r>
            <a:endParaRPr lang="en-US" sz="2050" dirty="0"/>
          </a:p>
        </p:txBody>
      </p:sp>
      <p:sp>
        <p:nvSpPr>
          <p:cNvPr id="8" name="Text 6"/>
          <p:cNvSpPr/>
          <p:nvPr/>
        </p:nvSpPr>
        <p:spPr>
          <a:xfrm>
            <a:off x="2908578" y="1880830"/>
            <a:ext cx="2217777" cy="277178"/>
          </a:xfrm>
          <a:prstGeom prst="rect">
            <a:avLst/>
          </a:prstGeom>
          <a:noFill/>
          <a:ln/>
        </p:spPr>
        <p:txBody>
          <a:bodyPr wrap="none" lIns="0" tIns="0" rIns="0" bIns="0" rtlCol="0" anchor="t"/>
          <a:lstStyle/>
          <a:p>
            <a:pPr marL="0" indent="0" algn="ctr">
              <a:lnSpc>
                <a:spcPts val="2150"/>
              </a:lnSpc>
              <a:buNone/>
            </a:pPr>
            <a:r>
              <a:rPr lang="en-US" sz="1700" dirty="0">
                <a:solidFill>
                  <a:srgbClr val="D9E1FF"/>
                </a:solidFill>
                <a:latin typeface="Kanit" pitchFamily="34" charset="0"/>
                <a:ea typeface="Kanit" pitchFamily="34" charset="-122"/>
                <a:cs typeface="Kanit" pitchFamily="34" charset="-120"/>
              </a:rPr>
              <a:t>COVID-19 Pandemic</a:t>
            </a:r>
            <a:endParaRPr lang="en-US" sz="1700" dirty="0"/>
          </a:p>
        </p:txBody>
      </p:sp>
      <p:sp>
        <p:nvSpPr>
          <p:cNvPr id="9" name="Text 7"/>
          <p:cNvSpPr/>
          <p:nvPr/>
        </p:nvSpPr>
        <p:spPr>
          <a:xfrm>
            <a:off x="1026200" y="2270998"/>
            <a:ext cx="5982653" cy="1205865"/>
          </a:xfrm>
          <a:prstGeom prst="rect">
            <a:avLst/>
          </a:prstGeom>
          <a:noFill/>
          <a:ln/>
        </p:spPr>
        <p:txBody>
          <a:bodyPr wrap="square" lIns="0" tIns="0" rIns="0" bIns="0" rtlCol="0" anchor="t"/>
          <a:lstStyle/>
          <a:p>
            <a:pPr marL="0" indent="0" algn="ctr">
              <a:lnSpc>
                <a:spcPts val="2350"/>
              </a:lnSpc>
              <a:buNone/>
            </a:pPr>
            <a:r>
              <a:rPr lang="en-US" sz="1450" dirty="0">
                <a:solidFill>
                  <a:srgbClr val="D9E1FF"/>
                </a:solidFill>
                <a:latin typeface="Martel Sans Light" pitchFamily="34" charset="0"/>
                <a:ea typeface="Martel Sans Light" pitchFamily="34" charset="-122"/>
                <a:cs typeface="Martel Sans Light" pitchFamily="34" charset="-120"/>
              </a:rPr>
              <a:t>When consumers started shopping online for good before, during, and after the COVID-19 pandemic, the reasons became clear. Many individuals began buying flowers online and having them delivered instead of visiting flower shops.</a:t>
            </a:r>
            <a:endParaRPr lang="en-US" sz="1450" dirty="0"/>
          </a:p>
        </p:txBody>
      </p:sp>
      <p:sp>
        <p:nvSpPr>
          <p:cNvPr id="10" name="Shape 8"/>
          <p:cNvSpPr/>
          <p:nvPr/>
        </p:nvSpPr>
        <p:spPr>
          <a:xfrm>
            <a:off x="7303651" y="4230886"/>
            <a:ext cx="22860" cy="565428"/>
          </a:xfrm>
          <a:prstGeom prst="roundRect">
            <a:avLst>
              <a:gd name="adj" fmla="val 123696"/>
            </a:avLst>
          </a:prstGeom>
          <a:solidFill>
            <a:srgbClr val="48446D"/>
          </a:solidFill>
          <a:ln/>
        </p:spPr>
        <p:txBody>
          <a:bodyPr/>
          <a:lstStyle/>
          <a:p>
            <a:endParaRPr lang="en-US"/>
          </a:p>
        </p:txBody>
      </p:sp>
      <p:sp>
        <p:nvSpPr>
          <p:cNvPr id="11" name="Shape 9"/>
          <p:cNvSpPr/>
          <p:nvPr/>
        </p:nvSpPr>
        <p:spPr>
          <a:xfrm>
            <a:off x="7103031" y="4018836"/>
            <a:ext cx="424101" cy="424101"/>
          </a:xfrm>
          <a:prstGeom prst="roundRect">
            <a:avLst>
              <a:gd name="adj" fmla="val 6667"/>
            </a:avLst>
          </a:prstGeom>
          <a:solidFill>
            <a:srgbClr val="2F2B54"/>
          </a:solidFill>
          <a:ln/>
        </p:spPr>
        <p:txBody>
          <a:bodyPr/>
          <a:lstStyle/>
          <a:p>
            <a:endParaRPr lang="en-US"/>
          </a:p>
        </p:txBody>
      </p:sp>
      <p:sp>
        <p:nvSpPr>
          <p:cNvPr id="12" name="Text 10"/>
          <p:cNvSpPr/>
          <p:nvPr/>
        </p:nvSpPr>
        <p:spPr>
          <a:xfrm>
            <a:off x="7182029" y="4064556"/>
            <a:ext cx="266105" cy="332661"/>
          </a:xfrm>
          <a:prstGeom prst="rect">
            <a:avLst/>
          </a:prstGeom>
          <a:noFill/>
          <a:ln/>
        </p:spPr>
        <p:txBody>
          <a:bodyPr wrap="none" lIns="0" tIns="0" rIns="0" bIns="0" rtlCol="0" anchor="t"/>
          <a:lstStyle/>
          <a:p>
            <a:pPr marL="0" indent="0" algn="ctr">
              <a:lnSpc>
                <a:spcPts val="2050"/>
              </a:lnSpc>
              <a:buNone/>
            </a:pPr>
            <a:r>
              <a:rPr lang="en-US" sz="2050" dirty="0">
                <a:solidFill>
                  <a:srgbClr val="D9E1FF"/>
                </a:solidFill>
                <a:latin typeface="Kanit" pitchFamily="34" charset="0"/>
                <a:ea typeface="Kanit" pitchFamily="34" charset="-122"/>
                <a:cs typeface="Kanit" pitchFamily="34" charset="-120"/>
              </a:rPr>
              <a:t>2</a:t>
            </a:r>
            <a:endParaRPr lang="en-US" sz="2050" dirty="0"/>
          </a:p>
        </p:txBody>
      </p:sp>
      <p:sp>
        <p:nvSpPr>
          <p:cNvPr id="13" name="Text 11"/>
          <p:cNvSpPr/>
          <p:nvPr/>
        </p:nvSpPr>
        <p:spPr>
          <a:xfrm>
            <a:off x="6206252" y="4984909"/>
            <a:ext cx="2217777" cy="277178"/>
          </a:xfrm>
          <a:prstGeom prst="rect">
            <a:avLst/>
          </a:prstGeom>
          <a:noFill/>
          <a:ln/>
        </p:spPr>
        <p:txBody>
          <a:bodyPr wrap="none" lIns="0" tIns="0" rIns="0" bIns="0" rtlCol="0" anchor="t"/>
          <a:lstStyle/>
          <a:p>
            <a:pPr marL="0" indent="0" algn="ctr">
              <a:lnSpc>
                <a:spcPts val="2150"/>
              </a:lnSpc>
              <a:buNone/>
            </a:pPr>
            <a:r>
              <a:rPr lang="en-US" sz="1700" dirty="0">
                <a:solidFill>
                  <a:srgbClr val="D9E1FF"/>
                </a:solidFill>
                <a:latin typeface="Kanit" pitchFamily="34" charset="0"/>
                <a:ea typeface="Kanit" pitchFamily="34" charset="-122"/>
                <a:cs typeface="Kanit" pitchFamily="34" charset="-120"/>
              </a:rPr>
              <a:t>2023–2025</a:t>
            </a:r>
            <a:endParaRPr lang="en-US" sz="1700" dirty="0"/>
          </a:p>
        </p:txBody>
      </p:sp>
      <p:sp>
        <p:nvSpPr>
          <p:cNvPr id="14" name="Text 12"/>
          <p:cNvSpPr/>
          <p:nvPr/>
        </p:nvSpPr>
        <p:spPr>
          <a:xfrm>
            <a:off x="4323755" y="5375077"/>
            <a:ext cx="5982772" cy="904399"/>
          </a:xfrm>
          <a:prstGeom prst="rect">
            <a:avLst/>
          </a:prstGeom>
          <a:noFill/>
          <a:ln/>
        </p:spPr>
        <p:txBody>
          <a:bodyPr wrap="square" lIns="0" tIns="0" rIns="0" bIns="0" rtlCol="0" anchor="t"/>
          <a:lstStyle/>
          <a:p>
            <a:pPr marL="0" indent="0" algn="ctr">
              <a:lnSpc>
                <a:spcPts val="2350"/>
              </a:lnSpc>
              <a:buNone/>
            </a:pPr>
            <a:r>
              <a:rPr lang="en-US" sz="1450" dirty="0">
                <a:solidFill>
                  <a:srgbClr val="D9E1FF"/>
                </a:solidFill>
                <a:latin typeface="Martel Sans Light" pitchFamily="34" charset="0"/>
                <a:ea typeface="Martel Sans Light" pitchFamily="34" charset="-122"/>
                <a:cs typeface="Martel Sans Light" pitchFamily="34" charset="-120"/>
              </a:rPr>
              <a:t>Inflation and supply chain issues drove flower prices higher in 2023–2025. Profit margins fell. Modern marketers and digital tool users have entered the market in the recent year, worsening the problem.</a:t>
            </a:r>
            <a:endParaRPr lang="en-US" sz="1450" dirty="0"/>
          </a:p>
        </p:txBody>
      </p:sp>
      <p:sp>
        <p:nvSpPr>
          <p:cNvPr id="15" name="Shape 13"/>
          <p:cNvSpPr/>
          <p:nvPr/>
        </p:nvSpPr>
        <p:spPr>
          <a:xfrm>
            <a:off x="10601325" y="3665458"/>
            <a:ext cx="22860" cy="565428"/>
          </a:xfrm>
          <a:prstGeom prst="roundRect">
            <a:avLst>
              <a:gd name="adj" fmla="val 123696"/>
            </a:avLst>
          </a:prstGeom>
          <a:solidFill>
            <a:srgbClr val="48446D"/>
          </a:solidFill>
          <a:ln/>
        </p:spPr>
        <p:txBody>
          <a:bodyPr/>
          <a:lstStyle/>
          <a:p>
            <a:endParaRPr lang="en-US"/>
          </a:p>
        </p:txBody>
      </p:sp>
      <p:sp>
        <p:nvSpPr>
          <p:cNvPr id="16" name="Shape 14"/>
          <p:cNvSpPr/>
          <p:nvPr/>
        </p:nvSpPr>
        <p:spPr>
          <a:xfrm>
            <a:off x="10400705" y="4018836"/>
            <a:ext cx="424101" cy="424101"/>
          </a:xfrm>
          <a:prstGeom prst="roundRect">
            <a:avLst>
              <a:gd name="adj" fmla="val 6667"/>
            </a:avLst>
          </a:prstGeom>
          <a:solidFill>
            <a:srgbClr val="2F2B54"/>
          </a:solidFill>
          <a:ln/>
        </p:spPr>
        <p:txBody>
          <a:bodyPr/>
          <a:lstStyle/>
          <a:p>
            <a:endParaRPr lang="en-US"/>
          </a:p>
        </p:txBody>
      </p:sp>
      <p:sp>
        <p:nvSpPr>
          <p:cNvPr id="17" name="Text 15"/>
          <p:cNvSpPr/>
          <p:nvPr/>
        </p:nvSpPr>
        <p:spPr>
          <a:xfrm>
            <a:off x="10479703" y="4064556"/>
            <a:ext cx="266105" cy="332661"/>
          </a:xfrm>
          <a:prstGeom prst="rect">
            <a:avLst/>
          </a:prstGeom>
          <a:noFill/>
          <a:ln/>
        </p:spPr>
        <p:txBody>
          <a:bodyPr wrap="none" lIns="0" tIns="0" rIns="0" bIns="0" rtlCol="0" anchor="t"/>
          <a:lstStyle/>
          <a:p>
            <a:pPr marL="0" indent="0" algn="ctr">
              <a:lnSpc>
                <a:spcPts val="2050"/>
              </a:lnSpc>
              <a:buNone/>
            </a:pPr>
            <a:r>
              <a:rPr lang="en-US" sz="2050" dirty="0">
                <a:solidFill>
                  <a:srgbClr val="D9E1FF"/>
                </a:solidFill>
                <a:latin typeface="Kanit" pitchFamily="34" charset="0"/>
                <a:ea typeface="Kanit" pitchFamily="34" charset="-122"/>
                <a:cs typeface="Kanit" pitchFamily="34" charset="-120"/>
              </a:rPr>
              <a:t>3</a:t>
            </a:r>
            <a:endParaRPr lang="en-US" sz="2050" dirty="0"/>
          </a:p>
        </p:txBody>
      </p:sp>
      <p:sp>
        <p:nvSpPr>
          <p:cNvPr id="18" name="Text 16"/>
          <p:cNvSpPr/>
          <p:nvPr/>
        </p:nvSpPr>
        <p:spPr>
          <a:xfrm>
            <a:off x="9503926" y="1880830"/>
            <a:ext cx="2217777" cy="277178"/>
          </a:xfrm>
          <a:prstGeom prst="rect">
            <a:avLst/>
          </a:prstGeom>
          <a:noFill/>
          <a:ln/>
        </p:spPr>
        <p:txBody>
          <a:bodyPr wrap="none" lIns="0" tIns="0" rIns="0" bIns="0" rtlCol="0" anchor="t"/>
          <a:lstStyle/>
          <a:p>
            <a:pPr marL="0" indent="0" algn="ctr">
              <a:lnSpc>
                <a:spcPts val="2150"/>
              </a:lnSpc>
              <a:buNone/>
            </a:pPr>
            <a:r>
              <a:rPr lang="en-US" sz="1700" dirty="0">
                <a:solidFill>
                  <a:srgbClr val="D9E1FF"/>
                </a:solidFill>
                <a:latin typeface="Kanit" pitchFamily="34" charset="0"/>
                <a:ea typeface="Kanit" pitchFamily="34" charset="-122"/>
                <a:cs typeface="Kanit" pitchFamily="34" charset="-120"/>
              </a:rPr>
              <a:t>Past Year</a:t>
            </a:r>
            <a:endParaRPr lang="en-US" sz="1700" dirty="0"/>
          </a:p>
        </p:txBody>
      </p:sp>
      <p:sp>
        <p:nvSpPr>
          <p:cNvPr id="19" name="Text 17"/>
          <p:cNvSpPr/>
          <p:nvPr/>
        </p:nvSpPr>
        <p:spPr>
          <a:xfrm>
            <a:off x="7621429" y="2270998"/>
            <a:ext cx="5982772" cy="602933"/>
          </a:xfrm>
          <a:prstGeom prst="rect">
            <a:avLst/>
          </a:prstGeom>
          <a:noFill/>
          <a:ln/>
        </p:spPr>
        <p:txBody>
          <a:bodyPr wrap="square" lIns="0" tIns="0" rIns="0" bIns="0" rtlCol="0" anchor="t"/>
          <a:lstStyle/>
          <a:p>
            <a:pPr marL="0" indent="0" algn="ctr">
              <a:lnSpc>
                <a:spcPts val="2350"/>
              </a:lnSpc>
              <a:buNone/>
            </a:pPr>
            <a:r>
              <a:rPr lang="en-US" sz="1450" dirty="0">
                <a:solidFill>
                  <a:srgbClr val="D9E1FF"/>
                </a:solidFill>
                <a:latin typeface="Martel Sans Light" pitchFamily="34" charset="0"/>
                <a:ea typeface="Martel Sans Light" pitchFamily="34" charset="-122"/>
                <a:cs typeface="Martel Sans Light" pitchFamily="34" charset="-120"/>
              </a:rPr>
              <a:t>The issue has become clearer in the past year. So, this is a continuing issue that needs immediate attention.</a:t>
            </a:r>
            <a:endParaRPr lang="en-US" sz="1450" dirty="0"/>
          </a:p>
        </p:txBody>
      </p:sp>
      <p:sp>
        <p:nvSpPr>
          <p:cNvPr id="20" name="Shape 18"/>
          <p:cNvSpPr/>
          <p:nvPr/>
        </p:nvSpPr>
        <p:spPr>
          <a:xfrm>
            <a:off x="837724" y="6491526"/>
            <a:ext cx="12954952" cy="1102162"/>
          </a:xfrm>
          <a:prstGeom prst="roundRect">
            <a:avLst>
              <a:gd name="adj" fmla="val 2566"/>
            </a:avLst>
          </a:prstGeom>
          <a:solidFill>
            <a:srgbClr val="4C0107"/>
          </a:solidFill>
          <a:ln/>
        </p:spPr>
        <p:txBody>
          <a:bodyPr/>
          <a:lstStyle/>
          <a:p>
            <a:endParaRPr lang="en-US"/>
          </a:p>
        </p:txBody>
      </p:sp>
      <p:pic>
        <p:nvPicPr>
          <p:cNvPr id="21" name="Image 0" descr="preencoded.png"/>
          <p:cNvPicPr>
            <a:picLocks noChangeAspect="1"/>
          </p:cNvPicPr>
          <p:nvPr/>
        </p:nvPicPr>
        <p:blipFill>
          <a:blip r:embed="rId3"/>
          <a:stretch>
            <a:fillRect/>
          </a:stretch>
        </p:blipFill>
        <p:spPr>
          <a:xfrm>
            <a:off x="1026200" y="6752511"/>
            <a:ext cx="235625" cy="188476"/>
          </a:xfrm>
          <a:prstGeom prst="rect">
            <a:avLst/>
          </a:prstGeom>
        </p:spPr>
      </p:pic>
      <p:sp>
        <p:nvSpPr>
          <p:cNvPr id="22" name="Text 19"/>
          <p:cNvSpPr/>
          <p:nvPr/>
        </p:nvSpPr>
        <p:spPr>
          <a:xfrm>
            <a:off x="1450300" y="6727031"/>
            <a:ext cx="12153900" cy="602933"/>
          </a:xfrm>
          <a:prstGeom prst="rect">
            <a:avLst/>
          </a:prstGeom>
          <a:noFill/>
          <a:ln/>
        </p:spPr>
        <p:txBody>
          <a:bodyPr wrap="square" lIns="0" tIns="0" rIns="0" bIns="0" rtlCol="0" anchor="t"/>
          <a:lstStyle/>
          <a:p>
            <a:pPr marL="0" indent="0" algn="l">
              <a:lnSpc>
                <a:spcPts val="2350"/>
              </a:lnSpc>
              <a:buNone/>
            </a:pPr>
            <a:r>
              <a:rPr lang="en-US" sz="1450" b="1" dirty="0">
                <a:solidFill>
                  <a:srgbClr val="FFFFFF"/>
                </a:solidFill>
                <a:latin typeface="Martel Sans Light" pitchFamily="34" charset="0"/>
                <a:ea typeface="Martel Sans Light" pitchFamily="34" charset="-122"/>
                <a:cs typeface="Martel Sans Light" pitchFamily="34" charset="-120"/>
              </a:rPr>
              <a:t>Critical Window:</a:t>
            </a:r>
            <a:r>
              <a:rPr lang="en-US" sz="1450" dirty="0">
                <a:solidFill>
                  <a:srgbClr val="FFFFFF"/>
                </a:solidFill>
                <a:latin typeface="Martel Sans Light" pitchFamily="34" charset="0"/>
                <a:ea typeface="Martel Sans Light" pitchFamily="34" charset="-122"/>
                <a:cs typeface="Martel Sans Light" pitchFamily="34" charset="-120"/>
              </a:rPr>
              <a:t> If nothing changes, financial and brand damage could worsen in 6–12 months. Special holidays like Valentine's Day and Mother's Day are extremely competitive (Li &amp; Lei, 2016).</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837724" y="625673"/>
            <a:ext cx="5817751" cy="523518"/>
          </a:xfrm>
          <a:prstGeom prst="rect">
            <a:avLst/>
          </a:prstGeom>
          <a:noFill/>
          <a:ln/>
        </p:spPr>
        <p:txBody>
          <a:bodyPr wrap="none" lIns="0" tIns="0" rIns="0" bIns="0" rtlCol="0" anchor="t"/>
          <a:lstStyle/>
          <a:p>
            <a:pPr marL="0" indent="0" algn="l">
              <a:lnSpc>
                <a:spcPts val="4100"/>
              </a:lnSpc>
              <a:buNone/>
            </a:pPr>
            <a:r>
              <a:rPr lang="en-US" sz="3250" dirty="0">
                <a:solidFill>
                  <a:srgbClr val="FD505F"/>
                </a:solidFill>
                <a:latin typeface="Kanit" pitchFamily="34" charset="0"/>
                <a:ea typeface="Kanit" pitchFamily="34" charset="-122"/>
                <a:cs typeface="Kanit" pitchFamily="34" charset="-120"/>
              </a:rPr>
              <a:t>Who</a:t>
            </a:r>
            <a:r>
              <a:rPr lang="en-US" sz="3250" dirty="0">
                <a:solidFill>
                  <a:srgbClr val="FFFFFF"/>
                </a:solidFill>
                <a:latin typeface="Kanit" pitchFamily="34" charset="0"/>
                <a:ea typeface="Kanit" pitchFamily="34" charset="-122"/>
                <a:cs typeface="Kanit" pitchFamily="34" charset="-120"/>
              </a:rPr>
              <a:t> Are the Key Stakeholders?</a:t>
            </a:r>
            <a:endParaRPr lang="en-US" sz="325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7724" y="1505188"/>
            <a:ext cx="445056" cy="445056"/>
          </a:xfrm>
          <a:prstGeom prst="rect">
            <a:avLst/>
          </a:prstGeom>
        </p:spPr>
      </p:pic>
      <p:sp>
        <p:nvSpPr>
          <p:cNvPr id="4" name="Text 1"/>
          <p:cNvSpPr/>
          <p:nvPr/>
        </p:nvSpPr>
        <p:spPr>
          <a:xfrm>
            <a:off x="837724" y="2172772"/>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Liam and Priya Patel</a:t>
            </a:r>
            <a:endParaRPr lang="en-US" sz="1600" dirty="0"/>
          </a:p>
        </p:txBody>
      </p:sp>
      <p:sp>
        <p:nvSpPr>
          <p:cNvPr id="5" name="Text 2"/>
          <p:cNvSpPr/>
          <p:nvPr/>
        </p:nvSpPr>
        <p:spPr>
          <a:xfrm>
            <a:off x="837724" y="2541270"/>
            <a:ext cx="6366153" cy="284798"/>
          </a:xfrm>
          <a:prstGeom prst="rect">
            <a:avLst/>
          </a:prstGeom>
          <a:noFill/>
          <a:ln/>
        </p:spPr>
        <p:txBody>
          <a:bodyPr wrap="non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The owners matter most. They manage the business and make daily choices.</a:t>
            </a:r>
            <a:endParaRPr lang="en-US" sz="140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26404" y="1505188"/>
            <a:ext cx="445056" cy="445056"/>
          </a:xfrm>
          <a:prstGeom prst="rect">
            <a:avLst/>
          </a:prstGeom>
        </p:spPr>
      </p:pic>
      <p:sp>
        <p:nvSpPr>
          <p:cNvPr id="7" name="Text 3"/>
          <p:cNvSpPr/>
          <p:nvPr/>
        </p:nvSpPr>
        <p:spPr>
          <a:xfrm>
            <a:off x="7426404" y="2172772"/>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Staff Members</a:t>
            </a:r>
            <a:endParaRPr lang="en-US" sz="1600" dirty="0"/>
          </a:p>
        </p:txBody>
      </p:sp>
      <p:sp>
        <p:nvSpPr>
          <p:cNvPr id="8" name="Text 4"/>
          <p:cNvSpPr/>
          <p:nvPr/>
        </p:nvSpPr>
        <p:spPr>
          <a:xfrm>
            <a:off x="7426404" y="2541270"/>
            <a:ext cx="6366272" cy="569595"/>
          </a:xfrm>
          <a:prstGeom prst="rect">
            <a:avLst/>
          </a:prstGeom>
          <a:noFill/>
          <a:ln/>
        </p:spPr>
        <p:txBody>
          <a:bodyPr wrap="squar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Customer service and flower design workers may lose hours or their employment due to decreasing sales.</a:t>
            </a:r>
            <a:endParaRPr lang="en-US" sz="140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37724" y="3466862"/>
            <a:ext cx="445056" cy="445056"/>
          </a:xfrm>
          <a:prstGeom prst="rect">
            <a:avLst/>
          </a:prstGeom>
        </p:spPr>
      </p:pic>
      <p:sp>
        <p:nvSpPr>
          <p:cNvPr id="10" name="Text 5"/>
          <p:cNvSpPr/>
          <p:nvPr/>
        </p:nvSpPr>
        <p:spPr>
          <a:xfrm>
            <a:off x="837724" y="4134445"/>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Customers</a:t>
            </a:r>
            <a:endParaRPr lang="en-US" sz="1600" dirty="0"/>
          </a:p>
        </p:txBody>
      </p:sp>
      <p:sp>
        <p:nvSpPr>
          <p:cNvPr id="11" name="Text 6"/>
          <p:cNvSpPr/>
          <p:nvPr/>
        </p:nvSpPr>
        <p:spPr>
          <a:xfrm>
            <a:off x="837724" y="4502944"/>
            <a:ext cx="6366153" cy="569595"/>
          </a:xfrm>
          <a:prstGeom prst="rect">
            <a:avLst/>
          </a:prstGeom>
          <a:noFill/>
          <a:ln/>
        </p:spPr>
        <p:txBody>
          <a:bodyPr wrap="squar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Regular local customers and internet shoppers with shifting tastes are equally significant.</a:t>
            </a:r>
            <a:endParaRPr lang="en-US" sz="140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426404" y="3466862"/>
            <a:ext cx="445056" cy="445056"/>
          </a:xfrm>
          <a:prstGeom prst="rect">
            <a:avLst/>
          </a:prstGeom>
        </p:spPr>
      </p:pic>
      <p:sp>
        <p:nvSpPr>
          <p:cNvPr id="13" name="Text 7"/>
          <p:cNvSpPr/>
          <p:nvPr/>
        </p:nvSpPr>
        <p:spPr>
          <a:xfrm>
            <a:off x="7426404" y="4134445"/>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Suppliers</a:t>
            </a:r>
            <a:endParaRPr lang="en-US" sz="1600" dirty="0"/>
          </a:p>
        </p:txBody>
      </p:sp>
      <p:sp>
        <p:nvSpPr>
          <p:cNvPr id="14" name="Text 8"/>
          <p:cNvSpPr/>
          <p:nvPr/>
        </p:nvSpPr>
        <p:spPr>
          <a:xfrm>
            <a:off x="7426404" y="4502944"/>
            <a:ext cx="6366272" cy="284798"/>
          </a:xfrm>
          <a:prstGeom prst="rect">
            <a:avLst/>
          </a:prstGeom>
          <a:noFill/>
          <a:ln/>
        </p:spPr>
        <p:txBody>
          <a:bodyPr wrap="non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Imported flowers and ecological products cost more, affecting suppliers.</a:t>
            </a:r>
            <a:endParaRPr lang="en-US" sz="1400" dirty="0"/>
          </a:p>
        </p:txBody>
      </p:sp>
      <p:pic>
        <p:nvPicPr>
          <p:cNvPr id="15"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37724" y="5428536"/>
            <a:ext cx="445056" cy="445056"/>
          </a:xfrm>
          <a:prstGeom prst="rect">
            <a:avLst/>
          </a:prstGeom>
        </p:spPr>
      </p:pic>
      <p:sp>
        <p:nvSpPr>
          <p:cNvPr id="16" name="Text 9"/>
          <p:cNvSpPr/>
          <p:nvPr/>
        </p:nvSpPr>
        <p:spPr>
          <a:xfrm>
            <a:off x="837724" y="6096119"/>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Competitors</a:t>
            </a:r>
            <a:endParaRPr lang="en-US" sz="1600" dirty="0"/>
          </a:p>
        </p:txBody>
      </p:sp>
      <p:sp>
        <p:nvSpPr>
          <p:cNvPr id="17" name="Text 10"/>
          <p:cNvSpPr/>
          <p:nvPr/>
        </p:nvSpPr>
        <p:spPr>
          <a:xfrm>
            <a:off x="837724" y="6464618"/>
            <a:ext cx="6366153" cy="284798"/>
          </a:xfrm>
          <a:prstGeom prst="rect">
            <a:avLst/>
          </a:prstGeom>
          <a:noFill/>
          <a:ln/>
        </p:spPr>
        <p:txBody>
          <a:bodyPr wrap="non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Small and large floral chains and shops effect prices and market exposure.</a:t>
            </a:r>
            <a:endParaRPr lang="en-US" sz="1400" dirty="0"/>
          </a:p>
        </p:txBody>
      </p:sp>
      <p:pic>
        <p:nvPicPr>
          <p:cNvPr id="18"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426404" y="5428536"/>
            <a:ext cx="445056" cy="445056"/>
          </a:xfrm>
          <a:prstGeom prst="rect">
            <a:avLst/>
          </a:prstGeom>
        </p:spPr>
      </p:pic>
      <p:sp>
        <p:nvSpPr>
          <p:cNvPr id="19" name="Text 11"/>
          <p:cNvSpPr/>
          <p:nvPr/>
        </p:nvSpPr>
        <p:spPr>
          <a:xfrm>
            <a:off x="7426404" y="6096119"/>
            <a:ext cx="2094548" cy="261699"/>
          </a:xfrm>
          <a:prstGeom prst="rect">
            <a:avLst/>
          </a:prstGeom>
          <a:noFill/>
          <a:ln/>
        </p:spPr>
        <p:txBody>
          <a:bodyPr wrap="none" lIns="0" tIns="0" rIns="0" bIns="0" rtlCol="0" anchor="t"/>
          <a:lstStyle/>
          <a:p>
            <a:pPr marL="0" indent="0" algn="l">
              <a:lnSpc>
                <a:spcPts val="2050"/>
              </a:lnSpc>
              <a:buNone/>
            </a:pPr>
            <a:r>
              <a:rPr lang="en-US" sz="1600" dirty="0">
                <a:solidFill>
                  <a:srgbClr val="D9E1FF"/>
                </a:solidFill>
                <a:latin typeface="Kanit" pitchFamily="34" charset="0"/>
                <a:ea typeface="Kanit" pitchFamily="34" charset="-122"/>
                <a:cs typeface="Kanit" pitchFamily="34" charset="-120"/>
              </a:rPr>
              <a:t>Local Community</a:t>
            </a:r>
            <a:endParaRPr lang="en-US" sz="1600" dirty="0"/>
          </a:p>
        </p:txBody>
      </p:sp>
      <p:sp>
        <p:nvSpPr>
          <p:cNvPr id="20" name="Text 12"/>
          <p:cNvSpPr/>
          <p:nvPr/>
        </p:nvSpPr>
        <p:spPr>
          <a:xfrm>
            <a:off x="7426404" y="6464618"/>
            <a:ext cx="6366272" cy="1139190"/>
          </a:xfrm>
          <a:prstGeom prst="rect">
            <a:avLst/>
          </a:prstGeom>
          <a:noFill/>
          <a:ln/>
        </p:spPr>
        <p:txBody>
          <a:bodyPr wrap="squar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Finally, Norwichers matter because fewer people on the high street hurts businesses. Corry (2023) advises understanding these stakeholders' goals and needs to create a plan that supports both profit and Green Haven's long-term ideals.</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837724" y="1585436"/>
            <a:ext cx="7513082" cy="615910"/>
          </a:xfrm>
          <a:prstGeom prst="rect">
            <a:avLst/>
          </a:prstGeom>
          <a:noFill/>
          <a:ln/>
        </p:spPr>
        <p:txBody>
          <a:bodyPr wrap="none" lIns="0" tIns="0" rIns="0" bIns="0" rtlCol="0" anchor="t"/>
          <a:lstStyle/>
          <a:p>
            <a:pPr marL="0" indent="0" algn="l">
              <a:lnSpc>
                <a:spcPts val="4850"/>
              </a:lnSpc>
              <a:buNone/>
            </a:pPr>
            <a:r>
              <a:rPr lang="en-US" sz="3850" dirty="0">
                <a:solidFill>
                  <a:srgbClr val="FD505F"/>
                </a:solidFill>
                <a:latin typeface="Kanit" pitchFamily="34" charset="0"/>
                <a:ea typeface="Kanit" pitchFamily="34" charset="-122"/>
                <a:cs typeface="Kanit" pitchFamily="34" charset="-120"/>
              </a:rPr>
              <a:t>How</a:t>
            </a:r>
            <a:r>
              <a:rPr lang="en-US" sz="3850" dirty="0">
                <a:solidFill>
                  <a:srgbClr val="FFFFFF"/>
                </a:solidFill>
                <a:latin typeface="Kanit" pitchFamily="34" charset="0"/>
                <a:ea typeface="Kanit" pitchFamily="34" charset="-122"/>
                <a:cs typeface="Kanit" pitchFamily="34" charset="-120"/>
              </a:rPr>
              <a:t> Is the Issue Being Addressed?</a:t>
            </a:r>
            <a:endParaRPr lang="en-US" sz="3850" dirty="0"/>
          </a:p>
        </p:txBody>
      </p:sp>
      <p:sp>
        <p:nvSpPr>
          <p:cNvPr id="3" name="Text 1"/>
          <p:cNvSpPr/>
          <p:nvPr/>
        </p:nvSpPr>
        <p:spPr>
          <a:xfrm>
            <a:off x="837724" y="2285048"/>
            <a:ext cx="4821198" cy="369689"/>
          </a:xfrm>
          <a:prstGeom prst="rect">
            <a:avLst/>
          </a:prstGeom>
          <a:noFill/>
          <a:ln/>
        </p:spPr>
        <p:txBody>
          <a:bodyPr wrap="none" lIns="0" tIns="0" rIns="0" bIns="0" rtlCol="0" anchor="t"/>
          <a:lstStyle/>
          <a:p>
            <a:pPr marL="0" indent="0" algn="l">
              <a:lnSpc>
                <a:spcPts val="2900"/>
              </a:lnSpc>
              <a:buNone/>
            </a:pPr>
            <a:r>
              <a:rPr lang="en-US" sz="2300" dirty="0">
                <a:solidFill>
                  <a:srgbClr val="FFFFFF"/>
                </a:solidFill>
                <a:latin typeface="Kanit" pitchFamily="34" charset="0"/>
                <a:ea typeface="Kanit" pitchFamily="34" charset="-122"/>
                <a:cs typeface="Kanit" pitchFamily="34" charset="-120"/>
              </a:rPr>
              <a:t>Current Efforts and Their Limitations</a:t>
            </a:r>
            <a:endParaRPr lang="en-US" sz="2300" dirty="0"/>
          </a:p>
        </p:txBody>
      </p:sp>
      <p:sp>
        <p:nvSpPr>
          <p:cNvPr id="4" name="Text 2"/>
          <p:cNvSpPr/>
          <p:nvPr/>
        </p:nvSpPr>
        <p:spPr>
          <a:xfrm>
            <a:off x="837724" y="3157299"/>
            <a:ext cx="5548670" cy="2094309"/>
          </a:xfrm>
          <a:prstGeom prst="rect">
            <a:avLst/>
          </a:prstGeom>
          <a:noFill/>
          <a:ln/>
        </p:spPr>
        <p:txBody>
          <a:bodyPr wrap="square" lIns="0" tIns="0" rIns="0" bIns="0" rtlCol="0" anchor="t"/>
          <a:lstStyle/>
          <a:p>
            <a:pPr marL="0" indent="0" algn="l">
              <a:lnSpc>
                <a:spcPts val="3250"/>
              </a:lnSpc>
              <a:buNone/>
            </a:pPr>
            <a:r>
              <a:rPr lang="en-US" sz="2050" dirty="0">
                <a:solidFill>
                  <a:srgbClr val="D9E1FF"/>
                </a:solidFill>
                <a:latin typeface="Martel Sans Light" pitchFamily="34" charset="0"/>
                <a:ea typeface="Martel Sans Light" pitchFamily="34" charset="-122"/>
                <a:cs typeface="Martel Sans Light" pitchFamily="34" charset="-120"/>
              </a:rPr>
              <a:t>Green Haven's main solutions are cost cuts and social media posts. These endeavours are reactive, not strategic. Modern e-commerce and internet marketing haven't been funded by the owners.</a:t>
            </a:r>
            <a:endParaRPr lang="en-US" sz="2050" dirty="0"/>
          </a:p>
        </p:txBody>
      </p:sp>
      <p:sp>
        <p:nvSpPr>
          <p:cNvPr id="5" name="Text 3"/>
          <p:cNvSpPr/>
          <p:nvPr/>
        </p:nvSpPr>
        <p:spPr>
          <a:xfrm>
            <a:off x="837724" y="5440085"/>
            <a:ext cx="5548670" cy="1005126"/>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No one tracks client behaviour or online business. Without analytics or targeted advertising, it's hard to identify which bargains perform.</a:t>
            </a:r>
            <a:endParaRPr lang="en-US" sz="1600" dirty="0"/>
          </a:p>
        </p:txBody>
      </p:sp>
      <p:sp>
        <p:nvSpPr>
          <p:cNvPr id="6" name="Text 4"/>
          <p:cNvSpPr/>
          <p:nvPr/>
        </p:nvSpPr>
        <p:spPr>
          <a:xfrm>
            <a:off x="6905030" y="3157299"/>
            <a:ext cx="6895267" cy="1675448"/>
          </a:xfrm>
          <a:prstGeom prst="rect">
            <a:avLst/>
          </a:prstGeom>
          <a:noFill/>
          <a:ln/>
        </p:spPr>
        <p:txBody>
          <a:bodyPr wrap="square" lIns="0" tIns="0" rIns="0" bIns="0" rtlCol="0" anchor="t"/>
          <a:lstStyle/>
          <a:p>
            <a:pPr marL="0" indent="0" algn="l">
              <a:lnSpc>
                <a:spcPts val="3250"/>
              </a:lnSpc>
              <a:buNone/>
            </a:pPr>
            <a:r>
              <a:rPr lang="en-US" sz="2050" dirty="0">
                <a:solidFill>
                  <a:srgbClr val="D9E1FF"/>
                </a:solidFill>
                <a:latin typeface="Martel Sans Light" pitchFamily="34" charset="0"/>
                <a:ea typeface="Martel Sans Light" pitchFamily="34" charset="-122"/>
                <a:cs typeface="Martel Sans Light" pitchFamily="34" charset="-120"/>
              </a:rPr>
              <a:t>Some collaboration with local event planners has helped, but not enough to reverse the downturn. Locals still like the store's name, but loyalty won't maintain expansion without a new marketing campaign.</a:t>
            </a:r>
            <a:endParaRPr lang="en-US" sz="2050" dirty="0"/>
          </a:p>
        </p:txBody>
      </p:sp>
      <p:sp>
        <p:nvSpPr>
          <p:cNvPr id="7" name="Text 5"/>
          <p:cNvSpPr/>
          <p:nvPr/>
        </p:nvSpPr>
        <p:spPr>
          <a:xfrm>
            <a:off x="7219117" y="5068372"/>
            <a:ext cx="6581180" cy="1340168"/>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To solve this challenge, Green Haven needs a new website, a digital marketing plan, and possibly a subscription service that meets client demands for convenience and eco-friendliness (Li &amp; Lei, 2016).</a:t>
            </a:r>
            <a:endParaRPr lang="en-US" sz="1600" dirty="0"/>
          </a:p>
        </p:txBody>
      </p:sp>
      <p:sp>
        <p:nvSpPr>
          <p:cNvPr id="8" name="Shape 6"/>
          <p:cNvSpPr/>
          <p:nvPr/>
        </p:nvSpPr>
        <p:spPr>
          <a:xfrm>
            <a:off x="6905030" y="5068372"/>
            <a:ext cx="22860" cy="1340168"/>
          </a:xfrm>
          <a:prstGeom prst="rect">
            <a:avLst/>
          </a:prstGeom>
          <a:solidFill>
            <a:srgbClr val="FD505F"/>
          </a:solidFill>
          <a:ln/>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837724" y="1101685"/>
            <a:ext cx="4928354" cy="615910"/>
          </a:xfrm>
          <a:prstGeom prst="rect">
            <a:avLst/>
          </a:prstGeom>
          <a:noFill/>
          <a:ln/>
        </p:spPr>
        <p:txBody>
          <a:bodyPr wrap="none" lIns="0" tIns="0" rIns="0" bIns="0" rtlCol="0" anchor="t"/>
          <a:lstStyle/>
          <a:p>
            <a:pPr marL="0" indent="0" algn="l">
              <a:lnSpc>
                <a:spcPts val="4850"/>
              </a:lnSpc>
              <a:buNone/>
            </a:pPr>
            <a:r>
              <a:rPr lang="en-US" sz="3850" dirty="0">
                <a:solidFill>
                  <a:srgbClr val="FD505F"/>
                </a:solidFill>
                <a:latin typeface="Kanit" pitchFamily="34" charset="0"/>
                <a:ea typeface="Kanit" pitchFamily="34" charset="-122"/>
                <a:cs typeface="Kanit" pitchFamily="34" charset="-120"/>
              </a:rPr>
              <a:t>How Much</a:t>
            </a:r>
            <a:r>
              <a:rPr lang="en-US" sz="3850" dirty="0">
                <a:solidFill>
                  <a:srgbClr val="FFFFFF"/>
                </a:solidFill>
                <a:latin typeface="Kanit" pitchFamily="34" charset="0"/>
                <a:ea typeface="Kanit" pitchFamily="34" charset="-122"/>
                <a:cs typeface="Kanit" pitchFamily="34" charset="-120"/>
              </a:rPr>
              <a:t> Impact?</a:t>
            </a:r>
            <a:endParaRPr lang="en-US" sz="3850" dirty="0"/>
          </a:p>
        </p:txBody>
      </p:sp>
      <p:sp>
        <p:nvSpPr>
          <p:cNvPr id="3" name="Text 1"/>
          <p:cNvSpPr/>
          <p:nvPr/>
        </p:nvSpPr>
        <p:spPr>
          <a:xfrm>
            <a:off x="837724" y="1801297"/>
            <a:ext cx="5325904" cy="369689"/>
          </a:xfrm>
          <a:prstGeom prst="rect">
            <a:avLst/>
          </a:prstGeom>
          <a:noFill/>
          <a:ln/>
        </p:spPr>
        <p:txBody>
          <a:bodyPr wrap="none" lIns="0" tIns="0" rIns="0" bIns="0" rtlCol="0" anchor="t"/>
          <a:lstStyle/>
          <a:p>
            <a:pPr marL="0" indent="0" algn="l">
              <a:lnSpc>
                <a:spcPts val="2900"/>
              </a:lnSpc>
              <a:buNone/>
            </a:pPr>
            <a:r>
              <a:rPr lang="en-US" sz="2300" dirty="0">
                <a:solidFill>
                  <a:srgbClr val="FFFFFF"/>
                </a:solidFill>
                <a:latin typeface="Kanit" pitchFamily="34" charset="0"/>
                <a:ea typeface="Kanit" pitchFamily="34" charset="-122"/>
                <a:cs typeface="Kanit" pitchFamily="34" charset="-120"/>
              </a:rPr>
              <a:t>Quantifying the Financial Consequences</a:t>
            </a:r>
            <a:endParaRPr lang="en-US" sz="2300" dirty="0"/>
          </a:p>
        </p:txBody>
      </p:sp>
      <p:sp>
        <p:nvSpPr>
          <p:cNvPr id="4" name="Text 2"/>
          <p:cNvSpPr/>
          <p:nvPr/>
        </p:nvSpPr>
        <p:spPr>
          <a:xfrm>
            <a:off x="837724" y="2589728"/>
            <a:ext cx="4143732" cy="691158"/>
          </a:xfrm>
          <a:prstGeom prst="rect">
            <a:avLst/>
          </a:prstGeom>
          <a:noFill/>
          <a:ln/>
        </p:spPr>
        <p:txBody>
          <a:bodyPr wrap="none" lIns="0" tIns="0" rIns="0" bIns="0" rtlCol="0" anchor="t"/>
          <a:lstStyle/>
          <a:p>
            <a:pPr marL="0" indent="0" algn="ctr">
              <a:lnSpc>
                <a:spcPts val="5400"/>
              </a:lnSpc>
              <a:buNone/>
            </a:pPr>
            <a:r>
              <a:rPr lang="en-US" sz="5400" dirty="0">
                <a:solidFill>
                  <a:srgbClr val="D9E1FF"/>
                </a:solidFill>
                <a:latin typeface="Kanit" pitchFamily="34" charset="0"/>
                <a:ea typeface="Kanit" pitchFamily="34" charset="-122"/>
                <a:cs typeface="Kanit" pitchFamily="34" charset="-120"/>
              </a:rPr>
              <a:t>30%</a:t>
            </a:r>
            <a:endParaRPr lang="en-US" sz="5400" dirty="0"/>
          </a:p>
        </p:txBody>
      </p:sp>
      <p:sp>
        <p:nvSpPr>
          <p:cNvPr id="5" name="Text 3"/>
          <p:cNvSpPr/>
          <p:nvPr/>
        </p:nvSpPr>
        <p:spPr>
          <a:xfrm>
            <a:off x="1677472" y="3542586"/>
            <a:ext cx="2464118" cy="308015"/>
          </a:xfrm>
          <a:prstGeom prst="rect">
            <a:avLst/>
          </a:prstGeom>
          <a:noFill/>
          <a:ln/>
        </p:spPr>
        <p:txBody>
          <a:bodyPr wrap="none" lIns="0" tIns="0" rIns="0" bIns="0" rtlCol="0" anchor="t"/>
          <a:lstStyle/>
          <a:p>
            <a:pPr marL="0" indent="0" algn="ctr">
              <a:lnSpc>
                <a:spcPts val="2400"/>
              </a:lnSpc>
              <a:buNone/>
            </a:pPr>
            <a:r>
              <a:rPr lang="en-US" sz="1900" dirty="0">
                <a:solidFill>
                  <a:srgbClr val="D9E1FF"/>
                </a:solidFill>
                <a:latin typeface="Kanit" pitchFamily="34" charset="0"/>
                <a:ea typeface="Kanit" pitchFamily="34" charset="-122"/>
                <a:cs typeface="Kanit" pitchFamily="34" charset="-120"/>
              </a:rPr>
              <a:t>Sales Decrease</a:t>
            </a:r>
            <a:endParaRPr lang="en-US" sz="1900" dirty="0"/>
          </a:p>
        </p:txBody>
      </p:sp>
      <p:sp>
        <p:nvSpPr>
          <p:cNvPr id="6" name="Text 4"/>
          <p:cNvSpPr/>
          <p:nvPr/>
        </p:nvSpPr>
        <p:spPr>
          <a:xfrm>
            <a:off x="837724" y="3976211"/>
            <a:ext cx="4143732" cy="670084"/>
          </a:xfrm>
          <a:prstGeom prst="rect">
            <a:avLst/>
          </a:prstGeom>
          <a:noFill/>
          <a:ln/>
        </p:spPr>
        <p:txBody>
          <a:bodyPr wrap="square" lIns="0" tIns="0" rIns="0" bIns="0" rtlCol="0" anchor="t"/>
          <a:lstStyle/>
          <a:p>
            <a:pPr marL="0" indent="0" algn="ctr">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Sales decreased 30% in one year, hurting revenues and cash flow</a:t>
            </a:r>
            <a:endParaRPr lang="en-US" sz="1600" dirty="0"/>
          </a:p>
        </p:txBody>
      </p:sp>
      <p:sp>
        <p:nvSpPr>
          <p:cNvPr id="7" name="Text 5"/>
          <p:cNvSpPr/>
          <p:nvPr/>
        </p:nvSpPr>
        <p:spPr>
          <a:xfrm>
            <a:off x="5243274" y="2589728"/>
            <a:ext cx="4143732" cy="691158"/>
          </a:xfrm>
          <a:prstGeom prst="rect">
            <a:avLst/>
          </a:prstGeom>
          <a:noFill/>
          <a:ln/>
        </p:spPr>
        <p:txBody>
          <a:bodyPr wrap="none" lIns="0" tIns="0" rIns="0" bIns="0" rtlCol="0" anchor="t"/>
          <a:lstStyle/>
          <a:p>
            <a:pPr marL="0" indent="0" algn="ctr">
              <a:lnSpc>
                <a:spcPts val="5400"/>
              </a:lnSpc>
              <a:buNone/>
            </a:pPr>
            <a:r>
              <a:rPr lang="en-US" sz="5400" dirty="0">
                <a:solidFill>
                  <a:srgbClr val="D9E1FF"/>
                </a:solidFill>
                <a:latin typeface="Kanit" pitchFamily="34" charset="0"/>
                <a:ea typeface="Kanit" pitchFamily="34" charset="-122"/>
                <a:cs typeface="Kanit" pitchFamily="34" charset="-120"/>
              </a:rPr>
              <a:t>15-20%</a:t>
            </a:r>
            <a:endParaRPr lang="en-US" sz="5400" dirty="0"/>
          </a:p>
        </p:txBody>
      </p:sp>
      <p:sp>
        <p:nvSpPr>
          <p:cNvPr id="8" name="Text 6"/>
          <p:cNvSpPr/>
          <p:nvPr/>
        </p:nvSpPr>
        <p:spPr>
          <a:xfrm>
            <a:off x="6083022" y="3542586"/>
            <a:ext cx="2464118" cy="308015"/>
          </a:xfrm>
          <a:prstGeom prst="rect">
            <a:avLst/>
          </a:prstGeom>
          <a:noFill/>
          <a:ln/>
        </p:spPr>
        <p:txBody>
          <a:bodyPr wrap="none" lIns="0" tIns="0" rIns="0" bIns="0" rtlCol="0" anchor="t"/>
          <a:lstStyle/>
          <a:p>
            <a:pPr marL="0" indent="0" algn="ctr">
              <a:lnSpc>
                <a:spcPts val="2400"/>
              </a:lnSpc>
              <a:buNone/>
            </a:pPr>
            <a:r>
              <a:rPr lang="en-US" sz="1900" dirty="0">
                <a:solidFill>
                  <a:srgbClr val="D9E1FF"/>
                </a:solidFill>
                <a:latin typeface="Kanit" pitchFamily="34" charset="0"/>
                <a:ea typeface="Kanit" pitchFamily="34" charset="-122"/>
                <a:cs typeface="Kanit" pitchFamily="34" charset="-120"/>
              </a:rPr>
              <a:t>Cost Increase</a:t>
            </a:r>
            <a:endParaRPr lang="en-US" sz="1900" dirty="0"/>
          </a:p>
        </p:txBody>
      </p:sp>
      <p:sp>
        <p:nvSpPr>
          <p:cNvPr id="9" name="Text 7"/>
          <p:cNvSpPr/>
          <p:nvPr/>
        </p:nvSpPr>
        <p:spPr>
          <a:xfrm>
            <a:off x="5243274" y="3976211"/>
            <a:ext cx="4143732" cy="670084"/>
          </a:xfrm>
          <a:prstGeom prst="rect">
            <a:avLst/>
          </a:prstGeom>
          <a:noFill/>
          <a:ln/>
        </p:spPr>
        <p:txBody>
          <a:bodyPr wrap="square" lIns="0" tIns="0" rIns="0" bIns="0" rtlCol="0" anchor="t"/>
          <a:lstStyle/>
          <a:p>
            <a:pPr marL="0" indent="0" algn="ctr">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Inflation and transportation costs have raised flower prices</a:t>
            </a:r>
            <a:endParaRPr lang="en-US" sz="1600" dirty="0"/>
          </a:p>
        </p:txBody>
      </p:sp>
      <p:sp>
        <p:nvSpPr>
          <p:cNvPr id="10" name="Text 8"/>
          <p:cNvSpPr/>
          <p:nvPr/>
        </p:nvSpPr>
        <p:spPr>
          <a:xfrm>
            <a:off x="9648825" y="2589728"/>
            <a:ext cx="4143851" cy="691158"/>
          </a:xfrm>
          <a:prstGeom prst="rect">
            <a:avLst/>
          </a:prstGeom>
          <a:noFill/>
          <a:ln/>
        </p:spPr>
        <p:txBody>
          <a:bodyPr wrap="none" lIns="0" tIns="0" rIns="0" bIns="0" rtlCol="0" anchor="t"/>
          <a:lstStyle/>
          <a:p>
            <a:pPr marL="0" indent="0" algn="ctr">
              <a:lnSpc>
                <a:spcPts val="5400"/>
              </a:lnSpc>
              <a:buNone/>
            </a:pPr>
            <a:r>
              <a:rPr lang="en-US" sz="5400" dirty="0">
                <a:solidFill>
                  <a:srgbClr val="D9E1FF"/>
                </a:solidFill>
                <a:latin typeface="Kanit" pitchFamily="34" charset="0"/>
                <a:ea typeface="Kanit" pitchFamily="34" charset="-122"/>
                <a:cs typeface="Kanit" pitchFamily="34" charset="-120"/>
              </a:rPr>
              <a:t>33%</a:t>
            </a:r>
            <a:endParaRPr lang="en-US" sz="5400" dirty="0"/>
          </a:p>
        </p:txBody>
      </p:sp>
      <p:sp>
        <p:nvSpPr>
          <p:cNvPr id="11" name="Text 9"/>
          <p:cNvSpPr/>
          <p:nvPr/>
        </p:nvSpPr>
        <p:spPr>
          <a:xfrm>
            <a:off x="10488692" y="3542586"/>
            <a:ext cx="2464118" cy="308015"/>
          </a:xfrm>
          <a:prstGeom prst="rect">
            <a:avLst/>
          </a:prstGeom>
          <a:noFill/>
          <a:ln/>
        </p:spPr>
        <p:txBody>
          <a:bodyPr wrap="none" lIns="0" tIns="0" rIns="0" bIns="0" rtlCol="0" anchor="t"/>
          <a:lstStyle/>
          <a:p>
            <a:pPr marL="0" indent="0" algn="ctr">
              <a:lnSpc>
                <a:spcPts val="2400"/>
              </a:lnSpc>
              <a:buNone/>
            </a:pPr>
            <a:r>
              <a:rPr lang="en-US" sz="1900" dirty="0">
                <a:solidFill>
                  <a:srgbClr val="D9E1FF"/>
                </a:solidFill>
                <a:latin typeface="Kanit" pitchFamily="34" charset="0"/>
                <a:ea typeface="Kanit" pitchFamily="34" charset="-122"/>
                <a:cs typeface="Kanit" pitchFamily="34" charset="-120"/>
              </a:rPr>
              <a:t>Margin Reduction</a:t>
            </a:r>
            <a:endParaRPr lang="en-US" sz="1900" dirty="0"/>
          </a:p>
        </p:txBody>
      </p:sp>
      <p:sp>
        <p:nvSpPr>
          <p:cNvPr id="12" name="Text 10"/>
          <p:cNvSpPr/>
          <p:nvPr/>
        </p:nvSpPr>
        <p:spPr>
          <a:xfrm>
            <a:off x="9648825" y="3976211"/>
            <a:ext cx="4143851" cy="670084"/>
          </a:xfrm>
          <a:prstGeom prst="rect">
            <a:avLst/>
          </a:prstGeom>
          <a:noFill/>
          <a:ln/>
        </p:spPr>
        <p:txBody>
          <a:bodyPr wrap="square" lIns="0" tIns="0" rIns="0" bIns="0" rtlCol="0" anchor="t"/>
          <a:lstStyle/>
          <a:p>
            <a:pPr marL="0" indent="0" algn="ctr">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Gross profit margin reduced by approximately a third</a:t>
            </a:r>
            <a:endParaRPr lang="en-US" sz="1600" dirty="0"/>
          </a:p>
        </p:txBody>
      </p:sp>
      <p:sp>
        <p:nvSpPr>
          <p:cNvPr id="13" name="Text 11"/>
          <p:cNvSpPr/>
          <p:nvPr/>
        </p:nvSpPr>
        <p:spPr>
          <a:xfrm>
            <a:off x="837724" y="4881920"/>
            <a:ext cx="12954952" cy="1005126"/>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Money is greatly affected. Inflation and transportation costs have raised flower prices by 15–20%, especially for exotic blooms like tulips and orchids. Eco-friendly products cost more but are better for business. All of them reduce the shop's gross profit margin by approximately a third.</a:t>
            </a:r>
            <a:endParaRPr lang="en-US" sz="1600" dirty="0"/>
          </a:p>
        </p:txBody>
      </p:sp>
      <p:sp>
        <p:nvSpPr>
          <p:cNvPr id="14" name="Text 12"/>
          <p:cNvSpPr/>
          <p:nvPr/>
        </p:nvSpPr>
        <p:spPr>
          <a:xfrm>
            <a:off x="837724" y="6122670"/>
            <a:ext cx="12954952" cy="1005126"/>
          </a:xfrm>
          <a:prstGeom prst="rect">
            <a:avLst/>
          </a:prstGeom>
          <a:noFill/>
          <a:ln/>
        </p:spPr>
        <p:txBody>
          <a:bodyPr wrap="square" lIns="0" tIns="0" rIns="0" bIns="0" rtlCol="0" anchor="t"/>
          <a:lstStyle/>
          <a:p>
            <a:pPr marL="0" indent="0" algn="l">
              <a:lnSpc>
                <a:spcPts val="2600"/>
              </a:lnSpc>
              <a:buNone/>
            </a:pPr>
            <a:r>
              <a:rPr lang="en-US" sz="1600" dirty="0">
                <a:solidFill>
                  <a:srgbClr val="D9E1FF"/>
                </a:solidFill>
                <a:latin typeface="Martel Sans Light" pitchFamily="34" charset="0"/>
                <a:ea typeface="Martel Sans Light" pitchFamily="34" charset="-122"/>
                <a:cs typeface="Martel Sans Light" pitchFamily="34" charset="-120"/>
              </a:rPr>
              <a:t>With rent, utilities, and labour determined, the firm must decide whether to decrease costs or boost pricing. However, raising prices may lose more clients. If the business doesn't obtain digital growth or new services soon, it may fail. Thus, inaction costs money and reputation (Li &amp; Lei, 2016).</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92944" y="476369"/>
            <a:ext cx="5050155" cy="331232"/>
          </a:xfrm>
          <a:prstGeom prst="rect">
            <a:avLst/>
          </a:prstGeom>
          <a:noFill/>
          <a:ln/>
        </p:spPr>
        <p:txBody>
          <a:bodyPr wrap="none" lIns="0" tIns="0" rIns="0" bIns="0" rtlCol="0" anchor="t"/>
          <a:lstStyle/>
          <a:p>
            <a:pPr marL="0" indent="0" algn="l">
              <a:lnSpc>
                <a:spcPts val="2600"/>
              </a:lnSpc>
              <a:buNone/>
            </a:pPr>
            <a:r>
              <a:rPr lang="en-US" sz="2050" dirty="0">
                <a:solidFill>
                  <a:srgbClr val="FFFFFF"/>
                </a:solidFill>
                <a:latin typeface="Kanit" pitchFamily="34" charset="0"/>
                <a:ea typeface="Kanit" pitchFamily="34" charset="-122"/>
                <a:cs typeface="Kanit" pitchFamily="34" charset="-120"/>
              </a:rPr>
              <a:t>External Analysis: </a:t>
            </a:r>
            <a:r>
              <a:rPr lang="en-US" sz="2050" dirty="0">
                <a:solidFill>
                  <a:srgbClr val="FD505F"/>
                </a:solidFill>
                <a:latin typeface="Kanit" pitchFamily="34" charset="0"/>
                <a:ea typeface="Kanit" pitchFamily="34" charset="-122"/>
                <a:cs typeface="Kanit" pitchFamily="34" charset="-120"/>
              </a:rPr>
              <a:t>PESTEL</a:t>
            </a:r>
            <a:r>
              <a:rPr lang="en-US" sz="2050" dirty="0">
                <a:solidFill>
                  <a:srgbClr val="FFFFFF"/>
                </a:solidFill>
                <a:latin typeface="Kanit" pitchFamily="34" charset="0"/>
                <a:ea typeface="Kanit" pitchFamily="34" charset="-122"/>
                <a:cs typeface="Kanit" pitchFamily="34" charset="-120"/>
              </a:rPr>
              <a:t> and Root Causes</a:t>
            </a:r>
            <a:endParaRPr lang="en-US" sz="2050" dirty="0"/>
          </a:p>
        </p:txBody>
      </p:sp>
      <p:sp>
        <p:nvSpPr>
          <p:cNvPr id="3" name="Shape 1"/>
          <p:cNvSpPr/>
          <p:nvPr/>
        </p:nvSpPr>
        <p:spPr>
          <a:xfrm>
            <a:off x="692944" y="1032748"/>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4" name="Shape 2"/>
          <p:cNvSpPr/>
          <p:nvPr/>
        </p:nvSpPr>
        <p:spPr>
          <a:xfrm>
            <a:off x="708184" y="1047988"/>
            <a:ext cx="450413" cy="645200"/>
          </a:xfrm>
          <a:prstGeom prst="rect">
            <a:avLst/>
          </a:prstGeom>
          <a:solidFill>
            <a:srgbClr val="2F2B54"/>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8916" y="1286113"/>
            <a:ext cx="168831" cy="168831"/>
          </a:xfrm>
          <a:prstGeom prst="rect">
            <a:avLst/>
          </a:prstGeom>
        </p:spPr>
      </p:pic>
      <p:sp>
        <p:nvSpPr>
          <p:cNvPr id="6" name="Text 3"/>
          <p:cNvSpPr/>
          <p:nvPr/>
        </p:nvSpPr>
        <p:spPr>
          <a:xfrm>
            <a:off x="1271111" y="1160502"/>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Political</a:t>
            </a:r>
            <a:endParaRPr lang="en-US" sz="1000" dirty="0"/>
          </a:p>
        </p:txBody>
      </p:sp>
      <p:sp>
        <p:nvSpPr>
          <p:cNvPr id="7" name="Text 4"/>
          <p:cNvSpPr/>
          <p:nvPr/>
        </p:nvSpPr>
        <p:spPr>
          <a:xfrm>
            <a:off x="1271111" y="1393627"/>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Brexit and trade policies raise prices</a:t>
            </a:r>
            <a:endParaRPr lang="en-US" sz="850" dirty="0"/>
          </a:p>
        </p:txBody>
      </p:sp>
      <p:sp>
        <p:nvSpPr>
          <p:cNvPr id="8" name="Shape 5"/>
          <p:cNvSpPr/>
          <p:nvPr/>
        </p:nvSpPr>
        <p:spPr>
          <a:xfrm>
            <a:off x="692944" y="1820942"/>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9" name="Shape 6"/>
          <p:cNvSpPr/>
          <p:nvPr/>
        </p:nvSpPr>
        <p:spPr>
          <a:xfrm>
            <a:off x="708184" y="1836182"/>
            <a:ext cx="450413" cy="645200"/>
          </a:xfrm>
          <a:prstGeom prst="rect">
            <a:avLst/>
          </a:prstGeom>
          <a:solidFill>
            <a:srgbClr val="2F2B54"/>
          </a:solidFill>
          <a:ln/>
        </p:spPr>
        <p:txBody>
          <a:bodyPr/>
          <a:lstStyle/>
          <a:p>
            <a:endParaRPr lang="en-US"/>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8916" y="2074307"/>
            <a:ext cx="168831" cy="168831"/>
          </a:xfrm>
          <a:prstGeom prst="rect">
            <a:avLst/>
          </a:prstGeom>
        </p:spPr>
      </p:pic>
      <p:sp>
        <p:nvSpPr>
          <p:cNvPr id="11" name="Text 7"/>
          <p:cNvSpPr/>
          <p:nvPr/>
        </p:nvSpPr>
        <p:spPr>
          <a:xfrm>
            <a:off x="1271111" y="1948696"/>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Economic</a:t>
            </a:r>
            <a:endParaRPr lang="en-US" sz="1000" dirty="0"/>
          </a:p>
        </p:txBody>
      </p:sp>
      <p:sp>
        <p:nvSpPr>
          <p:cNvPr id="12" name="Text 8"/>
          <p:cNvSpPr/>
          <p:nvPr/>
        </p:nvSpPr>
        <p:spPr>
          <a:xfrm>
            <a:off x="1271111" y="2181820"/>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Demand is affected by inflation and consumer spending cuts</a:t>
            </a:r>
            <a:endParaRPr lang="en-US" sz="850" dirty="0"/>
          </a:p>
        </p:txBody>
      </p:sp>
      <p:sp>
        <p:nvSpPr>
          <p:cNvPr id="13" name="Shape 9"/>
          <p:cNvSpPr/>
          <p:nvPr/>
        </p:nvSpPr>
        <p:spPr>
          <a:xfrm>
            <a:off x="692944" y="2609136"/>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14" name="Shape 10"/>
          <p:cNvSpPr/>
          <p:nvPr/>
        </p:nvSpPr>
        <p:spPr>
          <a:xfrm>
            <a:off x="708184" y="2624376"/>
            <a:ext cx="450413" cy="645200"/>
          </a:xfrm>
          <a:prstGeom prst="rect">
            <a:avLst/>
          </a:prstGeom>
          <a:solidFill>
            <a:srgbClr val="2F2B54"/>
          </a:solidFill>
          <a:ln/>
        </p:spPr>
        <p:txBody>
          <a:bodyPr/>
          <a:lstStyle/>
          <a:p>
            <a:endParaRPr lang="en-US"/>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8916" y="2862501"/>
            <a:ext cx="168831" cy="168831"/>
          </a:xfrm>
          <a:prstGeom prst="rect">
            <a:avLst/>
          </a:prstGeom>
        </p:spPr>
      </p:pic>
      <p:sp>
        <p:nvSpPr>
          <p:cNvPr id="16" name="Text 11"/>
          <p:cNvSpPr/>
          <p:nvPr/>
        </p:nvSpPr>
        <p:spPr>
          <a:xfrm>
            <a:off x="1271111" y="2736890"/>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Social</a:t>
            </a:r>
            <a:endParaRPr lang="en-US" sz="1000" dirty="0"/>
          </a:p>
        </p:txBody>
      </p:sp>
      <p:sp>
        <p:nvSpPr>
          <p:cNvPr id="17" name="Text 12"/>
          <p:cNvSpPr/>
          <p:nvPr/>
        </p:nvSpPr>
        <p:spPr>
          <a:xfrm>
            <a:off x="1271111" y="2970014"/>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Customers favour sustainable, online-shoppable brands on social media</a:t>
            </a:r>
            <a:endParaRPr lang="en-US" sz="850" dirty="0"/>
          </a:p>
        </p:txBody>
      </p:sp>
      <p:sp>
        <p:nvSpPr>
          <p:cNvPr id="18" name="Shape 13"/>
          <p:cNvSpPr/>
          <p:nvPr/>
        </p:nvSpPr>
        <p:spPr>
          <a:xfrm>
            <a:off x="692944" y="3397329"/>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19" name="Shape 14"/>
          <p:cNvSpPr/>
          <p:nvPr/>
        </p:nvSpPr>
        <p:spPr>
          <a:xfrm>
            <a:off x="708184" y="3412569"/>
            <a:ext cx="450413" cy="645200"/>
          </a:xfrm>
          <a:prstGeom prst="rect">
            <a:avLst/>
          </a:prstGeom>
          <a:solidFill>
            <a:srgbClr val="2F2B54"/>
          </a:solidFill>
          <a:ln/>
        </p:spPr>
        <p:txBody>
          <a:bodyPr/>
          <a:lstStyle/>
          <a:p>
            <a:endParaRPr lang="en-US"/>
          </a:p>
        </p:txBody>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48916" y="3650694"/>
            <a:ext cx="168831" cy="168831"/>
          </a:xfrm>
          <a:prstGeom prst="rect">
            <a:avLst/>
          </a:prstGeom>
        </p:spPr>
      </p:pic>
      <p:sp>
        <p:nvSpPr>
          <p:cNvPr id="21" name="Text 15"/>
          <p:cNvSpPr/>
          <p:nvPr/>
        </p:nvSpPr>
        <p:spPr>
          <a:xfrm>
            <a:off x="1271111" y="3525083"/>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Technological</a:t>
            </a:r>
            <a:endParaRPr lang="en-US" sz="1000" dirty="0"/>
          </a:p>
        </p:txBody>
      </p:sp>
      <p:sp>
        <p:nvSpPr>
          <p:cNvPr id="22" name="Text 16"/>
          <p:cNvSpPr/>
          <p:nvPr/>
        </p:nvSpPr>
        <p:spPr>
          <a:xfrm>
            <a:off x="1271111" y="3758208"/>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The rapid growth of e-commerce leaves Green Haven behind in technology</a:t>
            </a:r>
            <a:endParaRPr lang="en-US" sz="850" dirty="0"/>
          </a:p>
        </p:txBody>
      </p:sp>
      <p:sp>
        <p:nvSpPr>
          <p:cNvPr id="23" name="Shape 17"/>
          <p:cNvSpPr/>
          <p:nvPr/>
        </p:nvSpPr>
        <p:spPr>
          <a:xfrm>
            <a:off x="692944" y="4185523"/>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24" name="Shape 18"/>
          <p:cNvSpPr/>
          <p:nvPr/>
        </p:nvSpPr>
        <p:spPr>
          <a:xfrm>
            <a:off x="708184" y="4200763"/>
            <a:ext cx="450413" cy="645200"/>
          </a:xfrm>
          <a:prstGeom prst="rect">
            <a:avLst/>
          </a:prstGeom>
          <a:solidFill>
            <a:srgbClr val="2F2B54"/>
          </a:solidFill>
          <a:ln/>
        </p:spPr>
        <p:txBody>
          <a:bodyPr/>
          <a:lstStyle/>
          <a:p>
            <a:endParaRPr lang="en-US"/>
          </a:p>
        </p:txBody>
      </p:sp>
      <p:pic>
        <p:nvPicPr>
          <p:cNvPr id="25"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48916" y="4438888"/>
            <a:ext cx="168831" cy="168831"/>
          </a:xfrm>
          <a:prstGeom prst="rect">
            <a:avLst/>
          </a:prstGeom>
        </p:spPr>
      </p:pic>
      <p:sp>
        <p:nvSpPr>
          <p:cNvPr id="26" name="Text 19"/>
          <p:cNvSpPr/>
          <p:nvPr/>
        </p:nvSpPr>
        <p:spPr>
          <a:xfrm>
            <a:off x="1271111" y="4313277"/>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Environmental</a:t>
            </a:r>
            <a:endParaRPr lang="en-US" sz="1000" dirty="0"/>
          </a:p>
        </p:txBody>
      </p:sp>
      <p:sp>
        <p:nvSpPr>
          <p:cNvPr id="27" name="Text 20"/>
          <p:cNvSpPr/>
          <p:nvPr/>
        </p:nvSpPr>
        <p:spPr>
          <a:xfrm>
            <a:off x="1271111" y="4546402"/>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Sustainable sourcing benefits the environment but costs your business</a:t>
            </a:r>
            <a:endParaRPr lang="en-US" sz="850" dirty="0"/>
          </a:p>
        </p:txBody>
      </p:sp>
      <p:sp>
        <p:nvSpPr>
          <p:cNvPr id="28" name="Shape 21"/>
          <p:cNvSpPr/>
          <p:nvPr/>
        </p:nvSpPr>
        <p:spPr>
          <a:xfrm>
            <a:off x="692944" y="4973717"/>
            <a:ext cx="13244513" cy="675680"/>
          </a:xfrm>
          <a:prstGeom prst="roundRect">
            <a:avLst>
              <a:gd name="adj" fmla="val 2500"/>
            </a:avLst>
          </a:prstGeom>
          <a:solidFill>
            <a:srgbClr val="100C35"/>
          </a:solidFill>
          <a:ln w="15240">
            <a:solidFill>
              <a:srgbClr val="48446D"/>
            </a:solidFill>
            <a:prstDash val="solid"/>
          </a:ln>
        </p:spPr>
        <p:txBody>
          <a:bodyPr/>
          <a:lstStyle/>
          <a:p>
            <a:endParaRPr lang="en-US"/>
          </a:p>
        </p:txBody>
      </p:sp>
      <p:sp>
        <p:nvSpPr>
          <p:cNvPr id="29" name="Shape 22"/>
          <p:cNvSpPr/>
          <p:nvPr/>
        </p:nvSpPr>
        <p:spPr>
          <a:xfrm>
            <a:off x="708184" y="4988957"/>
            <a:ext cx="450413" cy="645200"/>
          </a:xfrm>
          <a:prstGeom prst="rect">
            <a:avLst/>
          </a:prstGeom>
          <a:solidFill>
            <a:srgbClr val="2F2B54"/>
          </a:solidFill>
          <a:ln/>
        </p:spPr>
        <p:txBody>
          <a:bodyPr/>
          <a:lstStyle/>
          <a:p>
            <a:endParaRPr lang="en-US"/>
          </a:p>
        </p:txBody>
      </p:sp>
      <p:pic>
        <p:nvPicPr>
          <p:cNvPr id="30"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8916" y="5227082"/>
            <a:ext cx="168831" cy="168831"/>
          </a:xfrm>
          <a:prstGeom prst="rect">
            <a:avLst/>
          </a:prstGeom>
        </p:spPr>
      </p:pic>
      <p:sp>
        <p:nvSpPr>
          <p:cNvPr id="31" name="Text 23"/>
          <p:cNvSpPr/>
          <p:nvPr/>
        </p:nvSpPr>
        <p:spPr>
          <a:xfrm>
            <a:off x="1271111" y="5101471"/>
            <a:ext cx="1324928" cy="165616"/>
          </a:xfrm>
          <a:prstGeom prst="rect">
            <a:avLst/>
          </a:prstGeom>
          <a:noFill/>
          <a:ln/>
        </p:spPr>
        <p:txBody>
          <a:bodyPr wrap="none" lIns="0" tIns="0" rIns="0" bIns="0" rtlCol="0" anchor="t"/>
          <a:lstStyle/>
          <a:p>
            <a:pPr marL="0" indent="0" algn="l">
              <a:lnSpc>
                <a:spcPts val="1300"/>
              </a:lnSpc>
              <a:buNone/>
            </a:pPr>
            <a:r>
              <a:rPr lang="en-US" sz="1000" dirty="0">
                <a:solidFill>
                  <a:srgbClr val="D9E1FF"/>
                </a:solidFill>
                <a:latin typeface="Kanit" pitchFamily="34" charset="0"/>
                <a:ea typeface="Kanit" pitchFamily="34" charset="-122"/>
                <a:cs typeface="Kanit" pitchFamily="34" charset="-120"/>
              </a:rPr>
              <a:t>Legal</a:t>
            </a:r>
            <a:endParaRPr lang="en-US" sz="1000" dirty="0"/>
          </a:p>
        </p:txBody>
      </p:sp>
      <p:sp>
        <p:nvSpPr>
          <p:cNvPr id="32" name="Text 24"/>
          <p:cNvSpPr/>
          <p:nvPr/>
        </p:nvSpPr>
        <p:spPr>
          <a:xfrm>
            <a:off x="1271111" y="5334595"/>
            <a:ext cx="12651105"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Etheredge, Waliczek, and DelPrince (2024) believe new garbage and packaging requirements increase compliance costs</a:t>
            </a:r>
            <a:endParaRPr lang="en-US" sz="850" dirty="0"/>
          </a:p>
        </p:txBody>
      </p:sp>
      <p:sp>
        <p:nvSpPr>
          <p:cNvPr id="33" name="Shape 25"/>
          <p:cNvSpPr/>
          <p:nvPr/>
        </p:nvSpPr>
        <p:spPr>
          <a:xfrm>
            <a:off x="692944" y="5832333"/>
            <a:ext cx="13244513" cy="21669"/>
          </a:xfrm>
          <a:prstGeom prst="rect">
            <a:avLst/>
          </a:prstGeom>
          <a:solidFill>
            <a:srgbClr val="D9E1FF">
              <a:alpha val="50000"/>
            </a:srgbClr>
          </a:solidFill>
          <a:ln/>
        </p:spPr>
        <p:txBody>
          <a:bodyPr/>
          <a:lstStyle/>
          <a:p>
            <a:endParaRPr lang="en-US"/>
          </a:p>
        </p:txBody>
      </p:sp>
      <p:sp>
        <p:nvSpPr>
          <p:cNvPr id="34" name="Text 26"/>
          <p:cNvSpPr/>
          <p:nvPr/>
        </p:nvSpPr>
        <p:spPr>
          <a:xfrm>
            <a:off x="692944" y="6022777"/>
            <a:ext cx="2249805" cy="198596"/>
          </a:xfrm>
          <a:prstGeom prst="rect">
            <a:avLst/>
          </a:prstGeom>
          <a:noFill/>
          <a:ln/>
        </p:spPr>
        <p:txBody>
          <a:bodyPr wrap="none" lIns="0" tIns="0" rIns="0" bIns="0" rtlCol="0" anchor="t"/>
          <a:lstStyle/>
          <a:p>
            <a:pPr marL="0" indent="0" algn="l">
              <a:lnSpc>
                <a:spcPts val="1550"/>
              </a:lnSpc>
              <a:buNone/>
            </a:pPr>
            <a:r>
              <a:rPr lang="en-US" sz="1250" dirty="0">
                <a:solidFill>
                  <a:srgbClr val="FFFFFF"/>
                </a:solidFill>
                <a:latin typeface="Kanit" pitchFamily="34" charset="0"/>
                <a:ea typeface="Kanit" pitchFamily="34" charset="-122"/>
                <a:cs typeface="Kanit" pitchFamily="34" charset="-120"/>
              </a:rPr>
              <a:t>Root Causes (Ishikawa Diagram)</a:t>
            </a:r>
            <a:endParaRPr lang="en-US" sz="1250" dirty="0"/>
          </a:p>
        </p:txBody>
      </p:sp>
      <p:sp>
        <p:nvSpPr>
          <p:cNvPr id="35" name="Text 27"/>
          <p:cNvSpPr/>
          <p:nvPr/>
        </p:nvSpPr>
        <p:spPr>
          <a:xfrm>
            <a:off x="692944" y="6390203"/>
            <a:ext cx="13244513" cy="180142"/>
          </a:xfrm>
          <a:prstGeom prst="rect">
            <a:avLst/>
          </a:prstGeom>
          <a:noFill/>
          <a:ln/>
        </p:spPr>
        <p:txBody>
          <a:bodyPr wrap="none" lIns="0" tIns="0" rIns="0" bIns="0" rtlCol="0" anchor="t"/>
          <a:lstStyle/>
          <a:p>
            <a:pPr marL="342900" indent="-342900" algn="l">
              <a:lnSpc>
                <a:spcPts val="1400"/>
              </a:lnSpc>
              <a:buSzPct val="100000"/>
              <a:buChar char="•"/>
            </a:pPr>
            <a:r>
              <a:rPr lang="en-US" sz="850" b="1" dirty="0">
                <a:solidFill>
                  <a:srgbClr val="D9E1FF"/>
                </a:solidFill>
                <a:latin typeface="Martel Sans Light" pitchFamily="34" charset="0"/>
                <a:ea typeface="Martel Sans Light" pitchFamily="34" charset="-122"/>
                <a:cs typeface="Martel Sans Light" pitchFamily="34" charset="-120"/>
              </a:rPr>
              <a:t>Technology:</a:t>
            </a:r>
            <a:r>
              <a:rPr lang="en-US" sz="850" dirty="0">
                <a:solidFill>
                  <a:srgbClr val="D9E1FF"/>
                </a:solidFill>
                <a:latin typeface="Martel Sans Light" pitchFamily="34" charset="0"/>
                <a:ea typeface="Martel Sans Light" pitchFamily="34" charset="-122"/>
                <a:cs typeface="Martel Sans Light" pitchFamily="34" charset="-120"/>
              </a:rPr>
              <a:t> Old website with poor internet exposure</a:t>
            </a:r>
            <a:endParaRPr lang="en-US" sz="850" dirty="0"/>
          </a:p>
        </p:txBody>
      </p:sp>
      <p:sp>
        <p:nvSpPr>
          <p:cNvPr id="36" name="Text 28"/>
          <p:cNvSpPr/>
          <p:nvPr/>
        </p:nvSpPr>
        <p:spPr>
          <a:xfrm>
            <a:off x="692944" y="6609755"/>
            <a:ext cx="13244513" cy="180142"/>
          </a:xfrm>
          <a:prstGeom prst="rect">
            <a:avLst/>
          </a:prstGeom>
          <a:noFill/>
          <a:ln/>
        </p:spPr>
        <p:txBody>
          <a:bodyPr wrap="none" lIns="0" tIns="0" rIns="0" bIns="0" rtlCol="0" anchor="t"/>
          <a:lstStyle/>
          <a:p>
            <a:pPr marL="342900" indent="-342900" algn="l">
              <a:lnSpc>
                <a:spcPts val="1400"/>
              </a:lnSpc>
              <a:buSzPct val="100000"/>
              <a:buChar char="•"/>
            </a:pPr>
            <a:r>
              <a:rPr lang="en-US" sz="850" b="1" dirty="0">
                <a:solidFill>
                  <a:srgbClr val="D9E1FF"/>
                </a:solidFill>
                <a:latin typeface="Martel Sans Light" pitchFamily="34" charset="0"/>
                <a:ea typeface="Martel Sans Light" pitchFamily="34" charset="-122"/>
                <a:cs typeface="Martel Sans Light" pitchFamily="34" charset="-120"/>
              </a:rPr>
              <a:t>Economy:</a:t>
            </a:r>
            <a:r>
              <a:rPr lang="en-US" sz="850" dirty="0">
                <a:solidFill>
                  <a:srgbClr val="D9E1FF"/>
                </a:solidFill>
                <a:latin typeface="Martel Sans Light" pitchFamily="34" charset="0"/>
                <a:ea typeface="Martel Sans Light" pitchFamily="34" charset="-122"/>
                <a:cs typeface="Martel Sans Light" pitchFamily="34" charset="-120"/>
              </a:rPr>
              <a:t> Rising supply costs</a:t>
            </a:r>
            <a:endParaRPr lang="en-US" sz="850" dirty="0"/>
          </a:p>
        </p:txBody>
      </p:sp>
      <p:sp>
        <p:nvSpPr>
          <p:cNvPr id="37" name="Text 29"/>
          <p:cNvSpPr/>
          <p:nvPr/>
        </p:nvSpPr>
        <p:spPr>
          <a:xfrm>
            <a:off x="692944" y="6829306"/>
            <a:ext cx="13244513" cy="180142"/>
          </a:xfrm>
          <a:prstGeom prst="rect">
            <a:avLst/>
          </a:prstGeom>
          <a:noFill/>
          <a:ln/>
        </p:spPr>
        <p:txBody>
          <a:bodyPr wrap="none" lIns="0" tIns="0" rIns="0" bIns="0" rtlCol="0" anchor="t"/>
          <a:lstStyle/>
          <a:p>
            <a:pPr marL="342900" indent="-342900" algn="l">
              <a:lnSpc>
                <a:spcPts val="1400"/>
              </a:lnSpc>
              <a:buSzPct val="100000"/>
              <a:buChar char="•"/>
            </a:pPr>
            <a:r>
              <a:rPr lang="en-US" sz="850" b="1" dirty="0">
                <a:solidFill>
                  <a:srgbClr val="D9E1FF"/>
                </a:solidFill>
                <a:latin typeface="Martel Sans Light" pitchFamily="34" charset="0"/>
                <a:ea typeface="Martel Sans Light" pitchFamily="34" charset="-122"/>
                <a:cs typeface="Martel Sans Light" pitchFamily="34" charset="-120"/>
              </a:rPr>
              <a:t>Location:</a:t>
            </a:r>
            <a:r>
              <a:rPr lang="en-US" sz="850" dirty="0">
                <a:solidFill>
                  <a:srgbClr val="D9E1FF"/>
                </a:solidFill>
                <a:latin typeface="Martel Sans Light" pitchFamily="34" charset="0"/>
                <a:ea typeface="Martel Sans Light" pitchFamily="34" charset="-122"/>
                <a:cs typeface="Martel Sans Light" pitchFamily="34" charset="-120"/>
              </a:rPr>
              <a:t> Reduced visitor numbers in Norwich</a:t>
            </a:r>
            <a:endParaRPr lang="en-US" sz="850" dirty="0"/>
          </a:p>
        </p:txBody>
      </p:sp>
      <p:sp>
        <p:nvSpPr>
          <p:cNvPr id="38" name="Text 30"/>
          <p:cNvSpPr/>
          <p:nvPr/>
        </p:nvSpPr>
        <p:spPr>
          <a:xfrm>
            <a:off x="692944" y="7048857"/>
            <a:ext cx="13244513" cy="180142"/>
          </a:xfrm>
          <a:prstGeom prst="rect">
            <a:avLst/>
          </a:prstGeom>
          <a:noFill/>
          <a:ln/>
        </p:spPr>
        <p:txBody>
          <a:bodyPr wrap="none" lIns="0" tIns="0" rIns="0" bIns="0" rtlCol="0" anchor="t"/>
          <a:lstStyle/>
          <a:p>
            <a:pPr marL="342900" indent="-342900" algn="l">
              <a:lnSpc>
                <a:spcPts val="1400"/>
              </a:lnSpc>
              <a:buSzPct val="100000"/>
              <a:buChar char="•"/>
            </a:pPr>
            <a:r>
              <a:rPr lang="en-US" sz="850" b="1" dirty="0">
                <a:solidFill>
                  <a:srgbClr val="D9E1FF"/>
                </a:solidFill>
                <a:latin typeface="Martel Sans Light" pitchFamily="34" charset="0"/>
                <a:ea typeface="Martel Sans Light" pitchFamily="34" charset="-122"/>
                <a:cs typeface="Martel Sans Light" pitchFamily="34" charset="-120"/>
              </a:rPr>
              <a:t>Market:</a:t>
            </a:r>
            <a:r>
              <a:rPr lang="en-US" sz="850" dirty="0">
                <a:solidFill>
                  <a:srgbClr val="D9E1FF"/>
                </a:solidFill>
                <a:latin typeface="Martel Sans Light" pitchFamily="34" charset="0"/>
                <a:ea typeface="Martel Sans Light" pitchFamily="34" charset="-122"/>
                <a:cs typeface="Martel Sans Light" pitchFamily="34" charset="-120"/>
              </a:rPr>
              <a:t> Online competition rising</a:t>
            </a:r>
            <a:endParaRPr lang="en-US" sz="850" dirty="0"/>
          </a:p>
        </p:txBody>
      </p:sp>
      <p:sp>
        <p:nvSpPr>
          <p:cNvPr id="39" name="Text 31"/>
          <p:cNvSpPr/>
          <p:nvPr/>
        </p:nvSpPr>
        <p:spPr>
          <a:xfrm>
            <a:off x="692944" y="7268408"/>
            <a:ext cx="13244513" cy="180142"/>
          </a:xfrm>
          <a:prstGeom prst="rect">
            <a:avLst/>
          </a:prstGeom>
          <a:noFill/>
          <a:ln/>
        </p:spPr>
        <p:txBody>
          <a:bodyPr wrap="none" lIns="0" tIns="0" rIns="0" bIns="0" rtlCol="0" anchor="t"/>
          <a:lstStyle/>
          <a:p>
            <a:pPr marL="342900" indent="-342900" algn="l">
              <a:lnSpc>
                <a:spcPts val="1400"/>
              </a:lnSpc>
              <a:buSzPct val="100000"/>
              <a:buChar char="•"/>
            </a:pPr>
            <a:r>
              <a:rPr lang="en-US" sz="850" b="1" dirty="0">
                <a:solidFill>
                  <a:srgbClr val="D9E1FF"/>
                </a:solidFill>
                <a:latin typeface="Martel Sans Light" pitchFamily="34" charset="0"/>
                <a:ea typeface="Martel Sans Light" pitchFamily="34" charset="-122"/>
                <a:cs typeface="Martel Sans Light" pitchFamily="34" charset="-120"/>
              </a:rPr>
              <a:t>Skills:</a:t>
            </a:r>
            <a:r>
              <a:rPr lang="en-US" sz="850" dirty="0">
                <a:solidFill>
                  <a:srgbClr val="D9E1FF"/>
                </a:solidFill>
                <a:latin typeface="Martel Sans Light" pitchFamily="34" charset="0"/>
                <a:ea typeface="Martel Sans Light" pitchFamily="34" charset="-122"/>
                <a:cs typeface="Martel Sans Light" pitchFamily="34" charset="-120"/>
              </a:rPr>
              <a:t> Little marketing experience</a:t>
            </a:r>
            <a:endParaRPr lang="en-US" sz="850" dirty="0"/>
          </a:p>
        </p:txBody>
      </p:sp>
      <p:sp>
        <p:nvSpPr>
          <p:cNvPr id="40" name="Text 32"/>
          <p:cNvSpPr/>
          <p:nvPr/>
        </p:nvSpPr>
        <p:spPr>
          <a:xfrm>
            <a:off x="692944" y="7575233"/>
            <a:ext cx="13244513" cy="180142"/>
          </a:xfrm>
          <a:prstGeom prst="rect">
            <a:avLst/>
          </a:prstGeom>
          <a:noFill/>
          <a:ln/>
        </p:spPr>
        <p:txBody>
          <a:bodyPr wrap="none" lIns="0" tIns="0" rIns="0" bIns="0" rtlCol="0" anchor="t"/>
          <a:lstStyle/>
          <a:p>
            <a:pPr marL="0" indent="0" algn="l">
              <a:lnSpc>
                <a:spcPts val="1400"/>
              </a:lnSpc>
              <a:buNone/>
            </a:pPr>
            <a:r>
              <a:rPr lang="en-US" sz="850" dirty="0">
                <a:solidFill>
                  <a:srgbClr val="D9E1FF"/>
                </a:solidFill>
                <a:latin typeface="Martel Sans Light" pitchFamily="34" charset="0"/>
                <a:ea typeface="Martel Sans Light" pitchFamily="34" charset="-122"/>
                <a:cs typeface="Martel Sans Light" pitchFamily="34" charset="-120"/>
              </a:rPr>
              <a:t>All of these reduce sales and income. Discovering them prioritises digital growth and cost control (Huang, 2020).</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837724" y="969407"/>
            <a:ext cx="5006340" cy="523518"/>
          </a:xfrm>
          <a:prstGeom prst="rect">
            <a:avLst/>
          </a:prstGeom>
          <a:noFill/>
          <a:ln/>
        </p:spPr>
        <p:txBody>
          <a:bodyPr wrap="none" lIns="0" tIns="0" rIns="0" bIns="0" rtlCol="0" anchor="t"/>
          <a:lstStyle/>
          <a:p>
            <a:pPr marL="0" indent="0" algn="l">
              <a:lnSpc>
                <a:spcPts val="4100"/>
              </a:lnSpc>
              <a:buNone/>
            </a:pPr>
            <a:r>
              <a:rPr lang="en-US" sz="3250" dirty="0">
                <a:solidFill>
                  <a:srgbClr val="FFFFFF"/>
                </a:solidFill>
                <a:latin typeface="Kanit" pitchFamily="34" charset="0"/>
                <a:ea typeface="Kanit" pitchFamily="34" charset="-122"/>
                <a:cs typeface="Kanit" pitchFamily="34" charset="-120"/>
              </a:rPr>
              <a:t>References (Harvard style) </a:t>
            </a:r>
            <a:endParaRPr lang="en-US" sz="3250" dirty="0"/>
          </a:p>
        </p:txBody>
      </p:sp>
      <p:sp>
        <p:nvSpPr>
          <p:cNvPr id="3" name="Text 1"/>
          <p:cNvSpPr/>
          <p:nvPr/>
        </p:nvSpPr>
        <p:spPr>
          <a:xfrm>
            <a:off x="837724" y="1848922"/>
            <a:ext cx="12954952" cy="5411152"/>
          </a:xfrm>
          <a:prstGeom prst="rect">
            <a:avLst/>
          </a:prstGeom>
          <a:noFill/>
          <a:ln/>
        </p:spPr>
        <p:txBody>
          <a:bodyPr wrap="square" lIns="0" tIns="0" rIns="0" bIns="0" rtlCol="0" anchor="t"/>
          <a:lstStyle/>
          <a:p>
            <a:pPr marL="0" indent="0" algn="l">
              <a:lnSpc>
                <a:spcPts val="2200"/>
              </a:lnSpc>
              <a:buNone/>
            </a:pPr>
            <a:r>
              <a:rPr lang="en-US" sz="1400" dirty="0">
                <a:solidFill>
                  <a:srgbClr val="D9E1FF"/>
                </a:solidFill>
                <a:latin typeface="Martel Sans Light" pitchFamily="34" charset="0"/>
                <a:ea typeface="Martel Sans Light" pitchFamily="34" charset="-122"/>
                <a:cs typeface="Martel Sans Light" pitchFamily="34" charset="-120"/>
              </a:rPr>
              <a:t>1. Chen, L.-C. &amp; Huang, L.-C. (2020) ‘The Motivation, Strategies, and Barriers for Adopting Social Media Marketing in the Flower Retailing Business’, Horticulturae, 6(4), Article 80.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3">
                  <a:extLst>
                    <a:ext uri="{A12FA001-AC4F-418D-AE19-62706E023703}">
                      <ahyp:hlinkClr xmlns:ahyp="http://schemas.microsoft.com/office/drawing/2018/hyperlinkcolor" val="tx"/>
                    </a:ext>
                  </a:extLst>
                </a:hlinkClick>
              </a:rPr>
              <a:t>https://www.mdpi.com/2311-7524/6/4/80</a:t>
            </a:r>
            <a:r>
              <a:rPr lang="en-US" sz="1400" dirty="0">
                <a:solidFill>
                  <a:srgbClr val="D9E1FF"/>
                </a:solidFill>
                <a:latin typeface="Martel Sans Light" pitchFamily="34" charset="0"/>
                <a:ea typeface="Martel Sans Light" pitchFamily="34" charset="-122"/>
                <a:cs typeface="Martel Sans Light" pitchFamily="34" charset="-120"/>
              </a:rPr>
              <a:t> (Accessed: 18 October 2025). MDPI 2. Corry, R. (2023) ‘Testing Social Media Advertising Strategies for Floral Products’, Journal of Applied Communications, [online] New Prairie Press.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4">
                  <a:extLst>
                    <a:ext uri="{A12FA001-AC4F-418D-AE19-62706E023703}">
                      <ahyp:hlinkClr xmlns:ahyp="http://schemas.microsoft.com/office/drawing/2018/hyperlinkcolor" val="tx"/>
                    </a:ext>
                  </a:extLst>
                </a:hlinkClick>
              </a:rPr>
              <a:t>https://newprairiepress.org/cgi/viewcontent.cgi?article=2485&amp;context=jac</a:t>
            </a:r>
            <a:r>
              <a:rPr lang="en-US" sz="1400" dirty="0">
                <a:solidFill>
                  <a:srgbClr val="D9E1FF"/>
                </a:solidFill>
                <a:latin typeface="Martel Sans Light" pitchFamily="34" charset="0"/>
                <a:ea typeface="Martel Sans Light" pitchFamily="34" charset="-122"/>
                <a:cs typeface="Martel Sans Light" pitchFamily="34" charset="-120"/>
              </a:rPr>
              <a:t> (Accessed: 18 October 2025). newprairiepress.org 3. Etheredge, C. L., Waliczek, T. M. &amp; DelPrince, J. (2024) ‘United States Consumers’ Perceptions and Willingness to Pay for Sustainable Environmental Practices in a Retail Floral Provider’s Business Mod-el’, HortTechnology, 34(1), pp. 20–26.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5">
                  <a:extLst>
                    <a:ext uri="{A12FA001-AC4F-418D-AE19-62706E023703}">
                      <ahyp:hlinkClr xmlns:ahyp="http://schemas.microsoft.com/office/drawing/2018/hyperlinkcolor" val="tx"/>
                    </a:ext>
                  </a:extLst>
                </a:hlinkClick>
              </a:rPr>
              <a:t>https://journals.ashs.org/view/journals/horttech/34/1/article-p20.xml</a:t>
            </a:r>
            <a:r>
              <a:rPr lang="en-US" sz="1400" dirty="0">
                <a:solidFill>
                  <a:srgbClr val="D9E1FF"/>
                </a:solidFill>
                <a:latin typeface="Martel Sans Light" pitchFamily="34" charset="0"/>
                <a:ea typeface="Martel Sans Light" pitchFamily="34" charset="-122"/>
                <a:cs typeface="Martel Sans Light" pitchFamily="34" charset="-120"/>
              </a:rPr>
              <a:t> (Accessed: 18 October 2025). ASHS 4. Huang, L.-C. (2020) ‘The Formation of Florists’ Social Media–Based Brand Community’, HortScience, 55(7), p. 1061.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6">
                  <a:extLst>
                    <a:ext uri="{A12FA001-AC4F-418D-AE19-62706E023703}">
                      <ahyp:hlinkClr xmlns:ahyp="http://schemas.microsoft.com/office/drawing/2018/hyperlinkcolor" val="tx"/>
                    </a:ext>
                  </a:extLst>
                </a:hlinkClick>
              </a:rPr>
              <a:t>https://journals.ashs.org/view/journals/hortsci/55/7/article-p1061.xml</a:t>
            </a:r>
            <a:r>
              <a:rPr lang="en-US" sz="1400" dirty="0">
                <a:solidFill>
                  <a:srgbClr val="D9E1FF"/>
                </a:solidFill>
                <a:latin typeface="Martel Sans Light" pitchFamily="34" charset="0"/>
                <a:ea typeface="Martel Sans Light" pitchFamily="34" charset="-122"/>
                <a:cs typeface="Martel Sans Light" pitchFamily="34" charset="-120"/>
              </a:rPr>
              <a:t> (Accessed: 18 October 2025). ASHS 5. Li, Y. &amp; Lei, M. (2016) ‘Analysis on Development Pattern and Marketing Strategy of Flower E-Commerce of Personalized Customization — A Case Study of The Beast’, Open Journal of Business and Manage-ment, 4, pp. 60–66.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7">
                  <a:extLst>
                    <a:ext uri="{A12FA001-AC4F-418D-AE19-62706E023703}">
                      <ahyp:hlinkClr xmlns:ahyp="http://schemas.microsoft.com/office/drawing/2018/hyperlinkcolor" val="tx"/>
                    </a:ext>
                  </a:extLst>
                </a:hlinkClick>
              </a:rPr>
              <a:t>http://www.scirp.org/journal/ojbm</a:t>
            </a:r>
            <a:r>
              <a:rPr lang="en-US" sz="1400" dirty="0">
                <a:solidFill>
                  <a:srgbClr val="D9E1FF"/>
                </a:solidFill>
                <a:latin typeface="Martel Sans Light" pitchFamily="34" charset="0"/>
                <a:ea typeface="Martel Sans Light" pitchFamily="34" charset="-122"/>
                <a:cs typeface="Martel Sans Light" pitchFamily="34" charset="-120"/>
              </a:rPr>
              <a:t> (Accessed: 18 October 2025). ResearchGate 6. McGinnis, P. &amp; Stembel, C. (2020) ‘Disrupting the Flower Industry: A Podcast with Christina’, Harvard Business Publishing, 11 June.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8">
                  <a:extLst>
                    <a:ext uri="{A12FA001-AC4F-418D-AE19-62706E023703}">
                      <ahyp:hlinkClr xmlns:ahyp="http://schemas.microsoft.com/office/drawing/2018/hyperlinkcolor" val="tx"/>
                    </a:ext>
                  </a:extLst>
                </a:hlinkClick>
              </a:rPr>
              <a:t>https://hbsp.harvard.edu/product/7193-HTM-ENG</a:t>
            </a:r>
            <a:r>
              <a:rPr lang="en-US" sz="1400" dirty="0">
                <a:solidFill>
                  <a:srgbClr val="D9E1FF"/>
                </a:solidFill>
                <a:latin typeface="Martel Sans Light" pitchFamily="34" charset="0"/>
                <a:ea typeface="Martel Sans Light" pitchFamily="34" charset="-122"/>
                <a:cs typeface="Martel Sans Light" pitchFamily="34" charset="-120"/>
              </a:rPr>
              <a:t> (Accessed: 18 October 2025). hbsp.harvard.edu 7. Png, I. (2000) ‘The Competitiveness of On-Line vis-à-vis Conventional Retailing: A Preliminary Study’, arXiv, preprint arXiv:cs/0007034.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9">
                  <a:extLst>
                    <a:ext uri="{A12FA001-AC4F-418D-AE19-62706E023703}">
                      <ahyp:hlinkClr xmlns:ahyp="http://schemas.microsoft.com/office/drawing/2018/hyperlinkcolor" val="tx"/>
                    </a:ext>
                  </a:extLst>
                </a:hlinkClick>
              </a:rPr>
              <a:t>https://arxiv.org/abs/cs/0007034</a:t>
            </a:r>
            <a:r>
              <a:rPr lang="en-US" sz="1400" dirty="0">
                <a:solidFill>
                  <a:srgbClr val="D9E1FF"/>
                </a:solidFill>
                <a:latin typeface="Martel Sans Light" pitchFamily="34" charset="0"/>
                <a:ea typeface="Martel Sans Light" pitchFamily="34" charset="-122"/>
                <a:cs typeface="Martel Sans Light" pitchFamily="34" charset="-120"/>
              </a:rPr>
              <a:t> (Accessed: 18 October 2025). arXiv 8. Wang, S. et al. (2023) ‘The Effect of Customer Satisfaction on Floral Product Purchasing Behavior’, PMC (NCBI).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10">
                  <a:extLst>
                    <a:ext uri="{A12FA001-AC4F-418D-AE19-62706E023703}">
                      <ahyp:hlinkClr xmlns:ahyp="http://schemas.microsoft.com/office/drawing/2018/hyperlinkcolor" val="tx"/>
                    </a:ext>
                  </a:extLst>
                </a:hlinkClick>
              </a:rPr>
              <a:t>https://pmc.ncbi.nlm.nih.gov/articles/PMC10187522/</a:t>
            </a:r>
            <a:r>
              <a:rPr lang="en-US" sz="1400" dirty="0">
                <a:solidFill>
                  <a:srgbClr val="D9E1FF"/>
                </a:solidFill>
                <a:latin typeface="Martel Sans Light" pitchFamily="34" charset="0"/>
                <a:ea typeface="Martel Sans Light" pitchFamily="34" charset="-122"/>
                <a:cs typeface="Martel Sans Light" pitchFamily="34" charset="-120"/>
              </a:rPr>
              <a:t> (Accessed: 18 October 2025). PMC 9. WFFSA (2023) The Use of B2B E-commerce Technologies in the Floral Industry. Final Report.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11">
                  <a:extLst>
                    <a:ext uri="{A12FA001-AC4F-418D-AE19-62706E023703}">
                      <ahyp:hlinkClr xmlns:ahyp="http://schemas.microsoft.com/office/drawing/2018/hyperlinkcolor" val="tx"/>
                    </a:ext>
                  </a:extLst>
                </a:hlinkClick>
              </a:rPr>
              <a:t>https://cognitivebehaviorallab.cals.ncsu.edu/wp-content/uploads/sites/171/2023/03/WFFSA_B2B_E-Commerce_in_the_Floral_Industry_FinalReport.pdf</a:t>
            </a:r>
            <a:r>
              <a:rPr lang="en-US" sz="1400" dirty="0">
                <a:solidFill>
                  <a:srgbClr val="D9E1FF"/>
                </a:solidFill>
                <a:latin typeface="Martel Sans Light" pitchFamily="34" charset="0"/>
                <a:ea typeface="Martel Sans Light" pitchFamily="34" charset="-122"/>
                <a:cs typeface="Martel Sans Light" pitchFamily="34" charset="-120"/>
              </a:rPr>
              <a:t> (Accessed: 18 October 2025). cognitivebehaviorallab.cals.ncsu.edu 10. ‘BloomNation: a budding platform for florists’ (2020) Harvard Digital Platform. Available at: </a:t>
            </a:r>
            <a:r>
              <a:rPr lang="en-US" sz="1400" u="sng" dirty="0">
                <a:solidFill>
                  <a:srgbClr val="FD505F"/>
                </a:solidFill>
                <a:latin typeface="Martel Sans Light" pitchFamily="34" charset="0"/>
                <a:ea typeface="Martel Sans Light" pitchFamily="34" charset="-122"/>
                <a:cs typeface="Martel Sans Light" pitchFamily="34" charset="-120"/>
                <a:hlinkClick r:id="rId12">
                  <a:extLst>
                    <a:ext uri="{A12FA001-AC4F-418D-AE19-62706E023703}">
                      <ahyp:hlinkClr xmlns:ahyp="http://schemas.microsoft.com/office/drawing/2018/hyperlinkcolor" val="tx"/>
                    </a:ext>
                  </a:extLst>
                </a:hlinkClick>
              </a:rPr>
              <a:t>https://d3.harvard.edu/platform-digit/submission/bloomnation-a-budding-platform-for-florists/</a:t>
            </a:r>
            <a:r>
              <a:rPr lang="en-US" sz="1400" dirty="0">
                <a:solidFill>
                  <a:srgbClr val="D9E1FF"/>
                </a:solidFill>
                <a:latin typeface="Martel Sans Light" pitchFamily="34" charset="0"/>
                <a:ea typeface="Martel Sans Light" pitchFamily="34" charset="-122"/>
                <a:cs typeface="Martel Sans Light" pitchFamily="34" charset="-120"/>
              </a:rPr>
              <a:t> (Accessed: 18 October 2025). Digital Data Design Institute at Harvard</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3559</Words>
  <Application>Microsoft Macintosh PowerPoint</Application>
  <PresentationFormat>Custom</PresentationFormat>
  <Paragraphs>120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Kanit</vt:lpstr>
      <vt:lpstr>Martel Sans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Andrei Bucur</cp:lastModifiedBy>
  <cp:revision>2</cp:revision>
  <dcterms:created xsi:type="dcterms:W3CDTF">2025-10-18T09:14:14Z</dcterms:created>
  <dcterms:modified xsi:type="dcterms:W3CDTF">2025-10-18T09:16:55Z</dcterms:modified>
</cp:coreProperties>
</file>