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256" r:id="rId2"/>
    <p:sldId id="298" r:id="rId3"/>
    <p:sldId id="258" r:id="rId4"/>
    <p:sldId id="261" r:id="rId5"/>
    <p:sldId id="259" r:id="rId6"/>
    <p:sldId id="262" r:id="rId7"/>
    <p:sldId id="299" r:id="rId8"/>
    <p:sldId id="263" r:id="rId9"/>
    <p:sldId id="264" r:id="rId10"/>
    <p:sldId id="295" r:id="rId11"/>
    <p:sldId id="266" r:id="rId12"/>
    <p:sldId id="268" r:id="rId13"/>
    <p:sldId id="269" r:id="rId14"/>
    <p:sldId id="271" r:id="rId15"/>
    <p:sldId id="272" r:id="rId16"/>
    <p:sldId id="273" r:id="rId17"/>
    <p:sldId id="274" r:id="rId18"/>
    <p:sldId id="275" r:id="rId19"/>
    <p:sldId id="278" r:id="rId20"/>
    <p:sldId id="300" r:id="rId21"/>
    <p:sldId id="279" r:id="rId22"/>
    <p:sldId id="280" r:id="rId23"/>
    <p:sldId id="281" r:id="rId24"/>
    <p:sldId id="291" r:id="rId25"/>
    <p:sldId id="301" r:id="rId26"/>
    <p:sldId id="297" r:id="rId27"/>
    <p:sldId id="302" r:id="rId28"/>
    <p:sldId id="270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0000FF"/>
    <a:srgbClr val="FF0000"/>
    <a:srgbClr val="CC0099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48"/>
  </p:normalViewPr>
  <p:slideViewPr>
    <p:cSldViewPr>
      <p:cViewPr varScale="1">
        <p:scale>
          <a:sx n="117" d="100"/>
          <a:sy n="117" d="100"/>
        </p:scale>
        <p:origin x="202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B65C72-AF27-904E-9A9C-3B3AD4FE8E22}" type="doc">
      <dgm:prSet loTypeId="urn:microsoft.com/office/officeart/2008/layout/HalfCircleOrganizationChart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EB6B0D-A95B-E84E-86DA-0D1595A5AED7}">
      <dgm:prSet phldrT="[Text]"/>
      <dgm:spPr/>
      <dgm:t>
        <a:bodyPr/>
        <a:lstStyle/>
        <a:p>
          <a:r>
            <a:rPr lang="en-US" dirty="0"/>
            <a:t> Working Memory Capacity </a:t>
          </a:r>
        </a:p>
        <a:p>
          <a:r>
            <a:rPr lang="en-US" dirty="0"/>
            <a:t>Increased</a:t>
          </a:r>
        </a:p>
      </dgm:t>
    </dgm:pt>
    <dgm:pt modelId="{7047BD9C-C73F-8042-A73B-CFAB64ACC6AB}" type="parTrans" cxnId="{A4C052F4-C84F-854F-96BF-5343F95A377F}">
      <dgm:prSet/>
      <dgm:spPr/>
      <dgm:t>
        <a:bodyPr/>
        <a:lstStyle/>
        <a:p>
          <a:endParaRPr lang="en-US"/>
        </a:p>
      </dgm:t>
    </dgm:pt>
    <dgm:pt modelId="{E8DE56E2-F841-0145-8638-8EC37E8ABA10}" type="sibTrans" cxnId="{A4C052F4-C84F-854F-96BF-5343F95A377F}">
      <dgm:prSet/>
      <dgm:spPr/>
      <dgm:t>
        <a:bodyPr/>
        <a:lstStyle/>
        <a:p>
          <a:endParaRPr lang="en-US"/>
        </a:p>
      </dgm:t>
    </dgm:pt>
    <dgm:pt modelId="{79C474B6-4E38-FA44-879F-773F216BCC2B}">
      <dgm:prSet phldrT="[Text]"/>
      <dgm:spPr/>
      <dgm:t>
        <a:bodyPr/>
        <a:lstStyle/>
        <a:p>
          <a:r>
            <a:rPr lang="en-US" dirty="0"/>
            <a:t>Managing Information</a:t>
          </a:r>
        </a:p>
      </dgm:t>
    </dgm:pt>
    <dgm:pt modelId="{E87F4D06-368C-AF43-831A-0A808FC4E75D}" type="parTrans" cxnId="{79094063-BE1D-0C41-A6FD-E6ADF4E6C56F}">
      <dgm:prSet/>
      <dgm:spPr/>
      <dgm:t>
        <a:bodyPr/>
        <a:lstStyle/>
        <a:p>
          <a:endParaRPr lang="en-US"/>
        </a:p>
      </dgm:t>
    </dgm:pt>
    <dgm:pt modelId="{67E00516-C90E-1F45-B003-59ADB9F520CD}" type="sibTrans" cxnId="{79094063-BE1D-0C41-A6FD-E6ADF4E6C56F}">
      <dgm:prSet/>
      <dgm:spPr/>
      <dgm:t>
        <a:bodyPr/>
        <a:lstStyle/>
        <a:p>
          <a:endParaRPr lang="en-US"/>
        </a:p>
      </dgm:t>
    </dgm:pt>
    <dgm:pt modelId="{8BBEE860-F52E-B745-9588-2EFE87AA5412}">
      <dgm:prSet phldrT="[Text]"/>
      <dgm:spPr/>
      <dgm:t>
        <a:bodyPr/>
        <a:lstStyle/>
        <a:p>
          <a:r>
            <a:rPr lang="en-US" dirty="0"/>
            <a:t>Controlling Emotions </a:t>
          </a:r>
        </a:p>
      </dgm:t>
    </dgm:pt>
    <dgm:pt modelId="{2480AD8C-FB6A-894B-BA94-D5DA5CA4193B}" type="parTrans" cxnId="{C8019EDB-DBA3-B44A-9C3E-CB3BFE3CED7A}">
      <dgm:prSet/>
      <dgm:spPr/>
      <dgm:t>
        <a:bodyPr/>
        <a:lstStyle/>
        <a:p>
          <a:endParaRPr lang="en-US"/>
        </a:p>
      </dgm:t>
    </dgm:pt>
    <dgm:pt modelId="{9115DF68-FB45-784D-97F0-C3D36D5B277E}" type="sibTrans" cxnId="{C8019EDB-DBA3-B44A-9C3E-CB3BFE3CED7A}">
      <dgm:prSet/>
      <dgm:spPr/>
      <dgm:t>
        <a:bodyPr/>
        <a:lstStyle/>
        <a:p>
          <a:endParaRPr lang="en-US"/>
        </a:p>
      </dgm:t>
    </dgm:pt>
    <dgm:pt modelId="{04AAFBAA-0994-9340-B2B2-A123B05D22FC}">
      <dgm:prSet phldrT="[Text]"/>
      <dgm:spPr/>
      <dgm:t>
        <a:bodyPr/>
        <a:lstStyle/>
        <a:p>
          <a:r>
            <a:rPr lang="en-US" dirty="0"/>
            <a:t>Problem Solving </a:t>
          </a:r>
        </a:p>
      </dgm:t>
    </dgm:pt>
    <dgm:pt modelId="{FE1DBE3F-F1D7-8843-BB62-962B0DE7C30E}" type="parTrans" cxnId="{253E71BF-47AE-5542-9B16-2814988ECE4A}">
      <dgm:prSet/>
      <dgm:spPr/>
      <dgm:t>
        <a:bodyPr/>
        <a:lstStyle/>
        <a:p>
          <a:endParaRPr lang="en-US"/>
        </a:p>
      </dgm:t>
    </dgm:pt>
    <dgm:pt modelId="{910958C1-3CEC-4E47-995D-072CCABBC517}" type="sibTrans" cxnId="{253E71BF-47AE-5542-9B16-2814988ECE4A}">
      <dgm:prSet/>
      <dgm:spPr/>
      <dgm:t>
        <a:bodyPr/>
        <a:lstStyle/>
        <a:p>
          <a:endParaRPr lang="en-US"/>
        </a:p>
      </dgm:t>
    </dgm:pt>
    <dgm:pt modelId="{B2A3E5C2-6EA0-7C49-BBBF-7208B474491B}">
      <dgm:prSet/>
      <dgm:spPr/>
      <dgm:t>
        <a:bodyPr/>
        <a:lstStyle/>
        <a:p>
          <a:r>
            <a:rPr lang="en-US" dirty="0"/>
            <a:t>Complex Thought</a:t>
          </a:r>
        </a:p>
      </dgm:t>
    </dgm:pt>
    <dgm:pt modelId="{ADCAD41E-8C0B-5949-9659-22219C0841DE}" type="parTrans" cxnId="{2A6AF3AC-F455-8E45-83A9-5CDC1540C4BC}">
      <dgm:prSet/>
      <dgm:spPr/>
      <dgm:t>
        <a:bodyPr/>
        <a:lstStyle/>
        <a:p>
          <a:endParaRPr lang="en-US"/>
        </a:p>
      </dgm:t>
    </dgm:pt>
    <dgm:pt modelId="{F6B45274-CA32-AE4C-AA87-ABE85CA8B40F}" type="sibTrans" cxnId="{2A6AF3AC-F455-8E45-83A9-5CDC1540C4BC}">
      <dgm:prSet/>
      <dgm:spPr/>
      <dgm:t>
        <a:bodyPr/>
        <a:lstStyle/>
        <a:p>
          <a:endParaRPr lang="en-US"/>
        </a:p>
      </dgm:t>
    </dgm:pt>
    <dgm:pt modelId="{7A98E6E7-D447-3547-9B9F-427049F12187}" type="pres">
      <dgm:prSet presAssocID="{70B65C72-AF27-904E-9A9C-3B3AD4FE8E22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65561A7-984B-364A-BB0B-595BC649A503}" type="pres">
      <dgm:prSet presAssocID="{ECEB6B0D-A95B-E84E-86DA-0D1595A5AED7}" presName="hierRoot1" presStyleCnt="0">
        <dgm:presLayoutVars>
          <dgm:hierBranch val="init"/>
        </dgm:presLayoutVars>
      </dgm:prSet>
      <dgm:spPr/>
    </dgm:pt>
    <dgm:pt modelId="{12CC765F-2D71-C24D-86F6-313CB0C93724}" type="pres">
      <dgm:prSet presAssocID="{ECEB6B0D-A95B-E84E-86DA-0D1595A5AED7}" presName="rootComposite1" presStyleCnt="0"/>
      <dgm:spPr/>
    </dgm:pt>
    <dgm:pt modelId="{A08931CD-0A51-5443-A512-E2D12BF5ED40}" type="pres">
      <dgm:prSet presAssocID="{ECEB6B0D-A95B-E84E-86DA-0D1595A5AED7}" presName="rootText1" presStyleLbl="alignAcc1" presStyleIdx="0" presStyleCnt="0" custScaleX="145049" custScaleY="262308">
        <dgm:presLayoutVars>
          <dgm:chPref val="3"/>
        </dgm:presLayoutVars>
      </dgm:prSet>
      <dgm:spPr/>
    </dgm:pt>
    <dgm:pt modelId="{31C879EB-F3BE-E344-BBF3-E34F073579B3}" type="pres">
      <dgm:prSet presAssocID="{ECEB6B0D-A95B-E84E-86DA-0D1595A5AED7}" presName="topArc1" presStyleLbl="parChTrans1D1" presStyleIdx="0" presStyleCnt="10"/>
      <dgm:spPr/>
    </dgm:pt>
    <dgm:pt modelId="{288ED010-3EC2-0C4B-B01F-798BFA1B1911}" type="pres">
      <dgm:prSet presAssocID="{ECEB6B0D-A95B-E84E-86DA-0D1595A5AED7}" presName="bottomArc1" presStyleLbl="parChTrans1D1" presStyleIdx="1" presStyleCnt="10"/>
      <dgm:spPr/>
    </dgm:pt>
    <dgm:pt modelId="{80DFB84A-4A85-CC4D-9610-C4F3869EEB4D}" type="pres">
      <dgm:prSet presAssocID="{ECEB6B0D-A95B-E84E-86DA-0D1595A5AED7}" presName="topConnNode1" presStyleLbl="node1" presStyleIdx="0" presStyleCnt="0"/>
      <dgm:spPr/>
    </dgm:pt>
    <dgm:pt modelId="{16198533-EBD1-F341-929E-426C6C1640F0}" type="pres">
      <dgm:prSet presAssocID="{ECEB6B0D-A95B-E84E-86DA-0D1595A5AED7}" presName="hierChild2" presStyleCnt="0"/>
      <dgm:spPr/>
    </dgm:pt>
    <dgm:pt modelId="{907789D9-656A-0340-B9DC-7374660F81C5}" type="pres">
      <dgm:prSet presAssocID="{E87F4D06-368C-AF43-831A-0A808FC4E75D}" presName="Name28" presStyleLbl="parChTrans1D2" presStyleIdx="0" presStyleCnt="4"/>
      <dgm:spPr/>
    </dgm:pt>
    <dgm:pt modelId="{5B4242E4-F047-8F40-8E43-34216729D48B}" type="pres">
      <dgm:prSet presAssocID="{79C474B6-4E38-FA44-879F-773F216BCC2B}" presName="hierRoot2" presStyleCnt="0">
        <dgm:presLayoutVars>
          <dgm:hierBranch val="init"/>
        </dgm:presLayoutVars>
      </dgm:prSet>
      <dgm:spPr/>
    </dgm:pt>
    <dgm:pt modelId="{6E6DA5D3-47D7-B14B-A728-F857B34D9D1B}" type="pres">
      <dgm:prSet presAssocID="{79C474B6-4E38-FA44-879F-773F216BCC2B}" presName="rootComposite2" presStyleCnt="0"/>
      <dgm:spPr/>
    </dgm:pt>
    <dgm:pt modelId="{921E8D9C-AAF0-C345-B13A-EB72012D1CE1}" type="pres">
      <dgm:prSet presAssocID="{79C474B6-4E38-FA44-879F-773F216BCC2B}" presName="rootText2" presStyleLbl="alignAcc1" presStyleIdx="0" presStyleCnt="0">
        <dgm:presLayoutVars>
          <dgm:chPref val="3"/>
        </dgm:presLayoutVars>
      </dgm:prSet>
      <dgm:spPr/>
    </dgm:pt>
    <dgm:pt modelId="{28407398-5A04-4B42-B2C1-189325D54196}" type="pres">
      <dgm:prSet presAssocID="{79C474B6-4E38-FA44-879F-773F216BCC2B}" presName="topArc2" presStyleLbl="parChTrans1D1" presStyleIdx="2" presStyleCnt="10"/>
      <dgm:spPr/>
    </dgm:pt>
    <dgm:pt modelId="{E25834BF-EC65-D04D-A2B1-7AB0B5ADE695}" type="pres">
      <dgm:prSet presAssocID="{79C474B6-4E38-FA44-879F-773F216BCC2B}" presName="bottomArc2" presStyleLbl="parChTrans1D1" presStyleIdx="3" presStyleCnt="10"/>
      <dgm:spPr/>
    </dgm:pt>
    <dgm:pt modelId="{D97AAADB-1BBC-784F-88BC-2A68107A62D7}" type="pres">
      <dgm:prSet presAssocID="{79C474B6-4E38-FA44-879F-773F216BCC2B}" presName="topConnNode2" presStyleLbl="node2" presStyleIdx="0" presStyleCnt="0"/>
      <dgm:spPr/>
    </dgm:pt>
    <dgm:pt modelId="{215B876D-6082-A949-A17A-CF4E50D4DD27}" type="pres">
      <dgm:prSet presAssocID="{79C474B6-4E38-FA44-879F-773F216BCC2B}" presName="hierChild4" presStyleCnt="0"/>
      <dgm:spPr/>
    </dgm:pt>
    <dgm:pt modelId="{CCD72145-E945-5C44-BE18-427C3093417A}" type="pres">
      <dgm:prSet presAssocID="{79C474B6-4E38-FA44-879F-773F216BCC2B}" presName="hierChild5" presStyleCnt="0"/>
      <dgm:spPr/>
    </dgm:pt>
    <dgm:pt modelId="{C6D08CB6-7685-E64F-B5D9-F25CB103308B}" type="pres">
      <dgm:prSet presAssocID="{2480AD8C-FB6A-894B-BA94-D5DA5CA4193B}" presName="Name28" presStyleLbl="parChTrans1D2" presStyleIdx="1" presStyleCnt="4"/>
      <dgm:spPr/>
    </dgm:pt>
    <dgm:pt modelId="{ABD806DD-F208-544A-8B7A-2143D76C0B8B}" type="pres">
      <dgm:prSet presAssocID="{8BBEE860-F52E-B745-9588-2EFE87AA5412}" presName="hierRoot2" presStyleCnt="0">
        <dgm:presLayoutVars>
          <dgm:hierBranch val="init"/>
        </dgm:presLayoutVars>
      </dgm:prSet>
      <dgm:spPr/>
    </dgm:pt>
    <dgm:pt modelId="{7B69EC81-CEFA-3849-99E1-CEC94BB6DB48}" type="pres">
      <dgm:prSet presAssocID="{8BBEE860-F52E-B745-9588-2EFE87AA5412}" presName="rootComposite2" presStyleCnt="0"/>
      <dgm:spPr/>
    </dgm:pt>
    <dgm:pt modelId="{223B8463-7868-9F44-A129-6E7E87ED624C}" type="pres">
      <dgm:prSet presAssocID="{8BBEE860-F52E-B745-9588-2EFE87AA5412}" presName="rootText2" presStyleLbl="alignAcc1" presStyleIdx="0" presStyleCnt="0">
        <dgm:presLayoutVars>
          <dgm:chPref val="3"/>
        </dgm:presLayoutVars>
      </dgm:prSet>
      <dgm:spPr/>
    </dgm:pt>
    <dgm:pt modelId="{FF64217A-4E52-C047-B416-DACE997F1C2D}" type="pres">
      <dgm:prSet presAssocID="{8BBEE860-F52E-B745-9588-2EFE87AA5412}" presName="topArc2" presStyleLbl="parChTrans1D1" presStyleIdx="4" presStyleCnt="10"/>
      <dgm:spPr/>
    </dgm:pt>
    <dgm:pt modelId="{3954BC08-935B-5C47-8DAF-36D097F2DA32}" type="pres">
      <dgm:prSet presAssocID="{8BBEE860-F52E-B745-9588-2EFE87AA5412}" presName="bottomArc2" presStyleLbl="parChTrans1D1" presStyleIdx="5" presStyleCnt="10"/>
      <dgm:spPr/>
    </dgm:pt>
    <dgm:pt modelId="{398A53A4-F3AE-5344-9F3E-C1537A0060C4}" type="pres">
      <dgm:prSet presAssocID="{8BBEE860-F52E-B745-9588-2EFE87AA5412}" presName="topConnNode2" presStyleLbl="node2" presStyleIdx="0" presStyleCnt="0"/>
      <dgm:spPr/>
    </dgm:pt>
    <dgm:pt modelId="{20E96633-6952-D146-B4B4-4F3DD6F09EAC}" type="pres">
      <dgm:prSet presAssocID="{8BBEE860-F52E-B745-9588-2EFE87AA5412}" presName="hierChild4" presStyleCnt="0"/>
      <dgm:spPr/>
    </dgm:pt>
    <dgm:pt modelId="{27C239BE-54D2-564A-A930-7B5452B959CB}" type="pres">
      <dgm:prSet presAssocID="{8BBEE860-F52E-B745-9588-2EFE87AA5412}" presName="hierChild5" presStyleCnt="0"/>
      <dgm:spPr/>
    </dgm:pt>
    <dgm:pt modelId="{B8B06EB8-5FDD-F147-A1A9-6C6D00390037}" type="pres">
      <dgm:prSet presAssocID="{FE1DBE3F-F1D7-8843-BB62-962B0DE7C30E}" presName="Name28" presStyleLbl="parChTrans1D2" presStyleIdx="2" presStyleCnt="4"/>
      <dgm:spPr/>
    </dgm:pt>
    <dgm:pt modelId="{57356434-720A-5F44-AE8F-66D10CB0EA91}" type="pres">
      <dgm:prSet presAssocID="{04AAFBAA-0994-9340-B2B2-A123B05D22FC}" presName="hierRoot2" presStyleCnt="0">
        <dgm:presLayoutVars>
          <dgm:hierBranch val="init"/>
        </dgm:presLayoutVars>
      </dgm:prSet>
      <dgm:spPr/>
    </dgm:pt>
    <dgm:pt modelId="{B260D4B6-B253-E04F-85C5-71E83C27D6E4}" type="pres">
      <dgm:prSet presAssocID="{04AAFBAA-0994-9340-B2B2-A123B05D22FC}" presName="rootComposite2" presStyleCnt="0"/>
      <dgm:spPr/>
    </dgm:pt>
    <dgm:pt modelId="{6D4D1BDF-E69A-CC4B-ACC6-38550B09A217}" type="pres">
      <dgm:prSet presAssocID="{04AAFBAA-0994-9340-B2B2-A123B05D22FC}" presName="rootText2" presStyleLbl="alignAcc1" presStyleIdx="0" presStyleCnt="0">
        <dgm:presLayoutVars>
          <dgm:chPref val="3"/>
        </dgm:presLayoutVars>
      </dgm:prSet>
      <dgm:spPr/>
    </dgm:pt>
    <dgm:pt modelId="{60894996-4B96-8E44-970F-4B4AE8ABCE0B}" type="pres">
      <dgm:prSet presAssocID="{04AAFBAA-0994-9340-B2B2-A123B05D22FC}" presName="topArc2" presStyleLbl="parChTrans1D1" presStyleIdx="6" presStyleCnt="10"/>
      <dgm:spPr/>
    </dgm:pt>
    <dgm:pt modelId="{4A27B0BF-370B-7F42-9126-728C2CDB6595}" type="pres">
      <dgm:prSet presAssocID="{04AAFBAA-0994-9340-B2B2-A123B05D22FC}" presName="bottomArc2" presStyleLbl="parChTrans1D1" presStyleIdx="7" presStyleCnt="10"/>
      <dgm:spPr/>
    </dgm:pt>
    <dgm:pt modelId="{9DFD8B99-1194-7C4C-B892-7983FCBA1BB5}" type="pres">
      <dgm:prSet presAssocID="{04AAFBAA-0994-9340-B2B2-A123B05D22FC}" presName="topConnNode2" presStyleLbl="node2" presStyleIdx="0" presStyleCnt="0"/>
      <dgm:spPr/>
    </dgm:pt>
    <dgm:pt modelId="{02A0F7A6-BEFF-044D-A122-04EFA053768B}" type="pres">
      <dgm:prSet presAssocID="{04AAFBAA-0994-9340-B2B2-A123B05D22FC}" presName="hierChild4" presStyleCnt="0"/>
      <dgm:spPr/>
    </dgm:pt>
    <dgm:pt modelId="{C96CE39B-6B4F-9047-A270-80CE64A5BAC7}" type="pres">
      <dgm:prSet presAssocID="{04AAFBAA-0994-9340-B2B2-A123B05D22FC}" presName="hierChild5" presStyleCnt="0"/>
      <dgm:spPr/>
    </dgm:pt>
    <dgm:pt modelId="{907965D9-BB65-B243-BE25-691CBE249BB6}" type="pres">
      <dgm:prSet presAssocID="{ADCAD41E-8C0B-5949-9659-22219C0841DE}" presName="Name28" presStyleLbl="parChTrans1D2" presStyleIdx="3" presStyleCnt="4"/>
      <dgm:spPr/>
    </dgm:pt>
    <dgm:pt modelId="{851A2C6C-7BF1-6647-BE25-A840E9B48096}" type="pres">
      <dgm:prSet presAssocID="{B2A3E5C2-6EA0-7C49-BBBF-7208B474491B}" presName="hierRoot2" presStyleCnt="0">
        <dgm:presLayoutVars>
          <dgm:hierBranch val="init"/>
        </dgm:presLayoutVars>
      </dgm:prSet>
      <dgm:spPr/>
    </dgm:pt>
    <dgm:pt modelId="{B3A285B1-760B-7649-A167-62D939BF1A57}" type="pres">
      <dgm:prSet presAssocID="{B2A3E5C2-6EA0-7C49-BBBF-7208B474491B}" presName="rootComposite2" presStyleCnt="0"/>
      <dgm:spPr/>
    </dgm:pt>
    <dgm:pt modelId="{614AD4AE-CC31-5946-9B29-5116C30959A4}" type="pres">
      <dgm:prSet presAssocID="{B2A3E5C2-6EA0-7C49-BBBF-7208B474491B}" presName="rootText2" presStyleLbl="alignAcc1" presStyleIdx="0" presStyleCnt="0">
        <dgm:presLayoutVars>
          <dgm:chPref val="3"/>
        </dgm:presLayoutVars>
      </dgm:prSet>
      <dgm:spPr/>
    </dgm:pt>
    <dgm:pt modelId="{C7658E7B-FF1D-1041-A5B5-5B5E50791BF7}" type="pres">
      <dgm:prSet presAssocID="{B2A3E5C2-6EA0-7C49-BBBF-7208B474491B}" presName="topArc2" presStyleLbl="parChTrans1D1" presStyleIdx="8" presStyleCnt="10"/>
      <dgm:spPr/>
    </dgm:pt>
    <dgm:pt modelId="{8A0608DE-7C13-6C4C-A264-BA205938E45E}" type="pres">
      <dgm:prSet presAssocID="{B2A3E5C2-6EA0-7C49-BBBF-7208B474491B}" presName="bottomArc2" presStyleLbl="parChTrans1D1" presStyleIdx="9" presStyleCnt="10"/>
      <dgm:spPr/>
    </dgm:pt>
    <dgm:pt modelId="{7F8E68C8-FFB3-FC4B-ABE6-9B6630BCED87}" type="pres">
      <dgm:prSet presAssocID="{B2A3E5C2-6EA0-7C49-BBBF-7208B474491B}" presName="topConnNode2" presStyleLbl="node2" presStyleIdx="0" presStyleCnt="0"/>
      <dgm:spPr/>
    </dgm:pt>
    <dgm:pt modelId="{5EB6C220-2E00-5E42-A5DC-7F3671789A35}" type="pres">
      <dgm:prSet presAssocID="{B2A3E5C2-6EA0-7C49-BBBF-7208B474491B}" presName="hierChild4" presStyleCnt="0"/>
      <dgm:spPr/>
    </dgm:pt>
    <dgm:pt modelId="{79C5FBB1-C617-8348-B76F-9AE5DACFE854}" type="pres">
      <dgm:prSet presAssocID="{B2A3E5C2-6EA0-7C49-BBBF-7208B474491B}" presName="hierChild5" presStyleCnt="0"/>
      <dgm:spPr/>
    </dgm:pt>
    <dgm:pt modelId="{BD70796A-BC6A-AE4A-A0BE-0921E9CDBF2E}" type="pres">
      <dgm:prSet presAssocID="{ECEB6B0D-A95B-E84E-86DA-0D1595A5AED7}" presName="hierChild3" presStyleCnt="0"/>
      <dgm:spPr/>
    </dgm:pt>
  </dgm:ptLst>
  <dgm:cxnLst>
    <dgm:cxn modelId="{A7FD571D-1019-4BEC-AF18-D6D5135E1FD7}" type="presOf" srcId="{ECEB6B0D-A95B-E84E-86DA-0D1595A5AED7}" destId="{A08931CD-0A51-5443-A512-E2D12BF5ED40}" srcOrd="0" destOrd="0" presId="urn:microsoft.com/office/officeart/2008/layout/HalfCircleOrganizationChart"/>
    <dgm:cxn modelId="{4A549529-1242-4EC7-B03F-BA5E33C268B3}" type="presOf" srcId="{8BBEE860-F52E-B745-9588-2EFE87AA5412}" destId="{398A53A4-F3AE-5344-9F3E-C1537A0060C4}" srcOrd="1" destOrd="0" presId="urn:microsoft.com/office/officeart/2008/layout/HalfCircleOrganizationChart"/>
    <dgm:cxn modelId="{FBCB932A-3F5B-4813-9AD8-B3A3A2C85E48}" type="presOf" srcId="{FE1DBE3F-F1D7-8843-BB62-962B0DE7C30E}" destId="{B8B06EB8-5FDD-F147-A1A9-6C6D00390037}" srcOrd="0" destOrd="0" presId="urn:microsoft.com/office/officeart/2008/layout/HalfCircleOrganizationChart"/>
    <dgm:cxn modelId="{7C1EC038-B124-413D-8F31-C927CF03D486}" type="presOf" srcId="{B2A3E5C2-6EA0-7C49-BBBF-7208B474491B}" destId="{7F8E68C8-FFB3-FC4B-ABE6-9B6630BCED87}" srcOrd="1" destOrd="0" presId="urn:microsoft.com/office/officeart/2008/layout/HalfCircleOrganizationChart"/>
    <dgm:cxn modelId="{604D253A-7F45-4A08-8715-4AD7B3D46184}" type="presOf" srcId="{79C474B6-4E38-FA44-879F-773F216BCC2B}" destId="{D97AAADB-1BBC-784F-88BC-2A68107A62D7}" srcOrd="1" destOrd="0" presId="urn:microsoft.com/office/officeart/2008/layout/HalfCircleOrganizationChart"/>
    <dgm:cxn modelId="{534F9E4B-71C1-402B-9D1D-439750E1CCBB}" type="presOf" srcId="{70B65C72-AF27-904E-9A9C-3B3AD4FE8E22}" destId="{7A98E6E7-D447-3547-9B9F-427049F12187}" srcOrd="0" destOrd="0" presId="urn:microsoft.com/office/officeart/2008/layout/HalfCircleOrganizationChart"/>
    <dgm:cxn modelId="{79094063-BE1D-0C41-A6FD-E6ADF4E6C56F}" srcId="{ECEB6B0D-A95B-E84E-86DA-0D1595A5AED7}" destId="{79C474B6-4E38-FA44-879F-773F216BCC2B}" srcOrd="0" destOrd="0" parTransId="{E87F4D06-368C-AF43-831A-0A808FC4E75D}" sibTransId="{67E00516-C90E-1F45-B003-59ADB9F520CD}"/>
    <dgm:cxn modelId="{8957EC6C-A226-43AF-939C-4889E4B9C448}" type="presOf" srcId="{ECEB6B0D-A95B-E84E-86DA-0D1595A5AED7}" destId="{80DFB84A-4A85-CC4D-9610-C4F3869EEB4D}" srcOrd="1" destOrd="0" presId="urn:microsoft.com/office/officeart/2008/layout/HalfCircleOrganizationChart"/>
    <dgm:cxn modelId="{842C3394-EC26-4967-BA02-1CACC592E7FD}" type="presOf" srcId="{04AAFBAA-0994-9340-B2B2-A123B05D22FC}" destId="{6D4D1BDF-E69A-CC4B-ACC6-38550B09A217}" srcOrd="0" destOrd="0" presId="urn:microsoft.com/office/officeart/2008/layout/HalfCircleOrganizationChart"/>
    <dgm:cxn modelId="{AD510CA0-41DC-4938-92D9-322F73A0A76D}" type="presOf" srcId="{2480AD8C-FB6A-894B-BA94-D5DA5CA4193B}" destId="{C6D08CB6-7685-E64F-B5D9-F25CB103308B}" srcOrd="0" destOrd="0" presId="urn:microsoft.com/office/officeart/2008/layout/HalfCircleOrganizationChart"/>
    <dgm:cxn modelId="{2A6AF3AC-F455-8E45-83A9-5CDC1540C4BC}" srcId="{ECEB6B0D-A95B-E84E-86DA-0D1595A5AED7}" destId="{B2A3E5C2-6EA0-7C49-BBBF-7208B474491B}" srcOrd="3" destOrd="0" parTransId="{ADCAD41E-8C0B-5949-9659-22219C0841DE}" sibTransId="{F6B45274-CA32-AE4C-AA87-ABE85CA8B40F}"/>
    <dgm:cxn modelId="{8F0DE0AD-DA2F-4999-83D2-4B9F18A8F122}" type="presOf" srcId="{8BBEE860-F52E-B745-9588-2EFE87AA5412}" destId="{223B8463-7868-9F44-A129-6E7E87ED624C}" srcOrd="0" destOrd="0" presId="urn:microsoft.com/office/officeart/2008/layout/HalfCircleOrganizationChart"/>
    <dgm:cxn modelId="{AD1A3BAE-F11F-4253-A95E-23BFFB43B333}" type="presOf" srcId="{ADCAD41E-8C0B-5949-9659-22219C0841DE}" destId="{907965D9-BB65-B243-BE25-691CBE249BB6}" srcOrd="0" destOrd="0" presId="urn:microsoft.com/office/officeart/2008/layout/HalfCircleOrganizationChart"/>
    <dgm:cxn modelId="{632D01B6-C0B5-4B0E-BCCC-C17C7F019F0D}" type="presOf" srcId="{B2A3E5C2-6EA0-7C49-BBBF-7208B474491B}" destId="{614AD4AE-CC31-5946-9B29-5116C30959A4}" srcOrd="0" destOrd="0" presId="urn:microsoft.com/office/officeart/2008/layout/HalfCircleOrganizationChart"/>
    <dgm:cxn modelId="{B883A9B6-41CA-41AE-A15C-913BB85689F6}" type="presOf" srcId="{79C474B6-4E38-FA44-879F-773F216BCC2B}" destId="{921E8D9C-AAF0-C345-B13A-EB72012D1CE1}" srcOrd="0" destOrd="0" presId="urn:microsoft.com/office/officeart/2008/layout/HalfCircleOrganizationChart"/>
    <dgm:cxn modelId="{E443FDB6-E520-41A5-9F77-A8400BF7B427}" type="presOf" srcId="{04AAFBAA-0994-9340-B2B2-A123B05D22FC}" destId="{9DFD8B99-1194-7C4C-B892-7983FCBA1BB5}" srcOrd="1" destOrd="0" presId="urn:microsoft.com/office/officeart/2008/layout/HalfCircleOrganizationChart"/>
    <dgm:cxn modelId="{253E71BF-47AE-5542-9B16-2814988ECE4A}" srcId="{ECEB6B0D-A95B-E84E-86DA-0D1595A5AED7}" destId="{04AAFBAA-0994-9340-B2B2-A123B05D22FC}" srcOrd="2" destOrd="0" parTransId="{FE1DBE3F-F1D7-8843-BB62-962B0DE7C30E}" sibTransId="{910958C1-3CEC-4E47-995D-072CCABBC517}"/>
    <dgm:cxn modelId="{C8019EDB-DBA3-B44A-9C3E-CB3BFE3CED7A}" srcId="{ECEB6B0D-A95B-E84E-86DA-0D1595A5AED7}" destId="{8BBEE860-F52E-B745-9588-2EFE87AA5412}" srcOrd="1" destOrd="0" parTransId="{2480AD8C-FB6A-894B-BA94-D5DA5CA4193B}" sibTransId="{9115DF68-FB45-784D-97F0-C3D36D5B277E}"/>
    <dgm:cxn modelId="{A4C052F4-C84F-854F-96BF-5343F95A377F}" srcId="{70B65C72-AF27-904E-9A9C-3B3AD4FE8E22}" destId="{ECEB6B0D-A95B-E84E-86DA-0D1595A5AED7}" srcOrd="0" destOrd="0" parTransId="{7047BD9C-C73F-8042-A73B-CFAB64ACC6AB}" sibTransId="{E8DE56E2-F841-0145-8638-8EC37E8ABA10}"/>
    <dgm:cxn modelId="{5219B0FF-FD8C-4A39-BD00-2D578D0AA7A4}" type="presOf" srcId="{E87F4D06-368C-AF43-831A-0A808FC4E75D}" destId="{907789D9-656A-0340-B9DC-7374660F81C5}" srcOrd="0" destOrd="0" presId="urn:microsoft.com/office/officeart/2008/layout/HalfCircleOrganizationChart"/>
    <dgm:cxn modelId="{B0306096-FF97-4A39-B643-06367EB47F25}" type="presParOf" srcId="{7A98E6E7-D447-3547-9B9F-427049F12187}" destId="{B65561A7-984B-364A-BB0B-595BC649A503}" srcOrd="0" destOrd="0" presId="urn:microsoft.com/office/officeart/2008/layout/HalfCircleOrganizationChart"/>
    <dgm:cxn modelId="{C12184FD-C282-44C1-B6C9-39D38467E653}" type="presParOf" srcId="{B65561A7-984B-364A-BB0B-595BC649A503}" destId="{12CC765F-2D71-C24D-86F6-313CB0C93724}" srcOrd="0" destOrd="0" presId="urn:microsoft.com/office/officeart/2008/layout/HalfCircleOrganizationChart"/>
    <dgm:cxn modelId="{0051B940-8DF6-4699-951D-A61E315BE83F}" type="presParOf" srcId="{12CC765F-2D71-C24D-86F6-313CB0C93724}" destId="{A08931CD-0A51-5443-A512-E2D12BF5ED40}" srcOrd="0" destOrd="0" presId="urn:microsoft.com/office/officeart/2008/layout/HalfCircleOrganizationChart"/>
    <dgm:cxn modelId="{595C9DAB-062F-42B9-BCA2-9FC0D4464CD9}" type="presParOf" srcId="{12CC765F-2D71-C24D-86F6-313CB0C93724}" destId="{31C879EB-F3BE-E344-BBF3-E34F073579B3}" srcOrd="1" destOrd="0" presId="urn:microsoft.com/office/officeart/2008/layout/HalfCircleOrganizationChart"/>
    <dgm:cxn modelId="{4C18FA43-401D-49B4-9CD6-98541E6E39F3}" type="presParOf" srcId="{12CC765F-2D71-C24D-86F6-313CB0C93724}" destId="{288ED010-3EC2-0C4B-B01F-798BFA1B1911}" srcOrd="2" destOrd="0" presId="urn:microsoft.com/office/officeart/2008/layout/HalfCircleOrganizationChart"/>
    <dgm:cxn modelId="{5C67B0C5-7108-4FC2-9E1D-D3904A7C44B0}" type="presParOf" srcId="{12CC765F-2D71-C24D-86F6-313CB0C93724}" destId="{80DFB84A-4A85-CC4D-9610-C4F3869EEB4D}" srcOrd="3" destOrd="0" presId="urn:microsoft.com/office/officeart/2008/layout/HalfCircleOrganizationChart"/>
    <dgm:cxn modelId="{7ED00A7B-6F35-4ADD-8E10-C2DB19255F10}" type="presParOf" srcId="{B65561A7-984B-364A-BB0B-595BC649A503}" destId="{16198533-EBD1-F341-929E-426C6C1640F0}" srcOrd="1" destOrd="0" presId="urn:microsoft.com/office/officeart/2008/layout/HalfCircleOrganizationChart"/>
    <dgm:cxn modelId="{49CBD258-2287-4CE4-A84B-125320120837}" type="presParOf" srcId="{16198533-EBD1-F341-929E-426C6C1640F0}" destId="{907789D9-656A-0340-B9DC-7374660F81C5}" srcOrd="0" destOrd="0" presId="urn:microsoft.com/office/officeart/2008/layout/HalfCircleOrganizationChart"/>
    <dgm:cxn modelId="{C527F5A6-FAAF-4FD5-9DB8-7BDDEBC5F9B6}" type="presParOf" srcId="{16198533-EBD1-F341-929E-426C6C1640F0}" destId="{5B4242E4-F047-8F40-8E43-34216729D48B}" srcOrd="1" destOrd="0" presId="urn:microsoft.com/office/officeart/2008/layout/HalfCircleOrganizationChart"/>
    <dgm:cxn modelId="{D0F6DBB6-FF90-4EB1-A687-A3B330C8E85A}" type="presParOf" srcId="{5B4242E4-F047-8F40-8E43-34216729D48B}" destId="{6E6DA5D3-47D7-B14B-A728-F857B34D9D1B}" srcOrd="0" destOrd="0" presId="urn:microsoft.com/office/officeart/2008/layout/HalfCircleOrganizationChart"/>
    <dgm:cxn modelId="{9DF10431-A711-4B33-9B7B-BE6A28B30252}" type="presParOf" srcId="{6E6DA5D3-47D7-B14B-A728-F857B34D9D1B}" destId="{921E8D9C-AAF0-C345-B13A-EB72012D1CE1}" srcOrd="0" destOrd="0" presId="urn:microsoft.com/office/officeart/2008/layout/HalfCircleOrganizationChart"/>
    <dgm:cxn modelId="{84AD9511-CE9F-42FE-B96F-BFFC4511BA6D}" type="presParOf" srcId="{6E6DA5D3-47D7-B14B-A728-F857B34D9D1B}" destId="{28407398-5A04-4B42-B2C1-189325D54196}" srcOrd="1" destOrd="0" presId="urn:microsoft.com/office/officeart/2008/layout/HalfCircleOrganizationChart"/>
    <dgm:cxn modelId="{939FED3D-C116-4875-86AF-9E6FD91508D4}" type="presParOf" srcId="{6E6DA5D3-47D7-B14B-A728-F857B34D9D1B}" destId="{E25834BF-EC65-D04D-A2B1-7AB0B5ADE695}" srcOrd="2" destOrd="0" presId="urn:microsoft.com/office/officeart/2008/layout/HalfCircleOrganizationChart"/>
    <dgm:cxn modelId="{4CFDDF27-5395-49EA-A3BB-E4FE75898775}" type="presParOf" srcId="{6E6DA5D3-47D7-B14B-A728-F857B34D9D1B}" destId="{D97AAADB-1BBC-784F-88BC-2A68107A62D7}" srcOrd="3" destOrd="0" presId="urn:microsoft.com/office/officeart/2008/layout/HalfCircleOrganizationChart"/>
    <dgm:cxn modelId="{37C73E3A-317D-442B-960E-ECC4E5F0B2DB}" type="presParOf" srcId="{5B4242E4-F047-8F40-8E43-34216729D48B}" destId="{215B876D-6082-A949-A17A-CF4E50D4DD27}" srcOrd="1" destOrd="0" presId="urn:microsoft.com/office/officeart/2008/layout/HalfCircleOrganizationChart"/>
    <dgm:cxn modelId="{B1CD9061-4827-4899-9799-6C4822BAEFBD}" type="presParOf" srcId="{5B4242E4-F047-8F40-8E43-34216729D48B}" destId="{CCD72145-E945-5C44-BE18-427C3093417A}" srcOrd="2" destOrd="0" presId="urn:microsoft.com/office/officeart/2008/layout/HalfCircleOrganizationChart"/>
    <dgm:cxn modelId="{A39ACF79-9C31-46E5-BFC4-B45F3322A602}" type="presParOf" srcId="{16198533-EBD1-F341-929E-426C6C1640F0}" destId="{C6D08CB6-7685-E64F-B5D9-F25CB103308B}" srcOrd="2" destOrd="0" presId="urn:microsoft.com/office/officeart/2008/layout/HalfCircleOrganizationChart"/>
    <dgm:cxn modelId="{406FFD33-5E05-4052-B74F-0D040E7257C5}" type="presParOf" srcId="{16198533-EBD1-F341-929E-426C6C1640F0}" destId="{ABD806DD-F208-544A-8B7A-2143D76C0B8B}" srcOrd="3" destOrd="0" presId="urn:microsoft.com/office/officeart/2008/layout/HalfCircleOrganizationChart"/>
    <dgm:cxn modelId="{06AB2FA7-1E10-45AC-965B-305DD3391236}" type="presParOf" srcId="{ABD806DD-F208-544A-8B7A-2143D76C0B8B}" destId="{7B69EC81-CEFA-3849-99E1-CEC94BB6DB48}" srcOrd="0" destOrd="0" presId="urn:microsoft.com/office/officeart/2008/layout/HalfCircleOrganizationChart"/>
    <dgm:cxn modelId="{209F95CC-F3E7-474F-8835-3BC0E9F4ACA8}" type="presParOf" srcId="{7B69EC81-CEFA-3849-99E1-CEC94BB6DB48}" destId="{223B8463-7868-9F44-A129-6E7E87ED624C}" srcOrd="0" destOrd="0" presId="urn:microsoft.com/office/officeart/2008/layout/HalfCircleOrganizationChart"/>
    <dgm:cxn modelId="{0072309A-D8FB-46E2-8F48-C320FC5ADA0A}" type="presParOf" srcId="{7B69EC81-CEFA-3849-99E1-CEC94BB6DB48}" destId="{FF64217A-4E52-C047-B416-DACE997F1C2D}" srcOrd="1" destOrd="0" presId="urn:microsoft.com/office/officeart/2008/layout/HalfCircleOrganizationChart"/>
    <dgm:cxn modelId="{02F83772-192B-4E4A-883F-23462D49EC13}" type="presParOf" srcId="{7B69EC81-CEFA-3849-99E1-CEC94BB6DB48}" destId="{3954BC08-935B-5C47-8DAF-36D097F2DA32}" srcOrd="2" destOrd="0" presId="urn:microsoft.com/office/officeart/2008/layout/HalfCircleOrganizationChart"/>
    <dgm:cxn modelId="{83669E86-6866-4543-9D74-2C169664ADB9}" type="presParOf" srcId="{7B69EC81-CEFA-3849-99E1-CEC94BB6DB48}" destId="{398A53A4-F3AE-5344-9F3E-C1537A0060C4}" srcOrd="3" destOrd="0" presId="urn:microsoft.com/office/officeart/2008/layout/HalfCircleOrganizationChart"/>
    <dgm:cxn modelId="{4DDD57C0-19EE-4FD5-A5C8-2F8B320BB084}" type="presParOf" srcId="{ABD806DD-F208-544A-8B7A-2143D76C0B8B}" destId="{20E96633-6952-D146-B4B4-4F3DD6F09EAC}" srcOrd="1" destOrd="0" presId="urn:microsoft.com/office/officeart/2008/layout/HalfCircleOrganizationChart"/>
    <dgm:cxn modelId="{A2914192-23E4-4345-A8E5-178D3F53CF42}" type="presParOf" srcId="{ABD806DD-F208-544A-8B7A-2143D76C0B8B}" destId="{27C239BE-54D2-564A-A930-7B5452B959CB}" srcOrd="2" destOrd="0" presId="urn:microsoft.com/office/officeart/2008/layout/HalfCircleOrganizationChart"/>
    <dgm:cxn modelId="{09D3AACD-4096-44F4-B2D9-D6181345607E}" type="presParOf" srcId="{16198533-EBD1-F341-929E-426C6C1640F0}" destId="{B8B06EB8-5FDD-F147-A1A9-6C6D00390037}" srcOrd="4" destOrd="0" presId="urn:microsoft.com/office/officeart/2008/layout/HalfCircleOrganizationChart"/>
    <dgm:cxn modelId="{FCF92ED2-926B-4AD1-96E9-95C979D162FE}" type="presParOf" srcId="{16198533-EBD1-F341-929E-426C6C1640F0}" destId="{57356434-720A-5F44-AE8F-66D10CB0EA91}" srcOrd="5" destOrd="0" presId="urn:microsoft.com/office/officeart/2008/layout/HalfCircleOrganizationChart"/>
    <dgm:cxn modelId="{27E33E20-4A84-4370-BB40-CD8861E08A6E}" type="presParOf" srcId="{57356434-720A-5F44-AE8F-66D10CB0EA91}" destId="{B260D4B6-B253-E04F-85C5-71E83C27D6E4}" srcOrd="0" destOrd="0" presId="urn:microsoft.com/office/officeart/2008/layout/HalfCircleOrganizationChart"/>
    <dgm:cxn modelId="{66660787-06A6-448D-8132-81236B6F4AFB}" type="presParOf" srcId="{B260D4B6-B253-E04F-85C5-71E83C27D6E4}" destId="{6D4D1BDF-E69A-CC4B-ACC6-38550B09A217}" srcOrd="0" destOrd="0" presId="urn:microsoft.com/office/officeart/2008/layout/HalfCircleOrganizationChart"/>
    <dgm:cxn modelId="{EE09138E-7AE4-44F0-9811-E9CA7A93DBB5}" type="presParOf" srcId="{B260D4B6-B253-E04F-85C5-71E83C27D6E4}" destId="{60894996-4B96-8E44-970F-4B4AE8ABCE0B}" srcOrd="1" destOrd="0" presId="urn:microsoft.com/office/officeart/2008/layout/HalfCircleOrganizationChart"/>
    <dgm:cxn modelId="{B7263F77-1F16-423F-B3F3-A63539BAED2F}" type="presParOf" srcId="{B260D4B6-B253-E04F-85C5-71E83C27D6E4}" destId="{4A27B0BF-370B-7F42-9126-728C2CDB6595}" srcOrd="2" destOrd="0" presId="urn:microsoft.com/office/officeart/2008/layout/HalfCircleOrganizationChart"/>
    <dgm:cxn modelId="{9EDD0374-F4D6-4BFE-913F-DCE31DF1D1FA}" type="presParOf" srcId="{B260D4B6-B253-E04F-85C5-71E83C27D6E4}" destId="{9DFD8B99-1194-7C4C-B892-7983FCBA1BB5}" srcOrd="3" destOrd="0" presId="urn:microsoft.com/office/officeart/2008/layout/HalfCircleOrganizationChart"/>
    <dgm:cxn modelId="{60B9F6CA-8902-4E9E-A1A2-E6E2F7938BB2}" type="presParOf" srcId="{57356434-720A-5F44-AE8F-66D10CB0EA91}" destId="{02A0F7A6-BEFF-044D-A122-04EFA053768B}" srcOrd="1" destOrd="0" presId="urn:microsoft.com/office/officeart/2008/layout/HalfCircleOrganizationChart"/>
    <dgm:cxn modelId="{5E7D7311-FCE2-457A-B68B-37B135C43F20}" type="presParOf" srcId="{57356434-720A-5F44-AE8F-66D10CB0EA91}" destId="{C96CE39B-6B4F-9047-A270-80CE64A5BAC7}" srcOrd="2" destOrd="0" presId="urn:microsoft.com/office/officeart/2008/layout/HalfCircleOrganizationChart"/>
    <dgm:cxn modelId="{D1CA225C-2711-4BDE-A115-108DA580F949}" type="presParOf" srcId="{16198533-EBD1-F341-929E-426C6C1640F0}" destId="{907965D9-BB65-B243-BE25-691CBE249BB6}" srcOrd="6" destOrd="0" presId="urn:microsoft.com/office/officeart/2008/layout/HalfCircleOrganizationChart"/>
    <dgm:cxn modelId="{044AEFD2-EA19-422F-8F4F-BB53F5AE3CBF}" type="presParOf" srcId="{16198533-EBD1-F341-929E-426C6C1640F0}" destId="{851A2C6C-7BF1-6647-BE25-A840E9B48096}" srcOrd="7" destOrd="0" presId="urn:microsoft.com/office/officeart/2008/layout/HalfCircleOrganizationChart"/>
    <dgm:cxn modelId="{51FB037E-39D3-45E2-BA41-B0C674FEC849}" type="presParOf" srcId="{851A2C6C-7BF1-6647-BE25-A840E9B48096}" destId="{B3A285B1-760B-7649-A167-62D939BF1A57}" srcOrd="0" destOrd="0" presId="urn:microsoft.com/office/officeart/2008/layout/HalfCircleOrganizationChart"/>
    <dgm:cxn modelId="{56CB3EA0-5F74-4F60-8D1C-E95B6DBB06B9}" type="presParOf" srcId="{B3A285B1-760B-7649-A167-62D939BF1A57}" destId="{614AD4AE-CC31-5946-9B29-5116C30959A4}" srcOrd="0" destOrd="0" presId="urn:microsoft.com/office/officeart/2008/layout/HalfCircleOrganizationChart"/>
    <dgm:cxn modelId="{238755A3-F936-4455-97FF-182B4059FB50}" type="presParOf" srcId="{B3A285B1-760B-7649-A167-62D939BF1A57}" destId="{C7658E7B-FF1D-1041-A5B5-5B5E50791BF7}" srcOrd="1" destOrd="0" presId="urn:microsoft.com/office/officeart/2008/layout/HalfCircleOrganizationChart"/>
    <dgm:cxn modelId="{CDEE3969-7BE2-41E7-8B3A-12C97BD2B560}" type="presParOf" srcId="{B3A285B1-760B-7649-A167-62D939BF1A57}" destId="{8A0608DE-7C13-6C4C-A264-BA205938E45E}" srcOrd="2" destOrd="0" presId="urn:microsoft.com/office/officeart/2008/layout/HalfCircleOrganizationChart"/>
    <dgm:cxn modelId="{5CF94C92-D28E-4D8C-9E98-405897B07378}" type="presParOf" srcId="{B3A285B1-760B-7649-A167-62D939BF1A57}" destId="{7F8E68C8-FFB3-FC4B-ABE6-9B6630BCED87}" srcOrd="3" destOrd="0" presId="urn:microsoft.com/office/officeart/2008/layout/HalfCircleOrganizationChart"/>
    <dgm:cxn modelId="{68E4CB7D-7725-4C87-BC62-6BCA3D55961D}" type="presParOf" srcId="{851A2C6C-7BF1-6647-BE25-A840E9B48096}" destId="{5EB6C220-2E00-5E42-A5DC-7F3671789A35}" srcOrd="1" destOrd="0" presId="urn:microsoft.com/office/officeart/2008/layout/HalfCircleOrganizationChart"/>
    <dgm:cxn modelId="{633C729F-0036-43D7-9059-9EC06D54C8BB}" type="presParOf" srcId="{851A2C6C-7BF1-6647-BE25-A840E9B48096}" destId="{79C5FBB1-C617-8348-B76F-9AE5DACFE854}" srcOrd="2" destOrd="0" presId="urn:microsoft.com/office/officeart/2008/layout/HalfCircleOrganizationChart"/>
    <dgm:cxn modelId="{F785ED21-91E4-43DA-91FE-59A8FA0FB036}" type="presParOf" srcId="{B65561A7-984B-364A-BB0B-595BC649A503}" destId="{BD70796A-BC6A-AE4A-A0BE-0921E9CDBF2E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7965D9-BB65-B243-BE25-691CBE249BB6}">
      <dsp:nvSpPr>
        <dsp:cNvPr id="0" name=""/>
        <dsp:cNvSpPr/>
      </dsp:nvSpPr>
      <dsp:spPr>
        <a:xfrm>
          <a:off x="4114800" y="2492232"/>
          <a:ext cx="3222736" cy="3728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439"/>
              </a:lnTo>
              <a:lnTo>
                <a:pt x="3222736" y="186439"/>
              </a:lnTo>
              <a:lnTo>
                <a:pt x="3222736" y="372878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B06EB8-5FDD-F147-A1A9-6C6D00390037}">
      <dsp:nvSpPr>
        <dsp:cNvPr id="0" name=""/>
        <dsp:cNvSpPr/>
      </dsp:nvSpPr>
      <dsp:spPr>
        <a:xfrm>
          <a:off x="4114800" y="2492232"/>
          <a:ext cx="1074245" cy="3728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439"/>
              </a:lnTo>
              <a:lnTo>
                <a:pt x="1074245" y="186439"/>
              </a:lnTo>
              <a:lnTo>
                <a:pt x="1074245" y="372878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D08CB6-7685-E64F-B5D9-F25CB103308B}">
      <dsp:nvSpPr>
        <dsp:cNvPr id="0" name=""/>
        <dsp:cNvSpPr/>
      </dsp:nvSpPr>
      <dsp:spPr>
        <a:xfrm>
          <a:off x="3040554" y="2492232"/>
          <a:ext cx="1074245" cy="372878"/>
        </a:xfrm>
        <a:custGeom>
          <a:avLst/>
          <a:gdLst/>
          <a:ahLst/>
          <a:cxnLst/>
          <a:rect l="0" t="0" r="0" b="0"/>
          <a:pathLst>
            <a:path>
              <a:moveTo>
                <a:pt x="1074245" y="0"/>
              </a:moveTo>
              <a:lnTo>
                <a:pt x="1074245" y="186439"/>
              </a:lnTo>
              <a:lnTo>
                <a:pt x="0" y="186439"/>
              </a:lnTo>
              <a:lnTo>
                <a:pt x="0" y="372878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789D9-656A-0340-B9DC-7374660F81C5}">
      <dsp:nvSpPr>
        <dsp:cNvPr id="0" name=""/>
        <dsp:cNvSpPr/>
      </dsp:nvSpPr>
      <dsp:spPr>
        <a:xfrm>
          <a:off x="892063" y="2492232"/>
          <a:ext cx="3222736" cy="372878"/>
        </a:xfrm>
        <a:custGeom>
          <a:avLst/>
          <a:gdLst/>
          <a:ahLst/>
          <a:cxnLst/>
          <a:rect l="0" t="0" r="0" b="0"/>
          <a:pathLst>
            <a:path>
              <a:moveTo>
                <a:pt x="3222736" y="0"/>
              </a:moveTo>
              <a:lnTo>
                <a:pt x="3222736" y="186439"/>
              </a:lnTo>
              <a:lnTo>
                <a:pt x="0" y="186439"/>
              </a:lnTo>
              <a:lnTo>
                <a:pt x="0" y="372878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C879EB-F3BE-E344-BBF3-E34F073579B3}">
      <dsp:nvSpPr>
        <dsp:cNvPr id="0" name=""/>
        <dsp:cNvSpPr/>
      </dsp:nvSpPr>
      <dsp:spPr>
        <a:xfrm>
          <a:off x="3470922" y="163445"/>
          <a:ext cx="1287754" cy="2328786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8ED010-3EC2-0C4B-B01F-798BFA1B1911}">
      <dsp:nvSpPr>
        <dsp:cNvPr id="0" name=""/>
        <dsp:cNvSpPr/>
      </dsp:nvSpPr>
      <dsp:spPr>
        <a:xfrm>
          <a:off x="3470922" y="163445"/>
          <a:ext cx="1287754" cy="2328786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8931CD-0A51-5443-A512-E2D12BF5ED40}">
      <dsp:nvSpPr>
        <dsp:cNvPr id="0" name=""/>
        <dsp:cNvSpPr/>
      </dsp:nvSpPr>
      <dsp:spPr>
        <a:xfrm>
          <a:off x="2827045" y="582627"/>
          <a:ext cx="2575508" cy="149042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Working Memory Capacity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Increased</a:t>
          </a:r>
        </a:p>
      </dsp:txBody>
      <dsp:txXfrm>
        <a:off x="2827045" y="582627"/>
        <a:ext cx="2575508" cy="1490423"/>
      </dsp:txXfrm>
    </dsp:sp>
    <dsp:sp modelId="{28407398-5A04-4B42-B2C1-189325D54196}">
      <dsp:nvSpPr>
        <dsp:cNvPr id="0" name=""/>
        <dsp:cNvSpPr/>
      </dsp:nvSpPr>
      <dsp:spPr>
        <a:xfrm>
          <a:off x="448160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5834BF-EC65-D04D-A2B1-7AB0B5ADE695}">
      <dsp:nvSpPr>
        <dsp:cNvPr id="0" name=""/>
        <dsp:cNvSpPr/>
      </dsp:nvSpPr>
      <dsp:spPr>
        <a:xfrm>
          <a:off x="448160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1E8D9C-AAF0-C345-B13A-EB72012D1CE1}">
      <dsp:nvSpPr>
        <dsp:cNvPr id="0" name=""/>
        <dsp:cNvSpPr/>
      </dsp:nvSpPr>
      <dsp:spPr>
        <a:xfrm>
          <a:off x="4256" y="3024916"/>
          <a:ext cx="1775612" cy="568196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Managing Information</a:t>
          </a:r>
        </a:p>
      </dsp:txBody>
      <dsp:txXfrm>
        <a:off x="4256" y="3024916"/>
        <a:ext cx="1775612" cy="568196"/>
      </dsp:txXfrm>
    </dsp:sp>
    <dsp:sp modelId="{FF64217A-4E52-C047-B416-DACE997F1C2D}">
      <dsp:nvSpPr>
        <dsp:cNvPr id="0" name=""/>
        <dsp:cNvSpPr/>
      </dsp:nvSpPr>
      <dsp:spPr>
        <a:xfrm>
          <a:off x="2596651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54BC08-935B-5C47-8DAF-36D097F2DA32}">
      <dsp:nvSpPr>
        <dsp:cNvPr id="0" name=""/>
        <dsp:cNvSpPr/>
      </dsp:nvSpPr>
      <dsp:spPr>
        <a:xfrm>
          <a:off x="2596651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3B8463-7868-9F44-A129-6E7E87ED624C}">
      <dsp:nvSpPr>
        <dsp:cNvPr id="0" name=""/>
        <dsp:cNvSpPr/>
      </dsp:nvSpPr>
      <dsp:spPr>
        <a:xfrm>
          <a:off x="2152748" y="3024916"/>
          <a:ext cx="1775612" cy="568196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Controlling Emotions </a:t>
          </a:r>
        </a:p>
      </dsp:txBody>
      <dsp:txXfrm>
        <a:off x="2152748" y="3024916"/>
        <a:ext cx="1775612" cy="568196"/>
      </dsp:txXfrm>
    </dsp:sp>
    <dsp:sp modelId="{60894996-4B96-8E44-970F-4B4AE8ABCE0B}">
      <dsp:nvSpPr>
        <dsp:cNvPr id="0" name=""/>
        <dsp:cNvSpPr/>
      </dsp:nvSpPr>
      <dsp:spPr>
        <a:xfrm>
          <a:off x="4745142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27B0BF-370B-7F42-9126-728C2CDB6595}">
      <dsp:nvSpPr>
        <dsp:cNvPr id="0" name=""/>
        <dsp:cNvSpPr/>
      </dsp:nvSpPr>
      <dsp:spPr>
        <a:xfrm>
          <a:off x="4745142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4D1BDF-E69A-CC4B-ACC6-38550B09A217}">
      <dsp:nvSpPr>
        <dsp:cNvPr id="0" name=""/>
        <dsp:cNvSpPr/>
      </dsp:nvSpPr>
      <dsp:spPr>
        <a:xfrm>
          <a:off x="4301239" y="3024916"/>
          <a:ext cx="1775612" cy="568196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Problem Solving </a:t>
          </a:r>
        </a:p>
      </dsp:txBody>
      <dsp:txXfrm>
        <a:off x="4301239" y="3024916"/>
        <a:ext cx="1775612" cy="568196"/>
      </dsp:txXfrm>
    </dsp:sp>
    <dsp:sp modelId="{C7658E7B-FF1D-1041-A5B5-5B5E50791BF7}">
      <dsp:nvSpPr>
        <dsp:cNvPr id="0" name=""/>
        <dsp:cNvSpPr/>
      </dsp:nvSpPr>
      <dsp:spPr>
        <a:xfrm>
          <a:off x="6893633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0608DE-7C13-6C4C-A264-BA205938E45E}">
      <dsp:nvSpPr>
        <dsp:cNvPr id="0" name=""/>
        <dsp:cNvSpPr/>
      </dsp:nvSpPr>
      <dsp:spPr>
        <a:xfrm>
          <a:off x="6893633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4AD4AE-CC31-5946-9B29-5116C30959A4}">
      <dsp:nvSpPr>
        <dsp:cNvPr id="0" name=""/>
        <dsp:cNvSpPr/>
      </dsp:nvSpPr>
      <dsp:spPr>
        <a:xfrm>
          <a:off x="6449730" y="3024916"/>
          <a:ext cx="1775612" cy="568196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Complex Thought</a:t>
          </a:r>
        </a:p>
      </dsp:txBody>
      <dsp:txXfrm>
        <a:off x="6449730" y="3024916"/>
        <a:ext cx="1775612" cy="5681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98CC17-E3F7-427D-9869-FC777CCA5910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FB8F2D-6084-4A5C-986C-4A5C33A9D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113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ivepsychologyprogram.com/informal-mindfulness-practice/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quick and relatively </a:t>
            </a:r>
            <a:r>
              <a:rPr lang="en-GB" b="1" u="sng" dirty="0">
                <a:hlinkClick r:id="rId3"/>
              </a:rPr>
              <a:t>easy exercise to bring you to a mindful state</a:t>
            </a:r>
            <a:r>
              <a:rPr lang="en-GB" dirty="0"/>
              <a:t> quickly. If you only have a minute or two or, for whatever reason, you don’t have the time or tools to try a body scan or fill out a worksheet, the five senses exercise can help you or your clients bring awareness to the current moment in a short amount of time.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101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Farb</a:t>
            </a:r>
            <a:r>
              <a:rPr lang="en-GB" dirty="0"/>
              <a:t>,</a:t>
            </a:r>
            <a:r>
              <a:rPr lang="en-GB" baseline="0" dirty="0"/>
              <a:t> Segal et al (2007)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1261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Farb</a:t>
            </a:r>
            <a:r>
              <a:rPr lang="en-GB" dirty="0"/>
              <a:t>,</a:t>
            </a:r>
            <a:r>
              <a:rPr lang="en-GB" baseline="0" dirty="0"/>
              <a:t> Anderson et al (2010) Minding One’s Emotions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0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https://www.youtube.com/watch?v=IeblJdB2-Vo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83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tilburgers.nl/ivan-nyklicek-mindfulness-helpt-tegen-hoge-bloeddruk-en-stres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thrillingdaysofyesteryear.blogspot.com/2013/02/classic-tv-variety-show-blogathon-jerry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mpowermentmomentsblog.com/2014/06/08/prayer-for-the-sick-suffering-and-those-persecuted-for-the-gospe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25303894@N06/14387365942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reiki30.wordpress.com/2012/05/04/meditacion4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dragoncalling.wordpress.com/2012/04/13/sensory-description-the-flavour-of-every-story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49Ls4gl07Y" TargetMode="External"/><Relationship Id="rId4" Type="http://schemas.openxmlformats.org/officeDocument/2006/relationships/image" Target="../media/image1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8rRzTtP7Tc" TargetMode="External"/><Relationship Id="rId2" Type="http://schemas.openxmlformats.org/officeDocument/2006/relationships/hyperlink" Target="http://www.mindful.org/adorable-animated-mice-explain-meditation-in-2-minut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edxtalks.ted.com/video/Mindfulness-in-Schools-Richard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englishi2009-2010.wikispaces.com/Internal+Lightning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BMSK6006 Developing Emotional Intelligence for the Work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Evening Session Three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A5048-8A49-4577-915D-B3421A177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Mindfulness?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9EFB8B3-DAF6-41D8-ACA6-7C464EFD1D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600200"/>
            <a:ext cx="7560840" cy="400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648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Definition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760003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US" dirty="0"/>
              <a:t>“Mindfulness means p</a:t>
            </a:r>
            <a:r>
              <a:rPr lang="en-US" sz="2800" dirty="0"/>
              <a:t>aying attention in a particular way: </a:t>
            </a:r>
            <a:r>
              <a:rPr lang="en-US" sz="2800" b="1" dirty="0">
                <a:solidFill>
                  <a:srgbClr val="FF0000"/>
                </a:solidFill>
              </a:rPr>
              <a:t>on purpose</a:t>
            </a:r>
            <a:r>
              <a:rPr lang="en-US" sz="2800" dirty="0"/>
              <a:t>, </a:t>
            </a:r>
          </a:p>
          <a:p>
            <a:pPr marL="0" indent="0" algn="ctr">
              <a:buNone/>
            </a:pPr>
            <a:r>
              <a:rPr lang="en-US" sz="2800" b="1" dirty="0">
                <a:solidFill>
                  <a:srgbClr val="0070C0"/>
                </a:solidFill>
              </a:rPr>
              <a:t>in the present moment</a:t>
            </a:r>
            <a:r>
              <a:rPr lang="en-US" sz="2800" dirty="0">
                <a:solidFill>
                  <a:srgbClr val="0070C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US" sz="2800" dirty="0"/>
              <a:t>and </a:t>
            </a:r>
            <a:r>
              <a:rPr lang="en-US" sz="2800" b="1" dirty="0">
                <a:solidFill>
                  <a:srgbClr val="7030A0"/>
                </a:solidFill>
              </a:rPr>
              <a:t>nonjudgmentally</a:t>
            </a:r>
            <a:r>
              <a:rPr lang="en-US" sz="2800" dirty="0"/>
              <a:t>”  </a:t>
            </a:r>
          </a:p>
          <a:p>
            <a:pPr marL="0" indent="0">
              <a:buNone/>
            </a:pPr>
            <a:endParaRPr lang="en-US" sz="2800" dirty="0"/>
          </a:p>
          <a:p>
            <a:pPr marL="0" indent="0" algn="ctr">
              <a:buNone/>
            </a:pPr>
            <a:r>
              <a:rPr lang="en-US" sz="1800" dirty="0"/>
              <a:t>Jon </a:t>
            </a:r>
            <a:r>
              <a:rPr lang="en-US" sz="1800" dirty="0" err="1"/>
              <a:t>Kabat</a:t>
            </a:r>
            <a:r>
              <a:rPr lang="en-US" sz="1800" dirty="0"/>
              <a:t>-Zinn (1994/2004)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D6FB1F-267F-4525-B3BC-A1893C19DD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7803" y="3636520"/>
            <a:ext cx="2833834" cy="20810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F2E0A0-C4BF-41DB-A6CB-9E7FF7562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8710" y="3636520"/>
            <a:ext cx="2833834" cy="2081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759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First Secular Mindfulness Approach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Jon </a:t>
            </a:r>
            <a:r>
              <a:rPr lang="en-GB" dirty="0" err="1"/>
              <a:t>Kabat</a:t>
            </a:r>
            <a:r>
              <a:rPr lang="en-GB" dirty="0"/>
              <a:t>-Zinn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952" y="2174875"/>
            <a:ext cx="3544684" cy="3414713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Developed the Mindfulness-based Stress Reduction (MBSR) programme</a:t>
            </a:r>
          </a:p>
          <a:p>
            <a:r>
              <a:rPr lang="en-GB" dirty="0"/>
              <a:t>The foundation of all Mindfulness-based Approaches </a:t>
            </a:r>
          </a:p>
          <a:p>
            <a:r>
              <a:rPr lang="en-GB" dirty="0"/>
              <a:t>8-week course originally in a clinical setting</a:t>
            </a:r>
          </a:p>
        </p:txBody>
      </p:sp>
    </p:spTree>
    <p:extLst>
      <p:ext uri="{BB962C8B-B14F-4D97-AF65-F5344CB8AC3E}">
        <p14:creationId xmlns:p14="http://schemas.microsoft.com/office/powerpoint/2010/main" val="798469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Another Definition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“  …a translation of a word that simply means </a:t>
            </a:r>
            <a:r>
              <a:rPr lang="en-US" b="1" dirty="0">
                <a:solidFill>
                  <a:srgbClr val="FF0000"/>
                </a:solidFill>
              </a:rPr>
              <a:t>awareness</a:t>
            </a:r>
            <a:r>
              <a:rPr lang="en-US" dirty="0"/>
              <a:t>.  It’s a direct, intuitive knowing of what you are doing while you are doing it.  It’s knowing what’s going on inside your </a:t>
            </a:r>
            <a:r>
              <a:rPr lang="en-US" b="1" dirty="0">
                <a:solidFill>
                  <a:srgbClr val="7030A0"/>
                </a:solidFill>
              </a:rPr>
              <a:t>mind </a:t>
            </a:r>
            <a:r>
              <a:rPr lang="en-US" dirty="0"/>
              <a:t>and </a:t>
            </a:r>
            <a:r>
              <a:rPr lang="en-US" b="1" dirty="0">
                <a:solidFill>
                  <a:srgbClr val="0070C0"/>
                </a:solidFill>
              </a:rPr>
              <a:t>body</a:t>
            </a:r>
            <a:r>
              <a:rPr lang="en-US" dirty="0"/>
              <a:t>, and what’s going on in the </a:t>
            </a:r>
            <a:r>
              <a:rPr lang="en-US" b="1" dirty="0">
                <a:solidFill>
                  <a:srgbClr val="00B050"/>
                </a:solidFill>
              </a:rPr>
              <a:t>outside world </a:t>
            </a:r>
            <a:r>
              <a:rPr lang="en-US" dirty="0"/>
              <a:t>as well.” 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Mark Williams, from a BBC radio </a:t>
            </a:r>
            <a:r>
              <a:rPr lang="en-US" sz="2400" dirty="0" err="1"/>
              <a:t>programme</a:t>
            </a:r>
            <a:r>
              <a:rPr lang="en-US" sz="2400" dirty="0"/>
              <a:t> (2010)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90170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Mindfulness-based Cognitive Therapy (MBCT)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Professor Mark Williams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544" y="2453481"/>
            <a:ext cx="2857500" cy="2857500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With colleagues, adapted MBSR for populations with relapsing depression</a:t>
            </a:r>
          </a:p>
          <a:p>
            <a:r>
              <a:rPr lang="en-GB" dirty="0"/>
              <a:t>Studies show it is as effective as medication, but without the side effects</a:t>
            </a:r>
          </a:p>
          <a:p>
            <a:r>
              <a:rPr lang="en-GB" dirty="0"/>
              <a:t>A UK development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060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C639D-C95C-47D9-8E76-17A0D74F9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36712"/>
          </a:xfrm>
        </p:spPr>
        <p:txBody>
          <a:bodyPr/>
          <a:lstStyle/>
          <a:p>
            <a:r>
              <a:rPr lang="en-GB" dirty="0"/>
              <a:t>Another definition…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1515AD-0507-4C31-918F-480BC6904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029" y="953344"/>
            <a:ext cx="65259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294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 Experience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The ‘old chestnut’ of MBSR courses, the raisin exercise.  This gives us a chance to </a:t>
            </a:r>
            <a:r>
              <a:rPr lang="en-US" sz="2400" i="1" dirty="0"/>
              <a:t>experience </a:t>
            </a:r>
            <a:r>
              <a:rPr lang="en-US" sz="2400" dirty="0"/>
              <a:t>the essence of mindfulness for a moment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78726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Automatic Pilot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/>
              <a:t>The exercise is designed to illustrate that we don’t always get our ‘raisin’s worth’ out of life, through not enough focus on the present moment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428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Autopilot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Automaticity, as defined by </a:t>
            </a:r>
            <a:r>
              <a:rPr lang="en-GB" sz="2800" dirty="0" err="1"/>
              <a:t>Bargh</a:t>
            </a:r>
            <a:r>
              <a:rPr lang="en-GB" sz="2800" dirty="0"/>
              <a:t> (1994) and cited in </a:t>
            </a:r>
            <a:r>
              <a:rPr lang="en-GB" sz="2800" dirty="0" err="1"/>
              <a:t>Bahl</a:t>
            </a:r>
            <a:r>
              <a:rPr lang="en-GB" sz="2800" dirty="0"/>
              <a:t>, S.,  is evidenced by some or all of the following behaviours:</a:t>
            </a:r>
          </a:p>
          <a:p>
            <a:r>
              <a:rPr lang="en-GB" sz="2800" dirty="0"/>
              <a:t>Lack of awareness</a:t>
            </a:r>
          </a:p>
          <a:p>
            <a:r>
              <a:rPr lang="en-GB" sz="2800" dirty="0"/>
              <a:t>Unintentionality</a:t>
            </a:r>
          </a:p>
          <a:p>
            <a:r>
              <a:rPr lang="en-GB" sz="2800" dirty="0"/>
              <a:t>Uncontrollability</a:t>
            </a:r>
          </a:p>
          <a:p>
            <a:r>
              <a:rPr lang="en-GB" sz="2800" dirty="0"/>
              <a:t>Effortlessness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751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Taken from </a:t>
            </a:r>
            <a:r>
              <a:rPr lang="en-GB" sz="1400" dirty="0" err="1"/>
              <a:t>Shalini</a:t>
            </a:r>
            <a:r>
              <a:rPr lang="en-GB" sz="1400" dirty="0"/>
              <a:t> </a:t>
            </a:r>
            <a:r>
              <a:rPr lang="en-GB" sz="1400" dirty="0" err="1"/>
              <a:t>Bahl</a:t>
            </a:r>
            <a:r>
              <a:rPr lang="en-GB" sz="1400" dirty="0"/>
              <a:t> </a:t>
            </a:r>
            <a:r>
              <a:rPr lang="en-GB" sz="1400" i="1" dirty="0"/>
              <a:t>Mindfulness and Emotional Intelligence for Leaders</a:t>
            </a:r>
            <a:r>
              <a:rPr lang="en-GB" sz="1400" dirty="0"/>
              <a:t> (date unknown)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628800"/>
            <a:ext cx="7344816" cy="4032448"/>
          </a:xfrm>
        </p:spPr>
      </p:pic>
    </p:spTree>
    <p:extLst>
      <p:ext uri="{BB962C8B-B14F-4D97-AF65-F5344CB8AC3E}">
        <p14:creationId xmlns:p14="http://schemas.microsoft.com/office/powerpoint/2010/main" val="1988019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831" y="0"/>
            <a:ext cx="8229600" cy="908720"/>
          </a:xfrm>
        </p:spPr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08720"/>
            <a:ext cx="5334000" cy="3917032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</a:rPr>
              <a:t>Q:  How much of the time do you think your mind wanders away from a task?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A:  </a:t>
            </a:r>
            <a:r>
              <a:rPr lang="en-GB" b="1" i="1" dirty="0">
                <a:solidFill>
                  <a:srgbClr val="FF0000"/>
                </a:solidFill>
              </a:rPr>
              <a:t>47% of the time, according to Killingsworth and Gilbert (2010)</a:t>
            </a:r>
          </a:p>
        </p:txBody>
      </p:sp>
      <p:pic>
        <p:nvPicPr>
          <p:cNvPr id="5" name="Picture 4" descr="A person wearing a bow tie&#10;&#10;Description generated with very high confidence">
            <a:extLst>
              <a:ext uri="{FF2B5EF4-FFF2-40B4-BE49-F238E27FC236}">
                <a16:creationId xmlns:a16="http://schemas.microsoft.com/office/drawing/2014/main" id="{5E1B78C6-D6C7-412F-BBBB-495081244F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41504" y="1124744"/>
            <a:ext cx="3512157" cy="413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8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Where’s the Evidence?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360" y="1316428"/>
            <a:ext cx="8984640" cy="2659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CC0099"/>
                </a:solidFill>
              </a:rPr>
              <a:t>There is a growing body of research which demonstrates the impact of mindfulness practice on the brain and other functions, such as the immune system, and indeed, a wide range of </a:t>
            </a:r>
            <a:r>
              <a:rPr lang="en-US" i="1" dirty="0">
                <a:solidFill>
                  <a:srgbClr val="CC0099"/>
                </a:solidFill>
              </a:rPr>
              <a:t>illnesses and conditions</a:t>
            </a:r>
            <a:r>
              <a:rPr lang="en-US" dirty="0">
                <a:solidFill>
                  <a:srgbClr val="CC0099"/>
                </a:solidFill>
              </a:rPr>
              <a:t>.</a:t>
            </a:r>
          </a:p>
          <a:p>
            <a:endParaRPr lang="en-GB" dirty="0"/>
          </a:p>
        </p:txBody>
      </p:sp>
      <p:pic>
        <p:nvPicPr>
          <p:cNvPr id="5" name="Picture 4" descr="A picture containing person, man, cellphone, phone&#10;&#10;Description generated with very high confidence">
            <a:extLst>
              <a:ext uri="{FF2B5EF4-FFF2-40B4-BE49-F238E27FC236}">
                <a16:creationId xmlns:a16="http://schemas.microsoft.com/office/drawing/2014/main" id="{12C1DF49-0372-45AC-BD28-A45A5BC2F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73029" y="3861048"/>
            <a:ext cx="4369048" cy="1860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6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Neuroplasticity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</a:rPr>
              <a:t>Studies have shown that mindfulness meditation is associated with </a:t>
            </a:r>
            <a:r>
              <a:rPr lang="en-US" i="1" dirty="0">
                <a:solidFill>
                  <a:srgbClr val="0000FF"/>
                </a:solidFill>
              </a:rPr>
              <a:t>changes to the physical structure </a:t>
            </a:r>
            <a:r>
              <a:rPr lang="en-US" dirty="0">
                <a:solidFill>
                  <a:srgbClr val="0000FF"/>
                </a:solidFill>
              </a:rPr>
              <a:t>of the brain itself</a:t>
            </a:r>
            <a:endParaRPr lang="en-GB" dirty="0">
              <a:solidFill>
                <a:srgbClr val="0000FF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568" y="1951194"/>
            <a:ext cx="3888432" cy="3810662"/>
          </a:xfrm>
        </p:spPr>
      </p:pic>
    </p:spTree>
    <p:extLst>
      <p:ext uri="{BB962C8B-B14F-4D97-AF65-F5344CB8AC3E}">
        <p14:creationId xmlns:p14="http://schemas.microsoft.com/office/powerpoint/2010/main" val="24597986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and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870" y="1417638"/>
            <a:ext cx="8229600" cy="316835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00CC00"/>
                </a:solidFill>
              </a:rPr>
              <a:t>A 2011 study of MBSR participants and a control group showed changes in areas of the brain associated with learning and memory processes, emotional regulation and perspective taking.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Hölzel</a:t>
            </a:r>
            <a:r>
              <a:rPr lang="en-US" sz="2000" dirty="0"/>
              <a:t>, B., </a:t>
            </a:r>
            <a:r>
              <a:rPr lang="en-US" sz="2000" dirty="0" err="1"/>
              <a:t>Carmody</a:t>
            </a:r>
            <a:r>
              <a:rPr lang="en-US" sz="2000" dirty="0"/>
              <a:t>, J., et al (2011)</a:t>
            </a:r>
            <a:endParaRPr lang="en-GB" dirty="0"/>
          </a:p>
        </p:txBody>
      </p:sp>
      <p:pic>
        <p:nvPicPr>
          <p:cNvPr id="5" name="Picture 4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A64674D6-F30F-4732-845E-4F9642363E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24328" y="3502619"/>
            <a:ext cx="1440969" cy="216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18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‘Attending to the Present’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624" y="908720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A 2007 study of MBSR participants (plus a control group) showed that the meditators were able to </a:t>
            </a:r>
            <a:r>
              <a:rPr lang="en-US" i="1" dirty="0">
                <a:solidFill>
                  <a:srgbClr val="0070C0"/>
                </a:solidFill>
              </a:rPr>
              <a:t>shut off the ‘story telling’ </a:t>
            </a:r>
            <a:r>
              <a:rPr lang="en-US" dirty="0">
                <a:solidFill>
                  <a:srgbClr val="0070C0"/>
                </a:solidFill>
              </a:rPr>
              <a:t>regions of the brain when asked to focus simply on the present moment.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 err="1">
                <a:solidFill>
                  <a:srgbClr val="0070C0"/>
                </a:solidFill>
              </a:rPr>
              <a:t>Farb</a:t>
            </a:r>
            <a:r>
              <a:rPr lang="en-US" sz="2000" dirty="0">
                <a:solidFill>
                  <a:srgbClr val="0070C0"/>
                </a:solidFill>
              </a:rPr>
              <a:t>, N.A.S., Segal, Z.V. et al (2007)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D7C7BB-51E0-46CD-9616-CD9056588D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88224" y="3782070"/>
            <a:ext cx="2391172" cy="192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Pink and Fluffy?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229600" cy="280831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sz="4000" dirty="0">
                <a:solidFill>
                  <a:srgbClr val="FF0000"/>
                </a:solidFill>
              </a:rPr>
              <a:t>Research with the US Marines have shown an increase in Working Memory Capacity in participants, in controlled studies.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2200" dirty="0" err="1"/>
              <a:t>Jha</a:t>
            </a:r>
            <a:r>
              <a:rPr lang="en-US" sz="2200" dirty="0"/>
              <a:t>, A.P. and Stanley, E.A. (2010)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52145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Showed…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839631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83557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420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“Meditate Like a Marine for Pumped-up Mental Muscles!”</a:t>
            </a:r>
          </a:p>
        </p:txBody>
      </p:sp>
      <p:pic>
        <p:nvPicPr>
          <p:cNvPr id="7" name="Content Placeholder 6" descr="A close up of a persons face&#10;&#10;Description generated with very high confidence">
            <a:extLst>
              <a:ext uri="{FF2B5EF4-FFF2-40B4-BE49-F238E27FC236}">
                <a16:creationId xmlns:a16="http://schemas.microsoft.com/office/drawing/2014/main" id="{78F15E2A-3ADF-438F-85CA-AA85418ED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" y="2713621"/>
            <a:ext cx="8229600" cy="1689520"/>
          </a:xfrm>
        </p:spPr>
      </p:pic>
    </p:spTree>
    <p:extLst>
      <p:ext uri="{BB962C8B-B14F-4D97-AF65-F5344CB8AC3E}">
        <p14:creationId xmlns:p14="http://schemas.microsoft.com/office/powerpoint/2010/main" val="6269769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C2A19-C890-4D19-A83E-0FF883071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Five Senses Exercise – Follow this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5E9A6-5925-459C-BEC6-196E634C2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4705"/>
            <a:ext cx="9036496" cy="4752528"/>
          </a:xfrm>
        </p:spPr>
        <p:txBody>
          <a:bodyPr>
            <a:noAutofit/>
          </a:bodyPr>
          <a:lstStyle/>
          <a:p>
            <a:pPr lvl="0" fontAlgn="base"/>
            <a:r>
              <a:rPr lang="en-GB" sz="1800" dirty="0">
                <a:solidFill>
                  <a:srgbClr val="0070C0"/>
                </a:solidFill>
              </a:rPr>
              <a:t>Notice </a:t>
            </a:r>
            <a:r>
              <a:rPr lang="en-GB" sz="1800" b="1" i="1" dirty="0">
                <a:solidFill>
                  <a:srgbClr val="0070C0"/>
                </a:solidFill>
              </a:rPr>
              <a:t>five things </a:t>
            </a:r>
            <a:r>
              <a:rPr lang="en-GB" sz="1800" dirty="0">
                <a:solidFill>
                  <a:srgbClr val="0070C0"/>
                </a:solidFill>
              </a:rPr>
              <a:t>that you can </a:t>
            </a:r>
            <a:r>
              <a:rPr lang="en-GB" sz="1800" b="1" dirty="0">
                <a:solidFill>
                  <a:srgbClr val="0070C0"/>
                </a:solidFill>
              </a:rPr>
              <a:t>see - </a:t>
            </a:r>
            <a:r>
              <a:rPr lang="en-GB" sz="1800" dirty="0">
                <a:solidFill>
                  <a:srgbClr val="0070C0"/>
                </a:solidFill>
              </a:rPr>
              <a:t>Look around you and bring your attention to five things that you can see.  Pick something that you don’t normally notice, like a shadow or a small crack in the concrete…or something else</a:t>
            </a:r>
          </a:p>
          <a:p>
            <a:pPr lvl="0" fontAlgn="base"/>
            <a:r>
              <a:rPr lang="en-GB" sz="1800" dirty="0">
                <a:solidFill>
                  <a:srgbClr val="CC0099"/>
                </a:solidFill>
              </a:rPr>
              <a:t>Notice </a:t>
            </a:r>
            <a:r>
              <a:rPr lang="en-GB" sz="1800" b="1" i="1" dirty="0">
                <a:solidFill>
                  <a:srgbClr val="CC0099"/>
                </a:solidFill>
              </a:rPr>
              <a:t>four things </a:t>
            </a:r>
            <a:r>
              <a:rPr lang="en-GB" sz="1800" dirty="0">
                <a:solidFill>
                  <a:srgbClr val="CC0099"/>
                </a:solidFill>
              </a:rPr>
              <a:t>that you can </a:t>
            </a:r>
            <a:r>
              <a:rPr lang="en-GB" sz="1800" b="1" dirty="0">
                <a:solidFill>
                  <a:srgbClr val="CC0099"/>
                </a:solidFill>
              </a:rPr>
              <a:t>feel - </a:t>
            </a:r>
            <a:r>
              <a:rPr lang="en-GB" sz="1800" dirty="0">
                <a:solidFill>
                  <a:srgbClr val="CC0099"/>
                </a:solidFill>
              </a:rPr>
              <a:t>Bring awareness to four things that you are currently feeling, like the texture of your clothes, the feeling of the breeze on your skin, or the smooth surface of a table you are resting your hands on.</a:t>
            </a:r>
          </a:p>
          <a:p>
            <a:pPr lvl="0" fontAlgn="base"/>
            <a:r>
              <a:rPr lang="en-GB" sz="1800" dirty="0">
                <a:solidFill>
                  <a:srgbClr val="FF0000"/>
                </a:solidFill>
              </a:rPr>
              <a:t>Notice </a:t>
            </a:r>
            <a:r>
              <a:rPr lang="en-GB" sz="1800" b="1" i="1" dirty="0">
                <a:solidFill>
                  <a:srgbClr val="FF0000"/>
                </a:solidFill>
              </a:rPr>
              <a:t>three things </a:t>
            </a:r>
            <a:r>
              <a:rPr lang="en-GB" sz="1800" dirty="0">
                <a:solidFill>
                  <a:srgbClr val="FF0000"/>
                </a:solidFill>
              </a:rPr>
              <a:t>you can </a:t>
            </a:r>
            <a:r>
              <a:rPr lang="en-GB" sz="1800" b="1" dirty="0">
                <a:solidFill>
                  <a:srgbClr val="FF0000"/>
                </a:solidFill>
              </a:rPr>
              <a:t>hear - </a:t>
            </a:r>
            <a:r>
              <a:rPr lang="en-GB" sz="1800" dirty="0">
                <a:solidFill>
                  <a:srgbClr val="FF0000"/>
                </a:solidFill>
              </a:rPr>
              <a:t>Take a moment to listen, and note three things that you hear in the background. This can be the chirp of a bird, the hum of the refrigerator, or the faint sounds of traffic from a nearby road.</a:t>
            </a:r>
          </a:p>
          <a:p>
            <a:pPr lvl="0" fontAlgn="base"/>
            <a:r>
              <a:rPr lang="en-GB" sz="1800" dirty="0">
                <a:solidFill>
                  <a:srgbClr val="0000FF"/>
                </a:solidFill>
              </a:rPr>
              <a:t>Notice </a:t>
            </a:r>
            <a:r>
              <a:rPr lang="en-GB" sz="1800" b="1" i="1" dirty="0">
                <a:solidFill>
                  <a:srgbClr val="0000FF"/>
                </a:solidFill>
              </a:rPr>
              <a:t>two things </a:t>
            </a:r>
            <a:r>
              <a:rPr lang="en-GB" sz="1800" dirty="0">
                <a:solidFill>
                  <a:srgbClr val="0000FF"/>
                </a:solidFill>
              </a:rPr>
              <a:t>you can </a:t>
            </a:r>
            <a:r>
              <a:rPr lang="en-GB" sz="1800" b="1" dirty="0">
                <a:solidFill>
                  <a:srgbClr val="0000FF"/>
                </a:solidFill>
              </a:rPr>
              <a:t>smell - </a:t>
            </a:r>
            <a:r>
              <a:rPr lang="en-GB" sz="1800" dirty="0">
                <a:solidFill>
                  <a:srgbClr val="0000FF"/>
                </a:solidFill>
              </a:rPr>
              <a:t>Bring your awareness to smells that you usually filter out, whether they’re pleasant or unpleasant. Perhaps the breeze is carrying a whiff of pine trees if you’re outside, or the smell of a fast food restaurant across the street.</a:t>
            </a:r>
          </a:p>
          <a:p>
            <a:pPr lvl="0" fontAlgn="base"/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Notice </a:t>
            </a:r>
            <a:r>
              <a:rPr lang="en-GB" sz="1800" b="1" i="1" dirty="0">
                <a:solidFill>
                  <a:schemeClr val="accent6">
                    <a:lumMod val="50000"/>
                  </a:schemeClr>
                </a:solidFill>
              </a:rPr>
              <a:t>one thing 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you can </a:t>
            </a:r>
            <a:r>
              <a:rPr lang="en-GB" sz="1800" b="1" dirty="0">
                <a:solidFill>
                  <a:schemeClr val="accent6">
                    <a:lumMod val="50000"/>
                  </a:schemeClr>
                </a:solidFill>
              </a:rPr>
              <a:t>taste - 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Focus on one thing that you can taste right now, in this moment. You can take a sip of a drink, chew a piece of gum, eat something, or just notice the current taste in your mouth or open your mouth to search the air for a taste.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05860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of the Brain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10423"/>
            <a:ext cx="7200800" cy="4322834"/>
          </a:xfrm>
        </p:spPr>
      </p:pic>
    </p:spTree>
    <p:extLst>
      <p:ext uri="{BB962C8B-B14F-4D97-AF65-F5344CB8AC3E}">
        <p14:creationId xmlns:p14="http://schemas.microsoft.com/office/powerpoint/2010/main" val="794143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Amygdala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Is part of the limbic system (the emotional brain)</a:t>
            </a:r>
            <a:r>
              <a:rPr lang="en-GB" b="1" i="1" dirty="0"/>
              <a:t> </a:t>
            </a:r>
            <a:r>
              <a:rPr lang="en-GB" dirty="0"/>
              <a:t>There are 2 of these, but we tend to refer to them in the singular.  </a:t>
            </a:r>
          </a:p>
          <a:p>
            <a:r>
              <a:rPr lang="en-GB" dirty="0"/>
              <a:t>The amygdala reacts automatically in response to perceived threat. Its job is to keep us safe, but sometimes it gets in the way of making wise choices.</a:t>
            </a:r>
          </a:p>
          <a:p>
            <a:r>
              <a:rPr lang="en-GB" dirty="0"/>
              <a:t>Daniel Goleman coined the term ‘amygdala hijack’ to describe how we can be hijacked by our emotional reactions.</a:t>
            </a:r>
          </a:p>
        </p:txBody>
      </p:sp>
    </p:spTree>
    <p:extLst>
      <p:ext uri="{BB962C8B-B14F-4D97-AF65-F5344CB8AC3E}">
        <p14:creationId xmlns:p14="http://schemas.microsoft.com/office/powerpoint/2010/main" val="1242757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Latin for island, the insula is located deep in the folds of the cerebral cortex.  </a:t>
            </a:r>
            <a:r>
              <a:rPr lang="en-GB" dirty="0"/>
              <a:t>Again, there are 2 of these, but we tend to refer to them in the singular.</a:t>
            </a:r>
          </a:p>
          <a:p>
            <a:r>
              <a:rPr lang="en-GB" dirty="0"/>
              <a:t>The insula helps us recognise how our body state is (tired, hungry etc.) and helps us to tune in to how other people are feeling.</a:t>
            </a:r>
          </a:p>
          <a:p>
            <a:r>
              <a:rPr lang="en-GB" dirty="0"/>
              <a:t>It is integral to our sense of human connectedness, as it helps to mediate empathy in a very real and visceral way.</a:t>
            </a:r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6486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longer a person has meditated, the more highly developed the insula, although</a:t>
            </a:r>
          </a:p>
          <a:p>
            <a:r>
              <a:rPr lang="en-US" dirty="0"/>
              <a:t>Even an 8 week MBSR/MBCT course is enough to produce changes in the way this important area of the brain functions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9391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0DAC1-6313-425A-AB32-F1691C6DE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</a:t>
            </a:r>
          </a:p>
        </p:txBody>
      </p:sp>
      <p:pic>
        <p:nvPicPr>
          <p:cNvPr id="4" name="Online Media 3" title="The Power of Mindfulness: What You Practice Grows Stronger -  Shauna Shapiro">
            <a:hlinkClick r:id="" action="ppaction://media"/>
            <a:extLst>
              <a:ext uri="{FF2B5EF4-FFF2-40B4-BE49-F238E27FC236}">
                <a16:creationId xmlns:a16="http://schemas.microsoft.com/office/drawing/2014/main" id="{CFDBBF77-8E94-4D7E-BAEB-019592F3D82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02973" y="1268760"/>
            <a:ext cx="7669427" cy="431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5659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Links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If you are interested, you may find the following links </a:t>
            </a:r>
            <a:r>
              <a:rPr lang="en-GB"/>
              <a:t>useful: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Meditation explained by animated mice </a:t>
            </a:r>
            <a:r>
              <a:rPr lang="en-GB" dirty="0">
                <a:hlinkClick r:id="rId2"/>
              </a:rPr>
              <a:t>http://www.mindful.org/adorable-animated-mice-explain-meditation-in-2-minutes/</a:t>
            </a:r>
            <a:r>
              <a:rPr lang="en-GB" dirty="0"/>
              <a:t> </a:t>
            </a:r>
          </a:p>
          <a:p>
            <a:r>
              <a:rPr lang="en-GB" dirty="0"/>
              <a:t>Researcher and neuroscientist Sara Lazar discussing her work  </a:t>
            </a:r>
            <a:r>
              <a:rPr lang="en-GB" dirty="0">
                <a:hlinkClick r:id="rId3"/>
              </a:rPr>
              <a:t>https://www.youtube.com/watch?v=m8rRzTtP7Tc</a:t>
            </a:r>
            <a:r>
              <a:rPr lang="en-GB" dirty="0"/>
              <a:t> </a:t>
            </a:r>
          </a:p>
          <a:p>
            <a:r>
              <a:rPr lang="en-GB" dirty="0"/>
              <a:t>Mindfulness in Schools – brilliantly brought to life by Richard Burnett </a:t>
            </a:r>
            <a:r>
              <a:rPr lang="en-GB" dirty="0">
                <a:hlinkClick r:id="rId4"/>
              </a:rPr>
              <a:t>http://tedxtalks.ted.com/video/Mindfulness-in-Schools-Richard</a:t>
            </a:r>
            <a:r>
              <a:rPr lang="en-GB" dirty="0"/>
              <a:t> (I thought some of you might be interested, particularly  if you have children)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609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B7FE8-8742-4AB5-BCC6-AC3197FC9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Summary/Reflection</a:t>
            </a:r>
          </a:p>
        </p:txBody>
      </p:sp>
      <p:pic>
        <p:nvPicPr>
          <p:cNvPr id="4" name="Picture 3" descr="A picture containing nature, water&#10;&#10;Description generated with very high confidence">
            <a:extLst>
              <a:ext uri="{FF2B5EF4-FFF2-40B4-BE49-F238E27FC236}">
                <a16:creationId xmlns:a16="http://schemas.microsoft.com/office/drawing/2014/main" id="{00E02A50-D8E3-4DE1-B6B7-7DEC4D586F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31640" y="2132856"/>
            <a:ext cx="6853160" cy="352839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8DA9B81-EF12-4048-B1A3-CC98092C3098}"/>
              </a:ext>
            </a:extLst>
          </p:cNvPr>
          <p:cNvSpPr/>
          <p:nvPr/>
        </p:nvSpPr>
        <p:spPr>
          <a:xfrm>
            <a:off x="1475656" y="967072"/>
            <a:ext cx="65651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7030A0"/>
                </a:solidFill>
              </a:rPr>
              <a:t>Take 5 minutes to reflect on the issues we have covered today…</a:t>
            </a:r>
          </a:p>
        </p:txBody>
      </p:sp>
    </p:spTree>
    <p:extLst>
      <p:ext uri="{BB962C8B-B14F-4D97-AF65-F5344CB8AC3E}">
        <p14:creationId xmlns:p14="http://schemas.microsoft.com/office/powerpoint/2010/main" val="3529543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97A5D-E2C0-4126-8E10-621C47259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en-GB" dirty="0"/>
              <a:t>Preparation for next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1635F-43C5-41E7-91A7-5A6457AB1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268760"/>
            <a:ext cx="7546032" cy="3695174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>
                <a:solidFill>
                  <a:srgbClr val="0000CC"/>
                </a:solidFill>
              </a:rPr>
              <a:t>Read Chapter 16 and Chapter 17 of the Student Yearbook, Final Year (Singh, D.) – page 409 to 426 inclusive and page 427 – 465 inclusive, and then complete </a:t>
            </a:r>
            <a:r>
              <a:rPr lang="en-GB" sz="3000" i="1" u="sng" dirty="0">
                <a:solidFill>
                  <a:srgbClr val="0000CC"/>
                </a:solidFill>
              </a:rPr>
              <a:t>‘Task 2’</a:t>
            </a:r>
            <a:r>
              <a:rPr lang="en-GB" sz="3000" dirty="0">
                <a:solidFill>
                  <a:srgbClr val="0000CC"/>
                </a:solidFill>
              </a:rPr>
              <a:t> by answering this question: In the opinion of the author, why is emotional intelligence (EI) so important?  Provide examples to underpin your conclusions by:</a:t>
            </a:r>
          </a:p>
          <a:p>
            <a:pPr marL="0" indent="0">
              <a:buNone/>
            </a:pPr>
            <a:r>
              <a:rPr lang="en-GB" i="1" u="sng" dirty="0">
                <a:solidFill>
                  <a:srgbClr val="FF00FF"/>
                </a:solidFill>
              </a:rPr>
              <a:t>Sunday, 24</a:t>
            </a:r>
            <a:r>
              <a:rPr lang="en-GB" i="1" u="sng" baseline="30000" dirty="0">
                <a:solidFill>
                  <a:srgbClr val="FF00FF"/>
                </a:solidFill>
              </a:rPr>
              <a:t>th</a:t>
            </a:r>
            <a:r>
              <a:rPr lang="en-GB" i="1" u="sng" dirty="0">
                <a:solidFill>
                  <a:srgbClr val="FF00FF"/>
                </a:solidFill>
              </a:rPr>
              <a:t> February</a:t>
            </a:r>
            <a:r>
              <a:rPr lang="en-GB" dirty="0">
                <a:solidFill>
                  <a:srgbClr val="FF00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94013848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SftWP July 15</Template>
  <TotalTime>588</TotalTime>
  <Words>1015</Words>
  <Application>Microsoft Macintosh PowerPoint</Application>
  <PresentationFormat>On-screen Show (4:3)</PresentationFormat>
  <Paragraphs>114</Paragraphs>
  <Slides>28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Myriad Pro</vt:lpstr>
      <vt:lpstr>SftWP July 15</vt:lpstr>
      <vt:lpstr>BMSK6006 Developing Emotional Intelligence for the Work Place</vt:lpstr>
      <vt:lpstr>Mindfulness?</vt:lpstr>
      <vt:lpstr>A Definition of Mindfulness</vt:lpstr>
      <vt:lpstr>The First Secular Mindfulness Approach</vt:lpstr>
      <vt:lpstr>Another Definition of Mindfulness</vt:lpstr>
      <vt:lpstr>Mindfulness-based Cognitive Therapy (MBCT)</vt:lpstr>
      <vt:lpstr>Another definition…</vt:lpstr>
      <vt:lpstr>An Experience of Mindfulness</vt:lpstr>
      <vt:lpstr>Automatic Pilot</vt:lpstr>
      <vt:lpstr>What is Autopilot</vt:lpstr>
      <vt:lpstr>Taken from Shalini Bahl Mindfulness and Emotional Intelligence for Leaders (date unknown)</vt:lpstr>
      <vt:lpstr>Question</vt:lpstr>
      <vt:lpstr>Where’s the Evidence?</vt:lpstr>
      <vt:lpstr>Neuroplasticity</vt:lpstr>
      <vt:lpstr>Learning and Memory</vt:lpstr>
      <vt:lpstr>‘Attending to the Present’</vt:lpstr>
      <vt:lpstr>Pink and Fluffy?</vt:lpstr>
      <vt:lpstr>Results Showed…</vt:lpstr>
      <vt:lpstr>“Meditate Like a Marine for Pumped-up Mental Muscles!”</vt:lpstr>
      <vt:lpstr>Five Senses Exercise – Follow this order</vt:lpstr>
      <vt:lpstr>Areas of the Brain</vt:lpstr>
      <vt:lpstr>The Amygdala</vt:lpstr>
      <vt:lpstr>The Insula</vt:lpstr>
      <vt:lpstr>The Insula</vt:lpstr>
      <vt:lpstr>Mindfulness</vt:lpstr>
      <vt:lpstr>Video Links</vt:lpstr>
      <vt:lpstr>Summary/Reflection</vt:lpstr>
      <vt:lpstr>Preparation for next session…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Mindfulness and EI</dc:title>
  <dc:creator>Administrator</dc:creator>
  <cp:lastModifiedBy>Andrew Maund</cp:lastModifiedBy>
  <cp:revision>20</cp:revision>
  <dcterms:created xsi:type="dcterms:W3CDTF">2015-07-21T16:07:28Z</dcterms:created>
  <dcterms:modified xsi:type="dcterms:W3CDTF">2019-02-13T13:03:25Z</dcterms:modified>
</cp:coreProperties>
</file>