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3"/>
  </p:notesMasterIdLst>
  <p:handoutMasterIdLst>
    <p:handoutMasterId r:id="rId24"/>
  </p:handoutMasterIdLst>
  <p:sldIdLst>
    <p:sldId id="256" r:id="rId5"/>
    <p:sldId id="283" r:id="rId6"/>
    <p:sldId id="318" r:id="rId7"/>
    <p:sldId id="319" r:id="rId8"/>
    <p:sldId id="304" r:id="rId9"/>
    <p:sldId id="331" r:id="rId10"/>
    <p:sldId id="320" r:id="rId11"/>
    <p:sldId id="332" r:id="rId12"/>
    <p:sldId id="333" r:id="rId13"/>
    <p:sldId id="334" r:id="rId14"/>
    <p:sldId id="335" r:id="rId15"/>
    <p:sldId id="336" r:id="rId16"/>
    <p:sldId id="329" r:id="rId17"/>
    <p:sldId id="328" r:id="rId18"/>
    <p:sldId id="330" r:id="rId19"/>
    <p:sldId id="326" r:id="rId20"/>
    <p:sldId id="309" r:id="rId21"/>
    <p:sldId id="31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6/7/2021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Instructions to Lecturers:</a:t>
            </a:r>
          </a:p>
          <a:p>
            <a:pPr marL="228600" indent="-228600">
              <a:buAutoNum type="arabicParenR"/>
            </a:pPr>
            <a:r>
              <a:rPr lang="en-GB" dirty="0"/>
              <a:t>Divide the class in to maximum</a:t>
            </a:r>
            <a:r>
              <a:rPr lang="en-GB" baseline="0" dirty="0"/>
              <a:t> of 5 groups</a:t>
            </a:r>
          </a:p>
          <a:p>
            <a:pPr marL="228600" indent="-228600">
              <a:buAutoNum type="arabicParenR"/>
            </a:pPr>
            <a:r>
              <a:rPr lang="en-GB" baseline="0" dirty="0"/>
              <a:t>Hand each group a pack of cards</a:t>
            </a:r>
          </a:p>
          <a:p>
            <a:pPr marL="228600" indent="-228600">
              <a:buAutoNum type="arabicParenR"/>
            </a:pPr>
            <a:r>
              <a:rPr lang="en-GB" baseline="0" dirty="0"/>
              <a:t>Instruct the groups to sort the cards according to the 5 forces. Note that some cards may have more than one which means it could be part of more than one source</a:t>
            </a:r>
          </a:p>
          <a:p>
            <a:pPr marL="228600" indent="-228600">
              <a:buAutoNum type="arabicParenR"/>
            </a:pPr>
            <a:r>
              <a:rPr lang="en-GB" baseline="0" dirty="0"/>
              <a:t>Once the activity is finished display the suggested answers</a:t>
            </a:r>
          </a:p>
          <a:p>
            <a:pPr marL="228600" indent="-228600">
              <a:buAutoNum type="arabicParenR"/>
            </a:pPr>
            <a:r>
              <a:rPr lang="en-GB" baseline="0" dirty="0"/>
              <a:t>Explain any cards that the students may not be familiar.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65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Instructions:</a:t>
            </a:r>
          </a:p>
          <a:p>
            <a:pPr marL="228600" indent="-228600">
              <a:buAutoNum type="arabicParenR"/>
            </a:pPr>
            <a:r>
              <a:rPr lang="en-GB" dirty="0"/>
              <a:t>Divide the class in to 2 groups</a:t>
            </a:r>
            <a:r>
              <a:rPr lang="en-GB" baseline="0" dirty="0"/>
              <a:t> one will be the proposers and the other opposes</a:t>
            </a:r>
          </a:p>
          <a:p>
            <a:pPr marL="228600" indent="-228600">
              <a:buAutoNum type="arabicParenR"/>
            </a:pPr>
            <a:r>
              <a:rPr lang="en-GB" baseline="0" dirty="0"/>
              <a:t>Provide 15 minutes for preparation.</a:t>
            </a:r>
          </a:p>
          <a:p>
            <a:pPr marL="228600" indent="-228600">
              <a:buAutoNum type="arabicParenR"/>
            </a:pPr>
            <a:r>
              <a:rPr lang="en-GB" baseline="0" dirty="0"/>
              <a:t>Each member of the group will have 1 minute to express their views/findings. (All members have to take part in the debate)</a:t>
            </a:r>
          </a:p>
          <a:p>
            <a:pPr marL="228600" indent="-228600">
              <a:buAutoNum type="arabicParenR"/>
            </a:pPr>
            <a:r>
              <a:rPr lang="en-GB" baseline="0" dirty="0"/>
              <a:t>No formal scoring is required, but scores will help to add an element of competitiveness and more engagement.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375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07/06/2021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07/06/2021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YF2_FBCvXw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5556" y="1268760"/>
            <a:ext cx="7992888" cy="4752528"/>
          </a:xfrm>
        </p:spPr>
        <p:txBody>
          <a:bodyPr>
            <a:normAutofit fontScale="90000"/>
          </a:bodyPr>
          <a:lstStyle/>
          <a:p>
            <a:r>
              <a:rPr lang="en-GB" altLang="en-US" sz="2400" dirty="0"/>
              <a:t>BA in Leadership and Management Skills for the Workplace</a:t>
            </a:r>
            <a:br>
              <a:rPr lang="en-GB" altLang="en-US" sz="2400" dirty="0"/>
            </a:br>
            <a:r>
              <a:rPr lang="en-GB" altLang="en-US" sz="3100" b="1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Workplace</a:t>
            </a:r>
            <a:r>
              <a:rPr lang="en-GB" altLang="en-US" dirty="0"/>
              <a:t> </a:t>
            </a: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culture and its impact on organisational efficiency</a:t>
            </a:r>
            <a:b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31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(BMSW 5105)</a:t>
            </a:r>
            <a:br>
              <a:rPr lang="en-GB" sz="32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r>
              <a:rPr lang="en-GB" sz="6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What is an organisation? Part - II</a:t>
            </a:r>
            <a:endParaRPr lang="en-GB" altLang="en-US" sz="36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Previously…..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Got to know each other</a:t>
            </a:r>
          </a:p>
          <a:p>
            <a:r>
              <a:rPr lang="en-US" dirty="0"/>
              <a:t>Set class rules</a:t>
            </a:r>
          </a:p>
          <a:p>
            <a:r>
              <a:rPr lang="en-US" dirty="0"/>
              <a:t>Discuss student queries</a:t>
            </a:r>
          </a:p>
          <a:p>
            <a:r>
              <a:rPr lang="en-US" dirty="0"/>
              <a:t>Overview the module</a:t>
            </a:r>
          </a:p>
          <a:p>
            <a:r>
              <a:rPr lang="en-US" dirty="0"/>
              <a:t>Define organisations</a:t>
            </a:r>
          </a:p>
          <a:p>
            <a:r>
              <a:rPr lang="en-US" dirty="0"/>
              <a:t>Explore the organizational environment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3045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228ED1-D6E1-4732-B000-4F8982477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In this session…..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E94382-DACE-4E00-9EDA-0779A57F51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We will;</a:t>
            </a:r>
          </a:p>
          <a:p>
            <a:r>
              <a:rPr lang="en-US" dirty="0"/>
              <a:t>Explore Porter’s 5 forces</a:t>
            </a:r>
          </a:p>
          <a:p>
            <a:r>
              <a:rPr lang="en-GB" dirty="0"/>
              <a:t>Analyse</a:t>
            </a:r>
            <a:r>
              <a:rPr lang="en-US" dirty="0"/>
              <a:t> the relationship between the Porter’s 5 forces and the culture of an </a:t>
            </a:r>
            <a:r>
              <a:rPr lang="en-GB" dirty="0"/>
              <a:t>organisation</a:t>
            </a:r>
          </a:p>
        </p:txBody>
      </p:sp>
    </p:spTree>
    <p:extLst>
      <p:ext uri="{BB962C8B-B14F-4D97-AF65-F5344CB8AC3E}">
        <p14:creationId xmlns:p14="http://schemas.microsoft.com/office/powerpoint/2010/main" val="284939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Background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Developed by </a:t>
            </a:r>
            <a:r>
              <a:rPr lang="en-US" dirty="0"/>
              <a:t>Michael E. Porter in his book “Competitive Strategy: Techniques for Analyzing Industries and Competitors“ in 1980.</a:t>
            </a:r>
          </a:p>
          <a:p>
            <a:r>
              <a:rPr lang="en-US" dirty="0"/>
              <a:t>Highly regarded as an important tool in analyzing the industry structure</a:t>
            </a:r>
          </a:p>
          <a:p>
            <a:r>
              <a:rPr lang="en-US" dirty="0"/>
              <a:t>The model identifies the forces that shape an industry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2670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porter's 5 fo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116632"/>
            <a:ext cx="8913827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1988840"/>
            <a:ext cx="9143999" cy="2304256"/>
          </a:xfrm>
          <a:solidFill>
            <a:srgbClr val="000000">
              <a:alpha val="45882"/>
            </a:srgbClr>
          </a:solidFill>
          <a:effectLst>
            <a:softEdge rad="12700"/>
          </a:effectLst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chemeClr val="bg1"/>
                </a:solidFill>
              </a:rPr>
              <a:t>What is Porter’s 5 forces?</a:t>
            </a:r>
          </a:p>
        </p:txBody>
      </p:sp>
    </p:spTree>
    <p:extLst>
      <p:ext uri="{BB962C8B-B14F-4D97-AF65-F5344CB8AC3E}">
        <p14:creationId xmlns:p14="http://schemas.microsoft.com/office/powerpoint/2010/main" val="28407786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BC87F73-136C-4786-9B92-CD9E613C2D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7584" y="0"/>
            <a:ext cx="7272808" cy="637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8276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The 5 forces</a:t>
            </a:r>
          </a:p>
        </p:txBody>
      </p:sp>
      <p:sp>
        <p:nvSpPr>
          <p:cNvPr id="6" name="Freeform 5"/>
          <p:cNvSpPr/>
          <p:nvPr/>
        </p:nvSpPr>
        <p:spPr>
          <a:xfrm>
            <a:off x="1523999" y="1397000"/>
            <a:ext cx="3048001" cy="2032001"/>
          </a:xfrm>
          <a:custGeom>
            <a:avLst/>
            <a:gdLst>
              <a:gd name="connsiteX0" fmla="*/ 0 w 2032000"/>
              <a:gd name="connsiteY0" fmla="*/ 0 h 3048000"/>
              <a:gd name="connsiteX1" fmla="*/ 1693327 w 2032000"/>
              <a:gd name="connsiteY1" fmla="*/ 0 h 3048000"/>
              <a:gd name="connsiteX2" fmla="*/ 2032000 w 2032000"/>
              <a:gd name="connsiteY2" fmla="*/ 338673 h 3048000"/>
              <a:gd name="connsiteX3" fmla="*/ 2032000 w 2032000"/>
              <a:gd name="connsiteY3" fmla="*/ 3048000 h 3048000"/>
              <a:gd name="connsiteX4" fmla="*/ 0 w 2032000"/>
              <a:gd name="connsiteY4" fmla="*/ 3048000 h 3048000"/>
              <a:gd name="connsiteX5" fmla="*/ 0 w 2032000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2000" h="3048000">
                <a:moveTo>
                  <a:pt x="0" y="3048000"/>
                </a:moveTo>
                <a:lnTo>
                  <a:pt x="0" y="508009"/>
                </a:lnTo>
                <a:cubicBezTo>
                  <a:pt x="0" y="227443"/>
                  <a:pt x="101086" y="0"/>
                  <a:pt x="225782" y="0"/>
                </a:cubicBezTo>
                <a:lnTo>
                  <a:pt x="2032000" y="0"/>
                </a:lnTo>
                <a:lnTo>
                  <a:pt x="2032000" y="3048000"/>
                </a:lnTo>
                <a:lnTo>
                  <a:pt x="0" y="304800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28015" rIns="128016" bIns="63601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Bargaining power of Customers</a:t>
            </a:r>
          </a:p>
        </p:txBody>
      </p:sp>
      <p:sp>
        <p:nvSpPr>
          <p:cNvPr id="7" name="Freeform 6"/>
          <p:cNvSpPr/>
          <p:nvPr/>
        </p:nvSpPr>
        <p:spPr>
          <a:xfrm>
            <a:off x="4572000" y="1397000"/>
            <a:ext cx="3048000" cy="2032000"/>
          </a:xfrm>
          <a:custGeom>
            <a:avLst/>
            <a:gdLst>
              <a:gd name="connsiteX0" fmla="*/ 0 w 3048000"/>
              <a:gd name="connsiteY0" fmla="*/ 0 h 2032000"/>
              <a:gd name="connsiteX1" fmla="*/ 2709327 w 3048000"/>
              <a:gd name="connsiteY1" fmla="*/ 0 h 2032000"/>
              <a:gd name="connsiteX2" fmla="*/ 3048000 w 3048000"/>
              <a:gd name="connsiteY2" fmla="*/ 338673 h 2032000"/>
              <a:gd name="connsiteX3" fmla="*/ 3048000 w 3048000"/>
              <a:gd name="connsiteY3" fmla="*/ 2032000 h 2032000"/>
              <a:gd name="connsiteX4" fmla="*/ 0 w 3048000"/>
              <a:gd name="connsiteY4" fmla="*/ 2032000 h 2032000"/>
              <a:gd name="connsiteX5" fmla="*/ 0 w 3048000"/>
              <a:gd name="connsiteY5" fmla="*/ 0 h 20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8000" h="2032000">
                <a:moveTo>
                  <a:pt x="0" y="0"/>
                </a:moveTo>
                <a:lnTo>
                  <a:pt x="2709327" y="0"/>
                </a:lnTo>
                <a:cubicBezTo>
                  <a:pt x="2896371" y="0"/>
                  <a:pt x="3048000" y="151629"/>
                  <a:pt x="3048000" y="338673"/>
                </a:cubicBezTo>
                <a:lnTo>
                  <a:pt x="3048000" y="2032000"/>
                </a:lnTo>
                <a:lnTo>
                  <a:pt x="0" y="20320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3750088"/>
              <a:satOff val="-5627"/>
              <a:lumOff val="-915"/>
              <a:alphaOff val="0"/>
            </a:schemeClr>
          </a:fillRef>
          <a:effectRef idx="0">
            <a:schemeClr val="accent3">
              <a:hueOff val="3750088"/>
              <a:satOff val="-5627"/>
              <a:lumOff val="-91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128016" rIns="128016" bIns="6360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Bargaining power of Suppliers</a:t>
            </a:r>
          </a:p>
        </p:txBody>
      </p:sp>
      <p:sp>
        <p:nvSpPr>
          <p:cNvPr id="8" name="Freeform 7"/>
          <p:cNvSpPr/>
          <p:nvPr/>
        </p:nvSpPr>
        <p:spPr>
          <a:xfrm>
            <a:off x="1524000" y="3428999"/>
            <a:ext cx="3048000" cy="2032001"/>
          </a:xfrm>
          <a:custGeom>
            <a:avLst/>
            <a:gdLst>
              <a:gd name="connsiteX0" fmla="*/ 0 w 3048000"/>
              <a:gd name="connsiteY0" fmla="*/ 0 h 2032000"/>
              <a:gd name="connsiteX1" fmla="*/ 2709327 w 3048000"/>
              <a:gd name="connsiteY1" fmla="*/ 0 h 2032000"/>
              <a:gd name="connsiteX2" fmla="*/ 3048000 w 3048000"/>
              <a:gd name="connsiteY2" fmla="*/ 338673 h 2032000"/>
              <a:gd name="connsiteX3" fmla="*/ 3048000 w 3048000"/>
              <a:gd name="connsiteY3" fmla="*/ 2032000 h 2032000"/>
              <a:gd name="connsiteX4" fmla="*/ 0 w 3048000"/>
              <a:gd name="connsiteY4" fmla="*/ 2032000 h 2032000"/>
              <a:gd name="connsiteX5" fmla="*/ 0 w 3048000"/>
              <a:gd name="connsiteY5" fmla="*/ 0 h 20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048000" h="2032000">
                <a:moveTo>
                  <a:pt x="3048000" y="2031999"/>
                </a:moveTo>
                <a:lnTo>
                  <a:pt x="338673" y="2031999"/>
                </a:lnTo>
                <a:cubicBezTo>
                  <a:pt x="151629" y="2031999"/>
                  <a:pt x="0" y="1880370"/>
                  <a:pt x="0" y="1693326"/>
                </a:cubicBezTo>
                <a:lnTo>
                  <a:pt x="0" y="1"/>
                </a:lnTo>
                <a:lnTo>
                  <a:pt x="3048000" y="1"/>
                </a:lnTo>
                <a:lnTo>
                  <a:pt x="3048000" y="2031999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7500176"/>
              <a:satOff val="-11253"/>
              <a:lumOff val="-1830"/>
              <a:alphaOff val="0"/>
            </a:schemeClr>
          </a:fillRef>
          <a:effectRef idx="0">
            <a:schemeClr val="accent3">
              <a:hueOff val="7500176"/>
              <a:satOff val="-11253"/>
              <a:lumOff val="-183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5" tIns="636016" rIns="128016" bIns="12801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Threat from substitutes</a:t>
            </a:r>
          </a:p>
        </p:txBody>
      </p:sp>
      <p:sp>
        <p:nvSpPr>
          <p:cNvPr id="9" name="Freeform 8"/>
          <p:cNvSpPr/>
          <p:nvPr/>
        </p:nvSpPr>
        <p:spPr>
          <a:xfrm>
            <a:off x="4574248" y="3429000"/>
            <a:ext cx="3048000" cy="2032000"/>
          </a:xfrm>
          <a:custGeom>
            <a:avLst/>
            <a:gdLst>
              <a:gd name="connsiteX0" fmla="*/ 0 w 2032000"/>
              <a:gd name="connsiteY0" fmla="*/ 0 h 3048000"/>
              <a:gd name="connsiteX1" fmla="*/ 1693327 w 2032000"/>
              <a:gd name="connsiteY1" fmla="*/ 0 h 3048000"/>
              <a:gd name="connsiteX2" fmla="*/ 2032000 w 2032000"/>
              <a:gd name="connsiteY2" fmla="*/ 338673 h 3048000"/>
              <a:gd name="connsiteX3" fmla="*/ 2032000 w 2032000"/>
              <a:gd name="connsiteY3" fmla="*/ 3048000 h 3048000"/>
              <a:gd name="connsiteX4" fmla="*/ 0 w 2032000"/>
              <a:gd name="connsiteY4" fmla="*/ 3048000 h 3048000"/>
              <a:gd name="connsiteX5" fmla="*/ 0 w 2032000"/>
              <a:gd name="connsiteY5" fmla="*/ 0 h 30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2000" h="3048000">
                <a:moveTo>
                  <a:pt x="2032000" y="1"/>
                </a:moveTo>
                <a:lnTo>
                  <a:pt x="2032000" y="2539990"/>
                </a:lnTo>
                <a:cubicBezTo>
                  <a:pt x="2032000" y="2820556"/>
                  <a:pt x="1930914" y="3047999"/>
                  <a:pt x="1806218" y="3047999"/>
                </a:cubicBezTo>
                <a:lnTo>
                  <a:pt x="0" y="3047999"/>
                </a:lnTo>
                <a:lnTo>
                  <a:pt x="0" y="1"/>
                </a:lnTo>
                <a:lnTo>
                  <a:pt x="2032000" y="1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11250264"/>
              <a:satOff val="-16880"/>
              <a:lumOff val="-2745"/>
              <a:alphaOff val="0"/>
            </a:schemeClr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8016" tIns="636016" rIns="128016" bIns="128016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Threat from new entrants</a:t>
            </a:r>
          </a:p>
        </p:txBody>
      </p:sp>
      <p:sp>
        <p:nvSpPr>
          <p:cNvPr id="10" name="Freeform 9"/>
          <p:cNvSpPr/>
          <p:nvPr/>
        </p:nvSpPr>
        <p:spPr>
          <a:xfrm>
            <a:off x="3131840" y="2780928"/>
            <a:ext cx="2736304" cy="1440160"/>
          </a:xfrm>
          <a:custGeom>
            <a:avLst/>
            <a:gdLst>
              <a:gd name="connsiteX0" fmla="*/ 0 w 1828800"/>
              <a:gd name="connsiteY0" fmla="*/ 169337 h 1016000"/>
              <a:gd name="connsiteX1" fmla="*/ 169337 w 1828800"/>
              <a:gd name="connsiteY1" fmla="*/ 0 h 1016000"/>
              <a:gd name="connsiteX2" fmla="*/ 1659463 w 1828800"/>
              <a:gd name="connsiteY2" fmla="*/ 0 h 1016000"/>
              <a:gd name="connsiteX3" fmla="*/ 1828800 w 1828800"/>
              <a:gd name="connsiteY3" fmla="*/ 169337 h 1016000"/>
              <a:gd name="connsiteX4" fmla="*/ 1828800 w 1828800"/>
              <a:gd name="connsiteY4" fmla="*/ 846663 h 1016000"/>
              <a:gd name="connsiteX5" fmla="*/ 1659463 w 1828800"/>
              <a:gd name="connsiteY5" fmla="*/ 1016000 h 1016000"/>
              <a:gd name="connsiteX6" fmla="*/ 169337 w 1828800"/>
              <a:gd name="connsiteY6" fmla="*/ 1016000 h 1016000"/>
              <a:gd name="connsiteX7" fmla="*/ 0 w 1828800"/>
              <a:gd name="connsiteY7" fmla="*/ 846663 h 1016000"/>
              <a:gd name="connsiteX8" fmla="*/ 0 w 1828800"/>
              <a:gd name="connsiteY8" fmla="*/ 169337 h 101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28800" h="1016000">
                <a:moveTo>
                  <a:pt x="0" y="169337"/>
                </a:moveTo>
                <a:cubicBezTo>
                  <a:pt x="0" y="75815"/>
                  <a:pt x="75815" y="0"/>
                  <a:pt x="169337" y="0"/>
                </a:cubicBezTo>
                <a:lnTo>
                  <a:pt x="1659463" y="0"/>
                </a:lnTo>
                <a:cubicBezTo>
                  <a:pt x="1752985" y="0"/>
                  <a:pt x="1828800" y="75815"/>
                  <a:pt x="1828800" y="169337"/>
                </a:cubicBezTo>
                <a:lnTo>
                  <a:pt x="1828800" y="846663"/>
                </a:lnTo>
                <a:cubicBezTo>
                  <a:pt x="1828800" y="940185"/>
                  <a:pt x="1752985" y="1016000"/>
                  <a:pt x="1659463" y="1016000"/>
                </a:cubicBezTo>
                <a:lnTo>
                  <a:pt x="169337" y="1016000"/>
                </a:lnTo>
                <a:cubicBezTo>
                  <a:pt x="75815" y="1016000"/>
                  <a:pt x="0" y="940185"/>
                  <a:pt x="0" y="846663"/>
                </a:cubicBezTo>
                <a:lnTo>
                  <a:pt x="0" y="169337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8177" tIns="118177" rIns="118177" bIns="118177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kern="1200" dirty="0"/>
              <a:t>Rivalry among existing competitors</a:t>
            </a:r>
          </a:p>
        </p:txBody>
      </p:sp>
    </p:spTree>
    <p:extLst>
      <p:ext uri="{BB962C8B-B14F-4D97-AF65-F5344CB8AC3E}">
        <p14:creationId xmlns:p14="http://schemas.microsoft.com/office/powerpoint/2010/main" val="2034896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">
            <a:extLst>
              <a:ext uri="{FF2B5EF4-FFF2-40B4-BE49-F238E27FC236}">
                <a16:creationId xmlns:a16="http://schemas.microsoft.com/office/drawing/2014/main" id="{82BDBDC9-2C33-43FB-9015-6AE082436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40728"/>
            <a:ext cx="8229600" cy="706090"/>
          </a:xfrm>
        </p:spPr>
        <p:txBody>
          <a:bodyPr>
            <a:noAutofit/>
          </a:bodyPr>
          <a:lstStyle/>
          <a:p>
            <a:br>
              <a:rPr lang="en-GB" sz="3200" b="1" dirty="0">
                <a:effectLst/>
              </a:rPr>
            </a:br>
            <a:r>
              <a:rPr lang="en-GB" sz="3200" b="1" dirty="0">
                <a:effectLst/>
              </a:rPr>
              <a:t>Entry Barriers/New Entrants</a:t>
            </a:r>
            <a:br>
              <a:rPr lang="en-GB" sz="3200" b="1" dirty="0">
                <a:effectLst/>
              </a:rPr>
            </a:br>
            <a:endParaRPr lang="en-US" sz="3200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58BAB67-4933-40DD-8EAD-3B8A451F33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10" r="23305" b="-1"/>
          <a:stretch/>
        </p:blipFill>
        <p:spPr>
          <a:xfrm>
            <a:off x="425563" y="1196752"/>
            <a:ext cx="3106688" cy="3989040"/>
          </a:xfrm>
          <a:prstGeom prst="rect">
            <a:avLst/>
          </a:prstGeom>
          <a:noFill/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296225-AA11-4C89-9ACC-13633EC0CF59}"/>
              </a:ext>
            </a:extLst>
          </p:cNvPr>
          <p:cNvSpPr txBox="1"/>
          <p:nvPr/>
        </p:nvSpPr>
        <p:spPr>
          <a:xfrm>
            <a:off x="3707903" y="1196752"/>
            <a:ext cx="5010533" cy="398904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Economies of scale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Proprietary product differences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Brand identity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Switching costs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/>
              <a:t>C</a:t>
            </a:r>
            <a:r>
              <a:rPr lang="en-GB" sz="2400" dirty="0">
                <a:effectLst/>
              </a:rPr>
              <a:t>apital requirements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Access to distribution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Absolute cost advantages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Proprietary learning curve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Access to necessary inputs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Proprietary low-cost product design</a:t>
            </a:r>
            <a:endParaRPr lang="en-GB" sz="2400" dirty="0"/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400" dirty="0">
                <a:effectLst/>
              </a:rPr>
              <a:t>Government policy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7244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7A29D79-EB7A-4824-82FE-9C3013852AEF}"/>
              </a:ext>
            </a:extLst>
          </p:cNvPr>
          <p:cNvSpPr txBox="1"/>
          <p:nvPr/>
        </p:nvSpPr>
        <p:spPr>
          <a:xfrm>
            <a:off x="3674247" y="476672"/>
            <a:ext cx="5760640" cy="5172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  <a:spcAft>
                <a:spcPts val="0"/>
              </a:spcAft>
              <a:buFont typeface="Arial" pitchFamily="34" charset="0"/>
            </a:pPr>
            <a:r>
              <a:rPr lang="en-GB" sz="2700" b="1" dirty="0">
                <a:effectLst/>
              </a:rPr>
              <a:t>Determinants of Supplier Power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Differentiation of inputs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Switching costs of suppliers and firms in the industry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Presence of substitute inputs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Supplier concentration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Importance of volume to supplier</a:t>
            </a:r>
          </a:p>
          <a:p>
            <a:pPr marL="342900" lvl="0" indent="-342900"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Impact of inputs on cost or differentiation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D73317F-711E-4EBF-AEBC-9692DCD34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80728"/>
            <a:ext cx="3707904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46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42F10F28-E759-4728-8680-298A35D79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en-GB" sz="3600" b="0" dirty="0">
                <a:effectLst/>
              </a:rPr>
              <a:t>Determinants of Buyer Power</a:t>
            </a:r>
            <a:br>
              <a:rPr lang="en-GB" sz="3600" b="1" dirty="0">
                <a:effectLst/>
              </a:rPr>
            </a:br>
            <a:endParaRPr lang="en-US" sz="3600" dirty="0"/>
          </a:p>
        </p:txBody>
      </p:sp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E88AA092-9B75-47EC-92AB-DD7FA4281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297660"/>
            <a:ext cx="4038600" cy="3283468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DF5BCE-1DBB-448C-A88F-8AC0BCD2ABF4}"/>
              </a:ext>
            </a:extLst>
          </p:cNvPr>
          <p:cNvSpPr txBox="1"/>
          <p:nvPr/>
        </p:nvSpPr>
        <p:spPr>
          <a:xfrm>
            <a:off x="4572000" y="1124744"/>
            <a:ext cx="4038600" cy="3989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Buyer volume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Buyer switching costs relative to firm switching costs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Buyer information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Ability to backward integrate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Substitute products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Product differences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Brand identity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Impact on quality / performance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000" dirty="0">
                <a:effectLst/>
              </a:rPr>
              <a:t>Buyers profits</a:t>
            </a:r>
          </a:p>
        </p:txBody>
      </p:sp>
    </p:spTree>
    <p:extLst>
      <p:ext uri="{BB962C8B-B14F-4D97-AF65-F5344CB8AC3E}">
        <p14:creationId xmlns:p14="http://schemas.microsoft.com/office/powerpoint/2010/main" val="10154525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AF703FC-40AE-4882-9164-D8E64730CCA7}"/>
              </a:ext>
            </a:extLst>
          </p:cNvPr>
          <p:cNvSpPr txBox="1"/>
          <p:nvPr/>
        </p:nvSpPr>
        <p:spPr>
          <a:xfrm>
            <a:off x="3707904" y="280541"/>
            <a:ext cx="5111750" cy="51721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</a:pPr>
            <a:r>
              <a:rPr lang="en-GB" sz="2700" b="1" dirty="0">
                <a:effectLst/>
              </a:rPr>
              <a:t>Rivalry Determinants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Industry growth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Fixed (or storage) costs/value added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Intermittent over capacity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Product differences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Brand identity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Switching costs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Diversity of competitors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Corporate stakes</a:t>
            </a:r>
          </a:p>
          <a:p>
            <a:pPr marL="342900" lvl="0" indent="-342900">
              <a:lnSpc>
                <a:spcPct val="90000"/>
              </a:lnSpc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700" dirty="0">
                <a:effectLst/>
              </a:rPr>
              <a:t>Exit barriers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3A4CD13-C183-4276-9995-65B2C8537F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428" y="0"/>
            <a:ext cx="3588478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942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92720134-C8A1-4B98-9AA8-7DFC13E2D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br>
              <a:rPr lang="en-GB" sz="2400" b="1" dirty="0">
                <a:effectLst/>
              </a:rPr>
            </a:br>
            <a:r>
              <a:rPr lang="en-GB" sz="2400" b="1" dirty="0">
                <a:effectLst/>
              </a:rPr>
              <a:t>Determinants of Substitution Threats</a:t>
            </a:r>
            <a:br>
              <a:rPr lang="en-GB" sz="2400" b="1" dirty="0">
                <a:effectLst/>
              </a:rPr>
            </a:br>
            <a:endParaRPr lang="en-US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B3B830-0D40-4ED6-A158-A2051076B6B5}"/>
              </a:ext>
            </a:extLst>
          </p:cNvPr>
          <p:cNvSpPr txBox="1"/>
          <p:nvPr/>
        </p:nvSpPr>
        <p:spPr>
          <a:xfrm>
            <a:off x="457200" y="1600201"/>
            <a:ext cx="4038600" cy="3989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800" dirty="0">
                <a:effectLst/>
              </a:rPr>
              <a:t>Relative price performance of substitutes</a:t>
            </a:r>
          </a:p>
          <a:p>
            <a:pPr marL="342900" lvl="0" indent="-342900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"/>
            </a:pPr>
            <a:r>
              <a:rPr lang="en-GB" sz="2800" dirty="0">
                <a:effectLst/>
              </a:rPr>
              <a:t>Switching costs</a:t>
            </a:r>
          </a:p>
          <a:p>
            <a:pPr marL="342900" lvl="0" indent="-342900">
              <a:spcBef>
                <a:spcPct val="20000"/>
              </a:spcBef>
              <a:spcAft>
                <a:spcPts val="800"/>
              </a:spcAft>
              <a:buFont typeface="Arial" pitchFamily="34" charset="0"/>
              <a:buChar char=""/>
            </a:pPr>
            <a:r>
              <a:rPr lang="en-GB" sz="2800" dirty="0">
                <a:effectLst/>
              </a:rPr>
              <a:t>Buyer propensity to substitute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EDFBBA9-0F07-471B-A372-CCB7CBF98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463913"/>
            <a:ext cx="4038600" cy="22616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890368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The 5 forces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Lets hear from Professor Porter himself…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hlinkClick r:id="rId3"/>
              </a:rPr>
              <a:t>https://www.youtube.com/watch?v=mYF2_FBCvXw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671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Group activity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Complete the activity as per the instructions of your Lecturer.</a:t>
            </a:r>
          </a:p>
        </p:txBody>
      </p:sp>
    </p:spTree>
    <p:extLst>
      <p:ext uri="{BB962C8B-B14F-4D97-AF65-F5344CB8AC3E}">
        <p14:creationId xmlns:p14="http://schemas.microsoft.com/office/powerpoint/2010/main" val="107034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Read the report on Moodle on Costa coffee</a:t>
            </a:r>
          </a:p>
        </p:txBody>
      </p:sp>
    </p:spTree>
    <p:extLst>
      <p:ext uri="{BB962C8B-B14F-4D97-AF65-F5344CB8AC3E}">
        <p14:creationId xmlns:p14="http://schemas.microsoft.com/office/powerpoint/2010/main" val="1688656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Autofit/>
          </a:bodyPr>
          <a:lstStyle/>
          <a:p>
            <a:r>
              <a:rPr lang="en-GB" sz="4600" cap="all" dirty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Classroom debate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B050"/>
                </a:solidFill>
              </a:rPr>
              <a:t>Propose:</a:t>
            </a:r>
          </a:p>
          <a:p>
            <a:pPr marL="0" indent="0">
              <a:buNone/>
            </a:pPr>
            <a:r>
              <a:rPr lang="en-GB" dirty="0"/>
              <a:t>Porter’s 5 forces does </a:t>
            </a:r>
            <a:r>
              <a:rPr lang="en-GB" u="sng" dirty="0"/>
              <a:t>not</a:t>
            </a:r>
            <a:r>
              <a:rPr lang="en-GB" dirty="0"/>
              <a:t> impact the culture of an organisation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Oppose:</a:t>
            </a:r>
          </a:p>
          <a:p>
            <a:pPr marL="0" indent="0">
              <a:buNone/>
            </a:pPr>
            <a:r>
              <a:rPr lang="en-GB" dirty="0"/>
              <a:t>Porter’s 5 forces does impact the culture of an organisation</a:t>
            </a:r>
          </a:p>
        </p:txBody>
      </p:sp>
    </p:spTree>
    <p:extLst>
      <p:ext uri="{BB962C8B-B14F-4D97-AF65-F5344CB8AC3E}">
        <p14:creationId xmlns:p14="http://schemas.microsoft.com/office/powerpoint/2010/main" val="1520926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F814B7-F6C6-4252-976F-D8EBC8EF2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25432-1175-4309-B3A0-1AF07FEF42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5338936" cy="37730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Can you explain;</a:t>
            </a:r>
          </a:p>
          <a:p>
            <a:r>
              <a:rPr lang="en-GB" dirty="0"/>
              <a:t>What are the 5 forces?</a:t>
            </a:r>
          </a:p>
          <a:p>
            <a:r>
              <a:rPr lang="en-GB" dirty="0"/>
              <a:t>What are the factors that will influence the 5 forces?</a:t>
            </a:r>
          </a:p>
          <a:p>
            <a:r>
              <a:rPr lang="en-GB" dirty="0"/>
              <a:t>Does the 5 forces affect the culture of an organisation?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2FF307-FE3D-4D9A-A069-E9E8EBD14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716832"/>
            <a:ext cx="2178242" cy="1584176"/>
          </a:xfrm>
          <a:prstGeom prst="rect">
            <a:avLst/>
          </a:prstGeom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CF580A14-36BE-9447-B651-360E69D1A9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6136" y="3212976"/>
            <a:ext cx="3223438" cy="2350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527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cap="all" dirty="0">
                <a:blipFill>
                  <a:blip r:embed="rId2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Rockwell Condensed" panose="02060603050405020104"/>
              </a:rPr>
              <a:t>Next session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3826768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The </a:t>
            </a:r>
            <a:r>
              <a:rPr lang="en-GB" sz="4000"/>
              <a:t>organisational Structures</a:t>
            </a:r>
            <a:endParaRPr lang="en-GB" sz="4800" b="1" dirty="0">
              <a:solidFill>
                <a:srgbClr val="00B050"/>
              </a:solidFill>
            </a:endParaRPr>
          </a:p>
        </p:txBody>
      </p:sp>
      <p:pic>
        <p:nvPicPr>
          <p:cNvPr id="4" name="Picture 2" descr="Image result for business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280" y="1106457"/>
            <a:ext cx="5137720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630780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21913553D3EB4479A5F0D40DB0A3B87" ma:contentTypeVersion="7" ma:contentTypeDescription="Create a new document." ma:contentTypeScope="" ma:versionID="5c99d3f7400ecb08608f19776d26427f">
  <xsd:schema xmlns:xsd="http://www.w3.org/2001/XMLSchema" xmlns:xs="http://www.w3.org/2001/XMLSchema" xmlns:p="http://schemas.microsoft.com/office/2006/metadata/properties" xmlns:ns3="e2529e2e-246e-4beb-bcc0-0746cc8768ab" targetNamespace="http://schemas.microsoft.com/office/2006/metadata/properties" ma:root="true" ma:fieldsID="c65664f06f67c141f4e5f44021e00214" ns3:_="">
    <xsd:import namespace="e2529e2e-246e-4beb-bcc0-0746cc8768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529e2e-246e-4beb-bcc0-0746cc8768a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EventHashCode" ma:index="1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2D497F2-CAD7-44AD-B30A-5363C40878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529e2e-246e-4beb-bcc0-0746cc8768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e2529e2e-246e-4beb-bcc0-0746cc8768ab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563</Words>
  <Application>Microsoft Office PowerPoint</Application>
  <PresentationFormat>On-screen Show (4:3)</PresentationFormat>
  <Paragraphs>101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Myriad Pro</vt:lpstr>
      <vt:lpstr>Rockwell Condensed</vt:lpstr>
      <vt:lpstr>20140311PresentationUWTSDTemplate</vt:lpstr>
      <vt:lpstr>BA in Leadership and Management Skills for the Workplace Workplace culture and its impact on organisational efficiency (BMSW 5105)  What is an organisation? Part - II</vt:lpstr>
      <vt:lpstr>Previously…..</vt:lpstr>
      <vt:lpstr>In this session…..</vt:lpstr>
      <vt:lpstr>Background information</vt:lpstr>
      <vt:lpstr>What is Porter’s 5 forces?</vt:lpstr>
      <vt:lpstr>PowerPoint Presentation</vt:lpstr>
      <vt:lpstr>The 5 forces</vt:lpstr>
      <vt:lpstr> Entry Barriers/New Entrants </vt:lpstr>
      <vt:lpstr>PowerPoint Presentation</vt:lpstr>
      <vt:lpstr>Determinants of Buyer Power </vt:lpstr>
      <vt:lpstr>PowerPoint Presentation</vt:lpstr>
      <vt:lpstr> Determinants of Substitution Threats </vt:lpstr>
      <vt:lpstr>The 5 forces</vt:lpstr>
      <vt:lpstr>Group activity 1</vt:lpstr>
      <vt:lpstr>PowerPoint Presentation</vt:lpstr>
      <vt:lpstr>Classroom debate</vt:lpstr>
      <vt:lpstr>Summary</vt:lpstr>
      <vt:lpstr>Next session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in Leadership and Management Skills for the Workplace Workplace culture and its impact on organisational efficiency (BMSW 5005)  What is an organisation? Part - II</dc:title>
  <dc:creator>MD Kalam</dc:creator>
  <cp:lastModifiedBy>Md Kalam</cp:lastModifiedBy>
  <cp:revision>4</cp:revision>
  <dcterms:created xsi:type="dcterms:W3CDTF">2020-05-21T20:32:34Z</dcterms:created>
  <dcterms:modified xsi:type="dcterms:W3CDTF">2021-06-07T09:59:24Z</dcterms:modified>
</cp:coreProperties>
</file>