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
  </p:notesMasterIdLst>
  <p:sldIdLst>
    <p:sldId id="300" r:id="rId5"/>
    <p:sldId id="312" r:id="rId6"/>
    <p:sldId id="314" r:id="rId7"/>
    <p:sldId id="317" r:id="rId8"/>
    <p:sldId id="316"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857" autoAdjust="0"/>
    <p:restoredTop sz="94660"/>
  </p:normalViewPr>
  <p:slideViewPr>
    <p:cSldViewPr snapToGrid="0">
      <p:cViewPr varScale="1">
        <p:scale>
          <a:sx n="68" d="100"/>
          <a:sy n="68" d="100"/>
        </p:scale>
        <p:origin x="70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836A20-6C9A-40B5-805E-E8DBA29CDA12}"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0A8163-5403-43A8-B08A-227E1ADAF820}" type="slidenum">
              <a:rPr lang="en-GB" smtClean="0"/>
              <a:t>‹#›</a:t>
            </a:fld>
            <a:endParaRPr lang="en-GB"/>
          </a:p>
        </p:txBody>
      </p:sp>
    </p:spTree>
    <p:extLst>
      <p:ext uri="{BB962C8B-B14F-4D97-AF65-F5344CB8AC3E}">
        <p14:creationId xmlns:p14="http://schemas.microsoft.com/office/powerpoint/2010/main" val="2698990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dirty="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1</a:t>
            </a:fld>
            <a:endParaRPr lang="en-US" noProof="0" dirty="0"/>
          </a:p>
        </p:txBody>
      </p:sp>
    </p:spTree>
    <p:extLst>
      <p:ext uri="{BB962C8B-B14F-4D97-AF65-F5344CB8AC3E}">
        <p14:creationId xmlns:p14="http://schemas.microsoft.com/office/powerpoint/2010/main" val="3738931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dirty="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2</a:t>
            </a:fld>
            <a:endParaRPr lang="en-US" noProof="0" dirty="0"/>
          </a:p>
        </p:txBody>
      </p:sp>
    </p:spTree>
    <p:extLst>
      <p:ext uri="{BB962C8B-B14F-4D97-AF65-F5344CB8AC3E}">
        <p14:creationId xmlns:p14="http://schemas.microsoft.com/office/powerpoint/2010/main" val="4196044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l"/>
            <a:endParaRPr lang="en-GB" dirty="0"/>
          </a:p>
        </p:txBody>
      </p:sp>
      <p:sp>
        <p:nvSpPr>
          <p:cNvPr id="4" name="Footer Placeholder 3"/>
          <p:cNvSpPr>
            <a:spLocks noGrp="1"/>
          </p:cNvSpPr>
          <p:nvPr>
            <p:ph type="ftr" sz="quarter" idx="4"/>
          </p:nvPr>
        </p:nvSpPr>
        <p:spPr/>
        <p:txBody>
          <a:bodyPr/>
          <a:lstStyle/>
          <a:p>
            <a:r>
              <a:rPr lang="en-US" noProof="0" dirty="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3</a:t>
            </a:fld>
            <a:endParaRPr lang="en-US" noProof="0" dirty="0"/>
          </a:p>
        </p:txBody>
      </p:sp>
    </p:spTree>
    <p:extLst>
      <p:ext uri="{BB962C8B-B14F-4D97-AF65-F5344CB8AC3E}">
        <p14:creationId xmlns:p14="http://schemas.microsoft.com/office/powerpoint/2010/main" val="1423583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2.sv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390DF-129D-C97A-AA85-AD8900064A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4C8A536-7381-3E2C-D4EF-C4DAC59F7C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04A4E5F-8835-CE07-42CD-76533F70E0A6}"/>
              </a:ext>
            </a:extLst>
          </p:cNvPr>
          <p:cNvSpPr>
            <a:spLocks noGrp="1"/>
          </p:cNvSpPr>
          <p:nvPr>
            <p:ph type="dt" sz="half" idx="10"/>
          </p:nvPr>
        </p:nvSpPr>
        <p:spPr/>
        <p:txBody>
          <a:bodyPr/>
          <a:lstStyle/>
          <a:p>
            <a:fld id="{ADE15CFF-76A8-4267-A599-9769BA4DDB85}" type="datetimeFigureOut">
              <a:rPr lang="en-GB" smtClean="0"/>
              <a:t>16/03/2026</a:t>
            </a:fld>
            <a:endParaRPr lang="en-GB"/>
          </a:p>
        </p:txBody>
      </p:sp>
      <p:sp>
        <p:nvSpPr>
          <p:cNvPr id="5" name="Footer Placeholder 4">
            <a:extLst>
              <a:ext uri="{FF2B5EF4-FFF2-40B4-BE49-F238E27FC236}">
                <a16:creationId xmlns:a16="http://schemas.microsoft.com/office/drawing/2014/main" id="{BEBB7DAE-11E0-056F-D100-EE702A22A6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F54F9F-D3F4-0FF9-7419-327EABB3E6D2}"/>
              </a:ext>
            </a:extLst>
          </p:cNvPr>
          <p:cNvSpPr>
            <a:spLocks noGrp="1"/>
          </p:cNvSpPr>
          <p:nvPr>
            <p:ph type="sldNum" sz="quarter" idx="12"/>
          </p:nvPr>
        </p:nvSpPr>
        <p:spPr/>
        <p:txBody>
          <a:bodyPr/>
          <a:lstStyle/>
          <a:p>
            <a:fld id="{AC375A38-7BC2-4260-BF4F-B72AAD54B9A8}" type="slidenum">
              <a:rPr lang="en-GB" smtClean="0"/>
              <a:t>‹#›</a:t>
            </a:fld>
            <a:endParaRPr lang="en-GB"/>
          </a:p>
        </p:txBody>
      </p:sp>
    </p:spTree>
    <p:extLst>
      <p:ext uri="{BB962C8B-B14F-4D97-AF65-F5344CB8AC3E}">
        <p14:creationId xmlns:p14="http://schemas.microsoft.com/office/powerpoint/2010/main" val="414197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70293-0275-98CC-8322-E71B394AE4A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B9410B-D0FA-2B78-9E61-DA87CD5172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686F1F-A75D-3BF5-6010-C0138B8A406F}"/>
              </a:ext>
            </a:extLst>
          </p:cNvPr>
          <p:cNvSpPr>
            <a:spLocks noGrp="1"/>
          </p:cNvSpPr>
          <p:nvPr>
            <p:ph type="dt" sz="half" idx="10"/>
          </p:nvPr>
        </p:nvSpPr>
        <p:spPr/>
        <p:txBody>
          <a:bodyPr/>
          <a:lstStyle/>
          <a:p>
            <a:fld id="{ADE15CFF-76A8-4267-A599-9769BA4DDB85}" type="datetimeFigureOut">
              <a:rPr lang="en-GB" smtClean="0"/>
              <a:t>16/03/2026</a:t>
            </a:fld>
            <a:endParaRPr lang="en-GB"/>
          </a:p>
        </p:txBody>
      </p:sp>
      <p:sp>
        <p:nvSpPr>
          <p:cNvPr id="5" name="Footer Placeholder 4">
            <a:extLst>
              <a:ext uri="{FF2B5EF4-FFF2-40B4-BE49-F238E27FC236}">
                <a16:creationId xmlns:a16="http://schemas.microsoft.com/office/drawing/2014/main" id="{D446DCCE-AB13-7FD4-9B28-71F09049BF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4A178F-CF18-5EFB-3DD4-E06BD3ACABF0}"/>
              </a:ext>
            </a:extLst>
          </p:cNvPr>
          <p:cNvSpPr>
            <a:spLocks noGrp="1"/>
          </p:cNvSpPr>
          <p:nvPr>
            <p:ph type="sldNum" sz="quarter" idx="12"/>
          </p:nvPr>
        </p:nvSpPr>
        <p:spPr/>
        <p:txBody>
          <a:bodyPr/>
          <a:lstStyle/>
          <a:p>
            <a:fld id="{AC375A38-7BC2-4260-BF4F-B72AAD54B9A8}" type="slidenum">
              <a:rPr lang="en-GB" smtClean="0"/>
              <a:t>‹#›</a:t>
            </a:fld>
            <a:endParaRPr lang="en-GB"/>
          </a:p>
        </p:txBody>
      </p:sp>
    </p:spTree>
    <p:extLst>
      <p:ext uri="{BB962C8B-B14F-4D97-AF65-F5344CB8AC3E}">
        <p14:creationId xmlns:p14="http://schemas.microsoft.com/office/powerpoint/2010/main" val="1932915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AD118-6EB4-8F60-7D93-41F8C7018F9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3D3B588-6878-144E-32BF-7887CA88FF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8D0AD59-2B8F-E40A-FBC5-6C27740F713D}"/>
              </a:ext>
            </a:extLst>
          </p:cNvPr>
          <p:cNvSpPr>
            <a:spLocks noGrp="1"/>
          </p:cNvSpPr>
          <p:nvPr>
            <p:ph type="dt" sz="half" idx="10"/>
          </p:nvPr>
        </p:nvSpPr>
        <p:spPr/>
        <p:txBody>
          <a:bodyPr/>
          <a:lstStyle/>
          <a:p>
            <a:fld id="{ADE15CFF-76A8-4267-A599-9769BA4DDB85}" type="datetimeFigureOut">
              <a:rPr lang="en-GB" smtClean="0"/>
              <a:t>16/03/2026</a:t>
            </a:fld>
            <a:endParaRPr lang="en-GB"/>
          </a:p>
        </p:txBody>
      </p:sp>
      <p:sp>
        <p:nvSpPr>
          <p:cNvPr id="5" name="Footer Placeholder 4">
            <a:extLst>
              <a:ext uri="{FF2B5EF4-FFF2-40B4-BE49-F238E27FC236}">
                <a16:creationId xmlns:a16="http://schemas.microsoft.com/office/drawing/2014/main" id="{BD7BA4D9-8651-0C9E-686A-5D1066062C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718007-5602-B69A-5AA7-59B84EFDB695}"/>
              </a:ext>
            </a:extLst>
          </p:cNvPr>
          <p:cNvSpPr>
            <a:spLocks noGrp="1"/>
          </p:cNvSpPr>
          <p:nvPr>
            <p:ph type="sldNum" sz="quarter" idx="12"/>
          </p:nvPr>
        </p:nvSpPr>
        <p:spPr/>
        <p:txBody>
          <a:bodyPr/>
          <a:lstStyle/>
          <a:p>
            <a:fld id="{AC375A38-7BC2-4260-BF4F-B72AAD54B9A8}" type="slidenum">
              <a:rPr lang="en-GB" smtClean="0"/>
              <a:t>‹#›</a:t>
            </a:fld>
            <a:endParaRPr lang="en-GB"/>
          </a:p>
        </p:txBody>
      </p:sp>
    </p:spTree>
    <p:extLst>
      <p:ext uri="{BB962C8B-B14F-4D97-AF65-F5344CB8AC3E}">
        <p14:creationId xmlns:p14="http://schemas.microsoft.com/office/powerpoint/2010/main" val="249831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0C52-11F5-C4B0-7427-8930ED076E8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87023E5-965B-5BB5-2E35-FA1FCFE383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5648E93-2C0D-50CB-7621-65C60B43615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EB3F058-300D-8B1F-EAAC-7A814C46399A}"/>
              </a:ext>
            </a:extLst>
          </p:cNvPr>
          <p:cNvSpPr>
            <a:spLocks noGrp="1"/>
          </p:cNvSpPr>
          <p:nvPr>
            <p:ph type="dt" sz="half" idx="10"/>
          </p:nvPr>
        </p:nvSpPr>
        <p:spPr/>
        <p:txBody>
          <a:bodyPr/>
          <a:lstStyle/>
          <a:p>
            <a:fld id="{ADE15CFF-76A8-4267-A599-9769BA4DDB85}" type="datetimeFigureOut">
              <a:rPr lang="en-GB" smtClean="0"/>
              <a:t>16/03/2026</a:t>
            </a:fld>
            <a:endParaRPr lang="en-GB"/>
          </a:p>
        </p:txBody>
      </p:sp>
      <p:sp>
        <p:nvSpPr>
          <p:cNvPr id="6" name="Footer Placeholder 5">
            <a:extLst>
              <a:ext uri="{FF2B5EF4-FFF2-40B4-BE49-F238E27FC236}">
                <a16:creationId xmlns:a16="http://schemas.microsoft.com/office/drawing/2014/main" id="{7276C0AB-184F-BB9E-D145-A25AE74EB3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D4D52C-CA8D-4618-586A-4A6FF997FAFF}"/>
              </a:ext>
            </a:extLst>
          </p:cNvPr>
          <p:cNvSpPr>
            <a:spLocks noGrp="1"/>
          </p:cNvSpPr>
          <p:nvPr>
            <p:ph type="sldNum" sz="quarter" idx="12"/>
          </p:nvPr>
        </p:nvSpPr>
        <p:spPr/>
        <p:txBody>
          <a:bodyPr/>
          <a:lstStyle/>
          <a:p>
            <a:fld id="{AC375A38-7BC2-4260-BF4F-B72AAD54B9A8}" type="slidenum">
              <a:rPr lang="en-GB" smtClean="0"/>
              <a:t>‹#›</a:t>
            </a:fld>
            <a:endParaRPr lang="en-GB"/>
          </a:p>
        </p:txBody>
      </p:sp>
    </p:spTree>
    <p:extLst>
      <p:ext uri="{BB962C8B-B14F-4D97-AF65-F5344CB8AC3E}">
        <p14:creationId xmlns:p14="http://schemas.microsoft.com/office/powerpoint/2010/main" val="3163503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C3C47-C630-E9B8-93A3-2074358F3A5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7B2C846-A258-27E3-4DE8-4E243F72E9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9472AA9-4CBC-7738-FFEE-1456B33704B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D4E5954-08D7-8A2F-4A5C-28B7677653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9C5AEF-0480-8F58-92F3-667CB05A77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0974714-A945-2356-B61A-22CCB3D58B91}"/>
              </a:ext>
            </a:extLst>
          </p:cNvPr>
          <p:cNvSpPr>
            <a:spLocks noGrp="1"/>
          </p:cNvSpPr>
          <p:nvPr>
            <p:ph type="dt" sz="half" idx="10"/>
          </p:nvPr>
        </p:nvSpPr>
        <p:spPr/>
        <p:txBody>
          <a:bodyPr/>
          <a:lstStyle/>
          <a:p>
            <a:fld id="{ADE15CFF-76A8-4267-A599-9769BA4DDB85}" type="datetimeFigureOut">
              <a:rPr lang="en-GB" smtClean="0"/>
              <a:t>16/03/2026</a:t>
            </a:fld>
            <a:endParaRPr lang="en-GB"/>
          </a:p>
        </p:txBody>
      </p:sp>
      <p:sp>
        <p:nvSpPr>
          <p:cNvPr id="8" name="Footer Placeholder 7">
            <a:extLst>
              <a:ext uri="{FF2B5EF4-FFF2-40B4-BE49-F238E27FC236}">
                <a16:creationId xmlns:a16="http://schemas.microsoft.com/office/drawing/2014/main" id="{7062DE08-9C4A-F40A-845C-34213F0663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2C51F2-E2B9-C9C0-356E-532462F43658}"/>
              </a:ext>
            </a:extLst>
          </p:cNvPr>
          <p:cNvSpPr>
            <a:spLocks noGrp="1"/>
          </p:cNvSpPr>
          <p:nvPr>
            <p:ph type="sldNum" sz="quarter" idx="12"/>
          </p:nvPr>
        </p:nvSpPr>
        <p:spPr/>
        <p:txBody>
          <a:bodyPr/>
          <a:lstStyle/>
          <a:p>
            <a:fld id="{AC375A38-7BC2-4260-BF4F-B72AAD54B9A8}" type="slidenum">
              <a:rPr lang="en-GB" smtClean="0"/>
              <a:t>‹#›</a:t>
            </a:fld>
            <a:endParaRPr lang="en-GB"/>
          </a:p>
        </p:txBody>
      </p:sp>
    </p:spTree>
    <p:extLst>
      <p:ext uri="{BB962C8B-B14F-4D97-AF65-F5344CB8AC3E}">
        <p14:creationId xmlns:p14="http://schemas.microsoft.com/office/powerpoint/2010/main" val="2706954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56332-C6F0-B8AA-83BE-28B8DF43F6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72171A-6E23-2B67-1163-D3F0166609BD}"/>
              </a:ext>
            </a:extLst>
          </p:cNvPr>
          <p:cNvSpPr>
            <a:spLocks noGrp="1"/>
          </p:cNvSpPr>
          <p:nvPr>
            <p:ph type="dt" sz="half" idx="10"/>
          </p:nvPr>
        </p:nvSpPr>
        <p:spPr/>
        <p:txBody>
          <a:bodyPr/>
          <a:lstStyle/>
          <a:p>
            <a:fld id="{ADE15CFF-76A8-4267-A599-9769BA4DDB85}" type="datetimeFigureOut">
              <a:rPr lang="en-GB" smtClean="0"/>
              <a:t>16/03/2026</a:t>
            </a:fld>
            <a:endParaRPr lang="en-GB"/>
          </a:p>
        </p:txBody>
      </p:sp>
      <p:sp>
        <p:nvSpPr>
          <p:cNvPr id="4" name="Footer Placeholder 3">
            <a:extLst>
              <a:ext uri="{FF2B5EF4-FFF2-40B4-BE49-F238E27FC236}">
                <a16:creationId xmlns:a16="http://schemas.microsoft.com/office/drawing/2014/main" id="{82235976-C2E5-840F-6618-5312EC4F80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E7ED92-3F4F-6149-28E0-C19B0DF4C6EB}"/>
              </a:ext>
            </a:extLst>
          </p:cNvPr>
          <p:cNvSpPr>
            <a:spLocks noGrp="1"/>
          </p:cNvSpPr>
          <p:nvPr>
            <p:ph type="sldNum" sz="quarter" idx="12"/>
          </p:nvPr>
        </p:nvSpPr>
        <p:spPr/>
        <p:txBody>
          <a:bodyPr/>
          <a:lstStyle/>
          <a:p>
            <a:fld id="{AC375A38-7BC2-4260-BF4F-B72AAD54B9A8}" type="slidenum">
              <a:rPr lang="en-GB" smtClean="0"/>
              <a:t>‹#›</a:t>
            </a:fld>
            <a:endParaRPr lang="en-GB"/>
          </a:p>
        </p:txBody>
      </p:sp>
    </p:spTree>
    <p:extLst>
      <p:ext uri="{BB962C8B-B14F-4D97-AF65-F5344CB8AC3E}">
        <p14:creationId xmlns:p14="http://schemas.microsoft.com/office/powerpoint/2010/main" val="3842165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92A890-E004-E188-2FD8-5BACE84407AA}"/>
              </a:ext>
            </a:extLst>
          </p:cNvPr>
          <p:cNvSpPr>
            <a:spLocks noGrp="1"/>
          </p:cNvSpPr>
          <p:nvPr>
            <p:ph type="dt" sz="half" idx="10"/>
          </p:nvPr>
        </p:nvSpPr>
        <p:spPr/>
        <p:txBody>
          <a:bodyPr/>
          <a:lstStyle/>
          <a:p>
            <a:fld id="{ADE15CFF-76A8-4267-A599-9769BA4DDB85}" type="datetimeFigureOut">
              <a:rPr lang="en-GB" smtClean="0"/>
              <a:t>16/03/2026</a:t>
            </a:fld>
            <a:endParaRPr lang="en-GB"/>
          </a:p>
        </p:txBody>
      </p:sp>
      <p:sp>
        <p:nvSpPr>
          <p:cNvPr id="3" name="Footer Placeholder 2">
            <a:extLst>
              <a:ext uri="{FF2B5EF4-FFF2-40B4-BE49-F238E27FC236}">
                <a16:creationId xmlns:a16="http://schemas.microsoft.com/office/drawing/2014/main" id="{7AC3FB2D-C7B0-2C77-0F1A-F9055E4E7D9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5CCC5D-AC93-77D9-5CF6-D2548F3B575C}"/>
              </a:ext>
            </a:extLst>
          </p:cNvPr>
          <p:cNvSpPr>
            <a:spLocks noGrp="1"/>
          </p:cNvSpPr>
          <p:nvPr>
            <p:ph type="sldNum" sz="quarter" idx="12"/>
          </p:nvPr>
        </p:nvSpPr>
        <p:spPr/>
        <p:txBody>
          <a:bodyPr/>
          <a:lstStyle/>
          <a:p>
            <a:fld id="{AC375A38-7BC2-4260-BF4F-B72AAD54B9A8}" type="slidenum">
              <a:rPr lang="en-GB" smtClean="0"/>
              <a:t>‹#›</a:t>
            </a:fld>
            <a:endParaRPr lang="en-GB"/>
          </a:p>
        </p:txBody>
      </p:sp>
    </p:spTree>
    <p:extLst>
      <p:ext uri="{BB962C8B-B14F-4D97-AF65-F5344CB8AC3E}">
        <p14:creationId xmlns:p14="http://schemas.microsoft.com/office/powerpoint/2010/main" val="3718843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97225-76CD-2ABF-9404-B618E0EBDE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33DF263-5515-84B5-BB0E-18FAEC91EF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D4CDC97-3CB3-6CBF-88F8-FEE8D8238B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F52093E-611C-1FE6-F971-0EB2B3932E98}"/>
              </a:ext>
            </a:extLst>
          </p:cNvPr>
          <p:cNvSpPr>
            <a:spLocks noGrp="1"/>
          </p:cNvSpPr>
          <p:nvPr>
            <p:ph type="dt" sz="half" idx="10"/>
          </p:nvPr>
        </p:nvSpPr>
        <p:spPr/>
        <p:txBody>
          <a:bodyPr/>
          <a:lstStyle/>
          <a:p>
            <a:fld id="{ADE15CFF-76A8-4267-A599-9769BA4DDB85}" type="datetimeFigureOut">
              <a:rPr lang="en-GB" smtClean="0"/>
              <a:t>16/03/2026</a:t>
            </a:fld>
            <a:endParaRPr lang="en-GB"/>
          </a:p>
        </p:txBody>
      </p:sp>
      <p:sp>
        <p:nvSpPr>
          <p:cNvPr id="6" name="Footer Placeholder 5">
            <a:extLst>
              <a:ext uri="{FF2B5EF4-FFF2-40B4-BE49-F238E27FC236}">
                <a16:creationId xmlns:a16="http://schemas.microsoft.com/office/drawing/2014/main" id="{4931043E-A6DF-8CC2-F641-D9739BF96B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0DE1F1-F276-6180-E73B-D974520E33A5}"/>
              </a:ext>
            </a:extLst>
          </p:cNvPr>
          <p:cNvSpPr>
            <a:spLocks noGrp="1"/>
          </p:cNvSpPr>
          <p:nvPr>
            <p:ph type="sldNum" sz="quarter" idx="12"/>
          </p:nvPr>
        </p:nvSpPr>
        <p:spPr/>
        <p:txBody>
          <a:bodyPr/>
          <a:lstStyle/>
          <a:p>
            <a:fld id="{AC375A38-7BC2-4260-BF4F-B72AAD54B9A8}" type="slidenum">
              <a:rPr lang="en-GB" smtClean="0"/>
              <a:t>‹#›</a:t>
            </a:fld>
            <a:endParaRPr lang="en-GB"/>
          </a:p>
        </p:txBody>
      </p:sp>
    </p:spTree>
    <p:extLst>
      <p:ext uri="{BB962C8B-B14F-4D97-AF65-F5344CB8AC3E}">
        <p14:creationId xmlns:p14="http://schemas.microsoft.com/office/powerpoint/2010/main" val="328468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2B8D7-00B0-0251-8DAE-16CDDE9612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962DF6E-72D3-C8FC-6A42-305E4A21A2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34F7F2-6325-2139-BD5E-9184EB995D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4F955E-D354-EBA8-6657-D78CDF086244}"/>
              </a:ext>
            </a:extLst>
          </p:cNvPr>
          <p:cNvSpPr>
            <a:spLocks noGrp="1"/>
          </p:cNvSpPr>
          <p:nvPr>
            <p:ph type="dt" sz="half" idx="10"/>
          </p:nvPr>
        </p:nvSpPr>
        <p:spPr/>
        <p:txBody>
          <a:bodyPr/>
          <a:lstStyle/>
          <a:p>
            <a:fld id="{ADE15CFF-76A8-4267-A599-9769BA4DDB85}" type="datetimeFigureOut">
              <a:rPr lang="en-GB" smtClean="0"/>
              <a:t>16/03/2026</a:t>
            </a:fld>
            <a:endParaRPr lang="en-GB"/>
          </a:p>
        </p:txBody>
      </p:sp>
      <p:sp>
        <p:nvSpPr>
          <p:cNvPr id="6" name="Footer Placeholder 5">
            <a:extLst>
              <a:ext uri="{FF2B5EF4-FFF2-40B4-BE49-F238E27FC236}">
                <a16:creationId xmlns:a16="http://schemas.microsoft.com/office/drawing/2014/main" id="{E415D0CA-E591-CE33-28ED-4E0F243662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05E8ED-2B85-C1AD-3BF2-1A634A45651B}"/>
              </a:ext>
            </a:extLst>
          </p:cNvPr>
          <p:cNvSpPr>
            <a:spLocks noGrp="1"/>
          </p:cNvSpPr>
          <p:nvPr>
            <p:ph type="sldNum" sz="quarter" idx="12"/>
          </p:nvPr>
        </p:nvSpPr>
        <p:spPr/>
        <p:txBody>
          <a:bodyPr/>
          <a:lstStyle/>
          <a:p>
            <a:fld id="{AC375A38-7BC2-4260-BF4F-B72AAD54B9A8}" type="slidenum">
              <a:rPr lang="en-GB" smtClean="0"/>
              <a:t>‹#›</a:t>
            </a:fld>
            <a:endParaRPr lang="en-GB"/>
          </a:p>
        </p:txBody>
      </p:sp>
    </p:spTree>
    <p:extLst>
      <p:ext uri="{BB962C8B-B14F-4D97-AF65-F5344CB8AC3E}">
        <p14:creationId xmlns:p14="http://schemas.microsoft.com/office/powerpoint/2010/main" val="1154004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0E3A3-5175-C887-91CD-2E706923A5F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51741BF-1DF2-EB45-A9E1-954B13A38F1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E2340B-0128-7C04-044C-CEAEA01AB84B}"/>
              </a:ext>
            </a:extLst>
          </p:cNvPr>
          <p:cNvSpPr>
            <a:spLocks noGrp="1"/>
          </p:cNvSpPr>
          <p:nvPr>
            <p:ph type="dt" sz="half" idx="10"/>
          </p:nvPr>
        </p:nvSpPr>
        <p:spPr/>
        <p:txBody>
          <a:bodyPr/>
          <a:lstStyle/>
          <a:p>
            <a:fld id="{ADE15CFF-76A8-4267-A599-9769BA4DDB85}" type="datetimeFigureOut">
              <a:rPr lang="en-GB" smtClean="0"/>
              <a:t>16/03/2026</a:t>
            </a:fld>
            <a:endParaRPr lang="en-GB"/>
          </a:p>
        </p:txBody>
      </p:sp>
      <p:sp>
        <p:nvSpPr>
          <p:cNvPr id="5" name="Footer Placeholder 4">
            <a:extLst>
              <a:ext uri="{FF2B5EF4-FFF2-40B4-BE49-F238E27FC236}">
                <a16:creationId xmlns:a16="http://schemas.microsoft.com/office/drawing/2014/main" id="{6DBE8E75-44EB-9762-D11F-6DDBEE5FD2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631A92-84D9-5892-63E7-CA402C450907}"/>
              </a:ext>
            </a:extLst>
          </p:cNvPr>
          <p:cNvSpPr>
            <a:spLocks noGrp="1"/>
          </p:cNvSpPr>
          <p:nvPr>
            <p:ph type="sldNum" sz="quarter" idx="12"/>
          </p:nvPr>
        </p:nvSpPr>
        <p:spPr/>
        <p:txBody>
          <a:bodyPr/>
          <a:lstStyle/>
          <a:p>
            <a:fld id="{AC375A38-7BC2-4260-BF4F-B72AAD54B9A8}" type="slidenum">
              <a:rPr lang="en-GB" smtClean="0"/>
              <a:t>‹#›</a:t>
            </a:fld>
            <a:endParaRPr lang="en-GB"/>
          </a:p>
        </p:txBody>
      </p:sp>
    </p:spTree>
    <p:extLst>
      <p:ext uri="{BB962C8B-B14F-4D97-AF65-F5344CB8AC3E}">
        <p14:creationId xmlns:p14="http://schemas.microsoft.com/office/powerpoint/2010/main" val="831344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CCDC43-1720-1D53-5860-0E20A794661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6C49FD0-3BB2-D3FD-3950-742C6A3D65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86FAE9-FF0D-7F81-AA7E-6F223A7C9501}"/>
              </a:ext>
            </a:extLst>
          </p:cNvPr>
          <p:cNvSpPr>
            <a:spLocks noGrp="1"/>
          </p:cNvSpPr>
          <p:nvPr>
            <p:ph type="dt" sz="half" idx="10"/>
          </p:nvPr>
        </p:nvSpPr>
        <p:spPr/>
        <p:txBody>
          <a:bodyPr/>
          <a:lstStyle/>
          <a:p>
            <a:fld id="{ADE15CFF-76A8-4267-A599-9769BA4DDB85}" type="datetimeFigureOut">
              <a:rPr lang="en-GB" smtClean="0"/>
              <a:t>16/03/2026</a:t>
            </a:fld>
            <a:endParaRPr lang="en-GB"/>
          </a:p>
        </p:txBody>
      </p:sp>
      <p:sp>
        <p:nvSpPr>
          <p:cNvPr id="5" name="Footer Placeholder 4">
            <a:extLst>
              <a:ext uri="{FF2B5EF4-FFF2-40B4-BE49-F238E27FC236}">
                <a16:creationId xmlns:a16="http://schemas.microsoft.com/office/drawing/2014/main" id="{E7EC92A4-480A-4B4E-AE42-8934FA7A17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EAB9BE-E938-CF5C-3F99-0CA6C41419D9}"/>
              </a:ext>
            </a:extLst>
          </p:cNvPr>
          <p:cNvSpPr>
            <a:spLocks noGrp="1"/>
          </p:cNvSpPr>
          <p:nvPr>
            <p:ph type="sldNum" sz="quarter" idx="12"/>
          </p:nvPr>
        </p:nvSpPr>
        <p:spPr/>
        <p:txBody>
          <a:bodyPr/>
          <a:lstStyle/>
          <a:p>
            <a:fld id="{AC375A38-7BC2-4260-BF4F-B72AAD54B9A8}" type="slidenum">
              <a:rPr lang="en-GB" smtClean="0"/>
              <a:t>‹#›</a:t>
            </a:fld>
            <a:endParaRPr lang="en-GB"/>
          </a:p>
        </p:txBody>
      </p:sp>
    </p:spTree>
    <p:extLst>
      <p:ext uri="{BB962C8B-B14F-4D97-AF65-F5344CB8AC3E}">
        <p14:creationId xmlns:p14="http://schemas.microsoft.com/office/powerpoint/2010/main" val="8798523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4500" b="1">
                <a:solidFill>
                  <a:schemeClr val="bg1"/>
                </a:solidFill>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77" r="47068" b="26177"/>
          <a:stretch/>
        </p:blipFill>
        <p:spPr>
          <a:xfrm rot="5400000" flipH="1" flipV="1">
            <a:off x="8037002" y="-183081"/>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1" t="1" r="26660" b="31913"/>
          <a:stretch/>
        </p:blipFill>
        <p:spPr>
          <a:xfrm flipH="1">
            <a:off x="1"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4870526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4500" b="1">
                <a:solidFill>
                  <a:schemeClr val="bg1"/>
                </a:solidFill>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22" r="19404" b="26232"/>
          <a:stretch/>
        </p:blipFill>
        <p:spPr>
          <a:xfrm rot="5400000" flipH="1" flipV="1">
            <a:off x="8651878" y="625475"/>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533" t="-8495" r="43883" b="25558"/>
          <a:stretch/>
        </p:blipFill>
        <p:spPr>
          <a:xfrm>
            <a:off x="10201276" y="1898655"/>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1697154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EED6F1-DAF0-539B-70C8-BA37A39EE2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4D3C9C8-E07D-97AC-22AE-ABE7CC18F0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0562F5-1A95-6E15-46E4-E2903F619F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DE15CFF-76A8-4267-A599-9769BA4DDB85}" type="datetimeFigureOut">
              <a:rPr lang="en-GB" smtClean="0"/>
              <a:t>16/03/2026</a:t>
            </a:fld>
            <a:endParaRPr lang="en-GB"/>
          </a:p>
        </p:txBody>
      </p:sp>
      <p:sp>
        <p:nvSpPr>
          <p:cNvPr id="5" name="Footer Placeholder 4">
            <a:extLst>
              <a:ext uri="{FF2B5EF4-FFF2-40B4-BE49-F238E27FC236}">
                <a16:creationId xmlns:a16="http://schemas.microsoft.com/office/drawing/2014/main" id="{BE72943F-9FE5-D366-D445-0EE794A061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79397AD-422E-2A87-3075-10FC21D0B7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375A38-7BC2-4260-BF4F-B72AAD54B9A8}" type="slidenum">
              <a:rPr lang="en-GB" smtClean="0"/>
              <a:t>‹#›</a:t>
            </a:fld>
            <a:endParaRPr lang="en-GB"/>
          </a:p>
        </p:txBody>
      </p:sp>
    </p:spTree>
    <p:extLst>
      <p:ext uri="{BB962C8B-B14F-4D97-AF65-F5344CB8AC3E}">
        <p14:creationId xmlns:p14="http://schemas.microsoft.com/office/powerpoint/2010/main" val="24048934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hyperlink" Target="https://creativecommons.org/licenses/by-nd/3.0/" TargetMode="External"/><Relationship Id="rId4" Type="http://schemas.openxmlformats.org/officeDocument/2006/relationships/hyperlink" Target="https://blogs.imperial.ac.uk/imperial-medicine/2019/11/06/how-reconstructing-the-past-hepatitis-b-epidemic-can-help-prevent-liver-cancer-in-the-future/"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55031C4-746B-0782-D083-6C8E00BC4654}"/>
              </a:ext>
            </a:extLst>
          </p:cNvPr>
          <p:cNvSpPr txBox="1"/>
          <p:nvPr/>
        </p:nvSpPr>
        <p:spPr>
          <a:xfrm>
            <a:off x="1752600" y="850392"/>
            <a:ext cx="8284464" cy="5016758"/>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	</a:t>
            </a:r>
          </a:p>
          <a:p>
            <a:pPr algn="ctr"/>
            <a:r>
              <a:rPr lang="en-GB" sz="3600" dirty="0">
                <a:latin typeface="Arial" panose="020B0604020202020204" pitchFamily="34" charset="0"/>
                <a:cs typeface="Arial" panose="020B0604020202020204" pitchFamily="34" charset="0"/>
              </a:rPr>
              <a:t>INTRODUCTION TO PUBLIC HEALTH </a:t>
            </a:r>
          </a:p>
          <a:p>
            <a:pPr algn="ctr"/>
            <a:r>
              <a:rPr lang="en-GB" sz="3600" dirty="0">
                <a:latin typeface="Arial" panose="020B0604020202020204" pitchFamily="34" charset="0"/>
                <a:cs typeface="Arial" panose="020B0604020202020204" pitchFamily="34" charset="0"/>
              </a:rPr>
              <a:t>LCHS4008</a:t>
            </a:r>
          </a:p>
          <a:p>
            <a:pPr algn="ctr"/>
            <a:r>
              <a:rPr lang="en-GB" sz="3600" dirty="0">
                <a:latin typeface="Arial" panose="020B0604020202020204" pitchFamily="34" charset="0"/>
                <a:cs typeface="Arial" panose="020B0604020202020204" pitchFamily="34" charset="0"/>
              </a:rPr>
              <a:t>Lecturer Dr Pascal Navelle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Group6: Hepatitis B</a:t>
            </a:r>
          </a:p>
          <a:p>
            <a:pPr algn="ctr"/>
            <a:r>
              <a:rPr lang="en-GB" sz="3600" dirty="0">
                <a:latin typeface="Arial" panose="020B0604020202020204" pitchFamily="34" charset="0"/>
                <a:cs typeface="Arial" panose="020B0604020202020204" pitchFamily="34" charset="0"/>
              </a:rPr>
              <a:t>Martha d. Joson</a:t>
            </a:r>
          </a:p>
          <a:p>
            <a:pPr algn="ctr"/>
            <a:r>
              <a:rPr lang="en-GB" sz="3600" dirty="0">
                <a:latin typeface="Arial" panose="020B0604020202020204" pitchFamily="34" charset="0"/>
                <a:cs typeface="Arial" panose="020B0604020202020204" pitchFamily="34" charset="0"/>
              </a:rPr>
              <a:t>	Bianca Diana Crisan</a:t>
            </a:r>
          </a:p>
          <a:p>
            <a:pPr algn="ctr"/>
            <a:r>
              <a:rPr lang="en-GB" sz="3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68343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1E9DFA2-E5A6-E4F6-CCAB-EBE6A9FF13D5}"/>
              </a:ext>
            </a:extLst>
          </p:cNvPr>
          <p:cNvSpPr>
            <a:spLocks noGrp="1"/>
          </p:cNvSpPr>
          <p:nvPr>
            <p:ph type="title"/>
          </p:nvPr>
        </p:nvSpPr>
        <p:spPr>
          <a:xfrm>
            <a:off x="1524001" y="20797"/>
            <a:ext cx="9167751" cy="6040263"/>
          </a:xfrm>
        </p:spPr>
        <p:txBody>
          <a:bodyPr vert="horz" lIns="91440" tIns="45720" rIns="91440" bIns="45720" rtlCol="0" anchor="ctr">
            <a:noAutofit/>
          </a:bodyPr>
          <a:lstStyle/>
          <a:p>
            <a:pPr>
              <a:lnSpc>
                <a:spcPct val="85000"/>
              </a:lnSpc>
            </a:pPr>
            <a:r>
              <a:rPr lang="en-US" sz="2800" cap="all" dirty="0">
                <a:solidFill>
                  <a:schemeClr val="tx1"/>
                </a:solidFill>
              </a:rPr>
              <a:t>TOPIC </a:t>
            </a:r>
            <a:br>
              <a:rPr lang="en-US" sz="2800" cap="all" dirty="0">
                <a:solidFill>
                  <a:schemeClr val="tx1"/>
                </a:solidFill>
              </a:rPr>
            </a:br>
            <a:r>
              <a:rPr lang="en-US" sz="2800" cap="all" dirty="0">
                <a:solidFill>
                  <a:schemeClr val="tx1"/>
                </a:solidFill>
              </a:rPr>
              <a:t>HEPATITIS B</a:t>
            </a:r>
            <a:br>
              <a:rPr lang="en-US" sz="2800" cap="all" dirty="0">
                <a:solidFill>
                  <a:schemeClr val="tx1"/>
                </a:solidFill>
              </a:rPr>
            </a:br>
            <a:r>
              <a:rPr lang="en-US" sz="2800" cap="all" dirty="0">
                <a:solidFill>
                  <a:schemeClr val="tx1"/>
                </a:solidFill>
              </a:rPr>
              <a:t>Hepatitis B is a viral infection  disease  of the liver  that can be acute  chronic  spread through blood and body fluid  and  Preventable with highly effective  vaccine  1.25 billion  carrier  defined as person positive  for  hepatitis B   antigen for 6 months HBsAg. The person carrier of HVB it develop and risk  of  cirrhosis hepatic  decompensation  and  hepatocellular  carcinoma  most  carrier  will not  develop hepatic  complication from chronic  hepatis B, 15% or 40% will develop serious  during  their lifetime, and  Hepatis  spread inflammation of the liver  spread  through contact  with blood of infected person unprotected  sexual activity  with the infected  person, the EPEDIOMOLGY HEPATITIS B , person  infected HVB  live in all parts of the country especially in endemic in  Asia  and Africa, there are  prevention of  the patient with chronic HBV should be counselled  regarding lifestyle and prevention of  transmission and monitoring life , </a:t>
            </a:r>
            <a:br>
              <a:rPr lang="en-US" sz="2800" cap="all" dirty="0">
                <a:solidFill>
                  <a:schemeClr val="tx1"/>
                </a:solidFill>
              </a:rPr>
            </a:br>
            <a:r>
              <a:rPr lang="en-US" sz="2800" cap="all" dirty="0">
                <a:solidFill>
                  <a:schemeClr val="tx1"/>
                </a:solidFill>
              </a:rPr>
              <a:t>                </a:t>
            </a:r>
            <a:br>
              <a:rPr lang="en-US" sz="2800" cap="all" dirty="0">
                <a:solidFill>
                  <a:schemeClr val="tx1"/>
                </a:solidFill>
              </a:rPr>
            </a:br>
            <a:r>
              <a:rPr lang="en-US" sz="2800" cap="all" dirty="0">
                <a:solidFill>
                  <a:schemeClr val="tx1"/>
                </a:solidFill>
              </a:rPr>
              <a:t>                      CIITATION:MLA  Trepo, Christian, Henry LY </a:t>
            </a:r>
            <a:r>
              <a:rPr lang="en-US" sz="2800" cap="all" dirty="0" err="1">
                <a:solidFill>
                  <a:schemeClr val="tx1"/>
                </a:solidFill>
              </a:rPr>
              <a:t>chan</a:t>
            </a:r>
            <a:r>
              <a:rPr lang="en-US" sz="2800" cap="all" dirty="0">
                <a:solidFill>
                  <a:schemeClr val="tx1"/>
                </a:solidFill>
              </a:rPr>
              <a:t>  </a:t>
            </a:r>
            <a:br>
              <a:rPr lang="en-US" sz="2800" cap="all" dirty="0">
                <a:solidFill>
                  <a:schemeClr val="tx1"/>
                </a:solidFill>
              </a:rPr>
            </a:br>
            <a:r>
              <a:rPr lang="en-US" sz="2800" cap="all" dirty="0">
                <a:solidFill>
                  <a:schemeClr val="tx1"/>
                </a:solidFill>
              </a:rPr>
              <a:t>                       and  anna Lok HEPATITIS  B  virus infection . The lancet 384.99599(2014)</a:t>
            </a:r>
            <a:br>
              <a:rPr lang="en-US" sz="2800" cap="all" dirty="0">
                <a:solidFill>
                  <a:schemeClr val="tx1"/>
                </a:solidFill>
              </a:rPr>
            </a:br>
            <a:br>
              <a:rPr lang="en-US" sz="2800" cap="all" dirty="0">
                <a:solidFill>
                  <a:schemeClr val="tx1"/>
                </a:solidFill>
              </a:rPr>
            </a:br>
            <a:r>
              <a:rPr lang="en-US" sz="2800" cap="all" dirty="0">
                <a:solidFill>
                  <a:schemeClr val="tx1"/>
                </a:solidFill>
              </a:rPr>
              <a:t>		Harvard  trepo , c.,Chan , H.L</a:t>
            </a:r>
            <a:br>
              <a:rPr lang="en-US" sz="2800" cap="all" dirty="0">
                <a:solidFill>
                  <a:schemeClr val="tx1"/>
                </a:solidFill>
              </a:rPr>
            </a:br>
            <a:r>
              <a:rPr lang="en-US" sz="2800" cap="all" dirty="0">
                <a:solidFill>
                  <a:schemeClr val="tx1"/>
                </a:solidFill>
              </a:rPr>
              <a:t>and Lok , A., 2014 Hepatitis B</a:t>
            </a:r>
            <a:br>
              <a:rPr lang="en-US" sz="2800" cap="all" dirty="0">
                <a:solidFill>
                  <a:schemeClr val="tx1"/>
                </a:solidFill>
              </a:rPr>
            </a:br>
            <a:r>
              <a:rPr lang="en-US" sz="2800" cap="all" dirty="0">
                <a:solidFill>
                  <a:schemeClr val="tx1"/>
                </a:solidFill>
              </a:rPr>
              <a:t>                               VIRUS </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										</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0</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         </a:t>
            </a:r>
            <a:br>
              <a:rPr lang="en-US" sz="2800" cap="all" dirty="0">
                <a:solidFill>
                  <a:schemeClr val="tx1"/>
                </a:solidFill>
              </a:rPr>
            </a:br>
            <a:r>
              <a:rPr lang="en-US" sz="2800" cap="all" dirty="0">
                <a:solidFill>
                  <a:schemeClr val="tx1"/>
                </a:solidFill>
                <a:latin typeface="Algerian" panose="04020705040A02060702" pitchFamily="82" charset="0"/>
              </a:rPr>
              <a:t>HEPATITIS  B</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                   </a:t>
            </a:r>
            <a:br>
              <a:rPr lang="en-US" sz="2800" cap="all" dirty="0">
                <a:solidFill>
                  <a:schemeClr val="tx1"/>
                </a:solidFill>
              </a:rPr>
            </a:br>
            <a:r>
              <a:rPr lang="en-US" sz="2800" cap="all" dirty="0">
                <a:solidFill>
                  <a:schemeClr val="tx1"/>
                </a:solidFill>
              </a:rPr>
              <a:t>              topic</a:t>
            </a:r>
            <a:br>
              <a:rPr lang="en-US" sz="2800" cap="all" dirty="0">
                <a:solidFill>
                  <a:schemeClr val="tx1"/>
                </a:solidFill>
              </a:rPr>
            </a:br>
            <a:br>
              <a:rPr lang="en-US" sz="2800" cap="all" dirty="0">
                <a:solidFill>
                  <a:schemeClr val="tx1"/>
                </a:solidFill>
              </a:rPr>
            </a:br>
            <a:r>
              <a:rPr lang="en-US" sz="2800" cap="all" dirty="0">
                <a:solidFill>
                  <a:schemeClr val="tx1"/>
                </a:solidFill>
              </a:rPr>
              <a:t>hepatitis b</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 </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0</a:t>
            </a:r>
            <a:br>
              <a:rPr lang="en-US" sz="2800" cap="all" dirty="0">
                <a:solidFill>
                  <a:schemeClr val="tx1"/>
                </a:solidFill>
              </a:rPr>
            </a:br>
            <a:endParaRPr lang="en-US" sz="2800" cap="all" dirty="0">
              <a:solidFill>
                <a:schemeClr val="tx1"/>
              </a:solidFill>
            </a:endParaRPr>
          </a:p>
        </p:txBody>
      </p:sp>
      <p:sp>
        <p:nvSpPr>
          <p:cNvPr id="2" name="TextBox 1">
            <a:extLst>
              <a:ext uri="{FF2B5EF4-FFF2-40B4-BE49-F238E27FC236}">
                <a16:creationId xmlns:a16="http://schemas.microsoft.com/office/drawing/2014/main" id="{91E41495-D6E9-A166-7448-AA27BA54B679}"/>
              </a:ext>
            </a:extLst>
          </p:cNvPr>
          <p:cNvSpPr txBox="1"/>
          <p:nvPr/>
        </p:nvSpPr>
        <p:spPr>
          <a:xfrm>
            <a:off x="3460377" y="6113930"/>
            <a:ext cx="184731" cy="723275"/>
          </a:xfrm>
          <a:prstGeom prst="rect">
            <a:avLst/>
          </a:prstGeom>
          <a:noFill/>
        </p:spPr>
        <p:txBody>
          <a:bodyPr wrap="none" rtlCol="0">
            <a:spAutoFit/>
          </a:bodyPr>
          <a:lstStyle/>
          <a:p>
            <a:pPr>
              <a:spcAft>
                <a:spcPts val="600"/>
              </a:spcAft>
            </a:pPr>
            <a:endParaRPr lang="en-GB" dirty="0">
              <a:latin typeface="Abadi" panose="020B0604020104020204" pitchFamily="34" charset="0"/>
            </a:endParaRPr>
          </a:p>
          <a:p>
            <a:pPr>
              <a:spcAft>
                <a:spcPts val="600"/>
              </a:spcAft>
            </a:pPr>
            <a:endParaRPr lang="en-GB" dirty="0">
              <a:latin typeface="Abadi" panose="020B0604020104020204" pitchFamily="34" charset="0"/>
            </a:endParaRPr>
          </a:p>
        </p:txBody>
      </p:sp>
      <p:sp>
        <p:nvSpPr>
          <p:cNvPr id="4" name="TextBox 3">
            <a:extLst>
              <a:ext uri="{FF2B5EF4-FFF2-40B4-BE49-F238E27FC236}">
                <a16:creationId xmlns:a16="http://schemas.microsoft.com/office/drawing/2014/main" id="{5D58F7AC-C336-B5D5-2B6E-A36185232172}"/>
              </a:ext>
            </a:extLst>
          </p:cNvPr>
          <p:cNvSpPr txBox="1"/>
          <p:nvPr/>
        </p:nvSpPr>
        <p:spPr>
          <a:xfrm>
            <a:off x="5723964" y="2622176"/>
            <a:ext cx="914400" cy="369332"/>
          </a:xfrm>
          <a:prstGeom prst="rect">
            <a:avLst/>
          </a:prstGeom>
          <a:noFill/>
        </p:spPr>
        <p:txBody>
          <a:bodyPr wrap="square" rtlCol="0">
            <a:spAutoFit/>
          </a:bodyPr>
          <a:lstStyle/>
          <a:p>
            <a:endParaRPr lang="en-GB" dirty="0">
              <a:latin typeface="Abadi" panose="020B0604020104020204" pitchFamily="34" charset="0"/>
            </a:endParaRPr>
          </a:p>
        </p:txBody>
      </p:sp>
      <p:sp>
        <p:nvSpPr>
          <p:cNvPr id="5" name="TextBox 4">
            <a:extLst>
              <a:ext uri="{FF2B5EF4-FFF2-40B4-BE49-F238E27FC236}">
                <a16:creationId xmlns:a16="http://schemas.microsoft.com/office/drawing/2014/main" id="{E93C5E31-21AE-A7B0-D5D0-AB160AF9F770}"/>
              </a:ext>
            </a:extLst>
          </p:cNvPr>
          <p:cNvSpPr txBox="1"/>
          <p:nvPr/>
        </p:nvSpPr>
        <p:spPr>
          <a:xfrm>
            <a:off x="6274400" y="2877670"/>
            <a:ext cx="45719" cy="369332"/>
          </a:xfrm>
          <a:prstGeom prst="rect">
            <a:avLst/>
          </a:prstGeom>
          <a:noFill/>
        </p:spPr>
        <p:txBody>
          <a:bodyPr wrap="square" rtlCol="0">
            <a:spAutoFit/>
          </a:bodyPr>
          <a:lstStyle/>
          <a:p>
            <a:endParaRPr lang="en-GB" dirty="0">
              <a:latin typeface="Abadi" panose="020B0604020104020204" pitchFamily="34" charset="0"/>
            </a:endParaRPr>
          </a:p>
        </p:txBody>
      </p:sp>
      <p:sp>
        <p:nvSpPr>
          <p:cNvPr id="9" name="TextBox 8">
            <a:extLst>
              <a:ext uri="{FF2B5EF4-FFF2-40B4-BE49-F238E27FC236}">
                <a16:creationId xmlns:a16="http://schemas.microsoft.com/office/drawing/2014/main" id="{BF5216E7-2F32-9F6E-E5FA-8CF2D29EDC04}"/>
              </a:ext>
            </a:extLst>
          </p:cNvPr>
          <p:cNvSpPr txBox="1"/>
          <p:nvPr/>
        </p:nvSpPr>
        <p:spPr>
          <a:xfrm>
            <a:off x="2054489" y="2656850"/>
            <a:ext cx="9167751" cy="9510296"/>
          </a:xfrm>
          <a:prstGeom prst="rect">
            <a:avLst/>
          </a:prstGeom>
          <a:noFill/>
        </p:spPr>
        <p:txBody>
          <a:bodyPr wrap="square" rtlCol="0">
            <a:spAutoFit/>
          </a:bodyPr>
          <a:lstStyle/>
          <a:p>
            <a:r>
              <a:rPr lang="en-GB" dirty="0">
                <a:latin typeface="Abadi" panose="020B0604020104020204" pitchFamily="34" charset="0"/>
              </a:rPr>
              <a:t>Hepatitis  B.  Is the virus infection and most common diseases and the serious problem</a:t>
            </a:r>
          </a:p>
          <a:p>
            <a:r>
              <a:rPr lang="en-GB" dirty="0">
                <a:latin typeface="Abadi" panose="020B0604020104020204" pitchFamily="34" charset="0"/>
              </a:rPr>
              <a:t>Of the whole world million of people affecting  this kind of disease although three's a highly  </a:t>
            </a:r>
          </a:p>
          <a:p>
            <a:r>
              <a:rPr lang="en-GB" dirty="0">
                <a:latin typeface="Abadi" panose="020B0604020104020204" pitchFamily="34" charset="0"/>
              </a:rPr>
              <a:t>Effective  vaccines against  hepatitis virus , started since 1982.  in Asia   pacific 75% carrier of hepatitis B are increased risk of developing hepatic descompensation hepatocellular carcinoma </a:t>
            </a:r>
          </a:p>
          <a:p>
            <a:r>
              <a:rPr lang="en-GB" dirty="0">
                <a:latin typeface="Abadi" panose="020B0604020104020204" pitchFamily="34" charset="0"/>
              </a:rPr>
              <a:t>               HEPATITIS B VIRUS , is not cytopathic  both liver damaged  and viral control</a:t>
            </a:r>
          </a:p>
          <a:p>
            <a:r>
              <a:rPr lang="en-GB" dirty="0">
                <a:latin typeface="Abadi" panose="020B0604020104020204" pitchFamily="34" charset="0"/>
              </a:rPr>
              <a:t>           depend on  the complex between the virus replication and the immune </a:t>
            </a:r>
            <a:r>
              <a:rPr lang="en-GB" dirty="0" err="1">
                <a:latin typeface="Abadi" panose="020B0604020104020204" pitchFamily="34" charset="0"/>
              </a:rPr>
              <a:t>response,the</a:t>
            </a:r>
            <a:r>
              <a:rPr lang="en-GB" dirty="0">
                <a:latin typeface="Abadi" panose="020B0604020104020204" pitchFamily="34" charset="0"/>
              </a:rPr>
              <a:t>  approval of oral treatment since  1998 enabled in clinical management disease </a:t>
            </a:r>
          </a:p>
          <a:p>
            <a:r>
              <a:rPr lang="en-GB" dirty="0">
                <a:latin typeface="Abadi" panose="020B0604020104020204" pitchFamily="34" charset="0"/>
              </a:rPr>
              <a:t>            </a:t>
            </a:r>
          </a:p>
          <a:p>
            <a:endParaRPr lang="en-GB" dirty="0">
              <a:latin typeface="Abadi" panose="020B0604020104020204" pitchFamily="34" charset="0"/>
            </a:endParaRPr>
          </a:p>
          <a:p>
            <a:r>
              <a:rPr lang="en-GB" dirty="0">
                <a:latin typeface="Abadi" panose="020B0604020104020204" pitchFamily="34" charset="0"/>
              </a:rPr>
              <a:t> </a:t>
            </a:r>
          </a:p>
          <a:p>
            <a:r>
              <a:rPr lang="en-GB" dirty="0">
                <a:latin typeface="Abadi" panose="020B0604020104020204" pitchFamily="34" charset="0"/>
              </a:rPr>
              <a:t>           </a:t>
            </a:r>
          </a:p>
          <a:p>
            <a:endParaRPr lang="en-GB" dirty="0">
              <a:latin typeface="Abadi" panose="020B0604020104020204" pitchFamily="34" charset="0"/>
            </a:endParaRPr>
          </a:p>
          <a:p>
            <a:endParaRPr lang="en-GB" dirty="0">
              <a:latin typeface="Abadi" panose="020B0604020104020204" pitchFamily="34" charset="0"/>
            </a:endParaRPr>
          </a:p>
          <a:p>
            <a:r>
              <a:rPr lang="en-GB" dirty="0">
                <a:latin typeface="Abadi" panose="020B0604020104020204" pitchFamily="34" charset="0"/>
              </a:rPr>
              <a:t>                                                                                                                                                    </a:t>
            </a:r>
          </a:p>
          <a:p>
            <a:r>
              <a:rPr lang="en-GB" dirty="0">
                <a:latin typeface="Abadi" panose="020B0604020104020204" pitchFamily="34" charset="0"/>
              </a:rPr>
              <a:t>      </a:t>
            </a:r>
          </a:p>
          <a:p>
            <a:r>
              <a:rPr lang="en-GB" dirty="0">
                <a:latin typeface="Abadi" panose="020B0604020104020204" pitchFamily="34" charset="0"/>
              </a:rPr>
              <a:t>             </a:t>
            </a: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p:txBody>
      </p:sp>
      <p:pic>
        <p:nvPicPr>
          <p:cNvPr id="6" name="Picture 5">
            <a:extLst>
              <a:ext uri="{FF2B5EF4-FFF2-40B4-BE49-F238E27FC236}">
                <a16:creationId xmlns:a16="http://schemas.microsoft.com/office/drawing/2014/main" id="{EE9B98A5-4909-C274-1601-4A27EFB180F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181164" y="5196682"/>
            <a:ext cx="3550920" cy="1984248"/>
          </a:xfrm>
          <a:prstGeom prst="rect">
            <a:avLst/>
          </a:prstGeom>
        </p:spPr>
      </p:pic>
      <p:sp>
        <p:nvSpPr>
          <p:cNvPr id="7" name="TextBox 6">
            <a:extLst>
              <a:ext uri="{FF2B5EF4-FFF2-40B4-BE49-F238E27FC236}">
                <a16:creationId xmlns:a16="http://schemas.microsoft.com/office/drawing/2014/main" id="{3E52D2E5-5B1A-819E-B91E-B560FD545057}"/>
              </a:ext>
            </a:extLst>
          </p:cNvPr>
          <p:cNvSpPr txBox="1"/>
          <p:nvPr/>
        </p:nvSpPr>
        <p:spPr>
          <a:xfrm>
            <a:off x="4498939" y="7106053"/>
            <a:ext cx="3550920" cy="230832"/>
          </a:xfrm>
          <a:prstGeom prst="rect">
            <a:avLst/>
          </a:prstGeom>
          <a:noFill/>
        </p:spPr>
        <p:txBody>
          <a:bodyPr wrap="square" rtlCol="0">
            <a:spAutoFit/>
          </a:bodyPr>
          <a:lstStyle/>
          <a:p>
            <a:r>
              <a:rPr lang="en-GB" sz="900" dirty="0">
                <a:latin typeface="Abadi" panose="020B0604020104020204" pitchFamily="34" charset="0"/>
                <a:hlinkClick r:id="rId4" tooltip="https://blogs.imperial.ac.uk/imperial-medicine/2019/11/06/how-reconstructing-the-past-hepatitis-b-epidemic-can-help-prevent-liver-cancer-in-the-future/"/>
              </a:rPr>
              <a:t>This Photo</a:t>
            </a:r>
            <a:r>
              <a:rPr lang="en-GB" sz="900" dirty="0">
                <a:latin typeface="Abadi" panose="020B0604020104020204" pitchFamily="34" charset="0"/>
              </a:rPr>
              <a:t> by Unknown Author is licensed under </a:t>
            </a:r>
            <a:r>
              <a:rPr lang="en-GB" sz="900" dirty="0">
                <a:latin typeface="Abadi" panose="020B0604020104020204" pitchFamily="34" charset="0"/>
                <a:hlinkClick r:id="rId5" tooltip="https://creativecommons.org/licenses/by-nd/3.0/"/>
              </a:rPr>
              <a:t>CC BY-ND</a:t>
            </a:r>
            <a:endParaRPr lang="en-GB" sz="900" dirty="0">
              <a:latin typeface="Abadi" panose="020B0604020104020204" pitchFamily="34" charset="0"/>
            </a:endParaRPr>
          </a:p>
        </p:txBody>
      </p:sp>
    </p:spTree>
    <p:extLst>
      <p:ext uri="{BB962C8B-B14F-4D97-AF65-F5344CB8AC3E}">
        <p14:creationId xmlns:p14="http://schemas.microsoft.com/office/powerpoint/2010/main" val="4235689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4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0210784-6466-04B0-09B0-E3D9573FE907}"/>
              </a:ext>
            </a:extLst>
          </p:cNvPr>
          <p:cNvSpPr>
            <a:spLocks noGrp="1"/>
          </p:cNvSpPr>
          <p:nvPr>
            <p:ph type="title"/>
          </p:nvPr>
        </p:nvSpPr>
        <p:spPr>
          <a:xfrm>
            <a:off x="2155070" y="997972"/>
            <a:ext cx="7576989" cy="1568335"/>
          </a:xfrm>
        </p:spPr>
        <p:txBody>
          <a:bodyPr>
            <a:normAutofit fontScale="90000"/>
          </a:bodyPr>
          <a:lstStyle/>
          <a:p>
            <a:r>
              <a:rPr lang="en-GB" sz="2000" b="0" dirty="0">
                <a:solidFill>
                  <a:schemeClr val="tx1"/>
                </a:solidFill>
              </a:rPr>
              <a:t>	</a:t>
            </a:r>
            <a:br>
              <a:rPr lang="en-GB" sz="2000" b="0" dirty="0">
                <a:solidFill>
                  <a:schemeClr val="tx1"/>
                </a:solidFill>
              </a:rPr>
            </a:br>
            <a:r>
              <a:rPr lang="en-GB" sz="2000" b="0" dirty="0">
                <a:solidFill>
                  <a:schemeClr val="tx1"/>
                </a:solidFill>
              </a:rPr>
              <a:t>Discuss the  factors influencing the Health and well being  of individuals  affected by  the  disease  or condition. The  public health prevention the program of vaccination  and  screening  guidelines and contact  tracing  the  Role of WHO  and local authority reducing the case of hepatitis B.  In psychology  and emotional well being  the mental health  impact to  chronic infection, coping  the support system the economic impact  on individuals ,loss of income  due  to chronic condition and  the economic burden of liver  cancer  cirrhosis ,the social  factors  the discrimination ,cultural belief because of illness and awareness of education the behavioural  factors is sharing needles  or unsafe medical practices                                                                                                                                                                                                                                                        																														</a:t>
            </a:r>
            <a:br>
              <a:rPr lang="en-GB" sz="2000" b="0" dirty="0">
                <a:solidFill>
                  <a:schemeClr val="tx1"/>
                </a:solidFill>
              </a:rPr>
            </a:br>
            <a:br>
              <a:rPr lang="en-GB" sz="2000" b="0" dirty="0">
                <a:solidFill>
                  <a:schemeClr val="tx1"/>
                </a:solidFill>
              </a:rPr>
            </a:br>
            <a:r>
              <a:rPr lang="en-GB" sz="2000" b="0" dirty="0">
                <a:solidFill>
                  <a:schemeClr val="tx1"/>
                </a:solidFill>
              </a:rPr>
              <a:t>																																	</a:t>
            </a:r>
            <a:br>
              <a:rPr lang="en-GB" sz="2000" b="0" dirty="0">
                <a:solidFill>
                  <a:schemeClr val="tx1"/>
                </a:solidFill>
              </a:rPr>
            </a:br>
            <a:br>
              <a:rPr lang="en-GB" sz="2000" b="0" dirty="0">
                <a:solidFill>
                  <a:schemeClr val="tx1"/>
                </a:solidFill>
              </a:rPr>
            </a:br>
            <a:br>
              <a:rPr lang="en-GB" sz="2000" b="0" dirty="0">
                <a:solidFill>
                  <a:schemeClr val="tx1"/>
                </a:solidFill>
              </a:rPr>
            </a:br>
            <a:br>
              <a:rPr lang="en-GB" sz="2000" b="0" dirty="0">
                <a:solidFill>
                  <a:schemeClr val="tx1"/>
                </a:solidFill>
              </a:rPr>
            </a:br>
            <a:br>
              <a:rPr lang="en-GB" sz="2000" b="0" dirty="0">
                <a:solidFill>
                  <a:schemeClr val="tx1"/>
                </a:solidFill>
              </a:rPr>
            </a:br>
            <a:r>
              <a:rPr lang="en-GB" sz="2000" b="0" dirty="0">
                <a:solidFill>
                  <a:schemeClr val="tx1"/>
                </a:solidFill>
              </a:rPr>
              <a:t>				D</a:t>
            </a:r>
            <a:endParaRPr lang="en-GB" sz="2800" b="0" dirty="0">
              <a:solidFill>
                <a:schemeClr val="tx1"/>
              </a:solidFill>
            </a:endParaRPr>
          </a:p>
        </p:txBody>
      </p:sp>
      <p:sp>
        <p:nvSpPr>
          <p:cNvPr id="3" name="Text Placeholder 2">
            <a:extLst>
              <a:ext uri="{FF2B5EF4-FFF2-40B4-BE49-F238E27FC236}">
                <a16:creationId xmlns:a16="http://schemas.microsoft.com/office/drawing/2014/main" id="{383B2499-1614-C802-6BD7-06DDC4F3077C}"/>
              </a:ext>
            </a:extLst>
          </p:cNvPr>
          <p:cNvSpPr>
            <a:spLocks noGrp="1"/>
          </p:cNvSpPr>
          <p:nvPr>
            <p:ph type="body" sz="quarter" idx="10"/>
          </p:nvPr>
        </p:nvSpPr>
        <p:spPr>
          <a:xfrm>
            <a:off x="2356283" y="-670769"/>
            <a:ext cx="7174561" cy="1841382"/>
          </a:xfrm>
        </p:spPr>
        <p:txBody>
          <a:bodyPr>
            <a:normAutofit/>
          </a:bodyPr>
          <a:lstStyle/>
          <a:p>
            <a:r>
              <a:rPr lang="en-GB" sz="3200" dirty="0">
                <a:solidFill>
                  <a:schemeClr val="tx1"/>
                </a:solidFill>
                <a:latin typeface="Arial" panose="020B0604020202020204" pitchFamily="34" charset="0"/>
                <a:cs typeface="Arial" panose="020B0604020202020204" pitchFamily="34" charset="0"/>
              </a:rPr>
              <a:t>Discussion</a:t>
            </a:r>
          </a:p>
        </p:txBody>
      </p:sp>
    </p:spTree>
    <p:extLst>
      <p:ext uri="{BB962C8B-B14F-4D97-AF65-F5344CB8AC3E}">
        <p14:creationId xmlns:p14="http://schemas.microsoft.com/office/powerpoint/2010/main" val="3860334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0CDEF-CA2D-581A-25A5-2D2D3D5D6741}"/>
              </a:ext>
            </a:extLst>
          </p:cNvPr>
          <p:cNvSpPr>
            <a:spLocks noGrp="1"/>
          </p:cNvSpPr>
          <p:nvPr>
            <p:ph type="ctrTitle"/>
          </p:nvPr>
        </p:nvSpPr>
        <p:spPr>
          <a:xfrm>
            <a:off x="1885162" y="136546"/>
            <a:ext cx="7556205" cy="6584908"/>
          </a:xfrm>
        </p:spPr>
        <p:txBody>
          <a:bodyPr/>
          <a:lstStyle/>
          <a:p>
            <a:pPr algn="ctr">
              <a:lnSpc>
                <a:spcPct val="150000"/>
              </a:lnSpc>
            </a:pPr>
            <a:r>
              <a:rPr lang="en-GB" dirty="0">
                <a:solidFill>
                  <a:schemeClr val="tx1"/>
                </a:solidFill>
              </a:rPr>
              <a:t>Conclusion</a:t>
            </a:r>
            <a:br>
              <a:rPr lang="en-GB" dirty="0">
                <a:solidFill>
                  <a:schemeClr val="tx1"/>
                </a:solidFill>
              </a:rPr>
            </a:br>
            <a:r>
              <a:rPr lang="en-GB" sz="2000" dirty="0">
                <a:latin typeface="Arial" panose="020B0604020202020204" pitchFamily="34" charset="0"/>
                <a:cs typeface="Arial" panose="020B0604020202020204" pitchFamily="34" charset="0"/>
              </a:rPr>
              <a:t>Hepatitis  B , in prevention  it remains to public health   challenge  and  manageable the viral infections of hepatitis  B  virus It can lead   to both   acute  chronic liver   disease , the cirrhosis  hepatocellular carcinoma the  infection can be  highly  to prevent  and safe  and effectiveness   is the vaccination and treatment of  antiviral therapies  also can reduce the infection disease									  </a:t>
            </a:r>
            <a:r>
              <a:rPr lang="en-GB" dirty="0">
                <a:solidFill>
                  <a:schemeClr val="tx1"/>
                </a:solidFill>
              </a:rPr>
              <a:t>  </a:t>
            </a:r>
          </a:p>
        </p:txBody>
      </p:sp>
      <p:sp>
        <p:nvSpPr>
          <p:cNvPr id="4" name="Slide Number Placeholder 3">
            <a:extLst>
              <a:ext uri="{FF2B5EF4-FFF2-40B4-BE49-F238E27FC236}">
                <a16:creationId xmlns:a16="http://schemas.microsoft.com/office/drawing/2014/main" id="{CFA634E2-120C-42D6-3F9C-5A8916F52AE1}"/>
              </a:ext>
            </a:extLst>
          </p:cNvPr>
          <p:cNvSpPr>
            <a:spLocks noGrp="1"/>
          </p:cNvSpPr>
          <p:nvPr>
            <p:ph type="sldNum" sz="quarter" idx="12"/>
          </p:nvPr>
        </p:nvSpPr>
        <p:spPr/>
        <p:txBody>
          <a:bodyPr/>
          <a:lstStyle/>
          <a:p>
            <a:fld id="{19B51A1E-902D-48AF-9020-955120F399B6}" type="slidenum">
              <a:rPr lang="en-US" smtClean="0"/>
              <a:pPr/>
              <a:t>4</a:t>
            </a:fld>
            <a:endParaRPr lang="en-US" dirty="0"/>
          </a:p>
        </p:txBody>
      </p:sp>
    </p:spTree>
    <p:extLst>
      <p:ext uri="{BB962C8B-B14F-4D97-AF65-F5344CB8AC3E}">
        <p14:creationId xmlns:p14="http://schemas.microsoft.com/office/powerpoint/2010/main" val="175972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14232B-D94A-F2B1-AA5A-1190B2E7478F}"/>
              </a:ext>
            </a:extLst>
          </p:cNvPr>
          <p:cNvSpPr>
            <a:spLocks noGrp="1"/>
          </p:cNvSpPr>
          <p:nvPr>
            <p:ph type="sldNum" sz="quarter" idx="12"/>
          </p:nvPr>
        </p:nvSpPr>
        <p:spPr/>
        <p:txBody>
          <a:bodyPr/>
          <a:lstStyle/>
          <a:p>
            <a:fld id="{19B51A1E-902D-48AF-9020-955120F399B6}" type="slidenum">
              <a:rPr lang="en-US" smtClean="0"/>
              <a:pPr/>
              <a:t>5</a:t>
            </a:fld>
            <a:endParaRPr lang="en-US" dirty="0"/>
          </a:p>
        </p:txBody>
      </p:sp>
      <p:sp>
        <p:nvSpPr>
          <p:cNvPr id="5" name="TextBox 4">
            <a:extLst>
              <a:ext uri="{FF2B5EF4-FFF2-40B4-BE49-F238E27FC236}">
                <a16:creationId xmlns:a16="http://schemas.microsoft.com/office/drawing/2014/main" id="{5B1ECB71-D7A8-E9DA-29F8-C48DB86067EC}"/>
              </a:ext>
            </a:extLst>
          </p:cNvPr>
          <p:cNvSpPr txBox="1"/>
          <p:nvPr/>
        </p:nvSpPr>
        <p:spPr>
          <a:xfrm>
            <a:off x="1657815" y="451513"/>
            <a:ext cx="8876370" cy="1080295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endParaRPr lang="en-GB" sz="3600" b="1" dirty="0">
              <a:solidFill>
                <a:schemeClr val="tx1"/>
              </a:solidFill>
              <a:latin typeface="Abadi" panose="020B0604020104020204" pitchFamily="34" charset="0"/>
              <a:cs typeface="Arial" panose="020B0604020202020204" pitchFamily="34" charset="0"/>
            </a:endParaRPr>
          </a:p>
          <a:p>
            <a:r>
              <a:rPr lang="en-GB" sz="3600" b="1" dirty="0">
                <a:solidFill>
                  <a:schemeClr val="tx1"/>
                </a:solidFill>
                <a:latin typeface="Abadi" panose="020B0604020104020204" pitchFamily="34" charset="0"/>
                <a:cs typeface="Arial" panose="020B0604020202020204" pitchFamily="34" charset="0"/>
              </a:rPr>
              <a:t>REFERENCES </a:t>
            </a:r>
            <a:endParaRPr lang="en-GB" sz="1600" b="1" dirty="0">
              <a:solidFill>
                <a:schemeClr val="tx1"/>
              </a:solidFill>
              <a:latin typeface="Abadi" panose="020B0604020104020204" pitchFamily="34" charset="0"/>
              <a:cs typeface="Arial" panose="020B0604020202020204" pitchFamily="34" charset="0"/>
            </a:endParaRPr>
          </a:p>
          <a:p>
            <a:r>
              <a:rPr lang="en-GB" sz="2400" b="1" dirty="0">
                <a:solidFill>
                  <a:schemeClr val="tx1"/>
                </a:solidFill>
                <a:latin typeface="Abadi" panose="020B0604020104020204" pitchFamily="34" charset="0"/>
                <a:cs typeface="Arial" panose="020B0604020202020204" pitchFamily="34" charset="0"/>
              </a:rPr>
              <a:t>1. Liaw , YF. Chu , CM</a:t>
            </a:r>
          </a:p>
          <a:p>
            <a:r>
              <a:rPr lang="en-GB" sz="2400" b="1" dirty="0">
                <a:solidFill>
                  <a:schemeClr val="tx1"/>
                </a:solidFill>
                <a:latin typeface="Abadi" panose="020B0604020104020204" pitchFamily="34" charset="0"/>
                <a:cs typeface="Arial" panose="020B0604020202020204" pitchFamily="34" charset="0"/>
              </a:rPr>
              <a:t>Hepatitis B Virus infection LANCET ,2009:373:582:-592</a:t>
            </a:r>
          </a:p>
          <a:p>
            <a:r>
              <a:rPr lang="en-GB" sz="2400" b="1" dirty="0">
                <a:solidFill>
                  <a:schemeClr val="tx1"/>
                </a:solidFill>
                <a:latin typeface="Abadi" panose="020B0604020104020204" pitchFamily="34" charset="0"/>
                <a:cs typeface="Arial" panose="020B0604020202020204" pitchFamily="34" charset="0"/>
              </a:rPr>
              <a:t>Full text (PDF) PubMed  google Scholar </a:t>
            </a:r>
          </a:p>
          <a:p>
            <a:r>
              <a:rPr lang="en-GB" sz="2400" b="1" dirty="0">
                <a:solidFill>
                  <a:schemeClr val="tx1"/>
                </a:solidFill>
                <a:latin typeface="Abadi" panose="020B0604020104020204" pitchFamily="34" charset="0"/>
                <a:cs typeface="Arial" panose="020B0604020202020204" pitchFamily="34" charset="0"/>
              </a:rPr>
              <a:t>2WHO </a:t>
            </a:r>
          </a:p>
          <a:p>
            <a:r>
              <a:rPr lang="en-GB" sz="2400" b="1" dirty="0">
                <a:solidFill>
                  <a:schemeClr val="tx1"/>
                </a:solidFill>
                <a:latin typeface="Abadi" panose="020B0604020104020204" pitchFamily="34" charset="0"/>
                <a:cs typeface="Arial" panose="020B0604020202020204" pitchFamily="34" charset="0"/>
              </a:rPr>
              <a:t>Hepatitis B Fact sheet N 204 http;//www.int./mediacenter/ factsheet (accessed April 30,2014)</a:t>
            </a:r>
          </a:p>
          <a:p>
            <a:endParaRPr lang="en-GB" sz="2400" b="1" dirty="0">
              <a:solidFill>
                <a:schemeClr val="tx1"/>
              </a:solidFill>
              <a:latin typeface="Abadi" panose="020B0604020104020204" pitchFamily="34" charset="0"/>
              <a:cs typeface="Arial" panose="020B0604020202020204" pitchFamily="34" charset="0"/>
            </a:endParaRPr>
          </a:p>
          <a:p>
            <a:r>
              <a:rPr lang="en-GB" sz="2400" b="1" dirty="0">
                <a:solidFill>
                  <a:schemeClr val="tx1"/>
                </a:solidFill>
                <a:latin typeface="Abadi" panose="020B0604020104020204" pitchFamily="34" charset="0"/>
                <a:cs typeface="Arial" panose="020B0604020202020204" pitchFamily="34" charset="0"/>
              </a:rPr>
              <a:t>3Bush ,MP Should HBV DNA  NAT  replace  HBsAg screening  blood donor  </a:t>
            </a:r>
            <a:r>
              <a:rPr lang="en-GB" sz="2400" b="1" dirty="0" err="1">
                <a:solidFill>
                  <a:schemeClr val="tx1"/>
                </a:solidFill>
                <a:latin typeface="Abadi" panose="020B0604020104020204" pitchFamily="34" charset="0"/>
                <a:cs typeface="Arial" panose="020B0604020202020204" pitchFamily="34" charset="0"/>
              </a:rPr>
              <a:t>Tranfus</a:t>
            </a:r>
            <a:r>
              <a:rPr lang="en-GB" sz="2400" b="1" dirty="0">
                <a:solidFill>
                  <a:schemeClr val="tx1"/>
                </a:solidFill>
                <a:latin typeface="Abadi" panose="020B0604020104020204" pitchFamily="34" charset="0"/>
                <a:cs typeface="Arial" panose="020B0604020202020204" pitchFamily="34" charset="0"/>
              </a:rPr>
              <a:t> clin  Biol2004 ;11:26-32google scholar </a:t>
            </a: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r>
              <a:rPr lang="en-GB" sz="2400" b="1" dirty="0">
                <a:solidFill>
                  <a:schemeClr val="tx1"/>
                </a:solidFill>
                <a:latin typeface="Abadi" panose="020B0604020104020204" pitchFamily="34" charset="0"/>
                <a:cs typeface="Arial" panose="020B0604020202020204" pitchFamily="34" charset="0"/>
              </a:rPr>
              <a:t>/</a:t>
            </a:r>
          </a:p>
        </p:txBody>
      </p:sp>
    </p:spTree>
    <p:extLst>
      <p:ext uri="{BB962C8B-B14F-4D97-AF65-F5344CB8AC3E}">
        <p14:creationId xmlns:p14="http://schemas.microsoft.com/office/powerpoint/2010/main" val="29555225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0ae54072c34d37fb8bd72a1285d7ce7b">
  <xsd:schema xmlns:xsd="http://www.w3.org/2001/XMLSchema" xmlns:xs="http://www.w3.org/2001/XMLSchema" xmlns:p="http://schemas.microsoft.com/office/2006/metadata/properties" xmlns:ns3="b4f9f7ee-5770-4a14-8925-17f3d16e50b7" targetNamespace="http://schemas.microsoft.com/office/2006/metadata/properties" ma:root="true" ma:fieldsID="7dab83e179fe9ff15b1fe7a1903cac88"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4573A5A1-5174-421D-A848-C3A0EDD6CC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08F6973-34C9-4331-9644-AB798AADD1A9}">
  <ds:schemaRefs>
    <ds:schemaRef ds:uri="http://schemas.microsoft.com/sharepoint/v3/contenttype/forms"/>
  </ds:schemaRefs>
</ds:datastoreItem>
</file>

<file path=customXml/itemProps3.xml><?xml version="1.0" encoding="utf-8"?>
<ds:datastoreItem xmlns:ds="http://schemas.openxmlformats.org/officeDocument/2006/customXml" ds:itemID="{A890A734-AE9A-4170-AD87-FF215C12E877}">
  <ds:schemaRefs>
    <ds:schemaRef ds:uri="http://schemas.microsoft.com/office/2006/documentManagement/types"/>
    <ds:schemaRef ds:uri="http://schemas.openxmlformats.org/package/2006/metadata/core-properties"/>
    <ds:schemaRef ds:uri="http://purl.org/dc/dcmitype/"/>
    <ds:schemaRef ds:uri="http://purl.org/dc/elements/1.1/"/>
    <ds:schemaRef ds:uri="http://schemas.microsoft.com/office/2006/metadata/properties"/>
    <ds:schemaRef ds:uri="http://schemas.microsoft.com/office/infopath/2007/PartnerControls"/>
    <ds:schemaRef ds:uri="http://purl.org/dc/terms/"/>
    <ds:schemaRef ds:uri="b4f9f7ee-5770-4a14-8925-17f3d16e50b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TotalTime>
  <Words>971</Words>
  <Application>Microsoft Office PowerPoint</Application>
  <PresentationFormat>Widescreen</PresentationFormat>
  <Paragraphs>75</Paragraphs>
  <Slides>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Abadi</vt:lpstr>
      <vt:lpstr>Algerian</vt:lpstr>
      <vt:lpstr>Aptos</vt:lpstr>
      <vt:lpstr>Aptos Display</vt:lpstr>
      <vt:lpstr>Arial</vt:lpstr>
      <vt:lpstr>Office Theme</vt:lpstr>
      <vt:lpstr>PowerPoint Presentation</vt:lpstr>
      <vt:lpstr>TOPIC  HEPATITIS B Hepatitis B is a viral infection  disease  of the liver  that can be acute  chronic  spread through blood and body fluid  and  Preventable with highly effective  vaccine  1.25 billion  carrier  defined as person positive  for  hepatitis B   antigen for 6 months HBsAg. The person carrier of HVB it develop and risk  of  cirrhosis hepatic  decompensation  and  hepatocellular  carcinoma  most  carrier  will not  develop hepatic  complication from chronic  hepatis B, 15% or 40% will develop serious  during  their lifetime, and  Hepatis  spread inflammation of the liver  spread  through contact  with blood of infected person unprotected  sexual activity  with the infected  person, the EPEDIOMOLGY HEPATITIS B , person  infected HVB  live in all parts of the country especially in endemic in  Asia  and Africa, there are  prevention of  the patient with chronic HBV should be counselled  regarding lifestyle and prevention of  transmission and monitoring life ,                                         CIITATION:MLA  Trepo, Christian, Henry LY chan                          and  anna Lok HEPATITIS  B  virus infection . The lancet 384.99599(2014)    Harvard  trepo , c.,Chan , H.L and Lok , A., 2014 Hepatitis B                                VIRUS                                                                          0                                           HEPATITIS  B                                             topic  hepatitis b                                                                                                                                                    0 </vt:lpstr>
      <vt:lpstr>  Discuss the  factors influencing the Health and well being  of individuals  affected by  the  disease  or condition. The  public health prevention the program of vaccination  and  screening  guidelines and contact  tracing  the  Role of WHO  and local authority reducing the case of hepatitis B.  In psychology  and emotional well being  the mental health  impact to  chronic infection, coping  the support system the economic impact  on individuals ,loss of income  due  to chronic condition and  the economic burden of liver  cancer  cirrhosis ,the social  factors  the discrimination ,cultural belief because of illness and awareness of education the behavioural  factors is sharing needles  or unsafe medical practices                                                                                                                                                                                                                                                                                                                                  D</vt:lpstr>
      <vt:lpstr>Conclusion Hepatitis  B , in prevention  it remains to public health   challenge  and  manageable the viral infections of hepatitis  B  virus It can lead   to both   acute  chronic liver   disease , the cirrhosis  hepatocellular carcinoma the  infection can be  highly  to prevent  and safe  and effectiveness   is the vaccination and treatment of  antiviral therapies  also can reduce the infection disease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Martha De Leon Joson (2508286)</dc:creator>
  <cp:lastModifiedBy>Martha De Leon Joson (2508286)</cp:lastModifiedBy>
  <cp:revision>1</cp:revision>
  <dcterms:created xsi:type="dcterms:W3CDTF">2026-03-16T20:59:15Z</dcterms:created>
  <dcterms:modified xsi:type="dcterms:W3CDTF">2026-03-16T21:00:31Z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