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statista.com/statistics/386342/sainsburys-retail-sales-united-kingdom-uk/" TargetMode="External"/><Relationship Id="rId3" Type="http://schemas.openxmlformats.org/officeDocument/2006/relationships/hyperlink" Target="https://www.about.sainsburys.co.uk/about-us" TargetMode="Externa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20d95a57f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20d95a57f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20d95a57fd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20d95a57fd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a:solidFill>
                  <a:schemeClr val="dk1"/>
                </a:solidFill>
              </a:rPr>
              <a:t>Human resources is one of the elementary components of any business activity as it serves the function of managing the workforce of a company. The presentation here will identify the needs of a human resource official in terms of training and development. The knowledge, skills and behaviour will be investigated along with the application of frameworks like skills audit and SWOT. The benefits of developing an HR officer will also be critically discussed in the context of Sainsbury’s. It is one of the top retail supermarkets in the UK and at present, the company operates its business in more than 600 supermarkets along with brands like Nectar, Tu, Habitat and others (Sainsburys, 2023). The retail sales of Siansbury’s were £29463 million in 2021-22 which was an increase from £28617 million in 2020-21 (Statista, 2023).</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220d95a57fd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220d95a57fd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a:solidFill>
                  <a:schemeClr val="dk1"/>
                </a:solidFill>
              </a:rPr>
              <a:t>An HR professional in an organisation is responsible for carrying out a number of tasks. According to </a:t>
            </a:r>
            <a:r>
              <a:rPr lang="en-GB">
                <a:solidFill>
                  <a:schemeClr val="dk1"/>
                </a:solidFill>
                <a:highlight>
                  <a:srgbClr val="FFFFFF"/>
                </a:highlight>
              </a:rPr>
              <a:t>Fenech </a:t>
            </a:r>
            <a:r>
              <a:rPr i="1" lang="en-GB">
                <a:solidFill>
                  <a:schemeClr val="dk1"/>
                </a:solidFill>
                <a:highlight>
                  <a:srgbClr val="FFFFFF"/>
                </a:highlight>
              </a:rPr>
              <a:t>et al. </a:t>
            </a:r>
            <a:r>
              <a:rPr lang="en-GB">
                <a:solidFill>
                  <a:schemeClr val="dk1"/>
                </a:solidFill>
              </a:rPr>
              <a:t>(2019), these responsibilities include recruiting and retaining the workforce, maintaining payment, compensations and benefits of the employees, workforce planning strategies and many others. The following knowledge, skills and behaviours can be identified for effectively accomplishing the roles and responsibilities.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220d95a57fd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220d95a57fd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just">
              <a:lnSpc>
                <a:spcPct val="150000"/>
              </a:lnSpc>
              <a:spcBef>
                <a:spcPts val="0"/>
              </a:spcBef>
              <a:spcAft>
                <a:spcPts val="0"/>
              </a:spcAft>
              <a:buClr>
                <a:schemeClr val="dk1"/>
              </a:buClr>
              <a:buSzPts val="1100"/>
              <a:buChar char="●"/>
            </a:pPr>
            <a:r>
              <a:rPr lang="en-GB">
                <a:solidFill>
                  <a:schemeClr val="dk1"/>
                </a:solidFill>
              </a:rPr>
              <a:t>In the current scenario, an HR official is involved in the task of managing the human workforce in an organisation through activities like performance management, planning strategies and others. Hence, efficient knowledge of the principles, concepts, procedures, and theories of human resource management is essential for an HR professional in order to successfully apply these in practical situations. Sainsbury’s at present works with more than 171000 colleagues (Sainsburys, 2023). Appropriate knowledge of the topics mentioned above will be essential in efficiently managing this large volume workforce. </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rPr lang="en-GB">
                <a:solidFill>
                  <a:schemeClr val="dk1"/>
                </a:solidFill>
              </a:rPr>
              <a:t>Moreover, knowledge about the rules, regulations and legal aspects of employment is also crucial for an HR official to successfully handle matters like contracts, disciplinary procedures, grievances, working on policies related to working conditions, health and safety at work, diversity and equality and so on.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220d95a57fd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220d95a57fd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just">
              <a:lnSpc>
                <a:spcPct val="150000"/>
              </a:lnSpc>
              <a:spcBef>
                <a:spcPts val="0"/>
              </a:spcBef>
              <a:spcAft>
                <a:spcPts val="0"/>
              </a:spcAft>
              <a:buClr>
                <a:schemeClr val="dk1"/>
              </a:buClr>
              <a:buSzPts val="1100"/>
              <a:buChar char="●"/>
            </a:pPr>
            <a:r>
              <a:rPr lang="en-GB">
                <a:solidFill>
                  <a:schemeClr val="dk1"/>
                </a:solidFill>
              </a:rPr>
              <a:t>Recruiting staff is another significant aspect of the functions of human resource management (</a:t>
            </a:r>
            <a:r>
              <a:rPr lang="en-GB">
                <a:solidFill>
                  <a:srgbClr val="222222"/>
                </a:solidFill>
                <a:highlight>
                  <a:srgbClr val="FFFFFF"/>
                </a:highlight>
              </a:rPr>
              <a:t>Greer, 2021</a:t>
            </a:r>
            <a:r>
              <a:rPr lang="en-GB">
                <a:solidFill>
                  <a:schemeClr val="dk1"/>
                </a:solidFill>
              </a:rPr>
              <a:t>). The recruitment process involves activities like interviewing and interaction with various types of people. These activities involve communicating in a formal way. Hence, efficient communication skills and active listening skills are essential for an HR professional at Sainsbury’s. Moreover, responsibilities like assessing application forms and identifying the most suitable person for a concerned job demand appropriate decision-making skills, critical thinking skills, and analytical skills. Moreover, to effectively carry out all the functions and activities, improved time management skills are also essential for an HR professional. </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rPr lang="en-GB">
                <a:solidFill>
                  <a:schemeClr val="dk1"/>
                </a:solidFill>
              </a:rPr>
              <a:t>On the other hand, with the rapid expansion of digitalisation, different tools like data analytics, real-time data management, performance management software and others are becoming integral parts of human resource function (</a:t>
            </a:r>
            <a:r>
              <a:rPr lang="en-GB">
                <a:solidFill>
                  <a:srgbClr val="222222"/>
                </a:solidFill>
                <a:highlight>
                  <a:srgbClr val="FFFFFF"/>
                </a:highlight>
              </a:rPr>
              <a:t>Gaur </a:t>
            </a:r>
            <a:r>
              <a:rPr i="1" lang="en-GB">
                <a:solidFill>
                  <a:srgbClr val="222222"/>
                </a:solidFill>
                <a:highlight>
                  <a:srgbClr val="FFFFFF"/>
                </a:highlight>
              </a:rPr>
              <a:t>et al., </a:t>
            </a:r>
            <a:r>
              <a:rPr lang="en-GB">
                <a:solidFill>
                  <a:srgbClr val="222222"/>
                </a:solidFill>
                <a:highlight>
                  <a:srgbClr val="FFFFFF"/>
                </a:highlight>
              </a:rPr>
              <a:t>2019</a:t>
            </a:r>
            <a:r>
              <a:rPr lang="en-GB">
                <a:solidFill>
                  <a:schemeClr val="dk1"/>
                </a:solidFill>
              </a:rPr>
              <a:t>). Therefore, proper digital skills are essential for a modern-day HR professional. According to </a:t>
            </a:r>
            <a:r>
              <a:rPr lang="en-GB">
                <a:solidFill>
                  <a:srgbClr val="222222"/>
                </a:solidFill>
                <a:highlight>
                  <a:srgbClr val="FFFFFF"/>
                </a:highlight>
              </a:rPr>
              <a:t>al Habibi (2019), Sainsbury’s uses a web-based workforce management system. Hence, digital skills are of crucial importance.</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rPr lang="en-GB">
                <a:solidFill>
                  <a:schemeClr val="dk1"/>
                </a:solidFill>
              </a:rPr>
              <a:t>Along with these, maintaining discipline, promoting diverse work culture, resolution of conflicts, absence management, and compliance with ethical considerations of the company are also included in the responsibilities of a human resource official (</a:t>
            </a:r>
            <a:r>
              <a:rPr lang="en-GB">
                <a:solidFill>
                  <a:srgbClr val="222222"/>
                </a:solidFill>
                <a:highlight>
                  <a:srgbClr val="FFFFFF"/>
                </a:highlight>
              </a:rPr>
              <a:t>Wilton, 2019</a:t>
            </a:r>
            <a:r>
              <a:rPr lang="en-GB">
                <a:solidFill>
                  <a:schemeClr val="dk1"/>
                </a:solidFill>
              </a:rPr>
              <a:t>). Behavioural traits like target orientation, passion, innovation, critical thinking, adaptability and social awareness and others are essential for HR professionals. Sainsbury’s consists of a wide range of diverse workforce which necessitates the above-mentioned behavioural characteristics</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t/>
            </a: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220d95a57fd_0_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220d95a57fd_0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220d95a57fd_0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220d95a57fd_0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220d95a57fd_0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220d95a57fd_0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220d95a57fd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220d95a57fd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220d95a57fd_0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220d95a57fd_0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220d95a57fd_0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220d95a57fd_0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a:solidFill>
                  <a:schemeClr val="dk1"/>
                </a:solidFill>
              </a:rPr>
              <a:t>The conduction of personal skills through skill audit and SWOT analysis are presented in the appendix. The discussion in the previous task has presented the different skills, knowledge and behaviours of human resource officials. According to </a:t>
            </a:r>
            <a:r>
              <a:rPr lang="en-GB">
                <a:solidFill>
                  <a:srgbClr val="222222"/>
                </a:solidFill>
                <a:highlight>
                  <a:srgbClr val="FFFFFF"/>
                </a:highlight>
              </a:rPr>
              <a:t>Stewart and Brown </a:t>
            </a:r>
            <a:r>
              <a:rPr lang="en-GB">
                <a:solidFill>
                  <a:schemeClr val="dk1"/>
                </a:solidFill>
              </a:rPr>
              <a:t>(2019), the presence of appropriate skills and knowledge of human resource personnel leads to improved motivation in the employees and ultimately reaching the full potential of the employees. Based on the outcomes of the personal skill audit and the SWOT analysis, the following training and development needs can be identified.</a:t>
            </a:r>
            <a:endParaRPr>
              <a:solidFill>
                <a:schemeClr val="dk1"/>
              </a:solidFill>
            </a:endParaRPr>
          </a:p>
          <a:p>
            <a:pPr indent="0" lvl="0" marL="0" rtl="0" algn="just">
              <a:lnSpc>
                <a:spcPct val="150000"/>
              </a:lnSpc>
              <a:spcBef>
                <a:spcPts val="0"/>
              </a:spcBef>
              <a:spcAft>
                <a:spcPts val="0"/>
              </a:spcAft>
              <a:buClr>
                <a:schemeClr val="dk1"/>
              </a:buClr>
              <a:buSzPts val="1100"/>
              <a:buFont typeface="Arial"/>
              <a:buNone/>
            </a:pPr>
            <a:r>
              <a:rPr b="1" lang="en-GB">
                <a:solidFill>
                  <a:schemeClr val="dk1"/>
                </a:solidFill>
              </a:rPr>
              <a:t>Training and development needs </a:t>
            </a:r>
            <a:endParaRPr b="1">
              <a:solidFill>
                <a:schemeClr val="dk1"/>
              </a:solidFill>
            </a:endParaRPr>
          </a:p>
          <a:p>
            <a:pPr indent="-298450" lvl="0" marL="457200" rtl="0" algn="just">
              <a:lnSpc>
                <a:spcPct val="150000"/>
              </a:lnSpc>
              <a:spcBef>
                <a:spcPts val="0"/>
              </a:spcBef>
              <a:spcAft>
                <a:spcPts val="0"/>
              </a:spcAft>
              <a:buClr>
                <a:schemeClr val="dk1"/>
              </a:buClr>
              <a:buSzPts val="1100"/>
              <a:buChar char="●"/>
            </a:pPr>
            <a:r>
              <a:rPr b="1" i="1" lang="en-GB">
                <a:solidFill>
                  <a:schemeClr val="dk1"/>
                </a:solidFill>
              </a:rPr>
              <a:t>Knowledge of database and software</a:t>
            </a:r>
            <a:r>
              <a:rPr lang="en-GB">
                <a:solidFill>
                  <a:schemeClr val="dk1"/>
                </a:solidFill>
              </a:rPr>
              <a:t>: As found from the personal skills audit and the SWOT analysis, it can be perceived that I have little or negligible knowledge about handling a database and different advanced software used in the field of human resource management which can also be identified as one of the weaknesses. Therefore, developing his knowledge is one of my training needs. I shall refer to various courses for HR software to improve this knowledge.</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rPr b="1" i="1" lang="en-GB">
                <a:solidFill>
                  <a:schemeClr val="dk1"/>
                </a:solidFill>
              </a:rPr>
              <a:t>Communication skills</a:t>
            </a:r>
            <a:r>
              <a:rPr lang="en-GB">
                <a:solidFill>
                  <a:schemeClr val="dk1"/>
                </a:solidFill>
              </a:rPr>
              <a:t>: As an HR professional at Sainsbury’s, I have to improve my ability to deliver training sessions, conflict resolution skills and interviewing ability. In order to improve these skills, I shall implement strategies like collecting feedback on my communication session. It will help me in identifying the areas of development and improving public speaking skills. </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rPr b="1" i="1" lang="en-GB">
                <a:solidFill>
                  <a:schemeClr val="dk1"/>
                </a:solidFill>
              </a:rPr>
              <a:t>HR Issues and legal aspects</a:t>
            </a:r>
            <a:r>
              <a:rPr lang="en-GB">
                <a:solidFill>
                  <a:schemeClr val="dk1"/>
                </a:solidFill>
              </a:rPr>
              <a:t>: The skills audit has presented that I possess little knowledge about possible HR issues and awareness of legal aspects like contracts and hence these are included in my training needs. I shall refer to standard books, government and regulations for meeting this need.</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rPr b="1" i="1" lang="en-GB">
                <a:solidFill>
                  <a:schemeClr val="dk1"/>
                </a:solidFill>
              </a:rPr>
              <a:t>Problem-solving skills</a:t>
            </a:r>
            <a:r>
              <a:rPr lang="en-GB">
                <a:solidFill>
                  <a:schemeClr val="dk1"/>
                </a:solidFill>
              </a:rPr>
              <a:t>: Improving problem-solving skills, especially applying verbal reasoning skills are included in the development needs. </a:t>
            </a:r>
            <a:endParaRPr>
              <a:solidFill>
                <a:schemeClr val="dk1"/>
              </a:solidFill>
            </a:endParaRPr>
          </a:p>
          <a:p>
            <a:pPr indent="-298450" lvl="0" marL="457200" rtl="0" algn="just">
              <a:lnSpc>
                <a:spcPct val="150000"/>
              </a:lnSpc>
              <a:spcBef>
                <a:spcPts val="0"/>
              </a:spcBef>
              <a:spcAft>
                <a:spcPts val="0"/>
              </a:spcAft>
              <a:buClr>
                <a:schemeClr val="dk1"/>
              </a:buClr>
              <a:buSzPts val="1100"/>
              <a:buChar char="●"/>
            </a:pPr>
            <a:r>
              <a:rPr b="1" i="1" lang="en-GB">
                <a:solidFill>
                  <a:schemeClr val="dk1"/>
                </a:solidFill>
              </a:rPr>
              <a:t>Experience</a:t>
            </a:r>
            <a:r>
              <a:rPr lang="en-GB">
                <a:solidFill>
                  <a:schemeClr val="dk1"/>
                </a:solidFill>
              </a:rPr>
              <a:t>: I also have little experience in the field of human resources. I shall continue working as a human resource officer to increase my experience.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220d95a57fd_0_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220d95a57fd_0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a:solidFill>
                  <a:schemeClr val="dk1"/>
                </a:solidFill>
              </a:rPr>
              <a:t>Effective training and development programmes are essential for fully developing the abilities of an individual in a business context. According to </a:t>
            </a:r>
            <a:r>
              <a:rPr lang="en-GB">
                <a:solidFill>
                  <a:srgbClr val="222222"/>
                </a:solidFill>
                <a:highlight>
                  <a:srgbClr val="FFFFFF"/>
                </a:highlight>
              </a:rPr>
              <a:t>Kavanagh, M.J. and Johnson </a:t>
            </a:r>
            <a:r>
              <a:rPr lang="en-GB">
                <a:solidFill>
                  <a:schemeClr val="dk1"/>
                </a:solidFill>
              </a:rPr>
              <a:t>(2020) with the rapid expansion of digital solutions, information and technologies, in the current scenario, most of the business operations including human resource activities are dependent on disrupting technological solutions. Due to my good knowledge of information technology in the topics like MS office, the organisation will be benefited by focusing on my development as an HR officer. On the contrary </a:t>
            </a:r>
            <a:r>
              <a:rPr lang="en-GB">
                <a:solidFill>
                  <a:srgbClr val="222222"/>
                </a:solidFill>
                <a:highlight>
                  <a:srgbClr val="FFFFFF"/>
                </a:highlight>
              </a:rPr>
              <a:t>Zeebaree </a:t>
            </a:r>
            <a:r>
              <a:rPr i="1" lang="en-GB">
                <a:solidFill>
                  <a:srgbClr val="222222"/>
                </a:solidFill>
                <a:highlight>
                  <a:srgbClr val="FFFFFF"/>
                </a:highlight>
              </a:rPr>
              <a:t>et al. </a:t>
            </a:r>
            <a:r>
              <a:rPr lang="en-GB">
                <a:solidFill>
                  <a:srgbClr val="222222"/>
                </a:solidFill>
                <a:highlight>
                  <a:srgbClr val="FFFFFF"/>
                </a:highlight>
              </a:rPr>
              <a:t>(2019</a:t>
            </a:r>
            <a:r>
              <a:rPr lang="en-GB">
                <a:solidFill>
                  <a:schemeClr val="dk1"/>
                </a:solidFill>
              </a:rPr>
              <a:t>) states that for enterprise organisations, the current trend in HR is the demand for specific software for activities like performance management and analytics based on a large database of employee records. Hence, due to benefits at my individual level, I have to crucially improve my knowledge about HR software.</a:t>
            </a:r>
            <a:endParaRPr>
              <a:solidFill>
                <a:schemeClr val="dk1"/>
              </a:solidFill>
            </a:endParaRPr>
          </a:p>
          <a:p>
            <a:pPr indent="0" lvl="0" marL="0" rtl="0" algn="just">
              <a:lnSpc>
                <a:spcPct val="150000"/>
              </a:lnSpc>
              <a:spcBef>
                <a:spcPts val="0"/>
              </a:spcBef>
              <a:spcAft>
                <a:spcPts val="0"/>
              </a:spcAft>
              <a:buClr>
                <a:schemeClr val="dk1"/>
              </a:buClr>
              <a:buSzPts val="1100"/>
              <a:buFont typeface="Arial"/>
              <a:buNone/>
            </a:pPr>
            <a:r>
              <a:rPr lang="en-GB">
                <a:solidFill>
                  <a:schemeClr val="dk1"/>
                </a:solidFill>
              </a:rPr>
              <a:t>Moreover </a:t>
            </a:r>
            <a:r>
              <a:rPr lang="en-GB">
                <a:solidFill>
                  <a:srgbClr val="222222"/>
                </a:solidFill>
                <a:highlight>
                  <a:srgbClr val="FFFFFF"/>
                </a:highlight>
              </a:rPr>
              <a:t>Stewart and Brown </a:t>
            </a:r>
            <a:r>
              <a:rPr lang="en-GB">
                <a:solidFill>
                  <a:schemeClr val="dk1"/>
                </a:solidFill>
              </a:rPr>
              <a:t>(2019) have found that proper communication by a human resource official is essential for maintaining harmony in the workforce. It is also essential in attaining the business objectives. Hence, it can be perceived that by utilising my quick learning ability as a strength, I shall be able to quickly develop communication skills. As a result, the organisation will be benefited by concentrating on my improvement as a human resource official. On the other hand, </a:t>
            </a:r>
            <a:r>
              <a:rPr lang="en-GB">
                <a:solidFill>
                  <a:srgbClr val="222222"/>
                </a:solidFill>
                <a:highlight>
                  <a:srgbClr val="FFFFFF"/>
                </a:highlight>
              </a:rPr>
              <a:t>Bailey </a:t>
            </a:r>
            <a:r>
              <a:rPr i="1" lang="en-GB">
                <a:solidFill>
                  <a:srgbClr val="222222"/>
                </a:solidFill>
                <a:highlight>
                  <a:srgbClr val="FFFFFF"/>
                </a:highlight>
              </a:rPr>
              <a:t>et al. </a:t>
            </a:r>
            <a:r>
              <a:rPr lang="en-GB">
                <a:solidFill>
                  <a:schemeClr val="dk1"/>
                </a:solidFill>
              </a:rPr>
              <a:t>(2018) have also found that critical thinking is an integral part of strategic human resource management. As perceived from the skill audit, I possess adequate ability to analyse an issue from different aspects which lead the way to improved critical thinking. Therefore it can be concluded that the above analysis represents the potential benefits of considering my development as an HR official.</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220d95a57fd_0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220d95a57fd_0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a:solidFill>
                  <a:schemeClr val="dk1"/>
                </a:solidFill>
              </a:rPr>
              <a:t>The study has covered different aspects of the needs of a human resource officer. In this context, the essential knowledge, skills and behaviours of an efficient HR official have been discussed. The frameworks like personal skill audit and SWOT analysis have been considered. The personal needs have identified needs in terms of communication skills, digital skills, problem-solving skills and others. The aspects of organisational benefits have also been critically assessed in the study.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g220d95a57fd_0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220d95a57fd_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a:solidFill>
                  <a:schemeClr val="dk1"/>
                </a:solidFill>
                <a:highlight>
                  <a:srgbClr val="FFFFFF"/>
                </a:highlight>
              </a:rPr>
              <a:t>Statista. 2023.</a:t>
            </a:r>
            <a:r>
              <a:rPr i="1" lang="en-GB">
                <a:solidFill>
                  <a:schemeClr val="dk1"/>
                </a:solidFill>
                <a:highlight>
                  <a:srgbClr val="FFFFFF"/>
                </a:highlight>
              </a:rPr>
              <a:t> Sainsbury's retail sales in the United Kingdom (UK) 2008-202</a:t>
            </a:r>
            <a:r>
              <a:rPr lang="en-GB">
                <a:solidFill>
                  <a:schemeClr val="dk1"/>
                </a:solidFill>
                <a:highlight>
                  <a:srgbClr val="FFFFFF"/>
                </a:highlight>
              </a:rPr>
              <a:t>2.  [online] Available at:&lt;</a:t>
            </a:r>
            <a:r>
              <a:rPr lang="en-GB" u="sng">
                <a:solidFill>
                  <a:schemeClr val="dk1"/>
                </a:solidFill>
                <a:highlight>
                  <a:srgbClr val="FFFFFF"/>
                </a:highlight>
                <a:hlinkClick r:id="rId2">
                  <a:extLst>
                    <a:ext uri="{A12FA001-AC4F-418D-AE19-62706E023703}">
                      <ahyp:hlinkClr val="tx"/>
                    </a:ext>
                  </a:extLst>
                </a:hlinkClick>
              </a:rPr>
              <a:t>https://www.statista.com/statistics/386342/sainsburys-retail-sales-united-kingdom-uk/</a:t>
            </a:r>
            <a:r>
              <a:rPr lang="en-GB">
                <a:solidFill>
                  <a:schemeClr val="dk1"/>
                </a:solidFill>
                <a:highlight>
                  <a:srgbClr val="FFFFFF"/>
                </a:highlight>
              </a:rPr>
              <a:t>&gt; [Accessed on 20th March 2023]</a:t>
            </a:r>
            <a:endParaRPr>
              <a:solidFill>
                <a:schemeClr val="dk1"/>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chemeClr val="dk1"/>
                </a:solidFill>
                <a:highlight>
                  <a:srgbClr val="FFFFFF"/>
                </a:highlight>
              </a:rPr>
              <a:t>Sainsburys. 2023. </a:t>
            </a:r>
            <a:r>
              <a:rPr i="1" lang="en-GB">
                <a:solidFill>
                  <a:schemeClr val="dk1"/>
                </a:solidFill>
                <a:highlight>
                  <a:srgbClr val="FFFFFF"/>
                </a:highlight>
              </a:rPr>
              <a:t>About us.</a:t>
            </a:r>
            <a:r>
              <a:rPr lang="en-GB">
                <a:solidFill>
                  <a:schemeClr val="dk1"/>
                </a:solidFill>
                <a:highlight>
                  <a:srgbClr val="FFFFFF"/>
                </a:highlight>
              </a:rPr>
              <a:t> [online] Available at:&lt;</a:t>
            </a:r>
            <a:r>
              <a:rPr lang="en-GB" u="sng">
                <a:solidFill>
                  <a:schemeClr val="dk1"/>
                </a:solidFill>
                <a:highlight>
                  <a:srgbClr val="FFFFFF"/>
                </a:highlight>
                <a:hlinkClick r:id="rId3">
                  <a:extLst>
                    <a:ext uri="{A12FA001-AC4F-418D-AE19-62706E023703}">
                      <ahyp:hlinkClr val="tx"/>
                    </a:ext>
                  </a:extLst>
                </a:hlinkClick>
              </a:rPr>
              <a:t>https://www.about.sainsburys.co.uk/about-us</a:t>
            </a:r>
            <a:r>
              <a:rPr lang="en-GB">
                <a:solidFill>
                  <a:schemeClr val="dk1"/>
                </a:solidFill>
                <a:highlight>
                  <a:srgbClr val="FFFFFF"/>
                </a:highlight>
              </a:rPr>
              <a:t>&gt; [Accessed on 20th March 2023]</a:t>
            </a:r>
            <a:endParaRPr>
              <a:solidFill>
                <a:schemeClr val="dk1"/>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chemeClr val="dk1"/>
                </a:solidFill>
                <a:highlight>
                  <a:srgbClr val="FFFFFF"/>
                </a:highlight>
              </a:rPr>
              <a:t>Fenech, R., Baguant, P. and Ivanov, D., 2019. The changing role of human resource management in an era of digital transformation. </a:t>
            </a:r>
            <a:r>
              <a:rPr i="1" lang="en-GB">
                <a:solidFill>
                  <a:schemeClr val="dk1"/>
                </a:solidFill>
                <a:highlight>
                  <a:srgbClr val="FFFFFF"/>
                </a:highlight>
              </a:rPr>
              <a:t>Journal of Management Information &amp; Decision Sciences</a:t>
            </a:r>
            <a:r>
              <a:rPr lang="en-GB">
                <a:solidFill>
                  <a:schemeClr val="dk1"/>
                </a:solidFill>
                <a:highlight>
                  <a:srgbClr val="FFFFFF"/>
                </a:highlight>
              </a:rPr>
              <a:t>, </a:t>
            </a:r>
            <a:r>
              <a:rPr i="1" lang="en-GB">
                <a:solidFill>
                  <a:schemeClr val="dk1"/>
                </a:solidFill>
                <a:highlight>
                  <a:srgbClr val="FFFFFF"/>
                </a:highlight>
              </a:rPr>
              <a:t>22</a:t>
            </a:r>
            <a:r>
              <a:rPr lang="en-GB">
                <a:solidFill>
                  <a:schemeClr val="dk1"/>
                </a:solidFill>
                <a:highlight>
                  <a:srgbClr val="FFFFFF"/>
                </a:highlight>
              </a:rPr>
              <a:t>(2).</a:t>
            </a:r>
            <a:endParaRPr>
              <a:solidFill>
                <a:schemeClr val="dk1"/>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rgbClr val="222222"/>
                </a:solidFill>
                <a:highlight>
                  <a:srgbClr val="FFFFFF"/>
                </a:highlight>
              </a:rPr>
              <a:t>al Habibi, B., 2019. </a:t>
            </a:r>
            <a:r>
              <a:rPr i="1" lang="en-GB">
                <a:solidFill>
                  <a:srgbClr val="222222"/>
                </a:solidFill>
                <a:highlight>
                  <a:srgbClr val="FFFFFF"/>
                </a:highlight>
              </a:rPr>
              <a:t>HR practices of Marks &amp; Spencer, Selfridges, Primark, and Sainsbury’s</a:t>
            </a:r>
            <a:r>
              <a:rPr lang="en-GB">
                <a:solidFill>
                  <a:srgbClr val="222222"/>
                </a:solidFill>
                <a:highlight>
                  <a:srgbClr val="FFFFFF"/>
                </a:highlight>
              </a:rPr>
              <a:t> (Doctoral dissertation, University of Science &amp; Technology).</a:t>
            </a:r>
            <a:endParaRPr>
              <a:solidFill>
                <a:srgbClr val="222222"/>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rgbClr val="222222"/>
                </a:solidFill>
                <a:highlight>
                  <a:srgbClr val="FFFFFF"/>
                </a:highlight>
              </a:rPr>
              <a:t>Stewart, G.L. and Brown, K.G., 2019. </a:t>
            </a:r>
            <a:r>
              <a:rPr i="1" lang="en-GB">
                <a:solidFill>
                  <a:srgbClr val="222222"/>
                </a:solidFill>
                <a:highlight>
                  <a:srgbClr val="FFFFFF"/>
                </a:highlight>
              </a:rPr>
              <a:t>Human resource management</a:t>
            </a:r>
            <a:r>
              <a:rPr lang="en-GB">
                <a:solidFill>
                  <a:srgbClr val="222222"/>
                </a:solidFill>
                <a:highlight>
                  <a:srgbClr val="FFFFFF"/>
                </a:highlight>
              </a:rPr>
              <a:t>. John Wiley &amp; Sons.</a:t>
            </a:r>
            <a:endParaRPr>
              <a:solidFill>
                <a:srgbClr val="222222"/>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rgbClr val="222222"/>
                </a:solidFill>
                <a:highlight>
                  <a:srgbClr val="FFFFFF"/>
                </a:highlight>
              </a:rPr>
              <a:t>Zeebaree, S.R., Shukur, H.M. and Hussan, B.K., 2019. Human resource management systems for enterprise organizations: A review. </a:t>
            </a:r>
            <a:r>
              <a:rPr i="1" lang="en-GB">
                <a:solidFill>
                  <a:srgbClr val="222222"/>
                </a:solidFill>
                <a:highlight>
                  <a:srgbClr val="FFFFFF"/>
                </a:highlight>
              </a:rPr>
              <a:t>Periodicals of Engineering and Natural Sciences</a:t>
            </a:r>
            <a:r>
              <a:rPr lang="en-GB">
                <a:solidFill>
                  <a:srgbClr val="222222"/>
                </a:solidFill>
                <a:highlight>
                  <a:srgbClr val="FFFFFF"/>
                </a:highlight>
              </a:rPr>
              <a:t>, </a:t>
            </a:r>
            <a:r>
              <a:rPr i="1" lang="en-GB">
                <a:solidFill>
                  <a:srgbClr val="222222"/>
                </a:solidFill>
                <a:highlight>
                  <a:srgbClr val="FFFFFF"/>
                </a:highlight>
              </a:rPr>
              <a:t>7</a:t>
            </a:r>
            <a:r>
              <a:rPr lang="en-GB">
                <a:solidFill>
                  <a:srgbClr val="222222"/>
                </a:solidFill>
                <a:highlight>
                  <a:srgbClr val="FFFFFF"/>
                </a:highlight>
              </a:rPr>
              <a:t>(2), pp.660-669.</a:t>
            </a:r>
            <a:endParaRPr>
              <a:solidFill>
                <a:srgbClr val="222222"/>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rgbClr val="222222"/>
                </a:solidFill>
                <a:highlight>
                  <a:srgbClr val="FFFFFF"/>
                </a:highlight>
              </a:rPr>
              <a:t>Bailey, C., Mankin, D., Kelliher, C. and Garavan, T., 2018. </a:t>
            </a:r>
            <a:r>
              <a:rPr i="1" lang="en-GB">
                <a:solidFill>
                  <a:srgbClr val="222222"/>
                </a:solidFill>
                <a:highlight>
                  <a:srgbClr val="FFFFFF"/>
                </a:highlight>
              </a:rPr>
              <a:t>Strategic human resource management</a:t>
            </a:r>
            <a:r>
              <a:rPr lang="en-GB">
                <a:solidFill>
                  <a:srgbClr val="222222"/>
                </a:solidFill>
                <a:highlight>
                  <a:srgbClr val="FFFFFF"/>
                </a:highlight>
              </a:rPr>
              <a:t>. Oxford University Press.</a:t>
            </a:r>
            <a:endParaRPr>
              <a:solidFill>
                <a:srgbClr val="222222"/>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rgbClr val="222222"/>
                </a:solidFill>
                <a:highlight>
                  <a:srgbClr val="FFFFFF"/>
                </a:highlight>
              </a:rPr>
              <a:t>Kavanagh, M.J. and Johnson, R.D. eds., 2020. </a:t>
            </a:r>
            <a:r>
              <a:rPr i="1" lang="en-GB">
                <a:solidFill>
                  <a:srgbClr val="222222"/>
                </a:solidFill>
                <a:highlight>
                  <a:srgbClr val="FFFFFF"/>
                </a:highlight>
              </a:rPr>
              <a:t>Human resource information systems</a:t>
            </a:r>
            <a:r>
              <a:rPr lang="en-GB">
                <a:solidFill>
                  <a:srgbClr val="222222"/>
                </a:solidFill>
                <a:highlight>
                  <a:srgbClr val="FFFFFF"/>
                </a:highlight>
              </a:rPr>
              <a:t>. SAGE Publications, Incorporated.</a:t>
            </a:r>
            <a:endParaRPr>
              <a:solidFill>
                <a:srgbClr val="222222"/>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rgbClr val="222222"/>
                </a:solidFill>
                <a:highlight>
                  <a:srgbClr val="FFFFFF"/>
                </a:highlight>
              </a:rPr>
              <a:t>Gaur, B., Shukla, V.K. and Verma, A., 2019, April. Strengthening people analytics through wearable IOT device for real-time data collection. In </a:t>
            </a:r>
            <a:r>
              <a:rPr i="1" lang="en-GB">
                <a:solidFill>
                  <a:srgbClr val="222222"/>
                </a:solidFill>
                <a:highlight>
                  <a:srgbClr val="FFFFFF"/>
                </a:highlight>
              </a:rPr>
              <a:t>2019 international conference on automation, computational and technology management (ICACTM)</a:t>
            </a:r>
            <a:r>
              <a:rPr lang="en-GB">
                <a:solidFill>
                  <a:srgbClr val="222222"/>
                </a:solidFill>
                <a:highlight>
                  <a:srgbClr val="FFFFFF"/>
                </a:highlight>
              </a:rPr>
              <a:t> (pp. 555-560). IEEE.</a:t>
            </a:r>
            <a:endParaRPr>
              <a:solidFill>
                <a:srgbClr val="222222"/>
              </a:solidFill>
              <a:highlight>
                <a:srgbClr val="FFFFFF"/>
              </a:highlight>
            </a:endParaRPr>
          </a:p>
          <a:p>
            <a:pPr indent="0" lvl="0" marL="0" rtl="0" algn="just">
              <a:lnSpc>
                <a:spcPct val="150000"/>
              </a:lnSpc>
              <a:spcBef>
                <a:spcPts val="1000"/>
              </a:spcBef>
              <a:spcAft>
                <a:spcPts val="0"/>
              </a:spcAft>
              <a:buClr>
                <a:schemeClr val="dk1"/>
              </a:buClr>
              <a:buSzPts val="1100"/>
              <a:buFont typeface="Arial"/>
              <a:buNone/>
            </a:pPr>
            <a:r>
              <a:rPr lang="en-GB">
                <a:solidFill>
                  <a:srgbClr val="222222"/>
                </a:solidFill>
                <a:highlight>
                  <a:srgbClr val="FFFFFF"/>
                </a:highlight>
              </a:rPr>
              <a:t>Wilton, N., 2019. An introduction to human resource management. </a:t>
            </a:r>
            <a:r>
              <a:rPr i="1" lang="en-GB">
                <a:solidFill>
                  <a:srgbClr val="222222"/>
                </a:solidFill>
                <a:highlight>
                  <a:srgbClr val="FFFFFF"/>
                </a:highlight>
              </a:rPr>
              <a:t>An Introduction to Human Resource Management</a:t>
            </a:r>
            <a:r>
              <a:rPr lang="en-GB">
                <a:solidFill>
                  <a:srgbClr val="222222"/>
                </a:solidFill>
                <a:highlight>
                  <a:srgbClr val="FFFFFF"/>
                </a:highlight>
              </a:rPr>
              <a:t>, pp.1-632.</a:t>
            </a:r>
            <a:endParaRPr>
              <a:solidFill>
                <a:srgbClr val="222222"/>
              </a:solidFill>
              <a:highlight>
                <a:srgbClr val="FFFFFF"/>
              </a:highlight>
            </a:endParaRPr>
          </a:p>
          <a:p>
            <a:pPr indent="0" lvl="0" marL="0" rtl="0" algn="just">
              <a:lnSpc>
                <a:spcPct val="150000"/>
              </a:lnSpc>
              <a:spcBef>
                <a:spcPts val="1000"/>
              </a:spcBef>
              <a:spcAft>
                <a:spcPts val="1000"/>
              </a:spcAft>
              <a:buClr>
                <a:schemeClr val="dk1"/>
              </a:buClr>
              <a:buSzPts val="1100"/>
              <a:buFont typeface="Arial"/>
              <a:buNone/>
            </a:pPr>
            <a:r>
              <a:rPr lang="en-GB">
                <a:solidFill>
                  <a:srgbClr val="222222"/>
                </a:solidFill>
                <a:highlight>
                  <a:srgbClr val="FFFFFF"/>
                </a:highlight>
              </a:rPr>
              <a:t>Greer, C.R., 2021. </a:t>
            </a:r>
            <a:r>
              <a:rPr i="1" lang="en-GB">
                <a:solidFill>
                  <a:srgbClr val="222222"/>
                </a:solidFill>
                <a:highlight>
                  <a:srgbClr val="FFFFFF"/>
                </a:highlight>
              </a:rPr>
              <a:t>Strategic human resource management</a:t>
            </a:r>
            <a:r>
              <a:rPr lang="en-GB">
                <a:solidFill>
                  <a:srgbClr val="222222"/>
                </a:solidFill>
                <a:highlight>
                  <a:srgbClr val="FFFFFF"/>
                </a:highlight>
              </a:rPr>
              <a:t>. Pearson Custom Publishing.</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220d95a57fd_0_1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220d95a57fd_0_1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A2C4C9"/>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1.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www.statista.com/statistics/386342/sainsburys-retail-sales-united-kingdom-uk/" TargetMode="External"/><Relationship Id="rId4" Type="http://schemas.openxmlformats.org/officeDocument/2006/relationships/hyperlink" Target="https://www.about.sainsburys.co.uk/about-u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429175"/>
            <a:ext cx="8520600" cy="1543200"/>
          </a:xfrm>
          <a:prstGeom prst="rect">
            <a:avLst/>
          </a:prstGeom>
          <a:solidFill>
            <a:srgbClr val="FFF2CC"/>
          </a:solidFill>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Developing Relationships and Workplace Achievements </a:t>
            </a:r>
            <a:endParaRPr/>
          </a:p>
        </p:txBody>
      </p:sp>
      <p:sp>
        <p:nvSpPr>
          <p:cNvPr id="55" name="Google Shape;55;p13"/>
          <p:cNvSpPr txBox="1"/>
          <p:nvPr>
            <p:ph idx="1" type="subTitle"/>
          </p:nvPr>
        </p:nvSpPr>
        <p:spPr>
          <a:xfrm>
            <a:off x="311700" y="3671775"/>
            <a:ext cx="8520600" cy="549000"/>
          </a:xfrm>
          <a:prstGeom prst="rect">
            <a:avLst/>
          </a:prstGeom>
          <a:solidFill>
            <a:srgbClr val="D0E0E3"/>
          </a:solidFill>
        </p:spPr>
        <p:txBody>
          <a:bodyPr anchorCtr="0" anchor="t" bIns="91425" lIns="91425" spcFirstLastPara="1" rIns="91425" wrap="square" tIns="91425">
            <a:normAutofit fontScale="92500" lnSpcReduction="10000"/>
          </a:bodyPr>
          <a:lstStyle/>
          <a:p>
            <a:pPr indent="0" lvl="0" marL="0" rtl="0" algn="ctr">
              <a:spcBef>
                <a:spcPts val="0"/>
              </a:spcBef>
              <a:spcAft>
                <a:spcPts val="0"/>
              </a:spcAft>
              <a:buNone/>
            </a:pPr>
            <a:r>
              <a:rPr b="1" lang="en-GB"/>
              <a:t>Training and Development needs for an HR officer</a:t>
            </a:r>
            <a:endParaRPr b="1"/>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Contents</a:t>
            </a:r>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Slide 3: Introduction</a:t>
            </a:r>
            <a:endParaRPr/>
          </a:p>
          <a:p>
            <a:pPr indent="0" lvl="0" marL="0" rtl="0" algn="l">
              <a:spcBef>
                <a:spcPts val="1200"/>
              </a:spcBef>
              <a:spcAft>
                <a:spcPts val="0"/>
              </a:spcAft>
              <a:buNone/>
            </a:pPr>
            <a:r>
              <a:rPr lang="en-GB"/>
              <a:t>Slide 4-6: Appropriate knowledge, skills and behaviours (KSB)</a:t>
            </a:r>
            <a:endParaRPr/>
          </a:p>
          <a:p>
            <a:pPr indent="0" lvl="0" marL="0" rtl="0" algn="l">
              <a:spcBef>
                <a:spcPts val="1200"/>
              </a:spcBef>
              <a:spcAft>
                <a:spcPts val="0"/>
              </a:spcAft>
              <a:buNone/>
            </a:pPr>
            <a:r>
              <a:rPr lang="en-GB"/>
              <a:t>Slide 7-12: Identification of training and development needs</a:t>
            </a:r>
            <a:endParaRPr/>
          </a:p>
          <a:p>
            <a:pPr indent="0" lvl="0" marL="0" rtl="0" algn="l">
              <a:spcBef>
                <a:spcPts val="1200"/>
              </a:spcBef>
              <a:spcAft>
                <a:spcPts val="0"/>
              </a:spcAft>
              <a:buNone/>
            </a:pPr>
            <a:r>
              <a:rPr lang="en-GB"/>
              <a:t>Slide 13: Critical assessment of the potential benefits </a:t>
            </a:r>
            <a:endParaRPr/>
          </a:p>
          <a:p>
            <a:pPr indent="0" lvl="0" marL="0" rtl="0" algn="l">
              <a:spcBef>
                <a:spcPts val="1200"/>
              </a:spcBef>
              <a:spcAft>
                <a:spcPts val="0"/>
              </a:spcAft>
              <a:buNone/>
            </a:pPr>
            <a:r>
              <a:rPr lang="en-GB"/>
              <a:t>Slide 14: Conclusion</a:t>
            </a:r>
            <a:endParaRPr/>
          </a:p>
          <a:p>
            <a:pPr indent="0" lvl="0" marL="0" rtl="0" algn="l">
              <a:spcBef>
                <a:spcPts val="1200"/>
              </a:spcBef>
              <a:spcAft>
                <a:spcPts val="0"/>
              </a:spcAft>
              <a:buNone/>
            </a:pPr>
            <a:r>
              <a:rPr lang="en-GB"/>
              <a:t>Slide 15: Reference list</a:t>
            </a:r>
            <a:endParaRPr/>
          </a:p>
          <a:p>
            <a:pPr indent="0" lvl="0" marL="0" rtl="0" algn="l">
              <a:spcBef>
                <a:spcPts val="120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Introduction</a:t>
            </a:r>
            <a:endParaRPr/>
          </a:p>
          <a:p>
            <a:pPr indent="0" lvl="0" marL="0" rtl="0" algn="l">
              <a:spcBef>
                <a:spcPts val="0"/>
              </a:spcBef>
              <a:spcAft>
                <a:spcPts val="0"/>
              </a:spcAft>
              <a:buNone/>
            </a:pPr>
            <a:r>
              <a:t/>
            </a:r>
            <a:endParaRPr/>
          </a:p>
        </p:txBody>
      </p:sp>
      <p:sp>
        <p:nvSpPr>
          <p:cNvPr id="67" name="Google Shape;67;p15"/>
          <p:cNvSpPr txBox="1"/>
          <p:nvPr>
            <p:ph idx="1" type="body"/>
          </p:nvPr>
        </p:nvSpPr>
        <p:spPr>
          <a:xfrm>
            <a:off x="311700" y="1152475"/>
            <a:ext cx="4480500" cy="3670800"/>
          </a:xfrm>
          <a:prstGeom prst="rect">
            <a:avLst/>
          </a:prstGeom>
        </p:spPr>
        <p:txBody>
          <a:bodyPr anchorCtr="0" anchor="t" bIns="91425" lIns="91425" spcFirstLastPara="1" rIns="91425" wrap="square" tIns="91425">
            <a:normAutofit fontScale="92500" lnSpcReduction="10000"/>
          </a:bodyPr>
          <a:lstStyle/>
          <a:p>
            <a:pPr indent="-334327" lvl="0" marL="457200" rtl="0" algn="just">
              <a:spcBef>
                <a:spcPts val="0"/>
              </a:spcBef>
              <a:spcAft>
                <a:spcPts val="0"/>
              </a:spcAft>
              <a:buSzPct val="100000"/>
              <a:buChar char="●"/>
            </a:pPr>
            <a:r>
              <a:rPr lang="en-GB"/>
              <a:t>Human resources is one of the elementary components of any business activity as it serves the function of managing the workforce of a company.</a:t>
            </a:r>
            <a:endParaRPr/>
          </a:p>
          <a:p>
            <a:pPr indent="-334327" lvl="0" marL="457200" rtl="0" algn="just">
              <a:spcBef>
                <a:spcPts val="0"/>
              </a:spcBef>
              <a:spcAft>
                <a:spcPts val="0"/>
              </a:spcAft>
              <a:buSzPct val="100000"/>
              <a:buChar char="●"/>
            </a:pPr>
            <a:r>
              <a:rPr lang="en-GB"/>
              <a:t>The presentation here will identify the needs of a human resource official in terms of training and development.</a:t>
            </a:r>
            <a:endParaRPr/>
          </a:p>
          <a:p>
            <a:pPr indent="-334327" lvl="0" marL="457200" rtl="0" algn="just">
              <a:spcBef>
                <a:spcPts val="0"/>
              </a:spcBef>
              <a:spcAft>
                <a:spcPts val="0"/>
              </a:spcAft>
              <a:buSzPct val="100000"/>
              <a:buChar char="●"/>
            </a:pPr>
            <a:r>
              <a:rPr lang="en-GB"/>
              <a:t>Sainsbury’s. It is one of the top retail supermarkets in the UK and at present, the company operates its business in more than 600 supermarkets along with brands like Nectar, Tu, Habitat and others (Sainsburys, 2023).</a:t>
            </a:r>
            <a:endParaRPr/>
          </a:p>
        </p:txBody>
      </p:sp>
      <p:pic>
        <p:nvPicPr>
          <p:cNvPr id="68" name="Google Shape;68;p15"/>
          <p:cNvPicPr preferRelativeResize="0"/>
          <p:nvPr/>
        </p:nvPicPr>
        <p:blipFill>
          <a:blip r:embed="rId3">
            <a:alphaModFix/>
          </a:blip>
          <a:stretch>
            <a:fillRect/>
          </a:stretch>
        </p:blipFill>
        <p:spPr>
          <a:xfrm>
            <a:off x="5341575" y="1973325"/>
            <a:ext cx="3623400" cy="20291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a:t>
            </a:r>
            <a:r>
              <a:rPr lang="en-GB"/>
              <a:t>ppropriate knowledge, skills and behaviours (KSB)</a:t>
            </a:r>
            <a:endParaRPr/>
          </a:p>
        </p:txBody>
      </p:sp>
      <p:sp>
        <p:nvSpPr>
          <p:cNvPr id="74" name="Google Shape;74;p16"/>
          <p:cNvSpPr txBox="1"/>
          <p:nvPr>
            <p:ph idx="1" type="body"/>
          </p:nvPr>
        </p:nvSpPr>
        <p:spPr>
          <a:xfrm>
            <a:off x="311700" y="1152475"/>
            <a:ext cx="5057700" cy="3416400"/>
          </a:xfrm>
          <a:prstGeom prst="rect">
            <a:avLst/>
          </a:prstGeom>
        </p:spPr>
        <p:txBody>
          <a:bodyPr anchorCtr="0" anchor="t" bIns="91425" lIns="91425" spcFirstLastPara="1" rIns="91425" wrap="square" tIns="91425">
            <a:normAutofit lnSpcReduction="20000"/>
          </a:bodyPr>
          <a:lstStyle/>
          <a:p>
            <a:pPr indent="-342900" lvl="0" marL="457200" rtl="0" algn="just">
              <a:spcBef>
                <a:spcPts val="0"/>
              </a:spcBef>
              <a:spcAft>
                <a:spcPts val="0"/>
              </a:spcAft>
              <a:buSzPts val="1800"/>
              <a:buChar char="●"/>
            </a:pPr>
            <a:r>
              <a:rPr lang="en-GB"/>
              <a:t>An HR professional in an organisation is responsible for carrying out a number of tasks.</a:t>
            </a:r>
            <a:endParaRPr/>
          </a:p>
          <a:p>
            <a:pPr indent="-342900" lvl="0" marL="457200" rtl="0" algn="just">
              <a:spcBef>
                <a:spcPts val="0"/>
              </a:spcBef>
              <a:spcAft>
                <a:spcPts val="0"/>
              </a:spcAft>
              <a:buSzPts val="1800"/>
              <a:buChar char="●"/>
            </a:pPr>
            <a:r>
              <a:rPr lang="en-GB"/>
              <a:t>According to Fenech et al. (2019), these responsibilities include recruiting and retaining the workforce, maintaining payment, compensations and benefits of the employees, workforce planning strategies and many others. </a:t>
            </a:r>
            <a:endParaRPr/>
          </a:p>
          <a:p>
            <a:pPr indent="-342900" lvl="0" marL="457200" rtl="0" algn="just">
              <a:spcBef>
                <a:spcPts val="0"/>
              </a:spcBef>
              <a:spcAft>
                <a:spcPts val="0"/>
              </a:spcAft>
              <a:buSzPts val="1800"/>
              <a:buChar char="●"/>
            </a:pPr>
            <a:r>
              <a:rPr lang="en-GB"/>
              <a:t>Knowledge</a:t>
            </a:r>
            <a:endParaRPr/>
          </a:p>
          <a:p>
            <a:pPr indent="-342900" lvl="0" marL="457200" rtl="0" algn="just">
              <a:spcBef>
                <a:spcPts val="0"/>
              </a:spcBef>
              <a:spcAft>
                <a:spcPts val="0"/>
              </a:spcAft>
              <a:buSzPts val="1800"/>
              <a:buChar char="●"/>
            </a:pPr>
            <a:r>
              <a:rPr lang="en-GB"/>
              <a:t>SKills</a:t>
            </a:r>
            <a:endParaRPr/>
          </a:p>
          <a:p>
            <a:pPr indent="-342900" lvl="0" marL="457200" rtl="0" algn="just">
              <a:spcBef>
                <a:spcPts val="0"/>
              </a:spcBef>
              <a:spcAft>
                <a:spcPts val="0"/>
              </a:spcAft>
              <a:buSzPts val="1800"/>
              <a:buChar char="●"/>
            </a:pPr>
            <a:r>
              <a:rPr lang="en-GB"/>
              <a:t>Behavioural characteristics</a:t>
            </a:r>
            <a:endParaRPr/>
          </a:p>
        </p:txBody>
      </p:sp>
      <p:pic>
        <p:nvPicPr>
          <p:cNvPr id="75" name="Google Shape;75;p16"/>
          <p:cNvPicPr preferRelativeResize="0"/>
          <p:nvPr/>
        </p:nvPicPr>
        <p:blipFill>
          <a:blip r:embed="rId3">
            <a:alphaModFix/>
          </a:blip>
          <a:stretch>
            <a:fillRect/>
          </a:stretch>
        </p:blipFill>
        <p:spPr>
          <a:xfrm>
            <a:off x="5677125" y="2011375"/>
            <a:ext cx="2967550" cy="1698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Appropriate knowledge, skills and behaviours (KSB)</a:t>
            </a:r>
            <a:endParaRPr/>
          </a:p>
        </p:txBody>
      </p:sp>
      <p:sp>
        <p:nvSpPr>
          <p:cNvPr id="81" name="Google Shape;81;p17"/>
          <p:cNvSpPr txBox="1"/>
          <p:nvPr>
            <p:ph idx="1" type="body"/>
          </p:nvPr>
        </p:nvSpPr>
        <p:spPr>
          <a:xfrm>
            <a:off x="311700" y="1152475"/>
            <a:ext cx="4260300" cy="3416400"/>
          </a:xfrm>
          <a:prstGeom prst="rect">
            <a:avLst/>
          </a:prstGeom>
        </p:spPr>
        <p:txBody>
          <a:bodyPr anchorCtr="0" anchor="t" bIns="91425" lIns="91425" spcFirstLastPara="1" rIns="91425" wrap="square" tIns="91425">
            <a:normAutofit lnSpcReduction="20000"/>
          </a:bodyPr>
          <a:lstStyle/>
          <a:p>
            <a:pPr indent="-342900" lvl="0" marL="457200" rtl="0" algn="just">
              <a:spcBef>
                <a:spcPts val="0"/>
              </a:spcBef>
              <a:spcAft>
                <a:spcPts val="0"/>
              </a:spcAft>
              <a:buSzPts val="1800"/>
              <a:buChar char="●"/>
            </a:pPr>
            <a:r>
              <a:rPr lang="en-GB"/>
              <a:t>efficient knowledge of the principles, concepts, procedures, and theories of human resource management is essential for an HR professional</a:t>
            </a:r>
            <a:endParaRPr/>
          </a:p>
          <a:p>
            <a:pPr indent="-342900" lvl="0" marL="457200" rtl="0" algn="just">
              <a:spcBef>
                <a:spcPts val="0"/>
              </a:spcBef>
              <a:spcAft>
                <a:spcPts val="0"/>
              </a:spcAft>
              <a:buSzPts val="1800"/>
              <a:buChar char="●"/>
            </a:pPr>
            <a:r>
              <a:rPr lang="en-GB"/>
              <a:t>knowledge about the rules, regulations and legal aspects of employment</a:t>
            </a:r>
            <a:endParaRPr/>
          </a:p>
          <a:p>
            <a:pPr indent="-342900" lvl="0" marL="457200" rtl="0" algn="just">
              <a:spcBef>
                <a:spcPts val="0"/>
              </a:spcBef>
              <a:spcAft>
                <a:spcPts val="0"/>
              </a:spcAft>
              <a:buSzPts val="1800"/>
              <a:buChar char="●"/>
            </a:pPr>
            <a:r>
              <a:rPr lang="en-GB"/>
              <a:t>Recruiting staff is another significant aspect of the functions of human resource management (Greer, 2021).</a:t>
            </a:r>
            <a:endParaRPr/>
          </a:p>
        </p:txBody>
      </p:sp>
      <p:pic>
        <p:nvPicPr>
          <p:cNvPr id="82" name="Google Shape;82;p17"/>
          <p:cNvPicPr preferRelativeResize="0"/>
          <p:nvPr/>
        </p:nvPicPr>
        <p:blipFill>
          <a:blip r:embed="rId3">
            <a:alphaModFix/>
          </a:blip>
          <a:stretch>
            <a:fillRect/>
          </a:stretch>
        </p:blipFill>
        <p:spPr>
          <a:xfrm>
            <a:off x="5190425" y="1860525"/>
            <a:ext cx="3218125" cy="18021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Appropriate knowledge, skills and behaviours (KSB)</a:t>
            </a:r>
            <a:endParaRPr/>
          </a:p>
        </p:txBody>
      </p:sp>
      <p:sp>
        <p:nvSpPr>
          <p:cNvPr id="88" name="Google Shape;88;p18"/>
          <p:cNvSpPr txBox="1"/>
          <p:nvPr>
            <p:ph idx="1" type="body"/>
          </p:nvPr>
        </p:nvSpPr>
        <p:spPr>
          <a:xfrm>
            <a:off x="311700" y="1152475"/>
            <a:ext cx="4377600" cy="3416400"/>
          </a:xfrm>
          <a:prstGeom prst="rect">
            <a:avLst/>
          </a:prstGeom>
        </p:spPr>
        <p:txBody>
          <a:bodyPr anchorCtr="0" anchor="t" bIns="91425" lIns="91425" spcFirstLastPara="1" rIns="91425" wrap="square" tIns="91425">
            <a:normAutofit/>
          </a:bodyPr>
          <a:lstStyle/>
          <a:p>
            <a:pPr indent="-342900" lvl="0" marL="457200" rtl="0" algn="just">
              <a:spcBef>
                <a:spcPts val="0"/>
              </a:spcBef>
              <a:spcAft>
                <a:spcPts val="0"/>
              </a:spcAft>
              <a:buSzPts val="1800"/>
              <a:buChar char="●"/>
            </a:pPr>
            <a:r>
              <a:rPr lang="en-GB"/>
              <a:t>Efficient communication skills and active listening skills</a:t>
            </a:r>
            <a:endParaRPr/>
          </a:p>
          <a:p>
            <a:pPr indent="-342900" lvl="0" marL="457200" rtl="0" algn="just">
              <a:spcBef>
                <a:spcPts val="0"/>
              </a:spcBef>
              <a:spcAft>
                <a:spcPts val="0"/>
              </a:spcAft>
              <a:buSzPts val="1800"/>
              <a:buChar char="●"/>
            </a:pPr>
            <a:r>
              <a:rPr lang="en-GB"/>
              <a:t>According to al Habibi (2019), Sainsbury’s uses a web-based workforce management system. Hence, digital skills are of crucial importance.</a:t>
            </a:r>
            <a:endParaRPr/>
          </a:p>
          <a:p>
            <a:pPr indent="-342900" lvl="0" marL="457200" rtl="0" algn="just">
              <a:spcBef>
                <a:spcPts val="0"/>
              </a:spcBef>
              <a:spcAft>
                <a:spcPts val="0"/>
              </a:spcAft>
              <a:buSzPts val="1800"/>
              <a:buChar char="●"/>
            </a:pPr>
            <a:r>
              <a:rPr lang="en-GB"/>
              <a:t>Behavioural traits like target orientation, passion, innovation</a:t>
            </a:r>
            <a:endParaRPr/>
          </a:p>
        </p:txBody>
      </p:sp>
      <p:pic>
        <p:nvPicPr>
          <p:cNvPr id="89" name="Google Shape;89;p18"/>
          <p:cNvPicPr preferRelativeResize="0"/>
          <p:nvPr/>
        </p:nvPicPr>
        <p:blipFill>
          <a:blip r:embed="rId3">
            <a:alphaModFix/>
          </a:blip>
          <a:stretch>
            <a:fillRect/>
          </a:stretch>
        </p:blipFill>
        <p:spPr>
          <a:xfrm>
            <a:off x="5169650" y="1712427"/>
            <a:ext cx="3508325" cy="189174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Identification of training and development needs</a:t>
            </a:r>
            <a:endParaRPr/>
          </a:p>
        </p:txBody>
      </p:sp>
      <p:sp>
        <p:nvSpPr>
          <p:cNvPr id="95" name="Google Shape;95;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96" name="Google Shape;96;p19"/>
          <p:cNvPicPr preferRelativeResize="0"/>
          <p:nvPr/>
        </p:nvPicPr>
        <p:blipFill>
          <a:blip r:embed="rId3">
            <a:alphaModFix/>
          </a:blip>
          <a:stretch>
            <a:fillRect/>
          </a:stretch>
        </p:blipFill>
        <p:spPr>
          <a:xfrm>
            <a:off x="311700" y="1174350"/>
            <a:ext cx="8520600" cy="3416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Identification of training and development needs</a:t>
            </a:r>
            <a:endParaRPr/>
          </a:p>
        </p:txBody>
      </p:sp>
      <p:sp>
        <p:nvSpPr>
          <p:cNvPr id="102" name="Google Shape;102;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03" name="Google Shape;103;p20"/>
          <p:cNvPicPr preferRelativeResize="0"/>
          <p:nvPr/>
        </p:nvPicPr>
        <p:blipFill>
          <a:blip r:embed="rId3">
            <a:alphaModFix/>
          </a:blip>
          <a:stretch>
            <a:fillRect/>
          </a:stretch>
        </p:blipFill>
        <p:spPr>
          <a:xfrm>
            <a:off x="311700" y="1152475"/>
            <a:ext cx="8520600" cy="38737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Identification of training and development needs</a:t>
            </a:r>
            <a:endParaRPr/>
          </a:p>
        </p:txBody>
      </p:sp>
      <p:sp>
        <p:nvSpPr>
          <p:cNvPr id="109" name="Google Shape;109;p2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10" name="Google Shape;110;p21"/>
          <p:cNvPicPr preferRelativeResize="0"/>
          <p:nvPr/>
        </p:nvPicPr>
        <p:blipFill>
          <a:blip r:embed="rId3">
            <a:alphaModFix/>
          </a:blip>
          <a:stretch>
            <a:fillRect/>
          </a:stretch>
        </p:blipFill>
        <p:spPr>
          <a:xfrm>
            <a:off x="311700" y="1017725"/>
            <a:ext cx="8520600" cy="40257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Identification of training and development needs</a:t>
            </a:r>
            <a:endParaRPr/>
          </a:p>
        </p:txBody>
      </p:sp>
      <p:sp>
        <p:nvSpPr>
          <p:cNvPr id="116" name="Google Shape;116;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17" name="Google Shape;117;p22"/>
          <p:cNvPicPr preferRelativeResize="0"/>
          <p:nvPr/>
        </p:nvPicPr>
        <p:blipFill>
          <a:blip r:embed="rId3">
            <a:alphaModFix/>
          </a:blip>
          <a:stretch>
            <a:fillRect/>
          </a:stretch>
        </p:blipFill>
        <p:spPr>
          <a:xfrm>
            <a:off x="311700" y="1152475"/>
            <a:ext cx="8520601" cy="35957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9285"/>
              <a:buFont typeface="Arial"/>
              <a:buNone/>
            </a:pPr>
            <a:r>
              <a:rPr lang="en-GB"/>
              <a:t>Identification of training and development needs</a:t>
            </a:r>
            <a:endParaRPr/>
          </a:p>
        </p:txBody>
      </p:sp>
      <p:pic>
        <p:nvPicPr>
          <p:cNvPr id="123" name="Google Shape;123;p23"/>
          <p:cNvPicPr preferRelativeResize="0"/>
          <p:nvPr/>
        </p:nvPicPr>
        <p:blipFill rotWithShape="1">
          <a:blip r:embed="rId3">
            <a:alphaModFix/>
          </a:blip>
          <a:srcRect b="25545" l="0" r="0" t="0"/>
          <a:stretch/>
        </p:blipFill>
        <p:spPr>
          <a:xfrm>
            <a:off x="846775" y="1152475"/>
            <a:ext cx="6576674" cy="1750750"/>
          </a:xfrm>
          <a:prstGeom prst="rect">
            <a:avLst/>
          </a:prstGeom>
          <a:noFill/>
          <a:ln>
            <a:noFill/>
          </a:ln>
        </p:spPr>
      </p:pic>
      <p:pic>
        <p:nvPicPr>
          <p:cNvPr id="124" name="Google Shape;124;p23"/>
          <p:cNvPicPr preferRelativeResize="0"/>
          <p:nvPr/>
        </p:nvPicPr>
        <p:blipFill>
          <a:blip r:embed="rId4">
            <a:alphaModFix/>
          </a:blip>
          <a:stretch>
            <a:fillRect/>
          </a:stretch>
        </p:blipFill>
        <p:spPr>
          <a:xfrm>
            <a:off x="846775" y="2903223"/>
            <a:ext cx="6576674" cy="18636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9285"/>
              <a:buFont typeface="Arial"/>
              <a:buNone/>
            </a:pPr>
            <a:r>
              <a:rPr lang="en-GB"/>
              <a:t>Identification of training and development needs</a:t>
            </a:r>
            <a:endParaRPr/>
          </a:p>
        </p:txBody>
      </p:sp>
      <p:sp>
        <p:nvSpPr>
          <p:cNvPr id="130" name="Google Shape;130;p24"/>
          <p:cNvSpPr txBox="1"/>
          <p:nvPr>
            <p:ph idx="1" type="body"/>
          </p:nvPr>
        </p:nvSpPr>
        <p:spPr>
          <a:xfrm>
            <a:off x="311700" y="1152475"/>
            <a:ext cx="4591800" cy="3416400"/>
          </a:xfrm>
          <a:prstGeom prst="rect">
            <a:avLst/>
          </a:prstGeom>
        </p:spPr>
        <p:txBody>
          <a:bodyPr anchorCtr="0" anchor="t" bIns="91425" lIns="91425" spcFirstLastPara="1" rIns="91425" wrap="square" tIns="91425">
            <a:normAutofit/>
          </a:bodyPr>
          <a:lstStyle/>
          <a:p>
            <a:pPr indent="-342900" lvl="0" marL="457200" rtl="0" algn="just">
              <a:spcBef>
                <a:spcPts val="0"/>
              </a:spcBef>
              <a:spcAft>
                <a:spcPts val="0"/>
              </a:spcAft>
              <a:buSzPts val="1800"/>
              <a:buChar char="●"/>
            </a:pPr>
            <a:r>
              <a:rPr lang="en-GB"/>
              <a:t>Knowledge of database and software</a:t>
            </a:r>
            <a:endParaRPr/>
          </a:p>
          <a:p>
            <a:pPr indent="-342900" lvl="0" marL="457200" rtl="0" algn="just">
              <a:spcBef>
                <a:spcPts val="0"/>
              </a:spcBef>
              <a:spcAft>
                <a:spcPts val="0"/>
              </a:spcAft>
              <a:buSzPts val="1800"/>
              <a:buChar char="●"/>
            </a:pPr>
            <a:r>
              <a:rPr lang="en-GB"/>
              <a:t>Communication skills</a:t>
            </a:r>
            <a:endParaRPr/>
          </a:p>
          <a:p>
            <a:pPr indent="-342900" lvl="0" marL="457200" rtl="0" algn="just">
              <a:spcBef>
                <a:spcPts val="0"/>
              </a:spcBef>
              <a:spcAft>
                <a:spcPts val="0"/>
              </a:spcAft>
              <a:buSzPts val="1800"/>
              <a:buChar char="●"/>
            </a:pPr>
            <a:r>
              <a:rPr lang="en-GB"/>
              <a:t>HR Issues and legal aspects</a:t>
            </a:r>
            <a:endParaRPr/>
          </a:p>
          <a:p>
            <a:pPr indent="-342900" lvl="0" marL="457200" rtl="0" algn="just">
              <a:spcBef>
                <a:spcPts val="0"/>
              </a:spcBef>
              <a:spcAft>
                <a:spcPts val="0"/>
              </a:spcAft>
              <a:buSzPts val="1800"/>
              <a:buChar char="●"/>
            </a:pPr>
            <a:r>
              <a:rPr lang="en-GB"/>
              <a:t>Problem-solving skills</a:t>
            </a:r>
            <a:endParaRPr/>
          </a:p>
          <a:p>
            <a:pPr indent="-342900" lvl="0" marL="457200" rtl="0" algn="just">
              <a:spcBef>
                <a:spcPts val="0"/>
              </a:spcBef>
              <a:spcAft>
                <a:spcPts val="0"/>
              </a:spcAft>
              <a:buSzPts val="1800"/>
              <a:buChar char="●"/>
            </a:pPr>
            <a:r>
              <a:rPr lang="en-GB"/>
              <a:t>Experience</a:t>
            </a:r>
            <a:endParaRPr/>
          </a:p>
        </p:txBody>
      </p:sp>
      <p:pic>
        <p:nvPicPr>
          <p:cNvPr id="131" name="Google Shape;131;p24"/>
          <p:cNvPicPr preferRelativeResize="0"/>
          <p:nvPr/>
        </p:nvPicPr>
        <p:blipFill>
          <a:blip r:embed="rId3">
            <a:alphaModFix/>
          </a:blip>
          <a:stretch>
            <a:fillRect/>
          </a:stretch>
        </p:blipFill>
        <p:spPr>
          <a:xfrm>
            <a:off x="4141125" y="1756950"/>
            <a:ext cx="4691175" cy="234558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Critical assessment of the potential benefits</a:t>
            </a:r>
            <a:endParaRPr/>
          </a:p>
        </p:txBody>
      </p:sp>
      <p:sp>
        <p:nvSpPr>
          <p:cNvPr id="137" name="Google Shape;137;p25"/>
          <p:cNvSpPr txBox="1"/>
          <p:nvPr>
            <p:ph idx="1" type="body"/>
          </p:nvPr>
        </p:nvSpPr>
        <p:spPr>
          <a:xfrm>
            <a:off x="311700" y="1152475"/>
            <a:ext cx="4954200" cy="3416400"/>
          </a:xfrm>
          <a:prstGeom prst="rect">
            <a:avLst/>
          </a:prstGeom>
        </p:spPr>
        <p:txBody>
          <a:bodyPr anchorCtr="0" anchor="t" bIns="91425" lIns="91425" spcFirstLastPara="1" rIns="91425" wrap="square" tIns="91425">
            <a:normAutofit fontScale="92500" lnSpcReduction="20000"/>
          </a:bodyPr>
          <a:lstStyle/>
          <a:p>
            <a:pPr indent="-334327" lvl="0" marL="457200" rtl="0" algn="just">
              <a:spcBef>
                <a:spcPts val="0"/>
              </a:spcBef>
              <a:spcAft>
                <a:spcPts val="0"/>
              </a:spcAft>
              <a:buSzPct val="100000"/>
              <a:buChar char="●"/>
            </a:pPr>
            <a:r>
              <a:rPr lang="en-GB"/>
              <a:t>According to Kavanagh, M.J. and Johnson (2020) with the rapid expansion of digital solutions, information and technologies, in the current scenario, most of the business operations.</a:t>
            </a:r>
            <a:endParaRPr/>
          </a:p>
          <a:p>
            <a:pPr indent="-334327" lvl="0" marL="457200" rtl="0" algn="just">
              <a:spcBef>
                <a:spcPts val="0"/>
              </a:spcBef>
              <a:spcAft>
                <a:spcPts val="0"/>
              </a:spcAft>
              <a:buSzPct val="100000"/>
              <a:buChar char="●"/>
            </a:pPr>
            <a:r>
              <a:rPr lang="en-GB"/>
              <a:t>Zeebaree et al. (2019) states that for enterprise organisations, the current trend in HR is the demand for specific software.</a:t>
            </a:r>
            <a:endParaRPr/>
          </a:p>
          <a:p>
            <a:pPr indent="-334327" lvl="0" marL="457200" rtl="0" algn="just">
              <a:spcBef>
                <a:spcPts val="0"/>
              </a:spcBef>
              <a:spcAft>
                <a:spcPts val="0"/>
              </a:spcAft>
              <a:buSzPct val="100000"/>
              <a:buChar char="●"/>
            </a:pPr>
            <a:r>
              <a:rPr lang="en-GB"/>
              <a:t>Stewart and Brown (2019) have found that proper communication by a human resource.</a:t>
            </a:r>
            <a:endParaRPr/>
          </a:p>
          <a:p>
            <a:pPr indent="-334327" lvl="0" marL="457200" rtl="0" algn="just">
              <a:spcBef>
                <a:spcPts val="0"/>
              </a:spcBef>
              <a:spcAft>
                <a:spcPts val="0"/>
              </a:spcAft>
              <a:buSzPct val="100000"/>
              <a:buChar char="●"/>
            </a:pPr>
            <a:r>
              <a:rPr lang="en-GB"/>
              <a:t>Bailey et al. (2018) have also found that critical thinking is an integral part of strategic human resource management.</a:t>
            </a:r>
            <a:endParaRPr/>
          </a:p>
        </p:txBody>
      </p:sp>
      <p:pic>
        <p:nvPicPr>
          <p:cNvPr id="138" name="Google Shape;138;p25"/>
          <p:cNvPicPr preferRelativeResize="0"/>
          <p:nvPr/>
        </p:nvPicPr>
        <p:blipFill>
          <a:blip r:embed="rId3">
            <a:alphaModFix/>
          </a:blip>
          <a:stretch>
            <a:fillRect/>
          </a:stretch>
        </p:blipFill>
        <p:spPr>
          <a:xfrm>
            <a:off x="5487325" y="1981325"/>
            <a:ext cx="3344975" cy="157531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Conclusion</a:t>
            </a:r>
            <a:endParaRPr/>
          </a:p>
        </p:txBody>
      </p:sp>
      <p:sp>
        <p:nvSpPr>
          <p:cNvPr id="144" name="Google Shape;144;p26"/>
          <p:cNvSpPr txBox="1"/>
          <p:nvPr>
            <p:ph idx="1" type="body"/>
          </p:nvPr>
        </p:nvSpPr>
        <p:spPr>
          <a:xfrm>
            <a:off x="311700" y="1152475"/>
            <a:ext cx="4260300" cy="3416400"/>
          </a:xfrm>
          <a:prstGeom prst="rect">
            <a:avLst/>
          </a:prstGeom>
        </p:spPr>
        <p:txBody>
          <a:bodyPr anchorCtr="0" anchor="t" bIns="91425" lIns="91425" spcFirstLastPara="1" rIns="91425" wrap="square" tIns="91425">
            <a:normAutofit/>
          </a:bodyPr>
          <a:lstStyle/>
          <a:p>
            <a:pPr indent="-342900" lvl="0" marL="457200" rtl="0" algn="just">
              <a:spcBef>
                <a:spcPts val="0"/>
              </a:spcBef>
              <a:spcAft>
                <a:spcPts val="0"/>
              </a:spcAft>
              <a:buSzPts val="1800"/>
              <a:buChar char="●"/>
            </a:pPr>
            <a:r>
              <a:rPr lang="en-GB"/>
              <a:t>The study has covered different aspects of the needs of a human resource officer. In this context, the essential knowledge, skills and behaviours of an efficient HR official have been discussed.</a:t>
            </a:r>
            <a:endParaRPr/>
          </a:p>
          <a:p>
            <a:pPr indent="0" lvl="0" marL="0" rtl="0" algn="l">
              <a:spcBef>
                <a:spcPts val="1200"/>
              </a:spcBef>
              <a:spcAft>
                <a:spcPts val="1200"/>
              </a:spcAft>
              <a:buNone/>
            </a:pPr>
            <a:r>
              <a:t/>
            </a:r>
            <a:endParaRPr/>
          </a:p>
        </p:txBody>
      </p:sp>
      <p:pic>
        <p:nvPicPr>
          <p:cNvPr id="145" name="Google Shape;145;p26"/>
          <p:cNvPicPr preferRelativeResize="0"/>
          <p:nvPr/>
        </p:nvPicPr>
        <p:blipFill>
          <a:blip r:embed="rId3">
            <a:alphaModFix/>
          </a:blip>
          <a:stretch>
            <a:fillRect/>
          </a:stretch>
        </p:blipFill>
        <p:spPr>
          <a:xfrm>
            <a:off x="4776175" y="1601625"/>
            <a:ext cx="3810000" cy="21812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a:t>
            </a:r>
            <a:endParaRPr/>
          </a:p>
        </p:txBody>
      </p:sp>
      <p:sp>
        <p:nvSpPr>
          <p:cNvPr id="151" name="Google Shape;151;p2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just">
              <a:lnSpc>
                <a:spcPct val="140000"/>
              </a:lnSpc>
              <a:spcBef>
                <a:spcPts val="0"/>
              </a:spcBef>
              <a:spcAft>
                <a:spcPts val="0"/>
              </a:spcAft>
              <a:buClr>
                <a:schemeClr val="dk1"/>
              </a:buClr>
              <a:buSzPts val="688"/>
              <a:buFont typeface="Arial"/>
              <a:buNone/>
            </a:pPr>
            <a:r>
              <a:rPr lang="en-GB" sz="987">
                <a:solidFill>
                  <a:schemeClr val="dk1"/>
                </a:solidFill>
              </a:rPr>
              <a:t>Statista. 2023.</a:t>
            </a:r>
            <a:r>
              <a:rPr i="1" lang="en-GB" sz="987">
                <a:solidFill>
                  <a:schemeClr val="dk1"/>
                </a:solidFill>
              </a:rPr>
              <a:t> Sainsbury's retail sales in the United Kingdom (UK) 2008-202</a:t>
            </a:r>
            <a:r>
              <a:rPr lang="en-GB" sz="987">
                <a:solidFill>
                  <a:schemeClr val="dk1"/>
                </a:solidFill>
              </a:rPr>
              <a:t>2.  [online] Available at:&lt;</a:t>
            </a:r>
            <a:r>
              <a:rPr lang="en-GB" sz="987" u="sng">
                <a:solidFill>
                  <a:schemeClr val="dk1"/>
                </a:solidFill>
                <a:hlinkClick r:id="rId3">
                  <a:extLst>
                    <a:ext uri="{A12FA001-AC4F-418D-AE19-62706E023703}">
                      <ahyp:hlinkClr val="tx"/>
                    </a:ext>
                  </a:extLst>
                </a:hlinkClick>
              </a:rPr>
              <a:t>https://www.statista.com/statistics/386342/sainsburys-retail-sales-united-kingdom-uk/</a:t>
            </a:r>
            <a:r>
              <a:rPr lang="en-GB" sz="987">
                <a:solidFill>
                  <a:schemeClr val="dk1"/>
                </a:solidFill>
              </a:rPr>
              <a:t>&gt; [Accessed on 20th March 2023]</a:t>
            </a:r>
            <a:endParaRPr sz="987">
              <a:solidFill>
                <a:schemeClr val="dk1"/>
              </a:solidFill>
            </a:endParaRPr>
          </a:p>
          <a:p>
            <a:pPr indent="0" lvl="0" marL="0" rtl="0" algn="just">
              <a:lnSpc>
                <a:spcPct val="140000"/>
              </a:lnSpc>
              <a:spcBef>
                <a:spcPts val="1000"/>
              </a:spcBef>
              <a:spcAft>
                <a:spcPts val="0"/>
              </a:spcAft>
              <a:buClr>
                <a:schemeClr val="dk1"/>
              </a:buClr>
              <a:buSzPts val="688"/>
              <a:buFont typeface="Arial"/>
              <a:buNone/>
            </a:pPr>
            <a:r>
              <a:rPr lang="en-GB" sz="987">
                <a:solidFill>
                  <a:schemeClr val="dk1"/>
                </a:solidFill>
              </a:rPr>
              <a:t>Sainsburys. 2023. </a:t>
            </a:r>
            <a:r>
              <a:rPr i="1" lang="en-GB" sz="987">
                <a:solidFill>
                  <a:schemeClr val="dk1"/>
                </a:solidFill>
              </a:rPr>
              <a:t>About us.</a:t>
            </a:r>
            <a:r>
              <a:rPr lang="en-GB" sz="987">
                <a:solidFill>
                  <a:schemeClr val="dk1"/>
                </a:solidFill>
              </a:rPr>
              <a:t> [online] Available at:&lt;</a:t>
            </a:r>
            <a:r>
              <a:rPr lang="en-GB" sz="987" u="sng">
                <a:solidFill>
                  <a:schemeClr val="dk1"/>
                </a:solidFill>
                <a:hlinkClick r:id="rId4">
                  <a:extLst>
                    <a:ext uri="{A12FA001-AC4F-418D-AE19-62706E023703}">
                      <ahyp:hlinkClr val="tx"/>
                    </a:ext>
                  </a:extLst>
                </a:hlinkClick>
              </a:rPr>
              <a:t>https://www.about.sainsburys.co.uk/about-us</a:t>
            </a:r>
            <a:r>
              <a:rPr lang="en-GB" sz="987">
                <a:solidFill>
                  <a:schemeClr val="dk1"/>
                </a:solidFill>
              </a:rPr>
              <a:t>&gt; [Accessed on 20th March 2023]</a:t>
            </a:r>
            <a:endParaRPr sz="987">
              <a:solidFill>
                <a:schemeClr val="dk1"/>
              </a:solidFill>
            </a:endParaRPr>
          </a:p>
          <a:p>
            <a:pPr indent="0" lvl="0" marL="0" rtl="0" algn="just">
              <a:lnSpc>
                <a:spcPct val="140000"/>
              </a:lnSpc>
              <a:spcBef>
                <a:spcPts val="1000"/>
              </a:spcBef>
              <a:spcAft>
                <a:spcPts val="0"/>
              </a:spcAft>
              <a:buClr>
                <a:schemeClr val="dk1"/>
              </a:buClr>
              <a:buSzPts val="688"/>
              <a:buFont typeface="Arial"/>
              <a:buNone/>
            </a:pPr>
            <a:r>
              <a:rPr lang="en-GB" sz="987">
                <a:solidFill>
                  <a:schemeClr val="dk1"/>
                </a:solidFill>
              </a:rPr>
              <a:t>Fenech, R., Baguant, P. and Ivanov, D., 2019. The changing role of human resource management in an era of digital transformation. </a:t>
            </a:r>
            <a:r>
              <a:rPr i="1" lang="en-GB" sz="987">
                <a:solidFill>
                  <a:schemeClr val="dk1"/>
                </a:solidFill>
              </a:rPr>
              <a:t>Journal of Management Information &amp; Decision Sciences</a:t>
            </a:r>
            <a:r>
              <a:rPr lang="en-GB" sz="987">
                <a:solidFill>
                  <a:schemeClr val="dk1"/>
                </a:solidFill>
              </a:rPr>
              <a:t>, </a:t>
            </a:r>
            <a:r>
              <a:rPr i="1" lang="en-GB" sz="987">
                <a:solidFill>
                  <a:schemeClr val="dk1"/>
                </a:solidFill>
              </a:rPr>
              <a:t>22</a:t>
            </a:r>
            <a:r>
              <a:rPr lang="en-GB" sz="987">
                <a:solidFill>
                  <a:schemeClr val="dk1"/>
                </a:solidFill>
              </a:rPr>
              <a:t>(2).</a:t>
            </a:r>
            <a:endParaRPr sz="987">
              <a:solidFill>
                <a:schemeClr val="dk1"/>
              </a:solidFill>
            </a:endParaRPr>
          </a:p>
          <a:p>
            <a:pPr indent="0" lvl="0" marL="0" rtl="0" algn="just">
              <a:lnSpc>
                <a:spcPct val="140000"/>
              </a:lnSpc>
              <a:spcBef>
                <a:spcPts val="1000"/>
              </a:spcBef>
              <a:spcAft>
                <a:spcPts val="0"/>
              </a:spcAft>
              <a:buClr>
                <a:schemeClr val="dk1"/>
              </a:buClr>
              <a:buSzPts val="688"/>
              <a:buFont typeface="Arial"/>
              <a:buNone/>
            </a:pPr>
            <a:r>
              <a:rPr lang="en-GB" sz="987">
                <a:solidFill>
                  <a:srgbClr val="222222"/>
                </a:solidFill>
              </a:rPr>
              <a:t>al Habibi, B., 2019. </a:t>
            </a:r>
            <a:r>
              <a:rPr i="1" lang="en-GB" sz="987">
                <a:solidFill>
                  <a:srgbClr val="222222"/>
                </a:solidFill>
              </a:rPr>
              <a:t>HR practices of Marks &amp; Spencer, Selfridges, Primark, and Sainsbury’s</a:t>
            </a:r>
            <a:r>
              <a:rPr lang="en-GB" sz="987">
                <a:solidFill>
                  <a:srgbClr val="222222"/>
                </a:solidFill>
              </a:rPr>
              <a:t> (Doctoral dissertation, University of Science &amp; Technology).</a:t>
            </a:r>
            <a:endParaRPr sz="987">
              <a:solidFill>
                <a:srgbClr val="222222"/>
              </a:solidFill>
            </a:endParaRPr>
          </a:p>
          <a:p>
            <a:pPr indent="0" lvl="0" marL="0" rtl="0" algn="just">
              <a:lnSpc>
                <a:spcPct val="140000"/>
              </a:lnSpc>
              <a:spcBef>
                <a:spcPts val="1000"/>
              </a:spcBef>
              <a:spcAft>
                <a:spcPts val="0"/>
              </a:spcAft>
              <a:buClr>
                <a:schemeClr val="dk1"/>
              </a:buClr>
              <a:buSzPts val="688"/>
              <a:buFont typeface="Arial"/>
              <a:buNone/>
            </a:pPr>
            <a:r>
              <a:rPr lang="en-GB" sz="987">
                <a:solidFill>
                  <a:srgbClr val="222222"/>
                </a:solidFill>
              </a:rPr>
              <a:t>Stewart, G.L. and Brown, K.G., 2019. </a:t>
            </a:r>
            <a:r>
              <a:rPr i="1" lang="en-GB" sz="987">
                <a:solidFill>
                  <a:srgbClr val="222222"/>
                </a:solidFill>
              </a:rPr>
              <a:t>Human resource management</a:t>
            </a:r>
            <a:r>
              <a:rPr lang="en-GB" sz="987">
                <a:solidFill>
                  <a:srgbClr val="222222"/>
                </a:solidFill>
              </a:rPr>
              <a:t>. John Wiley &amp; Sons.</a:t>
            </a:r>
            <a:endParaRPr sz="987">
              <a:solidFill>
                <a:srgbClr val="222222"/>
              </a:solidFill>
            </a:endParaRPr>
          </a:p>
          <a:p>
            <a:pPr indent="0" lvl="0" marL="0" rtl="0" algn="just">
              <a:lnSpc>
                <a:spcPct val="140000"/>
              </a:lnSpc>
              <a:spcBef>
                <a:spcPts val="1000"/>
              </a:spcBef>
              <a:spcAft>
                <a:spcPts val="0"/>
              </a:spcAft>
              <a:buClr>
                <a:schemeClr val="dk1"/>
              </a:buClr>
              <a:buSzPts val="688"/>
              <a:buFont typeface="Arial"/>
              <a:buNone/>
            </a:pPr>
            <a:r>
              <a:rPr lang="en-GB" sz="987">
                <a:solidFill>
                  <a:srgbClr val="222222"/>
                </a:solidFill>
              </a:rPr>
              <a:t>Zeebaree, S.R., Shukur, H.M. and Hussan, B.K., 2019. Human resource management systems for enterprise organizations: A review. </a:t>
            </a:r>
            <a:r>
              <a:rPr i="1" lang="en-GB" sz="987">
                <a:solidFill>
                  <a:srgbClr val="222222"/>
                </a:solidFill>
              </a:rPr>
              <a:t>Periodicals of Engineering and Natural Sciences</a:t>
            </a:r>
            <a:r>
              <a:rPr lang="en-GB" sz="987">
                <a:solidFill>
                  <a:srgbClr val="222222"/>
                </a:solidFill>
              </a:rPr>
              <a:t>, </a:t>
            </a:r>
            <a:r>
              <a:rPr i="1" lang="en-GB" sz="987">
                <a:solidFill>
                  <a:srgbClr val="222222"/>
                </a:solidFill>
              </a:rPr>
              <a:t>7</a:t>
            </a:r>
            <a:r>
              <a:rPr lang="en-GB" sz="987">
                <a:solidFill>
                  <a:srgbClr val="222222"/>
                </a:solidFill>
              </a:rPr>
              <a:t>(2), pp.660-669.</a:t>
            </a:r>
            <a:endParaRPr sz="987">
              <a:solidFill>
                <a:srgbClr val="222222"/>
              </a:solidFill>
            </a:endParaRPr>
          </a:p>
          <a:p>
            <a:pPr indent="0" lvl="0" marL="0" rtl="0" algn="just">
              <a:lnSpc>
                <a:spcPct val="140000"/>
              </a:lnSpc>
              <a:spcBef>
                <a:spcPts val="1000"/>
              </a:spcBef>
              <a:spcAft>
                <a:spcPts val="1000"/>
              </a:spcAft>
              <a:buClr>
                <a:schemeClr val="dk1"/>
              </a:buClr>
              <a:buSzPts val="688"/>
              <a:buFont typeface="Arial"/>
              <a:buNone/>
            </a:pPr>
            <a:r>
              <a:rPr lang="en-GB" sz="987">
                <a:solidFill>
                  <a:srgbClr val="222222"/>
                </a:solidFill>
              </a:rPr>
              <a:t>Bailey, C., Mankin, D., Kelliher, C. and Garavan, T., 2018. </a:t>
            </a:r>
            <a:r>
              <a:rPr i="1" lang="en-GB" sz="987">
                <a:solidFill>
                  <a:srgbClr val="222222"/>
                </a:solidFill>
              </a:rPr>
              <a:t>Strategic human resource management</a:t>
            </a:r>
            <a:r>
              <a:rPr lang="en-GB" sz="987">
                <a:solidFill>
                  <a:srgbClr val="222222"/>
                </a:solidFill>
              </a:rPr>
              <a:t>. Oxford University Press</a:t>
            </a:r>
            <a:r>
              <a:rPr lang="en-GB" sz="987">
                <a:solidFill>
                  <a:srgbClr val="222222"/>
                </a:solidFill>
              </a:rPr>
              <a:t>.</a:t>
            </a:r>
            <a:endParaRPr sz="1425"/>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57" name="Google Shape;157;p2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58" name="Google Shape;158;p28"/>
          <p:cNvPicPr preferRelativeResize="0"/>
          <p:nvPr/>
        </p:nvPicPr>
        <p:blipFill>
          <a:blip r:embed="rId3">
            <a:alphaModFix/>
          </a:blip>
          <a:stretch>
            <a:fillRect/>
          </a:stretch>
        </p:blipFill>
        <p:spPr>
          <a:xfrm>
            <a:off x="361950" y="252400"/>
            <a:ext cx="8420100" cy="46386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