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56" r:id="rId3"/>
    <p:sldId id="268" r:id="rId4"/>
    <p:sldId id="269" r:id="rId5"/>
    <p:sldId id="257" r:id="rId6"/>
    <p:sldId id="258" r:id="rId7"/>
    <p:sldId id="259" r:id="rId8"/>
    <p:sldId id="300" r:id="rId9"/>
    <p:sldId id="301" r:id="rId10"/>
    <p:sldId id="302" r:id="rId11"/>
    <p:sldId id="305" r:id="rId12"/>
    <p:sldId id="307" r:id="rId13"/>
    <p:sldId id="304" r:id="rId14"/>
    <p:sldId id="312" r:id="rId15"/>
    <p:sldId id="320" r:id="rId16"/>
    <p:sldId id="321" r:id="rId17"/>
    <p:sldId id="322" r:id="rId18"/>
    <p:sldId id="323" r:id="rId19"/>
    <p:sldId id="324" r:id="rId20"/>
    <p:sldId id="325" r:id="rId21"/>
    <p:sldId id="326" r:id="rId22"/>
    <p:sldId id="327" r:id="rId23"/>
    <p:sldId id="328" r:id="rId24"/>
    <p:sldId id="329" r:id="rId25"/>
    <p:sldId id="330" r:id="rId26"/>
    <p:sldId id="331" r:id="rId27"/>
    <p:sldId id="332" r:id="rId28"/>
    <p:sldId id="333" r:id="rId29"/>
    <p:sldId id="334" r:id="rId30"/>
    <p:sldId id="335" r:id="rId31"/>
    <p:sldId id="336" r:id="rId32"/>
    <p:sldId id="337" r:id="rId33"/>
    <p:sldId id="338" r:id="rId34"/>
    <p:sldId id="339" r:id="rId35"/>
    <p:sldId id="340" r:id="rId36"/>
    <p:sldId id="341" r:id="rId37"/>
    <p:sldId id="342" r:id="rId38"/>
    <p:sldId id="343" r:id="rId39"/>
    <p:sldId id="344" r:id="rId40"/>
    <p:sldId id="345" r:id="rId41"/>
    <p:sldId id="346" r:id="rId42"/>
    <p:sldId id="347" r:id="rId43"/>
    <p:sldId id="348" r:id="rId44"/>
    <p:sldId id="349" r:id="rId45"/>
    <p:sldId id="350" r:id="rId46"/>
  </p:sldIdLst>
  <p:sldSz cx="9144000" cy="6858000" type="screen4x3"/>
  <p:notesSz cx="6858000" cy="9144000"/>
  <p:defaultTextStyle>
    <a:defPPr>
      <a:defRPr lang="es-E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FFCC"/>
    <a:srgbClr val="CC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366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6A3D9-B1AC-45DF-83FB-893CAFC1D6EC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2A0DC4-EBFE-49B0-9AC0-06EBB6B577A9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48219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68BB6-4D91-46CD-9999-BA7DD2EF6844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5ADD4-47CE-4C5A-8D8A-EB256D3A83B8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7279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994BEC-2429-4B55-85FA-C69584D51F37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7E668-0AC2-41D5-8C72-B097932E506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32122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B3F76-7C9F-4473-943A-3C06F668D4CF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B2C5A0-6D90-41FC-8D80-847A9CBD6B5E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743241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805B-CFE7-4588-B278-26D52CC4AC56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8A13C-072B-4C12-AF38-89CF2E6B43A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6632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2B9417-AA27-475A-A028-B2654EDCF1CA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5F051-FCCD-4C52-A05E-96CAEF766DD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36662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D22A5-CE87-4F4A-B2B3-DBE311595388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D89399-478B-4C27-8220-86E7C392FF7F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22776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C64349-3FC9-48C7-AD7A-DFD7DB9407EB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E2680-6F85-4DE3-ABD1-57C05149AB80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33139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BCB6A-66FA-4918-B0F6-F9BE4C31D101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0EC926-C07C-410D-A267-6F52A505C96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4020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D3192-0FA1-4D99-A114-10D7F162E007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F2F3B6-CE15-42F4-9954-D1A242238E12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8402890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CA2F8-805A-420A-9309-31384BD562D0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49B3B-A34E-4A8F-B75E-F583C5CCDBEA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231791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rtlCol="0">
            <a:normAutofit/>
          </a:bodyPr>
          <a:lstStyle/>
          <a:p>
            <a:pPr lvl="0"/>
            <a:endParaRPr lang="en-GB" noProof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0"/>
          </p:nvPr>
        </p:nvSpPr>
        <p:spPr>
          <a:xfrm>
            <a:off x="7812088" y="6308725"/>
            <a:ext cx="1162050" cy="4127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92AF57-AFD6-41C1-A0FA-B16284DEE197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880998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F5DF29BB-AAC4-4EE0-8AA4-4594EE22C3A1}" type="datetimeFigureOut">
              <a:rPr lang="en-GB"/>
              <a:pPr>
                <a:defRPr/>
              </a:pPr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AAC4E06-60B5-4B5A-A256-CEF8772DECC1}" type="slidenum">
              <a:rPr lang="es-ES" altLang="en-US"/>
              <a:pPr>
                <a:defRPr/>
              </a:pPr>
              <a:t>‹#›</a:t>
            </a:fld>
            <a:endParaRPr lang="es-E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5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gi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3.wmf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2" descr="UW Trinity Saint David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5805488"/>
            <a:ext cx="1809750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11 CuadroTexto"/>
          <p:cNvSpPr txBox="1">
            <a:spLocks noChangeArrowheads="1"/>
          </p:cNvSpPr>
          <p:nvPr/>
        </p:nvSpPr>
        <p:spPr bwMode="auto">
          <a:xfrm>
            <a:off x="250825" y="6165850"/>
            <a:ext cx="302577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s-ES_tradnl" altLang="en-US" b="1" dirty="0"/>
              <a:t>Juan Antonio </a:t>
            </a:r>
            <a:r>
              <a:rPr lang="es-ES_tradnl" altLang="en-US" b="1" dirty="0" smtClean="0"/>
              <a:t>Ferriz-Papi</a:t>
            </a:r>
            <a:endParaRPr lang="es-ES" altLang="en-US" b="1" dirty="0"/>
          </a:p>
        </p:txBody>
      </p:sp>
      <p:sp>
        <p:nvSpPr>
          <p:cNvPr id="6" name="Rectangle 5"/>
          <p:cNvSpPr/>
          <p:nvPr/>
        </p:nvSpPr>
        <p:spPr>
          <a:xfrm>
            <a:off x="1674904" y="3573016"/>
            <a:ext cx="5760488" cy="58477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en-GB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</a:t>
            </a:r>
            <a:r>
              <a:rPr lang="en-GB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.1 </a:t>
            </a:r>
            <a:r>
              <a:rPr lang="en-GB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QUALITY </a:t>
            </a:r>
            <a:r>
              <a:rPr lang="en-GB" sz="3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</a:t>
            </a:r>
          </a:p>
        </p:txBody>
      </p:sp>
      <p:sp>
        <p:nvSpPr>
          <p:cNvPr id="8" name="Rectangle 7"/>
          <p:cNvSpPr/>
          <p:nvPr/>
        </p:nvSpPr>
        <p:spPr>
          <a:xfrm>
            <a:off x="0" y="673022"/>
            <a:ext cx="914400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j-lt"/>
              </a:rPr>
              <a:t>PROJECT PLANNING FOR CONSTRUCTION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j-l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4"/>
          <p:cNvSpPr txBox="1">
            <a:spLocks noChangeArrowheads="1"/>
          </p:cNvSpPr>
          <p:nvPr/>
        </p:nvSpPr>
        <p:spPr bwMode="auto">
          <a:xfrm>
            <a:off x="395288" y="1484313"/>
            <a:ext cx="8353425" cy="3786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b="1">
                <a:latin typeface="Arial" charset="0"/>
              </a:rPr>
              <a:t>ISO 9000 2015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s-ES" altLang="en-US" b="1">
              <a:latin typeface="Arial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b="1">
                <a:latin typeface="Arial" charset="0"/>
              </a:rPr>
              <a:t>Definition of quality</a:t>
            </a:r>
          </a:p>
          <a:p>
            <a:pPr lvl="2" eaLnBrk="1" hangingPunct="1">
              <a:spcBef>
                <a:spcPct val="50000"/>
              </a:spcBef>
              <a:buFontTx/>
              <a:buNone/>
            </a:pPr>
            <a:r>
              <a:rPr lang="es-ES" altLang="en-US" sz="3200">
                <a:latin typeface="Comic Sans MS" pitchFamily="66" charset="0"/>
              </a:rPr>
              <a:t>“</a:t>
            </a:r>
            <a:r>
              <a:rPr lang="es-ES_tradnl" altLang="en-US" sz="3200">
                <a:latin typeface="Comic Sans MS" pitchFamily="66" charset="0"/>
              </a:rPr>
              <a:t>Degree to which a set of inherent characteristics fulfills a set or requirements”</a:t>
            </a:r>
            <a:r>
              <a:rPr lang="es-ES" altLang="en-US" sz="3200">
                <a:latin typeface="Comic Sans MS" pitchFamily="66" charset="0"/>
              </a:rPr>
              <a:t> </a:t>
            </a:r>
          </a:p>
        </p:txBody>
      </p:sp>
      <p:grpSp>
        <p:nvGrpSpPr>
          <p:cNvPr id="409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100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4103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4"/>
          <p:cNvSpPr txBox="1">
            <a:spLocks noChangeArrowheads="1"/>
          </p:cNvSpPr>
          <p:nvPr/>
        </p:nvSpPr>
        <p:spPr bwMode="auto">
          <a:xfrm>
            <a:off x="755650" y="2565400"/>
            <a:ext cx="7704138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4000">
                <a:latin typeface="Comic Sans MS" pitchFamily="66" charset="0"/>
              </a:rPr>
              <a:t>¿WHICH REQUIREMENTS WOULD YOU LIKE FOR A CAR TO HAVE QUALITY?</a:t>
            </a:r>
          </a:p>
        </p:txBody>
      </p:sp>
      <p:grpSp>
        <p:nvGrpSpPr>
          <p:cNvPr id="5123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124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5127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TextBox 7"/>
          <p:cNvSpPr txBox="1"/>
          <p:nvPr/>
        </p:nvSpPr>
        <p:spPr>
          <a:xfrm>
            <a:off x="343336" y="776892"/>
            <a:ext cx="223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EXERCISE 1</a:t>
            </a:r>
            <a:endParaRPr lang="en-GB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4"/>
          <p:cNvSpPr txBox="1">
            <a:spLocks noChangeArrowheads="1"/>
          </p:cNvSpPr>
          <p:nvPr/>
        </p:nvSpPr>
        <p:spPr bwMode="auto">
          <a:xfrm>
            <a:off x="1619250" y="2133600"/>
            <a:ext cx="5797550" cy="329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>
                <a:latin typeface="Comic Sans MS" pitchFamily="66" charset="0"/>
              </a:rPr>
              <a:t>¿WHICH REQUIREMENTS WOULD YOU LIKE FOR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s-ES" altLang="en-US">
              <a:latin typeface="Comic Sans MS" pitchFamily="66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>
                <a:latin typeface="Comic Sans MS" pitchFamily="66" charset="0"/>
              </a:rPr>
              <a:t>A FORD GALAXY?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>
                <a:latin typeface="Comic Sans MS" pitchFamily="66" charset="0"/>
              </a:rPr>
              <a:t>A FORD KA?</a:t>
            </a:r>
          </a:p>
        </p:txBody>
      </p:sp>
      <p:grpSp>
        <p:nvGrpSpPr>
          <p:cNvPr id="6147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6148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615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8" name="TextBox 7"/>
          <p:cNvSpPr txBox="1"/>
          <p:nvPr/>
        </p:nvSpPr>
        <p:spPr>
          <a:xfrm>
            <a:off x="343336" y="776892"/>
            <a:ext cx="223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EXERCISE 1</a:t>
            </a:r>
            <a:endParaRPr lang="en-GB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755650" y="1484313"/>
            <a:ext cx="7200900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800" b="1">
                <a:latin typeface="Arial" charset="0"/>
              </a:rPr>
              <a:t>Steps in the procedure of quality: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s-ES_tradnl" altLang="en-US" sz="2800" b="1">
              <a:latin typeface="Arial" charset="0"/>
            </a:endParaRPr>
          </a:p>
          <a:p>
            <a:pPr lvl="3" eaLnBrk="1" hangingPunct="1">
              <a:spcBef>
                <a:spcPct val="0"/>
              </a:spcBef>
              <a:buFontTx/>
              <a:buNone/>
            </a:pPr>
            <a:r>
              <a:rPr lang="es-ES_tradnl" altLang="en-US" sz="2800">
                <a:latin typeface="Arial" charset="0"/>
              </a:rPr>
              <a:t>1º Desire it. </a:t>
            </a:r>
          </a:p>
          <a:p>
            <a:pPr lvl="3" eaLnBrk="1" hangingPunct="1">
              <a:spcBef>
                <a:spcPct val="0"/>
              </a:spcBef>
              <a:buFontTx/>
              <a:buNone/>
            </a:pPr>
            <a:r>
              <a:rPr lang="es-ES_tradnl" altLang="en-US" sz="2800">
                <a:latin typeface="Arial" charset="0"/>
              </a:rPr>
              <a:t>2º Define it. </a:t>
            </a:r>
          </a:p>
          <a:p>
            <a:pPr lvl="3" eaLnBrk="1" hangingPunct="1">
              <a:spcBef>
                <a:spcPct val="0"/>
              </a:spcBef>
              <a:buFontTx/>
              <a:buNone/>
            </a:pPr>
            <a:r>
              <a:rPr lang="es-ES_tradnl" altLang="en-US" sz="2800">
                <a:latin typeface="Arial" charset="0"/>
              </a:rPr>
              <a:t>3º Obtain it.</a:t>
            </a:r>
          </a:p>
          <a:p>
            <a:pPr lvl="3" eaLnBrk="1" hangingPunct="1">
              <a:spcBef>
                <a:spcPct val="0"/>
              </a:spcBef>
              <a:buFontTx/>
              <a:buNone/>
            </a:pPr>
            <a:r>
              <a:rPr lang="es-ES_tradnl" altLang="en-US" sz="2800">
                <a:latin typeface="Arial" charset="0"/>
              </a:rPr>
              <a:t>4º Check it. </a:t>
            </a:r>
          </a:p>
          <a:p>
            <a:pPr lvl="3" eaLnBrk="1" hangingPunct="1">
              <a:spcBef>
                <a:spcPct val="0"/>
              </a:spcBef>
              <a:buFontTx/>
              <a:buNone/>
            </a:pPr>
            <a:r>
              <a:rPr lang="es-ES_tradnl" altLang="en-US" sz="2800">
                <a:latin typeface="Arial" charset="0"/>
              </a:rPr>
              <a:t>5º Demonstrate it. </a:t>
            </a:r>
          </a:p>
          <a:p>
            <a:pPr lvl="3" eaLnBrk="1" hangingPunct="1">
              <a:spcBef>
                <a:spcPct val="0"/>
              </a:spcBef>
              <a:buFontTx/>
              <a:buNone/>
            </a:pPr>
            <a:r>
              <a:rPr lang="es-ES_tradnl" altLang="en-US" sz="2800">
                <a:latin typeface="Arial" charset="0"/>
              </a:rPr>
              <a:t>6º Document it. </a:t>
            </a:r>
            <a:endParaRPr lang="es-ES" altLang="en-US" sz="2800">
              <a:latin typeface="Arial" charset="0"/>
            </a:endParaRPr>
          </a:p>
        </p:txBody>
      </p:sp>
      <p:grpSp>
        <p:nvGrpSpPr>
          <p:cNvPr id="717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7172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7175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4"/>
          <p:cNvSpPr txBox="1">
            <a:spLocks noChangeArrowheads="1"/>
          </p:cNvSpPr>
          <p:nvPr/>
        </p:nvSpPr>
        <p:spPr bwMode="auto">
          <a:xfrm>
            <a:off x="468313" y="447675"/>
            <a:ext cx="8424862" cy="6462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400" b="1" dirty="0">
                <a:latin typeface="Arial" charset="0"/>
              </a:rPr>
              <a:t>QUALITY LATEST HISTORY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b="1" dirty="0">
                <a:latin typeface="Arial" charset="0"/>
              </a:rPr>
              <a:t>Taylor. </a:t>
            </a:r>
            <a:r>
              <a:rPr lang="es-ES" altLang="en-US" sz="2000" b="1" dirty="0" err="1">
                <a:latin typeface="Arial" charset="0"/>
              </a:rPr>
              <a:t>Increase</a:t>
            </a:r>
            <a:r>
              <a:rPr lang="es-ES" altLang="en-US" sz="2000" b="1" dirty="0">
                <a:latin typeface="Arial" charset="0"/>
              </a:rPr>
              <a:t> </a:t>
            </a:r>
            <a:r>
              <a:rPr lang="es-ES" altLang="en-US" sz="2000" b="1" dirty="0" err="1">
                <a:latin typeface="Arial" charset="0"/>
              </a:rPr>
              <a:t>efficiency</a:t>
            </a:r>
            <a:r>
              <a:rPr lang="es-ES" altLang="en-US" sz="2000" b="1" dirty="0">
                <a:latin typeface="Arial" charset="0"/>
              </a:rPr>
              <a:t> in </a:t>
            </a:r>
            <a:r>
              <a:rPr lang="es-ES" altLang="en-US" sz="2000" b="1" dirty="0" err="1">
                <a:latin typeface="Arial" charset="0"/>
              </a:rPr>
              <a:t>production</a:t>
            </a:r>
            <a:endParaRPr lang="es-ES" altLang="en-US" sz="2000" b="1" dirty="0">
              <a:latin typeface="Arial" charset="0"/>
            </a:endParaRP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1800" dirty="0">
                <a:latin typeface="Arial" charset="0"/>
              </a:rPr>
              <a:t>“</a:t>
            </a:r>
            <a:r>
              <a:rPr lang="es-ES" altLang="en-US" sz="1800" dirty="0" err="1">
                <a:latin typeface="Arial" charset="0"/>
              </a:rPr>
              <a:t>Workers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should</a:t>
            </a:r>
            <a:r>
              <a:rPr lang="es-ES" altLang="en-US" sz="1800" dirty="0">
                <a:latin typeface="Arial" charset="0"/>
              </a:rPr>
              <a:t> be </a:t>
            </a:r>
            <a:r>
              <a:rPr lang="es-ES" altLang="en-US" sz="1800" dirty="0" err="1">
                <a:latin typeface="Arial" charset="0"/>
              </a:rPr>
              <a:t>controlled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not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only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by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giving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orders</a:t>
            </a:r>
            <a:r>
              <a:rPr lang="es-ES" altLang="en-US" sz="1800" dirty="0">
                <a:latin typeface="Arial" charset="0"/>
              </a:rPr>
              <a:t> and </a:t>
            </a:r>
            <a:r>
              <a:rPr lang="es-ES" altLang="en-US" sz="1800" dirty="0" err="1">
                <a:latin typeface="Arial" charset="0"/>
              </a:rPr>
              <a:t>maintenance</a:t>
            </a:r>
            <a:r>
              <a:rPr lang="es-ES" altLang="en-US" sz="1800" dirty="0">
                <a:latin typeface="Arial" charset="0"/>
              </a:rPr>
              <a:t> of discipline, </a:t>
            </a:r>
            <a:r>
              <a:rPr lang="es-ES" altLang="en-US" sz="1800" dirty="0" err="1">
                <a:latin typeface="Arial" charset="0"/>
              </a:rPr>
              <a:t>but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also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by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removing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any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decisions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about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the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manner</a:t>
            </a:r>
            <a:r>
              <a:rPr lang="es-ES" altLang="en-US" sz="1800" dirty="0">
                <a:latin typeface="Arial" charset="0"/>
              </a:rPr>
              <a:t> in </a:t>
            </a:r>
            <a:r>
              <a:rPr lang="es-ES" altLang="en-US" sz="1800" dirty="0" err="1">
                <a:latin typeface="Arial" charset="0"/>
              </a:rPr>
              <a:t>which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work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was</a:t>
            </a:r>
            <a:r>
              <a:rPr lang="es-ES" altLang="en-US" sz="1800" dirty="0">
                <a:latin typeface="Arial" charset="0"/>
              </a:rPr>
              <a:t> to be </a:t>
            </a:r>
            <a:r>
              <a:rPr lang="es-ES" altLang="en-US" sz="1800" dirty="0" err="1">
                <a:latin typeface="Arial" charset="0"/>
              </a:rPr>
              <a:t>carried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out</a:t>
            </a:r>
            <a:r>
              <a:rPr lang="es-ES" altLang="en-US" sz="1800" dirty="0">
                <a:latin typeface="Arial" charset="0"/>
              </a:rPr>
              <a:t>”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1800" dirty="0" err="1">
                <a:latin typeface="Arial" charset="0"/>
              </a:rPr>
              <a:t>Payment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by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results</a:t>
            </a:r>
            <a:r>
              <a:rPr lang="es-ES" altLang="en-US" sz="1800" dirty="0">
                <a:latin typeface="Arial" charset="0"/>
              </a:rPr>
              <a:t>. No </a:t>
            </a:r>
            <a:r>
              <a:rPr lang="es-ES" altLang="en-US" sz="1800" dirty="0" err="1">
                <a:latin typeface="Arial" charset="0"/>
              </a:rPr>
              <a:t>account</a:t>
            </a:r>
            <a:r>
              <a:rPr lang="es-ES" altLang="en-US" sz="1800" dirty="0">
                <a:latin typeface="Arial" charset="0"/>
              </a:rPr>
              <a:t> of human </a:t>
            </a:r>
            <a:r>
              <a:rPr lang="es-ES" altLang="en-US" sz="1800" dirty="0" err="1">
                <a:latin typeface="Arial" charset="0"/>
              </a:rPr>
              <a:t>behaviour</a:t>
            </a:r>
            <a:r>
              <a:rPr lang="es-ES" altLang="en-US" sz="1800" dirty="0">
                <a:latin typeface="Arial" charset="0"/>
              </a:rPr>
              <a:t> (</a:t>
            </a:r>
            <a:r>
              <a:rPr lang="es-ES" altLang="en-US" sz="1800" dirty="0" err="1">
                <a:latin typeface="Arial" charset="0"/>
              </a:rPr>
              <a:t>job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satisfaction</a:t>
            </a:r>
            <a:r>
              <a:rPr lang="es-ES" altLang="en-US" sz="1800" dirty="0">
                <a:latin typeface="Arial" charset="0"/>
              </a:rPr>
              <a:t>, etc.)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b="1" dirty="0" err="1">
                <a:latin typeface="Arial" charset="0"/>
              </a:rPr>
              <a:t>Shewart</a:t>
            </a:r>
            <a:r>
              <a:rPr lang="es-ES" altLang="en-US" sz="2000" b="1" dirty="0">
                <a:latin typeface="Arial" charset="0"/>
              </a:rPr>
              <a:t>. Precursor of </a:t>
            </a:r>
            <a:r>
              <a:rPr lang="es-ES" altLang="en-US" sz="2000" b="1" dirty="0" err="1">
                <a:latin typeface="Arial" charset="0"/>
              </a:rPr>
              <a:t>Statistics</a:t>
            </a:r>
            <a:r>
              <a:rPr lang="es-ES" altLang="en-US" sz="2000" b="1" dirty="0">
                <a:latin typeface="Arial" charset="0"/>
              </a:rPr>
              <a:t>. 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dirty="0" err="1">
                <a:latin typeface="Arial" charset="0"/>
              </a:rPr>
              <a:t>Application</a:t>
            </a:r>
            <a:r>
              <a:rPr lang="es-ES" altLang="en-US" sz="2000" dirty="0">
                <a:latin typeface="Arial" charset="0"/>
              </a:rPr>
              <a:t> to </a:t>
            </a:r>
            <a:r>
              <a:rPr lang="es-ES" altLang="en-US" sz="2000" dirty="0" err="1">
                <a:latin typeface="Arial" charset="0"/>
              </a:rPr>
              <a:t>the</a:t>
            </a:r>
            <a:r>
              <a:rPr lang="es-ES" altLang="en-US" sz="2000" dirty="0">
                <a:latin typeface="Arial" charset="0"/>
              </a:rPr>
              <a:t> US </a:t>
            </a:r>
            <a:r>
              <a:rPr lang="es-ES" altLang="en-US" sz="2000" dirty="0" err="1">
                <a:latin typeface="Arial" charset="0"/>
              </a:rPr>
              <a:t>Army</a:t>
            </a:r>
            <a:r>
              <a:rPr lang="es-ES" altLang="en-US" sz="2000" dirty="0">
                <a:latin typeface="Arial" charset="0"/>
              </a:rPr>
              <a:t> (</a:t>
            </a:r>
            <a:r>
              <a:rPr lang="es-ES" altLang="en-US" sz="2000" dirty="0" err="1">
                <a:latin typeface="Arial" charset="0"/>
              </a:rPr>
              <a:t>Second</a:t>
            </a:r>
            <a:r>
              <a:rPr lang="es-ES" altLang="en-US" sz="2000" dirty="0">
                <a:latin typeface="Arial" charset="0"/>
              </a:rPr>
              <a:t> </a:t>
            </a:r>
            <a:r>
              <a:rPr lang="es-ES" altLang="en-US" sz="2000" dirty="0" err="1">
                <a:latin typeface="Arial" charset="0"/>
              </a:rPr>
              <a:t>World</a:t>
            </a:r>
            <a:r>
              <a:rPr lang="es-ES" altLang="en-US" sz="2000" dirty="0">
                <a:latin typeface="Arial" charset="0"/>
              </a:rPr>
              <a:t> </a:t>
            </a:r>
            <a:r>
              <a:rPr lang="es-ES" altLang="en-US" sz="2000" dirty="0" err="1">
                <a:latin typeface="Arial" charset="0"/>
              </a:rPr>
              <a:t>War</a:t>
            </a:r>
            <a:r>
              <a:rPr lang="es-ES" altLang="en-US" sz="2000" dirty="0">
                <a:latin typeface="Arial" charset="0"/>
              </a:rPr>
              <a:t>)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b="1" dirty="0" err="1">
                <a:latin typeface="Arial" charset="0"/>
              </a:rPr>
              <a:t>Japan</a:t>
            </a:r>
            <a:r>
              <a:rPr lang="es-ES" altLang="en-US" sz="2000" b="1" dirty="0">
                <a:latin typeface="Arial" charset="0"/>
              </a:rPr>
              <a:t>.- </a:t>
            </a:r>
            <a:r>
              <a:rPr lang="es-ES" altLang="en-US" sz="2000" b="1" dirty="0" err="1">
                <a:latin typeface="Arial" charset="0"/>
              </a:rPr>
              <a:t>Shewart</a:t>
            </a:r>
            <a:r>
              <a:rPr lang="es-ES" altLang="en-US" sz="2000" b="1" dirty="0">
                <a:latin typeface="Arial" charset="0"/>
              </a:rPr>
              <a:t>, Deming, Juran</a:t>
            </a:r>
          </a:p>
          <a:p>
            <a:pPr lvl="1"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dirty="0" err="1">
                <a:latin typeface="Arial" charset="0"/>
              </a:rPr>
              <a:t>Transformation</a:t>
            </a:r>
            <a:r>
              <a:rPr lang="es-ES" altLang="en-US" sz="2000" dirty="0">
                <a:latin typeface="Arial" charset="0"/>
              </a:rPr>
              <a:t> of </a:t>
            </a:r>
            <a:r>
              <a:rPr lang="es-ES" altLang="en-US" sz="2000" dirty="0" err="1">
                <a:latin typeface="Arial" charset="0"/>
              </a:rPr>
              <a:t>companies</a:t>
            </a:r>
            <a:r>
              <a:rPr lang="es-ES" altLang="en-US" sz="2000" dirty="0">
                <a:latin typeface="Arial" charset="0"/>
              </a:rPr>
              <a:t> concept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b="1" dirty="0">
                <a:latin typeface="Arial" charset="0"/>
              </a:rPr>
              <a:t>70s.- </a:t>
            </a:r>
            <a:r>
              <a:rPr lang="es-ES" altLang="en-US" sz="2000" b="1" dirty="0" err="1">
                <a:latin typeface="Arial" charset="0"/>
              </a:rPr>
              <a:t>First</a:t>
            </a:r>
            <a:r>
              <a:rPr lang="es-ES" altLang="en-US" sz="2000" b="1" dirty="0">
                <a:latin typeface="Arial" charset="0"/>
              </a:rPr>
              <a:t> </a:t>
            </a:r>
            <a:r>
              <a:rPr lang="es-ES" altLang="en-US" sz="2000" b="1" dirty="0" err="1">
                <a:latin typeface="Arial" charset="0"/>
              </a:rPr>
              <a:t>standards</a:t>
            </a:r>
            <a:r>
              <a:rPr lang="es-ES" altLang="en-US" sz="2000" b="1" dirty="0">
                <a:latin typeface="Arial" charset="0"/>
              </a:rPr>
              <a:t> </a:t>
            </a:r>
            <a:r>
              <a:rPr lang="es-ES" altLang="en-US" sz="2000" b="1" dirty="0" err="1">
                <a:latin typeface="Arial" charset="0"/>
              </a:rPr>
              <a:t>for</a:t>
            </a:r>
            <a:r>
              <a:rPr lang="es-ES" altLang="en-US" sz="2000" b="1" dirty="0">
                <a:latin typeface="Arial" charset="0"/>
              </a:rPr>
              <a:t> </a:t>
            </a:r>
            <a:r>
              <a:rPr lang="es-ES" altLang="en-US" sz="2000" b="1" dirty="0" err="1">
                <a:latin typeface="Arial" charset="0"/>
              </a:rPr>
              <a:t>quality</a:t>
            </a:r>
            <a:r>
              <a:rPr lang="es-ES" altLang="en-US" sz="2000" b="1" dirty="0">
                <a:latin typeface="Arial" charset="0"/>
              </a:rPr>
              <a:t> </a:t>
            </a:r>
            <a:r>
              <a:rPr lang="es-ES" altLang="en-US" sz="2000" b="1" dirty="0" err="1">
                <a:latin typeface="Arial" charset="0"/>
              </a:rPr>
              <a:t>assurance</a:t>
            </a:r>
            <a:endParaRPr lang="es-ES" altLang="en-US" sz="2000" b="1" dirty="0">
              <a:latin typeface="Arial" charset="0"/>
            </a:endParaRPr>
          </a:p>
          <a:p>
            <a:pPr lvl="1" eaLnBrk="1" hangingPunct="1">
              <a:spcBef>
                <a:spcPct val="50000"/>
              </a:spcBef>
              <a:buFontTx/>
              <a:buNone/>
            </a:pPr>
            <a:r>
              <a:rPr lang="es-ES" altLang="en-US" sz="1800" dirty="0">
                <a:latin typeface="Arial" charset="0"/>
              </a:rPr>
              <a:t>BS 9000 (1971) UK standard </a:t>
            </a:r>
            <a:r>
              <a:rPr lang="es-ES" altLang="en-US" sz="1800" dirty="0" err="1">
                <a:latin typeface="Arial" charset="0"/>
              </a:rPr>
              <a:t>for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quality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assurance</a:t>
            </a:r>
            <a:endParaRPr lang="es-ES" altLang="en-US" sz="1800" dirty="0">
              <a:latin typeface="Arial" charset="0"/>
            </a:endParaRPr>
          </a:p>
          <a:p>
            <a:pPr lvl="1" eaLnBrk="1" hangingPunct="1">
              <a:spcBef>
                <a:spcPct val="50000"/>
              </a:spcBef>
              <a:buFontTx/>
              <a:buNone/>
            </a:pPr>
            <a:r>
              <a:rPr lang="es-ES" altLang="en-US" sz="1800" dirty="0">
                <a:latin typeface="Arial" charset="0"/>
              </a:rPr>
              <a:t>BSI 5179 (1974) </a:t>
            </a:r>
            <a:r>
              <a:rPr lang="es-ES" altLang="en-US" sz="1800" dirty="0" err="1">
                <a:latin typeface="Arial" charset="0"/>
              </a:rPr>
              <a:t>Guidelines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for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Quality</a:t>
            </a:r>
            <a:r>
              <a:rPr lang="es-ES" altLang="en-US" sz="1800" dirty="0">
                <a:latin typeface="Arial" charset="0"/>
              </a:rPr>
              <a:t> </a:t>
            </a:r>
            <a:r>
              <a:rPr lang="es-ES" altLang="en-US" sz="1800" dirty="0" err="1">
                <a:latin typeface="Arial" charset="0"/>
              </a:rPr>
              <a:t>Assurance</a:t>
            </a:r>
            <a:endParaRPr lang="es-ES" altLang="en-US" sz="1800" dirty="0">
              <a:latin typeface="Arial" charset="0"/>
            </a:endParaRPr>
          </a:p>
          <a:p>
            <a:pPr lvl="1" eaLnBrk="1" hangingPunct="1">
              <a:spcBef>
                <a:spcPct val="50000"/>
              </a:spcBef>
              <a:buFontTx/>
              <a:buNone/>
            </a:pPr>
            <a:r>
              <a:rPr lang="es-ES" altLang="en-US" sz="1800" dirty="0">
                <a:latin typeface="Arial" charset="0"/>
              </a:rPr>
              <a:t>BS 5750 (1979)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000" b="1" dirty="0">
                <a:latin typeface="Arial" charset="0"/>
              </a:rPr>
              <a:t>ISO 9000 </a:t>
            </a:r>
            <a:r>
              <a:rPr lang="es-ES" altLang="en-US" sz="2000" b="1" dirty="0" err="1">
                <a:latin typeface="Arial" charset="0"/>
              </a:rPr>
              <a:t>standards</a:t>
            </a:r>
            <a:r>
              <a:rPr lang="es-ES" altLang="en-US" sz="2000" b="1" dirty="0">
                <a:latin typeface="Arial" charset="0"/>
              </a:rPr>
              <a:t> (1987)</a:t>
            </a:r>
          </a:p>
        </p:txBody>
      </p:sp>
      <p:grpSp>
        <p:nvGrpSpPr>
          <p:cNvPr id="8195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819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8199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6"/>
          <p:cNvSpPr txBox="1">
            <a:spLocks noChangeArrowheads="1"/>
          </p:cNvSpPr>
          <p:nvPr/>
        </p:nvSpPr>
        <p:spPr bwMode="auto">
          <a:xfrm>
            <a:off x="323850" y="908050"/>
            <a:ext cx="8640763" cy="495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Arial" charset="0"/>
              </a:rPr>
              <a:t>EVOLUTION OF QUALITY CONCEPT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endParaRPr lang="es-ES" altLang="en-US" sz="2800" b="1">
              <a:latin typeface="Arial" charset="0"/>
            </a:endParaRP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400" b="1">
                <a:latin typeface="Arial" charset="0"/>
              </a:rPr>
              <a:t>SELF-CONTROL</a:t>
            </a:r>
            <a:r>
              <a:rPr lang="es-ES" altLang="en-US" sz="2400">
                <a:latin typeface="Arial" charset="0"/>
              </a:rPr>
              <a:t>.- </a:t>
            </a:r>
            <a:r>
              <a:rPr lang="es-ES" altLang="en-US" sz="2000">
                <a:latin typeface="Arial" charset="0"/>
              </a:rPr>
              <a:t>handmade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400" b="1">
                <a:latin typeface="Arial" charset="0"/>
              </a:rPr>
              <a:t>INSPECTION</a:t>
            </a:r>
            <a:r>
              <a:rPr lang="es-ES" altLang="en-US" sz="2400">
                <a:latin typeface="Arial" charset="0"/>
              </a:rPr>
              <a:t>.- </a:t>
            </a:r>
            <a:r>
              <a:rPr lang="es-ES" altLang="en-US" sz="2000">
                <a:latin typeface="Arial" charset="0"/>
              </a:rPr>
              <a:t>Especialization. Made at the end of the work 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400" b="1">
                <a:latin typeface="Arial" charset="0"/>
              </a:rPr>
              <a:t>QUALITY CONTROL</a:t>
            </a:r>
            <a:r>
              <a:rPr lang="es-ES" altLang="en-US" sz="2400">
                <a:latin typeface="Arial" charset="0"/>
              </a:rPr>
              <a:t>.- </a:t>
            </a:r>
            <a:r>
              <a:rPr lang="es-ES" altLang="en-US" sz="2000">
                <a:latin typeface="Arial" charset="0"/>
              </a:rPr>
              <a:t>Over the process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400" b="1">
                <a:latin typeface="Arial" charset="0"/>
              </a:rPr>
              <a:t>QUALITY ASSURANCE</a:t>
            </a:r>
            <a:r>
              <a:rPr lang="es-ES" altLang="en-US" sz="2400">
                <a:latin typeface="Arial" charset="0"/>
              </a:rPr>
              <a:t>.- </a:t>
            </a:r>
            <a:r>
              <a:rPr lang="es-ES" altLang="en-US" sz="2000">
                <a:latin typeface="Arial" charset="0"/>
              </a:rPr>
              <a:t>Prevention of non-conformities (BS 5750)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400" b="1">
                <a:latin typeface="Arial" charset="0"/>
              </a:rPr>
              <a:t>QUALITY MANAGEMENT</a:t>
            </a:r>
            <a:r>
              <a:rPr lang="es-ES" altLang="en-US" sz="2400">
                <a:latin typeface="Arial" charset="0"/>
              </a:rPr>
              <a:t>.- </a:t>
            </a:r>
            <a:r>
              <a:rPr lang="es-ES" altLang="en-US" sz="2000">
                <a:latin typeface="Arial" charset="0"/>
              </a:rPr>
              <a:t>Over the organisation (ISO 9000)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s-ES" altLang="en-US" sz="2400" b="1">
                <a:latin typeface="Arial" charset="0"/>
              </a:rPr>
              <a:t>TOTAL QUALITY MANAGEMENT</a:t>
            </a:r>
            <a:r>
              <a:rPr lang="es-ES" altLang="en-US" sz="2400">
                <a:latin typeface="Arial" charset="0"/>
              </a:rPr>
              <a:t>.- </a:t>
            </a:r>
            <a:r>
              <a:rPr lang="es-ES" altLang="en-US" sz="2000">
                <a:latin typeface="Arial" charset="0"/>
              </a:rPr>
              <a:t>organizational excellence  (BS 7850 – ISO 9004)</a:t>
            </a:r>
          </a:p>
        </p:txBody>
      </p:sp>
      <p:grpSp>
        <p:nvGrpSpPr>
          <p:cNvPr id="9219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9220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9223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Oval 6"/>
          <p:cNvSpPr>
            <a:spLocks noChangeArrowheads="1"/>
          </p:cNvSpPr>
          <p:nvPr/>
        </p:nvSpPr>
        <p:spPr bwMode="auto">
          <a:xfrm>
            <a:off x="2195513" y="1989138"/>
            <a:ext cx="4465637" cy="3095625"/>
          </a:xfrm>
          <a:prstGeom prst="ellipse">
            <a:avLst/>
          </a:prstGeom>
          <a:solidFill>
            <a:srgbClr val="FF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charset="0"/>
            </a:endParaRPr>
          </a:p>
        </p:txBody>
      </p:sp>
      <p:sp>
        <p:nvSpPr>
          <p:cNvPr id="10244" name="Text Box 8"/>
          <p:cNvSpPr txBox="1">
            <a:spLocks noChangeArrowheads="1"/>
          </p:cNvSpPr>
          <p:nvPr/>
        </p:nvSpPr>
        <p:spPr bwMode="auto">
          <a:xfrm>
            <a:off x="6804025" y="4797425"/>
            <a:ext cx="1943100" cy="830263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400" b="1">
                <a:latin typeface="Arial" charset="0"/>
              </a:rPr>
              <a:t>END PRODUCT</a:t>
            </a:r>
          </a:p>
        </p:txBody>
      </p:sp>
      <p:sp>
        <p:nvSpPr>
          <p:cNvPr id="10245" name="Line 9"/>
          <p:cNvSpPr>
            <a:spLocks noChangeShapeType="1"/>
          </p:cNvSpPr>
          <p:nvPr/>
        </p:nvSpPr>
        <p:spPr bwMode="auto">
          <a:xfrm>
            <a:off x="2411413" y="1916113"/>
            <a:ext cx="576262" cy="3603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6" name="Line 10"/>
          <p:cNvSpPr>
            <a:spLocks noChangeShapeType="1"/>
          </p:cNvSpPr>
          <p:nvPr/>
        </p:nvSpPr>
        <p:spPr bwMode="auto">
          <a:xfrm>
            <a:off x="6156325" y="4724400"/>
            <a:ext cx="574675" cy="43338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247" name="WordArt 11"/>
          <p:cNvSpPr>
            <a:spLocks noChangeArrowheads="1" noChangeShapeType="1" noTextEdit="1"/>
          </p:cNvSpPr>
          <p:nvPr/>
        </p:nvSpPr>
        <p:spPr bwMode="auto">
          <a:xfrm>
            <a:off x="2916238" y="2565400"/>
            <a:ext cx="3097212" cy="180022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rPr>
              <a:t>PRODUCTION PROCESS</a:t>
            </a:r>
          </a:p>
        </p:txBody>
      </p:sp>
      <p:grpSp>
        <p:nvGrpSpPr>
          <p:cNvPr id="10248" name="Group 7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249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0252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" name="Text Box 24"/>
          <p:cNvSpPr txBox="1">
            <a:spLocks noChangeArrowheads="1"/>
          </p:cNvSpPr>
          <p:nvPr/>
        </p:nvSpPr>
        <p:spPr bwMode="auto">
          <a:xfrm>
            <a:off x="468313" y="1412875"/>
            <a:ext cx="2232025" cy="396875"/>
          </a:xfrm>
          <a:prstGeom prst="rect">
            <a:avLst/>
          </a:prstGeom>
          <a:solidFill>
            <a:srgbClr val="CCFFFF"/>
          </a:solidFill>
          <a:ln>
            <a:solidFill>
              <a:schemeClr val="tx1"/>
            </a:solidFill>
          </a:ln>
          <a:extLst/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RAW MATERIAL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68313" y="1412875"/>
            <a:ext cx="2232025" cy="406400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67" name="Oval 3"/>
          <p:cNvSpPr>
            <a:spLocks noChangeArrowheads="1"/>
          </p:cNvSpPr>
          <p:nvPr/>
        </p:nvSpPr>
        <p:spPr bwMode="auto">
          <a:xfrm>
            <a:off x="2195513" y="1989138"/>
            <a:ext cx="4465637" cy="3095625"/>
          </a:xfrm>
          <a:prstGeom prst="ellipse">
            <a:avLst/>
          </a:prstGeom>
          <a:solidFill>
            <a:srgbClr val="FF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charset="0"/>
            </a:endParaRP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6804025" y="5013325"/>
            <a:ext cx="1943100" cy="830263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400" b="1">
                <a:latin typeface="Arial" charset="0"/>
              </a:rPr>
              <a:t>END PRODUCT</a:t>
            </a:r>
          </a:p>
        </p:txBody>
      </p:sp>
      <p:sp>
        <p:nvSpPr>
          <p:cNvPr id="11269" name="Line 5"/>
          <p:cNvSpPr>
            <a:spLocks noChangeShapeType="1"/>
          </p:cNvSpPr>
          <p:nvPr/>
        </p:nvSpPr>
        <p:spPr bwMode="auto">
          <a:xfrm>
            <a:off x="2411413" y="1916113"/>
            <a:ext cx="576262" cy="3603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0" name="Line 6"/>
          <p:cNvSpPr>
            <a:spLocks noChangeShapeType="1"/>
          </p:cNvSpPr>
          <p:nvPr/>
        </p:nvSpPr>
        <p:spPr bwMode="auto">
          <a:xfrm>
            <a:off x="6156325" y="4724400"/>
            <a:ext cx="574675" cy="43338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71" name="WordArt 7"/>
          <p:cNvSpPr>
            <a:spLocks noChangeArrowheads="1" noChangeShapeType="1" noTextEdit="1"/>
          </p:cNvSpPr>
          <p:nvPr/>
        </p:nvSpPr>
        <p:spPr bwMode="auto">
          <a:xfrm>
            <a:off x="2916238" y="2565400"/>
            <a:ext cx="3097212" cy="180022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en-GB" sz="3600" kern="10" dirty="0" smtClean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rPr>
              <a:t>ORGANIZATION</a:t>
            </a:r>
            <a:endParaRPr lang="en-GB" sz="3600" kern="10" dirty="0">
              <a:ln w="952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latin typeface="Arial Black"/>
            </a:endParaRP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2411413" y="765175"/>
            <a:ext cx="1512887" cy="406400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4572000" y="836613"/>
            <a:ext cx="2447925" cy="406400"/>
          </a:xfrm>
          <a:prstGeom prst="rect">
            <a:avLst/>
          </a:prstGeom>
          <a:solidFill>
            <a:srgbClr val="FF99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179388" y="4292600"/>
            <a:ext cx="2160587" cy="406400"/>
          </a:xfrm>
          <a:prstGeom prst="rect">
            <a:avLst/>
          </a:prstGeom>
          <a:solidFill>
            <a:srgbClr val="CC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179388" y="2492375"/>
            <a:ext cx="1728787" cy="406400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7019925" y="3716338"/>
            <a:ext cx="1655763" cy="40640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3492500" y="5229225"/>
            <a:ext cx="2087563" cy="406400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7308850" y="1773238"/>
            <a:ext cx="1366838" cy="40640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endParaRPr lang="en-US" altLang="en-US" sz="2000">
              <a:latin typeface="Arial" charset="0"/>
            </a:endParaRPr>
          </a:p>
        </p:txBody>
      </p:sp>
      <p:sp>
        <p:nvSpPr>
          <p:cNvPr id="11279" name="Line 15"/>
          <p:cNvSpPr>
            <a:spLocks noChangeShapeType="1"/>
          </p:cNvSpPr>
          <p:nvPr/>
        </p:nvSpPr>
        <p:spPr bwMode="auto">
          <a:xfrm>
            <a:off x="1979613" y="2852738"/>
            <a:ext cx="288925" cy="714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0" name="Line 16"/>
          <p:cNvSpPr>
            <a:spLocks noChangeShapeType="1"/>
          </p:cNvSpPr>
          <p:nvPr/>
        </p:nvSpPr>
        <p:spPr bwMode="auto">
          <a:xfrm flipV="1">
            <a:off x="1187450" y="3860800"/>
            <a:ext cx="936625" cy="2889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1" name="Line 17"/>
          <p:cNvSpPr>
            <a:spLocks noChangeShapeType="1"/>
          </p:cNvSpPr>
          <p:nvPr/>
        </p:nvSpPr>
        <p:spPr bwMode="auto">
          <a:xfrm>
            <a:off x="3276600" y="4941888"/>
            <a:ext cx="142875" cy="5032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2" name="Line 18"/>
          <p:cNvSpPr>
            <a:spLocks noChangeShapeType="1"/>
          </p:cNvSpPr>
          <p:nvPr/>
        </p:nvSpPr>
        <p:spPr bwMode="auto">
          <a:xfrm>
            <a:off x="3492500" y="1268413"/>
            <a:ext cx="215900" cy="7207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3" name="Line 19"/>
          <p:cNvSpPr>
            <a:spLocks noChangeShapeType="1"/>
          </p:cNvSpPr>
          <p:nvPr/>
        </p:nvSpPr>
        <p:spPr bwMode="auto">
          <a:xfrm>
            <a:off x="6659563" y="3933825"/>
            <a:ext cx="28892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4" name="Line 20"/>
          <p:cNvSpPr>
            <a:spLocks noChangeShapeType="1"/>
          </p:cNvSpPr>
          <p:nvPr/>
        </p:nvSpPr>
        <p:spPr bwMode="auto">
          <a:xfrm flipH="1">
            <a:off x="5003800" y="1628775"/>
            <a:ext cx="288925" cy="36036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5" name="Line 21"/>
          <p:cNvSpPr>
            <a:spLocks noChangeShapeType="1"/>
          </p:cNvSpPr>
          <p:nvPr/>
        </p:nvSpPr>
        <p:spPr bwMode="auto">
          <a:xfrm flipV="1">
            <a:off x="5508625" y="1628775"/>
            <a:ext cx="503238" cy="431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6" name="Line 22"/>
          <p:cNvSpPr>
            <a:spLocks noChangeShapeType="1"/>
          </p:cNvSpPr>
          <p:nvPr/>
        </p:nvSpPr>
        <p:spPr bwMode="auto">
          <a:xfrm flipH="1">
            <a:off x="6300788" y="2060575"/>
            <a:ext cx="935037" cy="5048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7" name="Line 23"/>
          <p:cNvSpPr>
            <a:spLocks noChangeShapeType="1"/>
          </p:cNvSpPr>
          <p:nvPr/>
        </p:nvSpPr>
        <p:spPr bwMode="auto">
          <a:xfrm flipV="1">
            <a:off x="6516688" y="2276475"/>
            <a:ext cx="1079500" cy="5048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288" name="Text Box 24"/>
          <p:cNvSpPr txBox="1">
            <a:spLocks noChangeArrowheads="1"/>
          </p:cNvSpPr>
          <p:nvPr/>
        </p:nvSpPr>
        <p:spPr bwMode="auto">
          <a:xfrm>
            <a:off x="468313" y="1412875"/>
            <a:ext cx="22320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RAW MATERIAL</a:t>
            </a:r>
          </a:p>
        </p:txBody>
      </p:sp>
      <p:grpSp>
        <p:nvGrpSpPr>
          <p:cNvPr id="11289" name="Group 24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290" name="Picture 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1293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343336" y="776892"/>
            <a:ext cx="223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EXERCISE 2</a:t>
            </a:r>
            <a:endParaRPr lang="en-GB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2"/>
          <p:cNvSpPr txBox="1">
            <a:spLocks noChangeArrowheads="1"/>
          </p:cNvSpPr>
          <p:nvPr/>
        </p:nvSpPr>
        <p:spPr bwMode="auto">
          <a:xfrm>
            <a:off x="468313" y="1412875"/>
            <a:ext cx="2232025" cy="406400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RAW MATERIAL</a:t>
            </a:r>
          </a:p>
        </p:txBody>
      </p:sp>
      <p:sp>
        <p:nvSpPr>
          <p:cNvPr id="12291" name="Oval 3"/>
          <p:cNvSpPr>
            <a:spLocks noChangeArrowheads="1"/>
          </p:cNvSpPr>
          <p:nvPr/>
        </p:nvSpPr>
        <p:spPr bwMode="auto">
          <a:xfrm>
            <a:off x="2195513" y="1989138"/>
            <a:ext cx="4465637" cy="3095625"/>
          </a:xfrm>
          <a:prstGeom prst="ellipse">
            <a:avLst/>
          </a:prstGeom>
          <a:solidFill>
            <a:srgbClr val="FF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charset="0"/>
            </a:endParaRP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6804025" y="5013325"/>
            <a:ext cx="1943100" cy="830263"/>
          </a:xfrm>
          <a:prstGeom prst="rect">
            <a:avLst/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400" b="1">
                <a:latin typeface="Arial" charset="0"/>
              </a:rPr>
              <a:t>END PRODUCT</a:t>
            </a:r>
          </a:p>
        </p:txBody>
      </p:sp>
      <p:sp>
        <p:nvSpPr>
          <p:cNvPr id="12293" name="Line 5"/>
          <p:cNvSpPr>
            <a:spLocks noChangeShapeType="1"/>
          </p:cNvSpPr>
          <p:nvPr/>
        </p:nvSpPr>
        <p:spPr bwMode="auto">
          <a:xfrm>
            <a:off x="2411413" y="1916113"/>
            <a:ext cx="576262" cy="3603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4" name="Line 6"/>
          <p:cNvSpPr>
            <a:spLocks noChangeShapeType="1"/>
          </p:cNvSpPr>
          <p:nvPr/>
        </p:nvSpPr>
        <p:spPr bwMode="auto">
          <a:xfrm>
            <a:off x="6156325" y="4724400"/>
            <a:ext cx="574675" cy="433388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295" name="WordArt 7"/>
          <p:cNvSpPr>
            <a:spLocks noChangeArrowheads="1" noChangeShapeType="1" noTextEdit="1"/>
          </p:cNvSpPr>
          <p:nvPr/>
        </p:nvSpPr>
        <p:spPr bwMode="auto">
          <a:xfrm>
            <a:off x="2916238" y="2565400"/>
            <a:ext cx="3097212" cy="1800225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</a:bodyPr>
          <a:lstStyle/>
          <a:p>
            <a:pPr algn="ctr"/>
            <a:r>
              <a:rPr lang="en-GB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latin typeface="Arial Black"/>
              </a:rPr>
              <a:t>ORGANIZATION</a:t>
            </a:r>
          </a:p>
        </p:txBody>
      </p: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2411413" y="765175"/>
            <a:ext cx="1512887" cy="406400"/>
          </a:xfrm>
          <a:prstGeom prst="rect">
            <a:avLst/>
          </a:prstGeom>
          <a:solidFill>
            <a:srgbClr val="CCFF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CAPITAL</a:t>
            </a:r>
          </a:p>
        </p:txBody>
      </p:sp>
      <p:sp>
        <p:nvSpPr>
          <p:cNvPr id="12297" name="Text Box 9"/>
          <p:cNvSpPr txBox="1">
            <a:spLocks noChangeArrowheads="1"/>
          </p:cNvSpPr>
          <p:nvPr/>
        </p:nvSpPr>
        <p:spPr bwMode="auto">
          <a:xfrm>
            <a:off x="6443663" y="1412875"/>
            <a:ext cx="2447925" cy="708025"/>
          </a:xfrm>
          <a:prstGeom prst="rect">
            <a:avLst/>
          </a:prstGeom>
          <a:solidFill>
            <a:srgbClr val="FF99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CLIENT SATISFACTION</a:t>
            </a:r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179388" y="4292600"/>
            <a:ext cx="2160587" cy="400050"/>
          </a:xfrm>
          <a:prstGeom prst="rect">
            <a:avLst/>
          </a:prstGeom>
          <a:solidFill>
            <a:srgbClr val="CC99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HANDWORK</a:t>
            </a: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179388" y="2492375"/>
            <a:ext cx="1728787" cy="400050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EQUIPMENT</a:t>
            </a:r>
          </a:p>
        </p:txBody>
      </p:sp>
      <p:sp>
        <p:nvSpPr>
          <p:cNvPr id="12300" name="Text Box 12"/>
          <p:cNvSpPr txBox="1">
            <a:spLocks noChangeArrowheads="1"/>
          </p:cNvSpPr>
          <p:nvPr/>
        </p:nvSpPr>
        <p:spPr bwMode="auto">
          <a:xfrm>
            <a:off x="7019925" y="3716338"/>
            <a:ext cx="2124075" cy="40005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EMPLOYMENT</a:t>
            </a:r>
          </a:p>
        </p:txBody>
      </p:sp>
      <p:sp>
        <p:nvSpPr>
          <p:cNvPr id="12301" name="Text Box 13"/>
          <p:cNvSpPr txBox="1">
            <a:spLocks noChangeArrowheads="1"/>
          </p:cNvSpPr>
          <p:nvPr/>
        </p:nvSpPr>
        <p:spPr bwMode="auto">
          <a:xfrm>
            <a:off x="3492500" y="5229225"/>
            <a:ext cx="2087563" cy="708025"/>
          </a:xfrm>
          <a:prstGeom prst="rect">
            <a:avLst/>
          </a:prstGeom>
          <a:solidFill>
            <a:srgbClr val="00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ECONOMIC ACTIVITY</a:t>
            </a:r>
          </a:p>
        </p:txBody>
      </p:sp>
      <p:sp>
        <p:nvSpPr>
          <p:cNvPr id="12302" name="Text Box 14"/>
          <p:cNvSpPr txBox="1">
            <a:spLocks noChangeArrowheads="1"/>
          </p:cNvSpPr>
          <p:nvPr/>
        </p:nvSpPr>
        <p:spPr bwMode="auto">
          <a:xfrm>
            <a:off x="7451725" y="2565400"/>
            <a:ext cx="1692275" cy="4000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RESEARCH</a:t>
            </a:r>
          </a:p>
        </p:txBody>
      </p:sp>
      <p:sp>
        <p:nvSpPr>
          <p:cNvPr id="12303" name="Line 15"/>
          <p:cNvSpPr>
            <a:spLocks noChangeShapeType="1"/>
          </p:cNvSpPr>
          <p:nvPr/>
        </p:nvSpPr>
        <p:spPr bwMode="auto">
          <a:xfrm>
            <a:off x="1979613" y="2852738"/>
            <a:ext cx="288925" cy="714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4" name="Line 16"/>
          <p:cNvSpPr>
            <a:spLocks noChangeShapeType="1"/>
          </p:cNvSpPr>
          <p:nvPr/>
        </p:nvSpPr>
        <p:spPr bwMode="auto">
          <a:xfrm flipV="1">
            <a:off x="1187450" y="3860800"/>
            <a:ext cx="936625" cy="2889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5" name="Line 17"/>
          <p:cNvSpPr>
            <a:spLocks noChangeShapeType="1"/>
          </p:cNvSpPr>
          <p:nvPr/>
        </p:nvSpPr>
        <p:spPr bwMode="auto">
          <a:xfrm>
            <a:off x="3276600" y="4941888"/>
            <a:ext cx="142875" cy="50323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6" name="Line 18"/>
          <p:cNvSpPr>
            <a:spLocks noChangeShapeType="1"/>
          </p:cNvSpPr>
          <p:nvPr/>
        </p:nvSpPr>
        <p:spPr bwMode="auto">
          <a:xfrm>
            <a:off x="3492500" y="1268413"/>
            <a:ext cx="215900" cy="720725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7" name="Line 19"/>
          <p:cNvSpPr>
            <a:spLocks noChangeShapeType="1"/>
          </p:cNvSpPr>
          <p:nvPr/>
        </p:nvSpPr>
        <p:spPr bwMode="auto">
          <a:xfrm>
            <a:off x="6659563" y="3933825"/>
            <a:ext cx="28892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8" name="Line 21"/>
          <p:cNvSpPr>
            <a:spLocks noChangeShapeType="1"/>
          </p:cNvSpPr>
          <p:nvPr/>
        </p:nvSpPr>
        <p:spPr bwMode="auto">
          <a:xfrm flipV="1">
            <a:off x="6372225" y="2205038"/>
            <a:ext cx="503238" cy="431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09" name="Line 22"/>
          <p:cNvSpPr>
            <a:spLocks noChangeShapeType="1"/>
          </p:cNvSpPr>
          <p:nvPr/>
        </p:nvSpPr>
        <p:spPr bwMode="auto">
          <a:xfrm flipH="1">
            <a:off x="6588125" y="2781300"/>
            <a:ext cx="792163" cy="2159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0" name="Line 23"/>
          <p:cNvSpPr>
            <a:spLocks noChangeShapeType="1"/>
          </p:cNvSpPr>
          <p:nvPr/>
        </p:nvSpPr>
        <p:spPr bwMode="auto">
          <a:xfrm flipV="1">
            <a:off x="6659563" y="3068638"/>
            <a:ext cx="936625" cy="144462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311" name="Text Box 24"/>
          <p:cNvSpPr txBox="1">
            <a:spLocks noChangeArrowheads="1"/>
          </p:cNvSpPr>
          <p:nvPr/>
        </p:nvSpPr>
        <p:spPr bwMode="auto">
          <a:xfrm>
            <a:off x="4067175" y="981075"/>
            <a:ext cx="2233613" cy="4000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000">
                <a:latin typeface="Arial" charset="0"/>
              </a:rPr>
              <a:t>REQUIREMENTS</a:t>
            </a:r>
          </a:p>
        </p:txBody>
      </p:sp>
      <p:sp>
        <p:nvSpPr>
          <p:cNvPr id="12312" name="Line 25"/>
          <p:cNvSpPr>
            <a:spLocks noChangeShapeType="1"/>
          </p:cNvSpPr>
          <p:nvPr/>
        </p:nvSpPr>
        <p:spPr bwMode="auto">
          <a:xfrm flipH="1">
            <a:off x="5076825" y="1557338"/>
            <a:ext cx="71438" cy="4318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2313" name="Group 24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314" name="Picture 2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7" name="Rectangle 2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8" name="Rectangle 2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2317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0" name="TextBox 29"/>
          <p:cNvSpPr txBox="1"/>
          <p:nvPr/>
        </p:nvSpPr>
        <p:spPr>
          <a:xfrm>
            <a:off x="343336" y="776892"/>
            <a:ext cx="2232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EXERCISE 2</a:t>
            </a:r>
            <a:endParaRPr lang="en-GB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539750" y="1844675"/>
            <a:ext cx="8027988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>
                <a:latin typeface="Arial" charset="0"/>
              </a:rPr>
              <a:t>Create constancy of </a:t>
            </a:r>
            <a:r>
              <a:rPr lang="en-US" altLang="en-US" sz="2000" dirty="0" smtClean="0">
                <a:latin typeface="Arial" charset="0"/>
              </a:rPr>
              <a:t>purpose.</a:t>
            </a:r>
            <a:endParaRPr lang="en-US" altLang="en-US" sz="2000" dirty="0">
              <a:latin typeface="Arial" charset="0"/>
            </a:endParaRP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>
                <a:latin typeface="Arial" charset="0"/>
              </a:rPr>
              <a:t>Adopt </a:t>
            </a:r>
            <a:r>
              <a:rPr lang="en-US" altLang="en-US" sz="2000" dirty="0" smtClean="0">
                <a:latin typeface="Arial" charset="0"/>
              </a:rPr>
              <a:t>new philosophy of quality.</a:t>
            </a:r>
            <a:endParaRPr lang="en-US" altLang="en-US" sz="2000" dirty="0">
              <a:latin typeface="Arial" charset="0"/>
            </a:endParaRP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>
                <a:latin typeface="Arial" charset="0"/>
              </a:rPr>
              <a:t>Cease dependence on </a:t>
            </a:r>
            <a:r>
              <a:rPr lang="en-US" altLang="en-US" sz="2000" dirty="0" smtClean="0">
                <a:latin typeface="Arial" charset="0"/>
              </a:rPr>
              <a:t>final inspection.</a:t>
            </a:r>
            <a:endParaRPr lang="en-US" altLang="en-US" sz="2000" dirty="0">
              <a:latin typeface="Arial" charset="0"/>
            </a:endParaRP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Consider total cost, not just initial price.</a:t>
            </a:r>
            <a:endParaRPr lang="en-US" altLang="en-US" sz="2000" dirty="0">
              <a:latin typeface="Arial" charset="0"/>
            </a:endParaRP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Find problems, improve constantly.</a:t>
            </a:r>
            <a:endParaRPr lang="en-US" altLang="en-US" sz="2000" dirty="0">
              <a:latin typeface="Arial" charset="0"/>
            </a:endParaRP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>
                <a:latin typeface="Arial" charset="0"/>
              </a:rPr>
              <a:t>Institute </a:t>
            </a:r>
            <a:r>
              <a:rPr lang="en-US" altLang="en-US" sz="2000" dirty="0" smtClean="0">
                <a:latin typeface="Arial" charset="0"/>
              </a:rPr>
              <a:t>on-the-job training.</a:t>
            </a:r>
            <a:endParaRPr lang="en-US" altLang="en-US" sz="2000" dirty="0">
              <a:latin typeface="Arial" charset="0"/>
            </a:endParaRP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Institute leadership across the organization.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Drive out fear.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Break down communication barriers between units.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Eliminate slogans, targets, exhortations for workers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Eliminate numerical goals.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Encourage pride of workmanship.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Encourage education &amp; self-improvement.</a:t>
            </a:r>
          </a:p>
          <a:p>
            <a:pPr eaLnBrk="1" hangingPunct="1">
              <a:spcBef>
                <a:spcPts val="0"/>
              </a:spcBef>
              <a:buFont typeface="Calibri" pitchFamily="34" charset="0"/>
              <a:buAutoNum type="arabicPeriod"/>
            </a:pPr>
            <a:r>
              <a:rPr lang="en-US" altLang="en-US" sz="2000" dirty="0" smtClean="0">
                <a:latin typeface="Arial" charset="0"/>
              </a:rPr>
              <a:t>Take actions needed to make transformations.</a:t>
            </a:r>
            <a:endParaRPr lang="en-US" altLang="en-US" sz="2000" dirty="0" smtClean="0">
              <a:latin typeface="Arial" charset="0"/>
            </a:endParaRP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312863" y="692150"/>
            <a:ext cx="64801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sz="2400" b="1" dirty="0" smtClean="0">
                <a:latin typeface="Arial" charset="0"/>
              </a:rPr>
              <a:t>DEMING’S 14 PRINCIPLES</a:t>
            </a:r>
            <a:endParaRPr lang="es-ES" altLang="en-US" sz="2400" b="1" dirty="0">
              <a:latin typeface="Arial" charset="0"/>
            </a:endParaRPr>
          </a:p>
        </p:txBody>
      </p:sp>
      <p:grpSp>
        <p:nvGrpSpPr>
          <p:cNvPr id="15364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5365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536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ext Box 2"/>
          <p:cNvSpPr txBox="1">
            <a:spLocks noChangeArrowheads="1"/>
          </p:cNvSpPr>
          <p:nvPr/>
        </p:nvSpPr>
        <p:spPr bwMode="auto">
          <a:xfrm>
            <a:off x="1476375" y="2349500"/>
            <a:ext cx="6264275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FontTx/>
              <a:buNone/>
            </a:pPr>
            <a:r>
              <a:rPr lang="es-ES" altLang="en-US" dirty="0">
                <a:latin typeface="Comic Sans MS" pitchFamily="66" charset="0"/>
              </a:rPr>
              <a:t>¿HOW WOULD YOU INTRODUCE THE DEMING </a:t>
            </a:r>
            <a:r>
              <a:rPr lang="es-ES" altLang="en-US" dirty="0" smtClean="0">
                <a:latin typeface="Comic Sans MS" pitchFamily="66" charset="0"/>
              </a:rPr>
              <a:t>PRINCIPLES </a:t>
            </a:r>
            <a:r>
              <a:rPr lang="es-ES" altLang="en-US" dirty="0">
                <a:latin typeface="Comic Sans MS" pitchFamily="66" charset="0"/>
              </a:rPr>
              <a:t>IN THIS MODULE?</a:t>
            </a:r>
          </a:p>
        </p:txBody>
      </p:sp>
      <p:grpSp>
        <p:nvGrpSpPr>
          <p:cNvPr id="17411" name="Group 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7412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7415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323528" y="119675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EXERCISE 3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em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1557338"/>
            <a:ext cx="5919788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539750" y="692150"/>
            <a:ext cx="6192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Arial" charset="0"/>
              </a:rPr>
              <a:t>CONTINUOUS IMPROVEMENT</a:t>
            </a:r>
          </a:p>
        </p:txBody>
      </p:sp>
      <p:sp>
        <p:nvSpPr>
          <p:cNvPr id="14340" name="3 CuadroTexto"/>
          <p:cNvSpPr txBox="1">
            <a:spLocks noChangeArrowheads="1"/>
          </p:cNvSpPr>
          <p:nvPr/>
        </p:nvSpPr>
        <p:spPr bwMode="auto">
          <a:xfrm>
            <a:off x="2195513" y="1773238"/>
            <a:ext cx="1296987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Act</a:t>
            </a:r>
            <a:endParaRPr lang="es-ES" altLang="en-US" sz="2400" b="1">
              <a:latin typeface="Arial" charset="0"/>
            </a:endParaRPr>
          </a:p>
        </p:txBody>
      </p:sp>
      <p:sp>
        <p:nvSpPr>
          <p:cNvPr id="14341" name="4 CuadroTexto"/>
          <p:cNvSpPr txBox="1">
            <a:spLocks noChangeArrowheads="1"/>
          </p:cNvSpPr>
          <p:nvPr/>
        </p:nvSpPr>
        <p:spPr bwMode="auto">
          <a:xfrm>
            <a:off x="6300788" y="1700213"/>
            <a:ext cx="1439862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Plan</a:t>
            </a:r>
            <a:endParaRPr lang="es-ES" altLang="en-US" sz="2400" b="1">
              <a:latin typeface="Arial" charset="0"/>
            </a:endParaRPr>
          </a:p>
        </p:txBody>
      </p:sp>
      <p:sp>
        <p:nvSpPr>
          <p:cNvPr id="14342" name="5 CuadroTexto"/>
          <p:cNvSpPr txBox="1">
            <a:spLocks noChangeArrowheads="1"/>
          </p:cNvSpPr>
          <p:nvPr/>
        </p:nvSpPr>
        <p:spPr bwMode="auto">
          <a:xfrm>
            <a:off x="6300788" y="5445125"/>
            <a:ext cx="1439862" cy="461963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Do</a:t>
            </a:r>
            <a:endParaRPr lang="es-ES" altLang="en-US" sz="2400" b="1">
              <a:latin typeface="Arial" charset="0"/>
            </a:endParaRPr>
          </a:p>
        </p:txBody>
      </p:sp>
      <p:sp>
        <p:nvSpPr>
          <p:cNvPr id="14343" name="6 CuadroTexto"/>
          <p:cNvSpPr txBox="1">
            <a:spLocks noChangeArrowheads="1"/>
          </p:cNvSpPr>
          <p:nvPr/>
        </p:nvSpPr>
        <p:spPr bwMode="auto">
          <a:xfrm>
            <a:off x="1908175" y="5373688"/>
            <a:ext cx="1439863" cy="461962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s-ES_tradnl" altLang="en-US" sz="2400" b="1">
                <a:latin typeface="Arial" charset="0"/>
              </a:rPr>
              <a:t>Check</a:t>
            </a:r>
            <a:endParaRPr lang="es-ES" altLang="en-US" sz="2400" b="1">
              <a:latin typeface="Arial" charset="0"/>
            </a:endParaRPr>
          </a:p>
        </p:txBody>
      </p:sp>
      <p:grpSp>
        <p:nvGrpSpPr>
          <p:cNvPr id="14344" name="Group 7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4345" name="Picture 8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348" name="Picture 5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1260475" y="908050"/>
            <a:ext cx="6407150" cy="5229225"/>
            <a:chOff x="1926" y="2797"/>
            <a:chExt cx="8010" cy="4464"/>
          </a:xfrm>
        </p:grpSpPr>
        <p:grpSp>
          <p:nvGrpSpPr>
            <p:cNvPr id="21512" name="Group 3"/>
            <p:cNvGrpSpPr>
              <a:grpSpLocks/>
            </p:cNvGrpSpPr>
            <p:nvPr/>
          </p:nvGrpSpPr>
          <p:grpSpPr bwMode="auto">
            <a:xfrm>
              <a:off x="3456" y="3517"/>
              <a:ext cx="5040" cy="3744"/>
              <a:chOff x="3744" y="10944"/>
              <a:chExt cx="5040" cy="3744"/>
            </a:xfrm>
          </p:grpSpPr>
          <p:sp>
            <p:nvSpPr>
              <p:cNvPr id="21539" name="Oval 4"/>
              <p:cNvSpPr>
                <a:spLocks noChangeArrowheads="1"/>
              </p:cNvSpPr>
              <p:nvPr/>
            </p:nvSpPr>
            <p:spPr bwMode="auto">
              <a:xfrm>
                <a:off x="3744" y="10944"/>
                <a:ext cx="5040" cy="3456"/>
              </a:xfrm>
              <a:prstGeom prst="ellipse">
                <a:avLst/>
              </a:prstGeom>
              <a:noFill/>
              <a:ln w="6350">
                <a:solidFill>
                  <a:srgbClr val="00000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charset="0"/>
                </a:endParaRPr>
              </a:p>
            </p:txBody>
          </p:sp>
          <p:sp>
            <p:nvSpPr>
              <p:cNvPr id="21540" name="WordArt 5"/>
              <p:cNvSpPr>
                <a:spLocks noChangeArrowheads="1" noChangeShapeType="1" noTextEdit="1"/>
              </p:cNvSpPr>
              <p:nvPr/>
            </p:nvSpPr>
            <p:spPr bwMode="auto">
              <a:xfrm>
                <a:off x="4896" y="14400"/>
                <a:ext cx="2794" cy="288"/>
              </a:xfrm>
              <a:prstGeom prst="rect">
                <a:avLst/>
              </a:prstGeom>
            </p:spPr>
            <p:txBody>
              <a:bodyPr wrap="none" fromWordArt="1">
                <a:prstTxWarp prst="textCanDown">
                  <a:avLst>
                    <a:gd name="adj" fmla="val 33333"/>
                  </a:avLst>
                </a:prstTxWarp>
              </a:bodyPr>
              <a:lstStyle/>
              <a:p>
                <a:pPr algn="ctr"/>
                <a:r>
                  <a:rPr lang="en-GB" sz="800" kern="10"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  <a:solidFill>
                      <a:srgbClr val="000000"/>
                    </a:solidFill>
                    <a:latin typeface="Arial"/>
                    <a:cs typeface="Arial"/>
                  </a:rPr>
                  <a:t>QUALITY MANAGEMENT SYSTEM</a:t>
                </a:r>
              </a:p>
            </p:txBody>
          </p:sp>
        </p:grpSp>
        <p:grpSp>
          <p:nvGrpSpPr>
            <p:cNvPr id="21513" name="Group 6"/>
            <p:cNvGrpSpPr>
              <a:grpSpLocks/>
            </p:cNvGrpSpPr>
            <p:nvPr/>
          </p:nvGrpSpPr>
          <p:grpSpPr bwMode="auto">
            <a:xfrm>
              <a:off x="3888" y="3997"/>
              <a:ext cx="4176" cy="2544"/>
              <a:chOff x="4176" y="11424"/>
              <a:chExt cx="4176" cy="2544"/>
            </a:xfrm>
          </p:grpSpPr>
          <p:sp>
            <p:nvSpPr>
              <p:cNvPr id="21531" name="Rectangle 7"/>
              <p:cNvSpPr>
                <a:spLocks noChangeArrowheads="1"/>
              </p:cNvSpPr>
              <p:nvPr/>
            </p:nvSpPr>
            <p:spPr bwMode="auto">
              <a:xfrm>
                <a:off x="5471" y="11423"/>
                <a:ext cx="1586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DIRECTION RESPONSIBILITY</a:t>
                </a:r>
              </a:p>
            </p:txBody>
          </p:sp>
          <p:sp>
            <p:nvSpPr>
              <p:cNvPr id="21532" name="Rectangle 8"/>
              <p:cNvSpPr>
                <a:spLocks noChangeArrowheads="1"/>
              </p:cNvSpPr>
              <p:nvPr/>
            </p:nvSpPr>
            <p:spPr bwMode="auto">
              <a:xfrm>
                <a:off x="5471" y="13392"/>
                <a:ext cx="1586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PRODUCT ELABORATION</a:t>
                </a:r>
              </a:p>
            </p:txBody>
          </p:sp>
          <p:sp>
            <p:nvSpPr>
              <p:cNvPr id="21533" name="Rectangle 9"/>
              <p:cNvSpPr>
                <a:spLocks noChangeArrowheads="1"/>
              </p:cNvSpPr>
              <p:nvPr/>
            </p:nvSpPr>
            <p:spPr bwMode="auto">
              <a:xfrm>
                <a:off x="6769" y="12384"/>
                <a:ext cx="1584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27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MESUAREMENT, ANALYSIS AND IMPROVEMENT</a:t>
                </a:r>
              </a:p>
            </p:txBody>
          </p:sp>
          <p:sp>
            <p:nvSpPr>
              <p:cNvPr id="21534" name="Rectangle 10"/>
              <p:cNvSpPr>
                <a:spLocks noChangeArrowheads="1"/>
              </p:cNvSpPr>
              <p:nvPr/>
            </p:nvSpPr>
            <p:spPr bwMode="auto">
              <a:xfrm>
                <a:off x="4175" y="12384"/>
                <a:ext cx="1584" cy="576"/>
              </a:xfrm>
              <a:prstGeom prst="rect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81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RESOURCES MANAGEMENT</a:t>
                </a:r>
              </a:p>
            </p:txBody>
          </p:sp>
          <p:sp>
            <p:nvSpPr>
              <p:cNvPr id="21535" name="AutoShape 11"/>
              <p:cNvSpPr>
                <a:spLocks noChangeArrowheads="1"/>
              </p:cNvSpPr>
              <p:nvPr/>
            </p:nvSpPr>
            <p:spPr bwMode="auto">
              <a:xfrm rot="16200000" flipH="1">
                <a:off x="4676" y="11732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36" name="AutoShape 12"/>
              <p:cNvSpPr>
                <a:spLocks noChangeArrowheads="1"/>
              </p:cNvSpPr>
              <p:nvPr/>
            </p:nvSpPr>
            <p:spPr bwMode="auto">
              <a:xfrm flipV="1">
                <a:off x="4772" y="12960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37" name="AutoShape 13"/>
              <p:cNvSpPr>
                <a:spLocks noChangeArrowheads="1"/>
              </p:cNvSpPr>
              <p:nvPr/>
            </p:nvSpPr>
            <p:spPr bwMode="auto">
              <a:xfrm rot="5400000" flipH="1">
                <a:off x="7076" y="13028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38" name="AutoShape 14"/>
              <p:cNvSpPr>
                <a:spLocks noChangeArrowheads="1"/>
              </p:cNvSpPr>
              <p:nvPr/>
            </p:nvSpPr>
            <p:spPr bwMode="auto">
              <a:xfrm flipH="1">
                <a:off x="7144" y="11520"/>
                <a:ext cx="632" cy="672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1 h 21600"/>
                  <a:gd name="T6" fmla="*/ 1 w 21600"/>
                  <a:gd name="T7" fmla="*/ 0 h 21600"/>
                  <a:gd name="T8" fmla="*/ 17694720 60000 65536"/>
                  <a:gd name="T9" fmla="*/ 5898240 60000 65536"/>
                  <a:gd name="T10" fmla="*/ 5898240 60000 65536"/>
                  <a:gd name="T11" fmla="*/ 0 60000 65536"/>
                  <a:gd name="T12" fmla="*/ 12441 w 21600"/>
                  <a:gd name="T13" fmla="*/ 2925 h 21600"/>
                  <a:gd name="T14" fmla="*/ 18216 w 21600"/>
                  <a:gd name="T15" fmla="*/ 9257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21600" y="6079"/>
                    </a:moveTo>
                    <a:lnTo>
                      <a:pt x="15126" y="0"/>
                    </a:lnTo>
                    <a:lnTo>
                      <a:pt x="15126" y="2912"/>
                    </a:lnTo>
                    <a:lnTo>
                      <a:pt x="12427" y="2912"/>
                    </a:lnTo>
                    <a:cubicBezTo>
                      <a:pt x="5564" y="2912"/>
                      <a:pt x="0" y="7052"/>
                      <a:pt x="0" y="12158"/>
                    </a:cubicBezTo>
                    <a:lnTo>
                      <a:pt x="0" y="21600"/>
                    </a:lnTo>
                    <a:lnTo>
                      <a:pt x="6474" y="21600"/>
                    </a:lnTo>
                    <a:lnTo>
                      <a:pt x="6474" y="12158"/>
                    </a:lnTo>
                    <a:cubicBezTo>
                      <a:pt x="6474" y="10550"/>
                      <a:pt x="9139" y="9246"/>
                      <a:pt x="12427" y="9246"/>
                    </a:cubicBezTo>
                    <a:lnTo>
                      <a:pt x="15126" y="9246"/>
                    </a:lnTo>
                    <a:lnTo>
                      <a:pt x="15126" y="12158"/>
                    </a:lnTo>
                    <a:lnTo>
                      <a:pt x="21600" y="6079"/>
                    </a:lnTo>
                    <a:close/>
                  </a:path>
                </a:pathLst>
              </a:custGeom>
              <a:solidFill>
                <a:srgbClr val="969696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1514" name="Group 15"/>
            <p:cNvGrpSpPr>
              <a:grpSpLocks/>
            </p:cNvGrpSpPr>
            <p:nvPr/>
          </p:nvGrpSpPr>
          <p:grpSpPr bwMode="auto">
            <a:xfrm>
              <a:off x="8640" y="3661"/>
              <a:ext cx="1296" cy="3168"/>
              <a:chOff x="8928" y="11088"/>
              <a:chExt cx="1296" cy="3168"/>
            </a:xfrm>
          </p:grpSpPr>
          <p:sp>
            <p:nvSpPr>
              <p:cNvPr id="21529" name="Rectangle 16"/>
              <p:cNvSpPr>
                <a:spLocks noChangeArrowheads="1"/>
              </p:cNvSpPr>
              <p:nvPr/>
            </p:nvSpPr>
            <p:spPr bwMode="auto">
              <a:xfrm>
                <a:off x="8928" y="11089"/>
                <a:ext cx="1296" cy="3167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200" b="1"/>
                  <a:t>CLIENT</a:t>
                </a:r>
              </a:p>
              <a:p>
                <a:pPr eaLnBrk="1" hangingPunct="1"/>
                <a:endParaRPr lang="es-ES" altLang="en-US"/>
              </a:p>
            </p:txBody>
          </p:sp>
          <p:sp>
            <p:nvSpPr>
              <p:cNvPr id="21530" name="AutoShape 17"/>
              <p:cNvSpPr>
                <a:spLocks noChangeArrowheads="1"/>
              </p:cNvSpPr>
              <p:nvPr/>
            </p:nvSpPr>
            <p:spPr bwMode="auto">
              <a:xfrm>
                <a:off x="8928" y="12384"/>
                <a:ext cx="1296" cy="576"/>
              </a:xfrm>
              <a:prstGeom prst="flowChartAlternateProcess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108000" rIns="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SATISFACTION</a:t>
                </a:r>
              </a:p>
            </p:txBody>
          </p:sp>
        </p:grpSp>
        <p:grpSp>
          <p:nvGrpSpPr>
            <p:cNvPr id="21515" name="Group 18"/>
            <p:cNvGrpSpPr>
              <a:grpSpLocks/>
            </p:cNvGrpSpPr>
            <p:nvPr/>
          </p:nvGrpSpPr>
          <p:grpSpPr bwMode="auto">
            <a:xfrm>
              <a:off x="1926" y="3662"/>
              <a:ext cx="1386" cy="3167"/>
              <a:chOff x="2214" y="11089"/>
              <a:chExt cx="1386" cy="3167"/>
            </a:xfrm>
          </p:grpSpPr>
          <p:sp>
            <p:nvSpPr>
              <p:cNvPr id="21527" name="Rectangle 19"/>
              <p:cNvSpPr>
                <a:spLocks noChangeArrowheads="1"/>
              </p:cNvSpPr>
              <p:nvPr/>
            </p:nvSpPr>
            <p:spPr bwMode="auto">
              <a:xfrm>
                <a:off x="2304" y="11089"/>
                <a:ext cx="1296" cy="3167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35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200" b="1"/>
                  <a:t>CLIENT</a:t>
                </a:r>
              </a:p>
              <a:p>
                <a:pPr eaLnBrk="1" hangingPunct="1"/>
                <a:endParaRPr lang="es-ES" altLang="en-US"/>
              </a:p>
            </p:txBody>
          </p:sp>
          <p:sp>
            <p:nvSpPr>
              <p:cNvPr id="21528" name="AutoShape 20"/>
              <p:cNvSpPr>
                <a:spLocks noChangeArrowheads="1"/>
              </p:cNvSpPr>
              <p:nvPr/>
            </p:nvSpPr>
            <p:spPr bwMode="auto">
              <a:xfrm>
                <a:off x="2214" y="13392"/>
                <a:ext cx="1386" cy="576"/>
              </a:xfrm>
              <a:prstGeom prst="flowChartAlternateProcess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3500000" algn="ctr" rotWithShape="0">
                  <a:srgbClr val="808080"/>
                </a:outerShdw>
              </a:effectLst>
            </p:spPr>
            <p:txBody>
              <a:bodyPr lIns="0" tIns="108000" rIns="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000"/>
                  <a:t>REQUIREMENTS</a:t>
                </a:r>
              </a:p>
            </p:txBody>
          </p:sp>
        </p:grpSp>
        <p:grpSp>
          <p:nvGrpSpPr>
            <p:cNvPr id="21516" name="Group 21"/>
            <p:cNvGrpSpPr>
              <a:grpSpLocks/>
            </p:cNvGrpSpPr>
            <p:nvPr/>
          </p:nvGrpSpPr>
          <p:grpSpPr bwMode="auto">
            <a:xfrm>
              <a:off x="3312" y="4237"/>
              <a:ext cx="5328" cy="2508"/>
              <a:chOff x="3312" y="4237"/>
              <a:chExt cx="5328" cy="2508"/>
            </a:xfrm>
          </p:grpSpPr>
          <p:sp>
            <p:nvSpPr>
              <p:cNvPr id="21520" name="Line 22"/>
              <p:cNvSpPr>
                <a:spLocks noChangeShapeType="1"/>
              </p:cNvSpPr>
              <p:nvPr/>
            </p:nvSpPr>
            <p:spPr bwMode="auto">
              <a:xfrm>
                <a:off x="3312" y="6253"/>
                <a:ext cx="1872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1" name="Line 23"/>
              <p:cNvSpPr>
                <a:spLocks noChangeShapeType="1"/>
              </p:cNvSpPr>
              <p:nvPr/>
            </p:nvSpPr>
            <p:spPr bwMode="auto">
              <a:xfrm>
                <a:off x="6768" y="6253"/>
                <a:ext cx="1872" cy="0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2" name="Line 24"/>
              <p:cNvSpPr>
                <a:spLocks noChangeShapeType="1"/>
              </p:cNvSpPr>
              <p:nvPr/>
            </p:nvSpPr>
            <p:spPr bwMode="auto">
              <a:xfrm flipH="1">
                <a:off x="8064" y="5245"/>
                <a:ext cx="576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prstDash val="sysDot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3" name="Line 25"/>
              <p:cNvSpPr>
                <a:spLocks noChangeShapeType="1"/>
              </p:cNvSpPr>
              <p:nvPr/>
            </p:nvSpPr>
            <p:spPr bwMode="auto">
              <a:xfrm flipH="1">
                <a:off x="3312" y="4237"/>
                <a:ext cx="1872" cy="0"/>
              </a:xfrm>
              <a:prstGeom prst="line">
                <a:avLst/>
              </a:prstGeom>
              <a:noFill/>
              <a:ln w="28575">
                <a:solidFill>
                  <a:srgbClr val="000000"/>
                </a:solidFill>
                <a:prstDash val="sysDot"/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1524" name="AutoShape 26"/>
              <p:cNvSpPr>
                <a:spLocks noChangeArrowheads="1"/>
              </p:cNvSpPr>
              <p:nvPr/>
            </p:nvSpPr>
            <p:spPr bwMode="auto">
              <a:xfrm>
                <a:off x="7200" y="6037"/>
                <a:ext cx="1008" cy="432"/>
              </a:xfrm>
              <a:prstGeom prst="flowChartAlternateProcess">
                <a:avLst/>
              </a:prstGeom>
              <a:solidFill>
                <a:srgbClr val="FFFFFF"/>
              </a:solidFill>
              <a:ln w="190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 lIns="0" rIns="0"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s-ES" altLang="en-US" sz="1000">
                    <a:latin typeface="Arial" charset="0"/>
                  </a:rPr>
                  <a:t>PRODUCT</a:t>
                </a:r>
              </a:p>
            </p:txBody>
          </p:sp>
          <p:sp>
            <p:nvSpPr>
              <p:cNvPr id="21525" name="Text Box 27"/>
              <p:cNvSpPr txBox="1">
                <a:spLocks noChangeArrowheads="1"/>
              </p:cNvSpPr>
              <p:nvPr/>
            </p:nvSpPr>
            <p:spPr bwMode="auto">
              <a:xfrm>
                <a:off x="3600" y="6253"/>
                <a:ext cx="1008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s-ES" altLang="en-US" sz="1000" b="1">
                    <a:latin typeface="Arial" charset="0"/>
                  </a:rPr>
                  <a:t>INPUT</a:t>
                </a:r>
              </a:p>
            </p:txBody>
          </p:sp>
          <p:sp>
            <p:nvSpPr>
              <p:cNvPr id="21526" name="Text Box 28"/>
              <p:cNvSpPr txBox="1">
                <a:spLocks noChangeArrowheads="1"/>
              </p:cNvSpPr>
              <p:nvPr/>
            </p:nvSpPr>
            <p:spPr bwMode="auto">
              <a:xfrm>
                <a:off x="7224" y="6457"/>
                <a:ext cx="1008" cy="28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es-ES" altLang="en-US" sz="1000" b="1">
                    <a:latin typeface="Arial" charset="0"/>
                  </a:rPr>
                  <a:t>OUTPUT</a:t>
                </a:r>
              </a:p>
            </p:txBody>
          </p:sp>
        </p:grpSp>
        <p:grpSp>
          <p:nvGrpSpPr>
            <p:cNvPr id="21517" name="Group 29"/>
            <p:cNvGrpSpPr>
              <a:grpSpLocks/>
            </p:cNvGrpSpPr>
            <p:nvPr/>
          </p:nvGrpSpPr>
          <p:grpSpPr bwMode="auto">
            <a:xfrm>
              <a:off x="4464" y="2797"/>
              <a:ext cx="3600" cy="1872"/>
              <a:chOff x="4752" y="10224"/>
              <a:chExt cx="3600" cy="1872"/>
            </a:xfrm>
          </p:grpSpPr>
          <p:sp>
            <p:nvSpPr>
              <p:cNvPr id="21518" name="Rectangle 30"/>
              <p:cNvSpPr>
                <a:spLocks noChangeArrowheads="1"/>
              </p:cNvSpPr>
              <p:nvPr/>
            </p:nvSpPr>
            <p:spPr bwMode="auto">
              <a:xfrm>
                <a:off x="4753" y="10224"/>
                <a:ext cx="3024" cy="576"/>
              </a:xfrm>
              <a:prstGeom prst="rect">
                <a:avLst/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  <a:effectLst>
                <a:outerShdw dist="107763" dir="18900000" algn="ctr" rotWithShape="0">
                  <a:srgbClr val="808080"/>
                </a:outerShdw>
              </a:effectLst>
            </p:spPr>
            <p:txBody>
              <a:bodyPr lIns="0" tIns="72000" rIns="0" bIns="36000"/>
              <a:lstStyle>
                <a:lvl1pPr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pPr algn="ctr" eaLnBrk="1" hangingPunct="1"/>
                <a:r>
                  <a:rPr lang="es-ES" altLang="en-US" sz="1200" b="1"/>
                  <a:t>CONTINUOUS IMPROVEMENT OF THE QUALITY MANAGEMENT SYSTEM</a:t>
                </a:r>
                <a:endParaRPr lang="es-ES" altLang="en-US" sz="1200"/>
              </a:p>
            </p:txBody>
          </p:sp>
          <p:sp>
            <p:nvSpPr>
              <p:cNvPr id="21519" name="AutoShape 31"/>
              <p:cNvSpPr>
                <a:spLocks noChangeArrowheads="1"/>
              </p:cNvSpPr>
              <p:nvPr/>
            </p:nvSpPr>
            <p:spPr bwMode="auto">
              <a:xfrm flipH="1" flipV="1">
                <a:off x="7920" y="10224"/>
                <a:ext cx="432" cy="1872"/>
              </a:xfrm>
              <a:prstGeom prst="curvedRightArrow">
                <a:avLst>
                  <a:gd name="adj1" fmla="val 86667"/>
                  <a:gd name="adj2" fmla="val 173333"/>
                  <a:gd name="adj3" fmla="val 33333"/>
                </a:avLst>
              </a:prstGeom>
              <a:solidFill>
                <a:srgbClr val="FFFFFF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spcBef>
                    <a:spcPct val="20000"/>
                  </a:spcBef>
                  <a:buFont typeface="Arial" charset="0"/>
                  <a:buChar char="•"/>
                  <a:defRPr sz="3200">
                    <a:solidFill>
                      <a:schemeClr val="tx1"/>
                    </a:solidFill>
                    <a:latin typeface="Calibri" pitchFamily="34" charset="0"/>
                  </a:defRPr>
                </a:lvl1pPr>
                <a:lvl2pPr marL="742950" indent="-285750" eaLnBrk="0" hangingPunct="0">
                  <a:spcBef>
                    <a:spcPct val="20000"/>
                  </a:spcBef>
                  <a:buFont typeface="Arial" charset="0"/>
                  <a:buChar char="–"/>
                  <a:defRPr sz="2800">
                    <a:solidFill>
                      <a:schemeClr val="tx1"/>
                    </a:solidFill>
                    <a:latin typeface="Calibri" pitchFamily="34" charset="0"/>
                  </a:defRPr>
                </a:lvl2pPr>
                <a:lvl3pPr marL="1143000" indent="-228600" eaLnBrk="0" hangingPunct="0">
                  <a:spcBef>
                    <a:spcPct val="20000"/>
                  </a:spcBef>
                  <a:buFont typeface="Arial" charset="0"/>
                  <a:buChar char="•"/>
                  <a:defRPr sz="2400">
                    <a:solidFill>
                      <a:schemeClr val="tx1"/>
                    </a:solidFill>
                    <a:latin typeface="Calibri" pitchFamily="34" charset="0"/>
                  </a:defRPr>
                </a:lvl3pPr>
                <a:lvl4pPr marL="1600200" indent="-228600" eaLnBrk="0" hangingPunct="0">
                  <a:spcBef>
                    <a:spcPct val="20000"/>
                  </a:spcBef>
                  <a:buFont typeface="Arial" charset="0"/>
                  <a:buChar char="–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4pPr>
                <a:lvl5pPr marL="2057400" indent="-228600" eaLnBrk="0" hangingPunct="0">
                  <a:spcBef>
                    <a:spcPct val="20000"/>
                  </a:spcBef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Font typeface="Arial" charset="0"/>
                  <a:buChar char="»"/>
                  <a:defRPr sz="2000">
                    <a:solidFill>
                      <a:schemeClr val="tx1"/>
                    </a:solidFill>
                    <a:latin typeface="Calibri" pitchFamily="34" charset="0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GB" altLang="en-US" sz="1800">
                  <a:latin typeface="Arial" charset="0"/>
                </a:endParaRPr>
              </a:p>
            </p:txBody>
          </p:sp>
        </p:grpSp>
      </p:grpSp>
      <p:grpSp>
        <p:nvGrpSpPr>
          <p:cNvPr id="21507" name="Group 31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1508" name="Picture 3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4" name="Rectangle 33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5" name="Rectangle 34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151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2170584" cy="1143000"/>
          </a:xfrm>
        </p:spPr>
        <p:txBody>
          <a:bodyPr lIns="92075" tIns="46038" rIns="92075" bIns="46038"/>
          <a:lstStyle/>
          <a:p>
            <a:pPr algn="l" eaLnBrk="1" hangingPunct="1"/>
            <a:r>
              <a:rPr lang="es-ES_tradnl" altLang="en-US" sz="2800" b="1" dirty="0" smtClean="0"/>
              <a:t>EXERCISE 4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36950" y="2204864"/>
            <a:ext cx="4033838" cy="4352925"/>
          </a:xfrm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s-ES_tradnl" altLang="en-US" sz="2400" dirty="0" err="1" smtClean="0"/>
              <a:t>There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is</a:t>
            </a:r>
            <a:r>
              <a:rPr lang="es-ES_tradnl" altLang="en-US" sz="2400" dirty="0" smtClean="0"/>
              <a:t> a </a:t>
            </a:r>
            <a:r>
              <a:rPr lang="es-ES_tradnl" altLang="en-US" sz="2400" dirty="0" err="1" smtClean="0"/>
              <a:t>producer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who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owns</a:t>
            </a:r>
            <a:r>
              <a:rPr lang="es-ES_tradnl" altLang="en-US" sz="2400" dirty="0" smtClean="0"/>
              <a:t> a </a:t>
            </a:r>
            <a:r>
              <a:rPr lang="es-ES_tradnl" altLang="en-US" sz="2400" dirty="0" err="1" smtClean="0"/>
              <a:t>factory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for</a:t>
            </a:r>
            <a:r>
              <a:rPr lang="es-ES_tradnl" altLang="en-US" sz="2400" dirty="0" smtClean="0"/>
              <a:t> concrete blocks.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s-ES_tradnl" altLang="en-US" sz="2400" dirty="0" err="1" smtClean="0"/>
              <a:t>This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producer</a:t>
            </a:r>
            <a:r>
              <a:rPr lang="es-ES_tradnl" altLang="en-US" sz="2400" dirty="0" smtClean="0"/>
              <a:t> has </a:t>
            </a:r>
            <a:r>
              <a:rPr lang="es-ES_tradnl" altLang="en-US" sz="2400" dirty="0" err="1" smtClean="0"/>
              <a:t>found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that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quantity</a:t>
            </a:r>
            <a:r>
              <a:rPr lang="es-ES_tradnl" altLang="en-US" sz="2400" dirty="0" smtClean="0"/>
              <a:t> of </a:t>
            </a:r>
            <a:r>
              <a:rPr lang="es-ES_tradnl" altLang="en-US" sz="2400" dirty="0" err="1" smtClean="0"/>
              <a:t>orders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delivered</a:t>
            </a:r>
            <a:r>
              <a:rPr lang="es-ES_tradnl" altLang="en-US" sz="2400" dirty="0" smtClean="0"/>
              <a:t> and </a:t>
            </a:r>
            <a:r>
              <a:rPr lang="es-ES_tradnl" altLang="en-US" sz="2400" dirty="0" err="1" smtClean="0"/>
              <a:t>returned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is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very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high</a:t>
            </a:r>
            <a:r>
              <a:rPr lang="es-ES_tradnl" altLang="en-US" sz="2400" dirty="0" smtClean="0"/>
              <a:t>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§"/>
            </a:pPr>
            <a:r>
              <a:rPr lang="es-ES_tradnl" altLang="en-US" sz="2400" dirty="0" err="1" smtClean="0"/>
              <a:t>His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clients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say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that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these</a:t>
            </a:r>
            <a:r>
              <a:rPr lang="es-ES_tradnl" altLang="en-US" sz="2400" dirty="0" smtClean="0"/>
              <a:t> blocks are “</a:t>
            </a:r>
            <a:r>
              <a:rPr lang="es-ES_tradnl" altLang="en-US" sz="2400" dirty="0" err="1" smtClean="0"/>
              <a:t>very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bad</a:t>
            </a:r>
            <a:r>
              <a:rPr lang="es-ES_tradnl" altLang="en-US" sz="2400" dirty="0" smtClean="0"/>
              <a:t>”. </a:t>
            </a:r>
          </a:p>
        </p:txBody>
      </p:sp>
      <p:graphicFrame>
        <p:nvGraphicFramePr>
          <p:cNvPr id="28676" name="Object 4"/>
          <p:cNvGraphicFramePr>
            <a:graphicFrameLocks noGrp="1"/>
          </p:cNvGraphicFramePr>
          <p:nvPr>
            <p:ph type="clipArt" sz="half" idx="2"/>
          </p:nvPr>
        </p:nvGraphicFramePr>
        <p:xfrm>
          <a:off x="5138738" y="1600200"/>
          <a:ext cx="3051175" cy="4514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93" name="ClipArt" r:id="rId3" imgW="2571352" imgH="3660782" progId="MS_ClipArt_Gallery.2">
                  <p:embed/>
                </p:oleObj>
              </mc:Choice>
              <mc:Fallback>
                <p:oleObj name="ClipArt" r:id="rId3" imgW="2571352" imgH="3660782" progId="MS_ClipArt_Gallery.2">
                  <p:embed/>
                  <p:pic>
                    <p:nvPicPr>
                      <p:cNvPr id="0" name="Object 4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38738" y="1600200"/>
                        <a:ext cx="3051175" cy="45148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28677" name="Group 4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8678" name="Picture 5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Rectangle 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8" name="Rectangle 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8681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1162529" y="1791339"/>
            <a:ext cx="6769100" cy="720725"/>
          </a:xfrm>
          <a:extLst/>
        </p:spPr>
        <p:txBody>
          <a:bodyPr lIns="92075" tIns="46038" rIns="92075" bIns="46038"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s-ES_tradnl" altLang="en-US" sz="3200" b="1" dirty="0" smtClean="0">
                <a:solidFill>
                  <a:schemeClr val="accent1"/>
                </a:solidFill>
              </a:rPr>
              <a:t>¿</a:t>
            </a:r>
            <a:r>
              <a:rPr lang="es-ES_tradnl" altLang="en-US" sz="3200" b="1" dirty="0" err="1" smtClean="0">
                <a:solidFill>
                  <a:schemeClr val="accent1"/>
                </a:solidFill>
              </a:rPr>
              <a:t>What</a:t>
            </a:r>
            <a:r>
              <a:rPr lang="es-ES_tradnl" altLang="en-US" sz="3200" b="1" dirty="0" smtClean="0">
                <a:solidFill>
                  <a:schemeClr val="accent1"/>
                </a:solidFill>
              </a:rPr>
              <a:t> </a:t>
            </a:r>
            <a:r>
              <a:rPr lang="es-ES_tradnl" altLang="en-US" sz="3200" b="1" dirty="0" err="1" smtClean="0">
                <a:solidFill>
                  <a:schemeClr val="accent1"/>
                </a:solidFill>
              </a:rPr>
              <a:t>happens</a:t>
            </a:r>
            <a:r>
              <a:rPr lang="es-ES_tradnl" altLang="en-US" sz="3200" b="1" dirty="0" smtClean="0">
                <a:solidFill>
                  <a:schemeClr val="accent1"/>
                </a:solidFill>
              </a:rPr>
              <a:t>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60879" y="2924944"/>
            <a:ext cx="7772400" cy="2879725"/>
          </a:xfrm>
          <a:extLst/>
        </p:spPr>
        <p:txBody>
          <a:bodyPr lIns="92075" tIns="46038" rIns="92075" bIns="46038" rtlCol="0">
            <a:normAutofit fontScale="925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s-ES_tradnl" altLang="en-US" sz="2400" b="1" dirty="0" err="1" smtClean="0"/>
              <a:t>The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producer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is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worried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with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it</a:t>
            </a:r>
            <a:r>
              <a:rPr lang="es-ES_tradnl" altLang="en-US" sz="2400" b="1" dirty="0" smtClean="0"/>
              <a:t>, so he </a:t>
            </a:r>
            <a:r>
              <a:rPr lang="es-ES_tradnl" altLang="en-US" sz="2400" b="1" dirty="0" err="1" smtClean="0"/>
              <a:t>develops</a:t>
            </a:r>
            <a:r>
              <a:rPr lang="es-ES_tradnl" altLang="en-US" sz="2400" b="1" dirty="0" smtClean="0"/>
              <a:t> a </a:t>
            </a:r>
            <a:r>
              <a:rPr lang="es-ES_tradnl" altLang="en-US" sz="2400" b="1" dirty="0" err="1" smtClean="0"/>
              <a:t>small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survey</a:t>
            </a:r>
            <a:r>
              <a:rPr lang="es-ES_tradnl" altLang="en-US" sz="2400" b="1" dirty="0" smtClean="0"/>
              <a:t> to </a:t>
            </a:r>
            <a:r>
              <a:rPr lang="es-ES_tradnl" altLang="en-US" sz="2400" b="1" dirty="0" err="1" smtClean="0"/>
              <a:t>his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clients</a:t>
            </a:r>
            <a:r>
              <a:rPr lang="es-ES_tradnl" altLang="en-US" sz="2400" b="1" dirty="0" smtClean="0"/>
              <a:t>, and </a:t>
            </a:r>
            <a:r>
              <a:rPr lang="es-ES_tradnl" altLang="en-US" sz="2400" b="1" dirty="0" err="1" smtClean="0"/>
              <a:t>they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say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the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following</a:t>
            </a:r>
            <a:r>
              <a:rPr lang="es-ES_tradnl" altLang="en-US" sz="2400" b="1" dirty="0" smtClean="0"/>
              <a:t>: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s-ES_tradnl" altLang="en-US" sz="2400" b="1" dirty="0" smtClean="0"/>
          </a:p>
          <a:p>
            <a:pPr eaLnBrk="1" fontAlgn="auto" hangingPunct="1">
              <a:lnSpc>
                <a:spcPct val="90000"/>
              </a:lnSpc>
              <a:spcBef>
                <a:spcPct val="500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err="1" smtClean="0"/>
              <a:t>Some</a:t>
            </a:r>
            <a:r>
              <a:rPr lang="es-ES_tradnl" altLang="en-US" sz="2400" dirty="0" smtClean="0"/>
              <a:t> of blocks are </a:t>
            </a:r>
            <a:r>
              <a:rPr lang="es-ES_tradnl" altLang="en-US" sz="2400" dirty="0" err="1" smtClean="0"/>
              <a:t>broken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when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they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reach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site</a:t>
            </a:r>
            <a:r>
              <a:rPr lang="es-ES_tradnl" altLang="en-US" sz="2400" dirty="0" smtClean="0"/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smtClean="0"/>
              <a:t>In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last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month</a:t>
            </a:r>
            <a:r>
              <a:rPr lang="es-ES_tradnl" altLang="en-US" sz="2400" dirty="0" smtClean="0"/>
              <a:t>, </a:t>
            </a:r>
            <a:r>
              <a:rPr lang="es-ES_tradnl" altLang="en-US" sz="2400" dirty="0" err="1" smtClean="0"/>
              <a:t>there</a:t>
            </a:r>
            <a:r>
              <a:rPr lang="es-ES_tradnl" altLang="en-US" sz="2400" dirty="0" smtClean="0"/>
              <a:t> are more </a:t>
            </a:r>
            <a:r>
              <a:rPr lang="es-ES_tradnl" altLang="en-US" sz="2400" dirty="0" err="1" smtClean="0"/>
              <a:t>broken</a:t>
            </a:r>
            <a:r>
              <a:rPr lang="es-ES_tradnl" altLang="en-US" sz="2400" dirty="0" smtClean="0"/>
              <a:t> blocks </a:t>
            </a:r>
            <a:r>
              <a:rPr lang="es-ES_tradnl" altLang="en-US" sz="2400" dirty="0" err="1" smtClean="0"/>
              <a:t>than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before</a:t>
            </a:r>
            <a:r>
              <a:rPr lang="es-ES_tradnl" altLang="en-US" sz="2400" dirty="0" smtClean="0"/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new </a:t>
            </a:r>
            <a:r>
              <a:rPr lang="es-ES_tradnl" altLang="en-US" sz="2400" dirty="0" err="1" smtClean="0"/>
              <a:t>technicians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requires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much</a:t>
            </a:r>
            <a:r>
              <a:rPr lang="es-ES_tradnl" altLang="en-US" sz="2400" dirty="0" smtClean="0"/>
              <a:t> more </a:t>
            </a:r>
            <a:r>
              <a:rPr lang="es-ES_tradnl" altLang="en-US" sz="2400" dirty="0" err="1" smtClean="0"/>
              <a:t>documentation</a:t>
            </a:r>
            <a:r>
              <a:rPr lang="es-ES_tradnl" altLang="en-US" sz="2400" dirty="0" smtClean="0"/>
              <a:t> and </a:t>
            </a:r>
            <a:r>
              <a:rPr lang="es-ES_tradnl" altLang="en-US" sz="2400" dirty="0" err="1" smtClean="0"/>
              <a:t>tests</a:t>
            </a:r>
            <a:r>
              <a:rPr lang="es-ES_tradnl" altLang="en-US" sz="2400" dirty="0" smtClean="0"/>
              <a:t>. 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err="1" smtClean="0"/>
              <a:t>Other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producers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sell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same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kind</a:t>
            </a:r>
            <a:r>
              <a:rPr lang="es-ES_tradnl" altLang="en-US" sz="2400" dirty="0" smtClean="0"/>
              <a:t> of blocks at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same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price</a:t>
            </a:r>
            <a:r>
              <a:rPr lang="es-ES_tradnl" altLang="en-US" sz="2400" dirty="0" smtClean="0"/>
              <a:t> and </a:t>
            </a:r>
            <a:r>
              <a:rPr lang="es-ES_tradnl" altLang="en-US" sz="2400" dirty="0" err="1" smtClean="0"/>
              <a:t>with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better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results</a:t>
            </a:r>
            <a:r>
              <a:rPr lang="es-ES_tradnl" altLang="en-US" sz="2400" dirty="0" smtClean="0"/>
              <a:t>. </a:t>
            </a:r>
          </a:p>
        </p:txBody>
      </p:sp>
      <p:grpSp>
        <p:nvGrpSpPr>
          <p:cNvPr id="29700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970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9704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21705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es-ES_tradnl" altLang="en-US" sz="2800" b="1" smtClean="0"/>
              <a:t>EXERCISE 4</a:t>
            </a:r>
            <a:endParaRPr lang="es-ES_tradnl" altLang="en-US" sz="2800" b="1" dirty="0" smtClean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1326" y="1718241"/>
            <a:ext cx="7991475" cy="720725"/>
          </a:xfrm>
          <a:extLst/>
        </p:spPr>
        <p:txBody>
          <a:bodyPr lIns="92075" tIns="46038" rIns="92075" bIns="46038"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s-ES_tradnl" altLang="en-US" sz="3200" b="1" dirty="0" err="1" smtClean="0">
                <a:solidFill>
                  <a:schemeClr val="accent1"/>
                </a:solidFill>
              </a:rPr>
              <a:t>The</a:t>
            </a:r>
            <a:r>
              <a:rPr lang="es-ES_tradnl" altLang="en-US" sz="3200" b="1" dirty="0" smtClean="0">
                <a:solidFill>
                  <a:schemeClr val="accent1"/>
                </a:solidFill>
              </a:rPr>
              <a:t> </a:t>
            </a:r>
            <a:r>
              <a:rPr lang="es-ES_tradnl" altLang="en-US" sz="3200" b="1" dirty="0" err="1" smtClean="0">
                <a:solidFill>
                  <a:schemeClr val="accent1"/>
                </a:solidFill>
              </a:rPr>
              <a:t>problems</a:t>
            </a:r>
            <a:endParaRPr lang="es-ES_tradnl" altLang="en-US" sz="3200" b="1" dirty="0" smtClean="0">
              <a:solidFill>
                <a:schemeClr val="accent1"/>
              </a:solidFill>
            </a:endParaRP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0401" y="2708920"/>
            <a:ext cx="7772400" cy="2879725"/>
          </a:xfrm>
          <a:extLst/>
        </p:spPr>
        <p:txBody>
          <a:bodyPr lIns="92075" tIns="46038" rIns="92075" bIns="46038"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s-ES_tradnl" altLang="en-US" sz="2400" b="1" dirty="0" err="1" smtClean="0"/>
              <a:t>The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producer</a:t>
            </a:r>
            <a:r>
              <a:rPr lang="es-ES_tradnl" altLang="en-US" sz="2400" b="1" dirty="0" smtClean="0"/>
              <a:t> faces </a:t>
            </a:r>
            <a:r>
              <a:rPr lang="es-ES_tradnl" altLang="en-US" sz="2400" b="1" dirty="0" err="1" smtClean="0"/>
              <a:t>the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following</a:t>
            </a:r>
            <a:r>
              <a:rPr lang="es-ES_tradnl" altLang="en-US" sz="2400" b="1" dirty="0" smtClean="0"/>
              <a:t> </a:t>
            </a:r>
            <a:r>
              <a:rPr lang="es-ES_tradnl" altLang="en-US" sz="2400" b="1" dirty="0" err="1" smtClean="0"/>
              <a:t>problems</a:t>
            </a:r>
            <a:r>
              <a:rPr lang="es-ES_tradnl" altLang="en-US" sz="2400" b="1" dirty="0" smtClean="0"/>
              <a:t>: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s-ES_tradnl" altLang="en-US" sz="2400" b="1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clients</a:t>
            </a:r>
            <a:r>
              <a:rPr lang="es-ES_tradnl" altLang="en-US" sz="2400" dirty="0" smtClean="0"/>
              <a:t> stop </a:t>
            </a:r>
            <a:r>
              <a:rPr lang="es-ES_tradnl" altLang="en-US" sz="2400" dirty="0" err="1" smtClean="0"/>
              <a:t>buying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these</a:t>
            </a:r>
            <a:r>
              <a:rPr lang="es-ES_tradnl" altLang="en-US" sz="2400" dirty="0" smtClean="0"/>
              <a:t> blocks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producer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can’t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get</a:t>
            </a:r>
            <a:r>
              <a:rPr lang="es-ES_tradnl" altLang="en-US" sz="2400" dirty="0" smtClean="0"/>
              <a:t> new </a:t>
            </a:r>
            <a:r>
              <a:rPr lang="es-ES_tradnl" altLang="en-US" sz="2400" dirty="0" err="1" smtClean="0"/>
              <a:t>clients</a:t>
            </a:r>
            <a:endParaRPr lang="es-ES_tradnl" altLang="en-US" sz="2400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smtClean="0"/>
              <a:t>New and </a:t>
            </a:r>
            <a:r>
              <a:rPr lang="es-ES_tradnl" altLang="en-US" sz="2400" dirty="0" err="1" smtClean="0"/>
              <a:t>better</a:t>
            </a:r>
            <a:r>
              <a:rPr lang="es-ES_tradnl" altLang="en-US" sz="2400" dirty="0" smtClean="0"/>
              <a:t> blocks are </a:t>
            </a:r>
            <a:r>
              <a:rPr lang="es-ES_tradnl" altLang="en-US" sz="2400" dirty="0" err="1" smtClean="0"/>
              <a:t>being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introduced</a:t>
            </a:r>
            <a:r>
              <a:rPr lang="es-ES_tradnl" altLang="en-US" sz="2400" dirty="0" smtClean="0"/>
              <a:t> in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market</a:t>
            </a:r>
            <a:r>
              <a:rPr lang="es-ES_tradnl" altLang="en-US" sz="2400" dirty="0" smtClean="0"/>
              <a:t> 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s-ES_tradnl" altLang="en-US" sz="2400" dirty="0" err="1" smtClean="0"/>
              <a:t>His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storage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is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constantly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increasing</a:t>
            </a:r>
            <a:r>
              <a:rPr lang="es-ES_tradnl" altLang="en-US" sz="2400" dirty="0" smtClean="0"/>
              <a:t> as he </a:t>
            </a:r>
            <a:r>
              <a:rPr lang="es-ES_tradnl" altLang="en-US" sz="2400" dirty="0" err="1" smtClean="0"/>
              <a:t>doesn’t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sell</a:t>
            </a:r>
            <a:r>
              <a:rPr lang="es-ES_tradnl" altLang="en-US" sz="2400" dirty="0" smtClean="0"/>
              <a:t> as </a:t>
            </a:r>
            <a:r>
              <a:rPr lang="es-ES_tradnl" altLang="en-US" sz="2400" dirty="0" err="1" smtClean="0"/>
              <a:t>before</a:t>
            </a:r>
            <a:endParaRPr lang="es-ES_tradnl" altLang="en-US" sz="2400" dirty="0" smtClean="0"/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s-ES_tradnl" altLang="en-US" sz="2400" dirty="0" smtClean="0"/>
          </a:p>
        </p:txBody>
      </p:sp>
      <p:grpSp>
        <p:nvGrpSpPr>
          <p:cNvPr id="30724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0725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3072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21705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es-ES_tradnl" altLang="en-US" sz="2800" b="1" smtClean="0"/>
              <a:t>EXERCISE 4</a:t>
            </a:r>
            <a:endParaRPr lang="es-ES_tradnl" altLang="en-US" sz="2800" b="1" dirty="0" smtClean="0"/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577926"/>
            <a:ext cx="8458200" cy="1276350"/>
          </a:xfrm>
        </p:spPr>
        <p:txBody>
          <a:bodyPr lIns="92075" tIns="46038" rIns="92075" bIns="46038"/>
          <a:lstStyle/>
          <a:p>
            <a:pPr eaLnBrk="1" hangingPunct="1"/>
            <a:r>
              <a:rPr lang="es-ES_tradnl" altLang="en-US" sz="3200" b="1" dirty="0" err="1" smtClean="0">
                <a:solidFill>
                  <a:schemeClr val="accent1"/>
                </a:solidFill>
              </a:rPr>
              <a:t>Objectives</a:t>
            </a:r>
            <a:r>
              <a:rPr lang="es-ES_tradnl" altLang="en-US" sz="3200" b="1" dirty="0" smtClean="0">
                <a:solidFill>
                  <a:schemeClr val="accent1"/>
                </a:solidFill>
              </a:rPr>
              <a:t> </a:t>
            </a:r>
            <a:r>
              <a:rPr lang="es-ES_tradnl" altLang="en-US" sz="3200" b="1" dirty="0" err="1" smtClean="0">
                <a:solidFill>
                  <a:schemeClr val="accent1"/>
                </a:solidFill>
              </a:rPr>
              <a:t>for</a:t>
            </a:r>
            <a:r>
              <a:rPr lang="es-ES_tradnl" altLang="en-US" sz="3200" b="1" dirty="0" smtClean="0">
                <a:solidFill>
                  <a:schemeClr val="accent1"/>
                </a:solidFill>
              </a:rPr>
              <a:t> </a:t>
            </a:r>
            <a:r>
              <a:rPr lang="es-ES_tradnl" altLang="en-US" sz="3200" b="1" dirty="0" err="1" smtClean="0">
                <a:solidFill>
                  <a:schemeClr val="accent1"/>
                </a:solidFill>
              </a:rPr>
              <a:t>the</a:t>
            </a:r>
            <a:r>
              <a:rPr lang="es-ES_tradnl" altLang="en-US" sz="3200" b="1" dirty="0" smtClean="0">
                <a:solidFill>
                  <a:schemeClr val="accent1"/>
                </a:solidFill>
              </a:rPr>
              <a:t> </a:t>
            </a:r>
            <a:r>
              <a:rPr lang="es-ES_tradnl" altLang="en-US" sz="3200" b="1" dirty="0" err="1" smtClean="0">
                <a:solidFill>
                  <a:schemeClr val="accent1"/>
                </a:solidFill>
              </a:rPr>
              <a:t>producer</a:t>
            </a:r>
            <a:endParaRPr lang="es-ES_tradnl" altLang="en-US" sz="3200" b="1" dirty="0" smtClean="0">
              <a:solidFill>
                <a:schemeClr val="accent1"/>
              </a:solidFill>
            </a:endParaRP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82613" y="3284984"/>
            <a:ext cx="8229600" cy="2663825"/>
          </a:xfrm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Char char="§"/>
            </a:pPr>
            <a:r>
              <a:rPr lang="es-ES_tradnl" altLang="en-US" sz="2400" dirty="0" err="1" smtClean="0"/>
              <a:t>Not</a:t>
            </a:r>
            <a:r>
              <a:rPr lang="es-ES_tradnl" altLang="en-US" sz="2400" dirty="0" smtClean="0"/>
              <a:t> to produce “</a:t>
            </a:r>
            <a:r>
              <a:rPr lang="es-ES_tradnl" altLang="en-US" sz="2400" dirty="0" err="1" smtClean="0"/>
              <a:t>bad</a:t>
            </a:r>
            <a:r>
              <a:rPr lang="es-ES_tradnl" altLang="en-US" sz="2400" dirty="0" smtClean="0"/>
              <a:t> blocks”.  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s-ES_tradnl" altLang="en-US" sz="2400" dirty="0" err="1" smtClean="0"/>
              <a:t>Optimize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production</a:t>
            </a:r>
            <a:r>
              <a:rPr lang="es-ES_tradnl" altLang="en-US" sz="2400" dirty="0" smtClean="0"/>
              <a:t>.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s-ES_tradnl" altLang="en-US" sz="2400" dirty="0" err="1" smtClean="0"/>
              <a:t>Minimum</a:t>
            </a:r>
            <a:r>
              <a:rPr lang="es-ES_tradnl" altLang="en-US" sz="2400" dirty="0" smtClean="0"/>
              <a:t> stock.</a:t>
            </a:r>
          </a:p>
          <a:p>
            <a:pPr lvl="1" eaLnBrk="1" hangingPunct="1">
              <a:buFont typeface="Wingdings" pitchFamily="2" charset="2"/>
              <a:buChar char="§"/>
            </a:pPr>
            <a:r>
              <a:rPr lang="es-ES_tradnl" altLang="en-US" sz="2400" dirty="0" err="1" smtClean="0"/>
              <a:t>Maximum</a:t>
            </a:r>
            <a:r>
              <a:rPr lang="es-ES_tradnl" altLang="en-US" sz="2400" dirty="0" smtClean="0"/>
              <a:t> </a:t>
            </a:r>
            <a:r>
              <a:rPr lang="es-ES_tradnl" altLang="en-US" sz="2400" dirty="0" err="1" smtClean="0"/>
              <a:t>production</a:t>
            </a:r>
            <a:r>
              <a:rPr lang="es-ES_tradnl" altLang="en-US" sz="2400" dirty="0" smtClean="0"/>
              <a:t>.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s-ES_tradnl" altLang="en-US" sz="2400" dirty="0" err="1" smtClean="0"/>
              <a:t>Achieve</a:t>
            </a:r>
            <a:r>
              <a:rPr lang="es-ES_tradnl" altLang="en-US" sz="2400" dirty="0" smtClean="0"/>
              <a:t> to be </a:t>
            </a:r>
            <a:r>
              <a:rPr lang="es-ES_tradnl" altLang="en-US" sz="2400" dirty="0" err="1" smtClean="0"/>
              <a:t>the</a:t>
            </a:r>
            <a:r>
              <a:rPr lang="es-ES_tradnl" altLang="en-US" sz="2400" dirty="0" smtClean="0"/>
              <a:t> leader in </a:t>
            </a:r>
            <a:r>
              <a:rPr lang="es-ES_tradnl" altLang="en-US" sz="2400" dirty="0" err="1" smtClean="0"/>
              <a:t>production</a:t>
            </a:r>
            <a:r>
              <a:rPr lang="es-ES_tradnl" altLang="en-US" sz="2400" dirty="0" smtClean="0"/>
              <a:t> and sale of concrete blocks.</a:t>
            </a:r>
          </a:p>
        </p:txBody>
      </p:sp>
      <p:grpSp>
        <p:nvGrpSpPr>
          <p:cNvPr id="31748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1749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31752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21705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es-ES_tradnl" altLang="en-US" sz="2800" b="1" smtClean="0"/>
              <a:t>EXERCISE 4</a:t>
            </a:r>
            <a:endParaRPr lang="es-ES_tradnl" altLang="en-US" sz="2800" b="1" dirty="0" smtClean="0"/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811213" y="1804765"/>
            <a:ext cx="7543800" cy="1008062"/>
          </a:xfrm>
        </p:spPr>
        <p:txBody>
          <a:bodyPr lIns="92075" tIns="46038" rIns="92075" bIns="46038"/>
          <a:lstStyle/>
          <a:p>
            <a:pPr eaLnBrk="1" hangingPunct="1"/>
            <a:r>
              <a:rPr lang="es-ES_tradnl" altLang="en-US" sz="3200" b="1" smtClean="0">
                <a:solidFill>
                  <a:schemeClr val="accent1"/>
                </a:solidFill>
              </a:rPr>
              <a:t>¿Solutions?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3501008"/>
            <a:ext cx="8229600" cy="1944688"/>
          </a:xfrm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Char char="§"/>
            </a:pPr>
            <a:r>
              <a:rPr lang="es-ES_tradnl" altLang="en-US" sz="2400" smtClean="0"/>
              <a:t>This producer hires you as QUALITY EXPERTS. List possible solutions for this producer and what he should do to achieve his objectives. </a:t>
            </a:r>
          </a:p>
        </p:txBody>
      </p:sp>
      <p:grpSp>
        <p:nvGrpSpPr>
          <p:cNvPr id="32772" name="Group 3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32773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32776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457200" y="457200"/>
            <a:ext cx="21705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es-ES_tradnl" altLang="en-US" sz="2800" b="1" smtClean="0"/>
              <a:t>EXERCISE 4</a:t>
            </a:r>
            <a:endParaRPr lang="es-ES_tradnl" altLang="en-US" sz="2800" b="1" dirty="0" smtClean="0"/>
          </a:p>
        </p:txBody>
      </p:sp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40 Rectángulo redondeado"/>
          <p:cNvSpPr/>
          <p:nvPr/>
        </p:nvSpPr>
        <p:spPr>
          <a:xfrm>
            <a:off x="1116013" y="5157788"/>
            <a:ext cx="7127875" cy="15113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>
              <a:defRPr/>
            </a:pPr>
            <a:r>
              <a:rPr lang="es-ES_tradnl" sz="2000" b="1" dirty="0">
                <a:solidFill>
                  <a:schemeClr val="accent4">
                    <a:lumMod val="50000"/>
                  </a:schemeClr>
                </a:solidFill>
              </a:rPr>
              <a:t>MONITORING</a:t>
            </a:r>
            <a:endParaRPr lang="es-ES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0" name="39 Rectángulo redondeado"/>
          <p:cNvSpPr/>
          <p:nvPr/>
        </p:nvSpPr>
        <p:spPr>
          <a:xfrm>
            <a:off x="1116013" y="3573463"/>
            <a:ext cx="7127875" cy="15113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>
              <a:defRPr/>
            </a:pPr>
            <a:r>
              <a:rPr lang="es-ES_tradnl" sz="2000" b="1" dirty="0">
                <a:solidFill>
                  <a:schemeClr val="accent4">
                    <a:lumMod val="50000"/>
                  </a:schemeClr>
                </a:solidFill>
              </a:rPr>
              <a:t>IMPLEMENTING</a:t>
            </a:r>
            <a:endParaRPr lang="es-ES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9" name="38 Rectángulo redondeado"/>
          <p:cNvSpPr/>
          <p:nvPr/>
        </p:nvSpPr>
        <p:spPr>
          <a:xfrm>
            <a:off x="1116013" y="1341438"/>
            <a:ext cx="7127875" cy="2159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r">
              <a:defRPr/>
            </a:pPr>
            <a:r>
              <a:rPr lang="es-ES_tradnl" sz="2000" b="1" dirty="0">
                <a:solidFill>
                  <a:schemeClr val="accent4">
                    <a:lumMod val="50000"/>
                  </a:schemeClr>
                </a:solidFill>
              </a:rPr>
              <a:t>PLANNING</a:t>
            </a:r>
            <a:endParaRPr lang="es-ES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5605" name="3 CuadroTexto"/>
          <p:cNvSpPr txBox="1">
            <a:spLocks noChangeArrowheads="1"/>
          </p:cNvSpPr>
          <p:nvPr/>
        </p:nvSpPr>
        <p:spPr bwMode="auto">
          <a:xfrm>
            <a:off x="1258888" y="692150"/>
            <a:ext cx="6697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ES_tradnl" altLang="en-US" sz="2000" b="1">
                <a:latin typeface="Arial" charset="0"/>
              </a:rPr>
              <a:t>Definition of a Quality Management System (QMS)</a:t>
            </a:r>
            <a:endParaRPr lang="es-ES" altLang="en-US" sz="2000" b="1">
              <a:latin typeface="Arial" charset="0"/>
            </a:endParaRPr>
          </a:p>
        </p:txBody>
      </p:sp>
      <p:sp>
        <p:nvSpPr>
          <p:cNvPr id="6" name="5 CuadroTexto"/>
          <p:cNvSpPr txBox="1"/>
          <p:nvPr/>
        </p:nvSpPr>
        <p:spPr>
          <a:xfrm>
            <a:off x="1331913" y="1412875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INTENTION COMMUNICATION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7" name="6 CuadroTexto"/>
          <p:cNvSpPr txBox="1"/>
          <p:nvPr/>
        </p:nvSpPr>
        <p:spPr>
          <a:xfrm>
            <a:off x="1331913" y="2205038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PROCESSES IDENTIFICATION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1331913" y="2997200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QUALITY MANUAL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9" name="8 CuadroTexto"/>
          <p:cNvSpPr txBox="1"/>
          <p:nvPr/>
        </p:nvSpPr>
        <p:spPr>
          <a:xfrm>
            <a:off x="1331913" y="4581525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TRAINING PLAN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10" name="9 CuadroTexto"/>
          <p:cNvSpPr txBox="1"/>
          <p:nvPr/>
        </p:nvSpPr>
        <p:spPr>
          <a:xfrm>
            <a:off x="1331913" y="5373688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MONITORING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11" name="10 CuadroTexto"/>
          <p:cNvSpPr txBox="1"/>
          <p:nvPr/>
        </p:nvSpPr>
        <p:spPr>
          <a:xfrm>
            <a:off x="1331913" y="6165850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CONTINUOUS IMPROVEMENT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16" name="15 CuadroTexto"/>
          <p:cNvSpPr txBox="1"/>
          <p:nvPr/>
        </p:nvSpPr>
        <p:spPr>
          <a:xfrm>
            <a:off x="1331913" y="3789363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PROCEDURES DISTRIBUTION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19" name="18 Flecha abajo"/>
          <p:cNvSpPr/>
          <p:nvPr/>
        </p:nvSpPr>
        <p:spPr>
          <a:xfrm>
            <a:off x="3059113" y="1916113"/>
            <a:ext cx="288925" cy="2174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0" name="19 Flecha abajo"/>
          <p:cNvSpPr/>
          <p:nvPr/>
        </p:nvSpPr>
        <p:spPr>
          <a:xfrm>
            <a:off x="3059113" y="2708275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1" name="20 Flecha abajo"/>
          <p:cNvSpPr/>
          <p:nvPr/>
        </p:nvSpPr>
        <p:spPr>
          <a:xfrm>
            <a:off x="3059113" y="3500438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2" name="21 Flecha abajo"/>
          <p:cNvSpPr/>
          <p:nvPr/>
        </p:nvSpPr>
        <p:spPr>
          <a:xfrm>
            <a:off x="3059113" y="4292600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3" name="22 Flecha abajo"/>
          <p:cNvSpPr/>
          <p:nvPr/>
        </p:nvSpPr>
        <p:spPr>
          <a:xfrm>
            <a:off x="3059113" y="5084763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4" name="23 Flecha abajo"/>
          <p:cNvSpPr/>
          <p:nvPr/>
        </p:nvSpPr>
        <p:spPr>
          <a:xfrm>
            <a:off x="3059113" y="5876925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cxnSp>
        <p:nvCxnSpPr>
          <p:cNvPr id="28" name="27 Conector recto de flecha"/>
          <p:cNvCxnSpPr>
            <a:endCxn id="6" idx="1"/>
          </p:cNvCxnSpPr>
          <p:nvPr/>
        </p:nvCxnSpPr>
        <p:spPr>
          <a:xfrm>
            <a:off x="971550" y="1612900"/>
            <a:ext cx="360363" cy="0"/>
          </a:xfrm>
          <a:prstGeom prst="straightConnector1">
            <a:avLst/>
          </a:prstGeom>
          <a:ln w="2540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33 Conector recto"/>
          <p:cNvCxnSpPr/>
          <p:nvPr/>
        </p:nvCxnSpPr>
        <p:spPr>
          <a:xfrm>
            <a:off x="971550" y="1612900"/>
            <a:ext cx="0" cy="4752975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35 Conector recto"/>
          <p:cNvCxnSpPr>
            <a:endCxn id="11" idx="1"/>
          </p:cNvCxnSpPr>
          <p:nvPr/>
        </p:nvCxnSpPr>
        <p:spPr>
          <a:xfrm>
            <a:off x="971550" y="6365875"/>
            <a:ext cx="360363" cy="0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5622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5623" name="Picture 3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7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8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5626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83173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11 CuadroTexto"/>
          <p:cNvSpPr txBox="1"/>
          <p:nvPr/>
        </p:nvSpPr>
        <p:spPr>
          <a:xfrm>
            <a:off x="5653088" y="1412875"/>
            <a:ext cx="3240087" cy="4000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/>
              <a:t>QUALITY POLICY</a:t>
            </a:r>
            <a:endParaRPr lang="es-ES" sz="2000" dirty="0"/>
          </a:p>
        </p:txBody>
      </p:sp>
      <p:sp>
        <p:nvSpPr>
          <p:cNvPr id="13" name="12 CuadroTexto"/>
          <p:cNvSpPr txBox="1"/>
          <p:nvPr/>
        </p:nvSpPr>
        <p:spPr>
          <a:xfrm>
            <a:off x="5653088" y="2205038"/>
            <a:ext cx="3240087" cy="4000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/>
              <a:t>MAP OF PROCESSES</a:t>
            </a:r>
            <a:endParaRPr lang="es-ES" sz="2000" dirty="0"/>
          </a:p>
        </p:txBody>
      </p:sp>
      <p:sp>
        <p:nvSpPr>
          <p:cNvPr id="14" name="13 CuadroTexto"/>
          <p:cNvSpPr txBox="1"/>
          <p:nvPr/>
        </p:nvSpPr>
        <p:spPr>
          <a:xfrm>
            <a:off x="5653088" y="2997200"/>
            <a:ext cx="3240087" cy="4000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/>
              <a:t>QUALITY MANUAL</a:t>
            </a:r>
            <a:endParaRPr lang="es-ES" sz="2000" dirty="0"/>
          </a:p>
        </p:txBody>
      </p:sp>
      <p:sp>
        <p:nvSpPr>
          <p:cNvPr id="15" name="14 CuadroTexto"/>
          <p:cNvSpPr txBox="1"/>
          <p:nvPr/>
        </p:nvSpPr>
        <p:spPr>
          <a:xfrm>
            <a:off x="5653088" y="5373688"/>
            <a:ext cx="3240087" cy="4000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/>
              <a:t>INDICATORS</a:t>
            </a:r>
            <a:endParaRPr lang="es-ES" sz="2000" dirty="0"/>
          </a:p>
        </p:txBody>
      </p:sp>
      <p:sp>
        <p:nvSpPr>
          <p:cNvPr id="17" name="16 CuadroTexto"/>
          <p:cNvSpPr txBox="1"/>
          <p:nvPr/>
        </p:nvSpPr>
        <p:spPr>
          <a:xfrm>
            <a:off x="5653088" y="3789363"/>
            <a:ext cx="3240087" cy="4000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/>
              <a:t>DOCUMENT CONTROL</a:t>
            </a:r>
            <a:endParaRPr lang="es-ES" sz="2000" dirty="0"/>
          </a:p>
        </p:txBody>
      </p:sp>
      <p:sp>
        <p:nvSpPr>
          <p:cNvPr id="18" name="17 CuadroTexto"/>
          <p:cNvSpPr txBox="1"/>
          <p:nvPr/>
        </p:nvSpPr>
        <p:spPr>
          <a:xfrm>
            <a:off x="5653088" y="4581525"/>
            <a:ext cx="3240087" cy="4000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/>
              <a:t>TRAINING PLAN</a:t>
            </a:r>
            <a:endParaRPr lang="es-ES" sz="2000" dirty="0"/>
          </a:p>
        </p:txBody>
      </p:sp>
      <p:sp>
        <p:nvSpPr>
          <p:cNvPr id="19" name="18 Flecha abajo"/>
          <p:cNvSpPr/>
          <p:nvPr/>
        </p:nvSpPr>
        <p:spPr>
          <a:xfrm>
            <a:off x="3059113" y="1916113"/>
            <a:ext cx="288925" cy="21748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0" name="19 Flecha abajo"/>
          <p:cNvSpPr/>
          <p:nvPr/>
        </p:nvSpPr>
        <p:spPr>
          <a:xfrm>
            <a:off x="3059113" y="2708275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1" name="20 Flecha abajo"/>
          <p:cNvSpPr/>
          <p:nvPr/>
        </p:nvSpPr>
        <p:spPr>
          <a:xfrm>
            <a:off x="3059113" y="3500438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2" name="21 Flecha abajo"/>
          <p:cNvSpPr/>
          <p:nvPr/>
        </p:nvSpPr>
        <p:spPr>
          <a:xfrm>
            <a:off x="3059113" y="4292600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3" name="22 Flecha abajo"/>
          <p:cNvSpPr/>
          <p:nvPr/>
        </p:nvSpPr>
        <p:spPr>
          <a:xfrm>
            <a:off x="3059113" y="5084763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4" name="23 Flecha abajo"/>
          <p:cNvSpPr/>
          <p:nvPr/>
        </p:nvSpPr>
        <p:spPr>
          <a:xfrm>
            <a:off x="3059113" y="5876925"/>
            <a:ext cx="288925" cy="21590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s-ES"/>
          </a:p>
        </p:txBody>
      </p:sp>
      <p:sp>
        <p:nvSpPr>
          <p:cNvPr id="25" name="24 Rectángulo redondeado"/>
          <p:cNvSpPr/>
          <p:nvPr/>
        </p:nvSpPr>
        <p:spPr>
          <a:xfrm>
            <a:off x="5653088" y="6092825"/>
            <a:ext cx="3240087" cy="43180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s-ES_tradnl" dirty="0"/>
              <a:t>NON-CONFORMITIES</a:t>
            </a:r>
            <a:endParaRPr lang="es-ES" dirty="0"/>
          </a:p>
        </p:txBody>
      </p:sp>
      <p:cxnSp>
        <p:nvCxnSpPr>
          <p:cNvPr id="27" name="26 Conector recto de flecha"/>
          <p:cNvCxnSpPr>
            <a:endCxn id="12" idx="1"/>
          </p:cNvCxnSpPr>
          <p:nvPr/>
        </p:nvCxnSpPr>
        <p:spPr>
          <a:xfrm>
            <a:off x="5219700" y="1612900"/>
            <a:ext cx="433388" cy="0"/>
          </a:xfrm>
          <a:prstGeom prst="straightConnector1">
            <a:avLst/>
          </a:prstGeom>
          <a:ln w="254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29 Conector recto de flecha"/>
          <p:cNvCxnSpPr>
            <a:endCxn id="13" idx="1"/>
          </p:cNvCxnSpPr>
          <p:nvPr/>
        </p:nvCxnSpPr>
        <p:spPr>
          <a:xfrm>
            <a:off x="4932363" y="2405063"/>
            <a:ext cx="720725" cy="0"/>
          </a:xfrm>
          <a:prstGeom prst="straightConnector1">
            <a:avLst/>
          </a:prstGeom>
          <a:ln w="25400">
            <a:solidFill>
              <a:schemeClr val="accent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31 Conector recto de flecha"/>
          <p:cNvCxnSpPr>
            <a:endCxn id="14" idx="1"/>
          </p:cNvCxnSpPr>
          <p:nvPr/>
        </p:nvCxnSpPr>
        <p:spPr>
          <a:xfrm>
            <a:off x="5291138" y="3197225"/>
            <a:ext cx="361950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34 Conector recto de flecha"/>
          <p:cNvCxnSpPr>
            <a:stCxn id="46" idx="3"/>
            <a:endCxn id="17" idx="1"/>
          </p:cNvCxnSpPr>
          <p:nvPr/>
        </p:nvCxnSpPr>
        <p:spPr>
          <a:xfrm>
            <a:off x="5292725" y="3989388"/>
            <a:ext cx="360363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37 Conector recto de flecha"/>
          <p:cNvCxnSpPr>
            <a:endCxn id="18" idx="1"/>
          </p:cNvCxnSpPr>
          <p:nvPr/>
        </p:nvCxnSpPr>
        <p:spPr>
          <a:xfrm>
            <a:off x="4859338" y="4781550"/>
            <a:ext cx="793750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39 Conector recto de flecha"/>
          <p:cNvCxnSpPr>
            <a:endCxn id="15" idx="1"/>
          </p:cNvCxnSpPr>
          <p:nvPr/>
        </p:nvCxnSpPr>
        <p:spPr>
          <a:xfrm>
            <a:off x="4211638" y="5573713"/>
            <a:ext cx="1441450" cy="0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41 Conector recto de flecha"/>
          <p:cNvCxnSpPr>
            <a:stCxn id="15" idx="2"/>
            <a:endCxn id="25" idx="0"/>
          </p:cNvCxnSpPr>
          <p:nvPr/>
        </p:nvCxnSpPr>
        <p:spPr>
          <a:xfrm>
            <a:off x="7273132" y="5773738"/>
            <a:ext cx="0" cy="3190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5 CuadroTexto"/>
          <p:cNvSpPr txBox="1"/>
          <p:nvPr/>
        </p:nvSpPr>
        <p:spPr>
          <a:xfrm>
            <a:off x="1331913" y="1412875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INTENTION COMMUNICATION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39" name="6 CuadroTexto"/>
          <p:cNvSpPr txBox="1"/>
          <p:nvPr/>
        </p:nvSpPr>
        <p:spPr>
          <a:xfrm>
            <a:off x="1331913" y="2205038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PROCESSES IDENTIFICATION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41" name="7 CuadroTexto"/>
          <p:cNvSpPr txBox="1"/>
          <p:nvPr/>
        </p:nvSpPr>
        <p:spPr>
          <a:xfrm>
            <a:off x="1331913" y="2997200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QUALITY MANUAL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43" name="8 CuadroTexto"/>
          <p:cNvSpPr txBox="1"/>
          <p:nvPr/>
        </p:nvSpPr>
        <p:spPr>
          <a:xfrm>
            <a:off x="1331913" y="4581525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TRAINING PLAN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44" name="9 CuadroTexto"/>
          <p:cNvSpPr txBox="1"/>
          <p:nvPr/>
        </p:nvSpPr>
        <p:spPr>
          <a:xfrm>
            <a:off x="1331913" y="5373688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MONITORING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45" name="10 CuadroTexto"/>
          <p:cNvSpPr txBox="1"/>
          <p:nvPr/>
        </p:nvSpPr>
        <p:spPr>
          <a:xfrm>
            <a:off x="1331913" y="6165850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CONTINUOUS IMPROVEMENT</a:t>
            </a:r>
            <a:endParaRPr lang="es-ES" sz="2000" dirty="0">
              <a:solidFill>
                <a:schemeClr val="bg1"/>
              </a:solidFill>
            </a:endParaRPr>
          </a:p>
        </p:txBody>
      </p:sp>
      <p:sp>
        <p:nvSpPr>
          <p:cNvPr id="46" name="15 CuadroTexto"/>
          <p:cNvSpPr txBox="1"/>
          <p:nvPr/>
        </p:nvSpPr>
        <p:spPr>
          <a:xfrm>
            <a:off x="1331913" y="3789363"/>
            <a:ext cx="3960812" cy="400050"/>
          </a:xfrm>
          <a:prstGeom prst="rect">
            <a:avLst/>
          </a:prstGeom>
          <a:solidFill>
            <a:schemeClr val="accent2"/>
          </a:solidFill>
          <a:ln w="25400"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es-ES_tradnl" sz="2000" dirty="0">
                <a:solidFill>
                  <a:schemeClr val="bg1"/>
                </a:solidFill>
              </a:rPr>
              <a:t>PROCEDURES DISTRIBUTION</a:t>
            </a:r>
            <a:endParaRPr lang="es-ES" sz="2000" dirty="0">
              <a:solidFill>
                <a:schemeClr val="bg1"/>
              </a:solidFill>
            </a:endParaRPr>
          </a:p>
        </p:txBody>
      </p:sp>
      <p:cxnSp>
        <p:nvCxnSpPr>
          <p:cNvPr id="47" name="27 Conector recto de flecha"/>
          <p:cNvCxnSpPr/>
          <p:nvPr/>
        </p:nvCxnSpPr>
        <p:spPr>
          <a:xfrm>
            <a:off x="971550" y="1612900"/>
            <a:ext cx="360363" cy="0"/>
          </a:xfrm>
          <a:prstGeom prst="straightConnector1">
            <a:avLst/>
          </a:prstGeom>
          <a:ln w="25400">
            <a:solidFill>
              <a:schemeClr val="accent4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33 Conector recto"/>
          <p:cNvCxnSpPr/>
          <p:nvPr/>
        </p:nvCxnSpPr>
        <p:spPr>
          <a:xfrm>
            <a:off x="971550" y="1612900"/>
            <a:ext cx="0" cy="4752975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35 Conector recto"/>
          <p:cNvCxnSpPr/>
          <p:nvPr/>
        </p:nvCxnSpPr>
        <p:spPr>
          <a:xfrm>
            <a:off x="971550" y="6365875"/>
            <a:ext cx="360363" cy="0"/>
          </a:xfrm>
          <a:prstGeom prst="line">
            <a:avLst/>
          </a:prstGeom>
          <a:ln w="2540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656" name="3 CuadroTexto"/>
          <p:cNvSpPr txBox="1">
            <a:spLocks noChangeArrowheads="1"/>
          </p:cNvSpPr>
          <p:nvPr/>
        </p:nvSpPr>
        <p:spPr bwMode="auto">
          <a:xfrm>
            <a:off x="1258888" y="692150"/>
            <a:ext cx="66976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s-ES_tradnl" altLang="en-US" sz="2000" b="1">
                <a:latin typeface="Arial" charset="0"/>
              </a:rPr>
              <a:t>Definition of a Quality Management System (QMS)</a:t>
            </a:r>
            <a:endParaRPr lang="es-ES" altLang="en-US" sz="2000" b="1">
              <a:latin typeface="Arial" charset="0"/>
            </a:endParaRPr>
          </a:p>
        </p:txBody>
      </p:sp>
      <p:grpSp>
        <p:nvGrpSpPr>
          <p:cNvPr id="26657" name="Group 64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6658" name="Picture 6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7" name="Rectangle 6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68" name="Rectangle 6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666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168548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869950" y="1989138"/>
            <a:ext cx="7559675" cy="310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Tahoma" pitchFamily="34" charset="0"/>
              </a:rPr>
              <a:t>	QUALITY MANUAL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Tahoma" pitchFamily="34" charset="0"/>
              </a:rPr>
              <a:t>		QUALITY PLAN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Tahoma" pitchFamily="34" charset="0"/>
              </a:rPr>
              <a:t>			PROCESSES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Tahoma" pitchFamily="34" charset="0"/>
              </a:rPr>
              <a:t>				PROCEDURES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es-ES" altLang="en-US" sz="2800" b="1">
                <a:latin typeface="Tahoma" pitchFamily="34" charset="0"/>
              </a:rPr>
              <a:t>					INDICATORS</a:t>
            </a:r>
          </a:p>
        </p:txBody>
      </p:sp>
      <p:sp>
        <p:nvSpPr>
          <p:cNvPr id="27651" name="Line 3"/>
          <p:cNvSpPr>
            <a:spLocks noChangeShapeType="1"/>
          </p:cNvSpPr>
          <p:nvPr/>
        </p:nvSpPr>
        <p:spPr bwMode="auto">
          <a:xfrm>
            <a:off x="2268538" y="2492375"/>
            <a:ext cx="0" cy="2449513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2" name="Line 4"/>
          <p:cNvSpPr>
            <a:spLocks noChangeShapeType="1"/>
          </p:cNvSpPr>
          <p:nvPr/>
        </p:nvSpPr>
        <p:spPr bwMode="auto">
          <a:xfrm>
            <a:off x="2268538" y="4941888"/>
            <a:ext cx="30956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3" name="Line 5"/>
          <p:cNvSpPr>
            <a:spLocks noChangeShapeType="1"/>
          </p:cNvSpPr>
          <p:nvPr/>
        </p:nvSpPr>
        <p:spPr bwMode="auto">
          <a:xfrm>
            <a:off x="2268538" y="4292600"/>
            <a:ext cx="22320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4" name="Line 6"/>
          <p:cNvSpPr>
            <a:spLocks noChangeShapeType="1"/>
          </p:cNvSpPr>
          <p:nvPr/>
        </p:nvSpPr>
        <p:spPr bwMode="auto">
          <a:xfrm>
            <a:off x="2268538" y="3644900"/>
            <a:ext cx="1295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655" name="Line 7"/>
          <p:cNvSpPr>
            <a:spLocks noChangeShapeType="1"/>
          </p:cNvSpPr>
          <p:nvPr/>
        </p:nvSpPr>
        <p:spPr bwMode="auto">
          <a:xfrm>
            <a:off x="2268538" y="2997200"/>
            <a:ext cx="4318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27656" name="Group 7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7657" name="Picture 8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9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766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48535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QUALITY POLICY</a:t>
            </a:r>
            <a:endParaRPr lang="es-ES" sz="24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187624" y="1988840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Established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vision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mission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organization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oriented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expectatives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customers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achievement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quality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objective</a:t>
            </a:r>
            <a:r>
              <a:rPr lang="es-ES_tradnl" sz="2000" dirty="0" err="1"/>
              <a:t>s</a:t>
            </a:r>
            <a:r>
              <a:rPr lang="es-ES_tradnl" sz="2000" dirty="0" smtClean="0"/>
              <a:t>.</a:t>
            </a:r>
            <a:endParaRPr lang="es-ES" sz="2000" dirty="0"/>
          </a:p>
        </p:txBody>
      </p:sp>
      <p:sp>
        <p:nvSpPr>
          <p:cNvPr id="9" name="8 CuadroTexto"/>
          <p:cNvSpPr txBox="1"/>
          <p:nvPr/>
        </p:nvSpPr>
        <p:spPr>
          <a:xfrm>
            <a:off x="1187624" y="3356992"/>
            <a:ext cx="6480720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Factors</a:t>
            </a:r>
            <a:r>
              <a:rPr lang="es-ES_tradnl" sz="2000" b="1" dirty="0" smtClean="0"/>
              <a:t>:</a:t>
            </a:r>
          </a:p>
          <a:p>
            <a:pPr>
              <a:spcBef>
                <a:spcPts val="600"/>
              </a:spcBef>
            </a:pPr>
            <a:endParaRPr lang="es-ES_tradnl" sz="2000" dirty="0" smtClean="0"/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es-ES_tradnl" sz="2000" dirty="0" err="1" smtClean="0"/>
              <a:t>Requirements</a:t>
            </a:r>
            <a:r>
              <a:rPr lang="es-ES_tradnl" sz="2000" dirty="0" smtClean="0"/>
              <a:t> of ISO 9001</a:t>
            </a:r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es-ES_tradnl" sz="2000" dirty="0" err="1" smtClean="0"/>
              <a:t>Clients</a:t>
            </a:r>
            <a:endParaRPr lang="es-ES_tradnl" sz="2000" dirty="0" smtClean="0"/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es-ES_tradnl" sz="2000" dirty="0" err="1" smtClean="0"/>
              <a:t>Market</a:t>
            </a:r>
            <a:endParaRPr lang="es-ES_tradnl" sz="2000" dirty="0" smtClean="0"/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es-ES_tradnl" sz="2000" dirty="0" err="1" smtClean="0"/>
              <a:t>Organization</a:t>
            </a:r>
            <a:endParaRPr lang="es-ES_tradnl" sz="2000" dirty="0" smtClean="0"/>
          </a:p>
          <a:p>
            <a:pPr lvl="1">
              <a:spcBef>
                <a:spcPts val="600"/>
              </a:spcBef>
              <a:buFontTx/>
              <a:buChar char="-"/>
            </a:pPr>
            <a:r>
              <a:rPr lang="es-ES_tradnl" sz="2000" dirty="0" err="1" smtClean="0"/>
              <a:t>Direction</a:t>
            </a:r>
            <a:endParaRPr lang="es-ES" sz="2000" dirty="0"/>
          </a:p>
        </p:txBody>
      </p:sp>
      <p:sp>
        <p:nvSpPr>
          <p:cNvPr id="10" name="9 CuadroTexto"/>
          <p:cNvSpPr txBox="1"/>
          <p:nvPr/>
        </p:nvSpPr>
        <p:spPr>
          <a:xfrm>
            <a:off x="5364088" y="4941168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Developed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approved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by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the</a:t>
            </a:r>
            <a:r>
              <a:rPr lang="es-ES_tradnl" sz="2000" b="1" dirty="0" smtClean="0"/>
              <a:t> </a:t>
            </a:r>
            <a:r>
              <a:rPr lang="es-ES_tradnl" sz="2000" b="1" dirty="0" err="1" smtClean="0"/>
              <a:t>direction</a:t>
            </a:r>
            <a:endParaRPr lang="es-ES" sz="2000" b="1" dirty="0"/>
          </a:p>
        </p:txBody>
      </p:sp>
      <p:grpSp>
        <p:nvGrpSpPr>
          <p:cNvPr id="12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3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5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55341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3 Objeto"/>
          <p:cNvGraphicFramePr>
            <a:graphicFrameLocks noChangeAspect="1"/>
          </p:cNvGraphicFramePr>
          <p:nvPr/>
        </p:nvGraphicFramePr>
        <p:xfrm>
          <a:off x="0" y="0"/>
          <a:ext cx="9144000" cy="129387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5" name="Acrobat Document" r:id="rId3" imgW="5668166" imgH="8019048" progId="AcroExch.Document.11">
                  <p:embed/>
                </p:oleObj>
              </mc:Choice>
              <mc:Fallback>
                <p:oleObj name="Acrobat Document" r:id="rId3" imgW="5668166" imgH="8019048" progId="AcroExch.Document.1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9144000" cy="129387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8277576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3 Objeto"/>
          <p:cNvGraphicFramePr>
            <a:graphicFrameLocks noChangeAspect="1"/>
          </p:cNvGraphicFramePr>
          <p:nvPr/>
        </p:nvGraphicFramePr>
        <p:xfrm>
          <a:off x="0" y="-6080776"/>
          <a:ext cx="9144000" cy="129387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29" name="Acrobat Document" r:id="rId3" imgW="5668166" imgH="8019048" progId="AcroExch.Document.11">
                  <p:embed/>
                </p:oleObj>
              </mc:Choice>
              <mc:Fallback>
                <p:oleObj name="Acrobat Document" r:id="rId3" imgW="5668166" imgH="8019048" progId="AcroExch.Document.11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-6080776"/>
                        <a:ext cx="9144000" cy="1293877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8238595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475656" y="2204864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Process</a:t>
            </a:r>
            <a:endParaRPr lang="es-ES_tradnl" sz="2000" b="1" dirty="0" smtClean="0"/>
          </a:p>
          <a:p>
            <a:r>
              <a:rPr lang="es-ES_tradnl" sz="2000" dirty="0" err="1" smtClean="0"/>
              <a:t>System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activities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linked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interact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between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them</a:t>
            </a:r>
            <a:r>
              <a:rPr lang="es-ES_tradnl" sz="2000" dirty="0" smtClean="0"/>
              <a:t>, and </a:t>
            </a:r>
            <a:r>
              <a:rPr lang="es-ES_tradnl" sz="2000" dirty="0" err="1" smtClean="0"/>
              <a:t>transform</a:t>
            </a:r>
            <a:r>
              <a:rPr lang="es-ES_tradnl" sz="2000" dirty="0" smtClean="0"/>
              <a:t> input </a:t>
            </a:r>
            <a:r>
              <a:rPr lang="es-ES_tradnl" sz="2000" dirty="0" err="1" smtClean="0"/>
              <a:t>elements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results</a:t>
            </a:r>
            <a:endParaRPr lang="es-ES" sz="2000" dirty="0"/>
          </a:p>
        </p:txBody>
      </p:sp>
      <p:sp>
        <p:nvSpPr>
          <p:cNvPr id="9" name="8 CuadroTexto"/>
          <p:cNvSpPr txBox="1"/>
          <p:nvPr/>
        </p:nvSpPr>
        <p:spPr>
          <a:xfrm>
            <a:off x="1475656" y="4005064"/>
            <a:ext cx="6840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/>
              <a:t>Product</a:t>
            </a:r>
            <a:endParaRPr lang="es-ES_tradnl" sz="2000" b="1" dirty="0" smtClean="0"/>
          </a:p>
          <a:p>
            <a:r>
              <a:rPr lang="es-ES_tradnl" sz="2000" dirty="0" err="1" smtClean="0"/>
              <a:t>Result</a:t>
            </a:r>
            <a:r>
              <a:rPr lang="es-ES_tradnl" sz="2000" dirty="0" smtClean="0"/>
              <a:t> of a </a:t>
            </a:r>
            <a:r>
              <a:rPr lang="es-ES_tradnl" sz="2000" dirty="0" err="1" smtClean="0"/>
              <a:t>process</a:t>
            </a:r>
            <a:endParaRPr lang="es-ES_tradnl" sz="2000" dirty="0" smtClean="0"/>
          </a:p>
          <a:p>
            <a:r>
              <a:rPr lang="es-ES_tradnl" sz="2000" dirty="0" err="1" smtClean="0"/>
              <a:t>It</a:t>
            </a:r>
            <a:r>
              <a:rPr lang="es-ES_tradnl" sz="2000" dirty="0" smtClean="0"/>
              <a:t> can </a:t>
            </a:r>
            <a:r>
              <a:rPr lang="es-ES_tradnl" sz="2000" dirty="0" err="1" smtClean="0"/>
              <a:t>be</a:t>
            </a:r>
            <a:r>
              <a:rPr lang="es-ES_tradnl" sz="2000" dirty="0" smtClean="0"/>
              <a:t> tangible (</a:t>
            </a:r>
            <a:r>
              <a:rPr lang="es-ES_tradnl" sz="2000" dirty="0" err="1" smtClean="0"/>
              <a:t>processed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materials</a:t>
            </a:r>
            <a:r>
              <a:rPr lang="es-ES_tradnl" sz="2000" dirty="0" smtClean="0"/>
              <a:t>)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intangible (</a:t>
            </a:r>
            <a:r>
              <a:rPr lang="es-ES_tradnl" sz="2000" dirty="0" err="1" smtClean="0"/>
              <a:t>services</a:t>
            </a:r>
            <a:r>
              <a:rPr lang="es-ES_tradnl" sz="2000" dirty="0" smtClean="0"/>
              <a:t>)</a:t>
            </a:r>
            <a:endParaRPr lang="es-ES" sz="2000" dirty="0"/>
          </a:p>
        </p:txBody>
      </p:sp>
      <p:grpSp>
        <p:nvGrpSpPr>
          <p:cNvPr id="10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01056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17 Rectángulo redondeado"/>
          <p:cNvSpPr/>
          <p:nvPr/>
        </p:nvSpPr>
        <p:spPr>
          <a:xfrm>
            <a:off x="2843808" y="2780928"/>
            <a:ext cx="3600400" cy="2016224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3347864" y="3140968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9" name="8 Flecha derecha"/>
          <p:cNvSpPr/>
          <p:nvPr/>
        </p:nvSpPr>
        <p:spPr>
          <a:xfrm>
            <a:off x="2555776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Flecha derecha"/>
          <p:cNvSpPr/>
          <p:nvPr/>
        </p:nvSpPr>
        <p:spPr>
          <a:xfrm>
            <a:off x="6084168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11 Flecha abajo"/>
          <p:cNvSpPr/>
          <p:nvPr/>
        </p:nvSpPr>
        <p:spPr>
          <a:xfrm>
            <a:off x="4427984" y="2492896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3" name="12 Flecha abajo"/>
          <p:cNvSpPr/>
          <p:nvPr/>
        </p:nvSpPr>
        <p:spPr>
          <a:xfrm>
            <a:off x="4427984" y="4509120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4" name="13 CuadroTexto"/>
          <p:cNvSpPr txBox="1"/>
          <p:nvPr/>
        </p:nvSpPr>
        <p:spPr>
          <a:xfrm>
            <a:off x="1187624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INPUT</a:t>
            </a:r>
            <a:endParaRPr lang="es-ES" sz="20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6876256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</a:t>
            </a:r>
            <a:endParaRPr lang="es-ES" sz="2000" b="1" dirty="0"/>
          </a:p>
        </p:txBody>
      </p:sp>
      <p:sp>
        <p:nvSpPr>
          <p:cNvPr id="16" name="15 CuadroTexto"/>
          <p:cNvSpPr txBox="1"/>
          <p:nvPr/>
        </p:nvSpPr>
        <p:spPr>
          <a:xfrm>
            <a:off x="3707904" y="198884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RESOURCES</a:t>
            </a:r>
            <a:endParaRPr lang="es-ES" sz="2000" b="1" dirty="0"/>
          </a:p>
        </p:txBody>
      </p:sp>
      <p:sp>
        <p:nvSpPr>
          <p:cNvPr id="17" name="16 CuadroTexto"/>
          <p:cNvSpPr txBox="1"/>
          <p:nvPr/>
        </p:nvSpPr>
        <p:spPr>
          <a:xfrm>
            <a:off x="3707904" y="515719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CONTROLS</a:t>
            </a:r>
            <a:endParaRPr lang="es-ES" sz="2000" b="1" dirty="0"/>
          </a:p>
        </p:txBody>
      </p:sp>
      <p:sp>
        <p:nvSpPr>
          <p:cNvPr id="19" name="18 CuadroTexto"/>
          <p:cNvSpPr txBox="1"/>
          <p:nvPr/>
        </p:nvSpPr>
        <p:spPr>
          <a:xfrm>
            <a:off x="6732240" y="2492896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LIMITS</a:t>
            </a:r>
            <a:endParaRPr lang="es-ES" sz="2000" dirty="0"/>
          </a:p>
        </p:txBody>
      </p:sp>
      <p:cxnSp>
        <p:nvCxnSpPr>
          <p:cNvPr id="21" name="20 Conector recto de flecha"/>
          <p:cNvCxnSpPr/>
          <p:nvPr/>
        </p:nvCxnSpPr>
        <p:spPr>
          <a:xfrm flipH="1">
            <a:off x="6444208" y="2852936"/>
            <a:ext cx="504056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22 Rectángulo"/>
          <p:cNvSpPr/>
          <p:nvPr/>
        </p:nvSpPr>
        <p:spPr>
          <a:xfrm>
            <a:off x="2339752" y="5805264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>
                <a:solidFill>
                  <a:srgbClr val="C00000"/>
                </a:solidFill>
              </a:rPr>
              <a:t>ACTIVITY 1</a:t>
            </a:r>
            <a:endParaRPr lang="es-ES" dirty="0">
              <a:solidFill>
                <a:srgbClr val="C00000"/>
              </a:solidFill>
            </a:endParaRPr>
          </a:p>
        </p:txBody>
      </p:sp>
      <p:sp>
        <p:nvSpPr>
          <p:cNvPr id="24" name="23 Rectángulo"/>
          <p:cNvSpPr/>
          <p:nvPr/>
        </p:nvSpPr>
        <p:spPr>
          <a:xfrm>
            <a:off x="3707904" y="5805264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>
                <a:solidFill>
                  <a:srgbClr val="C00000"/>
                </a:solidFill>
              </a:rPr>
              <a:t>ACTIVITY 2</a:t>
            </a:r>
            <a:endParaRPr lang="es-ES" dirty="0">
              <a:solidFill>
                <a:srgbClr val="C00000"/>
              </a:solidFill>
            </a:endParaRPr>
          </a:p>
        </p:txBody>
      </p:sp>
      <p:sp>
        <p:nvSpPr>
          <p:cNvPr id="25" name="24 Rectángulo"/>
          <p:cNvSpPr/>
          <p:nvPr/>
        </p:nvSpPr>
        <p:spPr>
          <a:xfrm>
            <a:off x="5580112" y="5805264"/>
            <a:ext cx="1224136" cy="6480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dirty="0" smtClean="0">
                <a:solidFill>
                  <a:srgbClr val="C00000"/>
                </a:solidFill>
              </a:rPr>
              <a:t>ACTIVITY n</a:t>
            </a:r>
            <a:endParaRPr lang="es-ES" dirty="0">
              <a:solidFill>
                <a:srgbClr val="C00000"/>
              </a:solidFill>
            </a:endParaRPr>
          </a:p>
        </p:txBody>
      </p:sp>
      <p:cxnSp>
        <p:nvCxnSpPr>
          <p:cNvPr id="29" name="28 Conector recto de flecha"/>
          <p:cNvCxnSpPr>
            <a:stCxn id="23" idx="3"/>
            <a:endCxn id="24" idx="1"/>
          </p:cNvCxnSpPr>
          <p:nvPr/>
        </p:nvCxnSpPr>
        <p:spPr>
          <a:xfrm>
            <a:off x="3563888" y="6129300"/>
            <a:ext cx="14401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30 Conector recto de flecha"/>
          <p:cNvCxnSpPr>
            <a:stCxn id="24" idx="3"/>
            <a:endCxn id="25" idx="1"/>
          </p:cNvCxnSpPr>
          <p:nvPr/>
        </p:nvCxnSpPr>
        <p:spPr>
          <a:xfrm>
            <a:off x="4932040" y="612930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31 Rectángulo redondeado"/>
          <p:cNvSpPr/>
          <p:nvPr/>
        </p:nvSpPr>
        <p:spPr>
          <a:xfrm>
            <a:off x="2195736" y="5661248"/>
            <a:ext cx="4752528" cy="936104"/>
          </a:xfrm>
          <a:prstGeom prst="roundRect">
            <a:avLst/>
          </a:prstGeom>
          <a:noFill/>
          <a:ln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4" name="33 Flecha derecha"/>
          <p:cNvSpPr/>
          <p:nvPr/>
        </p:nvSpPr>
        <p:spPr>
          <a:xfrm>
            <a:off x="1619672" y="5949280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5" name="34 Flecha derecha"/>
          <p:cNvSpPr/>
          <p:nvPr/>
        </p:nvSpPr>
        <p:spPr>
          <a:xfrm>
            <a:off x="6876256" y="5949280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27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8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0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36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5655977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3347864" y="3140968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9" name="8 Flecha derecha"/>
          <p:cNvSpPr/>
          <p:nvPr/>
        </p:nvSpPr>
        <p:spPr>
          <a:xfrm>
            <a:off x="2555776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Flecha derecha"/>
          <p:cNvSpPr/>
          <p:nvPr/>
        </p:nvSpPr>
        <p:spPr>
          <a:xfrm>
            <a:off x="6084168" y="3645024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10 Flecha abajo"/>
          <p:cNvSpPr/>
          <p:nvPr/>
        </p:nvSpPr>
        <p:spPr>
          <a:xfrm>
            <a:off x="4427984" y="2492896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11 Flecha abajo"/>
          <p:cNvSpPr/>
          <p:nvPr/>
        </p:nvSpPr>
        <p:spPr>
          <a:xfrm>
            <a:off x="4427984" y="4509120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3" name="12 CuadroTexto"/>
          <p:cNvSpPr txBox="1"/>
          <p:nvPr/>
        </p:nvSpPr>
        <p:spPr>
          <a:xfrm>
            <a:off x="1187624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INPUT</a:t>
            </a:r>
            <a:endParaRPr lang="es-ES" sz="2000" b="1" dirty="0"/>
          </a:p>
        </p:txBody>
      </p:sp>
      <p:sp>
        <p:nvSpPr>
          <p:cNvPr id="14" name="13 CuadroTexto"/>
          <p:cNvSpPr txBox="1"/>
          <p:nvPr/>
        </p:nvSpPr>
        <p:spPr>
          <a:xfrm>
            <a:off x="6876256" y="364502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OUTPUT</a:t>
            </a:r>
            <a:endParaRPr lang="es-ES" sz="2000" b="1" dirty="0"/>
          </a:p>
        </p:txBody>
      </p:sp>
      <p:sp>
        <p:nvSpPr>
          <p:cNvPr id="15" name="14 CuadroTexto"/>
          <p:cNvSpPr txBox="1"/>
          <p:nvPr/>
        </p:nvSpPr>
        <p:spPr>
          <a:xfrm>
            <a:off x="3707904" y="1988840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RESOURCES</a:t>
            </a:r>
            <a:endParaRPr lang="es-ES" sz="2000" b="1" dirty="0"/>
          </a:p>
        </p:txBody>
      </p:sp>
      <p:sp>
        <p:nvSpPr>
          <p:cNvPr id="16" name="15 CuadroTexto"/>
          <p:cNvSpPr txBox="1"/>
          <p:nvPr/>
        </p:nvSpPr>
        <p:spPr>
          <a:xfrm>
            <a:off x="3707904" y="5157192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000" b="1" dirty="0" smtClean="0"/>
              <a:t>CONTROLS</a:t>
            </a:r>
            <a:endParaRPr lang="es-ES" sz="2000" b="1" dirty="0"/>
          </a:p>
        </p:txBody>
      </p:sp>
      <p:sp>
        <p:nvSpPr>
          <p:cNvPr id="17" name="16 Rectángulo redondeado"/>
          <p:cNvSpPr/>
          <p:nvPr/>
        </p:nvSpPr>
        <p:spPr>
          <a:xfrm>
            <a:off x="1907704" y="162880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How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Methodology</a:t>
            </a:r>
            <a:r>
              <a:rPr lang="es-ES_tradnl" dirty="0" smtClean="0"/>
              <a:t>, </a:t>
            </a:r>
            <a:r>
              <a:rPr lang="es-ES_tradnl" dirty="0" err="1" smtClean="0"/>
              <a:t>procedure</a:t>
            </a:r>
            <a:r>
              <a:rPr lang="es-ES_tradnl" dirty="0" smtClean="0"/>
              <a:t>, </a:t>
            </a:r>
            <a:r>
              <a:rPr lang="es-ES_tradnl" dirty="0" err="1" smtClean="0"/>
              <a:t>practice</a:t>
            </a:r>
            <a:r>
              <a:rPr lang="es-ES_tradnl" dirty="0" smtClean="0"/>
              <a:t> </a:t>
            </a:r>
            <a:endParaRPr lang="es-ES" dirty="0"/>
          </a:p>
        </p:txBody>
      </p:sp>
      <p:sp>
        <p:nvSpPr>
          <p:cNvPr id="18" name="17 Rectángulo redondeado"/>
          <p:cNvSpPr/>
          <p:nvPr/>
        </p:nvSpPr>
        <p:spPr>
          <a:xfrm>
            <a:off x="3779912" y="90872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what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with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Installations</a:t>
            </a:r>
            <a:r>
              <a:rPr lang="es-ES_tradnl" dirty="0" smtClean="0"/>
              <a:t>, </a:t>
            </a:r>
            <a:r>
              <a:rPr lang="es-ES_tradnl" dirty="0" err="1" smtClean="0"/>
              <a:t>equipments</a:t>
            </a:r>
            <a:r>
              <a:rPr lang="es-ES_tradnl" dirty="0" smtClean="0"/>
              <a:t>, </a:t>
            </a:r>
            <a:r>
              <a:rPr lang="es-ES_tradnl" dirty="0" err="1" smtClean="0"/>
              <a:t>materials</a:t>
            </a:r>
            <a:endParaRPr lang="es-ES" dirty="0"/>
          </a:p>
        </p:txBody>
      </p:sp>
      <p:sp>
        <p:nvSpPr>
          <p:cNvPr id="19" name="18 Rectángulo redondeado"/>
          <p:cNvSpPr/>
          <p:nvPr/>
        </p:nvSpPr>
        <p:spPr>
          <a:xfrm>
            <a:off x="5652120" y="1628800"/>
            <a:ext cx="180020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who</a:t>
            </a:r>
            <a:r>
              <a:rPr lang="es-ES_tradnl" b="1" dirty="0" smtClean="0"/>
              <a:t> </a:t>
            </a:r>
            <a:r>
              <a:rPr lang="es-ES_tradnl" b="1" dirty="0" err="1" smtClean="0"/>
              <a:t>with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Knowledge</a:t>
            </a:r>
            <a:r>
              <a:rPr lang="es-ES_tradnl" dirty="0" smtClean="0"/>
              <a:t>, </a:t>
            </a:r>
            <a:r>
              <a:rPr lang="es-ES_tradnl" dirty="0" err="1" smtClean="0"/>
              <a:t>habilities</a:t>
            </a:r>
            <a:r>
              <a:rPr lang="es-ES_tradnl" dirty="0" smtClean="0"/>
              <a:t>, </a:t>
            </a:r>
            <a:r>
              <a:rPr lang="es-ES_tradnl" dirty="0" err="1" smtClean="0"/>
              <a:t>formation</a:t>
            </a:r>
            <a:endParaRPr lang="es-ES" dirty="0"/>
          </a:p>
        </p:txBody>
      </p:sp>
      <p:sp>
        <p:nvSpPr>
          <p:cNvPr id="20" name="19 Rectángulo redondeado"/>
          <p:cNvSpPr/>
          <p:nvPr/>
        </p:nvSpPr>
        <p:spPr>
          <a:xfrm>
            <a:off x="1187624" y="414908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Requirements</a:t>
            </a:r>
            <a:endParaRPr lang="es-ES_tradnl" b="1" dirty="0" smtClean="0"/>
          </a:p>
          <a:p>
            <a:pPr algn="ctr"/>
            <a:r>
              <a:rPr lang="es-ES_tradnl" dirty="0" smtClean="0"/>
              <a:t>¿</a:t>
            </a:r>
            <a:r>
              <a:rPr lang="es-ES_tradnl" dirty="0" err="1" smtClean="0"/>
              <a:t>what</a:t>
            </a:r>
            <a:r>
              <a:rPr lang="es-ES_tradnl" dirty="0" smtClean="0"/>
              <a:t> </a:t>
            </a:r>
            <a:r>
              <a:rPr lang="es-ES_tradnl" dirty="0" err="1" smtClean="0"/>
              <a:t>must</a:t>
            </a:r>
            <a:r>
              <a:rPr lang="es-ES_tradnl" dirty="0" smtClean="0"/>
              <a:t> </a:t>
            </a:r>
            <a:r>
              <a:rPr lang="es-ES_tradnl" dirty="0" err="1" smtClean="0"/>
              <a:t>we</a:t>
            </a:r>
            <a:r>
              <a:rPr lang="es-ES_tradnl" dirty="0" smtClean="0"/>
              <a:t> </a:t>
            </a:r>
            <a:r>
              <a:rPr lang="es-ES_tradnl" dirty="0" err="1" smtClean="0"/>
              <a:t>get</a:t>
            </a:r>
            <a:r>
              <a:rPr lang="es-ES_tradnl" dirty="0" smtClean="0"/>
              <a:t> </a:t>
            </a:r>
            <a:r>
              <a:rPr lang="es-ES_tradnl" dirty="0" err="1" smtClean="0"/>
              <a:t>from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client</a:t>
            </a:r>
            <a:r>
              <a:rPr lang="es-ES_tradnl" dirty="0" smtClean="0"/>
              <a:t>?</a:t>
            </a:r>
            <a:endParaRPr lang="es-ES" dirty="0"/>
          </a:p>
        </p:txBody>
      </p:sp>
      <p:sp>
        <p:nvSpPr>
          <p:cNvPr id="21" name="20 Rectángulo redondeado"/>
          <p:cNvSpPr/>
          <p:nvPr/>
        </p:nvSpPr>
        <p:spPr>
          <a:xfrm>
            <a:off x="6300192" y="4149080"/>
            <a:ext cx="172819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err="1" smtClean="0"/>
              <a:t>Product</a:t>
            </a:r>
            <a:endParaRPr lang="es-ES_tradnl" b="1" dirty="0" smtClean="0"/>
          </a:p>
          <a:p>
            <a:pPr algn="ctr"/>
            <a:r>
              <a:rPr lang="es-ES_tradnl" dirty="0" smtClean="0"/>
              <a:t>¿</a:t>
            </a:r>
            <a:r>
              <a:rPr lang="es-ES_tradnl" dirty="0" err="1" smtClean="0"/>
              <a:t>what</a:t>
            </a:r>
            <a:r>
              <a:rPr lang="es-ES_tradnl" dirty="0" smtClean="0"/>
              <a:t> </a:t>
            </a:r>
            <a:r>
              <a:rPr lang="es-ES_tradnl" dirty="0" err="1" smtClean="0"/>
              <a:t>must</a:t>
            </a:r>
            <a:r>
              <a:rPr lang="es-ES_tradnl" dirty="0" smtClean="0"/>
              <a:t> </a:t>
            </a:r>
            <a:r>
              <a:rPr lang="es-ES_tradnl" dirty="0" err="1" smtClean="0"/>
              <a:t>we</a:t>
            </a:r>
            <a:r>
              <a:rPr lang="es-ES_tradnl" dirty="0" smtClean="0"/>
              <a:t> </a:t>
            </a:r>
            <a:r>
              <a:rPr lang="es-ES_tradnl" dirty="0" err="1" smtClean="0"/>
              <a:t>give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client</a:t>
            </a:r>
            <a:r>
              <a:rPr lang="es-ES_tradnl" dirty="0" smtClean="0"/>
              <a:t>?</a:t>
            </a:r>
            <a:endParaRPr lang="es-ES" dirty="0"/>
          </a:p>
        </p:txBody>
      </p:sp>
      <p:sp>
        <p:nvSpPr>
          <p:cNvPr id="22" name="21 Rectángulo redondeado"/>
          <p:cNvSpPr/>
          <p:nvPr/>
        </p:nvSpPr>
        <p:spPr>
          <a:xfrm>
            <a:off x="3779912" y="5589240"/>
            <a:ext cx="1872208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b="1" dirty="0" smtClean="0"/>
              <a:t>¿</a:t>
            </a:r>
            <a:r>
              <a:rPr lang="es-ES_tradnl" b="1" dirty="0" err="1" smtClean="0"/>
              <a:t>How</a:t>
            </a:r>
            <a:r>
              <a:rPr lang="es-ES_tradnl" b="1" dirty="0" smtClean="0"/>
              <a:t> </a:t>
            </a:r>
            <a:r>
              <a:rPr lang="es-ES_tradnl" b="1" dirty="0" err="1" smtClean="0"/>
              <a:t>much</a:t>
            </a:r>
            <a:r>
              <a:rPr lang="es-ES_tradnl" b="1" dirty="0" smtClean="0"/>
              <a:t>?</a:t>
            </a:r>
          </a:p>
          <a:p>
            <a:pPr algn="ctr"/>
            <a:r>
              <a:rPr lang="es-ES_tradnl" dirty="0" err="1" smtClean="0"/>
              <a:t>Measurements</a:t>
            </a:r>
            <a:r>
              <a:rPr lang="es-ES_tradnl" dirty="0" smtClean="0"/>
              <a:t>, performance </a:t>
            </a:r>
            <a:r>
              <a:rPr lang="es-ES_tradnl" dirty="0" err="1" smtClean="0"/>
              <a:t>indicators</a:t>
            </a:r>
            <a:endParaRPr lang="es-ES" dirty="0"/>
          </a:p>
        </p:txBody>
      </p:sp>
      <p:grpSp>
        <p:nvGrpSpPr>
          <p:cNvPr id="23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4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6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2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349993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PROCESSES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1835696" y="2132856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9" name="8 Flecha derecha"/>
          <p:cNvSpPr/>
          <p:nvPr/>
        </p:nvSpPr>
        <p:spPr>
          <a:xfrm>
            <a:off x="1043608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0" name="9 Flecha derecha"/>
          <p:cNvSpPr/>
          <p:nvPr/>
        </p:nvSpPr>
        <p:spPr>
          <a:xfrm>
            <a:off x="4572000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1" name="10 Flecha abajo"/>
          <p:cNvSpPr/>
          <p:nvPr/>
        </p:nvSpPr>
        <p:spPr>
          <a:xfrm>
            <a:off x="2915816" y="1484784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2" name="11 Flecha abajo"/>
          <p:cNvSpPr/>
          <p:nvPr/>
        </p:nvSpPr>
        <p:spPr>
          <a:xfrm>
            <a:off x="2915816" y="3501008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3" name="12 Rectángulo"/>
          <p:cNvSpPr/>
          <p:nvPr/>
        </p:nvSpPr>
        <p:spPr>
          <a:xfrm>
            <a:off x="5364088" y="2132856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14" name="13 Flecha derecha"/>
          <p:cNvSpPr/>
          <p:nvPr/>
        </p:nvSpPr>
        <p:spPr>
          <a:xfrm>
            <a:off x="4572000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5" name="14 Flecha derecha"/>
          <p:cNvSpPr/>
          <p:nvPr/>
        </p:nvSpPr>
        <p:spPr>
          <a:xfrm>
            <a:off x="8100392" y="2636912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6" name="15 Flecha abajo"/>
          <p:cNvSpPr/>
          <p:nvPr/>
        </p:nvSpPr>
        <p:spPr>
          <a:xfrm>
            <a:off x="6444208" y="1484784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7" name="16 Flecha abajo"/>
          <p:cNvSpPr/>
          <p:nvPr/>
        </p:nvSpPr>
        <p:spPr>
          <a:xfrm>
            <a:off x="6444208" y="3501008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18" name="17 Rectángulo"/>
          <p:cNvSpPr/>
          <p:nvPr/>
        </p:nvSpPr>
        <p:spPr>
          <a:xfrm>
            <a:off x="3635896" y="4149080"/>
            <a:ext cx="2664296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19" name="18 Flecha derecha"/>
          <p:cNvSpPr/>
          <p:nvPr/>
        </p:nvSpPr>
        <p:spPr>
          <a:xfrm>
            <a:off x="2843808" y="4653136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0" name="19 Flecha derecha"/>
          <p:cNvSpPr/>
          <p:nvPr/>
        </p:nvSpPr>
        <p:spPr>
          <a:xfrm>
            <a:off x="6372200" y="4653136"/>
            <a:ext cx="648072" cy="360040"/>
          </a:xfrm>
          <a:prstGeom prst="rightArrow">
            <a:avLst/>
          </a:prstGeom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1" name="20 Flecha abajo"/>
          <p:cNvSpPr/>
          <p:nvPr/>
        </p:nvSpPr>
        <p:spPr>
          <a:xfrm>
            <a:off x="4716016" y="3501008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2" name="21 Flecha abajo"/>
          <p:cNvSpPr/>
          <p:nvPr/>
        </p:nvSpPr>
        <p:spPr>
          <a:xfrm>
            <a:off x="4716016" y="5517232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3" name="22 Rectángulo"/>
          <p:cNvSpPr/>
          <p:nvPr/>
        </p:nvSpPr>
        <p:spPr>
          <a:xfrm>
            <a:off x="179512" y="4149080"/>
            <a:ext cx="2484784" cy="1296144"/>
          </a:xfrm>
          <a:prstGeom prst="rect">
            <a:avLst/>
          </a:prstGeom>
          <a:solidFill>
            <a:schemeClr val="accent2"/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2800" b="1" dirty="0" smtClean="0"/>
              <a:t>PROCESS</a:t>
            </a:r>
            <a:endParaRPr lang="es-ES" sz="2800" b="1" dirty="0"/>
          </a:p>
        </p:txBody>
      </p:sp>
      <p:sp>
        <p:nvSpPr>
          <p:cNvPr id="26" name="25 Flecha abajo"/>
          <p:cNvSpPr/>
          <p:nvPr/>
        </p:nvSpPr>
        <p:spPr>
          <a:xfrm>
            <a:off x="1080120" y="3501008"/>
            <a:ext cx="360040" cy="576064"/>
          </a:xfrm>
          <a:prstGeom prst="downArrow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50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27" name="26 Flecha abajo"/>
          <p:cNvSpPr/>
          <p:nvPr/>
        </p:nvSpPr>
        <p:spPr>
          <a:xfrm>
            <a:off x="1080120" y="5517232"/>
            <a:ext cx="360040" cy="576064"/>
          </a:xfrm>
          <a:prstGeom prst="downArrow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25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28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30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31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5938181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31 Rectángulo"/>
          <p:cNvSpPr/>
          <p:nvPr/>
        </p:nvSpPr>
        <p:spPr>
          <a:xfrm>
            <a:off x="1979712" y="1484784"/>
            <a:ext cx="5760640" cy="122413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PROCESS MAP</a:t>
            </a:r>
            <a:endParaRPr lang="es-ES" sz="2000" b="1" dirty="0"/>
          </a:p>
        </p:txBody>
      </p:sp>
      <p:sp>
        <p:nvSpPr>
          <p:cNvPr id="8" name="7 Rectángulo"/>
          <p:cNvSpPr/>
          <p:nvPr/>
        </p:nvSpPr>
        <p:spPr>
          <a:xfrm>
            <a:off x="2051720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INTERNAL COMMUNIC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0" name="9 Rectángulo"/>
          <p:cNvSpPr/>
          <p:nvPr/>
        </p:nvSpPr>
        <p:spPr>
          <a:xfrm>
            <a:off x="3203848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QUALITY PLANNING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1" name="10 Rectángulo"/>
          <p:cNvSpPr/>
          <p:nvPr/>
        </p:nvSpPr>
        <p:spPr>
          <a:xfrm>
            <a:off x="4355976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RESOURCES MANAGEM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2" name="11 Rectángulo"/>
          <p:cNvSpPr/>
          <p:nvPr/>
        </p:nvSpPr>
        <p:spPr>
          <a:xfrm>
            <a:off x="5508104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QMS ASSESSMENT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3" name="12 Rectángulo"/>
          <p:cNvSpPr/>
          <p:nvPr/>
        </p:nvSpPr>
        <p:spPr>
          <a:xfrm>
            <a:off x="6660232" y="1844824"/>
            <a:ext cx="1008112" cy="64807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INTERNAL AUDIT MANAGEM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4" name="13 Rectángulo"/>
          <p:cNvSpPr/>
          <p:nvPr/>
        </p:nvSpPr>
        <p:spPr>
          <a:xfrm>
            <a:off x="2051720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MARKETING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15" name="14 Rectángulo"/>
          <p:cNvSpPr/>
          <p:nvPr/>
        </p:nvSpPr>
        <p:spPr>
          <a:xfrm>
            <a:off x="3203848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DESIGN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6" name="15 Rectángulo"/>
          <p:cNvSpPr/>
          <p:nvPr/>
        </p:nvSpPr>
        <p:spPr>
          <a:xfrm>
            <a:off x="4355976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PURCHAS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7" name="16 Rectángulo"/>
          <p:cNvSpPr/>
          <p:nvPr/>
        </p:nvSpPr>
        <p:spPr>
          <a:xfrm>
            <a:off x="5508104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PRODUC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8" name="17 Rectángulo"/>
          <p:cNvSpPr/>
          <p:nvPr/>
        </p:nvSpPr>
        <p:spPr>
          <a:xfrm>
            <a:off x="6660232" y="3212976"/>
            <a:ext cx="100811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400" dirty="0" smtClean="0">
                <a:solidFill>
                  <a:schemeClr val="tx1"/>
                </a:solidFill>
              </a:rPr>
              <a:t>DISTRIBUT</a:t>
            </a:r>
            <a:endParaRPr lang="es-ES" sz="1400" dirty="0">
              <a:solidFill>
                <a:schemeClr val="tx1"/>
              </a:solidFill>
            </a:endParaRPr>
          </a:p>
        </p:txBody>
      </p:sp>
      <p:sp>
        <p:nvSpPr>
          <p:cNvPr id="19" name="18 Rectángulo"/>
          <p:cNvSpPr/>
          <p:nvPr/>
        </p:nvSpPr>
        <p:spPr>
          <a:xfrm>
            <a:off x="2627784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MAINTENAN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0" name="19 Rectángulo"/>
          <p:cNvSpPr/>
          <p:nvPr/>
        </p:nvSpPr>
        <p:spPr>
          <a:xfrm>
            <a:off x="3779912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CLIENT SATISFACT MEASUREM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1" name="20 Rectángulo"/>
          <p:cNvSpPr/>
          <p:nvPr/>
        </p:nvSpPr>
        <p:spPr>
          <a:xfrm>
            <a:off x="4932040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FORMATION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2" name="21 Rectángulo"/>
          <p:cNvSpPr/>
          <p:nvPr/>
        </p:nvSpPr>
        <p:spPr>
          <a:xfrm>
            <a:off x="6084168" y="4509120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INSTALLAT PLANNING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3" name="22 Rectángulo"/>
          <p:cNvSpPr/>
          <p:nvPr/>
        </p:nvSpPr>
        <p:spPr>
          <a:xfrm>
            <a:off x="2627784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SUPPLIER SELECTION AND VERIFIC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4" name="23 Rectángulo"/>
          <p:cNvSpPr/>
          <p:nvPr/>
        </p:nvSpPr>
        <p:spPr>
          <a:xfrm>
            <a:off x="3779912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PROCESS MEASUREM AND MONIT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5" name="24 Rectángulo"/>
          <p:cNvSpPr/>
          <p:nvPr/>
        </p:nvSpPr>
        <p:spPr>
          <a:xfrm>
            <a:off x="4932040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CONTIN IMPROVEM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6" name="25 Rectángulo"/>
          <p:cNvSpPr/>
          <p:nvPr/>
        </p:nvSpPr>
        <p:spPr>
          <a:xfrm>
            <a:off x="6084168" y="5301208"/>
            <a:ext cx="1008112" cy="64807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_tradnl" sz="1200" dirty="0" smtClean="0">
                <a:solidFill>
                  <a:schemeClr val="tx1"/>
                </a:solidFill>
              </a:rPr>
              <a:t>PROCESS ENGINEER</a:t>
            </a:r>
            <a:endParaRPr lang="es-ES" sz="1200" dirty="0">
              <a:solidFill>
                <a:schemeClr val="tx1"/>
              </a:solidFill>
            </a:endParaRPr>
          </a:p>
        </p:txBody>
      </p:sp>
      <p:sp>
        <p:nvSpPr>
          <p:cNvPr id="27" name="26 Rectángulo redondeado"/>
          <p:cNvSpPr/>
          <p:nvPr/>
        </p:nvSpPr>
        <p:spPr>
          <a:xfrm>
            <a:off x="1115616" y="2708920"/>
            <a:ext cx="504056" cy="158417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s-ES_tradnl" sz="1400" dirty="0" smtClean="0">
                <a:solidFill>
                  <a:srgbClr val="C00000"/>
                </a:solidFill>
              </a:rPr>
              <a:t>REQUIREMENTS AND EXPECTATIVES</a:t>
            </a:r>
            <a:endParaRPr lang="es-ES" sz="1400" dirty="0">
              <a:solidFill>
                <a:srgbClr val="C00000"/>
              </a:solidFill>
            </a:endParaRPr>
          </a:p>
        </p:txBody>
      </p:sp>
      <p:sp>
        <p:nvSpPr>
          <p:cNvPr id="28" name="27 Rectángulo redondeado"/>
          <p:cNvSpPr/>
          <p:nvPr/>
        </p:nvSpPr>
        <p:spPr>
          <a:xfrm>
            <a:off x="8100392" y="2780928"/>
            <a:ext cx="432048" cy="1584176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s-ES_tradnl" sz="1400" dirty="0" smtClean="0">
                <a:solidFill>
                  <a:srgbClr val="C00000"/>
                </a:solidFill>
              </a:rPr>
              <a:t>SATISFACTION</a:t>
            </a:r>
            <a:endParaRPr lang="es-ES" sz="1400" dirty="0">
              <a:solidFill>
                <a:srgbClr val="C00000"/>
              </a:solidFill>
            </a:endParaRPr>
          </a:p>
        </p:txBody>
      </p:sp>
      <p:sp>
        <p:nvSpPr>
          <p:cNvPr id="29" name="28 CuadroTexto"/>
          <p:cNvSpPr txBox="1"/>
          <p:nvPr/>
        </p:nvSpPr>
        <p:spPr>
          <a:xfrm>
            <a:off x="3203848" y="1484784"/>
            <a:ext cx="338437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/>
              <a:t>MANAGEMENT PROCESSES</a:t>
            </a:r>
            <a:endParaRPr lang="es-ES" sz="1600" dirty="0"/>
          </a:p>
        </p:txBody>
      </p:sp>
      <p:sp>
        <p:nvSpPr>
          <p:cNvPr id="30" name="29 CuadroTexto"/>
          <p:cNvSpPr txBox="1"/>
          <p:nvPr/>
        </p:nvSpPr>
        <p:spPr>
          <a:xfrm>
            <a:off x="2843808" y="3933056"/>
            <a:ext cx="4032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/>
              <a:t>KEY PROCESSES (ORIENTED TO THE CLIENT)</a:t>
            </a:r>
            <a:endParaRPr lang="es-ES" sz="1600" dirty="0"/>
          </a:p>
        </p:txBody>
      </p:sp>
      <p:sp>
        <p:nvSpPr>
          <p:cNvPr id="31" name="30 CuadroTexto"/>
          <p:cNvSpPr txBox="1"/>
          <p:nvPr/>
        </p:nvSpPr>
        <p:spPr>
          <a:xfrm>
            <a:off x="2843808" y="6021288"/>
            <a:ext cx="403244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1600" dirty="0" smtClean="0"/>
              <a:t>SUPPORT PROCESSES</a:t>
            </a:r>
            <a:endParaRPr lang="es-ES" sz="1600" dirty="0"/>
          </a:p>
        </p:txBody>
      </p:sp>
      <p:sp>
        <p:nvSpPr>
          <p:cNvPr id="33" name="32 Rectángulo"/>
          <p:cNvSpPr/>
          <p:nvPr/>
        </p:nvSpPr>
        <p:spPr>
          <a:xfrm>
            <a:off x="2555776" y="4365104"/>
            <a:ext cx="4680520" cy="2016224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4" name="33 Flecha derecha"/>
          <p:cNvSpPr/>
          <p:nvPr/>
        </p:nvSpPr>
        <p:spPr>
          <a:xfrm>
            <a:off x="1619672" y="3429000"/>
            <a:ext cx="43204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5" name="34 Flecha derecha"/>
          <p:cNvSpPr/>
          <p:nvPr/>
        </p:nvSpPr>
        <p:spPr>
          <a:xfrm>
            <a:off x="3059832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6" name="35 Flecha derecha"/>
          <p:cNvSpPr/>
          <p:nvPr/>
        </p:nvSpPr>
        <p:spPr>
          <a:xfrm>
            <a:off x="4211960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7" name="36 Flecha derecha"/>
          <p:cNvSpPr/>
          <p:nvPr/>
        </p:nvSpPr>
        <p:spPr>
          <a:xfrm>
            <a:off x="5364088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8" name="37 Flecha derecha"/>
          <p:cNvSpPr/>
          <p:nvPr/>
        </p:nvSpPr>
        <p:spPr>
          <a:xfrm>
            <a:off x="6516216" y="3429000"/>
            <a:ext cx="1440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sp>
        <p:nvSpPr>
          <p:cNvPr id="39" name="38 Flecha derecha"/>
          <p:cNvSpPr/>
          <p:nvPr/>
        </p:nvSpPr>
        <p:spPr>
          <a:xfrm>
            <a:off x="7668344" y="3429000"/>
            <a:ext cx="43204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grpSp>
        <p:nvGrpSpPr>
          <p:cNvPr id="40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41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4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4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4977233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1115616" y="2426017"/>
            <a:ext cx="6912768" cy="2985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800" dirty="0" smtClean="0"/>
              <a:t>CAN YOU DEFINE KEY PROCESSES </a:t>
            </a:r>
          </a:p>
          <a:p>
            <a:pPr algn="ctr"/>
            <a:r>
              <a:rPr lang="es-ES_tradnl" sz="2800" dirty="0" smtClean="0"/>
              <a:t>FOR A CONSTRUCTION COMPANY?</a:t>
            </a:r>
          </a:p>
          <a:p>
            <a:pPr algn="ctr"/>
            <a:endParaRPr lang="es-ES_tradnl" sz="2000" dirty="0"/>
          </a:p>
          <a:p>
            <a:pPr marL="514350" indent="-514350">
              <a:buFont typeface="+mj-lt"/>
              <a:buAutoNum type="alphaLcParenR"/>
            </a:pPr>
            <a:r>
              <a:rPr lang="es-ES" sz="2800" dirty="0" err="1" smtClean="0"/>
              <a:t>What</a:t>
            </a:r>
            <a:r>
              <a:rPr lang="es-ES" sz="2800" dirty="0" smtClean="0"/>
              <a:t> </a:t>
            </a:r>
            <a:r>
              <a:rPr lang="es-ES" sz="2800" dirty="0" err="1" smtClean="0"/>
              <a:t>is</a:t>
            </a:r>
            <a:r>
              <a:rPr lang="es-ES" sz="2800" dirty="0" smtClean="0"/>
              <a:t> </a:t>
            </a:r>
            <a:r>
              <a:rPr lang="es-ES" sz="2800" dirty="0" err="1" smtClean="0"/>
              <a:t>your</a:t>
            </a:r>
            <a:r>
              <a:rPr lang="es-ES" sz="2800" dirty="0" smtClean="0"/>
              <a:t> </a:t>
            </a:r>
            <a:r>
              <a:rPr lang="es-ES" sz="2800" dirty="0" err="1" smtClean="0"/>
              <a:t>product</a:t>
            </a:r>
            <a:r>
              <a:rPr lang="es-ES" sz="2800" dirty="0" smtClean="0"/>
              <a:t>?</a:t>
            </a:r>
          </a:p>
          <a:p>
            <a:pPr marL="514350" indent="-514350">
              <a:buFont typeface="+mj-lt"/>
              <a:buAutoNum type="alphaLcParenR"/>
            </a:pPr>
            <a:r>
              <a:rPr lang="es-ES" sz="2800" dirty="0" err="1" smtClean="0"/>
              <a:t>Who</a:t>
            </a:r>
            <a:r>
              <a:rPr lang="es-ES" sz="2800" dirty="0" smtClean="0"/>
              <a:t> </a:t>
            </a:r>
            <a:r>
              <a:rPr lang="es-ES" sz="2800" dirty="0" err="1" smtClean="0"/>
              <a:t>is</a:t>
            </a:r>
            <a:r>
              <a:rPr lang="es-ES" sz="2800" dirty="0" smtClean="0"/>
              <a:t> </a:t>
            </a:r>
            <a:r>
              <a:rPr lang="es-ES" sz="2800" dirty="0" err="1" smtClean="0"/>
              <a:t>your</a:t>
            </a:r>
            <a:r>
              <a:rPr lang="es-ES" sz="2800" dirty="0" smtClean="0"/>
              <a:t> </a:t>
            </a:r>
            <a:r>
              <a:rPr lang="es-ES" sz="2800" dirty="0" err="1" smtClean="0"/>
              <a:t>client</a:t>
            </a:r>
            <a:r>
              <a:rPr lang="es-ES" sz="2800" dirty="0" smtClean="0"/>
              <a:t>?</a:t>
            </a:r>
          </a:p>
          <a:p>
            <a:pPr marL="514350" indent="-514350">
              <a:buFont typeface="+mj-lt"/>
              <a:buAutoNum type="alphaLcParenR"/>
            </a:pPr>
            <a:r>
              <a:rPr lang="es-ES" sz="2800" dirty="0" err="1" smtClean="0"/>
              <a:t>What</a:t>
            </a:r>
            <a:r>
              <a:rPr lang="es-ES" sz="2800" dirty="0" smtClean="0"/>
              <a:t> </a:t>
            </a:r>
            <a:r>
              <a:rPr lang="es-ES" sz="2800" dirty="0" err="1" smtClean="0"/>
              <a:t>activities</a:t>
            </a:r>
            <a:r>
              <a:rPr lang="es-ES" sz="2800" dirty="0" smtClean="0"/>
              <a:t> do </a:t>
            </a:r>
            <a:r>
              <a:rPr lang="es-ES" sz="2800" dirty="0" err="1" smtClean="0"/>
              <a:t>you</a:t>
            </a:r>
            <a:r>
              <a:rPr lang="es-ES" sz="2800" dirty="0" smtClean="0"/>
              <a:t> </a:t>
            </a:r>
            <a:r>
              <a:rPr lang="es-ES" sz="2800" dirty="0" err="1" smtClean="0"/>
              <a:t>make</a:t>
            </a:r>
            <a:r>
              <a:rPr lang="es-ES" sz="2800" dirty="0" smtClean="0"/>
              <a:t>?</a:t>
            </a:r>
          </a:p>
          <a:p>
            <a:pPr marL="514350" indent="-514350">
              <a:buFont typeface="+mj-lt"/>
              <a:buAutoNum type="alphaLcParenR"/>
            </a:pPr>
            <a:r>
              <a:rPr lang="es-ES" sz="2800" dirty="0" err="1" smtClean="0"/>
              <a:t>What</a:t>
            </a:r>
            <a:r>
              <a:rPr lang="es-ES" sz="2800" dirty="0" smtClean="0"/>
              <a:t> are </a:t>
            </a:r>
            <a:r>
              <a:rPr lang="es-ES" sz="2800" dirty="0" err="1" smtClean="0"/>
              <a:t>the</a:t>
            </a:r>
            <a:r>
              <a:rPr lang="es-ES" sz="2800" dirty="0" smtClean="0"/>
              <a:t> </a:t>
            </a:r>
            <a:r>
              <a:rPr lang="es-ES" sz="2800" dirty="0" err="1" smtClean="0"/>
              <a:t>key</a:t>
            </a:r>
            <a:r>
              <a:rPr lang="es-ES" sz="2800" dirty="0" smtClean="0"/>
              <a:t> </a:t>
            </a:r>
            <a:r>
              <a:rPr lang="es-ES" sz="2800" dirty="0" err="1" smtClean="0"/>
              <a:t>processes</a:t>
            </a:r>
            <a:r>
              <a:rPr lang="es-ES" sz="2800" dirty="0" smtClean="0"/>
              <a:t> </a:t>
            </a:r>
            <a:r>
              <a:rPr lang="es-ES" sz="2800" dirty="0" err="1" smtClean="0"/>
              <a:t>then</a:t>
            </a:r>
            <a:r>
              <a:rPr lang="es-ES" sz="2800" dirty="0" smtClean="0"/>
              <a:t>?</a:t>
            </a:r>
            <a:endParaRPr lang="es-ES" sz="2800" dirty="0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611560" y="1035054"/>
            <a:ext cx="21705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es-ES_tradnl" altLang="en-US" sz="2800" b="1" smtClean="0"/>
              <a:t>EXERCISE 4</a:t>
            </a:r>
            <a:endParaRPr lang="es-ES_tradnl" altLang="en-US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45298062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PROCEDURES</a:t>
            </a:r>
            <a:endParaRPr lang="es-ES" sz="20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763688" y="2204864"/>
            <a:ext cx="626469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Documents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explain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linkage</a:t>
            </a:r>
            <a:r>
              <a:rPr lang="es-ES_tradnl" sz="2000" dirty="0" smtClean="0"/>
              <a:t> in time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exist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between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different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departments</a:t>
            </a:r>
            <a:r>
              <a:rPr lang="es-ES_tradnl" sz="2000" dirty="0" smtClean="0"/>
              <a:t>, </a:t>
            </a:r>
            <a:r>
              <a:rPr lang="es-ES_tradnl" sz="2000" dirty="0" err="1" smtClean="0"/>
              <a:t>standardising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procedures</a:t>
            </a:r>
            <a:r>
              <a:rPr lang="es-ES_tradnl" sz="2000" dirty="0" smtClean="0"/>
              <a:t>, and </a:t>
            </a:r>
            <a:r>
              <a:rPr lang="es-ES_tradnl" sz="2000" dirty="0" err="1" smtClean="0"/>
              <a:t>avoiding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indefinition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improvisation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that</a:t>
            </a:r>
            <a:r>
              <a:rPr lang="es-ES_tradnl" sz="2000" dirty="0" smtClean="0"/>
              <a:t> can produce </a:t>
            </a:r>
            <a:r>
              <a:rPr lang="es-ES_tradnl" sz="2000" dirty="0" err="1" smtClean="0"/>
              <a:t>problems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deficiencies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work</a:t>
            </a:r>
            <a:r>
              <a:rPr lang="es-ES_tradnl" sz="2000" dirty="0" smtClean="0"/>
              <a:t> performance.</a:t>
            </a:r>
            <a:endParaRPr lang="es-ES" sz="2000" dirty="0"/>
          </a:p>
        </p:txBody>
      </p:sp>
      <p:sp>
        <p:nvSpPr>
          <p:cNvPr id="9" name="8 CuadroTexto"/>
          <p:cNvSpPr txBox="1"/>
          <p:nvPr/>
        </p:nvSpPr>
        <p:spPr>
          <a:xfrm>
            <a:off x="1763688" y="4480354"/>
            <a:ext cx="58326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They</a:t>
            </a:r>
            <a:r>
              <a:rPr lang="es-ES_tradnl" sz="2000" dirty="0" smtClean="0"/>
              <a:t> define in </a:t>
            </a:r>
            <a:r>
              <a:rPr lang="es-ES_tradnl" sz="2000" dirty="0" err="1" smtClean="0"/>
              <a:t>detail</a:t>
            </a:r>
            <a:r>
              <a:rPr lang="es-ES_tradnl" sz="2000" dirty="0" smtClean="0"/>
              <a:t> </a:t>
            </a:r>
            <a:r>
              <a:rPr lang="es-ES_tradnl" sz="2000" b="1" dirty="0" err="1" smtClean="0"/>
              <a:t>how</a:t>
            </a:r>
            <a:r>
              <a:rPr lang="es-ES_tradnl" sz="2000" b="1" dirty="0" smtClean="0"/>
              <a:t>, </a:t>
            </a:r>
            <a:r>
              <a:rPr lang="es-ES_tradnl" sz="2000" b="1" dirty="0" err="1" smtClean="0"/>
              <a:t>who</a:t>
            </a:r>
            <a:r>
              <a:rPr lang="es-ES_tradnl" sz="2000" b="1" dirty="0" smtClean="0"/>
              <a:t>, </a:t>
            </a:r>
            <a:r>
              <a:rPr lang="es-ES_tradnl" sz="2000" b="1" dirty="0" err="1" smtClean="0"/>
              <a:t>when</a:t>
            </a:r>
            <a:r>
              <a:rPr lang="es-ES_tradnl" sz="2000" b="1" dirty="0" smtClean="0"/>
              <a:t> and </a:t>
            </a:r>
            <a:r>
              <a:rPr lang="es-ES_tradnl" sz="2000" b="1" dirty="0" err="1" smtClean="0"/>
              <a:t>where</a:t>
            </a:r>
            <a:r>
              <a:rPr lang="es-ES_tradnl" sz="2000" b="1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activities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processes</a:t>
            </a:r>
            <a:r>
              <a:rPr lang="es-ES_tradnl" sz="2000" dirty="0" smtClean="0"/>
              <a:t> are </a:t>
            </a:r>
            <a:r>
              <a:rPr lang="es-ES_tradnl" sz="2000" dirty="0" err="1" smtClean="0"/>
              <a:t>developed</a:t>
            </a:r>
            <a:r>
              <a:rPr lang="es-ES_tradnl" sz="2000" dirty="0" smtClean="0"/>
              <a:t>. </a:t>
            </a:r>
            <a:endParaRPr lang="es-ES" sz="2000" dirty="0"/>
          </a:p>
        </p:txBody>
      </p:sp>
      <p:grpSp>
        <p:nvGrpSpPr>
          <p:cNvPr id="10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509303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PROCEDURES</a:t>
            </a:r>
            <a:endParaRPr lang="es-ES" sz="20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763688" y="2204864"/>
            <a:ext cx="626469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err="1" smtClean="0"/>
              <a:t>Steps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procedure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making</a:t>
            </a:r>
            <a:r>
              <a:rPr lang="es-ES_tradnl" sz="2000" dirty="0" smtClean="0"/>
              <a:t>:</a:t>
            </a:r>
          </a:p>
          <a:p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Draft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redaction</a:t>
            </a: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Launching</a:t>
            </a:r>
            <a:r>
              <a:rPr lang="es-ES_tradnl" sz="2000" dirty="0" smtClean="0"/>
              <a:t> </a:t>
            </a:r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Approval</a:t>
            </a: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Distribution</a:t>
            </a: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endParaRPr lang="es-ES_tradnl" sz="2000" dirty="0" smtClean="0"/>
          </a:p>
          <a:p>
            <a:pPr lvl="1">
              <a:buFont typeface="Arial" pitchFamily="34" charset="0"/>
              <a:buChar char="•"/>
            </a:pPr>
            <a:r>
              <a:rPr lang="es-ES_tradnl" sz="2000" dirty="0" err="1" smtClean="0"/>
              <a:t>Review</a:t>
            </a:r>
            <a:endParaRPr lang="es-ES" sz="2000" dirty="0"/>
          </a:p>
        </p:txBody>
      </p:sp>
      <p:grpSp>
        <p:nvGrpSpPr>
          <p:cNvPr id="9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6866" name="Picture 2" descr="https://www.sonoma.edu/campuslife/images/club_procedure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564904"/>
            <a:ext cx="3209925" cy="32480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048632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54006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PROCEDURES</a:t>
            </a:r>
            <a:endParaRPr lang="es-ES" sz="20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763688" y="2204864"/>
            <a:ext cx="6696744" cy="29392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How to write a procedure:</a:t>
            </a:r>
          </a:p>
          <a:p>
            <a:endParaRPr lang="en-GB" sz="2000" dirty="0" smtClean="0"/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 smtClean="0"/>
              <a:t>Avoid ambiguous terms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 smtClean="0"/>
              <a:t>Write sentences in present and in chronological order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 smtClean="0"/>
              <a:t>Be accurate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 smtClean="0"/>
              <a:t>Define the objectives properly and check that the document achieves them</a:t>
            </a:r>
          </a:p>
          <a:p>
            <a:pPr>
              <a:spcBef>
                <a:spcPts val="600"/>
              </a:spcBef>
              <a:buFont typeface="Arial" pitchFamily="34" charset="0"/>
              <a:buChar char="•"/>
            </a:pPr>
            <a:r>
              <a:rPr lang="en-GB" sz="2000" dirty="0" smtClean="0"/>
              <a:t>Use flow charts </a:t>
            </a:r>
            <a:endParaRPr lang="en-GB" sz="2000" dirty="0"/>
          </a:p>
        </p:txBody>
      </p:sp>
      <p:grpSp>
        <p:nvGrpSpPr>
          <p:cNvPr id="9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0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2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9466854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www.netcoach.eu.com/uploads/media/flowchart_symbol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83142"/>
            <a:ext cx="7848872" cy="5774858"/>
          </a:xfrm>
          <a:prstGeom prst="rect">
            <a:avLst/>
          </a:prstGeom>
          <a:noFill/>
        </p:spPr>
      </p:pic>
      <p:sp>
        <p:nvSpPr>
          <p:cNvPr id="9" name="8 CuadroTexto"/>
          <p:cNvSpPr txBox="1"/>
          <p:nvPr/>
        </p:nvSpPr>
        <p:spPr>
          <a:xfrm>
            <a:off x="1907704" y="692696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b="1" dirty="0" smtClean="0"/>
              <a:t>FLOW CHART SYMBOLS</a:t>
            </a:r>
            <a:endParaRPr lang="es-ES" b="1" dirty="0"/>
          </a:p>
        </p:txBody>
      </p:sp>
      <p:grpSp>
        <p:nvGrpSpPr>
          <p:cNvPr id="10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4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2994110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4.bp.blogspot.com/_cqp-SMr7CJ4/TS-bR2BpNPI/AAAAAAAACT0/3EkhgLoEl0c/s1600/Sample+Flow+ch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84784"/>
            <a:ext cx="8585759" cy="424847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1266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RFI Flow Ch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2945602"/>
          </a:xfrm>
          <a:prstGeom prst="rect">
            <a:avLst/>
          </a:prstGeom>
          <a:noFill/>
        </p:spPr>
      </p:pic>
      <p:sp>
        <p:nvSpPr>
          <p:cNvPr id="3" name="2 CuadroTexto"/>
          <p:cNvSpPr txBox="1"/>
          <p:nvPr/>
        </p:nvSpPr>
        <p:spPr>
          <a:xfrm>
            <a:off x="251520" y="188640"/>
            <a:ext cx="2411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REQUESTS FOR INFORMATION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260273816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RFI Flow Ch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6087602"/>
            <a:ext cx="9144000" cy="129456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880250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 descr="http://www.ihconstruction.com/wp-content/uploads/2013/06/EPA-PCB-Caulk-flow-char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01313"/>
            <a:ext cx="9144000" cy="64566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359793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3 CuadroTexto"/>
          <p:cNvSpPr txBox="1"/>
          <p:nvPr/>
        </p:nvSpPr>
        <p:spPr>
          <a:xfrm>
            <a:off x="1115616" y="2636912"/>
            <a:ext cx="6912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sz="2800" dirty="0" smtClean="0"/>
              <a:t>DEVELOP A FLOW CHART </a:t>
            </a:r>
          </a:p>
          <a:p>
            <a:pPr algn="ctr"/>
            <a:r>
              <a:rPr lang="es-ES_tradnl" sz="2800" dirty="0" smtClean="0"/>
              <a:t>FOR THE PURCHASING DEPARTMENT </a:t>
            </a:r>
          </a:p>
          <a:p>
            <a:pPr algn="ctr"/>
            <a:r>
              <a:rPr lang="es-ES_tradnl" sz="2800" dirty="0" smtClean="0"/>
              <a:t>TO BUY BRICKS</a:t>
            </a:r>
            <a:endParaRPr lang="es-ES" sz="2800" dirty="0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5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Rectangle 2"/>
          <p:cNvSpPr txBox="1">
            <a:spLocks noChangeArrowheads="1"/>
          </p:cNvSpPr>
          <p:nvPr/>
        </p:nvSpPr>
        <p:spPr bwMode="auto">
          <a:xfrm>
            <a:off x="611560" y="1035054"/>
            <a:ext cx="2170584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hangingPunct="1"/>
            <a:r>
              <a:rPr lang="es-ES_tradnl" altLang="en-US" sz="2800" b="1" smtClean="0"/>
              <a:t>EXERCISE 4</a:t>
            </a:r>
            <a:endParaRPr lang="es-ES_tradnl" altLang="en-US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1396475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043608" y="1124744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QUALITY MANUAL</a:t>
            </a:r>
            <a:endParaRPr lang="es-ES" sz="2400" b="1" dirty="0"/>
          </a:p>
        </p:txBody>
      </p:sp>
      <p:sp>
        <p:nvSpPr>
          <p:cNvPr id="8" name="7 CuadroTexto"/>
          <p:cNvSpPr txBox="1"/>
          <p:nvPr/>
        </p:nvSpPr>
        <p:spPr>
          <a:xfrm>
            <a:off x="1331640" y="2132856"/>
            <a:ext cx="66967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Document where it is clearly mentioned what the organization makes to implement a Quality Management System </a:t>
            </a:r>
            <a:endParaRPr lang="en-GB" sz="2000" dirty="0"/>
          </a:p>
        </p:txBody>
      </p:sp>
      <p:sp>
        <p:nvSpPr>
          <p:cNvPr id="9" name="8 CuadroTexto"/>
          <p:cNvSpPr txBox="1"/>
          <p:nvPr/>
        </p:nvSpPr>
        <p:spPr>
          <a:xfrm>
            <a:off x="1691680" y="4149080"/>
            <a:ext cx="6264696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000" dirty="0" smtClean="0"/>
              <a:t>Comprises: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The scope of the QMS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The procedures</a:t>
            </a:r>
          </a:p>
          <a:p>
            <a:pPr>
              <a:spcBef>
                <a:spcPts val="600"/>
              </a:spcBef>
            </a:pPr>
            <a:r>
              <a:rPr lang="en-GB" sz="2000" dirty="0" smtClean="0"/>
              <a:t>Process map</a:t>
            </a:r>
            <a:endParaRPr lang="en-GB" sz="2000" dirty="0"/>
          </a:p>
        </p:txBody>
      </p:sp>
      <p:grpSp>
        <p:nvGrpSpPr>
          <p:cNvPr id="10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22" name="Picture 2" descr="http://images.qclabels.com/img/lg/S/Quality-Manual-Down-Arrow-Sign-S-8989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048000"/>
            <a:ext cx="2990850" cy="381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082145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6 CuadroTexto"/>
          <p:cNvSpPr txBox="1"/>
          <p:nvPr/>
        </p:nvSpPr>
        <p:spPr>
          <a:xfrm>
            <a:off x="1403648" y="112474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MONITORING AND ASSESSMENT</a:t>
            </a:r>
            <a:endParaRPr lang="es-ES" sz="2400" b="1" dirty="0"/>
          </a:p>
        </p:txBody>
      </p:sp>
      <p:sp>
        <p:nvSpPr>
          <p:cNvPr id="10" name="9 CuadroTexto"/>
          <p:cNvSpPr txBox="1"/>
          <p:nvPr/>
        </p:nvSpPr>
        <p:spPr>
          <a:xfrm>
            <a:off x="1115616" y="2060848"/>
            <a:ext cx="561662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Measurement 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Client satisfaction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The processes performance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The resulting product</a:t>
            </a:r>
          </a:p>
          <a:p>
            <a:pPr marL="914400" lvl="1" indent="-457200">
              <a:spcAft>
                <a:spcPts val="600"/>
              </a:spcAft>
              <a:buFont typeface="Arial" pitchFamily="34" charset="0"/>
              <a:buChar char="•"/>
            </a:pPr>
            <a:r>
              <a:rPr lang="en-GB" sz="2000" dirty="0" smtClean="0">
                <a:solidFill>
                  <a:schemeClr val="accent2"/>
                </a:solidFill>
              </a:rPr>
              <a:t>Indicators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Data analysis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Improvement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Corrective action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Preventive action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508104" y="2348880"/>
          <a:ext cx="3199182" cy="30963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3" name="Imagen" r:id="rId3" imgW="2942640" imgH="2628360" progId="">
                  <p:embed/>
                </p:oleObj>
              </mc:Choice>
              <mc:Fallback>
                <p:oleObj name="Imagen" r:id="rId3" imgW="2942640" imgH="2628360" progId="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08104" y="2348880"/>
                        <a:ext cx="3199182" cy="309634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9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4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4136768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899592" y="2276872"/>
            <a:ext cx="7560840" cy="1368152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Autofit/>
          </a:bodyPr>
          <a:lstStyle/>
          <a:p>
            <a:pPr indent="-300038" defTabSz="952500">
              <a:lnSpc>
                <a:spcPct val="11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Measurement tools, based on facts and data, that allow assessment the quality of processes, products and services to ensure the client satisfaction. </a:t>
            </a:r>
            <a:endParaRPr kumimoji="0" lang="en-GB" sz="2000" b="1" i="0" u="none" strike="noStrike" kern="1200" cap="none" spc="0" normalizeH="0" baseline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7 CuadroTexto"/>
          <p:cNvSpPr txBox="1"/>
          <p:nvPr/>
        </p:nvSpPr>
        <p:spPr>
          <a:xfrm>
            <a:off x="539552" y="4581128"/>
            <a:ext cx="381642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Each indicator is associated to the monitoring and assessment of one or various procedures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Rectángulo"/>
          <p:cNvSpPr/>
          <p:nvPr/>
        </p:nvSpPr>
        <p:spPr>
          <a:xfrm>
            <a:off x="827584" y="1196752"/>
            <a:ext cx="2071849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>
                <a:latin typeface="Arial" pitchFamily="34" charset="0"/>
                <a:cs typeface="Arial" pitchFamily="34" charset="0"/>
              </a:rPr>
              <a:t>INDICATORS</a:t>
            </a:r>
          </a:p>
        </p:txBody>
      </p:sp>
      <p:grpSp>
        <p:nvGrpSpPr>
          <p:cNvPr id="11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5602" name="Picture 2" descr="http://www.fusionbposervices.com/blog/wp-content/uploads/2013/03/Key-Performance-Indicato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5206" y="3933056"/>
            <a:ext cx="4648794" cy="24826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075459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1187624" y="2132856"/>
            <a:ext cx="7560840" cy="3949700"/>
          </a:xfrm>
          <a:prstGeom prst="rect">
            <a:avLst/>
          </a:prstGeom>
          <a:noFill/>
          <a:ln/>
        </p:spPr>
        <p:txBody>
          <a:bodyPr vert="horz" lIns="91440" tIns="45720" rIns="91440" bIns="45720" rtlCol="0">
            <a:noAutofit/>
          </a:bodyPr>
          <a:lstStyle/>
          <a:p>
            <a:pPr marL="300038" marR="0" lvl="0" indent="-300038" defTabSz="9525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Components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 of the quality indicator: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Indicator: what can be measured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Units</a:t>
            </a:r>
            <a:endParaRPr kumimoji="0" lang="en-GB" sz="2000" b="0" i="0" u="none" strike="noStrike" kern="1200" cap="none" spc="0" normalizeH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Reference values: minimum and maximum 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Data source: where the information come from 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Responsible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for data collection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Frequency:</a:t>
            </a:r>
            <a:r>
              <a:rPr kumimoji="0" lang="en-GB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 diary, weekly, monthly, etc. </a:t>
            </a: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lang="en-GB" sz="2000" baseline="0" dirty="0" smtClean="0">
                <a:latin typeface="Arial" pitchFamily="34" charset="0"/>
                <a:cs typeface="Arial" pitchFamily="34" charset="0"/>
              </a:rPr>
              <a:t>Tendency or desired evolution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757238" lvl="1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Font typeface="Wingdings" pitchFamily="2" charset="2"/>
              <a:buChar char="§"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Data obtained</a:t>
            </a:r>
          </a:p>
          <a:p>
            <a:pPr marL="300038" marR="0" lvl="0" indent="-300038" defTabSz="952500" rtl="0" eaLnBrk="1" fontAlgn="auto" latinLnBrk="0" hangingPunct="1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8 Rectángulo"/>
          <p:cNvSpPr/>
          <p:nvPr/>
        </p:nvSpPr>
        <p:spPr>
          <a:xfrm>
            <a:off x="827584" y="1196752"/>
            <a:ext cx="2071849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>
                <a:latin typeface="Arial" pitchFamily="34" charset="0"/>
                <a:cs typeface="Arial" pitchFamily="34" charset="0"/>
              </a:rPr>
              <a:t>INDICATORS</a:t>
            </a:r>
          </a:p>
        </p:txBody>
      </p:sp>
      <p:grpSp>
        <p:nvGrpSpPr>
          <p:cNvPr id="10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1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3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4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1643479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7 CuadroTexto"/>
          <p:cNvSpPr txBox="1"/>
          <p:nvPr/>
        </p:nvSpPr>
        <p:spPr>
          <a:xfrm>
            <a:off x="899592" y="2420888"/>
            <a:ext cx="7056784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</a:pPr>
            <a:r>
              <a:rPr lang="es-ES_tradnl" sz="2000" b="1" dirty="0" err="1" smtClean="0">
                <a:latin typeface="Arial" pitchFamily="34" charset="0"/>
                <a:cs typeface="Arial" pitchFamily="34" charset="0"/>
              </a:rPr>
              <a:t>Examples</a:t>
            </a:r>
            <a:endParaRPr lang="es-ES_tradnl" sz="2000" b="1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ts val="1200"/>
              </a:spcBef>
            </a:pPr>
            <a:endParaRPr lang="es-ES_tradnl" sz="2000" b="1" dirty="0" smtClean="0">
              <a:latin typeface="Arial" pitchFamily="34" charset="0"/>
              <a:cs typeface="Arial" pitchFamily="34" charset="0"/>
            </a:endParaRP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Achievement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deadlines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Investment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compared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to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expected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Average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waiting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time (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personalized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attention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Average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production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time</a:t>
            </a: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Number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visits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lvl="2">
              <a:spcBef>
                <a:spcPts val="1200"/>
              </a:spcBef>
            </a:pP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Number</a:t>
            </a:r>
            <a:r>
              <a:rPr lang="es-ES_tradnl" sz="2000" dirty="0" smtClean="0">
                <a:latin typeface="Arial" pitchFamily="34" charset="0"/>
                <a:cs typeface="Arial" pitchFamily="34" charset="0"/>
              </a:rPr>
              <a:t> of </a:t>
            </a:r>
            <a:r>
              <a:rPr lang="es-ES_tradnl" sz="2000" dirty="0" err="1" smtClean="0">
                <a:latin typeface="Arial" pitchFamily="34" charset="0"/>
                <a:cs typeface="Arial" pitchFamily="34" charset="0"/>
              </a:rPr>
              <a:t>complaints</a:t>
            </a:r>
            <a:endParaRPr lang="es-ES_tradnl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9 Rectángulo"/>
          <p:cNvSpPr/>
          <p:nvPr/>
        </p:nvSpPr>
        <p:spPr>
          <a:xfrm>
            <a:off x="827584" y="1196752"/>
            <a:ext cx="2071849" cy="3877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00038" lvl="0" indent="-300038" defTabSz="952500">
              <a:lnSpc>
                <a:spcPct val="80000"/>
              </a:lnSpc>
              <a:spcBef>
                <a:spcPct val="20000"/>
              </a:spcBef>
              <a:spcAft>
                <a:spcPct val="50000"/>
              </a:spcAft>
              <a:defRPr/>
            </a:pPr>
            <a:r>
              <a:rPr lang="es-VE" sz="2400" b="1" dirty="0">
                <a:latin typeface="Arial" pitchFamily="34" charset="0"/>
                <a:cs typeface="Arial" pitchFamily="34" charset="0"/>
              </a:rPr>
              <a:t>INDICATORS</a:t>
            </a:r>
          </a:p>
        </p:txBody>
      </p:sp>
      <p:grpSp>
        <p:nvGrpSpPr>
          <p:cNvPr id="11" name="Group 32"/>
          <p:cNvGrpSpPr>
            <a:grpSpLocks/>
          </p:cNvGrpSpPr>
          <p:nvPr/>
        </p:nvGrpSpPr>
        <p:grpSpPr bwMode="auto">
          <a:xfrm>
            <a:off x="1588" y="66675"/>
            <a:ext cx="9034462" cy="684213"/>
            <a:chOff x="1149" y="66530"/>
            <a:chExt cx="9035406" cy="683568"/>
          </a:xfrm>
        </p:grpSpPr>
        <p:pic>
          <p:nvPicPr>
            <p:cNvPr id="12" name="Picture 34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3" name="Rectangle 36"/>
            <p:cNvSpPr/>
            <p:nvPr/>
          </p:nvSpPr>
          <p:spPr>
            <a:xfrm>
              <a:off x="683845" y="82390"/>
              <a:ext cx="8352710" cy="45995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4" name="Rectangle 37"/>
            <p:cNvSpPr/>
            <p:nvPr/>
          </p:nvSpPr>
          <p:spPr>
            <a:xfrm>
              <a:off x="685432" y="137901"/>
              <a:ext cx="8351123" cy="269621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GB" sz="1400" b="1" dirty="0">
                  <a:solidFill>
                    <a:srgbClr val="0070C0"/>
                  </a:solidFill>
                </a:rPr>
                <a:t>QUALITY. QUALITY MANAGEMENT</a:t>
              </a:r>
            </a:p>
          </p:txBody>
        </p:sp>
        <p:pic>
          <p:nvPicPr>
            <p:cNvPr id="15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2530" name="Picture 2" descr="http://www.strategydriven.com/wp-content/themes/strategydriven/img/DiverseIndicator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980728"/>
            <a:ext cx="3305175" cy="27432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016901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660</TotalTime>
  <Words>1397</Words>
  <Application>Microsoft Office PowerPoint</Application>
  <PresentationFormat>On-screen Show (4:3)</PresentationFormat>
  <Paragraphs>344</Paragraphs>
  <Slides>45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45</vt:i4>
      </vt:variant>
    </vt:vector>
  </HeadingPairs>
  <TitlesOfParts>
    <vt:vector size="55" baseType="lpstr">
      <vt:lpstr>Arial</vt:lpstr>
      <vt:lpstr>Arial Black</vt:lpstr>
      <vt:lpstr>Calibri</vt:lpstr>
      <vt:lpstr>Comic Sans MS</vt:lpstr>
      <vt:lpstr>Tahoma</vt:lpstr>
      <vt:lpstr>Wingdings</vt:lpstr>
      <vt:lpstr>Office Theme</vt:lpstr>
      <vt:lpstr>ClipArt</vt:lpstr>
      <vt:lpstr>Acrobat Document</vt:lpstr>
      <vt:lpstr>Imagen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EXERCISE 4</vt:lpstr>
      <vt:lpstr>¿What happens?</vt:lpstr>
      <vt:lpstr>The problems</vt:lpstr>
      <vt:lpstr>Objectives for the producer</vt:lpstr>
      <vt:lpstr>¿Solutions?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MEDIOPIE, S.L.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Juan Antonio Férriz</dc:creator>
  <cp:lastModifiedBy>Juan Ferriz-Papi</cp:lastModifiedBy>
  <cp:revision>35</cp:revision>
  <dcterms:created xsi:type="dcterms:W3CDTF">2005-01-17T08:25:52Z</dcterms:created>
  <dcterms:modified xsi:type="dcterms:W3CDTF">2019-10-14T13:42:15Z</dcterms:modified>
</cp:coreProperties>
</file>