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4.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0"/>
  </p:notesMasterIdLst>
  <p:sldIdLst>
    <p:sldId id="257" r:id="rId19"/>
    <p:sldId id="471" r:id="rId20"/>
    <p:sldId id="351" r:id="rId21"/>
    <p:sldId id="472" r:id="rId22"/>
    <p:sldId id="1203" r:id="rId23"/>
    <p:sldId id="366" r:id="rId24"/>
    <p:sldId id="1205" r:id="rId25"/>
    <p:sldId id="698" r:id="rId26"/>
    <p:sldId id="721" r:id="rId27"/>
    <p:sldId id="699" r:id="rId28"/>
    <p:sldId id="704" r:id="rId29"/>
    <p:sldId id="1206" r:id="rId30"/>
    <p:sldId id="703" r:id="rId31"/>
    <p:sldId id="1207" r:id="rId32"/>
    <p:sldId id="1210" r:id="rId33"/>
    <p:sldId id="1208" r:id="rId34"/>
    <p:sldId id="706" r:id="rId35"/>
    <p:sldId id="1209" r:id="rId36"/>
    <p:sldId id="705" r:id="rId37"/>
    <p:sldId id="710" r:id="rId38"/>
    <p:sldId id="709" r:id="rId39"/>
    <p:sldId id="711" r:id="rId40"/>
    <p:sldId id="722" r:id="rId41"/>
    <p:sldId id="720" r:id="rId42"/>
    <p:sldId id="723" r:id="rId43"/>
    <p:sldId id="718" r:id="rId44"/>
    <p:sldId id="717" r:id="rId45"/>
    <p:sldId id="272" r:id="rId46"/>
    <p:sldId id="1204" r:id="rId47"/>
    <p:sldId id="694" r:id="rId48"/>
    <p:sldId id="696"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B1505-E5C0-4B3F-9B01-E1C86227B086}" v="860" dt="2025-04-23T09:28:13.908"/>
    <p1510:client id="{BD8AD678-8803-4B51-80D8-DED65B75EA1A}" v="36" dt="2025-04-23T08:56:14.4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84" autoAdjust="0"/>
    <p:restoredTop sz="86177" autoAdjust="0"/>
  </p:normalViewPr>
  <p:slideViewPr>
    <p:cSldViewPr snapToGrid="0" snapToObjects="1">
      <p:cViewPr varScale="1">
        <p:scale>
          <a:sx n="62" d="100"/>
          <a:sy n="62" d="100"/>
        </p:scale>
        <p:origin x="946" y="6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3907"/>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BD8AD678-8803-4B51-80D8-DED65B75EA1A}"/>
    <pc:docChg chg="undo custSel addSld delSld modSld sldOrd">
      <pc:chgData name="Neil Dyer" userId="f48cccbf-306c-476d-ac12-27135fb93a1f" providerId="ADAL" clId="{BD8AD678-8803-4B51-80D8-DED65B75EA1A}" dt="2025-04-23T08:56:14.425" v="893" actId="403"/>
      <pc:docMkLst>
        <pc:docMk/>
      </pc:docMkLst>
      <pc:sldChg chg="modSp mod ord">
        <pc:chgData name="Neil Dyer" userId="f48cccbf-306c-476d-ac12-27135fb93a1f" providerId="ADAL" clId="{BD8AD678-8803-4B51-80D8-DED65B75EA1A}" dt="2025-04-23T08:34:47.645" v="161" actId="1076"/>
        <pc:sldMkLst>
          <pc:docMk/>
          <pc:sldMk cId="1425361480" sldId="272"/>
        </pc:sldMkLst>
        <pc:spChg chg="mod">
          <ac:chgData name="Neil Dyer" userId="f48cccbf-306c-476d-ac12-27135fb93a1f" providerId="ADAL" clId="{BD8AD678-8803-4B51-80D8-DED65B75EA1A}" dt="2025-04-23T08:34:45.476" v="160" actId="14100"/>
          <ac:spMkLst>
            <pc:docMk/>
            <pc:sldMk cId="1425361480" sldId="272"/>
            <ac:spMk id="2" creationId="{DBAB51ED-727F-49CE-991E-EB4B9A88A255}"/>
          </ac:spMkLst>
        </pc:spChg>
        <pc:picChg chg="mod">
          <ac:chgData name="Neil Dyer" userId="f48cccbf-306c-476d-ac12-27135fb93a1f" providerId="ADAL" clId="{BD8AD678-8803-4B51-80D8-DED65B75EA1A}" dt="2025-04-23T08:34:47.645" v="161" actId="1076"/>
          <ac:picMkLst>
            <pc:docMk/>
            <pc:sldMk cId="1425361480" sldId="272"/>
            <ac:picMk id="3" creationId="{DD0F1FA1-842D-4B76-A24B-881D9D8373D7}"/>
          </ac:picMkLst>
        </pc:picChg>
      </pc:sldChg>
      <pc:sldChg chg="add del ord">
        <pc:chgData name="Neil Dyer" userId="f48cccbf-306c-476d-ac12-27135fb93a1f" providerId="ADAL" clId="{BD8AD678-8803-4B51-80D8-DED65B75EA1A}" dt="2025-04-23T08:36:44.073" v="392" actId="47"/>
        <pc:sldMkLst>
          <pc:docMk/>
          <pc:sldMk cId="1474722510" sldId="334"/>
        </pc:sldMkLst>
      </pc:sldChg>
      <pc:sldChg chg="addSp modSp mod">
        <pc:chgData name="Neil Dyer" userId="f48cccbf-306c-476d-ac12-27135fb93a1f" providerId="ADAL" clId="{BD8AD678-8803-4B51-80D8-DED65B75EA1A}" dt="2025-04-23T08:41:38.028" v="470" actId="1076"/>
        <pc:sldMkLst>
          <pc:docMk/>
          <pc:sldMk cId="1427095342" sldId="366"/>
        </pc:sldMkLst>
        <pc:spChg chg="add mod">
          <ac:chgData name="Neil Dyer" userId="f48cccbf-306c-476d-ac12-27135fb93a1f" providerId="ADAL" clId="{BD8AD678-8803-4B51-80D8-DED65B75EA1A}" dt="2025-04-23T08:41:29.246" v="469" actId="20577"/>
          <ac:spMkLst>
            <pc:docMk/>
            <pc:sldMk cId="1427095342" sldId="366"/>
            <ac:spMk id="2" creationId="{E84B960D-D35A-D545-02F2-6533A0BD581D}"/>
          </ac:spMkLst>
        </pc:spChg>
        <pc:spChg chg="mod">
          <ac:chgData name="Neil Dyer" userId="f48cccbf-306c-476d-ac12-27135fb93a1f" providerId="ADAL" clId="{BD8AD678-8803-4B51-80D8-DED65B75EA1A}" dt="2025-04-23T08:41:00.657" v="415" actId="1036"/>
          <ac:spMkLst>
            <pc:docMk/>
            <pc:sldMk cId="1427095342" sldId="366"/>
            <ac:spMk id="4" creationId="{E33B9B00-7205-280C-3A05-FE63279D769A}"/>
          </ac:spMkLst>
        </pc:spChg>
        <pc:spChg chg="mod">
          <ac:chgData name="Neil Dyer" userId="f48cccbf-306c-476d-ac12-27135fb93a1f" providerId="ADAL" clId="{BD8AD678-8803-4B51-80D8-DED65B75EA1A}" dt="2025-04-23T08:41:38.028" v="470" actId="1076"/>
          <ac:spMkLst>
            <pc:docMk/>
            <pc:sldMk cId="1427095342" sldId="366"/>
            <ac:spMk id="6" creationId="{00000000-0000-0000-0000-000000000000}"/>
          </ac:spMkLst>
        </pc:spChg>
        <pc:picChg chg="mod">
          <ac:chgData name="Neil Dyer" userId="f48cccbf-306c-476d-ac12-27135fb93a1f" providerId="ADAL" clId="{BD8AD678-8803-4B51-80D8-DED65B75EA1A}" dt="2025-04-23T08:41:00.657" v="415" actId="1036"/>
          <ac:picMkLst>
            <pc:docMk/>
            <pc:sldMk cId="1427095342" sldId="366"/>
            <ac:picMk id="7" creationId="{00000000-0000-0000-0000-000000000000}"/>
          </ac:picMkLst>
        </pc:picChg>
      </pc:sldChg>
      <pc:sldChg chg="del">
        <pc:chgData name="Neil Dyer" userId="f48cccbf-306c-476d-ac12-27135fb93a1f" providerId="ADAL" clId="{BD8AD678-8803-4B51-80D8-DED65B75EA1A}" dt="2025-04-23T08:37:00.553" v="396" actId="47"/>
        <pc:sldMkLst>
          <pc:docMk/>
          <pc:sldMk cId="1218970185" sldId="679"/>
        </pc:sldMkLst>
      </pc:sldChg>
      <pc:sldChg chg="del">
        <pc:chgData name="Neil Dyer" userId="f48cccbf-306c-476d-ac12-27135fb93a1f" providerId="ADAL" clId="{BD8AD678-8803-4B51-80D8-DED65B75EA1A}" dt="2025-04-23T08:33:30.925" v="140" actId="47"/>
        <pc:sldMkLst>
          <pc:docMk/>
          <pc:sldMk cId="443570358" sldId="688"/>
        </pc:sldMkLst>
      </pc:sldChg>
      <pc:sldChg chg="modSp mod">
        <pc:chgData name="Neil Dyer" userId="f48cccbf-306c-476d-ac12-27135fb93a1f" providerId="ADAL" clId="{BD8AD678-8803-4B51-80D8-DED65B75EA1A}" dt="2025-04-23T08:36:55.197" v="395" actId="2711"/>
        <pc:sldMkLst>
          <pc:docMk/>
          <pc:sldMk cId="437817967" sldId="694"/>
        </pc:sldMkLst>
        <pc:spChg chg="mod">
          <ac:chgData name="Neil Dyer" userId="f48cccbf-306c-476d-ac12-27135fb93a1f" providerId="ADAL" clId="{BD8AD678-8803-4B51-80D8-DED65B75EA1A}" dt="2025-04-23T08:36:55.197" v="395" actId="2711"/>
          <ac:spMkLst>
            <pc:docMk/>
            <pc:sldMk cId="437817967" sldId="694"/>
            <ac:spMk id="2" creationId="{D4552FF4-0A79-B70E-9E49-AB32DF74DFC2}"/>
          </ac:spMkLst>
        </pc:spChg>
      </pc:sldChg>
      <pc:sldChg chg="del">
        <pc:chgData name="Neil Dyer" userId="f48cccbf-306c-476d-ac12-27135fb93a1f" providerId="ADAL" clId="{BD8AD678-8803-4B51-80D8-DED65B75EA1A}" dt="2025-04-23T08:41:12.378" v="416" actId="47"/>
        <pc:sldMkLst>
          <pc:docMk/>
          <pc:sldMk cId="1202276139" sldId="695"/>
        </pc:sldMkLst>
      </pc:sldChg>
      <pc:sldChg chg="modSp mod">
        <pc:chgData name="Neil Dyer" userId="f48cccbf-306c-476d-ac12-27135fb93a1f" providerId="ADAL" clId="{BD8AD678-8803-4B51-80D8-DED65B75EA1A}" dt="2025-04-23T08:50:50.637" v="677" actId="1076"/>
        <pc:sldMkLst>
          <pc:docMk/>
          <pc:sldMk cId="3342177143" sldId="698"/>
        </pc:sldMkLst>
        <pc:picChg chg="mod modCrop">
          <ac:chgData name="Neil Dyer" userId="f48cccbf-306c-476d-ac12-27135fb93a1f" providerId="ADAL" clId="{BD8AD678-8803-4B51-80D8-DED65B75EA1A}" dt="2025-04-23T08:50:50.637" v="677" actId="1076"/>
          <ac:picMkLst>
            <pc:docMk/>
            <pc:sldMk cId="3342177143" sldId="698"/>
            <ac:picMk id="3" creationId="{A9AA489A-177F-70AB-8F75-A234A32FC5C6}"/>
          </ac:picMkLst>
        </pc:picChg>
      </pc:sldChg>
      <pc:sldChg chg="addSp modSp mod">
        <pc:chgData name="Neil Dyer" userId="f48cccbf-306c-476d-ac12-27135fb93a1f" providerId="ADAL" clId="{BD8AD678-8803-4B51-80D8-DED65B75EA1A}" dt="2025-04-23T08:55:51.991" v="886" actId="1076"/>
        <pc:sldMkLst>
          <pc:docMk/>
          <pc:sldMk cId="1050812697" sldId="699"/>
        </pc:sldMkLst>
        <pc:picChg chg="add mod modCrop">
          <ac:chgData name="Neil Dyer" userId="f48cccbf-306c-476d-ac12-27135fb93a1f" providerId="ADAL" clId="{BD8AD678-8803-4B51-80D8-DED65B75EA1A}" dt="2025-04-23T08:55:49.083" v="885" actId="1076"/>
          <ac:picMkLst>
            <pc:docMk/>
            <pc:sldMk cId="1050812697" sldId="699"/>
            <ac:picMk id="2" creationId="{4D76C1BE-1A91-6A8D-B033-59F2DFCC7F14}"/>
          </ac:picMkLst>
        </pc:picChg>
        <pc:picChg chg="add mod modCrop">
          <ac:chgData name="Neil Dyer" userId="f48cccbf-306c-476d-ac12-27135fb93a1f" providerId="ADAL" clId="{BD8AD678-8803-4B51-80D8-DED65B75EA1A}" dt="2025-04-23T08:55:46.730" v="884" actId="1076"/>
          <ac:picMkLst>
            <pc:docMk/>
            <pc:sldMk cId="1050812697" sldId="699"/>
            <ac:picMk id="3" creationId="{E1CFEEFA-C56E-5B98-C7FD-4C5A5131851B}"/>
          </ac:picMkLst>
        </pc:picChg>
        <pc:picChg chg="mod modCrop">
          <ac:chgData name="Neil Dyer" userId="f48cccbf-306c-476d-ac12-27135fb93a1f" providerId="ADAL" clId="{BD8AD678-8803-4B51-80D8-DED65B75EA1A}" dt="2025-04-23T08:55:51.991" v="886" actId="1076"/>
          <ac:picMkLst>
            <pc:docMk/>
            <pc:sldMk cId="1050812697" sldId="699"/>
            <ac:picMk id="5" creationId="{A99D8215-4FAD-BFDF-ABFA-492C5365B74D}"/>
          </ac:picMkLst>
        </pc:picChg>
      </pc:sldChg>
      <pc:sldChg chg="delSp modSp add del mod">
        <pc:chgData name="Neil Dyer" userId="f48cccbf-306c-476d-ac12-27135fb93a1f" providerId="ADAL" clId="{BD8AD678-8803-4B51-80D8-DED65B75EA1A}" dt="2025-04-23T08:55:55.954" v="887" actId="47"/>
        <pc:sldMkLst>
          <pc:docMk/>
          <pc:sldMk cId="297020580" sldId="702"/>
        </pc:sldMkLst>
        <pc:picChg chg="del mod modCrop">
          <ac:chgData name="Neil Dyer" userId="f48cccbf-306c-476d-ac12-27135fb93a1f" providerId="ADAL" clId="{BD8AD678-8803-4B51-80D8-DED65B75EA1A}" dt="2025-04-23T08:54:48.437" v="872" actId="21"/>
          <ac:picMkLst>
            <pc:docMk/>
            <pc:sldMk cId="297020580" sldId="702"/>
            <ac:picMk id="3" creationId="{E1CFEEFA-C56E-5B98-C7FD-4C5A5131851B}"/>
          </ac:picMkLst>
        </pc:picChg>
      </pc:sldChg>
      <pc:sldChg chg="del">
        <pc:chgData name="Neil Dyer" userId="f48cccbf-306c-476d-ac12-27135fb93a1f" providerId="ADAL" clId="{BD8AD678-8803-4B51-80D8-DED65B75EA1A}" dt="2025-04-23T08:42:22.625" v="471" actId="2696"/>
        <pc:sldMkLst>
          <pc:docMk/>
          <pc:sldMk cId="1136605898" sldId="702"/>
        </pc:sldMkLst>
      </pc:sldChg>
      <pc:sldChg chg="del">
        <pc:chgData name="Neil Dyer" userId="f48cccbf-306c-476d-ac12-27135fb93a1f" providerId="ADAL" clId="{BD8AD678-8803-4B51-80D8-DED65B75EA1A}" dt="2025-04-23T08:42:22.625" v="471" actId="2696"/>
        <pc:sldMkLst>
          <pc:docMk/>
          <pc:sldMk cId="1363367678" sldId="721"/>
        </pc:sldMkLst>
      </pc:sldChg>
      <pc:sldChg chg="modSp add mod ord modAnim">
        <pc:chgData name="Neil Dyer" userId="f48cccbf-306c-476d-ac12-27135fb93a1f" providerId="ADAL" clId="{BD8AD678-8803-4B51-80D8-DED65B75EA1A}" dt="2025-04-23T08:56:14.425" v="893" actId="403"/>
        <pc:sldMkLst>
          <pc:docMk/>
          <pc:sldMk cId="1617130589" sldId="721"/>
        </pc:sldMkLst>
        <pc:spChg chg="mod">
          <ac:chgData name="Neil Dyer" userId="f48cccbf-306c-476d-ac12-27135fb93a1f" providerId="ADAL" clId="{BD8AD678-8803-4B51-80D8-DED65B75EA1A}" dt="2025-04-23T08:56:14.425" v="893" actId="403"/>
          <ac:spMkLst>
            <pc:docMk/>
            <pc:sldMk cId="1617130589" sldId="721"/>
            <ac:spMk id="6" creationId="{8FF6D4A4-BB9F-8956-29E9-95F74405DEFA}"/>
          </ac:spMkLst>
        </pc:spChg>
      </pc:sldChg>
      <pc:sldChg chg="delSp modSp add mod">
        <pc:chgData name="Neil Dyer" userId="f48cccbf-306c-476d-ac12-27135fb93a1f" providerId="ADAL" clId="{BD8AD678-8803-4B51-80D8-DED65B75EA1A}" dt="2025-04-23T08:33:29.619" v="139" actId="1076"/>
        <pc:sldMkLst>
          <pc:docMk/>
          <pc:sldMk cId="799133928" sldId="1203"/>
        </pc:sldMkLst>
        <pc:spChg chg="mod">
          <ac:chgData name="Neil Dyer" userId="f48cccbf-306c-476d-ac12-27135fb93a1f" providerId="ADAL" clId="{BD8AD678-8803-4B51-80D8-DED65B75EA1A}" dt="2025-04-23T08:33:29.619" v="139" actId="1076"/>
          <ac:spMkLst>
            <pc:docMk/>
            <pc:sldMk cId="799133928" sldId="1203"/>
            <ac:spMk id="2" creationId="{D0770D87-9513-295D-2099-6B02FE6DF8EA}"/>
          </ac:spMkLst>
        </pc:spChg>
        <pc:picChg chg="del">
          <ac:chgData name="Neil Dyer" userId="f48cccbf-306c-476d-ac12-27135fb93a1f" providerId="ADAL" clId="{BD8AD678-8803-4B51-80D8-DED65B75EA1A}" dt="2025-04-23T08:32:33.032" v="21" actId="478"/>
          <ac:picMkLst>
            <pc:docMk/>
            <pc:sldMk cId="799133928" sldId="1203"/>
            <ac:picMk id="3" creationId="{AB9EE908-9056-5C21-B542-7A635E28EEF0}"/>
          </ac:picMkLst>
        </pc:picChg>
      </pc:sldChg>
      <pc:sldChg chg="addSp delSp modSp add mod">
        <pc:chgData name="Neil Dyer" userId="f48cccbf-306c-476d-ac12-27135fb93a1f" providerId="ADAL" clId="{BD8AD678-8803-4B51-80D8-DED65B75EA1A}" dt="2025-04-23T08:36:42.355" v="391" actId="1076"/>
        <pc:sldMkLst>
          <pc:docMk/>
          <pc:sldMk cId="471231204" sldId="1204"/>
        </pc:sldMkLst>
        <pc:spChg chg="mod">
          <ac:chgData name="Neil Dyer" userId="f48cccbf-306c-476d-ac12-27135fb93a1f" providerId="ADAL" clId="{BD8AD678-8803-4B51-80D8-DED65B75EA1A}" dt="2025-04-23T08:36:24.941" v="386" actId="113"/>
          <ac:spMkLst>
            <pc:docMk/>
            <pc:sldMk cId="471231204" sldId="1204"/>
            <ac:spMk id="2" creationId="{DDBF1E6D-BC3A-6322-F0CE-A968E0F12742}"/>
          </ac:spMkLst>
        </pc:spChg>
        <pc:picChg chg="del">
          <ac:chgData name="Neil Dyer" userId="f48cccbf-306c-476d-ac12-27135fb93a1f" providerId="ADAL" clId="{BD8AD678-8803-4B51-80D8-DED65B75EA1A}" dt="2025-04-23T08:36:39.922" v="389" actId="478"/>
          <ac:picMkLst>
            <pc:docMk/>
            <pc:sldMk cId="471231204" sldId="1204"/>
            <ac:picMk id="3" creationId="{9A56561A-0384-0F00-D2F5-7CD69D2F6DD3}"/>
          </ac:picMkLst>
        </pc:picChg>
        <pc:picChg chg="add mod">
          <ac:chgData name="Neil Dyer" userId="f48cccbf-306c-476d-ac12-27135fb93a1f" providerId="ADAL" clId="{BD8AD678-8803-4B51-80D8-DED65B75EA1A}" dt="2025-04-23T08:36:42.355" v="391" actId="1076"/>
          <ac:picMkLst>
            <pc:docMk/>
            <pc:sldMk cId="471231204" sldId="1204"/>
            <ac:picMk id="4" creationId="{F6D35217-AA08-CAD3-A8B5-89985BB43B96}"/>
          </ac:picMkLst>
        </pc:picChg>
      </pc:sldChg>
      <pc:sldChg chg="addSp delSp modSp add mod">
        <pc:chgData name="Neil Dyer" userId="f48cccbf-306c-476d-ac12-27135fb93a1f" providerId="ADAL" clId="{BD8AD678-8803-4B51-80D8-DED65B75EA1A}" dt="2025-04-23T08:50:09.743" v="672" actId="113"/>
        <pc:sldMkLst>
          <pc:docMk/>
          <pc:sldMk cId="1333553235" sldId="1205"/>
        </pc:sldMkLst>
        <pc:spChg chg="mod">
          <ac:chgData name="Neil Dyer" userId="f48cccbf-306c-476d-ac12-27135fb93a1f" providerId="ADAL" clId="{BD8AD678-8803-4B51-80D8-DED65B75EA1A}" dt="2025-04-23T08:50:09.743" v="672" actId="113"/>
          <ac:spMkLst>
            <pc:docMk/>
            <pc:sldMk cId="1333553235" sldId="1205"/>
            <ac:spMk id="2" creationId="{502C4C39-56CC-75C6-2772-A3087901756B}"/>
          </ac:spMkLst>
        </pc:spChg>
        <pc:spChg chg="del">
          <ac:chgData name="Neil Dyer" userId="f48cccbf-306c-476d-ac12-27135fb93a1f" providerId="ADAL" clId="{BD8AD678-8803-4B51-80D8-DED65B75EA1A}" dt="2025-04-23T08:48:34.417" v="476" actId="478"/>
          <ac:spMkLst>
            <pc:docMk/>
            <pc:sldMk cId="1333553235" sldId="1205"/>
            <ac:spMk id="4" creationId="{3D17E9A5-E3C4-71BC-D360-6EE4B3EA4D05}"/>
          </ac:spMkLst>
        </pc:spChg>
        <pc:spChg chg="add del mod">
          <ac:chgData name="Neil Dyer" userId="f48cccbf-306c-476d-ac12-27135fb93a1f" providerId="ADAL" clId="{BD8AD678-8803-4B51-80D8-DED65B75EA1A}" dt="2025-04-23T08:48:29.182" v="475" actId="478"/>
          <ac:spMkLst>
            <pc:docMk/>
            <pc:sldMk cId="1333553235" sldId="1205"/>
            <ac:spMk id="5" creationId="{E113A041-FEB3-8060-836A-9E894B026331}"/>
          </ac:spMkLst>
        </pc:spChg>
        <pc:spChg chg="del">
          <ac:chgData name="Neil Dyer" userId="f48cccbf-306c-476d-ac12-27135fb93a1f" providerId="ADAL" clId="{BD8AD678-8803-4B51-80D8-DED65B75EA1A}" dt="2025-04-23T08:48:25.658" v="474" actId="478"/>
          <ac:spMkLst>
            <pc:docMk/>
            <pc:sldMk cId="1333553235" sldId="1205"/>
            <ac:spMk id="6" creationId="{DD96A0C9-523E-BF46-2583-46C20150AD03}"/>
          </ac:spMkLst>
        </pc:spChg>
        <pc:spChg chg="add del mod">
          <ac:chgData name="Neil Dyer" userId="f48cccbf-306c-476d-ac12-27135fb93a1f" providerId="ADAL" clId="{BD8AD678-8803-4B51-80D8-DED65B75EA1A}" dt="2025-04-23T08:48:46.561" v="477" actId="478"/>
          <ac:spMkLst>
            <pc:docMk/>
            <pc:sldMk cId="1333553235" sldId="1205"/>
            <ac:spMk id="9" creationId="{5715ED30-AE29-1ADB-5E9B-EB64549F7C13}"/>
          </ac:spMkLst>
        </pc:spChg>
        <pc:picChg chg="del">
          <ac:chgData name="Neil Dyer" userId="f48cccbf-306c-476d-ac12-27135fb93a1f" providerId="ADAL" clId="{BD8AD678-8803-4B51-80D8-DED65B75EA1A}" dt="2025-04-23T08:48:25.658" v="474" actId="478"/>
          <ac:picMkLst>
            <pc:docMk/>
            <pc:sldMk cId="1333553235" sldId="1205"/>
            <ac:picMk id="7" creationId="{B408A07C-F27F-2BAB-A3A8-FC43B6877136}"/>
          </ac:picMkLst>
        </pc:picChg>
      </pc:sldChg>
      <pc:sldChg chg="modSp add del mod">
        <pc:chgData name="Neil Dyer" userId="f48cccbf-306c-476d-ac12-27135fb93a1f" providerId="ADAL" clId="{BD8AD678-8803-4B51-80D8-DED65B75EA1A}" dt="2025-04-23T08:53:23.948" v="848" actId="47"/>
        <pc:sldMkLst>
          <pc:docMk/>
          <pc:sldMk cId="3925263661" sldId="1206"/>
        </pc:sldMkLst>
        <pc:spChg chg="mod">
          <ac:chgData name="Neil Dyer" userId="f48cccbf-306c-476d-ac12-27135fb93a1f" providerId="ADAL" clId="{BD8AD678-8803-4B51-80D8-DED65B75EA1A}" dt="2025-04-23T08:52:42.759" v="843" actId="20577"/>
          <ac:spMkLst>
            <pc:docMk/>
            <pc:sldMk cId="3925263661" sldId="1206"/>
            <ac:spMk id="2" creationId="{FDCBAA97-828C-0DEC-C629-123F9D44B2F6}"/>
          </ac:spMkLst>
        </pc:spChg>
      </pc:sldChg>
    </pc:docChg>
  </pc:docChgLst>
  <pc:docChgLst>
    <pc:chgData name="Jaliya De Silva" userId="9520ab3c-7e29-4580-954b-113f7d87b6b4" providerId="ADAL" clId="{49443696-92F5-4DFC-BFB7-6A4E19E69935}"/>
    <pc:docChg chg="undo custSel addSld delSld modSld sldOrd">
      <pc:chgData name="Jaliya De Silva" userId="9520ab3c-7e29-4580-954b-113f7d87b6b4" providerId="ADAL" clId="{49443696-92F5-4DFC-BFB7-6A4E19E69935}" dt="2024-01-03T11:14:26.891" v="252"/>
      <pc:docMkLst>
        <pc:docMk/>
      </pc:docMkLst>
      <pc:sldChg chg="modSp mod">
        <pc:chgData name="Jaliya De Silva" userId="9520ab3c-7e29-4580-954b-113f7d87b6b4" providerId="ADAL" clId="{49443696-92F5-4DFC-BFB7-6A4E19E69935}" dt="2024-01-01T14:51:06.984" v="6" actId="20577"/>
        <pc:sldMkLst>
          <pc:docMk/>
          <pc:sldMk cId="1370600217" sldId="257"/>
        </pc:sldMkLst>
      </pc:sldChg>
      <pc:sldChg chg="del">
        <pc:chgData name="Jaliya De Silva" userId="9520ab3c-7e29-4580-954b-113f7d87b6b4" providerId="ADAL" clId="{49443696-92F5-4DFC-BFB7-6A4E19E69935}" dt="2024-01-01T17:30:02.165" v="65" actId="47"/>
        <pc:sldMkLst>
          <pc:docMk/>
          <pc:sldMk cId="4228389427" sldId="258"/>
        </pc:sldMkLst>
      </pc:sldChg>
      <pc:sldChg chg="del">
        <pc:chgData name="Jaliya De Silva" userId="9520ab3c-7e29-4580-954b-113f7d87b6b4" providerId="ADAL" clId="{49443696-92F5-4DFC-BFB7-6A4E19E69935}" dt="2024-01-01T14:54:07.733" v="19" actId="47"/>
        <pc:sldMkLst>
          <pc:docMk/>
          <pc:sldMk cId="800588195" sldId="260"/>
        </pc:sldMkLst>
      </pc:sldChg>
      <pc:sldChg chg="del">
        <pc:chgData name="Jaliya De Silva" userId="9520ab3c-7e29-4580-954b-113f7d87b6b4" providerId="ADAL" clId="{49443696-92F5-4DFC-BFB7-6A4E19E69935}" dt="2024-01-01T17:30:03.972" v="66" actId="47"/>
        <pc:sldMkLst>
          <pc:docMk/>
          <pc:sldMk cId="3449563345" sldId="263"/>
        </pc:sldMkLst>
      </pc:sldChg>
      <pc:sldChg chg="del">
        <pc:chgData name="Jaliya De Silva" userId="9520ab3c-7e29-4580-954b-113f7d87b6b4" providerId="ADAL" clId="{49443696-92F5-4DFC-BFB7-6A4E19E69935}" dt="2024-01-01T17:30:09.488" v="72" actId="47"/>
        <pc:sldMkLst>
          <pc:docMk/>
          <pc:sldMk cId="799365811" sldId="267"/>
        </pc:sldMkLst>
      </pc:sldChg>
      <pc:sldChg chg="del">
        <pc:chgData name="Jaliya De Silva" userId="9520ab3c-7e29-4580-954b-113f7d87b6b4" providerId="ADAL" clId="{49443696-92F5-4DFC-BFB7-6A4E19E69935}" dt="2024-01-01T17:30:08.643" v="71" actId="47"/>
        <pc:sldMkLst>
          <pc:docMk/>
          <pc:sldMk cId="669426752" sldId="269"/>
        </pc:sldMkLst>
      </pc:sldChg>
      <pc:sldChg chg="del">
        <pc:chgData name="Jaliya De Silva" userId="9520ab3c-7e29-4580-954b-113f7d87b6b4" providerId="ADAL" clId="{49443696-92F5-4DFC-BFB7-6A4E19E69935}" dt="2024-01-01T17:30:10.260" v="73" actId="47"/>
        <pc:sldMkLst>
          <pc:docMk/>
          <pc:sldMk cId="3752504516" sldId="270"/>
        </pc:sldMkLst>
      </pc:sldChg>
      <pc:sldChg chg="del">
        <pc:chgData name="Jaliya De Silva" userId="9520ab3c-7e29-4580-954b-113f7d87b6b4" providerId="ADAL" clId="{49443696-92F5-4DFC-BFB7-6A4E19E69935}" dt="2024-01-01T14:52:38.588" v="14" actId="47"/>
        <pc:sldMkLst>
          <pc:docMk/>
          <pc:sldMk cId="4242830837" sldId="271"/>
        </pc:sldMkLst>
      </pc:sldChg>
      <pc:sldChg chg="ord">
        <pc:chgData name="Jaliya De Silva" userId="9520ab3c-7e29-4580-954b-113f7d87b6b4" providerId="ADAL" clId="{49443696-92F5-4DFC-BFB7-6A4E19E69935}" dt="2024-01-01T18:48:46.299" v="140"/>
        <pc:sldMkLst>
          <pc:docMk/>
          <pc:sldMk cId="1425361480" sldId="272"/>
        </pc:sldMkLst>
      </pc:sldChg>
      <pc:sldChg chg="del">
        <pc:chgData name="Jaliya De Silva" userId="9520ab3c-7e29-4580-954b-113f7d87b6b4" providerId="ADAL" clId="{49443696-92F5-4DFC-BFB7-6A4E19E69935}" dt="2024-01-01T14:51:53.166" v="7" actId="47"/>
        <pc:sldMkLst>
          <pc:docMk/>
          <pc:sldMk cId="2974911662" sldId="277"/>
        </pc:sldMkLst>
      </pc:sldChg>
      <pc:sldChg chg="del">
        <pc:chgData name="Jaliya De Silva" userId="9520ab3c-7e29-4580-954b-113f7d87b6b4" providerId="ADAL" clId="{49443696-92F5-4DFC-BFB7-6A4E19E69935}" dt="2024-01-01T14:52:15.309" v="10" actId="47"/>
        <pc:sldMkLst>
          <pc:docMk/>
          <pc:sldMk cId="1642234708" sldId="278"/>
        </pc:sldMkLst>
      </pc:sldChg>
      <pc:sldChg chg="del">
        <pc:chgData name="Jaliya De Silva" userId="9520ab3c-7e29-4580-954b-113f7d87b6b4" providerId="ADAL" clId="{49443696-92F5-4DFC-BFB7-6A4E19E69935}" dt="2024-01-01T14:52:10.484" v="9" actId="47"/>
        <pc:sldMkLst>
          <pc:docMk/>
          <pc:sldMk cId="4294257058" sldId="279"/>
        </pc:sldMkLst>
      </pc:sldChg>
      <pc:sldChg chg="del">
        <pc:chgData name="Jaliya De Silva" userId="9520ab3c-7e29-4580-954b-113f7d87b6b4" providerId="ADAL" clId="{49443696-92F5-4DFC-BFB7-6A4E19E69935}" dt="2024-01-01T14:52:22.770" v="13" actId="47"/>
        <pc:sldMkLst>
          <pc:docMk/>
          <pc:sldMk cId="2941700134" sldId="281"/>
        </pc:sldMkLst>
      </pc:sldChg>
      <pc:sldChg chg="del">
        <pc:chgData name="Jaliya De Silva" userId="9520ab3c-7e29-4580-954b-113f7d87b6b4" providerId="ADAL" clId="{49443696-92F5-4DFC-BFB7-6A4E19E69935}" dt="2024-01-01T14:52:21.047" v="12" actId="47"/>
        <pc:sldMkLst>
          <pc:docMk/>
          <pc:sldMk cId="4256632170" sldId="284"/>
        </pc:sldMkLst>
      </pc:sldChg>
      <pc:sldChg chg="del">
        <pc:chgData name="Jaliya De Silva" userId="9520ab3c-7e29-4580-954b-113f7d87b6b4" providerId="ADAL" clId="{49443696-92F5-4DFC-BFB7-6A4E19E69935}" dt="2024-01-02T16:17:46.351" v="172" actId="47"/>
        <pc:sldMkLst>
          <pc:docMk/>
          <pc:sldMk cId="688754288" sldId="285"/>
        </pc:sldMkLst>
      </pc:sldChg>
      <pc:sldChg chg="del">
        <pc:chgData name="Jaliya De Silva" userId="9520ab3c-7e29-4580-954b-113f7d87b6b4" providerId="ADAL" clId="{49443696-92F5-4DFC-BFB7-6A4E19E69935}" dt="2024-01-01T14:52:43.763" v="16" actId="47"/>
        <pc:sldMkLst>
          <pc:docMk/>
          <pc:sldMk cId="4033792987" sldId="330"/>
        </pc:sldMkLst>
      </pc:sldChg>
      <pc:sldChg chg="modSp mod">
        <pc:chgData name="Jaliya De Silva" userId="9520ab3c-7e29-4580-954b-113f7d87b6b4" providerId="ADAL" clId="{49443696-92F5-4DFC-BFB7-6A4E19E69935}" dt="2024-01-02T16:17:17.662" v="170" actId="33524"/>
        <pc:sldMkLst>
          <pc:docMk/>
          <pc:sldMk cId="1474722510" sldId="334"/>
        </pc:sldMkLst>
      </pc:sldChg>
      <pc:sldChg chg="del">
        <pc:chgData name="Jaliya De Silva" userId="9520ab3c-7e29-4580-954b-113f7d87b6b4" providerId="ADAL" clId="{49443696-92F5-4DFC-BFB7-6A4E19E69935}" dt="2024-01-01T17:30:06.203" v="68" actId="47"/>
        <pc:sldMkLst>
          <pc:docMk/>
          <pc:sldMk cId="4195684191" sldId="345"/>
        </pc:sldMkLst>
      </pc:sldChg>
      <pc:sldChg chg="del">
        <pc:chgData name="Jaliya De Silva" userId="9520ab3c-7e29-4580-954b-113f7d87b6b4" providerId="ADAL" clId="{49443696-92F5-4DFC-BFB7-6A4E19E69935}" dt="2024-01-01T17:30:06.978" v="69" actId="47"/>
        <pc:sldMkLst>
          <pc:docMk/>
          <pc:sldMk cId="3875934091" sldId="346"/>
        </pc:sldMkLst>
      </pc:sldChg>
      <pc:sldChg chg="del">
        <pc:chgData name="Jaliya De Silva" userId="9520ab3c-7e29-4580-954b-113f7d87b6b4" providerId="ADAL" clId="{49443696-92F5-4DFC-BFB7-6A4E19E69935}" dt="2024-01-01T14:53:21.996" v="18" actId="47"/>
        <pc:sldMkLst>
          <pc:docMk/>
          <pc:sldMk cId="3718365202" sldId="347"/>
        </pc:sldMkLst>
      </pc:sldChg>
      <pc:sldChg chg="del">
        <pc:chgData name="Jaliya De Silva" userId="9520ab3c-7e29-4580-954b-113f7d87b6b4" providerId="ADAL" clId="{49443696-92F5-4DFC-BFB7-6A4E19E69935}" dt="2024-01-01T14:52:18.200" v="11" actId="47"/>
        <pc:sldMkLst>
          <pc:docMk/>
          <pc:sldMk cId="1682071156" sldId="348"/>
        </pc:sldMkLst>
      </pc:sldChg>
      <pc:sldChg chg="del">
        <pc:chgData name="Jaliya De Silva" userId="9520ab3c-7e29-4580-954b-113f7d87b6b4" providerId="ADAL" clId="{49443696-92F5-4DFC-BFB7-6A4E19E69935}" dt="2024-01-01T17:30:01.110" v="64" actId="47"/>
        <pc:sldMkLst>
          <pc:docMk/>
          <pc:sldMk cId="523518952" sldId="349"/>
        </pc:sldMkLst>
      </pc:sldChg>
      <pc:sldChg chg="del">
        <pc:chgData name="Jaliya De Silva" userId="9520ab3c-7e29-4580-954b-113f7d87b6b4" providerId="ADAL" clId="{49443696-92F5-4DFC-BFB7-6A4E19E69935}" dt="2024-01-01T17:30:05.380" v="67" actId="47"/>
        <pc:sldMkLst>
          <pc:docMk/>
          <pc:sldMk cId="2249612817" sldId="350"/>
        </pc:sldMkLst>
      </pc:sldChg>
      <pc:sldChg chg="del">
        <pc:chgData name="Jaliya De Silva" userId="9520ab3c-7e29-4580-954b-113f7d87b6b4" providerId="ADAL" clId="{49443696-92F5-4DFC-BFB7-6A4E19E69935}" dt="2024-01-02T16:17:36.376" v="171" actId="47"/>
        <pc:sldMkLst>
          <pc:docMk/>
          <pc:sldMk cId="2609793423" sldId="469"/>
        </pc:sldMkLst>
      </pc:sldChg>
      <pc:sldChg chg="modSp mod modAnim">
        <pc:chgData name="Jaliya De Silva" userId="9520ab3c-7e29-4580-954b-113f7d87b6b4" providerId="ADAL" clId="{49443696-92F5-4DFC-BFB7-6A4E19E69935}" dt="2024-01-02T16:22:20.842" v="204" actId="1076"/>
        <pc:sldMkLst>
          <pc:docMk/>
          <pc:sldMk cId="1218970185" sldId="679"/>
        </pc:sldMkLst>
      </pc:sldChg>
      <pc:sldChg chg="del">
        <pc:chgData name="Jaliya De Silva" userId="9520ab3c-7e29-4580-954b-113f7d87b6b4" providerId="ADAL" clId="{49443696-92F5-4DFC-BFB7-6A4E19E69935}" dt="2024-01-01T17:30:11.450" v="74" actId="47"/>
        <pc:sldMkLst>
          <pc:docMk/>
          <pc:sldMk cId="1345523338" sldId="687"/>
        </pc:sldMkLst>
      </pc:sldChg>
      <pc:sldChg chg="modSp mod">
        <pc:chgData name="Jaliya De Silva" userId="9520ab3c-7e29-4580-954b-113f7d87b6b4" providerId="ADAL" clId="{49443696-92F5-4DFC-BFB7-6A4E19E69935}" dt="2024-01-01T18:47:43.740" v="136" actId="20577"/>
        <pc:sldMkLst>
          <pc:docMk/>
          <pc:sldMk cId="443570358" sldId="688"/>
        </pc:sldMkLst>
      </pc:sldChg>
      <pc:sldChg chg="del">
        <pc:chgData name="Jaliya De Silva" userId="9520ab3c-7e29-4580-954b-113f7d87b6b4" providerId="ADAL" clId="{49443696-92F5-4DFC-BFB7-6A4E19E69935}" dt="2024-01-01T17:34:09.867" v="96" actId="47"/>
        <pc:sldMkLst>
          <pc:docMk/>
          <pc:sldMk cId="2688835818" sldId="689"/>
        </pc:sldMkLst>
      </pc:sldChg>
      <pc:sldChg chg="del">
        <pc:chgData name="Jaliya De Silva" userId="9520ab3c-7e29-4580-954b-113f7d87b6b4" providerId="ADAL" clId="{49443696-92F5-4DFC-BFB7-6A4E19E69935}" dt="2024-01-01T14:52:07.346" v="8" actId="47"/>
        <pc:sldMkLst>
          <pc:docMk/>
          <pc:sldMk cId="3469466444" sldId="690"/>
        </pc:sldMkLst>
      </pc:sldChg>
      <pc:sldChg chg="del">
        <pc:chgData name="Jaliya De Silva" userId="9520ab3c-7e29-4580-954b-113f7d87b6b4" providerId="ADAL" clId="{49443696-92F5-4DFC-BFB7-6A4E19E69935}" dt="2024-01-01T14:52:56.021" v="17" actId="47"/>
        <pc:sldMkLst>
          <pc:docMk/>
          <pc:sldMk cId="2834800699" sldId="691"/>
        </pc:sldMkLst>
      </pc:sldChg>
      <pc:sldChg chg="del">
        <pc:chgData name="Jaliya De Silva" userId="9520ab3c-7e29-4580-954b-113f7d87b6b4" providerId="ADAL" clId="{49443696-92F5-4DFC-BFB7-6A4E19E69935}" dt="2024-01-01T14:52:39.749" v="15" actId="47"/>
        <pc:sldMkLst>
          <pc:docMk/>
          <pc:sldMk cId="491497517" sldId="692"/>
        </pc:sldMkLst>
      </pc:sldChg>
      <pc:sldChg chg="del">
        <pc:chgData name="Jaliya De Silva" userId="9520ab3c-7e29-4580-954b-113f7d87b6b4" providerId="ADAL" clId="{49443696-92F5-4DFC-BFB7-6A4E19E69935}" dt="2024-01-01T17:30:07.805" v="70" actId="47"/>
        <pc:sldMkLst>
          <pc:docMk/>
          <pc:sldMk cId="3515420898" sldId="693"/>
        </pc:sldMkLst>
      </pc:sldChg>
      <pc:sldChg chg="ord">
        <pc:chgData name="Jaliya De Silva" userId="9520ab3c-7e29-4580-954b-113f7d87b6b4" providerId="ADAL" clId="{49443696-92F5-4DFC-BFB7-6A4E19E69935}" dt="2024-01-01T18:48:57.396" v="142"/>
        <pc:sldMkLst>
          <pc:docMk/>
          <pc:sldMk cId="1202276139" sldId="695"/>
        </pc:sldMkLst>
      </pc:sldChg>
      <pc:sldChg chg="modSp mod">
        <pc:chgData name="Jaliya De Silva" userId="9520ab3c-7e29-4580-954b-113f7d87b6b4" providerId="ADAL" clId="{49443696-92F5-4DFC-BFB7-6A4E19E69935}" dt="2024-01-01T14:54:59.424" v="36" actId="20577"/>
        <pc:sldMkLst>
          <pc:docMk/>
          <pc:sldMk cId="1555249484" sldId="696"/>
        </pc:sldMkLst>
      </pc:sldChg>
      <pc:sldChg chg="modNotesTx">
        <pc:chgData name="Jaliya De Silva" userId="9520ab3c-7e29-4580-954b-113f7d87b6b4" providerId="ADAL" clId="{49443696-92F5-4DFC-BFB7-6A4E19E69935}" dt="2024-01-03T10:49:13.359" v="211"/>
        <pc:sldMkLst>
          <pc:docMk/>
          <pc:sldMk cId="3342177143" sldId="698"/>
        </pc:sldMkLst>
      </pc:sldChg>
      <pc:sldChg chg="modNotesTx">
        <pc:chgData name="Jaliya De Silva" userId="9520ab3c-7e29-4580-954b-113f7d87b6b4" providerId="ADAL" clId="{49443696-92F5-4DFC-BFB7-6A4E19E69935}" dt="2024-01-03T10:49:30.680" v="212"/>
        <pc:sldMkLst>
          <pc:docMk/>
          <pc:sldMk cId="1050812697" sldId="699"/>
        </pc:sldMkLst>
      </pc:sldChg>
      <pc:sldChg chg="del">
        <pc:chgData name="Jaliya De Silva" userId="9520ab3c-7e29-4580-954b-113f7d87b6b4" providerId="ADAL" clId="{49443696-92F5-4DFC-BFB7-6A4E19E69935}" dt="2024-01-01T18:49:21.961" v="143" actId="47"/>
        <pc:sldMkLst>
          <pc:docMk/>
          <pc:sldMk cId="1392959795" sldId="700"/>
        </pc:sldMkLst>
      </pc:sldChg>
      <pc:sldChg chg="addSp delSp modSp mod modNotesTx">
        <pc:chgData name="Jaliya De Silva" userId="9520ab3c-7e29-4580-954b-113f7d87b6b4" providerId="ADAL" clId="{49443696-92F5-4DFC-BFB7-6A4E19E69935}" dt="2024-01-03T11:02:15.175" v="214"/>
        <pc:sldMkLst>
          <pc:docMk/>
          <pc:sldMk cId="4043562178" sldId="701"/>
        </pc:sldMkLst>
      </pc:sldChg>
      <pc:sldChg chg="modNotesTx">
        <pc:chgData name="Jaliya De Silva" userId="9520ab3c-7e29-4580-954b-113f7d87b6b4" providerId="ADAL" clId="{49443696-92F5-4DFC-BFB7-6A4E19E69935}" dt="2024-01-03T11:11:07.311" v="239"/>
        <pc:sldMkLst>
          <pc:docMk/>
          <pc:sldMk cId="1136605898" sldId="702"/>
        </pc:sldMkLst>
      </pc:sldChg>
      <pc:sldChg chg="modNotesTx">
        <pc:chgData name="Jaliya De Silva" userId="9520ab3c-7e29-4580-954b-113f7d87b6b4" providerId="ADAL" clId="{49443696-92F5-4DFC-BFB7-6A4E19E69935}" dt="2024-01-03T11:11:32.142" v="240"/>
        <pc:sldMkLst>
          <pc:docMk/>
          <pc:sldMk cId="189675141" sldId="703"/>
        </pc:sldMkLst>
      </pc:sldChg>
      <pc:sldChg chg="modNotesTx">
        <pc:chgData name="Jaliya De Silva" userId="9520ab3c-7e29-4580-954b-113f7d87b6b4" providerId="ADAL" clId="{49443696-92F5-4DFC-BFB7-6A4E19E69935}" dt="2024-01-03T11:11:56.138" v="241"/>
        <pc:sldMkLst>
          <pc:docMk/>
          <pc:sldMk cId="3525382049" sldId="704"/>
        </pc:sldMkLst>
      </pc:sldChg>
      <pc:sldChg chg="modNotesTx">
        <pc:chgData name="Jaliya De Silva" userId="9520ab3c-7e29-4580-954b-113f7d87b6b4" providerId="ADAL" clId="{49443696-92F5-4DFC-BFB7-6A4E19E69935}" dt="2024-01-03T11:12:11.424" v="242"/>
        <pc:sldMkLst>
          <pc:docMk/>
          <pc:sldMk cId="131016455" sldId="705"/>
        </pc:sldMkLst>
      </pc:sldChg>
      <pc:sldChg chg="modNotesTx">
        <pc:chgData name="Jaliya De Silva" userId="9520ab3c-7e29-4580-954b-113f7d87b6b4" providerId="ADAL" clId="{49443696-92F5-4DFC-BFB7-6A4E19E69935}" dt="2024-01-03T11:12:37.525" v="243"/>
        <pc:sldMkLst>
          <pc:docMk/>
          <pc:sldMk cId="2707189481" sldId="707"/>
        </pc:sldMkLst>
      </pc:sldChg>
      <pc:sldChg chg="modNotesTx">
        <pc:chgData name="Jaliya De Silva" userId="9520ab3c-7e29-4580-954b-113f7d87b6b4" providerId="ADAL" clId="{49443696-92F5-4DFC-BFB7-6A4E19E69935}" dt="2024-01-03T11:13:23.398" v="245"/>
        <pc:sldMkLst>
          <pc:docMk/>
          <pc:sldMk cId="1825690315" sldId="708"/>
        </pc:sldMkLst>
      </pc:sldChg>
      <pc:sldChg chg="modNotesTx">
        <pc:chgData name="Jaliya De Silva" userId="9520ab3c-7e29-4580-954b-113f7d87b6b4" providerId="ADAL" clId="{49443696-92F5-4DFC-BFB7-6A4E19E69935}" dt="2024-01-03T11:13:38.042" v="246"/>
        <pc:sldMkLst>
          <pc:docMk/>
          <pc:sldMk cId="2505751950" sldId="709"/>
        </pc:sldMkLst>
      </pc:sldChg>
      <pc:sldChg chg="modNotesTx">
        <pc:chgData name="Jaliya De Silva" userId="9520ab3c-7e29-4580-954b-113f7d87b6b4" providerId="ADAL" clId="{49443696-92F5-4DFC-BFB7-6A4E19E69935}" dt="2024-01-03T11:12:53.685" v="244"/>
        <pc:sldMkLst>
          <pc:docMk/>
          <pc:sldMk cId="3160480179" sldId="710"/>
        </pc:sldMkLst>
      </pc:sldChg>
      <pc:sldChg chg="modNotesTx">
        <pc:chgData name="Jaliya De Silva" userId="9520ab3c-7e29-4580-954b-113f7d87b6b4" providerId="ADAL" clId="{49443696-92F5-4DFC-BFB7-6A4E19E69935}" dt="2024-01-03T11:13:53.478" v="247"/>
        <pc:sldMkLst>
          <pc:docMk/>
          <pc:sldMk cId="3211410836" sldId="711"/>
        </pc:sldMkLst>
      </pc:sldChg>
      <pc:sldChg chg="ord modNotesTx">
        <pc:chgData name="Jaliya De Silva" userId="9520ab3c-7e29-4580-954b-113f7d87b6b4" providerId="ADAL" clId="{49443696-92F5-4DFC-BFB7-6A4E19E69935}" dt="2024-01-03T11:14:26.891" v="252"/>
        <pc:sldMkLst>
          <pc:docMk/>
          <pc:sldMk cId="1313112559" sldId="712"/>
        </pc:sldMkLst>
      </pc:sldChg>
      <pc:sldChg chg="addSp delSp modSp new mod ord modNotesTx">
        <pc:chgData name="Jaliya De Silva" userId="9520ab3c-7e29-4580-954b-113f7d87b6b4" providerId="ADAL" clId="{49443696-92F5-4DFC-BFB7-6A4E19E69935}" dt="2024-01-03T10:57:18.480" v="213"/>
        <pc:sldMkLst>
          <pc:docMk/>
          <pc:sldMk cId="2921366328" sldId="713"/>
        </pc:sldMkLst>
      </pc:sldChg>
      <pc:sldChg chg="addSp modSp new mod modNotesTx">
        <pc:chgData name="Jaliya De Silva" userId="9520ab3c-7e29-4580-954b-113f7d87b6b4" providerId="ADAL" clId="{49443696-92F5-4DFC-BFB7-6A4E19E69935}" dt="2024-01-03T11:02:33.169" v="215"/>
        <pc:sldMkLst>
          <pc:docMk/>
          <pc:sldMk cId="3994499152" sldId="714"/>
        </pc:sldMkLst>
      </pc:sldChg>
      <pc:sldChg chg="addSp delSp modSp new mod modNotesTx">
        <pc:chgData name="Jaliya De Silva" userId="9520ab3c-7e29-4580-954b-113f7d87b6b4" providerId="ADAL" clId="{49443696-92F5-4DFC-BFB7-6A4E19E69935}" dt="2024-01-03T11:05:56.888" v="238"/>
        <pc:sldMkLst>
          <pc:docMk/>
          <pc:sldMk cId="3685215062" sldId="715"/>
        </pc:sldMkLst>
      </pc:sldChg>
      <pc:sldChg chg="addSp modSp new mod ord">
        <pc:chgData name="Jaliya De Silva" userId="9520ab3c-7e29-4580-954b-113f7d87b6b4" providerId="ADAL" clId="{49443696-92F5-4DFC-BFB7-6A4E19E69935}" dt="2024-01-01T17:23:59.775" v="61"/>
        <pc:sldMkLst>
          <pc:docMk/>
          <pc:sldMk cId="3510106185" sldId="716"/>
        </pc:sldMkLst>
      </pc:sldChg>
      <pc:sldChg chg="addSp modSp new mod modNotesTx">
        <pc:chgData name="Jaliya De Silva" userId="9520ab3c-7e29-4580-954b-113f7d87b6b4" providerId="ADAL" clId="{49443696-92F5-4DFC-BFB7-6A4E19E69935}" dt="2024-01-03T10:19:52.262" v="208"/>
        <pc:sldMkLst>
          <pc:docMk/>
          <pc:sldMk cId="1515479874" sldId="717"/>
        </pc:sldMkLst>
      </pc:sldChg>
      <pc:sldChg chg="addSp modSp new mod modNotesTx">
        <pc:chgData name="Jaliya De Silva" userId="9520ab3c-7e29-4580-954b-113f7d87b6b4" providerId="ADAL" clId="{49443696-92F5-4DFC-BFB7-6A4E19E69935}" dt="2024-01-03T10:25:57.993" v="209"/>
        <pc:sldMkLst>
          <pc:docMk/>
          <pc:sldMk cId="925615580" sldId="718"/>
        </pc:sldMkLst>
      </pc:sldChg>
      <pc:sldChg chg="addSp modSp new mod modNotesTx">
        <pc:chgData name="Jaliya De Silva" userId="9520ab3c-7e29-4580-954b-113f7d87b6b4" providerId="ADAL" clId="{49443696-92F5-4DFC-BFB7-6A4E19E69935}" dt="2024-01-03T10:44:28.766" v="210"/>
        <pc:sldMkLst>
          <pc:docMk/>
          <pc:sldMk cId="2287990823" sldId="719"/>
        </pc:sldMkLst>
      </pc:sldChg>
      <pc:sldChg chg="addSp modSp new mod">
        <pc:chgData name="Jaliya De Silva" userId="9520ab3c-7e29-4580-954b-113f7d87b6b4" providerId="ADAL" clId="{49443696-92F5-4DFC-BFB7-6A4E19E69935}" dt="2024-01-03T10:11:20.861" v="207" actId="1076"/>
        <pc:sldMkLst>
          <pc:docMk/>
          <pc:sldMk cId="2340308391" sldId="720"/>
        </pc:sldMkLst>
      </pc:sldChg>
      <pc:sldChg chg="add del">
        <pc:chgData name="Jaliya De Silva" userId="9520ab3c-7e29-4580-954b-113f7d87b6b4" providerId="ADAL" clId="{49443696-92F5-4DFC-BFB7-6A4E19E69935}" dt="2024-01-02T15:21:15.546" v="153" actId="47"/>
        <pc:sldMkLst>
          <pc:docMk/>
          <pc:sldMk cId="3495567266" sldId="720"/>
        </pc:sldMkLst>
      </pc:sldChg>
      <pc:sldChg chg="add del">
        <pc:chgData name="Jaliya De Silva" userId="9520ab3c-7e29-4580-954b-113f7d87b6b4" providerId="ADAL" clId="{49443696-92F5-4DFC-BFB7-6A4E19E69935}" dt="2024-01-02T15:21:18.445" v="154" actId="47"/>
        <pc:sldMkLst>
          <pc:docMk/>
          <pc:sldMk cId="629874345" sldId="721"/>
        </pc:sldMkLst>
      </pc:sldChg>
    </pc:docChg>
  </pc:docChgLst>
  <pc:docChgLst>
    <pc:chgData name="Neil Dyer" userId="f48cccbf-306c-476d-ac12-27135fb93a1f" providerId="ADAL" clId="{004B1505-E5C0-4B3F-9B01-E1C86227B086}"/>
    <pc:docChg chg="custSel addSld delSld modSld sldOrd">
      <pc:chgData name="Neil Dyer" userId="f48cccbf-306c-476d-ac12-27135fb93a1f" providerId="ADAL" clId="{004B1505-E5C0-4B3F-9B01-E1C86227B086}" dt="2025-04-23T09:28:21.907" v="961" actId="20577"/>
      <pc:docMkLst>
        <pc:docMk/>
      </pc:docMkLst>
      <pc:sldChg chg="del">
        <pc:chgData name="Neil Dyer" userId="f48cccbf-306c-476d-ac12-27135fb93a1f" providerId="ADAL" clId="{004B1505-E5C0-4B3F-9B01-E1C86227B086}" dt="2025-04-23T08:59:56.753" v="0" actId="2696"/>
        <pc:sldMkLst>
          <pc:docMk/>
          <pc:sldMk cId="4043562178" sldId="701"/>
        </pc:sldMkLst>
      </pc:sldChg>
      <pc:sldChg chg="ord">
        <pc:chgData name="Neil Dyer" userId="f48cccbf-306c-476d-ac12-27135fb93a1f" providerId="ADAL" clId="{004B1505-E5C0-4B3F-9B01-E1C86227B086}" dt="2025-04-23T09:00:45.745" v="2"/>
        <pc:sldMkLst>
          <pc:docMk/>
          <pc:sldMk cId="3525382049" sldId="704"/>
        </pc:sldMkLst>
      </pc:sldChg>
      <pc:sldChg chg="modSp mod">
        <pc:chgData name="Neil Dyer" userId="f48cccbf-306c-476d-ac12-27135fb93a1f" providerId="ADAL" clId="{004B1505-E5C0-4B3F-9B01-E1C86227B086}" dt="2025-04-23T09:14:25.124" v="818" actId="1076"/>
        <pc:sldMkLst>
          <pc:docMk/>
          <pc:sldMk cId="131016455" sldId="705"/>
        </pc:sldMkLst>
        <pc:picChg chg="mod modCrop">
          <ac:chgData name="Neil Dyer" userId="f48cccbf-306c-476d-ac12-27135fb93a1f" providerId="ADAL" clId="{004B1505-E5C0-4B3F-9B01-E1C86227B086}" dt="2025-04-23T09:14:25.124" v="818" actId="1076"/>
          <ac:picMkLst>
            <pc:docMk/>
            <pc:sldMk cId="131016455" sldId="705"/>
            <ac:picMk id="3" creationId="{977DA94C-8AFC-6862-ECC0-FF554CD4D466}"/>
          </ac:picMkLst>
        </pc:picChg>
      </pc:sldChg>
      <pc:sldChg chg="ord">
        <pc:chgData name="Neil Dyer" userId="f48cccbf-306c-476d-ac12-27135fb93a1f" providerId="ADAL" clId="{004B1505-E5C0-4B3F-9B01-E1C86227B086}" dt="2025-04-23T09:05:12.689" v="379"/>
        <pc:sldMkLst>
          <pc:docMk/>
          <pc:sldMk cId="2899219391" sldId="706"/>
        </pc:sldMkLst>
      </pc:sldChg>
      <pc:sldChg chg="del">
        <pc:chgData name="Neil Dyer" userId="f48cccbf-306c-476d-ac12-27135fb93a1f" providerId="ADAL" clId="{004B1505-E5C0-4B3F-9B01-E1C86227B086}" dt="2025-04-23T09:01:15.149" v="3" actId="2696"/>
        <pc:sldMkLst>
          <pc:docMk/>
          <pc:sldMk cId="2707189481" sldId="707"/>
        </pc:sldMkLst>
      </pc:sldChg>
      <pc:sldChg chg="del">
        <pc:chgData name="Neil Dyer" userId="f48cccbf-306c-476d-ac12-27135fb93a1f" providerId="ADAL" clId="{004B1505-E5C0-4B3F-9B01-E1C86227B086}" dt="2025-04-23T09:18:33.095" v="820" actId="47"/>
        <pc:sldMkLst>
          <pc:docMk/>
          <pc:sldMk cId="1825690315" sldId="708"/>
        </pc:sldMkLst>
      </pc:sldChg>
      <pc:sldChg chg="del">
        <pc:chgData name="Neil Dyer" userId="f48cccbf-306c-476d-ac12-27135fb93a1f" providerId="ADAL" clId="{004B1505-E5C0-4B3F-9B01-E1C86227B086}" dt="2025-04-23T09:18:45.676" v="821" actId="47"/>
        <pc:sldMkLst>
          <pc:docMk/>
          <pc:sldMk cId="1313112559" sldId="712"/>
        </pc:sldMkLst>
      </pc:sldChg>
      <pc:sldChg chg="del">
        <pc:chgData name="Neil Dyer" userId="f48cccbf-306c-476d-ac12-27135fb93a1f" providerId="ADAL" clId="{004B1505-E5C0-4B3F-9B01-E1C86227B086}" dt="2025-04-23T08:59:56.753" v="0" actId="2696"/>
        <pc:sldMkLst>
          <pc:docMk/>
          <pc:sldMk cId="2921366328" sldId="713"/>
        </pc:sldMkLst>
      </pc:sldChg>
      <pc:sldChg chg="del">
        <pc:chgData name="Neil Dyer" userId="f48cccbf-306c-476d-ac12-27135fb93a1f" providerId="ADAL" clId="{004B1505-E5C0-4B3F-9B01-E1C86227B086}" dt="2025-04-23T08:59:56.753" v="0" actId="2696"/>
        <pc:sldMkLst>
          <pc:docMk/>
          <pc:sldMk cId="3994499152" sldId="714"/>
        </pc:sldMkLst>
      </pc:sldChg>
      <pc:sldChg chg="del">
        <pc:chgData name="Neil Dyer" userId="f48cccbf-306c-476d-ac12-27135fb93a1f" providerId="ADAL" clId="{004B1505-E5C0-4B3F-9B01-E1C86227B086}" dt="2025-04-23T08:59:56.753" v="0" actId="2696"/>
        <pc:sldMkLst>
          <pc:docMk/>
          <pc:sldMk cId="3685215062" sldId="715"/>
        </pc:sldMkLst>
      </pc:sldChg>
      <pc:sldChg chg="del">
        <pc:chgData name="Neil Dyer" userId="f48cccbf-306c-476d-ac12-27135fb93a1f" providerId="ADAL" clId="{004B1505-E5C0-4B3F-9B01-E1C86227B086}" dt="2025-04-23T08:59:56.753" v="0" actId="2696"/>
        <pc:sldMkLst>
          <pc:docMk/>
          <pc:sldMk cId="3510106185" sldId="716"/>
        </pc:sldMkLst>
      </pc:sldChg>
      <pc:sldChg chg="ord">
        <pc:chgData name="Neil Dyer" userId="f48cccbf-306c-476d-ac12-27135fb93a1f" providerId="ADAL" clId="{004B1505-E5C0-4B3F-9B01-E1C86227B086}" dt="2025-04-23T09:20:08.392" v="824"/>
        <pc:sldMkLst>
          <pc:docMk/>
          <pc:sldMk cId="1515479874" sldId="717"/>
        </pc:sldMkLst>
      </pc:sldChg>
      <pc:sldChg chg="del">
        <pc:chgData name="Neil Dyer" userId="f48cccbf-306c-476d-ac12-27135fb93a1f" providerId="ADAL" clId="{004B1505-E5C0-4B3F-9B01-E1C86227B086}" dt="2025-04-23T09:20:16.757" v="825" actId="47"/>
        <pc:sldMkLst>
          <pc:docMk/>
          <pc:sldMk cId="2287990823" sldId="719"/>
        </pc:sldMkLst>
      </pc:sldChg>
      <pc:sldChg chg="modSp mod">
        <pc:chgData name="Neil Dyer" userId="f48cccbf-306c-476d-ac12-27135fb93a1f" providerId="ADAL" clId="{004B1505-E5C0-4B3F-9B01-E1C86227B086}" dt="2025-04-23T09:27:31.857" v="929" actId="1076"/>
        <pc:sldMkLst>
          <pc:docMk/>
          <pc:sldMk cId="2281038503" sldId="722"/>
        </pc:sldMkLst>
        <pc:spChg chg="mod">
          <ac:chgData name="Neil Dyer" userId="f48cccbf-306c-476d-ac12-27135fb93a1f" providerId="ADAL" clId="{004B1505-E5C0-4B3F-9B01-E1C86227B086}" dt="2025-04-23T09:27:25.968" v="928" actId="404"/>
          <ac:spMkLst>
            <pc:docMk/>
            <pc:sldMk cId="2281038503" sldId="722"/>
            <ac:spMk id="2" creationId="{8F5C6CC0-EAD4-D128-330E-E40428FF3786}"/>
          </ac:spMkLst>
        </pc:spChg>
        <pc:spChg chg="mod">
          <ac:chgData name="Neil Dyer" userId="f48cccbf-306c-476d-ac12-27135fb93a1f" providerId="ADAL" clId="{004B1505-E5C0-4B3F-9B01-E1C86227B086}" dt="2025-04-23T09:27:31.857" v="929" actId="1076"/>
          <ac:spMkLst>
            <pc:docMk/>
            <pc:sldMk cId="2281038503" sldId="722"/>
            <ac:spMk id="6" creationId="{004F6D70-7FEE-8A45-D86E-B058DCEA8A01}"/>
          </ac:spMkLst>
        </pc:spChg>
      </pc:sldChg>
      <pc:sldChg chg="modSp add mod modAnim modShow">
        <pc:chgData name="Neil Dyer" userId="f48cccbf-306c-476d-ac12-27135fb93a1f" providerId="ADAL" clId="{004B1505-E5C0-4B3F-9B01-E1C86227B086}" dt="2025-04-23T09:28:21.907" v="961" actId="20577"/>
        <pc:sldMkLst>
          <pc:docMk/>
          <pc:sldMk cId="773065673" sldId="723"/>
        </pc:sldMkLst>
        <pc:spChg chg="mod">
          <ac:chgData name="Neil Dyer" userId="f48cccbf-306c-476d-ac12-27135fb93a1f" providerId="ADAL" clId="{004B1505-E5C0-4B3F-9B01-E1C86227B086}" dt="2025-04-23T09:28:21.907" v="961" actId="20577"/>
          <ac:spMkLst>
            <pc:docMk/>
            <pc:sldMk cId="773065673" sldId="723"/>
            <ac:spMk id="2" creationId="{B317037D-C3FF-BE3A-5E4E-9ED23B39E3C1}"/>
          </ac:spMkLst>
        </pc:spChg>
        <pc:spChg chg="mod">
          <ac:chgData name="Neil Dyer" userId="f48cccbf-306c-476d-ac12-27135fb93a1f" providerId="ADAL" clId="{004B1505-E5C0-4B3F-9B01-E1C86227B086}" dt="2025-04-23T09:28:13.908" v="956" actId="20577"/>
          <ac:spMkLst>
            <pc:docMk/>
            <pc:sldMk cId="773065673" sldId="723"/>
            <ac:spMk id="6" creationId="{3BC263CE-8406-1485-0B59-6F0C8980E74A}"/>
          </ac:spMkLst>
        </pc:spChg>
      </pc:sldChg>
      <pc:sldChg chg="del">
        <pc:chgData name="Neil Dyer" userId="f48cccbf-306c-476d-ac12-27135fb93a1f" providerId="ADAL" clId="{004B1505-E5C0-4B3F-9B01-E1C86227B086}" dt="2025-04-23T09:20:32.873" v="826" actId="2696"/>
        <pc:sldMkLst>
          <pc:docMk/>
          <pc:sldMk cId="3764908176" sldId="723"/>
        </pc:sldMkLst>
      </pc:sldChg>
      <pc:sldChg chg="del ord">
        <pc:chgData name="Neil Dyer" userId="f48cccbf-306c-476d-ac12-27135fb93a1f" providerId="ADAL" clId="{004B1505-E5C0-4B3F-9B01-E1C86227B086}" dt="2025-04-23T09:24:33.820" v="840" actId="47"/>
        <pc:sldMkLst>
          <pc:docMk/>
          <pc:sldMk cId="295959844" sldId="1201"/>
        </pc:sldMkLst>
      </pc:sldChg>
      <pc:sldChg chg="del">
        <pc:chgData name="Neil Dyer" userId="f48cccbf-306c-476d-ac12-27135fb93a1f" providerId="ADAL" clId="{004B1505-E5C0-4B3F-9B01-E1C86227B086}" dt="2025-04-23T09:19:53.015" v="822" actId="47"/>
        <pc:sldMkLst>
          <pc:docMk/>
          <pc:sldMk cId="500448057" sldId="1202"/>
        </pc:sldMkLst>
      </pc:sldChg>
      <pc:sldChg chg="modSp add">
        <pc:chgData name="Neil Dyer" userId="f48cccbf-306c-476d-ac12-27135fb93a1f" providerId="ADAL" clId="{004B1505-E5C0-4B3F-9B01-E1C86227B086}" dt="2025-04-23T09:26:08.476" v="880" actId="20577"/>
        <pc:sldMkLst>
          <pc:docMk/>
          <pc:sldMk cId="110862803" sldId="1206"/>
        </pc:sldMkLst>
        <pc:spChg chg="mod">
          <ac:chgData name="Neil Dyer" userId="f48cccbf-306c-476d-ac12-27135fb93a1f" providerId="ADAL" clId="{004B1505-E5C0-4B3F-9B01-E1C86227B086}" dt="2025-04-23T09:26:08.476" v="880" actId="20577"/>
          <ac:spMkLst>
            <pc:docMk/>
            <pc:sldMk cId="110862803" sldId="1206"/>
            <ac:spMk id="6" creationId="{3E64B701-6F73-71EB-8536-840184BE30AE}"/>
          </ac:spMkLst>
        </pc:spChg>
      </pc:sldChg>
      <pc:sldChg chg="modSp add modAnim">
        <pc:chgData name="Neil Dyer" userId="f48cccbf-306c-476d-ac12-27135fb93a1f" providerId="ADAL" clId="{004B1505-E5C0-4B3F-9B01-E1C86227B086}" dt="2025-04-23T09:04:56.202" v="377" actId="20577"/>
        <pc:sldMkLst>
          <pc:docMk/>
          <pc:sldMk cId="1967826828" sldId="1207"/>
        </pc:sldMkLst>
        <pc:spChg chg="mod">
          <ac:chgData name="Neil Dyer" userId="f48cccbf-306c-476d-ac12-27135fb93a1f" providerId="ADAL" clId="{004B1505-E5C0-4B3F-9B01-E1C86227B086}" dt="2025-04-23T09:04:56.202" v="377" actId="20577"/>
          <ac:spMkLst>
            <pc:docMk/>
            <pc:sldMk cId="1967826828" sldId="1207"/>
            <ac:spMk id="6" creationId="{18107FE6-03E7-DDF8-DC8C-836BF9405305}"/>
          </ac:spMkLst>
        </pc:spChg>
      </pc:sldChg>
      <pc:sldChg chg="modSp add">
        <pc:chgData name="Neil Dyer" userId="f48cccbf-306c-476d-ac12-27135fb93a1f" providerId="ADAL" clId="{004B1505-E5C0-4B3F-9B01-E1C86227B086}" dt="2025-04-23T09:07:05.373" v="567" actId="20577"/>
        <pc:sldMkLst>
          <pc:docMk/>
          <pc:sldMk cId="1842612234" sldId="1208"/>
        </pc:sldMkLst>
        <pc:spChg chg="mod">
          <ac:chgData name="Neil Dyer" userId="f48cccbf-306c-476d-ac12-27135fb93a1f" providerId="ADAL" clId="{004B1505-E5C0-4B3F-9B01-E1C86227B086}" dt="2025-04-23T09:07:05.373" v="567" actId="20577"/>
          <ac:spMkLst>
            <pc:docMk/>
            <pc:sldMk cId="1842612234" sldId="1208"/>
            <ac:spMk id="6" creationId="{CA9E923A-9190-252C-1DF4-3CE3FD311B75}"/>
          </ac:spMkLst>
        </pc:spChg>
      </pc:sldChg>
      <pc:sldChg chg="modSp add modAnim">
        <pc:chgData name="Neil Dyer" userId="f48cccbf-306c-476d-ac12-27135fb93a1f" providerId="ADAL" clId="{004B1505-E5C0-4B3F-9B01-E1C86227B086}" dt="2025-04-23T09:26:42.728" v="881"/>
        <pc:sldMkLst>
          <pc:docMk/>
          <pc:sldMk cId="3417818331" sldId="1209"/>
        </pc:sldMkLst>
        <pc:spChg chg="mod">
          <ac:chgData name="Neil Dyer" userId="f48cccbf-306c-476d-ac12-27135fb93a1f" providerId="ADAL" clId="{004B1505-E5C0-4B3F-9B01-E1C86227B086}" dt="2025-04-23T09:13:42.189" v="809" actId="20577"/>
          <ac:spMkLst>
            <pc:docMk/>
            <pc:sldMk cId="3417818331" sldId="1209"/>
            <ac:spMk id="6" creationId="{D36C67E5-2C3F-586D-BBB2-CD9B8810A9BC}"/>
          </ac:spMkLst>
        </pc:spChg>
      </pc:sldChg>
      <pc:sldChg chg="add">
        <pc:chgData name="Neil Dyer" userId="f48cccbf-306c-476d-ac12-27135fb93a1f" providerId="ADAL" clId="{004B1505-E5C0-4B3F-9B01-E1C86227B086}" dt="2025-04-23T09:18:14.471" v="819"/>
        <pc:sldMkLst>
          <pc:docMk/>
          <pc:sldMk cId="1686949443" sldId="1210"/>
        </pc:sldMkLst>
      </pc:sldChg>
    </pc:docChg>
  </pc:docChgLst>
  <pc:docChgLst>
    <pc:chgData name="Jaliya De Silva" userId="9520ab3c-7e29-4580-954b-113f7d87b6b4" providerId="ADAL" clId="{A9FB184B-AF54-4738-8C43-393211D136AF}"/>
    <pc:docChg chg="undo custSel modSld">
      <pc:chgData name="Jaliya De Silva" userId="9520ab3c-7e29-4580-954b-113f7d87b6b4" providerId="ADAL" clId="{A9FB184B-AF54-4738-8C43-393211D136AF}" dt="2025-01-07T12:19:50.538" v="35" actId="15"/>
      <pc:docMkLst>
        <pc:docMk/>
      </pc:docMkLst>
      <pc:sldChg chg="modSp mod">
        <pc:chgData name="Jaliya De Silva" userId="9520ab3c-7e29-4580-954b-113f7d87b6b4" providerId="ADAL" clId="{A9FB184B-AF54-4738-8C43-393211D136AF}" dt="2025-01-07T10:06:23.105" v="3" actId="20577"/>
        <pc:sldMkLst>
          <pc:docMk/>
          <pc:sldMk cId="1474722510" sldId="334"/>
        </pc:sldMkLst>
      </pc:sldChg>
      <pc:sldChg chg="modSp mod">
        <pc:chgData name="Jaliya De Silva" userId="9520ab3c-7e29-4580-954b-113f7d87b6b4" providerId="ADAL" clId="{A9FB184B-AF54-4738-8C43-393211D136AF}" dt="2025-01-07T11:35:47.104" v="33" actId="5793"/>
        <pc:sldMkLst>
          <pc:docMk/>
          <pc:sldMk cId="443570358" sldId="688"/>
        </pc:sldMkLst>
      </pc:sldChg>
      <pc:sldChg chg="modNotesTx">
        <pc:chgData name="Jaliya De Silva" userId="9520ab3c-7e29-4580-954b-113f7d87b6b4" providerId="ADAL" clId="{A9FB184B-AF54-4738-8C43-393211D136AF}" dt="2025-01-07T12:19:50.538" v="35" actId="15"/>
        <pc:sldMkLst>
          <pc:docMk/>
          <pc:sldMk cId="3994499152" sldId="714"/>
        </pc:sldMkLst>
      </pc:sldChg>
    </pc:docChg>
  </pc:docChgLst>
  <pc:docChgLst>
    <pc:chgData name="Neil Dyer" userId="f48cccbf-306c-476d-ac12-27135fb93a1f" providerId="ADAL" clId="{0098B9AF-DD89-4B02-8CC3-5BBE5A779563}"/>
    <pc:docChg chg="custSel addSld modSld sldOrd">
      <pc:chgData name="Neil Dyer" userId="f48cccbf-306c-476d-ac12-27135fb93a1f" providerId="ADAL" clId="{0098B9AF-DD89-4B02-8CC3-5BBE5A779563}" dt="2025-01-14T11:34:38.902" v="1170"/>
      <pc:docMkLst>
        <pc:docMk/>
      </pc:docMkLst>
      <pc:sldChg chg="modSp mod ord">
        <pc:chgData name="Neil Dyer" userId="f48cccbf-306c-476d-ac12-27135fb93a1f" providerId="ADAL" clId="{0098B9AF-DD89-4B02-8CC3-5BBE5A779563}" dt="2025-01-14T11:34:33.211" v="1166"/>
        <pc:sldMkLst>
          <pc:docMk/>
          <pc:sldMk cId="1474722510" sldId="334"/>
        </pc:sldMkLst>
      </pc:sldChg>
      <pc:sldChg chg="addSp delSp modSp add mod delAnim">
        <pc:chgData name="Neil Dyer" userId="f48cccbf-306c-476d-ac12-27135fb93a1f" providerId="ADAL" clId="{0098B9AF-DD89-4B02-8CC3-5BBE5A779563}" dt="2025-01-13T19:29:13.180" v="120" actId="114"/>
        <pc:sldMkLst>
          <pc:docMk/>
          <pc:sldMk cId="1427095342" sldId="366"/>
        </pc:sldMkLst>
      </pc:sldChg>
      <pc:sldChg chg="modSp mod">
        <pc:chgData name="Neil Dyer" userId="f48cccbf-306c-476d-ac12-27135fb93a1f" providerId="ADAL" clId="{0098B9AF-DD89-4B02-8CC3-5BBE5A779563}" dt="2025-01-13T19:35:46.630" v="188" actId="20577"/>
        <pc:sldMkLst>
          <pc:docMk/>
          <pc:sldMk cId="1218970185" sldId="679"/>
        </pc:sldMkLst>
      </pc:sldChg>
      <pc:sldChg chg="ord">
        <pc:chgData name="Neil Dyer" userId="f48cccbf-306c-476d-ac12-27135fb93a1f" providerId="ADAL" clId="{0098B9AF-DD89-4B02-8CC3-5BBE5A779563}" dt="2025-01-14T11:34:38.902" v="1170"/>
        <pc:sldMkLst>
          <pc:docMk/>
          <pc:sldMk cId="437817967" sldId="694"/>
        </pc:sldMkLst>
      </pc:sldChg>
      <pc:sldChg chg="modSp mod">
        <pc:chgData name="Neil Dyer" userId="f48cccbf-306c-476d-ac12-27135fb93a1f" providerId="ADAL" clId="{0098B9AF-DD89-4B02-8CC3-5BBE5A779563}" dt="2025-01-13T19:47:53.120" v="904" actId="20577"/>
        <pc:sldMkLst>
          <pc:docMk/>
          <pc:sldMk cId="1555249484" sldId="696"/>
        </pc:sldMkLst>
      </pc:sldChg>
      <pc:sldChg chg="modSp mod">
        <pc:chgData name="Neil Dyer" userId="f48cccbf-306c-476d-ac12-27135fb93a1f" providerId="ADAL" clId="{0098B9AF-DD89-4B02-8CC3-5BBE5A779563}" dt="2025-01-14T11:06:15.790" v="1163" actId="1076"/>
        <pc:sldMkLst>
          <pc:docMk/>
          <pc:sldMk cId="2707189481" sldId="707"/>
        </pc:sldMkLst>
      </pc:sldChg>
      <pc:sldChg chg="addSp delSp modSp mod delAnim modAnim">
        <pc:chgData name="Neil Dyer" userId="f48cccbf-306c-476d-ac12-27135fb93a1f" providerId="ADAL" clId="{0098B9AF-DD89-4B02-8CC3-5BBE5A779563}" dt="2025-01-13T19:42:19.348" v="528" actId="113"/>
        <pc:sldMkLst>
          <pc:docMk/>
          <pc:sldMk cId="1363367678" sldId="721"/>
        </pc:sldMkLst>
      </pc:sldChg>
      <pc:sldChg chg="modSp add mod ord modAnim">
        <pc:chgData name="Neil Dyer" userId="f48cccbf-306c-476d-ac12-27135fb93a1f" providerId="ADAL" clId="{0098B9AF-DD89-4B02-8CC3-5BBE5A779563}" dt="2025-01-13T19:48:58.585" v="969" actId="20577"/>
        <pc:sldMkLst>
          <pc:docMk/>
          <pc:sldMk cId="2281038503" sldId="722"/>
        </pc:sldMkLst>
      </pc:sldChg>
      <pc:sldChg chg="modSp add mod ord modAnim modShow">
        <pc:chgData name="Neil Dyer" userId="f48cccbf-306c-476d-ac12-27135fb93a1f" providerId="ADAL" clId="{0098B9AF-DD89-4B02-8CC3-5BBE5A779563}" dt="2025-01-14T11:34:24.839" v="1164" actId="729"/>
        <pc:sldMkLst>
          <pc:docMk/>
          <pc:sldMk cId="3764908176" sldId="723"/>
        </pc:sldMkLst>
      </pc:sldChg>
      <pc:sldChg chg="modSp add mod">
        <pc:chgData name="Neil Dyer" userId="f48cccbf-306c-476d-ac12-27135fb93a1f" providerId="ADAL" clId="{0098B9AF-DD89-4B02-8CC3-5BBE5A779563}" dt="2025-01-14T10:29:00.994" v="1160" actId="1076"/>
        <pc:sldMkLst>
          <pc:docMk/>
          <pc:sldMk cId="295959844" sldId="1201"/>
        </pc:sldMkLst>
      </pc:sldChg>
      <pc:sldChg chg="add">
        <pc:chgData name="Neil Dyer" userId="f48cccbf-306c-476d-ac12-27135fb93a1f" providerId="ADAL" clId="{0098B9AF-DD89-4B02-8CC3-5BBE5A779563}" dt="2025-01-14T10:30:05.142" v="1161"/>
        <pc:sldMkLst>
          <pc:docMk/>
          <pc:sldMk cId="500448057" sldId="12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4/23/2025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WHAT IS ORGANISATIONAL CONSULTANCY</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Organizational consultancy, also known as organizational consulting or management consulting, is a professional service provided by external experts or consultants to help organizations enhance their overall performance, overcome challenges, and achieve their goals. This process involves a comprehensive analysis of various aspects of the organization, such as its structure, processes, and culture, to identify areas that require improvement. The ultimate goal is to implement strategies that enhance efficiency, productivity, and effectiveness.</a:t>
            </a:r>
          </a:p>
          <a:p>
            <a:pPr>
              <a:lnSpc>
                <a:spcPct val="107000"/>
              </a:lnSpc>
              <a:spcAft>
                <a:spcPts val="800"/>
              </a:spcAft>
            </a:pPr>
            <a:r>
              <a:rPr lang="en-GB" sz="18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Scope of Organisational Consultancy:</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Structural Analysis:</a:t>
            </a:r>
            <a:r>
              <a:rPr lang="en-GB" sz="1800" kern="100" dirty="0">
                <a:effectLst/>
                <a:latin typeface="Calibri" panose="020F0502020204030204" pitchFamily="34" charset="0"/>
                <a:ea typeface="DengXian" panose="02010600030101010101" pitchFamily="2" charset="-122"/>
                <a:cs typeface="Arial" panose="020B0604020202020204" pitchFamily="34" charset="0"/>
              </a:rPr>
              <a:t> Consultants assess the organizational structure to ensure it aligns with the company's objectives and promotes effective communication and collaboration.</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Process Evaluation:</a:t>
            </a:r>
            <a:r>
              <a:rPr lang="en-GB" sz="1800" kern="100" dirty="0">
                <a:effectLst/>
                <a:latin typeface="Calibri" panose="020F0502020204030204" pitchFamily="34" charset="0"/>
                <a:ea typeface="DengXian" panose="02010600030101010101" pitchFamily="2" charset="-122"/>
                <a:cs typeface="Arial" panose="020B0604020202020204" pitchFamily="34" charset="0"/>
              </a:rPr>
              <a:t> Evaluation of existing processes and workflows to identify inefficiencies, bottlenecks, and areas for improvement.</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Cultural Assessment:</a:t>
            </a:r>
            <a:r>
              <a:rPr lang="en-GB" sz="1800" kern="100" dirty="0">
                <a:effectLst/>
                <a:latin typeface="Calibri" panose="020F0502020204030204" pitchFamily="34" charset="0"/>
                <a:ea typeface="DengXian" panose="02010600030101010101" pitchFamily="2" charset="-122"/>
                <a:cs typeface="Arial" panose="020B0604020202020204" pitchFamily="34" charset="0"/>
              </a:rPr>
              <a:t> Analysis of the organization's culture, including its values, norms, and communication patterns, to ensure alignment with strategic goals.</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Change Management:</a:t>
            </a:r>
            <a:r>
              <a:rPr lang="en-GB" sz="1800" kern="100" dirty="0">
                <a:effectLst/>
                <a:latin typeface="Calibri" panose="020F0502020204030204" pitchFamily="34" charset="0"/>
                <a:ea typeface="DengXian" panose="02010600030101010101" pitchFamily="2" charset="-122"/>
                <a:cs typeface="Arial" panose="020B0604020202020204" pitchFamily="34" charset="0"/>
              </a:rPr>
              <a:t> Developing strategies for implementing changes within the organization, including managing resistance and ensuring a smooth transition.</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Performance Improvement:</a:t>
            </a:r>
            <a:r>
              <a:rPr lang="en-GB" sz="1800" kern="100" dirty="0">
                <a:effectLst/>
                <a:latin typeface="Calibri" panose="020F0502020204030204" pitchFamily="34" charset="0"/>
                <a:ea typeface="DengXian" panose="02010600030101010101" pitchFamily="2" charset="-122"/>
                <a:cs typeface="Arial" panose="020B0604020202020204" pitchFamily="34" charset="0"/>
              </a:rPr>
              <a:t> Identifying and implementing measures to enhance overall organizational performance.</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Goal Alignment:</a:t>
            </a:r>
            <a:r>
              <a:rPr lang="en-GB" sz="1800" kern="100" dirty="0">
                <a:effectLst/>
                <a:latin typeface="Calibri" panose="020F0502020204030204" pitchFamily="34" charset="0"/>
                <a:ea typeface="DengXian" panose="02010600030101010101" pitchFamily="2" charset="-122"/>
                <a:cs typeface="Arial" panose="020B0604020202020204" pitchFamily="34" charset="0"/>
              </a:rPr>
              <a:t> Ensuring that the organizational goals are clearly defined, communicated, and aligned with the overall business strategy.</a:t>
            </a:r>
          </a:p>
          <a:p>
            <a:pPr>
              <a:lnSpc>
                <a:spcPct val="107000"/>
              </a:lnSpc>
              <a:spcAft>
                <a:spcPts val="800"/>
              </a:spcAft>
            </a:pPr>
            <a:r>
              <a:rPr lang="en-GB" sz="18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Definition of Organisational Consultancy:</a:t>
            </a:r>
            <a:r>
              <a:rPr lang="en-GB" sz="1800" kern="100" dirty="0">
                <a:effectLst/>
                <a:latin typeface="Calibri" panose="020F0502020204030204" pitchFamily="34" charset="0"/>
                <a:ea typeface="DengXian" panose="02010600030101010101" pitchFamily="2" charset="-122"/>
                <a:cs typeface="Arial" panose="020B0604020202020204" pitchFamily="34" charset="0"/>
              </a:rPr>
              <a:t> Organisational consultancy is a strategic process where external experts or consultants are engaged to collaborate with an organization, assess its current state, and provide recommendations for improvement. This collaborative effort aims to enhance the organization's efficiency, productivity, and effectiveness by addressing issues related to structure, processes, and culture.</a:t>
            </a:r>
          </a:p>
          <a:p>
            <a:pPr>
              <a:lnSpc>
                <a:spcPct val="107000"/>
              </a:lnSpc>
              <a:spcAft>
                <a:spcPts val="800"/>
              </a:spcAft>
            </a:pPr>
            <a:r>
              <a:rPr lang="en-GB" sz="18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Role of Consultants in Organisational Consultancy:</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Expertise:</a:t>
            </a:r>
            <a:r>
              <a:rPr lang="en-GB" sz="1800" kern="100" dirty="0">
                <a:effectLst/>
                <a:latin typeface="Calibri" panose="020F0502020204030204" pitchFamily="34" charset="0"/>
                <a:ea typeface="DengXian" panose="02010600030101010101" pitchFamily="2" charset="-122"/>
                <a:cs typeface="Arial" panose="020B0604020202020204" pitchFamily="34" charset="0"/>
              </a:rPr>
              <a:t> Consultants bring specialized knowledge and skills to address specific organizational challenges.</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Objectivity:</a:t>
            </a:r>
            <a:r>
              <a:rPr lang="en-GB" sz="1800" kern="100" dirty="0">
                <a:effectLst/>
                <a:latin typeface="Calibri" panose="020F0502020204030204" pitchFamily="34" charset="0"/>
                <a:ea typeface="DengXian" panose="02010600030101010101" pitchFamily="2" charset="-122"/>
                <a:cs typeface="Arial" panose="020B0604020202020204" pitchFamily="34" charset="0"/>
              </a:rPr>
              <a:t> External consultants provide an unbiased perspective, free from internal biases and preconceptions, enabling a more objective analysis of the organization.</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Experience:</a:t>
            </a:r>
            <a:r>
              <a:rPr lang="en-GB" sz="1800" kern="100" dirty="0">
                <a:effectLst/>
                <a:latin typeface="Calibri" panose="020F0502020204030204" pitchFamily="34" charset="0"/>
                <a:ea typeface="DengXian" panose="02010600030101010101" pitchFamily="2" charset="-122"/>
                <a:cs typeface="Arial" panose="020B0604020202020204" pitchFamily="34" charset="0"/>
              </a:rPr>
              <a:t> Consultants often have experience working with various organizations, allowing them to bring valuable insights and best practices to the table.</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Problem Identification:</a:t>
            </a:r>
            <a:r>
              <a:rPr lang="en-GB" sz="1800" kern="100" dirty="0">
                <a:effectLst/>
                <a:latin typeface="Calibri" panose="020F0502020204030204" pitchFamily="34" charset="0"/>
                <a:ea typeface="DengXian" panose="02010600030101010101" pitchFamily="2" charset="-122"/>
                <a:cs typeface="Arial" panose="020B0604020202020204" pitchFamily="34" charset="0"/>
              </a:rPr>
              <a:t> Consultants help identify underlying issues within the organization by conducting thorough assessments and analyses.</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Solution Development:</a:t>
            </a:r>
            <a:r>
              <a:rPr lang="en-GB" sz="1800" kern="100" dirty="0">
                <a:effectLst/>
                <a:latin typeface="Calibri" panose="020F0502020204030204" pitchFamily="34" charset="0"/>
                <a:ea typeface="DengXian" panose="02010600030101010101" pitchFamily="2" charset="-122"/>
                <a:cs typeface="Arial" panose="020B0604020202020204" pitchFamily="34" charset="0"/>
              </a:rPr>
              <a:t> Collaborating with organizational leaders, consultants assist in developing tailored solutions to address identified challenges.</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Implementation Support:</a:t>
            </a:r>
            <a:r>
              <a:rPr lang="en-GB" sz="1800" kern="100" dirty="0">
                <a:effectLst/>
                <a:latin typeface="Calibri" panose="020F0502020204030204" pitchFamily="34" charset="0"/>
                <a:ea typeface="DengXian" panose="02010600030101010101" pitchFamily="2" charset="-122"/>
                <a:cs typeface="Arial" panose="020B0604020202020204" pitchFamily="34" charset="0"/>
              </a:rPr>
              <a:t> Consultants may guide the organization through the implementation of recommended changes, ensuring a smooth transition.</a:t>
            </a:r>
          </a:p>
          <a:p>
            <a:pPr marL="342900" lvl="0" indent="-342900">
              <a:lnSpc>
                <a:spcPct val="107000"/>
              </a:lnSpc>
              <a:spcAft>
                <a:spcPts val="800"/>
              </a:spcAft>
              <a:buFont typeface="+mj-lt"/>
              <a:buAutoNum type="arabicPeriod"/>
              <a:tabLst>
                <a:tab pos="457200" algn="l"/>
              </a:tabLst>
            </a:pPr>
            <a:r>
              <a:rPr lang="en-GB" sz="1800" b="1" kern="100" dirty="0">
                <a:effectLst/>
                <a:latin typeface="Calibri" panose="020F0502020204030204" pitchFamily="34" charset="0"/>
                <a:ea typeface="DengXian" panose="02010600030101010101" pitchFamily="2" charset="-122"/>
                <a:cs typeface="Arial" panose="020B0604020202020204" pitchFamily="34" charset="0"/>
              </a:rPr>
              <a:t>Feedback and Evaluation:</a:t>
            </a:r>
            <a:r>
              <a:rPr lang="en-GB" sz="1800" kern="100" dirty="0">
                <a:effectLst/>
                <a:latin typeface="Calibri" panose="020F0502020204030204" pitchFamily="34" charset="0"/>
                <a:ea typeface="DengXian" panose="02010600030101010101" pitchFamily="2" charset="-122"/>
                <a:cs typeface="Arial" panose="020B0604020202020204" pitchFamily="34" charset="0"/>
              </a:rPr>
              <a:t> Continuous feedback and evaluation help organizations measure the effectiveness of implemented changes and make adjustments as needed.</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In summary, organizational consultancy is a strategic partnership between external experts and organizations, aimed at improving overall performance by </a:t>
            </a:r>
            <a:r>
              <a:rPr lang="en-GB" sz="1800" kern="100" dirty="0" err="1">
                <a:effectLst/>
                <a:latin typeface="Calibri" panose="020F0502020204030204" pitchFamily="34" charset="0"/>
                <a:ea typeface="DengXian" panose="02010600030101010101" pitchFamily="2" charset="-122"/>
                <a:cs typeface="Arial" panose="020B0604020202020204" pitchFamily="34" charset="0"/>
              </a:rPr>
              <a:t>analyzing</a:t>
            </a:r>
            <a:r>
              <a:rPr lang="en-GB" sz="1800" kern="100" dirty="0">
                <a:effectLst/>
                <a:latin typeface="Calibri" panose="020F0502020204030204" pitchFamily="34" charset="0"/>
                <a:ea typeface="DengXian" panose="02010600030101010101" pitchFamily="2" charset="-122"/>
                <a:cs typeface="Arial" panose="020B0604020202020204" pitchFamily="34" charset="0"/>
              </a:rPr>
              <a:t> and optimizing structures, processes, and culture. Consultants play a crucial role in bringing expertise, objectivity, and experience to help organizations navigate challenges and achieve their desired outcomes.</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982893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3A9C1-AA61-F8EC-73BD-AD93BFC5FE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C143DF-CB17-1274-BC5D-975604EF22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07E7E5-51F2-8A07-9CC6-0E67A1C3E5E5}"/>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7A99E03E-3C14-626F-8C98-C92BE31D90F2}"/>
              </a:ext>
            </a:extLst>
          </p:cNvPr>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2631552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Benefits of implementing organizational consultancy in the hospitality industry</a:t>
            </a:r>
            <a:r>
              <a:rPr lang="en-GB" sz="1100"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100" kern="100" dirty="0">
                <a:effectLst/>
                <a:latin typeface="Calibri" panose="020F0502020204030204" pitchFamily="34" charset="0"/>
                <a:ea typeface="DengXian" panose="02010600030101010101" pitchFamily="2" charset="-122"/>
                <a:cs typeface="Arial" panose="020B0604020202020204" pitchFamily="34" charset="0"/>
              </a:rPr>
              <a:t>can yield various benefits. Here are some key advantages:</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Improved Operational Efficiency:</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Process Streamlining:</a:t>
            </a:r>
            <a:r>
              <a:rPr lang="en-GB" sz="1100" kern="100" dirty="0">
                <a:effectLst/>
                <a:latin typeface="Calibri" panose="020F0502020204030204" pitchFamily="34" charset="0"/>
                <a:ea typeface="DengXian" panose="02010600030101010101" pitchFamily="2" charset="-122"/>
                <a:cs typeface="Arial" panose="020B0604020202020204" pitchFamily="34" charset="0"/>
              </a:rPr>
              <a:t> Consultants </a:t>
            </a:r>
            <a:r>
              <a:rPr lang="en-GB" sz="1100" kern="100" dirty="0" err="1">
                <a:effectLst/>
                <a:latin typeface="Calibri" panose="020F0502020204030204" pitchFamily="34" charset="0"/>
                <a:ea typeface="DengXian" panose="02010600030101010101" pitchFamily="2" charset="-122"/>
                <a:cs typeface="Arial" panose="020B0604020202020204" pitchFamily="34" charset="0"/>
              </a:rPr>
              <a:t>analyze</a:t>
            </a:r>
            <a:r>
              <a:rPr lang="en-GB" sz="1100" kern="100" dirty="0">
                <a:effectLst/>
                <a:latin typeface="Calibri" panose="020F0502020204030204" pitchFamily="34" charset="0"/>
                <a:ea typeface="DengXian" panose="02010600030101010101" pitchFamily="2" charset="-122"/>
                <a:cs typeface="Arial" panose="020B0604020202020204" pitchFamily="34" charset="0"/>
              </a:rPr>
              <a:t> and optimize operational processes, helping hospitality businesses operate more smoothly and efficiently.</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Resource Allocation:</a:t>
            </a:r>
            <a:r>
              <a:rPr lang="en-GB" sz="1100" kern="100" dirty="0">
                <a:effectLst/>
                <a:latin typeface="Calibri" panose="020F0502020204030204" pitchFamily="34" charset="0"/>
                <a:ea typeface="DengXian" panose="02010600030101010101" pitchFamily="2" charset="-122"/>
                <a:cs typeface="Arial" panose="020B0604020202020204" pitchFamily="34" charset="0"/>
              </a:rPr>
              <a:t> By assessing resource utilization, consultants can recommend improvements, leading to better allocation of staff, time, and materials.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Enhanced Service Delivery:</a:t>
            </a:r>
            <a:r>
              <a:rPr lang="en-GB" sz="1100" kern="100" dirty="0">
                <a:effectLst/>
                <a:latin typeface="Calibri" panose="020F0502020204030204" pitchFamily="34" charset="0"/>
                <a:ea typeface="DengXian" panose="02010600030101010101" pitchFamily="2" charset="-122"/>
                <a:cs typeface="Arial" panose="020B0604020202020204" pitchFamily="34" charset="0"/>
              </a:rPr>
              <a:t> Streamlining processes contributes to improved service delivery, leading to enhanced customer satisfaction.</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Increased Profitability:</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Revenue Generation:</a:t>
            </a:r>
            <a:r>
              <a:rPr lang="en-GB" sz="1100" kern="100" dirty="0">
                <a:effectLst/>
                <a:latin typeface="Calibri" panose="020F0502020204030204" pitchFamily="34" charset="0"/>
                <a:ea typeface="DengXian" panose="02010600030101010101" pitchFamily="2" charset="-122"/>
                <a:cs typeface="Arial" panose="020B0604020202020204" pitchFamily="34" charset="0"/>
              </a:rPr>
              <a:t> Consultants identify opportunities for revenue growth, such as introducing new services, targeting specific customer segments, or optimizing sales strategies.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Cost Savings:</a:t>
            </a:r>
            <a:r>
              <a:rPr lang="en-GB" sz="1100" kern="100" dirty="0">
                <a:effectLst/>
                <a:latin typeface="Calibri" panose="020F0502020204030204" pitchFamily="34" charset="0"/>
                <a:ea typeface="DengXian" panose="02010600030101010101" pitchFamily="2" charset="-122"/>
                <a:cs typeface="Arial" panose="020B0604020202020204" pitchFamily="34" charset="0"/>
              </a:rPr>
              <a:t> Through cost-benefit analysis, consultants help identify areas where costs can be reduced without compromising quality, contributing to increased profitability.</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Pricing Strategies:</a:t>
            </a:r>
            <a:r>
              <a:rPr lang="en-GB" sz="1100" kern="100" dirty="0">
                <a:effectLst/>
                <a:latin typeface="Calibri" panose="020F0502020204030204" pitchFamily="34" charset="0"/>
                <a:ea typeface="DengXian" panose="02010600030101010101" pitchFamily="2" charset="-122"/>
                <a:cs typeface="Arial" panose="020B0604020202020204" pitchFamily="34" charset="0"/>
              </a:rPr>
              <a:t> Consultants assist in developing effective pricing strategies that balance competitiveness with profitability.</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Enhanced Employee Performance:</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Training and Development:</a:t>
            </a:r>
            <a:r>
              <a:rPr lang="en-GB" sz="1100" kern="100" dirty="0">
                <a:effectLst/>
                <a:latin typeface="Calibri" panose="020F0502020204030204" pitchFamily="34" charset="0"/>
                <a:ea typeface="DengXian" panose="02010600030101010101" pitchFamily="2" charset="-122"/>
                <a:cs typeface="Arial" panose="020B0604020202020204" pitchFamily="34" charset="0"/>
              </a:rPr>
              <a:t> Consultants can design and implement training programs to enhance the skills and capabilities of hospitality staff, improving overall service quality.</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Performance Management:</a:t>
            </a:r>
            <a:r>
              <a:rPr lang="en-GB" sz="1100" kern="100" dirty="0">
                <a:effectLst/>
                <a:latin typeface="Calibri" panose="020F0502020204030204" pitchFamily="34" charset="0"/>
                <a:ea typeface="DengXian" panose="02010600030101010101" pitchFamily="2" charset="-122"/>
                <a:cs typeface="Arial" panose="020B0604020202020204" pitchFamily="34" charset="0"/>
              </a:rPr>
              <a:t> Implementing performance management strategies helps set clear expectations, provide constructive feedback, and recognize and reward high performance.</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Employee Satisfaction:</a:t>
            </a:r>
            <a:r>
              <a:rPr lang="en-GB" sz="1100" kern="100" dirty="0">
                <a:effectLst/>
                <a:latin typeface="Calibri" panose="020F0502020204030204" pitchFamily="34" charset="0"/>
                <a:ea typeface="DengXian" panose="02010600030101010101" pitchFamily="2" charset="-122"/>
                <a:cs typeface="Arial" panose="020B0604020202020204" pitchFamily="34" charset="0"/>
              </a:rPr>
              <a:t> A focus on employee development and job satisfaction contributes to a positive work environment, reducing turnover and increasing employee retention.</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Customer Satisfaction and Loyalty:</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Service Quality Improvement:</a:t>
            </a:r>
            <a:r>
              <a:rPr lang="en-GB" sz="1100" kern="100" dirty="0">
                <a:effectLst/>
                <a:latin typeface="Calibri" panose="020F0502020204030204" pitchFamily="34" charset="0"/>
                <a:ea typeface="DengXian" panose="02010600030101010101" pitchFamily="2" charset="-122"/>
                <a:cs typeface="Arial" panose="020B0604020202020204" pitchFamily="34" charset="0"/>
              </a:rPr>
              <a:t> By enhancing operational efficiency and employee performance, consultancy contributes to improved service quality, positively impacting customer satisfaction.</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Guest Experience:</a:t>
            </a:r>
            <a:r>
              <a:rPr lang="en-GB" sz="1100" kern="100" dirty="0">
                <a:effectLst/>
                <a:latin typeface="Calibri" panose="020F0502020204030204" pitchFamily="34" charset="0"/>
                <a:ea typeface="DengXian" panose="02010600030101010101" pitchFamily="2" charset="-122"/>
                <a:cs typeface="Arial" panose="020B0604020202020204" pitchFamily="34" charset="0"/>
              </a:rPr>
              <a:t> Consultants may recommend strategies to create memorable and positive guest experiences, leading to increased customer loyalty and repeat business.</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Strategic Planning and Adaptability:</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Strategic Vision:</a:t>
            </a:r>
            <a:r>
              <a:rPr lang="en-GB" sz="1100" kern="100" dirty="0">
                <a:effectLst/>
                <a:latin typeface="Calibri" panose="020F0502020204030204" pitchFamily="34" charset="0"/>
                <a:ea typeface="DengXian" panose="02010600030101010101" pitchFamily="2" charset="-122"/>
                <a:cs typeface="Arial" panose="020B0604020202020204" pitchFamily="34" charset="0"/>
              </a:rPr>
              <a:t> Consultants assist in developing a strategic vision for the hospitality business, aligning it with market trends and customer preferences.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Adaptability:</a:t>
            </a:r>
            <a:r>
              <a:rPr lang="en-GB" sz="1100" kern="100" dirty="0">
                <a:effectLst/>
                <a:latin typeface="Calibri" panose="020F0502020204030204" pitchFamily="34" charset="0"/>
                <a:ea typeface="DengXian" panose="02010600030101010101" pitchFamily="2" charset="-122"/>
                <a:cs typeface="Arial" panose="020B0604020202020204" pitchFamily="34" charset="0"/>
              </a:rPr>
              <a:t> Through ongoing support, consultants help organizations adapt to changes in the industry, technology, and consumer </a:t>
            </a:r>
            <a:r>
              <a:rPr lang="en-GB" sz="1100" kern="100" dirty="0" err="1">
                <a:effectLst/>
                <a:latin typeface="Calibri" panose="020F0502020204030204" pitchFamily="34" charset="0"/>
                <a:ea typeface="DengXian" panose="02010600030101010101" pitchFamily="2" charset="-122"/>
                <a:cs typeface="Arial" panose="020B0604020202020204" pitchFamily="34" charset="0"/>
              </a:rPr>
              <a:t>behavior</a:t>
            </a:r>
            <a:r>
              <a:rPr lang="en-GB" sz="1100" kern="100" dirty="0">
                <a:effectLst/>
                <a:latin typeface="Calibri" panose="020F0502020204030204" pitchFamily="34" charset="0"/>
                <a:ea typeface="DengXian" panose="02010600030101010101" pitchFamily="2" charset="-122"/>
                <a:cs typeface="Arial" panose="020B0604020202020204" pitchFamily="34" charset="0"/>
              </a:rPr>
              <a:t>, ensuring long-term success.</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Risk Mitigation:</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Identifying Risks:</a:t>
            </a:r>
            <a:r>
              <a:rPr lang="en-GB" sz="1100" kern="100" dirty="0">
                <a:effectLst/>
                <a:latin typeface="Calibri" panose="020F0502020204030204" pitchFamily="34" charset="0"/>
                <a:ea typeface="DengXian" panose="02010600030101010101" pitchFamily="2" charset="-122"/>
                <a:cs typeface="Arial" panose="020B0604020202020204" pitchFamily="34" charset="0"/>
              </a:rPr>
              <a:t> Consultants can identify potential risks and challenges in the hospitality industry and help develop mitigation strategies.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Crisis Management:</a:t>
            </a:r>
            <a:r>
              <a:rPr lang="en-GB" sz="1100" kern="100" dirty="0">
                <a:effectLst/>
                <a:latin typeface="Calibri" panose="020F0502020204030204" pitchFamily="34" charset="0"/>
                <a:ea typeface="DengXian" panose="02010600030101010101" pitchFamily="2" charset="-122"/>
                <a:cs typeface="Arial" panose="020B0604020202020204" pitchFamily="34" charset="0"/>
              </a:rPr>
              <a:t> Having a consultancy-supported crisis management plan in place can minimize the impact of unforeseen events on business operations.</a:t>
            </a:r>
          </a:p>
          <a:p>
            <a:pPr>
              <a:lnSpc>
                <a:spcPct val="107000"/>
              </a:lnSpc>
              <a:spcAft>
                <a:spcPts val="800"/>
              </a:spcAft>
            </a:pPr>
            <a:r>
              <a:rPr lang="en-GB" sz="1100" kern="100" dirty="0">
                <a:effectLst/>
                <a:latin typeface="Calibri" panose="020F0502020204030204" pitchFamily="34" charset="0"/>
                <a:ea typeface="DengXian" panose="02010600030101010101" pitchFamily="2" charset="-122"/>
                <a:cs typeface="Arial" panose="020B0604020202020204" pitchFamily="34" charset="0"/>
              </a:rPr>
              <a:t>In summary, organizational consultancy in the hospitality industry can lead to improved operational efficiency, increased profitability, enhanced employee performance, and overall better customer satisfaction and loyalty. By addressing challenges and leveraging opportunities, consultancy contributes to the long-term success and sustainability of hospitality businesses.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838075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Client-</a:t>
            </a:r>
            <a:r>
              <a:rPr lang="en-GB" sz="1100" b="1" kern="100" dirty="0" err="1">
                <a:effectLst/>
                <a:highlight>
                  <a:srgbClr val="FFFF00"/>
                </a:highlight>
                <a:latin typeface="Calibri" panose="020F0502020204030204" pitchFamily="34" charset="0"/>
                <a:ea typeface="DengXian" panose="02010600030101010101" pitchFamily="2" charset="-122"/>
                <a:cs typeface="Arial" panose="020B0604020202020204" pitchFamily="34" charset="0"/>
              </a:rPr>
              <a:t>Centered</a:t>
            </a: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 Approach:</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Understanding Client Needs:</a:t>
            </a:r>
            <a:r>
              <a:rPr lang="en-GB" sz="1100" kern="100" dirty="0">
                <a:effectLst/>
                <a:latin typeface="Calibri" panose="020F0502020204030204" pitchFamily="34" charset="0"/>
                <a:ea typeface="DengXian" panose="02010600030101010101" pitchFamily="2" charset="-122"/>
                <a:cs typeface="Arial" panose="020B0604020202020204" pitchFamily="34" charset="0"/>
              </a:rPr>
              <a:t> The client-</a:t>
            </a:r>
            <a:r>
              <a:rPr lang="en-GB" sz="1100" kern="100" dirty="0" err="1">
                <a:effectLst/>
                <a:latin typeface="Calibri" panose="020F0502020204030204" pitchFamily="34" charset="0"/>
                <a:ea typeface="DengXian" panose="02010600030101010101" pitchFamily="2" charset="-122"/>
                <a:cs typeface="Arial" panose="020B0604020202020204" pitchFamily="34" charset="0"/>
              </a:rPr>
              <a:t>centered</a:t>
            </a:r>
            <a:r>
              <a:rPr lang="en-GB" sz="1100" kern="100" dirty="0">
                <a:effectLst/>
                <a:latin typeface="Calibri" panose="020F0502020204030204" pitchFamily="34" charset="0"/>
                <a:ea typeface="DengXian" panose="02010600030101010101" pitchFamily="2" charset="-122"/>
                <a:cs typeface="Arial" panose="020B0604020202020204" pitchFamily="34" charset="0"/>
              </a:rPr>
              <a:t> approach emphasizes a deep understanding of the client organization's unique needs, goals, and challenges. Consultants must actively listen and engage with clients to comprehend their perspectives and expectations.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Tailoring Solutions:</a:t>
            </a:r>
            <a:r>
              <a:rPr lang="en-GB" sz="1100" kern="100" dirty="0">
                <a:effectLst/>
                <a:latin typeface="Calibri" panose="020F0502020204030204" pitchFamily="34" charset="0"/>
                <a:ea typeface="DengXian" panose="02010600030101010101" pitchFamily="2" charset="-122"/>
                <a:cs typeface="Arial" panose="020B0604020202020204" pitchFamily="34" charset="0"/>
              </a:rPr>
              <a:t> Solutions and recommendations are customized to fit the specific context and requirements of the client. Consultants collaborate closely with the client to co-create strategies that align with the organization's values and objectives.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Building Trust and Rapport:</a:t>
            </a:r>
            <a:r>
              <a:rPr lang="en-GB" sz="1100" kern="100" dirty="0">
                <a:effectLst/>
                <a:latin typeface="Calibri" panose="020F0502020204030204" pitchFamily="34" charset="0"/>
                <a:ea typeface="DengXian" panose="02010600030101010101" pitchFamily="2" charset="-122"/>
                <a:cs typeface="Arial" panose="020B0604020202020204" pitchFamily="34" charset="0"/>
              </a:rPr>
              <a:t> Establishing trust is paramount. Consultants need to build strong relationships with clients, fostering an environment where open communication and collaboration can thrive.</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Collaboration:</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Partnership with Clients:</a:t>
            </a:r>
            <a:r>
              <a:rPr lang="en-GB" sz="1100" kern="100" dirty="0">
                <a:effectLst/>
                <a:latin typeface="Calibri" panose="020F0502020204030204" pitchFamily="34" charset="0"/>
                <a:ea typeface="DengXian" panose="02010600030101010101" pitchFamily="2" charset="-122"/>
                <a:cs typeface="Arial" panose="020B0604020202020204" pitchFamily="34" charset="0"/>
              </a:rPr>
              <a:t> Organizational consultancy involves working collaboratively with clients rather than imposing solutions. Consultants and clients form a partnership, leveraging their collective expertise to address challenges and implement changes.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Cross-Functional Collaboration:</a:t>
            </a:r>
            <a:r>
              <a:rPr lang="en-GB" sz="1100" kern="100" dirty="0">
                <a:effectLst/>
                <a:latin typeface="Calibri" panose="020F0502020204030204" pitchFamily="34" charset="0"/>
                <a:ea typeface="DengXian" panose="02010600030101010101" pitchFamily="2" charset="-122"/>
                <a:cs typeface="Arial" panose="020B0604020202020204" pitchFamily="34" charset="0"/>
              </a:rPr>
              <a:t> Collaboration extends beyond the client organization. Effective consultants collaborate with various stakeholders, including employees, managers, and external partners, to ensure a holistic understanding of the organizational ecosystem.</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Facilitating Team Dynamics:</a:t>
            </a:r>
            <a:r>
              <a:rPr lang="en-GB" sz="1100" kern="100" dirty="0">
                <a:effectLst/>
                <a:latin typeface="Calibri" panose="020F0502020204030204" pitchFamily="34" charset="0"/>
                <a:ea typeface="DengXian" panose="02010600030101010101" pitchFamily="2" charset="-122"/>
                <a:cs typeface="Arial" panose="020B0604020202020204" pitchFamily="34" charset="0"/>
              </a:rPr>
              <a:t> Consultants often play a role in facilitating collaboration within client teams, promoting effective communication, and fostering a culture of teamwork.</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Continuous Learning:</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Adaptability and Flexibility:</a:t>
            </a:r>
            <a:r>
              <a:rPr lang="en-GB" sz="1100" kern="100" dirty="0">
                <a:effectLst/>
                <a:latin typeface="Calibri" panose="020F0502020204030204" pitchFamily="34" charset="0"/>
                <a:ea typeface="DengXian" panose="02010600030101010101" pitchFamily="2" charset="-122"/>
                <a:cs typeface="Arial" panose="020B0604020202020204" pitchFamily="34" charset="0"/>
              </a:rPr>
              <a:t> The field of organizational consultancy is dynamic, and successful consultants embrace a mindset of continuous learning and adaptability. They stay informed about industry trends, emerging technologies, and evolving best practices.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Reflection and Feedback:</a:t>
            </a:r>
            <a:r>
              <a:rPr lang="en-GB" sz="1100" kern="100" dirty="0">
                <a:effectLst/>
                <a:latin typeface="Calibri" panose="020F0502020204030204" pitchFamily="34" charset="0"/>
                <a:ea typeface="DengXian" panose="02010600030101010101" pitchFamily="2" charset="-122"/>
                <a:cs typeface="Arial" panose="020B0604020202020204" pitchFamily="34" charset="0"/>
              </a:rPr>
              <a:t> Consultants regularly reflect on their approaches, seeking feedback from clients and team members. Continuous improvement is driven by a commitment to learning from both successes and challenges.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Professional Development:</a:t>
            </a:r>
            <a:r>
              <a:rPr lang="en-GB" sz="1100" kern="100" dirty="0">
                <a:effectLst/>
                <a:latin typeface="Calibri" panose="020F0502020204030204" pitchFamily="34" charset="0"/>
                <a:ea typeface="DengXian" panose="02010600030101010101" pitchFamily="2" charset="-122"/>
                <a:cs typeface="Arial" panose="020B0604020202020204" pitchFamily="34" charset="0"/>
              </a:rPr>
              <a:t> Individual and team development are central to the continuous learning principle. Consultants invest in ongoing professional development, acquiring new skills and knowledge to enhance their effectiveness.</a:t>
            </a:r>
          </a:p>
          <a:p>
            <a:pPr>
              <a:lnSpc>
                <a:spcPct val="107000"/>
              </a:lnSpc>
              <a:spcAft>
                <a:spcPts val="800"/>
              </a:spcAft>
            </a:pPr>
            <a:r>
              <a:rPr lang="en-GB" sz="1100" kern="100" dirty="0">
                <a:effectLst/>
                <a:latin typeface="Calibri" panose="020F0502020204030204" pitchFamily="34" charset="0"/>
                <a:ea typeface="DengXian" panose="02010600030101010101" pitchFamily="2" charset="-122"/>
                <a:cs typeface="Arial" panose="020B0604020202020204" pitchFamily="34" charset="0"/>
              </a:rPr>
              <a:t>These principles, when integrated into the practice of organizational consultancy, contribute to the development of solutions that are not only effective in the short term but also sustainable and adaptable to future changes. The emphasis on a client-</a:t>
            </a:r>
            <a:r>
              <a:rPr lang="en-GB" sz="1100" kern="100" dirty="0" err="1">
                <a:effectLst/>
                <a:latin typeface="Calibri" panose="020F0502020204030204" pitchFamily="34" charset="0"/>
                <a:ea typeface="DengXian" panose="02010600030101010101" pitchFamily="2" charset="-122"/>
                <a:cs typeface="Arial" panose="020B0604020202020204" pitchFamily="34" charset="0"/>
              </a:rPr>
              <a:t>centered</a:t>
            </a:r>
            <a:r>
              <a:rPr lang="en-GB" sz="1100" kern="100" dirty="0">
                <a:effectLst/>
                <a:latin typeface="Calibri" panose="020F0502020204030204" pitchFamily="34" charset="0"/>
                <a:ea typeface="DengXian" panose="02010600030101010101" pitchFamily="2" charset="-122"/>
                <a:cs typeface="Arial" panose="020B0604020202020204" pitchFamily="34" charset="0"/>
              </a:rPr>
              <a:t> approach, collaboration, and continuous learning aligns with the dynamic nature of organizations and the need for responsive and customized consultancy services.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808170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89387-D3C4-0418-D40B-A939F8EC1B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E951B7-1D7F-9EB3-269D-CE0221DD3C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7B506C-7879-44F0-C84B-B95E48858997}"/>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96B8999B-8666-7033-34CC-FC5CA6CB160C}"/>
              </a:ext>
            </a:extLst>
          </p:cNvPr>
          <p:cNvSpPr>
            <a:spLocks noGrp="1"/>
          </p:cNvSpPr>
          <p:nvPr>
            <p:ph type="sldNum" sz="quarter" idx="5"/>
          </p:nvPr>
        </p:nvSpPr>
        <p:spPr/>
        <p:txBody>
          <a:bodyPr/>
          <a:lstStyle/>
          <a:p>
            <a:fld id="{15829D03-4EFF-4A4A-B663-173065EF01C9}" type="slidenum">
              <a:rPr lang="en-GB" smtClean="0"/>
              <a:t>12</a:t>
            </a:fld>
            <a:endParaRPr lang="en-GB"/>
          </a:p>
        </p:txBody>
      </p:sp>
    </p:spTree>
    <p:extLst>
      <p:ext uri="{BB962C8B-B14F-4D97-AF65-F5344CB8AC3E}">
        <p14:creationId xmlns:p14="http://schemas.microsoft.com/office/powerpoint/2010/main" val="1303695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STEPS TO CONDUCT AN EFFECTIVE ORGANISATIONAL CONSULTANCY IN HOSPITALITY</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kern="100" dirty="0">
                <a:effectLst/>
                <a:latin typeface="Calibri" panose="020F0502020204030204" pitchFamily="34" charset="0"/>
                <a:ea typeface="DengXian" panose="02010600030101010101" pitchFamily="2" charset="-122"/>
                <a:cs typeface="Arial" panose="020B0604020202020204" pitchFamily="34" charset="0"/>
              </a:rPr>
              <a:t>Conducting an effective organizational consultancy in the hospitality industry involves a systematic approach that addresses the unique challenges and goals of each business. Here are key steps to guide the consultancy process:</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Diagnosis: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Data Analysis: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Collect and </a:t>
            </a:r>
            <a:r>
              <a:rPr lang="en-GB" sz="1100" kern="100" dirty="0" err="1">
                <a:effectLst/>
                <a:latin typeface="Calibri" panose="020F0502020204030204" pitchFamily="34" charset="0"/>
                <a:ea typeface="DengXian" panose="02010600030101010101" pitchFamily="2" charset="-122"/>
                <a:cs typeface="Arial" panose="020B0604020202020204" pitchFamily="34" charset="0"/>
              </a:rPr>
              <a:t>analyze</a:t>
            </a:r>
            <a:r>
              <a:rPr lang="en-GB" sz="1100" kern="100" dirty="0">
                <a:effectLst/>
                <a:latin typeface="Calibri" panose="020F0502020204030204" pitchFamily="34" charset="0"/>
                <a:ea typeface="DengXian" panose="02010600030101010101" pitchFamily="2" charset="-122"/>
                <a:cs typeface="Arial" panose="020B0604020202020204" pitchFamily="34" charset="0"/>
              </a:rPr>
              <a:t> relevant data, including financial reports, customer feedback, and operational metrics.</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Identify trends, patterns, and areas of concern that need attention.</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Interviews and Observations: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Conduct interviews with key stakeholders, including management, staff, and customers, to gather insights into organizational dynamics.</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Observe daily operations to understand workflow, customer interactions, and employee </a:t>
            </a:r>
            <a:r>
              <a:rPr lang="en-GB" sz="1100" kern="100" dirty="0" err="1">
                <a:effectLst/>
                <a:latin typeface="Calibri" panose="020F0502020204030204" pitchFamily="34" charset="0"/>
                <a:ea typeface="DengXian" panose="02010600030101010101" pitchFamily="2" charset="-122"/>
                <a:cs typeface="Arial" panose="020B0604020202020204" pitchFamily="34" charset="0"/>
              </a:rPr>
              <a:t>behaviors</a:t>
            </a:r>
            <a:r>
              <a:rPr lang="en-GB" sz="1100" kern="100" dirty="0">
                <a:effectLst/>
                <a:latin typeface="Calibri" panose="020F0502020204030204" pitchFamily="34" charset="0"/>
                <a:ea typeface="DengXian" panose="02010600030101010101" pitchFamily="2" charset="-122"/>
                <a:cs typeface="Arial" panose="020B0604020202020204" pitchFamily="34" charset="0"/>
              </a:rPr>
              <a:t>.</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SWOT Analysis: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Perform a SWOT analysis to identify the organization's strengths, weaknesses, opportunities, and threats.</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Use the analysis to inform the development of targeted strategies.</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Planning:</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Objective Setting:</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Clearly define the objectives of the consultancy, aligning them with the organization's broader goals.</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Prioritize areas for improvement based on the diagnosis phase.</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Strategy Development:</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Develop a comprehensive plan that outlines specific strategies to address identified challenges and opportunities.</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Consider the integration of best practices, industry trends, and innovative solutions.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Timeline and Milestones: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Establish a realistic timeline with measurable milestones for the implementation of strategies.</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Ensure alignment with the organization's operational calendar and peak seasons.</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Implementation:</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Execution of Strategies: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Implement the planned strategies systematically and in collaboration with the organization's management and staff.</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Ensure clear communication of changes and provide necessary training to employees.</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Monitoring and Adjustment:</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Establish monitoring mechanisms to track the progress of implemented strategies.</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Regularly assess whether the initiatives are achieving the desired outcomes.</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Make adjustments as needed based on real-time feedback and performance data.</a:t>
            </a:r>
          </a:p>
          <a:p>
            <a:pPr marL="342900" lvl="0" indent="-342900">
              <a:lnSpc>
                <a:spcPct val="107000"/>
              </a:lnSpc>
              <a:spcAft>
                <a:spcPts val="800"/>
              </a:spcAft>
              <a:buFont typeface="+mj-lt"/>
              <a:buAutoNum type="arabicPeriod"/>
              <a:tabLst>
                <a:tab pos="457200" algn="l"/>
              </a:tabLst>
            </a:pPr>
            <a:r>
              <a:rPr lang="en-GB" sz="11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Evaluation:</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Assessment of Outcomes: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Evaluate the outcomes of the consultancy project against predefined objectives and key performance indicators (KPIs).</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err="1">
                <a:effectLst/>
                <a:latin typeface="Calibri" panose="020F0502020204030204" pitchFamily="34" charset="0"/>
                <a:ea typeface="DengXian" panose="02010600030101010101" pitchFamily="2" charset="-122"/>
                <a:cs typeface="Arial" panose="020B0604020202020204" pitchFamily="34" charset="0"/>
              </a:rPr>
              <a:t>Analyze</a:t>
            </a:r>
            <a:r>
              <a:rPr lang="en-GB" sz="1100" kern="100" dirty="0">
                <a:effectLst/>
                <a:latin typeface="Calibri" panose="020F0502020204030204" pitchFamily="34" charset="0"/>
                <a:ea typeface="DengXian" panose="02010600030101010101" pitchFamily="2" charset="-122"/>
                <a:cs typeface="Arial" panose="020B0604020202020204" pitchFamily="34" charset="0"/>
              </a:rPr>
              <a:t> the impact on service quality, operational efficiency, and financial performance.</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Stakeholder Feedback:</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Gather feedback from key stakeholders, including employees, customers, and management.</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Assess the satisfaction levels and perceptions regarding the changes implemented.</a:t>
            </a:r>
          </a:p>
          <a:p>
            <a:pPr marL="742950" lvl="1" indent="-285750">
              <a:lnSpc>
                <a:spcPct val="107000"/>
              </a:lnSpc>
              <a:spcAft>
                <a:spcPts val="800"/>
              </a:spcAft>
              <a:buSzPts val="1000"/>
              <a:buFont typeface="Symbol" panose="05050102010706020507" pitchFamily="18" charset="2"/>
              <a:buChar char=""/>
              <a:tabLst>
                <a:tab pos="914400" algn="l"/>
              </a:tabLs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Documentation and Reporting:</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Document the results of the evaluation, highlighting successes, challenges, and areas for further improvement.</a:t>
            </a:r>
          </a:p>
          <a:p>
            <a:pPr marL="1143000" lvl="2" indent="-228600">
              <a:lnSpc>
                <a:spcPct val="107000"/>
              </a:lnSpc>
              <a:spcAft>
                <a:spcPts val="800"/>
              </a:spcAft>
              <a:buSzPts val="1000"/>
              <a:buFont typeface="Symbol" panose="05050102010706020507" pitchFamily="18" charset="2"/>
              <a:buChar char=""/>
              <a:tabLst>
                <a:tab pos="1371600" algn="l"/>
              </a:tabLst>
            </a:pPr>
            <a:r>
              <a:rPr lang="en-GB" sz="1100" kern="100" dirty="0">
                <a:effectLst/>
                <a:latin typeface="Calibri" panose="020F0502020204030204" pitchFamily="34" charset="0"/>
                <a:ea typeface="DengXian" panose="02010600030101010101" pitchFamily="2" charset="-122"/>
                <a:cs typeface="Arial" panose="020B0604020202020204" pitchFamily="34" charset="0"/>
              </a:rPr>
              <a:t>Provide a comprehensive report with actionable recommendations for sustained growth.</a:t>
            </a:r>
          </a:p>
          <a:p>
            <a:pPr>
              <a:lnSpc>
                <a:spcPct val="107000"/>
              </a:lnSpc>
              <a:spcAft>
                <a:spcPts val="800"/>
              </a:spcAf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 </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kern="100" dirty="0">
                <a:effectLst/>
                <a:latin typeface="Calibri" panose="020F0502020204030204" pitchFamily="34" charset="0"/>
                <a:ea typeface="DengXian" panose="02010600030101010101" pitchFamily="2" charset="-122"/>
                <a:cs typeface="Arial" panose="020B0604020202020204" pitchFamily="34" charset="0"/>
              </a:rPr>
              <a:t> </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59119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66FA37-F2A6-A524-8B46-86025B54D5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B34B9E-7325-B311-C20E-4063F535C8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7CD469-0265-F77F-6CD6-51B4CEE50D39}"/>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6710E493-1BDC-43A3-CBF7-A239EBFBB736}"/>
              </a:ext>
            </a:extLst>
          </p:cNvPr>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3834569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BE8D9-66B9-82DD-1AAC-0A3835CBD1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9DAC9A-C3EC-2B83-9626-4695392720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912597-96D2-C270-B2C4-0134611297BA}"/>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5F4319E8-D53F-2FD3-42E3-E32E82C63B15}"/>
              </a:ext>
            </a:extLst>
          </p:cNvPr>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25273217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30EBA-80FF-0298-ACCD-92F297E4E4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47891E-51C9-934A-E0F6-CF883F256C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891F0E-F86E-FE9A-EC06-67160850B4CD}"/>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2E3808B3-D601-CFFD-2A55-0770548D30A4}"/>
              </a:ext>
            </a:extLst>
          </p:cNvPr>
          <p:cNvSpPr>
            <a:spLocks noGrp="1"/>
          </p:cNvSpPr>
          <p:nvPr>
            <p:ph type="sldNum" sz="quarter" idx="5"/>
          </p:nvPr>
        </p:nvSpPr>
        <p:spPr/>
        <p:txBody>
          <a:bodyPr/>
          <a:lstStyle/>
          <a:p>
            <a:fld id="{15829D03-4EFF-4A4A-B663-173065EF01C9}" type="slidenum">
              <a:rPr lang="en-GB" smtClean="0"/>
              <a:t>18</a:t>
            </a:fld>
            <a:endParaRPr lang="en-GB"/>
          </a:p>
        </p:txBody>
      </p:sp>
    </p:spTree>
    <p:extLst>
      <p:ext uri="{BB962C8B-B14F-4D97-AF65-F5344CB8AC3E}">
        <p14:creationId xmlns:p14="http://schemas.microsoft.com/office/powerpoint/2010/main" val="3853837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Absolutely, the future of organizational consultancy in the hospitality industry is expected to be shaped by several prominent trends, including technological integration, sustainability and green practices, and a focus on employee well-being. Let's explore each of these trends in more detail:</a:t>
            </a:r>
          </a:p>
          <a:p>
            <a:pPr>
              <a:lnSpc>
                <a:spcPct val="107000"/>
              </a:lnSpc>
              <a:spcAft>
                <a:spcPts val="800"/>
              </a:spcAft>
            </a:pPr>
            <a:r>
              <a:rPr lang="en-GB" sz="12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1. Technological Integration:</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Smart Hospitality Solutions:</a:t>
            </a:r>
            <a:r>
              <a:rPr lang="en-GB" sz="1200" kern="100" dirty="0">
                <a:effectLst/>
                <a:latin typeface="Calibri" panose="020F0502020204030204" pitchFamily="34" charset="0"/>
                <a:ea typeface="DengXian" panose="02010600030101010101" pitchFamily="2" charset="-122"/>
                <a:cs typeface="Arial" panose="020B0604020202020204" pitchFamily="34" charset="0"/>
              </a:rPr>
              <a:t> Continued integration of smart technologies for enhanced guest experiences. This includes smart room controls, keyless entry systems, and personalized services using data analytics.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Contactless Solutions:</a:t>
            </a:r>
            <a:r>
              <a:rPr lang="en-GB" sz="1200" kern="100" dirty="0">
                <a:effectLst/>
                <a:latin typeface="Calibri" panose="020F0502020204030204" pitchFamily="34" charset="0"/>
                <a:ea typeface="DengXian" panose="02010600030101010101" pitchFamily="2" charset="-122"/>
                <a:cs typeface="Arial" panose="020B0604020202020204" pitchFamily="34" charset="0"/>
              </a:rPr>
              <a:t> Increased adoption of contactless technologies for check-ins, payments, and room controls, driven by a heightened emphasis on health and safety post-pandemic.</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Artificial Intelligence (AI) and Automation:</a:t>
            </a:r>
            <a:r>
              <a:rPr lang="en-GB" sz="1200" kern="100" dirty="0">
                <a:effectLst/>
                <a:latin typeface="Calibri" panose="020F0502020204030204" pitchFamily="34" charset="0"/>
                <a:ea typeface="DengXian" panose="02010600030101010101" pitchFamily="2" charset="-122"/>
                <a:cs typeface="Arial" panose="020B0604020202020204" pitchFamily="34" charset="0"/>
              </a:rPr>
              <a:t> Further use of AI and automation for operational efficiency, from chatbots handling guest inquiries to automated room cleaning systems.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Virtual and Augmented Reality (VR/AR):</a:t>
            </a:r>
            <a:r>
              <a:rPr lang="en-GB" sz="1200" kern="100" dirty="0">
                <a:effectLst/>
                <a:latin typeface="Calibri" panose="020F0502020204030204" pitchFamily="34" charset="0"/>
                <a:ea typeface="DengXian" panose="02010600030101010101" pitchFamily="2" charset="-122"/>
                <a:cs typeface="Arial" panose="020B0604020202020204" pitchFamily="34" charset="0"/>
              </a:rPr>
              <a:t> Exploration of VR and AR applications for virtual property tours, immersive experiences, and interactive marketing.</a:t>
            </a:r>
          </a:p>
          <a:p>
            <a:pPr>
              <a:lnSpc>
                <a:spcPct val="107000"/>
              </a:lnSpc>
              <a:spcAft>
                <a:spcPts val="800"/>
              </a:spcAf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2. </a:t>
            </a:r>
            <a:r>
              <a:rPr lang="en-GB" sz="12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Sustainability and Green Practices:</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Environmental Stewardship:</a:t>
            </a:r>
            <a:r>
              <a:rPr lang="en-GB" sz="1200" kern="100" dirty="0">
                <a:effectLst/>
                <a:latin typeface="Calibri" panose="020F0502020204030204" pitchFamily="34" charset="0"/>
                <a:ea typeface="DengXian" panose="02010600030101010101" pitchFamily="2" charset="-122"/>
                <a:cs typeface="Arial" panose="020B0604020202020204" pitchFamily="34" charset="0"/>
              </a:rPr>
              <a:t> Growing emphasis on environmental responsibility with a focus on reducing carbon footprints, conserving resources, and minimizing waste in alignment with sustainable development goals.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Green Certifications:</a:t>
            </a:r>
            <a:r>
              <a:rPr lang="en-GB" sz="1200" kern="100" dirty="0">
                <a:effectLst/>
                <a:latin typeface="Calibri" panose="020F0502020204030204" pitchFamily="34" charset="0"/>
                <a:ea typeface="DengXian" panose="02010600030101010101" pitchFamily="2" charset="-122"/>
                <a:cs typeface="Arial" panose="020B0604020202020204" pitchFamily="34" charset="0"/>
              </a:rPr>
              <a:t> An increased number of hotels seeking and promoting green certifications to appeal to eco-conscious </a:t>
            </a:r>
            <a:r>
              <a:rPr lang="en-GB" sz="1200" kern="100" dirty="0" err="1">
                <a:effectLst/>
                <a:latin typeface="Calibri" panose="020F0502020204030204" pitchFamily="34" charset="0"/>
                <a:ea typeface="DengXian" panose="02010600030101010101" pitchFamily="2" charset="-122"/>
                <a:cs typeface="Arial" panose="020B0604020202020204" pitchFamily="34" charset="0"/>
              </a:rPr>
              <a:t>travelers</a:t>
            </a:r>
            <a:r>
              <a:rPr lang="en-GB" sz="1200" kern="100" dirty="0">
                <a:effectLst/>
                <a:latin typeface="Calibri" panose="020F0502020204030204" pitchFamily="34" charset="0"/>
                <a:ea typeface="DengXian" panose="02010600030101010101" pitchFamily="2" charset="-122"/>
                <a:cs typeface="Arial" panose="020B0604020202020204" pitchFamily="34" charset="0"/>
              </a:rPr>
              <a:t> and meet rising expectations for environmentally friendly practices.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Renewable Energy Integration:</a:t>
            </a:r>
            <a:r>
              <a:rPr lang="en-GB" sz="1200" kern="100" dirty="0">
                <a:effectLst/>
                <a:latin typeface="Calibri" panose="020F0502020204030204" pitchFamily="34" charset="0"/>
                <a:ea typeface="DengXian" panose="02010600030101010101" pitchFamily="2" charset="-122"/>
                <a:cs typeface="Arial" panose="020B0604020202020204" pitchFamily="34" charset="0"/>
              </a:rPr>
              <a:t> Adoption of renewable energy sources, such as solar panels and energy-efficient technologies, to reduce environmental impact and operational costs.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Sustainable Sourcing:</a:t>
            </a:r>
            <a:r>
              <a:rPr lang="en-GB" sz="1200" kern="100" dirty="0">
                <a:effectLst/>
                <a:latin typeface="Calibri" panose="020F0502020204030204" pitchFamily="34" charset="0"/>
                <a:ea typeface="DengXian" panose="02010600030101010101" pitchFamily="2" charset="-122"/>
                <a:cs typeface="Arial" panose="020B0604020202020204" pitchFamily="34" charset="0"/>
              </a:rPr>
              <a:t> Greater attention to sustainable sourcing practices for food, amenities, and materials to align with consumer preferences for ethical and eco-friendly choices.</a:t>
            </a:r>
          </a:p>
          <a:p>
            <a:pPr>
              <a:lnSpc>
                <a:spcPct val="107000"/>
              </a:lnSpc>
              <a:spcAft>
                <a:spcPts val="800"/>
              </a:spcAf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3. </a:t>
            </a:r>
            <a:r>
              <a:rPr lang="en-GB" sz="12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Employee Well-being:</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Work-Life Balance:</a:t>
            </a:r>
            <a:r>
              <a:rPr lang="en-GB" sz="1200" kern="100" dirty="0">
                <a:effectLst/>
                <a:latin typeface="Calibri" panose="020F0502020204030204" pitchFamily="34" charset="0"/>
                <a:ea typeface="DengXian" panose="02010600030101010101" pitchFamily="2" charset="-122"/>
                <a:cs typeface="Arial" panose="020B0604020202020204" pitchFamily="34" charset="0"/>
              </a:rPr>
              <a:t> A focus on fostering work-life balance for hospitality employees, recognizing the demanding nature of the industry and the importance of employee well-being in delivering quality service.</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Mental Health Support:</a:t>
            </a:r>
            <a:r>
              <a:rPr lang="en-GB" sz="1200" kern="100" dirty="0">
                <a:effectLst/>
                <a:latin typeface="Calibri" panose="020F0502020204030204" pitchFamily="34" charset="0"/>
                <a:ea typeface="DengXian" panose="02010600030101010101" pitchFamily="2" charset="-122"/>
                <a:cs typeface="Arial" panose="020B0604020202020204" pitchFamily="34" charset="0"/>
              </a:rPr>
              <a:t> Implementation of mental health support programs and resources for employees, acknowledging the unique stressors faced in the hospitality sector.</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Flexible Work Arrangements:</a:t>
            </a:r>
            <a:r>
              <a:rPr lang="en-GB" sz="1200" kern="100" dirty="0">
                <a:effectLst/>
                <a:latin typeface="Calibri" panose="020F0502020204030204" pitchFamily="34" charset="0"/>
                <a:ea typeface="DengXian" panose="02010600030101010101" pitchFamily="2" charset="-122"/>
                <a:cs typeface="Arial" panose="020B0604020202020204" pitchFamily="34" charset="0"/>
              </a:rPr>
              <a:t> Adoption of flexible work arrangements and remote work options, allowing employees greater flexibility in managing their work schedules.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Training and Development:</a:t>
            </a:r>
            <a:r>
              <a:rPr lang="en-GB" sz="1200" kern="100" dirty="0">
                <a:effectLst/>
                <a:latin typeface="Calibri" panose="020F0502020204030204" pitchFamily="34" charset="0"/>
                <a:ea typeface="DengXian" panose="02010600030101010101" pitchFamily="2" charset="-122"/>
                <a:cs typeface="Arial" panose="020B0604020202020204" pitchFamily="34" charset="0"/>
              </a:rPr>
              <a:t> Investment in ongoing training and development programs to enhance employee skills, job satisfaction, and career progression.</a:t>
            </a:r>
          </a:p>
          <a:p>
            <a:pPr>
              <a:lnSpc>
                <a:spcPct val="107000"/>
              </a:lnSpc>
              <a:spcAft>
                <a:spcPts val="800"/>
              </a:spcAf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4. </a:t>
            </a:r>
            <a:r>
              <a:rPr lang="en-GB" sz="12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Crisis Preparedness and Resilience:</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Pandemic Planning:</a:t>
            </a:r>
            <a:r>
              <a:rPr lang="en-GB" sz="1200" kern="100" dirty="0">
                <a:effectLst/>
                <a:latin typeface="Calibri" panose="020F0502020204030204" pitchFamily="34" charset="0"/>
                <a:ea typeface="DengXian" panose="02010600030101010101" pitchFamily="2" charset="-122"/>
                <a:cs typeface="Arial" panose="020B0604020202020204" pitchFamily="34" charset="0"/>
              </a:rPr>
              <a:t> Ongoing emphasis on pandemic preparedness, with organizations developing and refining crisis management plans, health and safety protocols, and communication strategies.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Adaptive Strategies:</a:t>
            </a:r>
            <a:r>
              <a:rPr lang="en-GB" sz="1200" kern="100" dirty="0">
                <a:effectLst/>
                <a:latin typeface="Calibri" panose="020F0502020204030204" pitchFamily="34" charset="0"/>
                <a:ea typeface="DengXian" panose="02010600030101010101" pitchFamily="2" charset="-122"/>
                <a:cs typeface="Arial" panose="020B0604020202020204" pitchFamily="34" charset="0"/>
              </a:rPr>
              <a:t> Consultants assisting hotels in developing adaptive strategies to navigate unforeseen challenges, whether they be health crises, geopolitical events, or technological disruptions.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Resilience Training:</a:t>
            </a:r>
            <a:r>
              <a:rPr lang="en-GB" sz="1200" kern="100" dirty="0">
                <a:effectLst/>
                <a:latin typeface="Calibri" panose="020F0502020204030204" pitchFamily="34" charset="0"/>
                <a:ea typeface="DengXian" panose="02010600030101010101" pitchFamily="2" charset="-122"/>
                <a:cs typeface="Arial" panose="020B0604020202020204" pitchFamily="34" charset="0"/>
              </a:rPr>
              <a:t> Implementation of resilience training for employees to cope with and adapt to unexpected disruptions, fostering a culture of adaptability.</a:t>
            </a:r>
          </a:p>
          <a:p>
            <a:pPr>
              <a:lnSpc>
                <a:spcPct val="107000"/>
              </a:lnSpc>
              <a:spcAft>
                <a:spcPts val="800"/>
              </a:spcAf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5</a:t>
            </a:r>
            <a:r>
              <a:rPr lang="en-GB" sz="12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 Customer-Centric Technologies:</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Personalization and Data Analytics:</a:t>
            </a:r>
            <a:r>
              <a:rPr lang="en-GB" sz="1200" kern="100" dirty="0">
                <a:effectLst/>
                <a:latin typeface="Calibri" panose="020F0502020204030204" pitchFamily="34" charset="0"/>
                <a:ea typeface="DengXian" panose="02010600030101010101" pitchFamily="2" charset="-122"/>
                <a:cs typeface="Arial" panose="020B0604020202020204" pitchFamily="34" charset="0"/>
              </a:rPr>
              <a:t> Further integration of data analytics to personalize guest experiences, from targeted marketing to customized service offerings based on individual preferences.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Customer Feedback Platforms:</a:t>
            </a:r>
            <a:r>
              <a:rPr lang="en-GB" sz="1200" kern="100" dirty="0">
                <a:effectLst/>
                <a:latin typeface="Calibri" panose="020F0502020204030204" pitchFamily="34" charset="0"/>
                <a:ea typeface="DengXian" panose="02010600030101010101" pitchFamily="2" charset="-122"/>
                <a:cs typeface="Arial" panose="020B0604020202020204" pitchFamily="34" charset="0"/>
              </a:rPr>
              <a:t> Continued use of customer feedback platforms and social media monitoring to gauge guest satisfaction and address issues in real-time.</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Enhanced Communication Channels:</a:t>
            </a:r>
            <a:r>
              <a:rPr lang="en-GB" sz="1200" kern="100" dirty="0">
                <a:effectLst/>
                <a:latin typeface="Calibri" panose="020F0502020204030204" pitchFamily="34" charset="0"/>
                <a:ea typeface="DengXian" panose="02010600030101010101" pitchFamily="2" charset="-122"/>
                <a:cs typeface="Arial" panose="020B0604020202020204" pitchFamily="34" charset="0"/>
              </a:rPr>
              <a:t> Utilization of advanced communication channels, including social media, chat platforms, and AI-driven chatbots, to engage with guests and address inquiries promptly.</a:t>
            </a:r>
          </a:p>
          <a:p>
            <a:pP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These trends reflect a dynamic landscape where technological advancements, sustainability practices, employee well-being, and crisis resilience are becoming increasingly intertwined in the hospitality industry. Organizational consultants will play a pivotal role in guiding hotels through the strategic adoption of these trends, ensuring alignment with business goals and industry </a:t>
            </a:r>
            <a:r>
              <a:rPr lang="en-GB" sz="1200" kern="100" dirty="0" err="1">
                <a:effectLst/>
                <a:latin typeface="Calibri" panose="020F0502020204030204" pitchFamily="34" charset="0"/>
                <a:ea typeface="DengXian" panose="02010600030101010101" pitchFamily="2" charset="-122"/>
                <a:cs typeface="Arial" panose="020B0604020202020204" pitchFamily="34" charset="0"/>
              </a:rPr>
              <a:t>expectations.Top</a:t>
            </a:r>
            <a:r>
              <a:rPr lang="en-GB" sz="1200" kern="100" dirty="0">
                <a:effectLst/>
                <a:latin typeface="Calibri" panose="020F0502020204030204" pitchFamily="34" charset="0"/>
                <a:ea typeface="DengXian" panose="02010600030101010101" pitchFamily="2" charset="-122"/>
                <a:cs typeface="Arial" panose="020B0604020202020204" pitchFamily="34" charset="0"/>
              </a:rPr>
              <a:t> of Form</a:t>
            </a:r>
          </a:p>
          <a:p>
            <a:pP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4237168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INTRODUCTION TO INTERNAL AND EXTERNAL CONSULTANTS IN THE HOSPITALITY INDUSTRY</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In the hospitality industry, both internal and external consultants play critical roles in helping organizations navigate challenges, implement strategic initiatives, and achieve operational excellence. Let's provide an introduction to these two types of consultants in the context of the hospitality sector:</a:t>
            </a:r>
          </a:p>
          <a:p>
            <a:pPr>
              <a:lnSpc>
                <a:spcPct val="107000"/>
              </a:lnSpc>
              <a:spcAft>
                <a:spcPts val="800"/>
              </a:spcAft>
            </a:pPr>
            <a:r>
              <a:rPr lang="en-GB" sz="12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Internal Consultants:</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Definition:</a:t>
            </a:r>
            <a:r>
              <a:rPr lang="en-GB" sz="1200" kern="100" dirty="0">
                <a:effectLst/>
                <a:latin typeface="Calibri" panose="020F0502020204030204" pitchFamily="34" charset="0"/>
                <a:ea typeface="DengXian" panose="02010600030101010101" pitchFamily="2" charset="-122"/>
                <a:cs typeface="Arial" panose="020B0604020202020204" pitchFamily="34" charset="0"/>
              </a:rPr>
              <a:t> Internal consultants are professionals who work within the organization, often as part of the in-house staff or management team. They leverage their knowledge of the company's culture, processes, and objectives to provide guidance and support for various projects and initiatives.</a:t>
            </a:r>
          </a:p>
          <a:p>
            <a:pPr>
              <a:lnSpc>
                <a:spcPct val="107000"/>
              </a:lnSpc>
              <a:spcAft>
                <a:spcPts val="800"/>
              </a:spcAf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Key Characteristics:</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In-House Expertise:</a:t>
            </a:r>
            <a:r>
              <a:rPr lang="en-GB" sz="1200" kern="100" dirty="0">
                <a:effectLst/>
                <a:latin typeface="Calibri" panose="020F0502020204030204" pitchFamily="34" charset="0"/>
                <a:ea typeface="DengXian" panose="02010600030101010101" pitchFamily="2" charset="-122"/>
                <a:cs typeface="Arial" panose="020B0604020202020204" pitchFamily="34" charset="0"/>
              </a:rPr>
              <a:t> Internal consultants possess a deep understanding of the organization's internal workings, industry dynamics, and specific challenges.</a:t>
            </a:r>
          </a:p>
          <a:p>
            <a:pPr marL="342900" lvl="0" indent="-342900">
              <a:lnSpc>
                <a:spcPct val="107000"/>
              </a:lnSpc>
              <a:spcAft>
                <a:spcPts val="800"/>
              </a:spcAft>
              <a:buFont typeface="+mj-lt"/>
              <a:buAutoNum type="arabicPeriod"/>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Cultural Familiarity:</a:t>
            </a:r>
            <a:r>
              <a:rPr lang="en-GB" sz="1200" kern="100" dirty="0">
                <a:effectLst/>
                <a:latin typeface="Calibri" panose="020F0502020204030204" pitchFamily="34" charset="0"/>
                <a:ea typeface="DengXian" panose="02010600030101010101" pitchFamily="2" charset="-122"/>
                <a:cs typeface="Arial" panose="020B0604020202020204" pitchFamily="34" charset="0"/>
              </a:rPr>
              <a:t> Being part of the organization, internal consultants are intimately familiar with the company's culture, values, and existing processes.</a:t>
            </a:r>
          </a:p>
          <a:p>
            <a:pPr marL="342900" lvl="0" indent="-342900">
              <a:lnSpc>
                <a:spcPct val="107000"/>
              </a:lnSpc>
              <a:spcAft>
                <a:spcPts val="800"/>
              </a:spcAft>
              <a:buFont typeface="+mj-lt"/>
              <a:buAutoNum type="arabicPeriod"/>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Access to Internal Resources:</a:t>
            </a:r>
            <a:r>
              <a:rPr lang="en-GB" sz="1200" kern="100" dirty="0">
                <a:effectLst/>
                <a:latin typeface="Calibri" panose="020F0502020204030204" pitchFamily="34" charset="0"/>
                <a:ea typeface="DengXian" panose="02010600030101010101" pitchFamily="2" charset="-122"/>
                <a:cs typeface="Arial" panose="020B0604020202020204" pitchFamily="34" charset="0"/>
              </a:rPr>
              <a:t> They have direct access to internal resources, data, and personnel, facilitating smoother collaboration and implementation of strategies.</a:t>
            </a:r>
          </a:p>
          <a:p>
            <a:pPr>
              <a:lnSpc>
                <a:spcPct val="107000"/>
              </a:lnSpc>
              <a:spcAft>
                <a:spcPts val="800"/>
              </a:spcAf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Roles and Responsibilities:</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Operational Improvement:</a:t>
            </a:r>
            <a:r>
              <a:rPr lang="en-GB" sz="1200" kern="100" dirty="0">
                <a:effectLst/>
                <a:latin typeface="Calibri" panose="020F0502020204030204" pitchFamily="34" charset="0"/>
                <a:ea typeface="DengXian" panose="02010600030101010101" pitchFamily="2" charset="-122"/>
                <a:cs typeface="Arial" panose="020B0604020202020204" pitchFamily="34" charset="0"/>
              </a:rPr>
              <a:t> Internal consultants often focus on enhancing operational efficiency, optimizing workflows, and addressing day-to-day challenges.</a:t>
            </a:r>
          </a:p>
          <a:p>
            <a:pPr marL="342900" lvl="0" indent="-342900">
              <a:lnSpc>
                <a:spcPct val="107000"/>
              </a:lnSpc>
              <a:spcAft>
                <a:spcPts val="800"/>
              </a:spcAft>
              <a:buFont typeface="+mj-lt"/>
              <a:buAutoNum type="arabicPeriod"/>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Employee Development:</a:t>
            </a:r>
            <a:r>
              <a:rPr lang="en-GB" sz="1200" kern="100" dirty="0">
                <a:effectLst/>
                <a:latin typeface="Calibri" panose="020F0502020204030204" pitchFamily="34" charset="0"/>
                <a:ea typeface="DengXian" panose="02010600030101010101" pitchFamily="2" charset="-122"/>
                <a:cs typeface="Arial" panose="020B0604020202020204" pitchFamily="34" charset="0"/>
              </a:rPr>
              <a:t> They may contribute to employee development through training programs, skill-building initiatives, and talent management strategies.</a:t>
            </a:r>
          </a:p>
          <a:p>
            <a:pPr marL="342900" lvl="0" indent="-342900">
              <a:lnSpc>
                <a:spcPct val="107000"/>
              </a:lnSpc>
              <a:spcAft>
                <a:spcPts val="800"/>
              </a:spcAft>
              <a:buFont typeface="+mj-lt"/>
              <a:buAutoNum type="arabicPeriod"/>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Strategic Planning:</a:t>
            </a:r>
            <a:r>
              <a:rPr lang="en-GB" sz="1200" kern="100" dirty="0">
                <a:effectLst/>
                <a:latin typeface="Calibri" panose="020F0502020204030204" pitchFamily="34" charset="0"/>
                <a:ea typeface="DengXian" panose="02010600030101010101" pitchFamily="2" charset="-122"/>
                <a:cs typeface="Arial" panose="020B0604020202020204" pitchFamily="34" charset="0"/>
              </a:rPr>
              <a:t> Internal consultants play a role in developing and implementing strategic plans aligned with the organization's long-term objectives.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5803239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kern="0" dirty="0">
                <a:solidFill>
                  <a:srgbClr val="FF0000"/>
                </a:solidFill>
                <a:effectLst/>
                <a:latin typeface="Segoe UI" panose="020B0502040204020203" pitchFamily="34" charset="0"/>
                <a:ea typeface="Times New Roman" panose="02020603050405020304" pitchFamily="18" charset="0"/>
                <a:cs typeface="Arial" panose="020B0604020202020204" pitchFamily="34" charset="0"/>
              </a:rPr>
              <a:t>Advantages of External Consultants in the Hospitality Industry</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b="1" kern="0" dirty="0">
                <a:solidFill>
                  <a:srgbClr val="FF0000"/>
                </a:solidFill>
                <a:effectLst/>
                <a:latin typeface="Segoe UI" panose="020B0502040204020203" pitchFamily="34" charset="0"/>
                <a:ea typeface="Times New Roman" panose="02020603050405020304" pitchFamily="18" charset="0"/>
                <a:cs typeface="Arial" panose="020B0604020202020204" pitchFamily="34" charset="0"/>
              </a:rPr>
              <a:t> </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Hiring external consultants in the hospitality industry can bring numerous advantages, leveraging their fresh perspective, specialized expertise, and objectivity. Here are some key benefits: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b="1" kern="0" dirty="0">
                <a:effectLst/>
                <a:highlight>
                  <a:srgbClr val="FFFF00"/>
                </a:highlight>
                <a:latin typeface="Segoe UI" panose="020B0502040204020203" pitchFamily="34" charset="0"/>
                <a:ea typeface="Times New Roman" panose="02020603050405020304" pitchFamily="18" charset="0"/>
                <a:cs typeface="Arial" panose="020B0604020202020204" pitchFamily="34" charset="0"/>
              </a:rPr>
              <a:t>1. Fresh Perspective:</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ffectLst/>
                <a:latin typeface="Segoe UI" panose="020B0502040204020203" pitchFamily="34" charset="0"/>
                <a:ea typeface="Times New Roman" panose="02020603050405020304" pitchFamily="18" charset="0"/>
                <a:cs typeface="Arial" panose="020B0604020202020204" pitchFamily="34" charset="0"/>
              </a:rPr>
              <a:t>Outside-In View:</a:t>
            </a:r>
            <a:r>
              <a:rPr lang="en-GB" sz="1200" kern="0" dirty="0">
                <a:effectLst/>
                <a:latin typeface="Segoe UI" panose="020B0502040204020203" pitchFamily="34" charset="0"/>
                <a:ea typeface="Times New Roman" panose="02020603050405020304" pitchFamily="18" charset="0"/>
                <a:cs typeface="Arial" panose="020B0604020202020204" pitchFamily="34" charset="0"/>
              </a:rPr>
              <a:t> External consultants offer a fresh and unbiased perspective as they are not entrenched in the day-to-day operations of the organization. This perspective can reveal new insights and innovative solutions that may be overlooked by internal teams.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ffectLst/>
                <a:latin typeface="Segoe UI" panose="020B0502040204020203" pitchFamily="34" charset="0"/>
                <a:ea typeface="Times New Roman" panose="02020603050405020304" pitchFamily="18" charset="0"/>
                <a:cs typeface="Arial" panose="020B0604020202020204" pitchFamily="34" charset="0"/>
              </a:rPr>
              <a:t>Industry Benchmarking:</a:t>
            </a:r>
            <a:r>
              <a:rPr lang="en-GB" sz="1200" kern="0" dirty="0">
                <a:effectLst/>
                <a:latin typeface="Segoe UI" panose="020B0502040204020203" pitchFamily="34" charset="0"/>
                <a:ea typeface="Times New Roman" panose="02020603050405020304" pitchFamily="18" charset="0"/>
                <a:cs typeface="Arial" panose="020B0604020202020204" pitchFamily="34" charset="0"/>
              </a:rPr>
              <a:t> Consultants often bring insights gained from working with a variety of clients across the industry, allowing them to share best practices and successful strategies from different contexts.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b="1" kern="0" dirty="0">
                <a:effectLst/>
                <a:highlight>
                  <a:srgbClr val="FFFF00"/>
                </a:highlight>
                <a:latin typeface="Segoe UI" panose="020B0502040204020203" pitchFamily="34" charset="0"/>
                <a:ea typeface="Times New Roman" panose="02020603050405020304" pitchFamily="18" charset="0"/>
                <a:cs typeface="Arial" panose="020B0604020202020204" pitchFamily="34" charset="0"/>
              </a:rPr>
              <a:t>2. Specialized Expertise:</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ffectLst/>
                <a:latin typeface="Segoe UI" panose="020B0502040204020203" pitchFamily="34" charset="0"/>
                <a:ea typeface="Times New Roman" panose="02020603050405020304" pitchFamily="18" charset="0"/>
                <a:cs typeface="Arial" panose="020B0604020202020204" pitchFamily="34" charset="0"/>
              </a:rPr>
              <a:t>Niche Knowledge:</a:t>
            </a:r>
            <a:r>
              <a:rPr lang="en-GB" sz="1200" kern="0" dirty="0">
                <a:effectLst/>
                <a:latin typeface="Segoe UI" panose="020B0502040204020203" pitchFamily="34" charset="0"/>
                <a:ea typeface="Times New Roman" panose="02020603050405020304" pitchFamily="18" charset="0"/>
                <a:cs typeface="Arial" panose="020B0604020202020204" pitchFamily="34" charset="0"/>
              </a:rPr>
              <a:t> External consultants often possess specialized knowledge and skills in specific areas of the hospitality industry. This expertise can be particularly valuable for addressing complex challenges or implementing specialized projects.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ffectLst/>
                <a:latin typeface="Segoe UI" panose="020B0502040204020203" pitchFamily="34" charset="0"/>
                <a:ea typeface="Times New Roman" panose="02020603050405020304" pitchFamily="18" charset="0"/>
                <a:cs typeface="Arial" panose="020B0604020202020204" pitchFamily="34" charset="0"/>
              </a:rPr>
              <a:t>Market Insights:</a:t>
            </a:r>
            <a:r>
              <a:rPr lang="en-GB" sz="1200" kern="0" dirty="0">
                <a:effectLst/>
                <a:latin typeface="Segoe UI" panose="020B0502040204020203" pitchFamily="34" charset="0"/>
                <a:ea typeface="Times New Roman" panose="02020603050405020304" pitchFamily="18" charset="0"/>
                <a:cs typeface="Arial" panose="020B0604020202020204" pitchFamily="34" charset="0"/>
              </a:rPr>
              <a:t> Consultants stay informed about industry trends, market dynamics, and emerging technologies. Their up-to-date knowledge can help organizations stay competitive and adapt to evolving consumer expectations.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b="1" kern="0" dirty="0">
                <a:effectLst/>
                <a:highlight>
                  <a:srgbClr val="FFFF00"/>
                </a:highlight>
                <a:latin typeface="Segoe UI" panose="020B0502040204020203" pitchFamily="34" charset="0"/>
                <a:ea typeface="Times New Roman" panose="02020603050405020304" pitchFamily="18" charset="0"/>
                <a:cs typeface="Arial" panose="020B0604020202020204" pitchFamily="34" charset="0"/>
              </a:rPr>
              <a:t>3. Objectivity:</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ffectLst/>
                <a:latin typeface="Segoe UI" panose="020B0502040204020203" pitchFamily="34" charset="0"/>
                <a:ea typeface="Times New Roman" panose="02020603050405020304" pitchFamily="18" charset="0"/>
                <a:cs typeface="Arial" panose="020B0604020202020204" pitchFamily="34" charset="0"/>
              </a:rPr>
              <a:t>Neutral Assessment:</a:t>
            </a:r>
            <a:r>
              <a:rPr lang="en-GB" sz="1200" kern="0" dirty="0">
                <a:effectLst/>
                <a:latin typeface="Segoe UI" panose="020B0502040204020203" pitchFamily="34" charset="0"/>
                <a:ea typeface="Times New Roman" panose="02020603050405020304" pitchFamily="18" charset="0"/>
                <a:cs typeface="Arial" panose="020B0604020202020204" pitchFamily="34" charset="0"/>
              </a:rPr>
              <a:t> External consultants bring objectivity to the assessment of organizational processes, structures, and challenges. They are not influenced by internal politics, allowing for a more impartial evaluation.</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0" dirty="0">
                <a:effectLst/>
                <a:latin typeface="Segoe UI" panose="020B0502040204020203" pitchFamily="34" charset="0"/>
                <a:ea typeface="Times New Roman" panose="02020603050405020304" pitchFamily="18" charset="0"/>
                <a:cs typeface="Arial" panose="020B0604020202020204" pitchFamily="34" charset="0"/>
              </a:rPr>
              <a:t>Unbiased Recommendations:</a:t>
            </a:r>
            <a:r>
              <a:rPr lang="en-GB" sz="1200" kern="0" dirty="0">
                <a:effectLst/>
                <a:latin typeface="Segoe UI" panose="020B0502040204020203" pitchFamily="34" charset="0"/>
                <a:ea typeface="Times New Roman" panose="02020603050405020304" pitchFamily="18" charset="0"/>
                <a:cs typeface="Arial" panose="020B0604020202020204" pitchFamily="34" charset="0"/>
              </a:rPr>
              <a:t> Objectivity enables consultants to make unbiased recommendations based on data and analysis rather than personal or internal influences. This enhances the credibility of the recommendations.</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kern="100" dirty="0">
                <a:effectLst/>
                <a:latin typeface="Calibri" panose="020F0502020204030204" pitchFamily="34" charset="0"/>
                <a:ea typeface="DengXian" panose="02010600030101010101" pitchFamily="2" charset="-122"/>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4036233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BENEFITS OF INTERNAL CONSULTANTS IN THE HOSPITALITY INDUSTRY</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Internal consultants in the hospitality industry bring several benefits to organizations, leveraging their in-depth knowledge, cost-effectiveness, and better alignment with the organization's culture. Here are key advantages:</a:t>
            </a:r>
          </a:p>
          <a:p>
            <a:pPr>
              <a:lnSpc>
                <a:spcPct val="107000"/>
              </a:lnSpc>
              <a:spcAft>
                <a:spcPts val="800"/>
              </a:spcAf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1. </a:t>
            </a:r>
            <a:r>
              <a:rPr lang="en-GB" sz="12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In-Depth Knowledge:</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Organizational Insights:</a:t>
            </a:r>
            <a:r>
              <a:rPr lang="en-GB" sz="1200" kern="100" dirty="0">
                <a:effectLst/>
                <a:latin typeface="Calibri" panose="020F0502020204030204" pitchFamily="34" charset="0"/>
                <a:ea typeface="DengXian" panose="02010600030101010101" pitchFamily="2" charset="-122"/>
                <a:cs typeface="Arial" panose="020B0604020202020204" pitchFamily="34" charset="0"/>
              </a:rPr>
              <a:t> Internal consultants possess a deep understanding of the organization's culture, structure, and processes. This insider perspective allows them to navigate complexities more effectively.</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Industry-Specific Expertise:</a:t>
            </a:r>
            <a:r>
              <a:rPr lang="en-GB" sz="1200" kern="100" dirty="0">
                <a:effectLst/>
                <a:latin typeface="Calibri" panose="020F0502020204030204" pitchFamily="34" charset="0"/>
                <a:ea typeface="DengXian" panose="02010600030101010101" pitchFamily="2" charset="-122"/>
                <a:cs typeface="Arial" panose="020B0604020202020204" pitchFamily="34" charset="0"/>
              </a:rPr>
              <a:t> Having worked within the hospitality industry, internal consultants bring industry-specific knowledge that is tailored to the organization's unique challenges and opportunities.</a:t>
            </a:r>
          </a:p>
          <a:p>
            <a:pPr>
              <a:lnSpc>
                <a:spcPct val="107000"/>
              </a:lnSpc>
              <a:spcAft>
                <a:spcPts val="800"/>
              </a:spcAft>
            </a:pPr>
            <a:r>
              <a:rPr lang="en-GB" sz="12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2. Cost-Effectiveness:</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Reduced Consultancy Costs:</a:t>
            </a:r>
            <a:r>
              <a:rPr lang="en-GB" sz="1200" kern="100" dirty="0">
                <a:effectLst/>
                <a:latin typeface="Calibri" panose="020F0502020204030204" pitchFamily="34" charset="0"/>
                <a:ea typeface="DengXian" panose="02010600030101010101" pitchFamily="2" charset="-122"/>
                <a:cs typeface="Arial" panose="020B0604020202020204" pitchFamily="34" charset="0"/>
              </a:rPr>
              <a:t> Internal consultants are on the organization's payroll, eliminating the need for additional external consulting fees. This cost-effectiveness is particularly beneficial for ongoing or long-term projects.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Utilization of Existing Resources:</a:t>
            </a:r>
            <a:r>
              <a:rPr lang="en-GB" sz="1200" kern="100" dirty="0">
                <a:effectLst/>
                <a:latin typeface="Calibri" panose="020F0502020204030204" pitchFamily="34" charset="0"/>
                <a:ea typeface="DengXian" panose="02010600030101010101" pitchFamily="2" charset="-122"/>
                <a:cs typeface="Arial" panose="020B0604020202020204" pitchFamily="34" charset="0"/>
              </a:rPr>
              <a:t> Organizations can leverage the existing skills and expertise of internal staff, optimizing resources without incurring external costs.</a:t>
            </a:r>
          </a:p>
          <a:p>
            <a:pPr>
              <a:lnSpc>
                <a:spcPct val="107000"/>
              </a:lnSpc>
              <a:spcAft>
                <a:spcPts val="800"/>
              </a:spcAft>
            </a:pPr>
            <a:r>
              <a:rPr lang="en-GB" sz="1200" b="1"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3. Better Alignment with Organizational Culture:</a:t>
            </a: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Cultural Familiarity:</a:t>
            </a:r>
            <a:r>
              <a:rPr lang="en-GB" sz="1200" kern="100" dirty="0">
                <a:effectLst/>
                <a:latin typeface="Calibri" panose="020F0502020204030204" pitchFamily="34" charset="0"/>
                <a:ea typeface="DengXian" panose="02010600030101010101" pitchFamily="2" charset="-122"/>
                <a:cs typeface="Arial" panose="020B0604020202020204" pitchFamily="34" charset="0"/>
              </a:rPr>
              <a:t> Internal consultants are intimately familiar with the organization's culture, values, and mission. This familiarity facilitates smoother implementation of strategies aligned with the company's ethos.</a:t>
            </a:r>
          </a:p>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latin typeface="Calibri" panose="020F0502020204030204" pitchFamily="34" charset="0"/>
                <a:ea typeface="DengXian" panose="02010600030101010101" pitchFamily="2" charset="-122"/>
                <a:cs typeface="Arial" panose="020B0604020202020204" pitchFamily="34" charset="0"/>
              </a:rPr>
              <a:t>Stronger Employee Relationships:</a:t>
            </a:r>
            <a:r>
              <a:rPr lang="en-GB" sz="1200" kern="100" dirty="0">
                <a:effectLst/>
                <a:latin typeface="Calibri" panose="020F0502020204030204" pitchFamily="34" charset="0"/>
                <a:ea typeface="DengXian" panose="02010600030101010101" pitchFamily="2" charset="-122"/>
                <a:cs typeface="Arial" panose="020B0604020202020204" pitchFamily="34" charset="0"/>
              </a:rPr>
              <a:t> Being part of the organization, internal consultants often have established relationships with employees and management. This can enhance trust and collaboration during consultancy projects.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4091243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AE896-343E-7AC2-4D57-AB7FA83116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9BFD8E-76A7-2FDF-6636-659BD07CD2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290D19-E9C4-5B7F-F39E-271B00ACB1EF}"/>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9ACE3D5F-4E33-5CCA-989A-59DDA7B71355}"/>
              </a:ext>
            </a:extLst>
          </p:cNvPr>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13677395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3352337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8FCB8-CD54-5C48-7111-846A52BB41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EAD9BE-995F-6492-F287-0CF2955371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432658-5387-B850-2A24-3A90005C787B}"/>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0326D046-6B75-D555-26E3-48C6ABB06308}"/>
              </a:ext>
            </a:extLst>
          </p:cNvPr>
          <p:cNvSpPr>
            <a:spLocks noGrp="1"/>
          </p:cNvSpPr>
          <p:nvPr>
            <p:ph type="sldNum" sz="quarter" idx="5"/>
          </p:nvPr>
        </p:nvSpPr>
        <p:spPr/>
        <p:txBody>
          <a:bodyPr/>
          <a:lstStyle/>
          <a:p>
            <a:fld id="{15829D03-4EFF-4A4A-B663-173065EF01C9}" type="slidenum">
              <a:rPr lang="en-GB" smtClean="0"/>
              <a:t>25</a:t>
            </a:fld>
            <a:endParaRPr lang="en-GB"/>
          </a:p>
        </p:txBody>
      </p:sp>
    </p:spTree>
    <p:extLst>
      <p:ext uri="{BB962C8B-B14F-4D97-AF65-F5344CB8AC3E}">
        <p14:creationId xmlns:p14="http://schemas.microsoft.com/office/powerpoint/2010/main" val="12475177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Ethical dilemmas are often encountered in organizational consultancy, where consultants must navigate complex situations that challenge ethical principles. Here are common ethical dilemmas faced in this field:</a:t>
            </a:r>
          </a:p>
          <a:p>
            <a:pPr algn="l">
              <a:buFont typeface="+mj-lt"/>
              <a:buAutoNum type="arabicPeriod"/>
            </a:pPr>
            <a:r>
              <a:rPr lang="en-GB" b="1" i="0" dirty="0">
                <a:solidFill>
                  <a:srgbClr val="374151"/>
                </a:solidFill>
                <a:effectLst/>
                <a:latin typeface="Söhne"/>
              </a:rPr>
              <a:t>Confidentiality Breach:</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Dilemma:</a:t>
            </a:r>
            <a:r>
              <a:rPr lang="en-GB" b="0" i="0" dirty="0">
                <a:solidFill>
                  <a:srgbClr val="374151"/>
                </a:solidFill>
                <a:effectLst/>
                <a:latin typeface="Söhne"/>
              </a:rPr>
              <a:t> Consultants may face conflicting obligations between maintaining client confidentiality and the need to disclose information that could benefit stakeholders or the public interest.</a:t>
            </a:r>
          </a:p>
          <a:p>
            <a:pPr marL="742950" lvl="1" indent="-285750" algn="l">
              <a:buFont typeface="+mj-lt"/>
              <a:buAutoNum type="arabicPeriod"/>
            </a:pPr>
            <a:r>
              <a:rPr lang="en-GB" b="0" i="1" dirty="0">
                <a:solidFill>
                  <a:srgbClr val="374151"/>
                </a:solidFill>
                <a:effectLst/>
                <a:latin typeface="Söhne"/>
              </a:rPr>
              <a:t>Resolution:</a:t>
            </a:r>
            <a:r>
              <a:rPr lang="en-GB" b="0" i="0" dirty="0">
                <a:solidFill>
                  <a:srgbClr val="374151"/>
                </a:solidFill>
                <a:effectLst/>
                <a:latin typeface="Söhne"/>
              </a:rPr>
              <a:t> Striking a balance between confidentiality and disclosure involves understanding the legal and ethical boundaries of information sharing. Consultants must seek explicit permission before divulging confidential information and weigh the potential consequences of disclosure versus non-disclosure.</a:t>
            </a:r>
          </a:p>
          <a:p>
            <a:pPr algn="l">
              <a:buFont typeface="+mj-lt"/>
              <a:buAutoNum type="arabicPeriod"/>
            </a:pPr>
            <a:r>
              <a:rPr lang="en-GB" b="1" i="0" dirty="0">
                <a:solidFill>
                  <a:srgbClr val="374151"/>
                </a:solidFill>
                <a:effectLst/>
                <a:latin typeface="Söhne"/>
              </a:rPr>
              <a:t>Conflicts of Interest:</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Dilemma:</a:t>
            </a:r>
            <a:r>
              <a:rPr lang="en-GB" b="0" i="0" dirty="0">
                <a:solidFill>
                  <a:srgbClr val="374151"/>
                </a:solidFill>
                <a:effectLst/>
                <a:latin typeface="Söhne"/>
              </a:rPr>
              <a:t> Consultants may encounter situations where their personal interests or relationships conflict with the best interests of their clients or the organization they're advising.</a:t>
            </a:r>
          </a:p>
          <a:p>
            <a:pPr marL="742950" lvl="1" indent="-285750" algn="l">
              <a:buFont typeface="+mj-lt"/>
              <a:buAutoNum type="arabicPeriod"/>
            </a:pPr>
            <a:r>
              <a:rPr lang="en-GB" b="0" i="1" dirty="0">
                <a:solidFill>
                  <a:srgbClr val="374151"/>
                </a:solidFill>
                <a:effectLst/>
                <a:latin typeface="Söhne"/>
              </a:rPr>
              <a:t>Resolution:</a:t>
            </a:r>
            <a:r>
              <a:rPr lang="en-GB" b="0" i="0" dirty="0">
                <a:solidFill>
                  <a:srgbClr val="374151"/>
                </a:solidFill>
                <a:effectLst/>
                <a:latin typeface="Söhne"/>
              </a:rPr>
              <a:t> Consultants should identify and disclose potential conflicts of interest upfront. Transparency is key in managing such conflicts, and consultants must prioritize the interests of the client above their own. If conflicts arise, it may require recusal or seeking advice from an impartial party.</a:t>
            </a:r>
          </a:p>
          <a:p>
            <a:pPr algn="l">
              <a:buFont typeface="+mj-lt"/>
              <a:buAutoNum type="arabicPeriod"/>
            </a:pPr>
            <a:r>
              <a:rPr lang="en-GB" b="1" i="0" dirty="0">
                <a:solidFill>
                  <a:srgbClr val="374151"/>
                </a:solidFill>
                <a:effectLst/>
                <a:latin typeface="Söhne"/>
              </a:rPr>
              <a:t>Ethical Relativism:</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Dilemma:</a:t>
            </a:r>
            <a:r>
              <a:rPr lang="en-GB" b="0" i="0" dirty="0">
                <a:solidFill>
                  <a:srgbClr val="374151"/>
                </a:solidFill>
                <a:effectLst/>
                <a:latin typeface="Söhne"/>
              </a:rPr>
              <a:t> Ethical relativism poses challenges when consultants work across diverse cultural or ethical frameworks. What's considered ethical in one culture might be perceived differently in another.</a:t>
            </a:r>
          </a:p>
          <a:p>
            <a:pPr marL="742950" lvl="1" indent="-285750" algn="l">
              <a:buFont typeface="+mj-lt"/>
              <a:buAutoNum type="arabicPeriod"/>
            </a:pPr>
            <a:r>
              <a:rPr lang="en-GB" b="0" i="1" dirty="0">
                <a:solidFill>
                  <a:srgbClr val="374151"/>
                </a:solidFill>
                <a:effectLst/>
                <a:latin typeface="Söhne"/>
              </a:rPr>
              <a:t>Resolution:</a:t>
            </a:r>
            <a:r>
              <a:rPr lang="en-GB" b="0" i="0" dirty="0">
                <a:solidFill>
                  <a:srgbClr val="374151"/>
                </a:solidFill>
                <a:effectLst/>
                <a:latin typeface="Söhne"/>
              </a:rPr>
              <a:t> Consultants must understand and respect different cultural perspectives while adhering to universal ethical principles. Communication and negotiation are vital in navigating these differences, and consultants should engage in ongoing dialogue to ensure ethical standards are upheld in a manner that respects cultural diversity.</a:t>
            </a:r>
          </a:p>
          <a:p>
            <a:pPr algn="l">
              <a:buFont typeface="+mj-lt"/>
              <a:buAutoNum type="arabicPeriod"/>
            </a:pPr>
            <a:r>
              <a:rPr lang="en-GB" b="1" i="0" dirty="0">
                <a:solidFill>
                  <a:srgbClr val="374151"/>
                </a:solidFill>
                <a:effectLst/>
                <a:latin typeface="Söhne"/>
              </a:rPr>
              <a:t>Professional Boundaries and Dual Relationships: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Dilemma:</a:t>
            </a:r>
            <a:r>
              <a:rPr lang="en-GB" b="0" i="0" dirty="0">
                <a:solidFill>
                  <a:srgbClr val="374151"/>
                </a:solidFill>
                <a:effectLst/>
                <a:latin typeface="Söhne"/>
              </a:rPr>
              <a:t> Consultants might develop personal relationships or multiple roles within an organization, blurring the lines between their professional duties and personal connections.</a:t>
            </a:r>
          </a:p>
          <a:p>
            <a:pPr marL="742950" lvl="1" indent="-285750" algn="l">
              <a:buFont typeface="+mj-lt"/>
              <a:buAutoNum type="arabicPeriod"/>
            </a:pPr>
            <a:r>
              <a:rPr lang="en-GB" b="0" i="1" dirty="0">
                <a:solidFill>
                  <a:srgbClr val="374151"/>
                </a:solidFill>
                <a:effectLst/>
                <a:latin typeface="Söhne"/>
              </a:rPr>
              <a:t>Resolution:</a:t>
            </a:r>
            <a:r>
              <a:rPr lang="en-GB" b="0" i="0" dirty="0">
                <a:solidFill>
                  <a:srgbClr val="374151"/>
                </a:solidFill>
                <a:effectLst/>
                <a:latin typeface="Söhne"/>
              </a:rPr>
              <a:t> Maintaining clear boundaries between professional roles and personal relationships is crucial. Consultants should be mindful of potential conflicts arising from dual relationships and strive to avoid situations where their objectivity or professionalism might be compromised.</a:t>
            </a:r>
          </a:p>
          <a:p>
            <a:pPr algn="l"/>
            <a:r>
              <a:rPr lang="en-GB" b="0" i="0" dirty="0">
                <a:solidFill>
                  <a:srgbClr val="374151"/>
                </a:solidFill>
                <a:effectLst/>
                <a:latin typeface="Söhne"/>
              </a:rPr>
              <a:t>Addressing these dilemmas requires a deep understanding of ethical principles, critical thinking skills, and the ability to navigate complex situations while upholding professional standards. Consultants must continuously reflect on their actions, seek advice when uncertain, and prioritize ethical considerations in their decision-making processes.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9578604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Organisational consultancy involves providing advice and guidance to organizations to enhance their effectiveness, productivity, and overall performance. Ethical principles are crucial in guiding the conduct of organizational consultants. Here are key ethical principles in organizational consultancy:</a:t>
            </a:r>
          </a:p>
          <a:p>
            <a:pPr algn="l">
              <a:buFont typeface="+mj-lt"/>
              <a:buAutoNum type="arabicPeriod"/>
            </a:pPr>
            <a:r>
              <a:rPr lang="en-GB" b="1" i="0" dirty="0">
                <a:solidFill>
                  <a:srgbClr val="374151"/>
                </a:solidFill>
                <a:effectLst/>
                <a:latin typeface="Söhne"/>
              </a:rPr>
              <a:t>Integrity:</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Definition:</a:t>
            </a:r>
            <a:r>
              <a:rPr lang="en-GB" b="0" i="0" dirty="0">
                <a:solidFill>
                  <a:srgbClr val="374151"/>
                </a:solidFill>
                <a:effectLst/>
                <a:latin typeface="Söhne"/>
              </a:rPr>
              <a:t> Integrity involves being honest, transparent, and truthful in all professional interactions. It requires consultants to act with integrity, maintaining a high standard of honesty and fairness in their dealings with clients and stakeholders.</a:t>
            </a:r>
          </a:p>
          <a:p>
            <a:pPr marL="742950" lvl="1" indent="-285750" algn="l">
              <a:buFont typeface="+mj-lt"/>
              <a:buAutoNum type="arabicPeriod"/>
            </a:pPr>
            <a:r>
              <a:rPr lang="en-GB" b="0" i="1" dirty="0">
                <a:solidFill>
                  <a:srgbClr val="374151"/>
                </a:solidFill>
                <a:effectLst/>
                <a:latin typeface="Söhne"/>
              </a:rPr>
              <a:t>Application:</a:t>
            </a:r>
            <a:r>
              <a:rPr lang="en-GB" b="0" i="0" dirty="0">
                <a:solidFill>
                  <a:srgbClr val="374151"/>
                </a:solidFill>
                <a:effectLst/>
                <a:latin typeface="Söhne"/>
              </a:rPr>
              <a:t> Consultants should provide accurate information, avoid conflicts of interest, and act in the best interests of the organization they are assisting. They should not misrepresent their qualifications, experiences, or the potential outcomes of their recommendations.</a:t>
            </a:r>
          </a:p>
          <a:p>
            <a:pPr algn="l">
              <a:buFont typeface="+mj-lt"/>
              <a:buAutoNum type="arabicPeriod"/>
            </a:pPr>
            <a:r>
              <a:rPr lang="en-GB" b="1" i="0" dirty="0">
                <a:solidFill>
                  <a:srgbClr val="374151"/>
                </a:solidFill>
                <a:effectLst/>
                <a:latin typeface="Söhne"/>
              </a:rPr>
              <a:t>Confidentiality:</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Definition:</a:t>
            </a:r>
            <a:r>
              <a:rPr lang="en-GB" b="0" i="0" dirty="0">
                <a:solidFill>
                  <a:srgbClr val="374151"/>
                </a:solidFill>
                <a:effectLst/>
                <a:latin typeface="Söhne"/>
              </a:rPr>
              <a:t> Confidentiality entails the protection of sensitive information shared by the client. Consultants must respect the privacy and confidentiality of organizational data, ensuring that proprietary information is not disclosed without proper authorization.</a:t>
            </a:r>
          </a:p>
          <a:p>
            <a:pPr marL="742950" lvl="1" indent="-285750" algn="l">
              <a:buFont typeface="+mj-lt"/>
              <a:buAutoNum type="arabicPeriod"/>
            </a:pPr>
            <a:r>
              <a:rPr lang="en-GB" b="0" i="1" dirty="0">
                <a:solidFill>
                  <a:srgbClr val="374151"/>
                </a:solidFill>
                <a:effectLst/>
                <a:latin typeface="Söhne"/>
              </a:rPr>
              <a:t>Application:</a:t>
            </a:r>
            <a:r>
              <a:rPr lang="en-GB" b="0" i="0" dirty="0">
                <a:solidFill>
                  <a:srgbClr val="374151"/>
                </a:solidFill>
                <a:effectLst/>
                <a:latin typeface="Söhne"/>
              </a:rPr>
              <a:t> Consultants should establish clear boundaries regarding the use and disclosure of confidential information. They must inform clients about the limits of confidentiality and seek explicit consent before sharing information with third parties.</a:t>
            </a:r>
          </a:p>
          <a:p>
            <a:pPr algn="l">
              <a:buFont typeface="+mj-lt"/>
              <a:buAutoNum type="arabicPeriod"/>
            </a:pPr>
            <a:r>
              <a:rPr lang="en-GB" b="1" i="0" dirty="0">
                <a:solidFill>
                  <a:srgbClr val="374151"/>
                </a:solidFill>
                <a:effectLst/>
                <a:latin typeface="Söhne"/>
              </a:rPr>
              <a:t>Objectivity:</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Definition:</a:t>
            </a:r>
            <a:r>
              <a:rPr lang="en-GB" b="0" i="0" dirty="0">
                <a:solidFill>
                  <a:srgbClr val="374151"/>
                </a:solidFill>
                <a:effectLst/>
                <a:latin typeface="Söhne"/>
              </a:rPr>
              <a:t> Objectivity involves the ability to provide impartial and unbiased advice, free from personal prejudices or conflicts of interest. Consultants should base their recommendations on a thorough analysis of facts and data rather than personal opinions.</a:t>
            </a:r>
          </a:p>
          <a:p>
            <a:pPr marL="742950" lvl="1" indent="-285750" algn="l">
              <a:buFont typeface="+mj-lt"/>
              <a:buAutoNum type="arabicPeriod"/>
            </a:pPr>
            <a:r>
              <a:rPr lang="en-GB" b="0" i="1" dirty="0">
                <a:solidFill>
                  <a:srgbClr val="374151"/>
                </a:solidFill>
                <a:effectLst/>
                <a:latin typeface="Söhne"/>
              </a:rPr>
              <a:t>Application:</a:t>
            </a:r>
            <a:r>
              <a:rPr lang="en-GB" b="0" i="0" dirty="0">
                <a:solidFill>
                  <a:srgbClr val="374151"/>
                </a:solidFill>
                <a:effectLst/>
                <a:latin typeface="Söhne"/>
              </a:rPr>
              <a:t> Consultants need to critically assess information, avoid </a:t>
            </a:r>
            <a:r>
              <a:rPr lang="en-GB" b="0" i="0" dirty="0" err="1">
                <a:solidFill>
                  <a:srgbClr val="374151"/>
                </a:solidFill>
                <a:effectLst/>
                <a:latin typeface="Söhne"/>
              </a:rPr>
              <a:t>favoritism</a:t>
            </a:r>
            <a:r>
              <a:rPr lang="en-GB" b="0" i="0" dirty="0">
                <a:solidFill>
                  <a:srgbClr val="374151"/>
                </a:solidFill>
                <a:effectLst/>
                <a:latin typeface="Söhne"/>
              </a:rPr>
              <a:t>, and prioritize the best interests of the organization. They should disclose any potential conflicts of interest and refrain from actions that could compromise their objectivity.</a:t>
            </a:r>
          </a:p>
          <a:p>
            <a:pPr algn="l">
              <a:buFont typeface="+mj-lt"/>
              <a:buAutoNum type="arabicPeriod"/>
            </a:pPr>
            <a:r>
              <a:rPr lang="en-GB" b="1" i="0" dirty="0">
                <a:solidFill>
                  <a:srgbClr val="374151"/>
                </a:solidFill>
                <a:effectLst/>
                <a:latin typeface="Söhne"/>
              </a:rPr>
              <a:t>Professional Competence:</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Definition:</a:t>
            </a:r>
            <a:r>
              <a:rPr lang="en-GB" b="0" i="0" dirty="0">
                <a:solidFill>
                  <a:srgbClr val="374151"/>
                </a:solidFill>
                <a:effectLst/>
                <a:latin typeface="Söhne"/>
              </a:rPr>
              <a:t> Professional competence refers to the consultant's knowledge, skills, and abilities to effectively address the needs of the client. It involves staying current with industry trends, continuous learning, and maintaining a high standard of expertise.</a:t>
            </a:r>
          </a:p>
          <a:p>
            <a:pPr marL="742950" lvl="1" indent="-285750" algn="l">
              <a:buFont typeface="+mj-lt"/>
              <a:buAutoNum type="arabicPeriod"/>
            </a:pPr>
            <a:r>
              <a:rPr lang="en-GB" b="0" i="1" dirty="0">
                <a:solidFill>
                  <a:srgbClr val="374151"/>
                </a:solidFill>
                <a:effectLst/>
                <a:latin typeface="Söhne"/>
              </a:rPr>
              <a:t>Application:</a:t>
            </a:r>
            <a:r>
              <a:rPr lang="en-GB" b="0" i="0" dirty="0">
                <a:solidFill>
                  <a:srgbClr val="374151"/>
                </a:solidFill>
                <a:effectLst/>
                <a:latin typeface="Söhne"/>
              </a:rPr>
              <a:t> Consultants should only offer services within their areas of competence, seeking additional expertise or collaborating with other professionals when necessary. They should also communicate honestly about the limitations of their skills and knowledge.</a:t>
            </a:r>
          </a:p>
          <a:p>
            <a:pPr algn="l"/>
            <a:r>
              <a:rPr lang="en-GB" b="0" i="0" dirty="0">
                <a:solidFill>
                  <a:srgbClr val="374151"/>
                </a:solidFill>
                <a:effectLst/>
                <a:latin typeface="Söhne"/>
              </a:rPr>
              <a:t>Adhering to these ethical principles helps to build trust between consultants and their clients, fosters a positive working relationship, and ensures that the consultancy process is conducted with integrity and professionalism. It's essential for consultants to be aware of and committed to upholding these principles throughout their engagements with organizations.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37324182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23747866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541357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4/23/2025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19717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4/23/2025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09230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4/23/2025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4/23/2025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8.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theme" Target="../theme/theme9.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slideLayout" Target="../slideLayouts/slideLayout2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6.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3.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13.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14.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14.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4" Type="http://schemas.openxmlformats.org/officeDocument/2006/relationships/slideLayout" Target="../slideLayouts/slideLayout58.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 id="214748375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0.png"/><Relationship Id="rId4" Type="http://schemas.openxmlformats.org/officeDocument/2006/relationships/notesSlide" Target="../notesSlides/notesSlide2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84285" y="1516008"/>
            <a:ext cx="3880287" cy="3607785"/>
          </a:xfrm>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a:t>
            </a:r>
            <a:r>
              <a:rPr lang="en-GB" i="1" dirty="0"/>
              <a:t>One </a:t>
            </a: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384285" y="1296890"/>
            <a:ext cx="8058149" cy="3607785"/>
          </a:xfrm>
          <a:prstGeom prst="rect">
            <a:avLst/>
          </a:prstGeom>
        </p:spPr>
        <p:txBody>
          <a:bodyPr/>
          <a:lstStyle/>
          <a:p>
            <a:br>
              <a:rPr lang="en-GB" sz="1125" dirty="0"/>
            </a:br>
            <a:br>
              <a:rPr lang="en-GB" sz="1125" dirty="0"/>
            </a:br>
            <a:br>
              <a:rPr lang="en-GB" sz="1100" dirty="0"/>
            </a:br>
            <a:r>
              <a:rPr lang="en-GB" sz="1400" dirty="0"/>
              <a:t>As there are quite a few of us here, please ensure that your microphone is </a:t>
            </a:r>
            <a:r>
              <a:rPr lang="en-GB" sz="1400" u="sng" dirty="0"/>
              <a:t>muted</a:t>
            </a:r>
            <a:r>
              <a:rPr lang="en-GB" sz="1400" dirty="0"/>
              <a:t> during all teaching until you are asked a question or there is a group discussion to prevent background noise.</a:t>
            </a:r>
            <a:br>
              <a:rPr lang="en-GB" sz="1400" dirty="0"/>
            </a:br>
            <a:br>
              <a:rPr lang="en-GB" sz="1400" dirty="0"/>
            </a:br>
            <a:br>
              <a:rPr lang="en-GB" sz="1400" dirty="0"/>
            </a:br>
            <a:r>
              <a:rPr lang="en-GB" sz="1600" dirty="0"/>
              <a:t>You should attend every class and have a private space to work so that you can concentrate fully on the lesson. </a:t>
            </a:r>
            <a:br>
              <a:rPr lang="en-GB" sz="1600" dirty="0"/>
            </a:br>
            <a:br>
              <a:rPr lang="en-GB" sz="1600" dirty="0"/>
            </a:br>
            <a:r>
              <a:rPr lang="en-GB" sz="1600" dirty="0">
                <a:solidFill>
                  <a:srgbClr val="FF0000"/>
                </a:solidFill>
                <a:highlight>
                  <a:srgbClr val="FFFF00"/>
                </a:highlight>
              </a:rPr>
              <a:t>You should not be at work, shopping, driving or caring for children.</a:t>
            </a:r>
            <a:r>
              <a:rPr lang="en-GB" sz="1600" dirty="0">
                <a:solidFill>
                  <a:srgbClr val="FF0000"/>
                </a:solidFill>
              </a:rPr>
              <a:t> </a:t>
            </a:r>
            <a:br>
              <a:rPr lang="en-GB" sz="1400" dirty="0"/>
            </a:br>
            <a:br>
              <a:rPr lang="en-GB" sz="1400" dirty="0"/>
            </a:br>
            <a:r>
              <a:rPr lang="en-GB" sz="1400" dirty="0">
                <a:solidFill>
                  <a:srgbClr val="FF0000"/>
                </a:solidFill>
                <a:highlight>
                  <a:srgbClr val="FFFF00"/>
                </a:highlight>
              </a:rPr>
              <a:t>Your camera must be always on during lectures please. </a:t>
            </a:r>
            <a:r>
              <a:rPr lang="en-GB" sz="1400" dirty="0">
                <a:solidFill>
                  <a:srgbClr val="FF0000"/>
                </a:solidFill>
              </a:rPr>
              <a:t> </a:t>
            </a:r>
            <a:r>
              <a:rPr lang="en-GB" sz="1400" dirty="0"/>
              <a:t>-Use the Teams university background to protect your privacy.</a:t>
            </a:r>
            <a:br>
              <a:rPr lang="en-GB" sz="1400" dirty="0">
                <a:solidFill>
                  <a:srgbClr val="FF0000"/>
                </a:solidFill>
                <a:highlight>
                  <a:srgbClr val="FFFF00"/>
                </a:highlight>
              </a:rPr>
            </a:br>
            <a:br>
              <a:rPr lang="en-GB" sz="1400" dirty="0">
                <a:solidFill>
                  <a:srgbClr val="FF0000"/>
                </a:solidFill>
                <a:highlight>
                  <a:srgbClr val="FFFF00"/>
                </a:highlight>
              </a:rPr>
            </a:br>
            <a:r>
              <a:rPr lang="en-GB" sz="1400" dirty="0">
                <a:solidFill>
                  <a:srgbClr val="FF0000"/>
                </a:solidFill>
                <a:highlight>
                  <a:srgbClr val="FFFF00"/>
                </a:highlight>
              </a:rPr>
              <a:t>YOU must join via a laptop or PC/MAC </a:t>
            </a:r>
            <a:r>
              <a:rPr lang="en-GB" sz="1600" dirty="0"/>
              <a:t>–No attendance permitted on phones or tablets</a:t>
            </a:r>
            <a:br>
              <a:rPr lang="en-GB" sz="1400" dirty="0">
                <a:solidFill>
                  <a:srgbClr val="FF0000"/>
                </a:solidFill>
                <a:highlight>
                  <a:srgbClr val="FFFF00"/>
                </a:highlight>
              </a:rPr>
            </a:br>
            <a:br>
              <a:rPr lang="en-GB" sz="1400" dirty="0">
                <a:solidFill>
                  <a:srgbClr val="FF0000"/>
                </a:solidFill>
                <a:highlight>
                  <a:srgbClr val="FFFF00"/>
                </a:highlight>
              </a:rPr>
            </a:br>
            <a:r>
              <a:rPr lang="en-GB" sz="1400" dirty="0">
                <a:solidFill>
                  <a:srgbClr val="FF0000"/>
                </a:solidFill>
                <a:highlight>
                  <a:srgbClr val="FFFF00"/>
                </a:highlight>
              </a:rPr>
              <a:t>You will be removed from the session and logged as absent if you fail to adhere to these criteria.</a:t>
            </a:r>
            <a:br>
              <a:rPr lang="en-GB" sz="1400" dirty="0">
                <a:solidFill>
                  <a:srgbClr val="FF0000"/>
                </a:solidFill>
                <a:highlight>
                  <a:srgbClr val="FFFF00"/>
                </a:highlight>
              </a:rPr>
            </a:br>
            <a:br>
              <a:rPr lang="en-GB" sz="1400" dirty="0"/>
            </a:br>
            <a:br>
              <a:rPr lang="en-GB" sz="1200" u="sng" dirty="0"/>
            </a:br>
            <a:r>
              <a:rPr lang="en-GB" sz="1400" dirty="0"/>
              <a:t>This and all sessions will be recorded so that you can watch it again</a:t>
            </a:r>
            <a:br>
              <a:rPr lang="en-GB" sz="1600" dirty="0"/>
            </a:br>
            <a:endParaRPr lang="en-GB" sz="1125" dirty="0"/>
          </a:p>
        </p:txBody>
      </p:sp>
      <p:sp>
        <p:nvSpPr>
          <p:cNvPr id="6" name="TextBox 5">
            <a:extLst>
              <a:ext uri="{FF2B5EF4-FFF2-40B4-BE49-F238E27FC236}">
                <a16:creationId xmlns:a16="http://schemas.microsoft.com/office/drawing/2014/main" id="{12276771-168B-ED18-63F8-A8DFBC833043}"/>
              </a:ext>
            </a:extLst>
          </p:cNvPr>
          <p:cNvSpPr txBox="1"/>
          <p:nvPr/>
        </p:nvSpPr>
        <p:spPr>
          <a:xfrm>
            <a:off x="3107364" y="1023490"/>
            <a:ext cx="3133909" cy="461665"/>
          </a:xfrm>
          <a:prstGeom prst="rect">
            <a:avLst/>
          </a:prstGeom>
          <a:noFill/>
        </p:spPr>
        <p:txBody>
          <a:bodyPr wrap="square">
            <a:spAutoFit/>
          </a:bodyPr>
          <a:lstStyle/>
          <a:p>
            <a:r>
              <a:rPr lang="en-GB" sz="2400" dirty="0">
                <a:solidFill>
                  <a:prstClr val="white"/>
                </a:solidFill>
                <a:latin typeface="Arial" panose="020B0604020202020204" pitchFamily="34" charset="0"/>
                <a:ea typeface="+mj-ea"/>
                <a:cs typeface="Arial" panose="020B0604020202020204" pitchFamily="34" charset="0"/>
              </a:rPr>
              <a:t>Before we start</a:t>
            </a:r>
            <a:endParaRPr lang="en-GB" sz="2400" dirty="0"/>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prstGeom prst="rect">
            <a:avLst/>
          </a:prstGeo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336550" y="2101850"/>
            <a:ext cx="8807450" cy="2654300"/>
          </a:xfrm>
          <a:prstGeom prst="rect">
            <a:avLst/>
          </a:prstGeom>
        </p:spPr>
        <p:txBody>
          <a:bodyPr/>
          <a:lstStyle/>
          <a:p>
            <a:pPr marL="0" indent="0">
              <a:buNone/>
            </a:pPr>
            <a:r>
              <a:rPr lang="en-GB" sz="1350" dirty="0">
                <a:solidFill>
                  <a:schemeClr val="bg1"/>
                </a:solidFill>
              </a:rPr>
              <a:t>-</a:t>
            </a:r>
            <a:r>
              <a:rPr lang="en-GB" sz="1600" dirty="0">
                <a:solidFill>
                  <a:schemeClr val="bg1"/>
                </a:solidFill>
              </a:rPr>
              <a:t>This is a Full Time University course and as such the University definitions of engagement and decorum apply as they would in a physical classroom.</a:t>
            </a:r>
          </a:p>
          <a:p>
            <a:pPr marL="0" indent="0">
              <a:buNone/>
            </a:pPr>
            <a:endParaRPr lang="en-GB" sz="1600" dirty="0">
              <a:solidFill>
                <a:schemeClr val="bg1"/>
              </a:solidFill>
            </a:endParaRPr>
          </a:p>
          <a:p>
            <a:pPr marL="0" indent="0">
              <a:buNone/>
            </a:pPr>
            <a:r>
              <a:rPr lang="en-GB" sz="16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600" dirty="0">
              <a:solidFill>
                <a:schemeClr val="bg1"/>
              </a:solidFill>
            </a:endParaRPr>
          </a:p>
          <a:p>
            <a:pPr marL="0" indent="0">
              <a:buNone/>
            </a:pPr>
            <a:r>
              <a:rPr lang="en-GB" sz="1600" dirty="0">
                <a:solidFill>
                  <a:schemeClr val="bg1"/>
                </a:solidFill>
              </a:rPr>
              <a:t>-You should be using a </a:t>
            </a:r>
            <a:r>
              <a:rPr lang="en-GB" sz="1600" b="1" dirty="0">
                <a:solidFill>
                  <a:schemeClr val="bg1"/>
                </a:solidFill>
              </a:rPr>
              <a:t>desktop or laptop device </a:t>
            </a:r>
            <a:r>
              <a:rPr lang="en-GB" sz="1600" dirty="0">
                <a:solidFill>
                  <a:schemeClr val="bg1"/>
                </a:solidFill>
              </a:rPr>
              <a:t>with a camera, speakers and a microphone so that you will be able to engage in the session on equal footing with your classmates. </a:t>
            </a:r>
          </a:p>
          <a:p>
            <a:pPr marL="0" indent="0">
              <a:buNone/>
            </a:pPr>
            <a:endParaRPr lang="en-GB" sz="1600" dirty="0">
              <a:solidFill>
                <a:schemeClr val="bg1"/>
              </a:solidFill>
            </a:endParaRPr>
          </a:p>
          <a:p>
            <a:pPr marL="0" indent="0">
              <a:buNone/>
            </a:pPr>
            <a:r>
              <a:rPr lang="en-GB" sz="16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600" dirty="0">
                <a:solidFill>
                  <a:schemeClr val="bg1"/>
                </a:solidFill>
              </a:rPr>
            </a:br>
            <a:endParaRPr lang="en-GB" sz="160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prstGeom prst="rect">
            <a:avLst/>
          </a:prstGeom>
        </p:spPr>
        <p:txBody>
          <a:bodyPr/>
          <a:lstStyle/>
          <a:p>
            <a:r>
              <a:rPr lang="en-GB" sz="24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1924051"/>
            <a:ext cx="8953500" cy="3138488"/>
          </a:xfrm>
          <a:prstGeom prst="rect">
            <a:avLst/>
          </a:prstGeo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192881" indent="-192881">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35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AE2CB4-8F90-8742-4D10-4529C66093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770D87-9513-295D-2099-6B02FE6DF8EA}"/>
              </a:ext>
            </a:extLst>
          </p:cNvPr>
          <p:cNvSpPr>
            <a:spLocks noGrp="1"/>
          </p:cNvSpPr>
          <p:nvPr>
            <p:ph type="title"/>
          </p:nvPr>
        </p:nvSpPr>
        <p:spPr>
          <a:xfrm>
            <a:off x="656134" y="1698537"/>
            <a:ext cx="8058149" cy="4078764"/>
          </a:xfrm>
        </p:spPr>
        <p:txBody>
          <a:bodyPr/>
          <a:lstStyle/>
          <a:p>
            <a:r>
              <a:rPr lang="en-GB" sz="3200" b="1" dirty="0"/>
              <a:t>Today’s Session</a:t>
            </a:r>
            <a:br>
              <a:rPr lang="en-GB" sz="3200" b="1" dirty="0"/>
            </a:br>
            <a:br>
              <a:rPr lang="en-GB" sz="3200" b="1" dirty="0"/>
            </a:br>
            <a:r>
              <a:rPr lang="en-GB" sz="3200" dirty="0"/>
              <a:t>- Introduction to the Module</a:t>
            </a:r>
            <a:br>
              <a:rPr lang="en-GB" sz="3200" dirty="0"/>
            </a:br>
            <a:br>
              <a:rPr lang="en-GB" sz="3200" dirty="0"/>
            </a:br>
            <a:r>
              <a:rPr lang="en-GB" sz="3200" dirty="0"/>
              <a:t>- What is Organisational Consultancy?</a:t>
            </a:r>
            <a:br>
              <a:rPr lang="en-GB" sz="3200" dirty="0"/>
            </a:br>
            <a:br>
              <a:rPr lang="en-GB" sz="3200" dirty="0"/>
            </a:br>
            <a:r>
              <a:rPr lang="en-GB" sz="3200" dirty="0"/>
              <a:t>- Your assignment</a:t>
            </a:r>
            <a:br>
              <a:rPr lang="en-GB" sz="2800" dirty="0"/>
            </a:br>
            <a:endParaRPr lang="en-GB" sz="2000" dirty="0"/>
          </a:p>
        </p:txBody>
      </p:sp>
    </p:spTree>
    <p:extLst>
      <p:ext uri="{BB962C8B-B14F-4D97-AF65-F5344CB8AC3E}">
        <p14:creationId xmlns:p14="http://schemas.microsoft.com/office/powerpoint/2010/main" val="799133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918017" y="2551303"/>
            <a:ext cx="6172200" cy="1284302"/>
          </a:xfrm>
          <a:prstGeom prst="rect">
            <a:avLst/>
          </a:prstGeom>
        </p:spPr>
        <p:txBody>
          <a:bodyPr vert="horz" lIns="68580" tIns="34290" rIns="68580" bIns="34290" rtlCol="0" anchor="ctr">
            <a:normAutofit fontScale="92500" lnSpcReduction="20000"/>
          </a:bodyPr>
          <a:lstStyle/>
          <a:p>
            <a:pPr>
              <a:lnSpc>
                <a:spcPct val="90000"/>
              </a:lnSpc>
              <a:spcBef>
                <a:spcPct val="0"/>
              </a:spcBef>
              <a:spcAft>
                <a:spcPts val="450"/>
              </a:spcAft>
            </a:pPr>
            <a:r>
              <a:rPr lang="en-GB" sz="4600" b="1" dirty="0">
                <a:solidFill>
                  <a:srgbClr val="002060"/>
                </a:solidFill>
                <a:latin typeface="+mj-lt"/>
                <a:ea typeface="+mj-ea"/>
                <a:cs typeface="+mj-cs"/>
              </a:rPr>
              <a:t>Neil Dyer</a:t>
            </a:r>
          </a:p>
          <a:p>
            <a:pPr>
              <a:lnSpc>
                <a:spcPct val="90000"/>
              </a:lnSpc>
              <a:spcBef>
                <a:spcPct val="0"/>
              </a:spcBef>
              <a:spcAft>
                <a:spcPts val="450"/>
              </a:spcAft>
            </a:pPr>
            <a:r>
              <a:rPr lang="en-GB" sz="2775" b="1" i="1" dirty="0">
                <a:solidFill>
                  <a:srgbClr val="002060"/>
                </a:solidFill>
                <a:latin typeface="+mj-lt"/>
                <a:ea typeface="+mj-ea"/>
                <a:cs typeface="+mj-cs"/>
              </a:rPr>
              <a:t>n.dyer@uwtsd.ac.uk</a:t>
            </a:r>
            <a:br>
              <a:rPr lang="en-GB" sz="2775" b="1" i="1" dirty="0">
                <a:solidFill>
                  <a:srgbClr val="002060"/>
                </a:solidFill>
                <a:latin typeface="+mj-lt"/>
                <a:ea typeface="+mj-ea"/>
                <a:cs typeface="+mj-cs"/>
              </a:rPr>
            </a:br>
            <a:endParaRPr lang="en-GB" sz="2775" b="1" i="1" dirty="0">
              <a:solidFill>
                <a:srgbClr val="002060"/>
              </a:solidFill>
              <a:latin typeface="+mj-lt"/>
              <a:ea typeface="+mj-ea"/>
              <a:cs typeface="+mj-cs"/>
            </a:endParaRPr>
          </a:p>
        </p:txBody>
      </p:sp>
      <p:pic>
        <p:nvPicPr>
          <p:cNvPr id="7" name="Content Placeholder 3" descr="NDKB3.png"/>
          <p:cNvPicPr>
            <a:picLocks noGrp="1" noChangeAspect="1"/>
          </p:cNvPicPr>
          <p:nvPr>
            <p:ph sz="half" idx="2"/>
          </p:nvPr>
        </p:nvPicPr>
        <p:blipFill rotWithShape="1">
          <a:blip r:embed="rId2" cstate="print"/>
          <a:srcRect l="8811" r="41265" b="34735"/>
          <a:stretch/>
        </p:blipFill>
        <p:spPr>
          <a:xfrm>
            <a:off x="5626162" y="2083778"/>
            <a:ext cx="2903988" cy="3413828"/>
          </a:xfrm>
          <a:noFill/>
        </p:spPr>
      </p:pic>
      <p:sp>
        <p:nvSpPr>
          <p:cNvPr id="4" name="Content Placeholder 3">
            <a:extLst>
              <a:ext uri="{FF2B5EF4-FFF2-40B4-BE49-F238E27FC236}">
                <a16:creationId xmlns:a16="http://schemas.microsoft.com/office/drawing/2014/main" id="{E33B9B00-7205-280C-3A05-FE63279D769A}"/>
              </a:ext>
            </a:extLst>
          </p:cNvPr>
          <p:cNvSpPr>
            <a:spLocks noGrp="1"/>
          </p:cNvSpPr>
          <p:nvPr>
            <p:ph sz="half" idx="1"/>
          </p:nvPr>
        </p:nvSpPr>
        <p:spPr>
          <a:xfrm>
            <a:off x="918017" y="3669020"/>
            <a:ext cx="3867150" cy="3260143"/>
          </a:xfrm>
        </p:spPr>
        <p:txBody>
          <a:bodyPr/>
          <a:lstStyle/>
          <a:p>
            <a:r>
              <a:rPr lang="en-GB" sz="2000" dirty="0"/>
              <a:t>Tuesdays &amp; Wednesdays </a:t>
            </a:r>
            <a:br>
              <a:rPr lang="en-GB" sz="2000" dirty="0"/>
            </a:br>
            <a:r>
              <a:rPr lang="en-GB" sz="2000" i="1" dirty="0"/>
              <a:t>(48 hours response time)</a:t>
            </a:r>
          </a:p>
          <a:p>
            <a:pPr marL="0" indent="0">
              <a:buNone/>
            </a:pPr>
            <a:endParaRPr lang="en-GB" sz="2000" dirty="0"/>
          </a:p>
        </p:txBody>
      </p:sp>
      <p:sp>
        <p:nvSpPr>
          <p:cNvPr id="2" name="Title 1">
            <a:extLst>
              <a:ext uri="{FF2B5EF4-FFF2-40B4-BE49-F238E27FC236}">
                <a16:creationId xmlns:a16="http://schemas.microsoft.com/office/drawing/2014/main" id="{E84B960D-D35A-D545-02F2-6533A0BD581D}"/>
              </a:ext>
            </a:extLst>
          </p:cNvPr>
          <p:cNvSpPr>
            <a:spLocks noGrp="1"/>
          </p:cNvSpPr>
          <p:nvPr>
            <p:ph type="title"/>
          </p:nvPr>
        </p:nvSpPr>
        <p:spPr>
          <a:xfrm>
            <a:off x="472001" y="686547"/>
            <a:ext cx="8058149" cy="4078764"/>
          </a:xfrm>
        </p:spPr>
        <p:txBody>
          <a:bodyPr/>
          <a:lstStyle/>
          <a:p>
            <a:r>
              <a:rPr lang="en-GB" sz="3200" b="1" dirty="0"/>
              <a:t>INTRODUCTION TO ORGANISATIONAL CONSULTANCY</a:t>
            </a:r>
            <a:br>
              <a:rPr lang="en-GB" sz="3200" b="1" dirty="0"/>
            </a:br>
            <a:endParaRPr lang="en-GB" sz="2000" dirty="0"/>
          </a:p>
        </p:txBody>
      </p:sp>
    </p:spTree>
    <p:extLst>
      <p:ext uri="{BB962C8B-B14F-4D97-AF65-F5344CB8AC3E}">
        <p14:creationId xmlns:p14="http://schemas.microsoft.com/office/powerpoint/2010/main" val="1427095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0FAAD-1246-8F9C-FE87-E0856BF154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2C4C39-56CC-75C6-2772-A3087901756B}"/>
              </a:ext>
            </a:extLst>
          </p:cNvPr>
          <p:cNvSpPr>
            <a:spLocks noGrp="1"/>
          </p:cNvSpPr>
          <p:nvPr>
            <p:ph type="title"/>
          </p:nvPr>
        </p:nvSpPr>
        <p:spPr>
          <a:xfrm>
            <a:off x="472001" y="686547"/>
            <a:ext cx="8058149" cy="4078764"/>
          </a:xfrm>
        </p:spPr>
        <p:txBody>
          <a:bodyPr/>
          <a:lstStyle/>
          <a:p>
            <a:r>
              <a:rPr lang="en-GB" sz="3200" b="1" dirty="0">
                <a:latin typeface="+mn-lt"/>
              </a:rPr>
              <a:t>ACTIVITY:</a:t>
            </a:r>
            <a:br>
              <a:rPr lang="en-GB" sz="3200" b="1" dirty="0">
                <a:latin typeface="+mn-lt"/>
              </a:rPr>
            </a:br>
            <a:br>
              <a:rPr lang="en-GB" sz="3200" b="1" dirty="0">
                <a:latin typeface="+mn-lt"/>
              </a:rPr>
            </a:br>
            <a:br>
              <a:rPr lang="en-GB" sz="3200" dirty="0">
                <a:latin typeface="+mn-lt"/>
              </a:rPr>
            </a:br>
            <a:r>
              <a:rPr lang="en-GB" sz="3200" dirty="0">
                <a:latin typeface="+mn-lt"/>
              </a:rPr>
              <a:t>In your own words, what do you think:</a:t>
            </a:r>
            <a:br>
              <a:rPr lang="en-GB" sz="3200" dirty="0">
                <a:latin typeface="+mn-lt"/>
              </a:rPr>
            </a:br>
            <a:br>
              <a:rPr lang="en-GB" sz="3200" dirty="0">
                <a:latin typeface="+mn-lt"/>
              </a:rPr>
            </a:br>
            <a:r>
              <a:rPr lang="en-GB" sz="3200" dirty="0">
                <a:latin typeface="+mn-lt"/>
              </a:rPr>
              <a:t>- organisational consultancy is?</a:t>
            </a:r>
            <a:br>
              <a:rPr lang="en-GB" sz="3200" dirty="0">
                <a:latin typeface="+mn-lt"/>
              </a:rPr>
            </a:br>
            <a:br>
              <a:rPr lang="en-GB" sz="3200" dirty="0">
                <a:latin typeface="+mn-lt"/>
              </a:rPr>
            </a:br>
            <a:r>
              <a:rPr lang="en-GB" sz="3200" dirty="0">
                <a:latin typeface="+mn-lt"/>
              </a:rPr>
              <a:t>- an organisational consultant is or does?</a:t>
            </a:r>
            <a:br>
              <a:rPr lang="en-GB" sz="3200" dirty="0">
                <a:latin typeface="+mn-lt"/>
              </a:rPr>
            </a:br>
            <a:endParaRPr lang="en-GB" sz="2000" dirty="0">
              <a:latin typeface="+mn-lt"/>
            </a:endParaRPr>
          </a:p>
        </p:txBody>
      </p:sp>
    </p:spTree>
    <p:extLst>
      <p:ext uri="{BB962C8B-B14F-4D97-AF65-F5344CB8AC3E}">
        <p14:creationId xmlns:p14="http://schemas.microsoft.com/office/powerpoint/2010/main" val="1333553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9AA489A-177F-70AB-8F75-A234A32FC5C6}"/>
              </a:ext>
            </a:extLst>
          </p:cNvPr>
          <p:cNvPicPr>
            <a:picLocks noChangeAspect="1"/>
          </p:cNvPicPr>
          <p:nvPr/>
        </p:nvPicPr>
        <p:blipFill>
          <a:blip r:embed="rId3"/>
          <a:srcRect l="7973" t="27284" r="5406" b="3072"/>
          <a:stretch/>
        </p:blipFill>
        <p:spPr>
          <a:xfrm>
            <a:off x="123589" y="1099752"/>
            <a:ext cx="8896822" cy="3941806"/>
          </a:xfrm>
          <a:prstGeom prst="rect">
            <a:avLst/>
          </a:prstGeom>
        </p:spPr>
      </p:pic>
    </p:spTree>
    <p:extLst>
      <p:ext uri="{BB962C8B-B14F-4D97-AF65-F5344CB8AC3E}">
        <p14:creationId xmlns:p14="http://schemas.microsoft.com/office/powerpoint/2010/main" val="3342177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3E8040-5D4A-8C24-68F3-6B7713A4BF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369D05-AFF4-DF5C-BC3A-806631D890B9}"/>
              </a:ext>
            </a:extLst>
          </p:cNvPr>
          <p:cNvSpPr>
            <a:spLocks noGrp="1"/>
          </p:cNvSpPr>
          <p:nvPr>
            <p:ph type="title"/>
          </p:nvPr>
        </p:nvSpPr>
        <p:spPr>
          <a:xfrm>
            <a:off x="277906" y="196744"/>
            <a:ext cx="8094616" cy="1090538"/>
          </a:xfrm>
        </p:spPr>
        <p:txBody>
          <a:bodyPr vert="horz" lIns="68580" tIns="34290" rIns="68580" bIns="34290" rtlCol="0" anchor="ctr">
            <a:noAutofit/>
          </a:bodyPr>
          <a:lstStyle/>
          <a:p>
            <a:pPr algn="ctr">
              <a:lnSpc>
                <a:spcPct val="90000"/>
              </a:lnSpc>
            </a:pPr>
            <a:r>
              <a:rPr lang="en-US" sz="5400" b="1" kern="1200" dirty="0">
                <a:solidFill>
                  <a:schemeClr val="accent1">
                    <a:lumMod val="50000"/>
                  </a:schemeClr>
                </a:solidFill>
                <a:latin typeface="+mj-lt"/>
                <a:ea typeface="+mj-ea"/>
                <a:cs typeface="+mj-cs"/>
              </a:rPr>
              <a:t>Activity: (On the chat board)</a:t>
            </a:r>
          </a:p>
        </p:txBody>
      </p:sp>
      <p:sp>
        <p:nvSpPr>
          <p:cNvPr id="6" name="Content Placeholder 5">
            <a:extLst>
              <a:ext uri="{FF2B5EF4-FFF2-40B4-BE49-F238E27FC236}">
                <a16:creationId xmlns:a16="http://schemas.microsoft.com/office/drawing/2014/main" id="{8FF6D4A4-BB9F-8956-29E9-95F74405DEFA}"/>
              </a:ext>
            </a:extLst>
          </p:cNvPr>
          <p:cNvSpPr>
            <a:spLocks noGrp="1"/>
          </p:cNvSpPr>
          <p:nvPr>
            <p:ph sz="half" idx="2"/>
          </p:nvPr>
        </p:nvSpPr>
        <p:spPr>
          <a:xfrm>
            <a:off x="483337" y="1754659"/>
            <a:ext cx="7889185" cy="3930482"/>
          </a:xfrm>
        </p:spPr>
        <p:txBody>
          <a:bodyPr/>
          <a:lstStyle/>
          <a:p>
            <a:pPr marL="0" indent="0">
              <a:buNone/>
            </a:pPr>
            <a:r>
              <a:rPr lang="en-GB" sz="4400" b="1" dirty="0"/>
              <a:t>What are some of the benefits of engaging a consultant for hospitality businesses?</a:t>
            </a:r>
          </a:p>
          <a:p>
            <a:pPr marL="457200" lvl="1" indent="0">
              <a:buNone/>
            </a:pPr>
            <a:endParaRPr lang="en-GB" sz="4000" dirty="0"/>
          </a:p>
          <a:p>
            <a:pPr lvl="1"/>
            <a:endParaRPr lang="en-GB" sz="4000" dirty="0"/>
          </a:p>
        </p:txBody>
      </p:sp>
    </p:spTree>
    <p:extLst>
      <p:ext uri="{BB962C8B-B14F-4D97-AF65-F5344CB8AC3E}">
        <p14:creationId xmlns:p14="http://schemas.microsoft.com/office/powerpoint/2010/main" val="1617130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99D8215-4FAD-BFDF-ABFA-492C5365B74D}"/>
              </a:ext>
            </a:extLst>
          </p:cNvPr>
          <p:cNvPicPr>
            <a:picLocks noChangeAspect="1"/>
          </p:cNvPicPr>
          <p:nvPr/>
        </p:nvPicPr>
        <p:blipFill>
          <a:blip r:embed="rId3"/>
          <a:srcRect l="3784" t="30474" r="7161" b="5171"/>
          <a:stretch/>
        </p:blipFill>
        <p:spPr>
          <a:xfrm>
            <a:off x="358344" y="469554"/>
            <a:ext cx="8617608" cy="3589963"/>
          </a:xfrm>
          <a:prstGeom prst="rect">
            <a:avLst/>
          </a:prstGeom>
        </p:spPr>
      </p:pic>
      <p:pic>
        <p:nvPicPr>
          <p:cNvPr id="3" name="Picture 2">
            <a:extLst>
              <a:ext uri="{FF2B5EF4-FFF2-40B4-BE49-F238E27FC236}">
                <a16:creationId xmlns:a16="http://schemas.microsoft.com/office/drawing/2014/main" id="{E1CFEEFA-C56E-5B98-C7FD-4C5A5131851B}"/>
              </a:ext>
            </a:extLst>
          </p:cNvPr>
          <p:cNvPicPr>
            <a:picLocks noChangeAspect="1"/>
          </p:cNvPicPr>
          <p:nvPr/>
        </p:nvPicPr>
        <p:blipFill>
          <a:blip r:embed="rId4"/>
          <a:srcRect l="5541" t="64839" r="65597" b="5326"/>
          <a:stretch/>
        </p:blipFill>
        <p:spPr>
          <a:xfrm>
            <a:off x="1156589" y="4059517"/>
            <a:ext cx="2698720" cy="1541567"/>
          </a:xfrm>
          <a:prstGeom prst="rect">
            <a:avLst/>
          </a:prstGeom>
        </p:spPr>
      </p:pic>
      <p:pic>
        <p:nvPicPr>
          <p:cNvPr id="2" name="Picture 1">
            <a:extLst>
              <a:ext uri="{FF2B5EF4-FFF2-40B4-BE49-F238E27FC236}">
                <a16:creationId xmlns:a16="http://schemas.microsoft.com/office/drawing/2014/main" id="{4D76C1BE-1A91-6A8D-B033-59F2DFCC7F14}"/>
              </a:ext>
            </a:extLst>
          </p:cNvPr>
          <p:cNvPicPr>
            <a:picLocks noChangeAspect="1"/>
          </p:cNvPicPr>
          <p:nvPr/>
        </p:nvPicPr>
        <p:blipFill>
          <a:blip r:embed="rId4"/>
          <a:srcRect l="65414" t="63677" r="2297" b="5326"/>
          <a:stretch/>
        </p:blipFill>
        <p:spPr>
          <a:xfrm>
            <a:off x="4968241" y="4059517"/>
            <a:ext cx="3019170" cy="1601614"/>
          </a:xfrm>
          <a:prstGeom prst="rect">
            <a:avLst/>
          </a:prstGeom>
        </p:spPr>
      </p:pic>
    </p:spTree>
    <p:extLst>
      <p:ext uri="{BB962C8B-B14F-4D97-AF65-F5344CB8AC3E}">
        <p14:creationId xmlns:p14="http://schemas.microsoft.com/office/powerpoint/2010/main" val="1050812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FE9C6C3-4B5E-FED8-81C3-FB8976E96FB4}"/>
              </a:ext>
            </a:extLst>
          </p:cNvPr>
          <p:cNvPicPr>
            <a:picLocks noChangeAspect="1"/>
          </p:cNvPicPr>
          <p:nvPr/>
        </p:nvPicPr>
        <p:blipFill>
          <a:blip r:embed="rId3"/>
          <a:stretch>
            <a:fillRect/>
          </a:stretch>
        </p:blipFill>
        <p:spPr>
          <a:xfrm>
            <a:off x="0" y="453587"/>
            <a:ext cx="9144000" cy="5009531"/>
          </a:xfrm>
          <a:prstGeom prst="rect">
            <a:avLst/>
          </a:prstGeom>
        </p:spPr>
      </p:pic>
    </p:spTree>
    <p:extLst>
      <p:ext uri="{BB962C8B-B14F-4D97-AF65-F5344CB8AC3E}">
        <p14:creationId xmlns:p14="http://schemas.microsoft.com/office/powerpoint/2010/main" val="3525382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13599-CFF2-DE43-2009-61DB80A2DE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0D70F3-1F7C-72AC-7150-6F5A64779A22}"/>
              </a:ext>
            </a:extLst>
          </p:cNvPr>
          <p:cNvSpPr>
            <a:spLocks noGrp="1"/>
          </p:cNvSpPr>
          <p:nvPr>
            <p:ph type="title"/>
          </p:nvPr>
        </p:nvSpPr>
        <p:spPr>
          <a:xfrm>
            <a:off x="277906" y="196744"/>
            <a:ext cx="8094616" cy="1090538"/>
          </a:xfrm>
        </p:spPr>
        <p:txBody>
          <a:bodyPr vert="horz" lIns="68580" tIns="34290" rIns="68580" bIns="34290" rtlCol="0" anchor="ctr">
            <a:noAutofit/>
          </a:bodyPr>
          <a:lstStyle/>
          <a:p>
            <a:pPr algn="ctr">
              <a:lnSpc>
                <a:spcPct val="90000"/>
              </a:lnSpc>
            </a:pPr>
            <a:r>
              <a:rPr lang="en-US" sz="5400" b="1" kern="1200" dirty="0">
                <a:solidFill>
                  <a:schemeClr val="accent1">
                    <a:lumMod val="50000"/>
                  </a:schemeClr>
                </a:solidFill>
                <a:latin typeface="+mj-lt"/>
                <a:ea typeface="+mj-ea"/>
                <a:cs typeface="+mj-cs"/>
              </a:rPr>
              <a:t>Activity: (On the chat board)</a:t>
            </a:r>
          </a:p>
        </p:txBody>
      </p:sp>
      <p:sp>
        <p:nvSpPr>
          <p:cNvPr id="6" name="Content Placeholder 5">
            <a:extLst>
              <a:ext uri="{FF2B5EF4-FFF2-40B4-BE49-F238E27FC236}">
                <a16:creationId xmlns:a16="http://schemas.microsoft.com/office/drawing/2014/main" id="{3E64B701-6F73-71EB-8536-840184BE30AE}"/>
              </a:ext>
            </a:extLst>
          </p:cNvPr>
          <p:cNvSpPr>
            <a:spLocks noGrp="1"/>
          </p:cNvSpPr>
          <p:nvPr>
            <p:ph sz="half" idx="2"/>
          </p:nvPr>
        </p:nvSpPr>
        <p:spPr>
          <a:xfrm>
            <a:off x="483337" y="1754659"/>
            <a:ext cx="7889185" cy="3930482"/>
          </a:xfrm>
        </p:spPr>
        <p:txBody>
          <a:bodyPr/>
          <a:lstStyle/>
          <a:p>
            <a:pPr marL="0" indent="0">
              <a:buNone/>
            </a:pPr>
            <a:r>
              <a:rPr lang="en-GB" sz="4400" b="1" dirty="0"/>
              <a:t>What key steps would a consultant need to take to be effective?</a:t>
            </a:r>
            <a:br>
              <a:rPr lang="en-GB" sz="4400" b="1" dirty="0"/>
            </a:br>
            <a:br>
              <a:rPr lang="en-GB" sz="4400" b="1" dirty="0"/>
            </a:br>
            <a:r>
              <a:rPr lang="en-GB" sz="4400" b="1" dirty="0"/>
              <a:t>What process would they follow?</a:t>
            </a:r>
          </a:p>
          <a:p>
            <a:pPr marL="457200" lvl="1" indent="0">
              <a:buNone/>
            </a:pPr>
            <a:endParaRPr lang="en-GB" sz="4000" dirty="0"/>
          </a:p>
          <a:p>
            <a:pPr lvl="1"/>
            <a:endParaRPr lang="en-GB" sz="4000" dirty="0"/>
          </a:p>
        </p:txBody>
      </p:sp>
    </p:spTree>
    <p:extLst>
      <p:ext uri="{BB962C8B-B14F-4D97-AF65-F5344CB8AC3E}">
        <p14:creationId xmlns:p14="http://schemas.microsoft.com/office/powerpoint/2010/main" val="110862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55A0ABC-68DF-F65B-F277-E27C92075A45}"/>
              </a:ext>
            </a:extLst>
          </p:cNvPr>
          <p:cNvPicPr>
            <a:picLocks noChangeAspect="1"/>
          </p:cNvPicPr>
          <p:nvPr/>
        </p:nvPicPr>
        <p:blipFill>
          <a:blip r:embed="rId3"/>
          <a:stretch>
            <a:fillRect/>
          </a:stretch>
        </p:blipFill>
        <p:spPr>
          <a:xfrm>
            <a:off x="0" y="492205"/>
            <a:ext cx="9144000" cy="5039871"/>
          </a:xfrm>
          <a:prstGeom prst="rect">
            <a:avLst/>
          </a:prstGeom>
        </p:spPr>
      </p:pic>
    </p:spTree>
    <p:extLst>
      <p:ext uri="{BB962C8B-B14F-4D97-AF65-F5344CB8AC3E}">
        <p14:creationId xmlns:p14="http://schemas.microsoft.com/office/powerpoint/2010/main" val="189675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59A86-9388-721D-9B02-B6003567FA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FF3D2A-4170-1D20-27B6-2F39A28FB04D}"/>
              </a:ext>
            </a:extLst>
          </p:cNvPr>
          <p:cNvSpPr>
            <a:spLocks noGrp="1"/>
          </p:cNvSpPr>
          <p:nvPr>
            <p:ph type="title"/>
          </p:nvPr>
        </p:nvSpPr>
        <p:spPr>
          <a:xfrm>
            <a:off x="277906" y="196744"/>
            <a:ext cx="8094616" cy="1090538"/>
          </a:xfrm>
        </p:spPr>
        <p:txBody>
          <a:bodyPr vert="horz" lIns="68580" tIns="34290" rIns="68580" bIns="34290" rtlCol="0" anchor="ctr">
            <a:noAutofit/>
          </a:bodyPr>
          <a:lstStyle/>
          <a:p>
            <a:pPr algn="ctr">
              <a:lnSpc>
                <a:spcPct val="90000"/>
              </a:lnSpc>
            </a:pPr>
            <a:r>
              <a:rPr lang="en-US" sz="5400" b="1" kern="1200" dirty="0">
                <a:solidFill>
                  <a:schemeClr val="accent1">
                    <a:lumMod val="50000"/>
                  </a:schemeClr>
                </a:solidFill>
                <a:latin typeface="+mj-lt"/>
                <a:ea typeface="+mj-ea"/>
                <a:cs typeface="+mj-cs"/>
              </a:rPr>
              <a:t>Activity: (On the chat board)</a:t>
            </a:r>
          </a:p>
        </p:txBody>
      </p:sp>
      <p:sp>
        <p:nvSpPr>
          <p:cNvPr id="6" name="Content Placeholder 5">
            <a:extLst>
              <a:ext uri="{FF2B5EF4-FFF2-40B4-BE49-F238E27FC236}">
                <a16:creationId xmlns:a16="http://schemas.microsoft.com/office/drawing/2014/main" id="{18107FE6-03E7-DDF8-DC8C-836BF9405305}"/>
              </a:ext>
            </a:extLst>
          </p:cNvPr>
          <p:cNvSpPr>
            <a:spLocks noGrp="1"/>
          </p:cNvSpPr>
          <p:nvPr>
            <p:ph sz="half" idx="2"/>
          </p:nvPr>
        </p:nvSpPr>
        <p:spPr>
          <a:xfrm>
            <a:off x="483337" y="1754659"/>
            <a:ext cx="7889185" cy="3930482"/>
          </a:xfrm>
        </p:spPr>
        <p:txBody>
          <a:bodyPr/>
          <a:lstStyle/>
          <a:p>
            <a:pPr marL="0" indent="0">
              <a:buNone/>
            </a:pPr>
            <a:r>
              <a:rPr lang="en-GB" sz="4400" b="1" dirty="0"/>
              <a:t>Can you think of any models, tools, principles and/or frameworks that could be used in these stages (diagnosis, planning, implementation, evaluation)?</a:t>
            </a:r>
          </a:p>
          <a:p>
            <a:pPr marL="457200" lvl="1" indent="0">
              <a:buNone/>
            </a:pPr>
            <a:endParaRPr lang="en-GB" sz="4000" dirty="0"/>
          </a:p>
          <a:p>
            <a:pPr lvl="1"/>
            <a:endParaRPr lang="en-GB" sz="4000" dirty="0"/>
          </a:p>
        </p:txBody>
      </p:sp>
    </p:spTree>
    <p:extLst>
      <p:ext uri="{BB962C8B-B14F-4D97-AF65-F5344CB8AC3E}">
        <p14:creationId xmlns:p14="http://schemas.microsoft.com/office/powerpoint/2010/main" val="1967826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F6EA2-7DF6-3126-9A62-21FF8F9F57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89595A-0CE8-40F6-7FBA-513989C810B3}"/>
              </a:ext>
            </a:extLst>
          </p:cNvPr>
          <p:cNvSpPr>
            <a:spLocks noGrp="1"/>
          </p:cNvSpPr>
          <p:nvPr>
            <p:ph type="title"/>
          </p:nvPr>
        </p:nvSpPr>
        <p:spPr>
          <a:xfrm>
            <a:off x="736899" y="3578895"/>
            <a:ext cx="7670203" cy="1377019"/>
          </a:xfrm>
        </p:spPr>
        <p:txBody>
          <a:bodyPr vert="horz" lIns="68580" tIns="34290" rIns="68580" bIns="34290" rtlCol="0" anchor="b">
            <a:normAutofit fontScale="90000"/>
          </a:bodyPr>
          <a:lstStyle/>
          <a:p>
            <a:pPr algn="ctr" defTabSz="685800"/>
            <a:br>
              <a:rPr lang="en-US" sz="4950" b="1" i="1" dirty="0">
                <a:solidFill>
                  <a:srgbClr val="002060"/>
                </a:solidFill>
                <a:latin typeface="+mn-lt"/>
                <a:cs typeface="+mj-cs"/>
              </a:rPr>
            </a:br>
            <a:r>
              <a:rPr lang="en-US" sz="4950" b="1" i="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112FE1C1-7138-D33A-9330-81580BB86F37}"/>
              </a:ext>
            </a:extLst>
          </p:cNvPr>
          <p:cNvPicPr>
            <a:picLocks noChangeAspect="1"/>
          </p:cNvPicPr>
          <p:nvPr/>
        </p:nvPicPr>
        <p:blipFill rotWithShape="1">
          <a:blip r:embed="rId2"/>
          <a:srcRect t="21493" b="14165"/>
          <a:stretch/>
        </p:blipFill>
        <p:spPr>
          <a:xfrm>
            <a:off x="16" y="0"/>
            <a:ext cx="9143984" cy="3309431"/>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686949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A1B054-17C4-0789-90C2-8155A726ED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37192F-F87C-4575-5E22-F82B32BFD283}"/>
              </a:ext>
            </a:extLst>
          </p:cNvPr>
          <p:cNvSpPr>
            <a:spLocks noGrp="1"/>
          </p:cNvSpPr>
          <p:nvPr>
            <p:ph type="title"/>
          </p:nvPr>
        </p:nvSpPr>
        <p:spPr>
          <a:xfrm>
            <a:off x="277906" y="196744"/>
            <a:ext cx="8094616" cy="1090538"/>
          </a:xfrm>
        </p:spPr>
        <p:txBody>
          <a:bodyPr vert="horz" lIns="68580" tIns="34290" rIns="68580" bIns="34290" rtlCol="0" anchor="ctr">
            <a:noAutofit/>
          </a:bodyPr>
          <a:lstStyle/>
          <a:p>
            <a:pPr algn="ctr">
              <a:lnSpc>
                <a:spcPct val="90000"/>
              </a:lnSpc>
            </a:pPr>
            <a:r>
              <a:rPr lang="en-US" sz="5400" b="1" kern="1200" dirty="0">
                <a:solidFill>
                  <a:schemeClr val="accent1">
                    <a:lumMod val="50000"/>
                  </a:schemeClr>
                </a:solidFill>
                <a:latin typeface="+mj-lt"/>
                <a:ea typeface="+mj-ea"/>
                <a:cs typeface="+mj-cs"/>
              </a:rPr>
              <a:t>Activity: (On the chat board)</a:t>
            </a:r>
          </a:p>
        </p:txBody>
      </p:sp>
      <p:sp>
        <p:nvSpPr>
          <p:cNvPr id="6" name="Content Placeholder 5">
            <a:extLst>
              <a:ext uri="{FF2B5EF4-FFF2-40B4-BE49-F238E27FC236}">
                <a16:creationId xmlns:a16="http://schemas.microsoft.com/office/drawing/2014/main" id="{CA9E923A-9190-252C-1DF4-3CE3FD311B75}"/>
              </a:ext>
            </a:extLst>
          </p:cNvPr>
          <p:cNvSpPr>
            <a:spLocks noGrp="1"/>
          </p:cNvSpPr>
          <p:nvPr>
            <p:ph sz="half" idx="2"/>
          </p:nvPr>
        </p:nvSpPr>
        <p:spPr>
          <a:xfrm>
            <a:off x="483337" y="1754659"/>
            <a:ext cx="7889185" cy="3930482"/>
          </a:xfrm>
        </p:spPr>
        <p:txBody>
          <a:bodyPr/>
          <a:lstStyle/>
          <a:p>
            <a:pPr marL="0" indent="0">
              <a:buNone/>
            </a:pPr>
            <a:r>
              <a:rPr lang="en-GB" sz="4400" b="1" dirty="0"/>
              <a:t>What do you think some of the main challenges are for a consultant working with a new organisation?</a:t>
            </a:r>
          </a:p>
          <a:p>
            <a:pPr marL="457200" lvl="1" indent="0">
              <a:buNone/>
            </a:pPr>
            <a:endParaRPr lang="en-GB" sz="4000" dirty="0"/>
          </a:p>
          <a:p>
            <a:pPr lvl="1"/>
            <a:endParaRPr lang="en-GB" sz="4000" dirty="0"/>
          </a:p>
        </p:txBody>
      </p:sp>
    </p:spTree>
    <p:extLst>
      <p:ext uri="{BB962C8B-B14F-4D97-AF65-F5344CB8AC3E}">
        <p14:creationId xmlns:p14="http://schemas.microsoft.com/office/powerpoint/2010/main" val="184261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E4393AC-29DF-4ED6-141D-2934618DBDD8}"/>
              </a:ext>
            </a:extLst>
          </p:cNvPr>
          <p:cNvPicPr>
            <a:picLocks noChangeAspect="1"/>
          </p:cNvPicPr>
          <p:nvPr/>
        </p:nvPicPr>
        <p:blipFill>
          <a:blip r:embed="rId2"/>
          <a:stretch>
            <a:fillRect/>
          </a:stretch>
        </p:blipFill>
        <p:spPr>
          <a:xfrm>
            <a:off x="0" y="484681"/>
            <a:ext cx="9144000" cy="5081813"/>
          </a:xfrm>
          <a:prstGeom prst="rect">
            <a:avLst/>
          </a:prstGeom>
        </p:spPr>
      </p:pic>
    </p:spTree>
    <p:extLst>
      <p:ext uri="{BB962C8B-B14F-4D97-AF65-F5344CB8AC3E}">
        <p14:creationId xmlns:p14="http://schemas.microsoft.com/office/powerpoint/2010/main" val="2899219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8CB6B-8CEE-F5AE-ADDF-970CF7A2F6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4C418B-A5BC-D8EC-74D9-0C65194CEF08}"/>
              </a:ext>
            </a:extLst>
          </p:cNvPr>
          <p:cNvSpPr>
            <a:spLocks noGrp="1"/>
          </p:cNvSpPr>
          <p:nvPr>
            <p:ph type="title"/>
          </p:nvPr>
        </p:nvSpPr>
        <p:spPr>
          <a:xfrm>
            <a:off x="277906" y="196744"/>
            <a:ext cx="8094616" cy="1090538"/>
          </a:xfrm>
        </p:spPr>
        <p:txBody>
          <a:bodyPr vert="horz" lIns="68580" tIns="34290" rIns="68580" bIns="34290" rtlCol="0" anchor="ctr">
            <a:noAutofit/>
          </a:bodyPr>
          <a:lstStyle/>
          <a:p>
            <a:pPr algn="ctr">
              <a:lnSpc>
                <a:spcPct val="90000"/>
              </a:lnSpc>
            </a:pPr>
            <a:r>
              <a:rPr lang="en-US" sz="5400" b="1" kern="1200" dirty="0">
                <a:solidFill>
                  <a:schemeClr val="accent1">
                    <a:lumMod val="50000"/>
                  </a:schemeClr>
                </a:solidFill>
                <a:latin typeface="+mj-lt"/>
                <a:ea typeface="+mj-ea"/>
                <a:cs typeface="+mj-cs"/>
              </a:rPr>
              <a:t>Activity: (On the chat board)</a:t>
            </a:r>
          </a:p>
        </p:txBody>
      </p:sp>
      <p:sp>
        <p:nvSpPr>
          <p:cNvPr id="6" name="Content Placeholder 5">
            <a:extLst>
              <a:ext uri="{FF2B5EF4-FFF2-40B4-BE49-F238E27FC236}">
                <a16:creationId xmlns:a16="http://schemas.microsoft.com/office/drawing/2014/main" id="{D36C67E5-2C3F-586D-BBB2-CD9B8810A9BC}"/>
              </a:ext>
            </a:extLst>
          </p:cNvPr>
          <p:cNvSpPr>
            <a:spLocks noGrp="1"/>
          </p:cNvSpPr>
          <p:nvPr>
            <p:ph sz="half" idx="2"/>
          </p:nvPr>
        </p:nvSpPr>
        <p:spPr>
          <a:xfrm>
            <a:off x="483337" y="1754659"/>
            <a:ext cx="7889185" cy="3930482"/>
          </a:xfrm>
        </p:spPr>
        <p:txBody>
          <a:bodyPr/>
          <a:lstStyle/>
          <a:p>
            <a:pPr marL="0" indent="0">
              <a:buNone/>
            </a:pPr>
            <a:r>
              <a:rPr lang="en-GB" sz="3200" b="1" dirty="0"/>
              <a:t>What are some of the hot topics in the hospitality industry at present that might require the support of an external consultant/expert?</a:t>
            </a:r>
          </a:p>
          <a:p>
            <a:pPr marL="0" indent="0">
              <a:buNone/>
            </a:pPr>
            <a:br>
              <a:rPr lang="en-GB" sz="3200" b="1" dirty="0"/>
            </a:br>
            <a:r>
              <a:rPr lang="en-GB" sz="3200" b="1" dirty="0"/>
              <a:t>What do you think some of the trending consultancy specialisms are?</a:t>
            </a:r>
            <a:endParaRPr lang="en-GB" dirty="0"/>
          </a:p>
          <a:p>
            <a:pPr lvl="1"/>
            <a:endParaRPr lang="en-GB" sz="2800" dirty="0"/>
          </a:p>
        </p:txBody>
      </p:sp>
    </p:spTree>
    <p:extLst>
      <p:ext uri="{BB962C8B-B14F-4D97-AF65-F5344CB8AC3E}">
        <p14:creationId xmlns:p14="http://schemas.microsoft.com/office/powerpoint/2010/main" val="3417818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7DA94C-8AFC-6862-ECC0-FF554CD4D466}"/>
              </a:ext>
            </a:extLst>
          </p:cNvPr>
          <p:cNvPicPr>
            <a:picLocks noChangeAspect="1"/>
          </p:cNvPicPr>
          <p:nvPr/>
        </p:nvPicPr>
        <p:blipFill>
          <a:blip r:embed="rId3"/>
          <a:srcRect l="6892" t="27215" r="9460" b="23419"/>
          <a:stretch/>
        </p:blipFill>
        <p:spPr>
          <a:xfrm>
            <a:off x="0" y="1606378"/>
            <a:ext cx="8760941" cy="2802369"/>
          </a:xfrm>
          <a:prstGeom prst="rect">
            <a:avLst/>
          </a:prstGeom>
        </p:spPr>
      </p:pic>
    </p:spTree>
    <p:extLst>
      <p:ext uri="{BB962C8B-B14F-4D97-AF65-F5344CB8AC3E}">
        <p14:creationId xmlns:p14="http://schemas.microsoft.com/office/powerpoint/2010/main" val="131016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A26BF8-FB95-7396-8C16-7D0F5221F528}"/>
              </a:ext>
            </a:extLst>
          </p:cNvPr>
          <p:cNvPicPr>
            <a:picLocks noChangeAspect="1"/>
          </p:cNvPicPr>
          <p:nvPr/>
        </p:nvPicPr>
        <p:blipFill>
          <a:blip r:embed="rId3"/>
          <a:stretch>
            <a:fillRect/>
          </a:stretch>
        </p:blipFill>
        <p:spPr>
          <a:xfrm>
            <a:off x="0" y="725364"/>
            <a:ext cx="9144000" cy="4761812"/>
          </a:xfrm>
          <a:prstGeom prst="rect">
            <a:avLst/>
          </a:prstGeom>
        </p:spPr>
      </p:pic>
    </p:spTree>
    <p:extLst>
      <p:ext uri="{BB962C8B-B14F-4D97-AF65-F5344CB8AC3E}">
        <p14:creationId xmlns:p14="http://schemas.microsoft.com/office/powerpoint/2010/main" val="31604801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826FF6B-DB8E-DF67-4BF6-CEE5BE867813}"/>
              </a:ext>
            </a:extLst>
          </p:cNvPr>
          <p:cNvPicPr>
            <a:picLocks noChangeAspect="1"/>
          </p:cNvPicPr>
          <p:nvPr/>
        </p:nvPicPr>
        <p:blipFill>
          <a:blip r:embed="rId3"/>
          <a:stretch>
            <a:fillRect/>
          </a:stretch>
        </p:blipFill>
        <p:spPr>
          <a:xfrm>
            <a:off x="0" y="414154"/>
            <a:ext cx="9144000" cy="5088397"/>
          </a:xfrm>
          <a:prstGeom prst="rect">
            <a:avLst/>
          </a:prstGeom>
        </p:spPr>
      </p:pic>
    </p:spTree>
    <p:extLst>
      <p:ext uri="{BB962C8B-B14F-4D97-AF65-F5344CB8AC3E}">
        <p14:creationId xmlns:p14="http://schemas.microsoft.com/office/powerpoint/2010/main" val="25057519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856DC2-DB86-D60E-B5FA-8279B8523F0C}"/>
              </a:ext>
            </a:extLst>
          </p:cNvPr>
          <p:cNvPicPr>
            <a:picLocks noChangeAspect="1"/>
          </p:cNvPicPr>
          <p:nvPr/>
        </p:nvPicPr>
        <p:blipFill>
          <a:blip r:embed="rId3"/>
          <a:stretch>
            <a:fillRect/>
          </a:stretch>
        </p:blipFill>
        <p:spPr>
          <a:xfrm>
            <a:off x="0" y="616006"/>
            <a:ext cx="9144000" cy="4872952"/>
          </a:xfrm>
          <a:prstGeom prst="rect">
            <a:avLst/>
          </a:prstGeom>
        </p:spPr>
      </p:pic>
    </p:spTree>
    <p:extLst>
      <p:ext uri="{BB962C8B-B14F-4D97-AF65-F5344CB8AC3E}">
        <p14:creationId xmlns:p14="http://schemas.microsoft.com/office/powerpoint/2010/main" val="32114108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54B22-8899-1EF8-FE2C-3D3EEBFD53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5C6CC0-EAD4-D128-330E-E40428FF3786}"/>
              </a:ext>
            </a:extLst>
          </p:cNvPr>
          <p:cNvSpPr>
            <a:spLocks noGrp="1"/>
          </p:cNvSpPr>
          <p:nvPr>
            <p:ph type="title"/>
          </p:nvPr>
        </p:nvSpPr>
        <p:spPr>
          <a:xfrm>
            <a:off x="277906" y="196744"/>
            <a:ext cx="8094616" cy="1090538"/>
          </a:xfrm>
        </p:spPr>
        <p:txBody>
          <a:bodyPr vert="horz" lIns="68580" tIns="34290" rIns="68580" bIns="34290" rtlCol="0" anchor="ctr">
            <a:noAutofit/>
          </a:bodyPr>
          <a:lstStyle/>
          <a:p>
            <a:pPr algn="ctr">
              <a:lnSpc>
                <a:spcPct val="90000"/>
              </a:lnSpc>
            </a:pPr>
            <a:r>
              <a:rPr lang="en-US" sz="5400" b="1" kern="1200" dirty="0">
                <a:solidFill>
                  <a:schemeClr val="accent1">
                    <a:lumMod val="50000"/>
                  </a:schemeClr>
                </a:solidFill>
                <a:latin typeface="+mj-lt"/>
                <a:ea typeface="+mj-ea"/>
                <a:cs typeface="+mj-cs"/>
              </a:rPr>
              <a:t>QUESTION TIME: </a:t>
            </a:r>
            <a:br>
              <a:rPr lang="en-US" sz="5400" b="1" kern="1200" dirty="0">
                <a:solidFill>
                  <a:schemeClr val="accent1">
                    <a:lumMod val="50000"/>
                  </a:schemeClr>
                </a:solidFill>
                <a:latin typeface="+mj-lt"/>
                <a:ea typeface="+mj-ea"/>
                <a:cs typeface="+mj-cs"/>
              </a:rPr>
            </a:br>
            <a:r>
              <a:rPr lang="en-US" sz="3200" b="1" kern="1200" dirty="0">
                <a:solidFill>
                  <a:schemeClr val="accent1">
                    <a:lumMod val="50000"/>
                  </a:schemeClr>
                </a:solidFill>
                <a:latin typeface="+mj-lt"/>
                <a:ea typeface="+mj-ea"/>
                <a:cs typeface="+mj-cs"/>
              </a:rPr>
              <a:t>(On the chat board)</a:t>
            </a:r>
            <a:endParaRPr lang="en-US" sz="5400" b="1" kern="1200" dirty="0">
              <a:solidFill>
                <a:schemeClr val="accent1">
                  <a:lumMod val="50000"/>
                </a:schemeClr>
              </a:solidFill>
              <a:latin typeface="+mj-lt"/>
              <a:ea typeface="+mj-ea"/>
              <a:cs typeface="+mj-cs"/>
            </a:endParaRPr>
          </a:p>
        </p:txBody>
      </p:sp>
      <p:sp>
        <p:nvSpPr>
          <p:cNvPr id="6" name="Content Placeholder 5">
            <a:extLst>
              <a:ext uri="{FF2B5EF4-FFF2-40B4-BE49-F238E27FC236}">
                <a16:creationId xmlns:a16="http://schemas.microsoft.com/office/drawing/2014/main" id="{004F6D70-7FEE-8A45-D86E-B058DCEA8A01}"/>
              </a:ext>
            </a:extLst>
          </p:cNvPr>
          <p:cNvSpPr>
            <a:spLocks noGrp="1"/>
          </p:cNvSpPr>
          <p:nvPr>
            <p:ph sz="half" idx="2"/>
          </p:nvPr>
        </p:nvSpPr>
        <p:spPr>
          <a:xfrm>
            <a:off x="483337" y="1482085"/>
            <a:ext cx="8173646" cy="4351338"/>
          </a:xfrm>
        </p:spPr>
        <p:txBody>
          <a:bodyPr/>
          <a:lstStyle/>
          <a:p>
            <a:r>
              <a:rPr lang="en-GB" b="1" dirty="0"/>
              <a:t>What are the 4 steps of effective consultancy:</a:t>
            </a:r>
          </a:p>
          <a:p>
            <a:pPr lvl="1"/>
            <a:r>
              <a:rPr lang="en-GB" dirty="0"/>
              <a:t>Diagnosis, planning, implementation and evaluation</a:t>
            </a:r>
          </a:p>
          <a:p>
            <a:r>
              <a:rPr lang="en-GB" b="1" dirty="0"/>
              <a:t>What are the future trends for consultancy in hospitality:</a:t>
            </a:r>
          </a:p>
          <a:p>
            <a:pPr lvl="1"/>
            <a:r>
              <a:rPr lang="en-GB" dirty="0"/>
              <a:t>Technology, sustainability and employee wellbeing</a:t>
            </a:r>
          </a:p>
          <a:p>
            <a:r>
              <a:rPr lang="en-GB" b="1" dirty="0"/>
              <a:t>What are the advantages of an external consultant over an internal consultant:</a:t>
            </a:r>
          </a:p>
          <a:p>
            <a:pPr lvl="1"/>
            <a:r>
              <a:rPr lang="en-GB" dirty="0"/>
              <a:t>Fresh perspective</a:t>
            </a:r>
          </a:p>
          <a:p>
            <a:pPr lvl="1"/>
            <a:r>
              <a:rPr lang="en-GB" dirty="0"/>
              <a:t>Objectivity</a:t>
            </a:r>
          </a:p>
          <a:p>
            <a:pPr lvl="1"/>
            <a:r>
              <a:rPr lang="en-GB" dirty="0"/>
              <a:t>Specialism</a:t>
            </a:r>
          </a:p>
          <a:p>
            <a:pPr lvl="1"/>
            <a:endParaRPr lang="en-GB" dirty="0"/>
          </a:p>
          <a:p>
            <a:pPr marL="457200" lvl="1" indent="0">
              <a:buNone/>
            </a:pPr>
            <a:endParaRPr lang="en-GB" dirty="0"/>
          </a:p>
          <a:p>
            <a:pPr lvl="1"/>
            <a:endParaRPr lang="en-GB" dirty="0"/>
          </a:p>
        </p:txBody>
      </p:sp>
    </p:spTree>
    <p:extLst>
      <p:ext uri="{BB962C8B-B14F-4D97-AF65-F5344CB8AC3E}">
        <p14:creationId xmlns:p14="http://schemas.microsoft.com/office/powerpoint/2010/main" val="228103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2392E4-E616-6D8D-DC80-F189246D76C2}"/>
              </a:ext>
            </a:extLst>
          </p:cNvPr>
          <p:cNvPicPr>
            <a:picLocks noChangeAspect="1"/>
          </p:cNvPicPr>
          <p:nvPr/>
        </p:nvPicPr>
        <p:blipFill>
          <a:blip r:embed="rId3"/>
          <a:stretch>
            <a:fillRect/>
          </a:stretch>
        </p:blipFill>
        <p:spPr>
          <a:xfrm>
            <a:off x="0" y="802023"/>
            <a:ext cx="9144000" cy="4644353"/>
          </a:xfrm>
          <a:prstGeom prst="rect">
            <a:avLst/>
          </a:prstGeom>
        </p:spPr>
      </p:pic>
    </p:spTree>
    <p:extLst>
      <p:ext uri="{BB962C8B-B14F-4D97-AF65-F5344CB8AC3E}">
        <p14:creationId xmlns:p14="http://schemas.microsoft.com/office/powerpoint/2010/main" val="2340308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7E6C8-FEFE-7F5E-B96A-02C4BEA31B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17037D-C3FF-BE3A-5E4E-9ED23B39E3C1}"/>
              </a:ext>
            </a:extLst>
          </p:cNvPr>
          <p:cNvSpPr>
            <a:spLocks noGrp="1"/>
          </p:cNvSpPr>
          <p:nvPr>
            <p:ph type="title"/>
          </p:nvPr>
        </p:nvSpPr>
        <p:spPr>
          <a:xfrm>
            <a:off x="277906" y="196744"/>
            <a:ext cx="8094616" cy="1090538"/>
          </a:xfrm>
        </p:spPr>
        <p:txBody>
          <a:bodyPr vert="horz" lIns="68580" tIns="34290" rIns="68580" bIns="34290" rtlCol="0" anchor="ctr">
            <a:noAutofit/>
          </a:bodyPr>
          <a:lstStyle/>
          <a:p>
            <a:pPr algn="ctr">
              <a:lnSpc>
                <a:spcPct val="90000"/>
              </a:lnSpc>
            </a:pPr>
            <a:r>
              <a:rPr lang="en-US" sz="5400" b="1" kern="1200" dirty="0">
                <a:solidFill>
                  <a:schemeClr val="accent1">
                    <a:lumMod val="50000"/>
                  </a:schemeClr>
                </a:solidFill>
                <a:latin typeface="+mj-lt"/>
                <a:ea typeface="+mj-ea"/>
                <a:cs typeface="+mj-cs"/>
              </a:rPr>
              <a:t>Group Activity – Breakout</a:t>
            </a:r>
          </a:p>
        </p:txBody>
      </p:sp>
      <p:sp>
        <p:nvSpPr>
          <p:cNvPr id="6" name="Content Placeholder 5">
            <a:extLst>
              <a:ext uri="{FF2B5EF4-FFF2-40B4-BE49-F238E27FC236}">
                <a16:creationId xmlns:a16="http://schemas.microsoft.com/office/drawing/2014/main" id="{3BC263CE-8406-1485-0B59-6F0C8980E74A}"/>
              </a:ext>
            </a:extLst>
          </p:cNvPr>
          <p:cNvSpPr>
            <a:spLocks noGrp="1"/>
          </p:cNvSpPr>
          <p:nvPr>
            <p:ph sz="half" idx="2"/>
          </p:nvPr>
        </p:nvSpPr>
        <p:spPr>
          <a:xfrm>
            <a:off x="483337" y="1333803"/>
            <a:ext cx="8173646" cy="4351338"/>
          </a:xfrm>
        </p:spPr>
        <p:txBody>
          <a:bodyPr/>
          <a:lstStyle/>
          <a:p>
            <a:pPr marL="457200" lvl="1" indent="0">
              <a:buNone/>
            </a:pPr>
            <a:endParaRPr lang="en-GB" sz="3600" dirty="0"/>
          </a:p>
          <a:p>
            <a:pPr marL="0" indent="0">
              <a:buNone/>
            </a:pPr>
            <a:r>
              <a:rPr lang="en-GB" sz="4000" b="1" dirty="0"/>
              <a:t>What DO YOU think some of the ethical concerns would be for a consultant?</a:t>
            </a:r>
            <a:endParaRPr lang="en-GB" sz="4000" i="1" dirty="0"/>
          </a:p>
          <a:p>
            <a:pPr lvl="1"/>
            <a:endParaRPr lang="en-GB" sz="3600" dirty="0"/>
          </a:p>
          <a:p>
            <a:pPr marL="457200" lvl="1" indent="0">
              <a:buNone/>
            </a:pPr>
            <a:endParaRPr lang="en-GB" sz="3600" dirty="0"/>
          </a:p>
          <a:p>
            <a:pPr lvl="1"/>
            <a:endParaRPr lang="en-GB" sz="3600" dirty="0"/>
          </a:p>
        </p:txBody>
      </p:sp>
    </p:spTree>
    <p:extLst>
      <p:ext uri="{BB962C8B-B14F-4D97-AF65-F5344CB8AC3E}">
        <p14:creationId xmlns:p14="http://schemas.microsoft.com/office/powerpoint/2010/main" val="773065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23070B-A06C-0F36-16BC-CB87540C7562}"/>
              </a:ext>
            </a:extLst>
          </p:cNvPr>
          <p:cNvPicPr>
            <a:picLocks noChangeAspect="1"/>
          </p:cNvPicPr>
          <p:nvPr/>
        </p:nvPicPr>
        <p:blipFill>
          <a:blip r:embed="rId3"/>
          <a:stretch>
            <a:fillRect/>
          </a:stretch>
        </p:blipFill>
        <p:spPr>
          <a:xfrm>
            <a:off x="0" y="589661"/>
            <a:ext cx="9144000" cy="4961501"/>
          </a:xfrm>
          <a:prstGeom prst="rect">
            <a:avLst/>
          </a:prstGeom>
        </p:spPr>
      </p:pic>
    </p:spTree>
    <p:extLst>
      <p:ext uri="{BB962C8B-B14F-4D97-AF65-F5344CB8AC3E}">
        <p14:creationId xmlns:p14="http://schemas.microsoft.com/office/powerpoint/2010/main" val="9256155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FFC482-F081-8685-4428-44B5DF975518}"/>
              </a:ext>
            </a:extLst>
          </p:cNvPr>
          <p:cNvPicPr>
            <a:picLocks noChangeAspect="1"/>
          </p:cNvPicPr>
          <p:nvPr/>
        </p:nvPicPr>
        <p:blipFill>
          <a:blip r:embed="rId3"/>
          <a:stretch>
            <a:fillRect/>
          </a:stretch>
        </p:blipFill>
        <p:spPr>
          <a:xfrm>
            <a:off x="0" y="461791"/>
            <a:ext cx="9144000" cy="5217242"/>
          </a:xfrm>
          <a:prstGeom prst="rect">
            <a:avLst/>
          </a:prstGeom>
        </p:spPr>
      </p:pic>
    </p:spTree>
    <p:extLst>
      <p:ext uri="{BB962C8B-B14F-4D97-AF65-F5344CB8AC3E}">
        <p14:creationId xmlns:p14="http://schemas.microsoft.com/office/powerpoint/2010/main" val="1515479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B51ED-727F-49CE-991E-EB4B9A88A255}"/>
              </a:ext>
            </a:extLst>
          </p:cNvPr>
          <p:cNvSpPr>
            <a:spLocks noGrp="1"/>
          </p:cNvSpPr>
          <p:nvPr>
            <p:ph type="title"/>
          </p:nvPr>
        </p:nvSpPr>
        <p:spPr>
          <a:xfrm>
            <a:off x="384285" y="1223318"/>
            <a:ext cx="8058149" cy="3900475"/>
          </a:xfrm>
        </p:spPr>
        <p:txBody>
          <a:bodyPr/>
          <a:lstStyle/>
          <a:p>
            <a:pPr algn="ctr"/>
            <a:r>
              <a:rPr lang="en-GB" sz="3200" b="1" dirty="0"/>
              <a:t>Your Assignment</a:t>
            </a:r>
            <a:br>
              <a:rPr lang="en-GB" sz="2000" dirty="0"/>
            </a:br>
            <a:br>
              <a:rPr lang="en-GB" sz="2000" dirty="0"/>
            </a:br>
            <a:r>
              <a:rPr lang="en-GB" sz="2800" dirty="0"/>
              <a:t>Now let’s look at the assignment brief and how to structure your report. </a:t>
            </a:r>
            <a:br>
              <a:rPr lang="en-GB" sz="2800" dirty="0"/>
            </a:br>
            <a:r>
              <a:rPr lang="en-GB" sz="2800" dirty="0"/>
              <a:t>Download and read the assessment for this module.</a:t>
            </a:r>
            <a:br>
              <a:rPr lang="en-GB" sz="2800" dirty="0"/>
            </a:br>
            <a:br>
              <a:rPr lang="en-GB" sz="2800" dirty="0"/>
            </a:br>
            <a:endParaRPr lang="en-GB" sz="2000" dirty="0"/>
          </a:p>
        </p:txBody>
      </p:sp>
      <p:pic>
        <p:nvPicPr>
          <p:cNvPr id="3" name="Picture 2">
            <a:extLst>
              <a:ext uri="{FF2B5EF4-FFF2-40B4-BE49-F238E27FC236}">
                <a16:creationId xmlns:a16="http://schemas.microsoft.com/office/drawing/2014/main" id="{DD0F1FA1-842D-4B76-A24B-881D9D8373D7}"/>
              </a:ext>
            </a:extLst>
          </p:cNvPr>
          <p:cNvPicPr>
            <a:picLocks noChangeAspect="1"/>
          </p:cNvPicPr>
          <p:nvPr/>
        </p:nvPicPr>
        <p:blipFill>
          <a:blip r:embed="rId2"/>
          <a:stretch>
            <a:fillRect/>
          </a:stretch>
        </p:blipFill>
        <p:spPr>
          <a:xfrm>
            <a:off x="4387117" y="4193258"/>
            <a:ext cx="4372598" cy="1861070"/>
          </a:xfrm>
          <a:prstGeom prst="rect">
            <a:avLst/>
          </a:prstGeom>
        </p:spPr>
      </p:pic>
    </p:spTree>
    <p:extLst>
      <p:ext uri="{BB962C8B-B14F-4D97-AF65-F5344CB8AC3E}">
        <p14:creationId xmlns:p14="http://schemas.microsoft.com/office/powerpoint/2010/main" val="1425361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AD3B3-65B3-F293-7779-160A9DDC23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BF1E6D-BC3A-6322-F0CE-A968E0F12742}"/>
              </a:ext>
            </a:extLst>
          </p:cNvPr>
          <p:cNvSpPr>
            <a:spLocks noGrp="1"/>
          </p:cNvSpPr>
          <p:nvPr>
            <p:ph type="title"/>
          </p:nvPr>
        </p:nvSpPr>
        <p:spPr>
          <a:xfrm>
            <a:off x="384285" y="1223318"/>
            <a:ext cx="8058149" cy="3900475"/>
          </a:xfrm>
        </p:spPr>
        <p:txBody>
          <a:bodyPr/>
          <a:lstStyle/>
          <a:p>
            <a:pPr algn="ctr"/>
            <a:r>
              <a:rPr lang="en-GB" sz="3200" b="1" dirty="0"/>
              <a:t>Your Assignment</a:t>
            </a:r>
            <a:br>
              <a:rPr lang="en-GB" sz="2000" dirty="0"/>
            </a:br>
            <a:br>
              <a:rPr lang="en-GB" sz="2000" dirty="0"/>
            </a:br>
            <a:r>
              <a:rPr lang="en-GB" sz="2800" dirty="0"/>
              <a:t>Consultancy report for a hotel, single location, part of an international brand.</a:t>
            </a:r>
            <a:br>
              <a:rPr lang="en-GB" sz="2800" dirty="0"/>
            </a:br>
            <a:br>
              <a:rPr lang="en-GB" sz="2800" b="1" dirty="0"/>
            </a:br>
            <a:r>
              <a:rPr lang="en-GB" sz="2800" b="1" dirty="0"/>
              <a:t>6,000 word report due 20</a:t>
            </a:r>
            <a:r>
              <a:rPr lang="en-GB" sz="2800" b="1" baseline="30000" dirty="0"/>
              <a:t>th</a:t>
            </a:r>
            <a:r>
              <a:rPr lang="en-GB" sz="2800" b="1" dirty="0"/>
              <a:t> June 2025 (23:59)</a:t>
            </a:r>
            <a:br>
              <a:rPr lang="en-GB" sz="2800" dirty="0"/>
            </a:br>
            <a:endParaRPr lang="en-GB" sz="2000" dirty="0"/>
          </a:p>
        </p:txBody>
      </p:sp>
      <p:pic>
        <p:nvPicPr>
          <p:cNvPr id="4" name="Picture 3">
            <a:extLst>
              <a:ext uri="{FF2B5EF4-FFF2-40B4-BE49-F238E27FC236}">
                <a16:creationId xmlns:a16="http://schemas.microsoft.com/office/drawing/2014/main" id="{F6D35217-AA08-CAD3-A8B5-89985BB43B96}"/>
              </a:ext>
            </a:extLst>
          </p:cNvPr>
          <p:cNvPicPr>
            <a:picLocks noChangeAspect="1"/>
          </p:cNvPicPr>
          <p:nvPr/>
        </p:nvPicPr>
        <p:blipFill>
          <a:blip r:embed="rId2"/>
          <a:stretch>
            <a:fillRect/>
          </a:stretch>
        </p:blipFill>
        <p:spPr>
          <a:xfrm>
            <a:off x="4413359" y="3960640"/>
            <a:ext cx="4169610" cy="2574734"/>
          </a:xfrm>
          <a:prstGeom prst="ellipse">
            <a:avLst/>
          </a:prstGeom>
          <a:ln>
            <a:noFill/>
          </a:ln>
          <a:effectLst>
            <a:softEdge rad="112500"/>
          </a:effectLst>
        </p:spPr>
      </p:pic>
    </p:spTree>
    <p:extLst>
      <p:ext uri="{BB962C8B-B14F-4D97-AF65-F5344CB8AC3E}">
        <p14:creationId xmlns:p14="http://schemas.microsoft.com/office/powerpoint/2010/main" val="4712312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latin typeface="+mn-lt"/>
              </a:rPr>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437817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prstGeom prst="rect">
            <a:avLst/>
          </a:prstGeo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n.dyer@uwtsd.ac.uk</a:t>
            </a:r>
            <a:endParaRPr lang="en-GB" sz="4400"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3084870E-D5CE-4B33-BBA9-3B0BD7E324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 ds:uri="74243a2f-f39c-4e43-9810-58f2f548e0d4"/>
    <ds:schemaRef ds:uri="32cf4773-4f40-40c5-b712-949156571374"/>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4828</Words>
  <Application>Microsoft Office PowerPoint</Application>
  <PresentationFormat>On-screen Show (4:3)</PresentationFormat>
  <Paragraphs>296</Paragraphs>
  <Slides>31</Slides>
  <Notes>21</Notes>
  <HiddenSlides>0</HiddenSlides>
  <MMClips>1</MMClips>
  <ScaleCrop>false</ScaleCrop>
  <HeadingPairs>
    <vt:vector size="6" baseType="variant">
      <vt:variant>
        <vt:lpstr>Fonts Used</vt:lpstr>
      </vt:variant>
      <vt:variant>
        <vt:i4>7</vt:i4>
      </vt:variant>
      <vt:variant>
        <vt:lpstr>Theme</vt:lpstr>
      </vt:variant>
      <vt:variant>
        <vt:i4>15</vt:i4>
      </vt:variant>
      <vt:variant>
        <vt:lpstr>Slide Titles</vt:lpstr>
      </vt:variant>
      <vt:variant>
        <vt:i4>31</vt:i4>
      </vt:variant>
    </vt:vector>
  </HeadingPairs>
  <TitlesOfParts>
    <vt:vector size="53" baseType="lpstr">
      <vt:lpstr>Söhne</vt:lpstr>
      <vt:lpstr>Arial</vt:lpstr>
      <vt:lpstr>Calibri</vt:lpstr>
      <vt:lpstr>Open Sans</vt:lpstr>
      <vt:lpstr>Segoe UI</vt:lpstr>
      <vt:lpstr>Symbol</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One </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Get a laptop!</vt:lpstr>
      <vt:lpstr>Today’s Session  - Introduction to the Module  - What is Organisational Consultancy?  - Your assignment </vt:lpstr>
      <vt:lpstr>INTRODUCTION TO ORGANISATIONAL CONSULTANCY </vt:lpstr>
      <vt:lpstr>ACTIVITY:   In your own words, what do you think:  - organisational consultancy is?  - an organisational consultant is or does? </vt:lpstr>
      <vt:lpstr>PowerPoint Presentation</vt:lpstr>
      <vt:lpstr>Activity: (On the chat board)</vt:lpstr>
      <vt:lpstr>PowerPoint Presentation</vt:lpstr>
      <vt:lpstr>PowerPoint Presentation</vt:lpstr>
      <vt:lpstr>Activity: (On the chat board)</vt:lpstr>
      <vt:lpstr>PowerPoint Presentation</vt:lpstr>
      <vt:lpstr>Activity: (On the chat board)</vt:lpstr>
      <vt:lpstr> Take a break…</vt:lpstr>
      <vt:lpstr>Activity: (On the chat board)</vt:lpstr>
      <vt:lpstr>PowerPoint Presentation</vt:lpstr>
      <vt:lpstr>Activity: (On the chat board)</vt:lpstr>
      <vt:lpstr>PowerPoint Presentation</vt:lpstr>
      <vt:lpstr>PowerPoint Presentation</vt:lpstr>
      <vt:lpstr>PowerPoint Presentation</vt:lpstr>
      <vt:lpstr>PowerPoint Presentation</vt:lpstr>
      <vt:lpstr>QUESTION TIME:  (On the chat board)</vt:lpstr>
      <vt:lpstr>PowerPoint Presentation</vt:lpstr>
      <vt:lpstr>Group Activity – Breakout</vt:lpstr>
      <vt:lpstr>PowerPoint Presentation</vt:lpstr>
      <vt:lpstr>PowerPoint Presentation</vt:lpstr>
      <vt:lpstr>Your Assignment  Now let’s look at the assignment brief and how to structure your report.  Download and read the assessment for this module.  </vt:lpstr>
      <vt:lpstr>Your Assignment  Consultancy report for a hotel, single location, part of an international brand.  6,000 word report due 20th June 2025 (23:59) </vt:lpstr>
      <vt:lpstr>Any Questions?</vt:lpstr>
      <vt:lpstr>I look forward to seeing you next week.  If you have any questions in the meantime, please send an email from your student account  n.dyer@uwtsd.ac.uk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49</cp:revision>
  <dcterms:created xsi:type="dcterms:W3CDTF">2021-03-10T12:10:47Z</dcterms:created>
  <dcterms:modified xsi:type="dcterms:W3CDTF">2025-04-23T09:28:30Z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