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3" r:id="rId7"/>
    <p:sldId id="262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65C66-B40A-F8CD-8928-CE6D32F6406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4400" y="1122361"/>
            <a:ext cx="10363196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D8798A-A850-DAFB-1849-A006693579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C24AF-7C22-0703-B3A6-6635628766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EF0979-3FA4-40FC-8060-B0C785659B15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30982-7D99-F718-B78C-7F2B79F52F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16FFB-97AA-6FEE-E25A-E66AFA72B8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B64F03-D392-48E5-94D7-6885D6FB266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85382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2ECA3-E3BA-AED8-9E59-C00E756692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A06CF-9712-71F7-D6CC-A2771104574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7E07B-9B55-8266-D1BA-CBC5FC5364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3BA71A-2BD4-4646-BD77-CC78A2B5EBBE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7FD5B-37E1-7E44-0D7C-18CD2161CC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B0C8E-EB02-36BB-E678-5CEB278C62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2AAF68-02D5-4993-ADF1-3821E173AD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8283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CDD8-C0E4-0A3E-56D2-0ABBC2B3BE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3A402-86F1-9D02-E6D8-FC604DF08A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E7EBF-5F3B-9A3D-6847-B729BA2BBB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AC78A0-15C6-4996-A3CD-313D50513BFA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6508F-8741-6D79-98A5-08D78803C7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939C85-0064-B425-6BED-2B442693EF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B8498B-8F19-4A5C-8DFA-0F8AE1D08A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8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BCC2C-3A0E-7C02-E3BC-735B506ED3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0D8CC-4C0F-E406-E37A-DC3D6A7829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8C753-543A-506D-E3E4-350D2BC6008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B61554-922D-5E37-FA00-A06D2151EA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538D9D-D1BB-425B-8B41-42624C9035BB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27413-2B18-4464-ACBF-628A51D60D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5F86A-7D09-1C6D-D633-9BA62E1677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BC338B-C336-4FA1-A022-22EECDDBAC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7966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1D998-0838-F185-2B60-C373F029E5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8A3A7-2431-7659-92A9-F5C5309EBEA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81CB9-638B-F99D-C760-B543AC03D4F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E849C8-7219-215A-6E13-AF51D2128C8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C75B07-185F-63BC-A42B-9FCB096E3A7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3AFB48-3A66-DF31-8A3A-61124B8F8E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98873F-7630-49D1-92D5-F05742E69D63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E0C0B9-9AB4-21DF-CF4A-96EF31EABC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397F35-1100-1230-A87B-5DC5795EB6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A50C62-9090-4F3E-93F4-5E15B12299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276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C8CC3-5C4C-7EC7-19EB-D07047A0E53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FCADCC-7019-9D03-B526-4DD7EC905F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8EB8D8-5362-40B4-B55C-F15E69550A1D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7B558-513F-FE95-E5DF-42A05AA9F7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18D5BC-5D0D-A39A-B936-251A97245A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AA700F-3D2A-4E28-9979-E848D37164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321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6C8B80-EB6D-5797-8254-450B74378F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BF5E8E-DA82-438D-B8D0-9FA16300C5AC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C79E4D-281E-5BDC-E0BF-5C32663F58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C65429-2E03-1C8D-7F5F-D7796642EB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850E0A-84A9-4D9B-ABA9-7B9645A78D0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908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41817-663B-9B0F-73AF-B13D157932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A887E-8C03-BE76-22E2-73635D3969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043736-6B9B-082E-75E3-7921A437F12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6BFEA-0273-5CD2-E31D-D24F94F0E4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56EC48-EACC-418F-BC94-4AC4D5CB076D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BAA29-6BEF-9C94-A4AA-3A98B1B845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918E1D-7428-BDF5-5C42-66BE760779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E5DD61-07CF-47D1-9903-5C2C57C15C1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74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25139-C7B0-32A9-A756-DC4B41FAD0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3B66D2-10AF-BD40-1EC3-4071BD57A3F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ED711-3B1E-06E1-1369-E24B930247B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A84F-2D8F-CE94-488E-B789C2EBF8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57A296-53AA-4A18-9B1E-B57F3838F95D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A2DBC6-028A-0A0C-00D5-831652F6DA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B1D28-1C95-4574-221B-05D5C4F5D7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C85C0-B73F-4BC2-8A02-234D68F6BE3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25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A9857-A722-628A-0B0D-7760099654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6FC698-743A-CD64-EE5F-A5F8F9B6E1E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5AA28-758D-8CAF-32BE-C586346EF2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2A6277-F21E-4A43-BC7B-BD05D886D021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93B2E-1E2D-EE80-1871-9182FF0347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6FEC6-3AD0-A3F2-58B5-F7915D7F50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A73A12-33C4-43BF-BD3B-68E262FC14C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41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43B33-6ED3-65B0-56E7-E9024B25B68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0F034E-A0A6-C4BE-7302-D60B6C93DF7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25B7E0-F57E-4FDC-40E3-0D7A59EE36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BFA0C4-2201-4E34-A27F-F1FEB4128BBD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51DA7-5BC8-B7E5-27F4-59BFD6CAC7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9C773-D7DE-5FA1-84EE-E364E3AA63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136E42-3074-46CF-9117-3A43E2B802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27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EC9506-B767-F185-85ED-C8D20A12A1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CFD42-0612-F876-8E99-54C9E6F822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D6295-030E-509A-B68F-2F0C7DEFBA7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2BE8409-EE62-4449-9C03-983B0FE7948B}" type="datetime1">
              <a:rPr lang="en-US"/>
              <a:pPr lvl="0"/>
              <a:t>6/25/2022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F056F-5571-0C2C-F93F-0EFD4B998AE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2B5B2-B59B-9182-C9F1-A586F5F4C51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39FF7D5-860C-4B64-9EA8-B3CE626C0C9C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pages/designpagev2.aspx?lang=en-GB&amp;origin=OfficeDotCom&amp;route=Start&amp;subpage=design&amp;id=-REPTm4EBUWcuNshUjEeId-hz-f7gLtClChGUe8SzY5UN0EzUkhaS0RPV1dFOTJUVlRPMkRSQUFWWC4u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8">
            <a:extLst>
              <a:ext uri="{FF2B5EF4-FFF2-40B4-BE49-F238E27FC236}">
                <a16:creationId xmlns:a16="http://schemas.microsoft.com/office/drawing/2014/main" id="{4E52CF93-9AF2-C996-5C5B-6CEDAA9569DB}"/>
              </a:ext>
            </a:extLst>
          </p:cNvPr>
          <p:cNvSpPr>
            <a:spLocks noMove="1" noResize="1"/>
          </p:cNvSpPr>
          <p:nvPr/>
        </p:nvSpPr>
        <p:spPr>
          <a:xfrm>
            <a:off x="1524003" y="857250"/>
            <a:ext cx="9141714" cy="514349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marL="0" marR="0" lvl="0" indent="0" algn="ctr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5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4" descr="A picture containing laser, night sky&#10;&#10;Description automatically generated">
            <a:extLst>
              <a:ext uri="{FF2B5EF4-FFF2-40B4-BE49-F238E27FC236}">
                <a16:creationId xmlns:a16="http://schemas.microsoft.com/office/drawing/2014/main" id="{313EE283-2A9B-4906-DDEB-9A923E0799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2" y="1243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7920C28-4024-96FB-24B8-3FD01651DDE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20354" y="181215"/>
            <a:ext cx="7543800" cy="1469669"/>
          </a:xfrm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/>
          <a:lstStyle/>
          <a:p>
            <a:pPr lvl="0"/>
            <a:r>
              <a:rPr lang="en-GB" sz="40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BMSW4003 – Digital skills and Research metods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4D83CCA5-3E7E-1192-4D02-A82AFCCBB5A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21299" y="2891991"/>
            <a:ext cx="7543800" cy="1727731"/>
          </a:xfrm>
          <a:effectLst>
            <a:outerShdw dist="38096" dir="2700000" algn="tl">
              <a:srgbClr val="000000">
                <a:alpha val="40000"/>
              </a:srgbClr>
            </a:outerShdw>
          </a:effectLst>
        </p:spPr>
        <p:txBody>
          <a:bodyPr/>
          <a:lstStyle/>
          <a:p>
            <a:pPr lvl="0"/>
            <a:r>
              <a:rPr lang="en-GB" sz="32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How do students use technology to collaborate at UWTSD?</a:t>
            </a:r>
          </a:p>
        </p:txBody>
      </p:sp>
      <p:sp>
        <p:nvSpPr>
          <p:cNvPr id="6" name="TextBox 109">
            <a:extLst>
              <a:ext uri="{FF2B5EF4-FFF2-40B4-BE49-F238E27FC236}">
                <a16:creationId xmlns:a16="http://schemas.microsoft.com/office/drawing/2014/main" id="{A6CF087B-F9F1-891C-767A-475FD327357D}"/>
              </a:ext>
            </a:extLst>
          </p:cNvPr>
          <p:cNvSpPr txBox="1"/>
          <p:nvPr/>
        </p:nvSpPr>
        <p:spPr>
          <a:xfrm>
            <a:off x="98874" y="6225564"/>
            <a:ext cx="4614995" cy="4385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SEYED NAVID NASIRPOUR</a:t>
            </a:r>
          </a:p>
        </p:txBody>
      </p:sp>
      <p:sp>
        <p:nvSpPr>
          <p:cNvPr id="7" name="TextBox 113">
            <a:extLst>
              <a:ext uri="{FF2B5EF4-FFF2-40B4-BE49-F238E27FC236}">
                <a16:creationId xmlns:a16="http://schemas.microsoft.com/office/drawing/2014/main" id="{FAC88593-10E7-4409-CDA7-BAD5E7433BEB}"/>
              </a:ext>
            </a:extLst>
          </p:cNvPr>
          <p:cNvSpPr txBox="1"/>
          <p:nvPr/>
        </p:nvSpPr>
        <p:spPr>
          <a:xfrm>
            <a:off x="9104123" y="6169593"/>
            <a:ext cx="3084508" cy="56168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FLAVIUS PRUNA – 2129728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CRISTINA SERBAN - 2128929</a:t>
            </a: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 descr="A picture containing person&#10;&#10;Description automatically generated">
            <a:extLst>
              <a:ext uri="{FF2B5EF4-FFF2-40B4-BE49-F238E27FC236}">
                <a16:creationId xmlns:a16="http://schemas.microsoft.com/office/drawing/2014/main" id="{667450D8-920C-76C4-FA48-30556F74E1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1" r="25351"/>
          <a:stretch>
            <a:fillRect/>
          </a:stretch>
        </p:blipFill>
        <p:spPr>
          <a:xfrm>
            <a:off x="5456407" y="-4672"/>
            <a:ext cx="6735964" cy="686510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779BF1B-C530-A3B8-C967-436A5385D5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8021" y="291391"/>
            <a:ext cx="7886700" cy="994172"/>
          </a:xfrm>
        </p:spPr>
        <p:txBody>
          <a:bodyPr anchor="b"/>
          <a:lstStyle/>
          <a:p>
            <a:pPr lvl="0"/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:</a:t>
            </a:r>
          </a:p>
        </p:txBody>
      </p:sp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4B4ED36E-C149-ED17-00B4-E16FB68083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33783" y="1718303"/>
            <a:ext cx="5181603" cy="4351336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US" sz="20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 DEFINITION OF TECHNOLOGY:</a:t>
            </a:r>
            <a:endParaRPr lang="en-US" sz="2000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US" sz="15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Education technology is the combined use of computer hardware, software and educational theory and practice to facilitate learning.(Hashim, H. (2018)</a:t>
            </a:r>
          </a:p>
          <a:p>
            <a:pPr marL="0" lvl="0" indent="0">
              <a:lnSpc>
                <a:spcPct val="80000"/>
              </a:lnSpc>
              <a:buNone/>
            </a:pPr>
            <a:endParaRPr lang="en-US" sz="1500">
              <a:solidFill>
                <a:srgbClr val="FFFFFF"/>
              </a:solidFill>
              <a:highlight>
                <a:srgbClr val="000000"/>
              </a:highlight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US" sz="16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IMPORTANCE OF TECHNOLOGY:</a:t>
            </a:r>
            <a:endParaRPr lang="en-US" sz="1100" b="1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  <a:p>
            <a:pPr lvl="0">
              <a:lnSpc>
                <a:spcPct val="80000"/>
              </a:lnSpc>
            </a:pPr>
            <a:r>
              <a:rPr lang="en-US" sz="1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Talk in real life</a:t>
            </a:r>
          </a:p>
          <a:p>
            <a:pPr lvl="0">
              <a:lnSpc>
                <a:spcPct val="80000"/>
              </a:lnSpc>
            </a:pPr>
            <a:r>
              <a:rPr lang="en-US" sz="1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Increased security</a:t>
            </a:r>
          </a:p>
          <a:p>
            <a:pPr lvl="0">
              <a:lnSpc>
                <a:spcPct val="80000"/>
              </a:lnSpc>
            </a:pPr>
            <a:r>
              <a:rPr lang="en-US" sz="1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Easier sharing of information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1B00F27B-DDE3-ED45-9A9D-CF953CA9941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23372" y="1925964"/>
            <a:ext cx="3886200" cy="3263502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6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DEFINITION OF COMMUNICATION: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Educational communication is an umbrella term that encompasses all speaking, listening and relation construct and concepts that relate to learning.(Elfadni, M.A.F. (2019)</a:t>
            </a:r>
            <a:endParaRPr lang="en-GB" sz="1600">
              <a:cs typeface="Calibri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100">
              <a:solidFill>
                <a:srgbClr val="FFFFFF"/>
              </a:solidFill>
              <a:highlight>
                <a:srgbClr val="000000"/>
              </a:highlight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400" b="1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IMPORTANCE OF COMMUNICATION:</a:t>
            </a:r>
            <a:endParaRPr lang="en-GB" sz="1600">
              <a:cs typeface="Calibri"/>
            </a:endParaRP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Creates bonds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Improves teamwork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Builds up trust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6" name="TextBox 24">
            <a:extLst>
              <a:ext uri="{FF2B5EF4-FFF2-40B4-BE49-F238E27FC236}">
                <a16:creationId xmlns:a16="http://schemas.microsoft.com/office/drawing/2014/main" id="{6935B584-25BC-392A-08C0-7FC6BE354840}"/>
              </a:ext>
            </a:extLst>
          </p:cNvPr>
          <p:cNvSpPr txBox="1"/>
          <p:nvPr/>
        </p:nvSpPr>
        <p:spPr>
          <a:xfrm>
            <a:off x="381807" y="4937293"/>
            <a:ext cx="4630750" cy="11387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QUESTION: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Are students confident in using technology to collaborate?</a:t>
            </a:r>
            <a:endParaRPr lang="en-GB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 b="0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TextBox 25">
            <a:extLst>
              <a:ext uri="{FF2B5EF4-FFF2-40B4-BE49-F238E27FC236}">
                <a16:creationId xmlns:a16="http://schemas.microsoft.com/office/drawing/2014/main" id="{C2139919-C192-E79E-3AA5-01D9AB441EA5}"/>
              </a:ext>
            </a:extLst>
          </p:cNvPr>
          <p:cNvSpPr txBox="1"/>
          <p:nvPr/>
        </p:nvSpPr>
        <p:spPr>
          <a:xfrm>
            <a:off x="9566215" y="6593070"/>
            <a:ext cx="2937391" cy="31546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FLAVIUS PRUNA - 2129728</a:t>
            </a:r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86214-B77E-FF9E-648C-F1AEC8F604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0222" y="203344"/>
            <a:ext cx="7886700" cy="994172"/>
          </a:xfrm>
        </p:spPr>
        <p:txBody>
          <a:bodyPr/>
          <a:lstStyle/>
          <a:p>
            <a:pPr lvl="0"/>
            <a:r>
              <a:rPr lang="en-GB" sz="3000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RATIONALE: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E4A3D-7695-3534-2EC6-648336911F3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6967" y="1889113"/>
            <a:ext cx="7886700" cy="3263502"/>
          </a:xfrm>
        </p:spPr>
        <p:txBody>
          <a:bodyPr/>
          <a:lstStyle/>
          <a:p>
            <a:pPr lvl="0"/>
            <a:r>
              <a:rPr lang="en-GB" sz="2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"/>
              </a:rPr>
              <a:t>Good communication creates teams and improves teamwork.</a:t>
            </a:r>
            <a:endParaRPr lang="en-GB" sz="2400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  <a:p>
            <a:pPr lvl="0"/>
            <a:r>
              <a:rPr lang="en-GB" sz="2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"/>
              </a:rPr>
              <a:t>Communication builds up trust/reliability between people.</a:t>
            </a:r>
          </a:p>
          <a:p>
            <a:pPr lvl="0"/>
            <a:r>
              <a:rPr lang="en-GB" sz="2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"/>
              </a:rPr>
              <a:t>Technology is making real time communication possible.</a:t>
            </a:r>
          </a:p>
          <a:p>
            <a:pPr lvl="0"/>
            <a:r>
              <a:rPr lang="en-GB" sz="2400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"/>
              </a:rPr>
              <a:t>Technology has made the communication more secured then ever. </a:t>
            </a:r>
            <a:endParaRPr lang="en-GB" sz="2400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08643-1A0C-5FD7-EB44-BBCE29DFC926}"/>
              </a:ext>
            </a:extLst>
          </p:cNvPr>
          <p:cNvSpPr txBox="1"/>
          <p:nvPr/>
        </p:nvSpPr>
        <p:spPr>
          <a:xfrm>
            <a:off x="9911446" y="6513371"/>
            <a:ext cx="258436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35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FLAVIUS PRUNA-2129728</a:t>
            </a:r>
            <a:endParaRPr lang="en-US" sz="1350" b="1" i="0" u="none" strike="noStrike" kern="1200" cap="none" spc="0" baseline="0">
              <a:solidFill>
                <a:srgbClr val="000000"/>
              </a:solidFill>
              <a:highlight>
                <a:srgbClr val="000000"/>
              </a:highlight>
              <a:uFillTx/>
              <a:latin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5C18D3ED-08EA-8CDF-EFB5-843F4FBB22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 Light"/>
              </a:rPr>
              <a:t>Proposed Method:</a:t>
            </a:r>
            <a:endParaRPr lang="en-GB" b="1">
              <a:highlight>
                <a:srgbClr val="000000"/>
              </a:highlight>
              <a:latin typeface="Arial"/>
              <a:cs typeface="Calibri Light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CCE8FB9-F925-EAED-F841-CA581D94E2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-466" y="3822658"/>
            <a:ext cx="7886700" cy="3036713"/>
          </a:xfrm>
        </p:spPr>
        <p:txBody>
          <a:bodyPr/>
          <a:lstStyle/>
          <a:p>
            <a:pPr marL="0" lvl="0" indent="0">
              <a:buNone/>
            </a:pPr>
            <a:endParaRPr lang="en-US" sz="1800">
              <a:latin typeface="Arial"/>
              <a:cs typeface="Calibri"/>
            </a:endParaRPr>
          </a:p>
          <a:p>
            <a:pPr marL="0" lvl="0" indent="0">
              <a:buNone/>
            </a:pPr>
            <a:endParaRPr lang="en-US" sz="1800">
              <a:cs typeface="Calibri"/>
            </a:endParaRPr>
          </a:p>
          <a:p>
            <a:pPr marL="0" lvl="0" indent="0" algn="ctr">
              <a:buNone/>
            </a:pPr>
            <a:r>
              <a:rPr lang="en-US">
                <a:highlight>
                  <a:srgbClr val="000000"/>
                </a:highlight>
                <a:latin typeface="Arial"/>
                <a:cs typeface="Calibri"/>
                <a:hlinkClick r:id="rId3"/>
              </a:rPr>
              <a:t>Questionnaire MS FORMS</a:t>
            </a:r>
          </a:p>
        </p:txBody>
      </p:sp>
      <p:sp>
        <p:nvSpPr>
          <p:cNvPr id="4" name="Arrow: Right 14">
            <a:extLst>
              <a:ext uri="{FF2B5EF4-FFF2-40B4-BE49-F238E27FC236}">
                <a16:creationId xmlns:a16="http://schemas.microsoft.com/office/drawing/2014/main" id="{9A02E294-155A-1B2D-AFF1-F94EBC3A6EF1}"/>
              </a:ext>
            </a:extLst>
          </p:cNvPr>
          <p:cNvSpPr/>
          <p:nvPr/>
        </p:nvSpPr>
        <p:spPr>
          <a:xfrm>
            <a:off x="176204" y="4538962"/>
            <a:ext cx="1148367" cy="482958"/>
          </a:xfrm>
          <a:custGeom>
            <a:avLst>
              <a:gd name="f0" fmla="val 17058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499E51-5B2C-ECDF-02AB-904BB1F1BCD0}"/>
              </a:ext>
            </a:extLst>
          </p:cNvPr>
          <p:cNvSpPr txBox="1"/>
          <p:nvPr/>
        </p:nvSpPr>
        <p:spPr>
          <a:xfrm>
            <a:off x="9533909" y="6515593"/>
            <a:ext cx="2743200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FLAVIUS PRUNA- 2129728</a:t>
            </a:r>
            <a:endParaRPr lang="en-US" sz="1600" b="1" i="0" u="none" strike="noStrike" kern="1200" cap="none" spc="0" baseline="0">
              <a:solidFill>
                <a:srgbClr val="000000"/>
              </a:solidFill>
              <a:highlight>
                <a:srgbClr val="000000"/>
              </a:highlight>
              <a:uFillTx/>
              <a:latin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4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223C0E79-E295-2092-F546-63379F96F1A3}"/>
              </a:ext>
            </a:extLst>
          </p:cNvPr>
          <p:cNvSpPr txBox="1"/>
          <p:nvPr/>
        </p:nvSpPr>
        <p:spPr>
          <a:xfrm>
            <a:off x="173864" y="193450"/>
            <a:ext cx="3728767" cy="3924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0" b="1" i="1" u="sng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Ethical consideration </a:t>
            </a:r>
          </a:p>
        </p:txBody>
      </p:sp>
      <p:pic>
        <p:nvPicPr>
          <p:cNvPr id="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8D9D941A-C82D-117F-1C6C-60CAD4654F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957" y="895901"/>
            <a:ext cx="1214030" cy="932998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  <p:sp>
        <p:nvSpPr>
          <p:cNvPr id="4" name="TextBox 9">
            <a:extLst>
              <a:ext uri="{FF2B5EF4-FFF2-40B4-BE49-F238E27FC236}">
                <a16:creationId xmlns:a16="http://schemas.microsoft.com/office/drawing/2014/main" id="{039B28E4-DEE5-06F0-AAB3-4AE9380EABA8}"/>
              </a:ext>
            </a:extLst>
          </p:cNvPr>
          <p:cNvSpPr txBox="1"/>
          <p:nvPr/>
        </p:nvSpPr>
        <p:spPr>
          <a:xfrm>
            <a:off x="771625" y="3396456"/>
            <a:ext cx="3265093" cy="25622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65,30% of people says that technology helps: </a:t>
            </a:r>
            <a:endParaRPr lang="en-US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ea typeface="Calibri"/>
              <a:cs typeface="Calibri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To keep them better informed</a:t>
            </a:r>
            <a:endParaRPr lang="en-US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ea typeface="Calibri"/>
              <a:cs typeface="Calibri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To communicate </a:t>
            </a:r>
            <a:endParaRPr lang="en-US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ea typeface="Calibri"/>
              <a:cs typeface="Calibri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To contribute to a better quality of life.</a:t>
            </a:r>
            <a:endParaRPr lang="en-GB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Calibri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To </a:t>
            </a: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makes people to feel more productive in their personal life</a:t>
            </a:r>
            <a:r>
              <a:rPr lang="en-GB" sz="1500" b="1" i="0" u="none" strike="noStrike" kern="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.(</a:t>
            </a:r>
            <a:r>
              <a:rPr lang="en-GB" sz="1500" b="1" i="0" u="none" strike="noStrike" kern="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Arial"/>
              </a:rPr>
              <a:t>Suri, H., (2020).</a:t>
            </a:r>
            <a:endParaRPr lang="en-GB" sz="1500" b="1" i="0" u="none" strike="noStrike" kern="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Arial"/>
            </a:endParaRP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 b="1" i="0" u="none" strike="noStrike" kern="1200" cap="none" spc="0" baseline="0">
              <a:solidFill>
                <a:srgbClr val="0D0D0D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 b="1" i="0" u="none" strike="noStrike" kern="1200" cap="none" spc="0" baseline="0">
              <a:solidFill>
                <a:srgbClr val="0D0D0D"/>
              </a:solidFill>
              <a:uFillTx/>
              <a:latin typeface="Calibri"/>
              <a:cs typeface="Calibri"/>
            </a:endParaRP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FD358623-2E51-457C-45C1-6FE5FAB99D9E}"/>
              </a:ext>
            </a:extLst>
          </p:cNvPr>
          <p:cNvSpPr txBox="1"/>
          <p:nvPr/>
        </p:nvSpPr>
        <p:spPr>
          <a:xfrm>
            <a:off x="8258668" y="3089839"/>
            <a:ext cx="3437622" cy="260840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34,70% of people says </a:t>
            </a: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that technology 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is not helping because:</a:t>
            </a: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Are make the people too be dependent</a:t>
            </a: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 on technology to do things for them.</a:t>
            </a:r>
            <a:endParaRPr lang="en-GB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Calibri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Decreases people's ability to think for themselves.</a:t>
            </a:r>
            <a:endParaRPr lang="en-GB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Arial"/>
            </a:endParaRPr>
          </a:p>
          <a:p>
            <a:pPr marL="214317" marR="0" lvl="0" indent="-214317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Lowers the quality of relationships by reducing personal interactions</a:t>
            </a:r>
            <a:endParaRPr lang="en-GB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Calibri"/>
            </a:endParaRPr>
          </a:p>
        </p:txBody>
      </p:sp>
      <p:pic>
        <p:nvPicPr>
          <p:cNvPr id="6" name="Picture 17" descr="A picture containing text, sky, sign, outdoor&#10;&#10;Description automatically generated">
            <a:extLst>
              <a:ext uri="{FF2B5EF4-FFF2-40B4-BE49-F238E27FC236}">
                <a16:creationId xmlns:a16="http://schemas.microsoft.com/office/drawing/2014/main" id="{EE7FD40E-6CE7-993B-98CE-AAF1EEEF48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5640" y="349355"/>
            <a:ext cx="1964524" cy="1307308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048B8A26-27F3-C344-0C92-8E4FC89B5595}"/>
              </a:ext>
            </a:extLst>
          </p:cNvPr>
          <p:cNvSpPr txBox="1"/>
          <p:nvPr/>
        </p:nvSpPr>
        <p:spPr>
          <a:xfrm>
            <a:off x="4773506" y="6294629"/>
            <a:ext cx="3232751" cy="3462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Cristina Serban 2128929</a:t>
            </a:r>
          </a:p>
        </p:txBody>
      </p:sp>
      <p:pic>
        <p:nvPicPr>
          <p:cNvPr id="8" name="Picture 8" descr="Chart, pie chart&#10;&#10;Description automatically generated">
            <a:extLst>
              <a:ext uri="{FF2B5EF4-FFF2-40B4-BE49-F238E27FC236}">
                <a16:creationId xmlns:a16="http://schemas.microsoft.com/office/drawing/2014/main" id="{76983EDD-8A18-3EAE-7798-4F2A60943D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2422" y="3434367"/>
            <a:ext cx="2057400" cy="12185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5CB8A-1ACC-9796-0573-31AC290073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9035" y="211921"/>
            <a:ext cx="3994035" cy="422672"/>
          </a:xfrm>
        </p:spPr>
        <p:txBody>
          <a:bodyPr/>
          <a:lstStyle/>
          <a:p>
            <a:pPr lvl="0"/>
            <a:r>
              <a:rPr lang="en-GB" sz="2400" b="1" i="1" u="sng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Calibri Light"/>
              </a:rPr>
              <a:t>Research timeline </a:t>
            </a:r>
            <a:endParaRPr lang="en-GB" sz="2400" b="1" i="1" u="sng">
              <a:solidFill>
                <a:srgbClr val="FFFFFF"/>
              </a:solidFill>
              <a:highlight>
                <a:srgbClr val="000000"/>
              </a:highlight>
              <a:latin typeface="Arial"/>
              <a:cs typeface="Arial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55D1812-82EC-2803-5C74-2CB1DB9E5A77}"/>
              </a:ext>
            </a:extLst>
          </p:cNvPr>
          <p:cNvSpPr txBox="1"/>
          <p:nvPr/>
        </p:nvSpPr>
        <p:spPr>
          <a:xfrm>
            <a:off x="8942603" y="293293"/>
            <a:ext cx="2973948" cy="69250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A table listing important events for successive years within a particular historical period</a:t>
            </a:r>
            <a:endParaRPr lang="en-US" sz="1350" b="0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</a:endParaRPr>
          </a:p>
        </p:txBody>
      </p:sp>
      <p:sp>
        <p:nvSpPr>
          <p:cNvPr id="4" name="Arrow: Right 6">
            <a:extLst>
              <a:ext uri="{FF2B5EF4-FFF2-40B4-BE49-F238E27FC236}">
                <a16:creationId xmlns:a16="http://schemas.microsoft.com/office/drawing/2014/main" id="{811C520E-7FAB-2758-9A42-A01E3764086D}"/>
              </a:ext>
            </a:extLst>
          </p:cNvPr>
          <p:cNvSpPr/>
          <p:nvPr/>
        </p:nvSpPr>
        <p:spPr>
          <a:xfrm>
            <a:off x="6980374" y="362248"/>
            <a:ext cx="1391003" cy="366619"/>
          </a:xfrm>
          <a:custGeom>
            <a:avLst>
              <a:gd name="f0" fmla="val 18753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marL="0" marR="0" lvl="0" indent="0" algn="ctr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Definition </a:t>
            </a:r>
            <a:endParaRPr lang="en-GB" sz="135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ADAF8E82-3232-B9C6-092E-B098A35F82E6}"/>
              </a:ext>
            </a:extLst>
          </p:cNvPr>
          <p:cNvSpPr txBox="1"/>
          <p:nvPr/>
        </p:nvSpPr>
        <p:spPr>
          <a:xfrm>
            <a:off x="9231690" y="6394106"/>
            <a:ext cx="3771899" cy="3462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Cristina Serban 2128929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highlight>
                  <a:srgbClr val="000000"/>
                </a:highlight>
                <a:uFillTx/>
                <a:latin typeface="Calibri"/>
                <a:cs typeface="Calibri"/>
              </a:rPr>
              <a:t>​</a:t>
            </a:r>
            <a:endParaRPr lang="en-GB" sz="1800" b="1" i="0" u="none" strike="noStrike" kern="1200" cap="none" spc="0" baseline="0">
              <a:solidFill>
                <a:srgbClr val="000000"/>
              </a:solidFill>
              <a:highlight>
                <a:srgbClr val="000000"/>
              </a:highlight>
              <a:uFillTx/>
              <a:latin typeface="Calibri"/>
            </a:endParaRPr>
          </a:p>
        </p:txBody>
      </p:sp>
      <p:graphicFrame>
        <p:nvGraphicFramePr>
          <p:cNvPr id="6" name="Table 9">
            <a:extLst>
              <a:ext uri="{FF2B5EF4-FFF2-40B4-BE49-F238E27FC236}">
                <a16:creationId xmlns:a16="http://schemas.microsoft.com/office/drawing/2014/main" id="{BE403775-C887-938F-0957-5A82E2BCCA39}"/>
              </a:ext>
            </a:extLst>
          </p:cNvPr>
          <p:cNvGraphicFramePr>
            <a:graphicFrameLocks noGrp="1"/>
          </p:cNvGraphicFramePr>
          <p:nvPr/>
        </p:nvGraphicFramePr>
        <p:xfrm>
          <a:off x="1577916" y="2356088"/>
          <a:ext cx="8912423" cy="204289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993129">
                  <a:extLst>
                    <a:ext uri="{9D8B030D-6E8A-4147-A177-3AD203B41FA5}">
                      <a16:colId xmlns:a16="http://schemas.microsoft.com/office/drawing/2014/main" val="2953698370"/>
                    </a:ext>
                  </a:extLst>
                </a:gridCol>
                <a:gridCol w="993129">
                  <a:extLst>
                    <a:ext uri="{9D8B030D-6E8A-4147-A177-3AD203B41FA5}">
                      <a16:colId xmlns:a16="http://schemas.microsoft.com/office/drawing/2014/main" val="915731663"/>
                    </a:ext>
                  </a:extLst>
                </a:gridCol>
                <a:gridCol w="914738">
                  <a:extLst>
                    <a:ext uri="{9D8B030D-6E8A-4147-A177-3AD203B41FA5}">
                      <a16:colId xmlns:a16="http://schemas.microsoft.com/office/drawing/2014/main" val="1468076067"/>
                    </a:ext>
                  </a:extLst>
                </a:gridCol>
                <a:gridCol w="744851">
                  <a:extLst>
                    <a:ext uri="{9D8B030D-6E8A-4147-A177-3AD203B41FA5}">
                      <a16:colId xmlns:a16="http://schemas.microsoft.com/office/drawing/2014/main" val="1361845634"/>
                    </a:ext>
                  </a:extLst>
                </a:gridCol>
                <a:gridCol w="810341">
                  <a:extLst>
                    <a:ext uri="{9D8B030D-6E8A-4147-A177-3AD203B41FA5}">
                      <a16:colId xmlns:a16="http://schemas.microsoft.com/office/drawing/2014/main" val="4174934843"/>
                    </a:ext>
                  </a:extLst>
                </a:gridCol>
                <a:gridCol w="891247">
                  <a:extLst>
                    <a:ext uri="{9D8B030D-6E8A-4147-A177-3AD203B41FA5}">
                      <a16:colId xmlns:a16="http://schemas.microsoft.com/office/drawing/2014/main" val="173247604"/>
                    </a:ext>
                  </a:extLst>
                </a:gridCol>
                <a:gridCol w="891247">
                  <a:extLst>
                    <a:ext uri="{9D8B030D-6E8A-4147-A177-3AD203B41FA5}">
                      <a16:colId xmlns:a16="http://schemas.microsoft.com/office/drawing/2014/main" val="498133307"/>
                    </a:ext>
                  </a:extLst>
                </a:gridCol>
                <a:gridCol w="891247">
                  <a:extLst>
                    <a:ext uri="{9D8B030D-6E8A-4147-A177-3AD203B41FA5}">
                      <a16:colId xmlns:a16="http://schemas.microsoft.com/office/drawing/2014/main" val="4095393256"/>
                    </a:ext>
                  </a:extLst>
                </a:gridCol>
                <a:gridCol w="891247">
                  <a:extLst>
                    <a:ext uri="{9D8B030D-6E8A-4147-A177-3AD203B41FA5}">
                      <a16:colId xmlns:a16="http://schemas.microsoft.com/office/drawing/2014/main" val="2671792898"/>
                    </a:ext>
                  </a:extLst>
                </a:gridCol>
                <a:gridCol w="891247">
                  <a:extLst>
                    <a:ext uri="{9D8B030D-6E8A-4147-A177-3AD203B41FA5}">
                      <a16:colId xmlns:a16="http://schemas.microsoft.com/office/drawing/2014/main" val="145080790"/>
                    </a:ext>
                  </a:extLst>
                </a:gridCol>
              </a:tblGrid>
              <a:tr h="493053"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1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3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8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9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/>
                        <a:t>Week 10 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65634427"/>
                  </a:ext>
                </a:extLst>
              </a:tr>
              <a:tr h="1549843">
                <a:tc>
                  <a:txBody>
                    <a:bodyPr/>
                    <a:lstStyle/>
                    <a:p>
                      <a:pPr lvl="0"/>
                      <a:r>
                        <a:rPr lang="en-GB" sz="1200">
                          <a:latin typeface="Arial"/>
                        </a:rPr>
                        <a:t>Module</a:t>
                      </a:r>
                      <a:endParaRPr lang="en-US" sz="120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>
                          <a:latin typeface="Arial"/>
                        </a:rPr>
                        <a:t>introduction</a:t>
                      </a:r>
                      <a:r>
                        <a:rPr lang="en-GB" sz="1400">
                          <a:latin typeface="Arial"/>
                        </a:rPr>
                        <a:t> </a:t>
                      </a:r>
                    </a:p>
                    <a:p>
                      <a:pPr lvl="0">
                        <a:buNone/>
                      </a:pPr>
                      <a:endParaRPr lang="en-GB" sz="1400">
                        <a:latin typeface="Arial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0" i="0" u="none" strike="noStrike">
                          <a:latin typeface="Arial"/>
                        </a:rPr>
                        <a:t> Finding and understanding information</a:t>
                      </a:r>
                      <a:endParaRPr lang="en-US" sz="1100" b="0">
                        <a:latin typeface="Arial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0" i="0" u="none" strike="noStrike">
                          <a:latin typeface="Arial"/>
                        </a:rPr>
                        <a:t> Research design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Research Skill - Ethics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Research Skills - Writing a proposal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Practical Assessment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Research - Data Collection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MS Excel, Research - Analysis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Structured session.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>
                          <a:latin typeface="Calibri"/>
                        </a:rPr>
                        <a:t>Final Report Completion Workshop</a:t>
                      </a:r>
                      <a:endParaRPr lang="en-US" sz="1200" b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90639805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3CBFFC63-52EF-49D0-055D-7BD50E7DA32B}"/>
              </a:ext>
            </a:extLst>
          </p:cNvPr>
          <p:cNvSpPr txBox="1"/>
          <p:nvPr/>
        </p:nvSpPr>
        <p:spPr>
          <a:xfrm>
            <a:off x="146276" y="228453"/>
            <a:ext cx="1992697" cy="4385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sng" strike="noStrike" kern="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Hypothesis</a:t>
            </a:r>
            <a:endParaRPr lang="en-GB" sz="2400" b="1" i="1" u="sng" strike="noStrike" kern="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Calibri"/>
            </a:endParaRPr>
          </a:p>
        </p:txBody>
      </p:sp>
      <p:pic>
        <p:nvPicPr>
          <p:cNvPr id="3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D6F439D5-846F-E38A-3BAA-C43656D477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72" r="523" b="-807"/>
          <a:stretch>
            <a:fillRect/>
          </a:stretch>
        </p:blipFill>
        <p:spPr>
          <a:xfrm>
            <a:off x="7849319" y="956425"/>
            <a:ext cx="2392106" cy="1969078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9B5EF3-1F9E-4506-C59F-FAAA0C6B13C6}"/>
              </a:ext>
            </a:extLst>
          </p:cNvPr>
          <p:cNvSpPr txBox="1"/>
          <p:nvPr/>
        </p:nvSpPr>
        <p:spPr>
          <a:xfrm>
            <a:off x="808795" y="1364037"/>
            <a:ext cx="2995519" cy="168507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I think technology is good because:</a:t>
            </a:r>
            <a:r>
              <a:rPr lang="en-US" sz="1500" b="1" i="0" u="none" strike="noStrike" kern="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 </a:t>
            </a:r>
            <a:endParaRPr lang="en-US" sz="1500" b="1" i="0" u="none" strike="noStrike" kern="1200" cap="none" spc="0" baseline="0">
              <a:solidFill>
                <a:srgbClr val="FFFFFF"/>
              </a:solidFill>
              <a:highlight>
                <a:srgbClr val="000000"/>
              </a:highlight>
              <a:uFillTx/>
              <a:latin typeface="Arial"/>
              <a:cs typeface="Arial"/>
            </a:endParaRP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can be helpful in life for example , with technology can be save the time , cost access to information , starting new business 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D6705C-D050-E6B6-50BC-032261082AC9}"/>
              </a:ext>
            </a:extLst>
          </p:cNvPr>
          <p:cNvSpPr txBox="1"/>
          <p:nvPr/>
        </p:nvSpPr>
        <p:spPr>
          <a:xfrm>
            <a:off x="6741560" y="3569653"/>
            <a:ext cx="4203222" cy="20082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I think technology is bad because :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Calibri"/>
              </a:rPr>
              <a:t>With technology 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people forget to spend time with each other.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Make the people to be obesity with phone laptops game .</a:t>
            </a:r>
          </a:p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ea typeface="Calibri"/>
                <a:cs typeface="Calibri"/>
              </a:rPr>
              <a:t>Children forget to spend time with their friends and to play with them .</a:t>
            </a: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E4938AF8-CE3B-4D85-7FCB-4E5154FBE5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9" r="-699" b="8301"/>
          <a:stretch>
            <a:fillRect/>
          </a:stretch>
        </p:blipFill>
        <p:spPr>
          <a:xfrm>
            <a:off x="1798432" y="3480965"/>
            <a:ext cx="2276298" cy="2248774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9F9AAA-C458-602E-E0A8-64F08644604B}"/>
              </a:ext>
            </a:extLst>
          </p:cNvPr>
          <p:cNvSpPr txBox="1"/>
          <p:nvPr/>
        </p:nvSpPr>
        <p:spPr>
          <a:xfrm>
            <a:off x="9313804" y="6465100"/>
            <a:ext cx="2874526" cy="3462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highlight>
                  <a:srgbClr val="000000"/>
                </a:highlight>
                <a:uFillTx/>
                <a:latin typeface="Arial"/>
                <a:cs typeface="Arial"/>
              </a:rPr>
              <a:t>Cristina Serban 2128929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54191-A427-A904-3430-FD6492ADAD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FFFFFF"/>
                </a:solidFill>
                <a:highlight>
                  <a:srgbClr val="000000"/>
                </a:highlight>
                <a:latin typeface="Arial"/>
                <a:cs typeface="Arial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B3832-EF53-2844-3344-DD4FE67BEB0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98315" y="1692078"/>
            <a:ext cx="7670160" cy="3263502"/>
          </a:xfrm>
        </p:spPr>
        <p:txBody>
          <a:bodyPr/>
          <a:lstStyle/>
          <a:p>
            <a:pPr lvl="0"/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Hashim, H. (2018). Application of technology in the digital era education.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International Journal of Research in Counseling and Education</a:t>
            </a:r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2</a:t>
            </a:r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(1), 1-5.</a:t>
            </a:r>
          </a:p>
          <a:p>
            <a:pPr lvl="0"/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Elfadni, M. A. F. (2019). The Importance Of Communication Skills Of Educational Leaders On Management.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International Journal of Advanced Research in Education and Society</a:t>
            </a:r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1</a:t>
            </a:r>
            <a:r>
              <a:rPr lang="en-GB" sz="2000">
                <a:solidFill>
                  <a:srgbClr val="222222"/>
                </a:solidFill>
                <a:latin typeface="Arial"/>
                <a:cs typeface="Arial"/>
              </a:rPr>
              <a:t>(1), 30-34</a:t>
            </a:r>
            <a:endParaRPr lang="en-GB" sz="2000">
              <a:latin typeface="Arial"/>
              <a:cs typeface="Arial"/>
            </a:endParaRPr>
          </a:p>
          <a:p>
            <a:pPr lvl="0"/>
            <a:r>
              <a:rPr lang="en-GB" sz="2000">
                <a:latin typeface="Arial"/>
                <a:cs typeface="Calibri"/>
              </a:rPr>
              <a:t>Suri, H., (2020). Ethical considerations of conducting systematic reviews in educational research. </a:t>
            </a:r>
            <a:r>
              <a:rPr lang="en-GB" sz="2000" i="1">
                <a:latin typeface="Arial"/>
                <a:cs typeface="Calibri"/>
              </a:rPr>
              <a:t>Systematic Reviews in Educational Research</a:t>
            </a:r>
            <a:r>
              <a:rPr lang="en-GB" sz="2000">
                <a:latin typeface="Arial"/>
                <a:cs typeface="Calibri"/>
              </a:rPr>
              <a:t>, pp.41-54.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532</Words>
  <Application>Microsoft Office PowerPoint</Application>
  <PresentationFormat>Widescreen</PresentationFormat>
  <Paragraphs>84</Paragraphs>
  <Slides>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BMSW4003 – Digital skills and Research metods</vt:lpstr>
      <vt:lpstr>INTRODUCTION:</vt:lpstr>
      <vt:lpstr>RATIONALE:</vt:lpstr>
      <vt:lpstr>Proposed Method:</vt:lpstr>
      <vt:lpstr>PowerPoint Presentation</vt:lpstr>
      <vt:lpstr>Research timeline </vt:lpstr>
      <vt:lpstr>PowerPoint Presentation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– Digital skills and Research metods</dc:title>
  <dc:creator>Flavius Daniel Pruna (2129728)</dc:creator>
  <cp:lastModifiedBy>Flavius Daniel</cp:lastModifiedBy>
  <cp:revision>18</cp:revision>
  <dcterms:created xsi:type="dcterms:W3CDTF">2022-06-18T16:11:18Z</dcterms:created>
  <dcterms:modified xsi:type="dcterms:W3CDTF">2022-06-25T15:44:12Z</dcterms:modified>
</cp:coreProperties>
</file>