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780" y="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7255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topic in one line: I detect and forensically reconstruct command-and-control traffic — the channel attackers use to control compromised machines — using only free, open-source tools. ~20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90884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topic in one line: I detect and forensically reconstruct command-and-control traffic — the channel attackers use to control compromised machines — using only free, open-source tools. ~20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Set the scene: this work sits at the intersection of cyber security, forensics and ML. Attacks have gone stealthy — the C2 channel is hidden inside encrypted, tunnelled traffic that looks normal. That contest is the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the four themes quickly: attackers evade signatures, anomaly detection is noisy, ML looks great but often doesn't generalise, and forensics stays separate from detection. The last two become my gap.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State the problem in one breath, then the three gaps: signatures get evaded, ML doesn't generalise, detection is divorced from forensics. Gaps two and three are the ones I attack.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Highest-weighted slide — 20%. Read the aim clearly, then note the six objectives map one-to-one onto the gaps and are all measurable. Emphasise 'reproducible' and 'fully open-source'. Spend most time 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Two moves: name the approach (DSR + experiment, mixed methods), then justify each and say what you rejected and why. 15% is for justification — lead with 'why'.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Trace one flow left to right: capture, extract behavioural features with Zeek, run three detectors in parallel, then reconstruct flagged flows forensically. Stress it's all scripted and reproducible.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Two halves: the data (three shared public datasets plus my own testbed) and how I judge success (six numeric metrics, cross-dataset validation to expose over-fitting, and a checklist for the forensic output).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project-management mark (10%). Show the phased timeline, note it runs on an ordinary laptop at zero cost, and that I've planned for risks. Demonstrates I can run this as a project, not just describe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Balance: state contributions confidently, then be honest about limitations and how each is mitigated. Showing you see the weaknesses earns the marks 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Close strong: three takeaways — rigour, integration, accessibility. End on 'either outcome is a defensible contribution' and invite questions. ~30 seconds.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Don't read these — they're for the assessor (citations = 6%). Sources span 2004–2023 and underpin every earlier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9509760" y="-1554480"/>
            <a:ext cx="4206240" cy="4206240"/>
          </a:xfrm>
          <a:prstGeom prst="ellipse">
            <a:avLst/>
          </a:prstGeom>
          <a:solidFill>
            <a:srgbClr val="0E1A38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10332720" y="-822960"/>
            <a:ext cx="2651760" cy="2651760"/>
          </a:xfrm>
          <a:prstGeom prst="ellipse">
            <a:avLst/>
          </a:prstGeom>
          <a:solidFill>
            <a:srgbClr val="16223F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744200" y="137160"/>
            <a:ext cx="1737360" cy="10058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3000" b="1" i="0">
                <a:solidFill>
                  <a:srgbClr val="2DD4BF"/>
                </a:solidFill>
                <a:latin typeface="Calibri"/>
              </a:rPr>
              <a:t>&lt;/&gt;</a:t>
            </a:r>
          </a:p>
        </p:txBody>
      </p:sp>
      <p:sp>
        <p:nvSpPr>
          <p:cNvPr id="5" name="Rectangle 4"/>
          <p:cNvSpPr/>
          <p:nvPr/>
        </p:nvSpPr>
        <p:spPr>
          <a:xfrm>
            <a:off x="777240" y="1234440"/>
            <a:ext cx="457200" cy="82296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1417320"/>
            <a:ext cx="1005840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>
                <a:solidFill>
                  <a:srgbClr val="2DD4BF"/>
                </a:solidFill>
                <a:latin typeface="Calibri"/>
              </a:rPr>
              <a:t>POSTGRADUATE RESEARCH PROPOSAL   ·   ACFA7004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1874519"/>
            <a:ext cx="10881360" cy="306077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</a:pP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Name: Naveed </a:t>
            </a:r>
            <a:r>
              <a:rPr lang="en-US" sz="3900" b="1" dirty="0" err="1" smtClean="0">
                <a:solidFill>
                  <a:srgbClr val="F2F6FC"/>
                </a:solidFill>
                <a:latin typeface="Cambria"/>
              </a:rPr>
              <a:t>ullah</a:t>
            </a: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 shah</a:t>
            </a:r>
          </a:p>
          <a:p>
            <a:pPr algn="l">
              <a:lnSpc>
                <a:spcPct val="102000"/>
              </a:lnSpc>
            </a:pPr>
            <a:r>
              <a:rPr lang="en-US" sz="3900" b="1" i="0" dirty="0" smtClean="0">
                <a:solidFill>
                  <a:srgbClr val="F2F6FC"/>
                </a:solidFill>
                <a:latin typeface="Cambria"/>
              </a:rPr>
              <a:t>Student </a:t>
            </a: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ID: 2510665</a:t>
            </a:r>
            <a:br>
              <a:rPr lang="en-US" sz="3900" b="1" dirty="0" smtClean="0">
                <a:solidFill>
                  <a:srgbClr val="F2F6FC"/>
                </a:solidFill>
                <a:latin typeface="Cambria"/>
              </a:rPr>
            </a:b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Course Name : Research Methods &amp; Professional Development</a:t>
            </a:r>
            <a:br>
              <a:rPr lang="en-US" sz="3900" b="1" dirty="0" smtClean="0">
                <a:solidFill>
                  <a:srgbClr val="F2F6FC"/>
                </a:solidFill>
                <a:latin typeface="Cambria"/>
              </a:rPr>
            </a:b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Module Tutor: Suresh </a:t>
            </a:r>
            <a:r>
              <a:rPr lang="en-US" sz="3900" b="1" dirty="0" err="1" smtClean="0">
                <a:solidFill>
                  <a:srgbClr val="F2F6FC"/>
                </a:solidFill>
                <a:latin typeface="Cambria"/>
              </a:rPr>
              <a:t>Shanmugasundaram</a:t>
            </a:r>
            <a:r>
              <a:rPr lang="en-US" sz="3900" b="1" dirty="0" smtClean="0">
                <a:solidFill>
                  <a:srgbClr val="F2F6FC"/>
                </a:solidFill>
                <a:latin typeface="Cambria"/>
              </a:rPr>
              <a:t> </a:t>
            </a:r>
            <a:endParaRPr sz="3900" b="1" i="0" dirty="0">
              <a:solidFill>
                <a:srgbClr val="F2F6FC"/>
              </a:solidFill>
              <a:latin typeface="Cambria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77240" y="6172200"/>
            <a:ext cx="5486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0" i="0">
                <a:solidFill>
                  <a:srgbClr val="9DB0CE"/>
                </a:solidFill>
                <a:latin typeface="Calibri"/>
              </a:rPr>
              <a:t>Presenter:  Naveed</a:t>
            </a:r>
          </a:p>
        </p:txBody>
      </p:sp>
    </p:spTree>
    <p:extLst>
      <p:ext uri="{BB962C8B-B14F-4D97-AF65-F5344CB8AC3E}">
        <p14:creationId xmlns:p14="http://schemas.microsoft.com/office/powerpoint/2010/main" val="631379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9509760" y="-1554480"/>
            <a:ext cx="4206240" cy="4206240"/>
          </a:xfrm>
          <a:prstGeom prst="ellipse">
            <a:avLst/>
          </a:prstGeom>
          <a:solidFill>
            <a:srgbClr val="0E1A38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10332720" y="-822960"/>
            <a:ext cx="2651760" cy="2651760"/>
          </a:xfrm>
          <a:prstGeom prst="ellipse">
            <a:avLst/>
          </a:prstGeom>
          <a:solidFill>
            <a:srgbClr val="16223F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744200" y="137160"/>
            <a:ext cx="1737360" cy="10058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3000" b="1" i="0">
                <a:solidFill>
                  <a:srgbClr val="2DD4BF"/>
                </a:solidFill>
                <a:latin typeface="Calibri"/>
              </a:rPr>
              <a:t>&lt;/&gt;</a:t>
            </a:r>
          </a:p>
        </p:txBody>
      </p:sp>
      <p:sp>
        <p:nvSpPr>
          <p:cNvPr id="5" name="Rectangle 4"/>
          <p:cNvSpPr/>
          <p:nvPr/>
        </p:nvSpPr>
        <p:spPr>
          <a:xfrm>
            <a:off x="777240" y="1234440"/>
            <a:ext cx="457200" cy="82296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1417320"/>
            <a:ext cx="1005840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>
                <a:solidFill>
                  <a:srgbClr val="2DD4BF"/>
                </a:solidFill>
                <a:latin typeface="Calibri"/>
              </a:rPr>
              <a:t>POSTGRADUATE RESEARCH PROPOSAL   ·   ACFA7004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1874519"/>
            <a:ext cx="10881360" cy="1691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</a:pPr>
            <a:r>
              <a:rPr sz="3900" b="1" i="0">
                <a:solidFill>
                  <a:srgbClr val="F2F6FC"/>
                </a:solidFill>
                <a:latin typeface="Cambria"/>
              </a:rPr>
              <a:t>Detection &amp; Forensic Analysis of</a:t>
            </a:r>
          </a:p>
          <a:p>
            <a:pPr algn="l">
              <a:lnSpc>
                <a:spcPct val="102000"/>
              </a:lnSpc>
            </a:pPr>
            <a:r>
              <a:rPr sz="3900" b="1" i="0">
                <a:solidFill>
                  <a:srgbClr val="F2F6FC"/>
                </a:solidFill>
                <a:latin typeface="Cambria"/>
              </a:rPr>
              <a:t>Command-and-Control (C2) Traffic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3639312"/>
            <a:ext cx="1060704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200" b="0" i="1">
                <a:solidFill>
                  <a:srgbClr val="56CCF2"/>
                </a:solidFill>
                <a:latin typeface="Cambria"/>
              </a:rPr>
              <a:t>in Cyberwarfare-Inspired Network Attacks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4389120"/>
            <a:ext cx="996696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450" b="0" i="0">
                <a:solidFill>
                  <a:srgbClr val="9DB0CE"/>
                </a:solidFill>
                <a:latin typeface="Calibri"/>
              </a:rPr>
              <a:t>A design-science &amp; experimental study combining signature-, anomaly- and machine-learning detection with network-forensic reconstruction of C2 channels — using open-source tooling.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77240" y="5440680"/>
            <a:ext cx="2514600" cy="457200"/>
          </a:xfrm>
          <a:prstGeom prst="roundRect">
            <a:avLst>
              <a:gd name="adj" fmla="val 50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77240" y="5440680"/>
            <a:ext cx="25146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50" b="1" i="0">
                <a:solidFill>
                  <a:srgbClr val="F2F6FC"/>
                </a:solidFill>
                <a:latin typeface="Calibri"/>
              </a:rPr>
              <a:t>Cyber Security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3520440" y="5440680"/>
            <a:ext cx="2514600" cy="457200"/>
          </a:xfrm>
          <a:prstGeom prst="roundRect">
            <a:avLst>
              <a:gd name="adj" fmla="val 50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3520440" y="5440680"/>
            <a:ext cx="25146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50" b="1" i="0">
                <a:solidFill>
                  <a:srgbClr val="F2F6FC"/>
                </a:solidFill>
                <a:latin typeface="Calibri"/>
              </a:rPr>
              <a:t>Network Forensics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63640" y="5440680"/>
            <a:ext cx="2514600" cy="457200"/>
          </a:xfrm>
          <a:prstGeom prst="roundRect">
            <a:avLst>
              <a:gd name="adj" fmla="val 50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263640" y="5440680"/>
            <a:ext cx="25146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50" b="1" i="0">
                <a:solidFill>
                  <a:srgbClr val="F2F6FC"/>
                </a:solidFill>
                <a:latin typeface="Calibri"/>
              </a:rPr>
              <a:t>Machine Learning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7240" y="6172200"/>
            <a:ext cx="5486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0" i="0">
                <a:solidFill>
                  <a:srgbClr val="9DB0CE"/>
                </a:solidFill>
                <a:latin typeface="Calibri"/>
              </a:rPr>
              <a:t>Presenter:  Naveed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43600" y="6172200"/>
            <a:ext cx="54864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300" b="0" i="0">
                <a:solidFill>
                  <a:srgbClr val="9DB0CE"/>
                </a:solidFill>
                <a:latin typeface="Calibri"/>
              </a:rPr>
              <a:t>Max 10-minute presentation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CONTEXT &amp; BACKGROUND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Where this research sits — and why now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600200"/>
            <a:ext cx="4709160" cy="448056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28800"/>
            <a:ext cx="41148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THE FIELD</a:t>
            </a:r>
          </a:p>
        </p:txBody>
      </p:sp>
      <p:sp>
        <p:nvSpPr>
          <p:cNvPr id="8" name="Oval 7"/>
          <p:cNvSpPr/>
          <p:nvPr/>
        </p:nvSpPr>
        <p:spPr>
          <a:xfrm>
            <a:off x="868680" y="2212848"/>
            <a:ext cx="475488" cy="475488"/>
          </a:xfrm>
          <a:prstGeom prst="ellipse">
            <a:avLst/>
          </a:prstGeom>
          <a:solidFill>
            <a:srgbClr val="0B1327"/>
          </a:solidFill>
          <a:ln w="2032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212848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2DD4BF"/>
                </a:solidFill>
                <a:latin typeface="Calibri"/>
              </a:rPr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08760" y="2139696"/>
            <a:ext cx="356616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Cyber Security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Defending networks against intrusion</a:t>
            </a:r>
          </a:p>
        </p:txBody>
      </p:sp>
      <p:sp>
        <p:nvSpPr>
          <p:cNvPr id="11" name="Oval 10"/>
          <p:cNvSpPr/>
          <p:nvPr/>
        </p:nvSpPr>
        <p:spPr>
          <a:xfrm>
            <a:off x="868680" y="3438144"/>
            <a:ext cx="475488" cy="475488"/>
          </a:xfrm>
          <a:prstGeom prst="ellipse">
            <a:avLst/>
          </a:prstGeom>
          <a:solidFill>
            <a:srgbClr val="0B1327"/>
          </a:solidFill>
          <a:ln w="2032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8680" y="3438144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2DD4BF"/>
                </a:solidFill>
                <a:latin typeface="Calibri"/>
              </a:rPr>
              <a:t>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8760" y="3364991"/>
            <a:ext cx="356616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Network Forensics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Reconstructing attacks from captured traffic</a:t>
            </a:r>
          </a:p>
        </p:txBody>
      </p:sp>
      <p:sp>
        <p:nvSpPr>
          <p:cNvPr id="14" name="Oval 13"/>
          <p:cNvSpPr/>
          <p:nvPr/>
        </p:nvSpPr>
        <p:spPr>
          <a:xfrm>
            <a:off x="868680" y="4663440"/>
            <a:ext cx="475488" cy="475488"/>
          </a:xfrm>
          <a:prstGeom prst="ellipse">
            <a:avLst/>
          </a:prstGeom>
          <a:solidFill>
            <a:srgbClr val="0B1327"/>
          </a:solidFill>
          <a:ln w="2032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68680" y="4663440"/>
            <a:ext cx="475488" cy="47548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2DD4BF"/>
                </a:solidFill>
                <a:latin typeface="Calibri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08760" y="4590288"/>
            <a:ext cx="356616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Applied Machine Learning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Classifying malicious behaviour from metadata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532120" y="1600200"/>
            <a:ext cx="6126480" cy="448056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852160" y="182880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CURRENT DEVELOPMENTS — THE C2 LANDSCAPE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852160" y="2240280"/>
            <a:ext cx="5532120" cy="3108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Attacks shifted from noisy exploits to stealthy, multi-stage campaigns (Cyber Kill Chain / MITRE ATT&amp;CK — C2 = tactic TA0011).</a:t>
            </a:r>
          </a:p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Offensive frameworks — Cobalt Strike, Sliver, Mythic, Empire — mimic normal web traffic with malleable, encrypted profiles.</a:t>
            </a:r>
          </a:p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C2 now tunnels over HTTPS, DNS-over-HTTPS and trusted cloud / CDN infrastructure.</a:t>
            </a:r>
          </a:p>
          <a:p>
            <a:pPr algn="l">
              <a:lnSpc>
                <a:spcPct val="106000"/>
              </a:lnSpc>
              <a:spcAft>
                <a:spcPts val="1000"/>
              </a:spcAft>
            </a:pPr>
            <a:r>
              <a:rPr sz="140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400" b="0" i="0">
                <a:solidFill>
                  <a:srgbClr val="F2F6FC"/>
                </a:solidFill>
                <a:latin typeface="Calibri"/>
              </a:rPr>
              <a:t>Beacon jitter and Domain Generation Algorithms (DGAs) defeat static indicators.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852160" y="5440680"/>
            <a:ext cx="55321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1" i="0">
                <a:solidFill>
                  <a:srgbClr val="2DD4BF"/>
                </a:solidFill>
                <a:latin typeface="Calibri"/>
              </a:rPr>
              <a:t>Result:  </a:t>
            </a:r>
            <a:r>
              <a:rPr sz="1250" b="0" i="1">
                <a:solidFill>
                  <a:srgbClr val="9DB0CE"/>
                </a:solidFill>
                <a:latin typeface="Calibri"/>
              </a:rPr>
              <a:t>a contest between traffic engineered to look normal and detection that must reason from statistical, side-channel evidence.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48640" y="6327648"/>
            <a:ext cx="109728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9DB0CE"/>
                </a:solidFill>
                <a:latin typeface="Calibri"/>
              </a:rPr>
              <a:t>Strom et al. (2018)   ·   Nadler, Aminov &amp; Shabtai (2019)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LITERATURE REVIEW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Four themes that lead to the gap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5448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" y="1719072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83080" y="1755648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C2 Techniques &amp; Evasion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83080" y="213969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Payload-based defences increasingly ineffective; indicators are disposable and rotated cheaply (DGAs, fast-flux).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783080" y="299923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Strom et al. 2018 · Plohmann et al. 2016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492240" y="155448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720840" y="1719072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726679" y="1755648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Signature &amp; Anomaly Detection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26679" y="213969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Signatures reliable only for known threats; anomaly detection hits the base-rate / false-positive problem.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26679" y="299923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Khraisat et al. 2019 · Sommer &amp; Paxson 2010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48640" y="370332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77240" y="3867911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783080" y="3904487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ML &amp; Encrypted-Traffic Analysis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83080" y="428853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High reported accuracy, but pervasive pitfalls — data leakage, single-dataset evaluation — inflate results.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783080" y="514807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Apruzzese et al. 2023 · Arp et al. 2022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492240" y="3703320"/>
            <a:ext cx="539496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720840" y="3867911"/>
            <a:ext cx="10058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04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726679" y="3904487"/>
            <a:ext cx="3931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Network Forensics &amp; Datasets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26679" y="4288536"/>
            <a:ext cx="393192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Zeek &amp; NetworkMiner mature for reconstruction, but rarely joined to quantitative detection metrics.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726679" y="5148072"/>
            <a:ext cx="39319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Garcia et al. 2014 · Sharafaldin et al. 2018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The gap this study addresses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72768"/>
            <a:ext cx="11109960" cy="123444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737360"/>
            <a:ext cx="4572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PROBLEM STATEMENT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2029968"/>
            <a:ext cx="1060704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</a:pPr>
            <a:r>
              <a:rPr sz="1450" b="0" i="0">
                <a:solidFill>
                  <a:srgbClr val="F2F6FC"/>
                </a:solidFill>
                <a:latin typeface="Calibri"/>
              </a:rPr>
              <a:t>Freely-available methods struggle to reliably detect and forensically reconstruct modern C2 that is encrypted, tunnelled and behaviourally camouflaged — and the few low-cost, reproducible pipelines are poorly benchmarked against one another on common data.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" y="3063240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THREE GAPS IN CURRENT APPROACHES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48640" y="3429000"/>
            <a:ext cx="3566160" cy="24688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822959" y="3685032"/>
            <a:ext cx="640080" cy="640080"/>
          </a:xfrm>
          <a:prstGeom prst="ellipse">
            <a:avLst/>
          </a:prstGeom>
          <a:solidFill>
            <a:srgbClr val="0B1327"/>
          </a:solidFill>
          <a:ln w="20320">
            <a:solidFill>
              <a:srgbClr val="F5B9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2959" y="3685032"/>
            <a:ext cx="640080" cy="6400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200" b="1" i="0">
                <a:solidFill>
                  <a:srgbClr val="F5B942"/>
                </a:solidFill>
                <a:latin typeface="Cambria"/>
              </a:rPr>
              <a:t>!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2959" y="4434840"/>
            <a:ext cx="30175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Signatures are evaded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2959" y="4818888"/>
            <a:ext cx="301752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Encryption, malleable profiles and domain fluxing produce high false-negative rates against novel C2.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2959" y="5568696"/>
            <a:ext cx="301752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Aldweesh et al. 2020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315968" y="3429000"/>
            <a:ext cx="3566160" cy="24688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4590288" y="3685032"/>
            <a:ext cx="640080" cy="640080"/>
          </a:xfrm>
          <a:prstGeom prst="ellipse">
            <a:avLst/>
          </a:prstGeom>
          <a:solidFill>
            <a:srgbClr val="0B1327"/>
          </a:solidFill>
          <a:ln w="20320">
            <a:solidFill>
              <a:srgbClr val="F5B9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590288" y="3685032"/>
            <a:ext cx="640080" cy="6400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200" b="1" i="0">
                <a:solidFill>
                  <a:srgbClr val="F5B942"/>
                </a:solidFill>
                <a:latin typeface="Cambria"/>
              </a:rPr>
              <a:t>!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590288" y="4434840"/>
            <a:ext cx="30175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ML fails to generalise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590288" y="4818888"/>
            <a:ext cx="301752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Detectors trained &amp; tested on one dataset inflate accuracy; generalisation &amp; drift left open.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590288" y="5568696"/>
            <a:ext cx="301752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Sommer &amp; Paxson 2010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083296" y="3429000"/>
            <a:ext cx="3566160" cy="24688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8357616" y="3685032"/>
            <a:ext cx="640080" cy="640080"/>
          </a:xfrm>
          <a:prstGeom prst="ellipse">
            <a:avLst/>
          </a:prstGeom>
          <a:solidFill>
            <a:srgbClr val="0B1327"/>
          </a:solidFill>
          <a:ln w="20320">
            <a:solidFill>
              <a:srgbClr val="F5B9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357616" y="3685032"/>
            <a:ext cx="640080" cy="6400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200" b="1" i="0">
                <a:solidFill>
                  <a:srgbClr val="F5B942"/>
                </a:solidFill>
                <a:latin typeface="Cambria"/>
              </a:rPr>
              <a:t>!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357616" y="4434840"/>
            <a:ext cx="30175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50" b="1" i="0">
                <a:solidFill>
                  <a:srgbClr val="F2F6FC"/>
                </a:solidFill>
                <a:latin typeface="Calibri"/>
              </a:rPr>
              <a:t>Detection ≠ Forensics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357616" y="4818888"/>
            <a:ext cx="3017520" cy="868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Papers report classifier metrics but seldom show how a flagged flow becomes court-defensible evidence.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357616" y="5568696"/>
            <a:ext cx="301752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56CCF2"/>
                </a:solidFill>
                <a:latin typeface="Calibri"/>
              </a:rPr>
              <a:t>Apruzzese et al. 2023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AIM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What the study will achieve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54480"/>
            <a:ext cx="11109960" cy="1143000"/>
          </a:xfrm>
          <a:prstGeom prst="roundRect">
            <a:avLst>
              <a:gd name="adj" fmla="val 7000"/>
            </a:avLst>
          </a:prstGeom>
          <a:solidFill>
            <a:srgbClr val="2DD4BF"/>
          </a:solidFill>
          <a:ln>
            <a:noFill/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737360"/>
            <a:ext cx="10972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>
                <a:solidFill>
                  <a:srgbClr val="0B1327"/>
                </a:solidFill>
                <a:latin typeface="Cambria"/>
              </a:rPr>
              <a:t>AIM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20240" y="1645920"/>
            <a:ext cx="9509760" cy="9601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5000"/>
              </a:lnSpc>
            </a:pPr>
            <a:r>
              <a:rPr sz="1450" b="1" i="0">
                <a:solidFill>
                  <a:srgbClr val="0B1327"/>
                </a:solidFill>
                <a:latin typeface="Calibri"/>
              </a:rPr>
              <a:t>To design, build and empirically evaluate a reproducible, fully open-source pipeline that detects C2 traffic and forensically reconstructs it — benchmarking signature, anomaly and ML detection on common public datasets.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48640" y="2926080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768096" y="3163824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68096" y="3163824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89888" y="3017520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Critically review C2, evasion, detection &amp; forensic literature to pinpoint the gaps.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72200" y="2926080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6391656" y="3163824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91656" y="3163824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013448" y="3017520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Build an isolated VirtualBox testbed &amp; ingest public datasets (CTU-13, CIC-IDS2017, CIC-IoT-2023).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48640" y="3968496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768096" y="4206240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68096" y="4206240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389888" y="4059935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Implement three detectors — signature (Suricata), anomaly (Zeek), and supervised ML.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172200" y="3968496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6391656" y="4206240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391656" y="4206240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4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13448" y="4059935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Evaluate &amp; compare with accuracy, precision, recall, F1, FPR, ROC-AUC + cross-dataset validation.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548640" y="5010912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768096" y="5248656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768096" y="5248656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389888" y="5102352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Demonstrate a network-forensic procedure that reconstructs the C2 kill-chain (Zeek + NetworkMiner).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172200" y="5010912"/>
            <a:ext cx="5440680" cy="91440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6391656" y="5248656"/>
            <a:ext cx="438912" cy="438912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391656" y="5248656"/>
            <a:ext cx="438912" cy="4389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500" b="1" i="0">
                <a:solidFill>
                  <a:srgbClr val="0B1327"/>
                </a:solidFill>
                <a:latin typeface="Calibri"/>
              </a:rPr>
              <a:t>6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013448" y="5102352"/>
            <a:ext cx="443484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2000"/>
              </a:lnSpc>
            </a:pPr>
            <a:r>
              <a:rPr sz="1250" b="0" i="0">
                <a:solidFill>
                  <a:srgbClr val="F2F6FC"/>
                </a:solidFill>
                <a:latin typeface="Calibri"/>
              </a:rPr>
              <a:t>Synthesise practical recommendations into a reproducible, low-cost methodology.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RESEARCH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Design Science + controlled experiment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72768"/>
            <a:ext cx="5486400" cy="45262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783080"/>
            <a:ext cx="4572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APPROACH</a:t>
            </a:r>
          </a:p>
        </p:txBody>
      </p:sp>
      <p:sp>
        <p:nvSpPr>
          <p:cNvPr id="8" name="Oval 7"/>
          <p:cNvSpPr/>
          <p:nvPr/>
        </p:nvSpPr>
        <p:spPr>
          <a:xfrm>
            <a:off x="868680" y="2194560"/>
            <a:ext cx="457200" cy="457200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194560"/>
            <a:ext cx="4572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600" b="1" i="0">
                <a:solidFill>
                  <a:srgbClr val="0B1327"/>
                </a:solidFill>
                <a:latin typeface="Calibri"/>
              </a:rPr>
              <a:t>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08760" y="2139696"/>
            <a:ext cx="4297680" cy="10058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>
                <a:solidFill>
                  <a:srgbClr val="F2F6FC"/>
                </a:solidFill>
                <a:latin typeface="Calibri"/>
              </a:rPr>
              <a:t>Design Science Research (DSR)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The output is a designed artefact — the pipeline — built &amp; evaluated iteratively (Hevner et al. 2004).</a:t>
            </a:r>
          </a:p>
        </p:txBody>
      </p:sp>
      <p:sp>
        <p:nvSpPr>
          <p:cNvPr id="11" name="Oval 10"/>
          <p:cNvSpPr/>
          <p:nvPr/>
        </p:nvSpPr>
        <p:spPr>
          <a:xfrm>
            <a:off x="868680" y="3383280"/>
            <a:ext cx="457200" cy="457200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8680" y="3383280"/>
            <a:ext cx="4572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600" b="1" i="0">
                <a:solidFill>
                  <a:srgbClr val="0B1327"/>
                </a:solidFill>
                <a:latin typeface="Calibri"/>
              </a:rPr>
              <a:t>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8760" y="3328416"/>
            <a:ext cx="4297680" cy="10058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>
                <a:solidFill>
                  <a:srgbClr val="F2F6FC"/>
                </a:solidFill>
                <a:latin typeface="Calibri"/>
              </a:rPr>
              <a:t>Controlled experiment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Detection method = independent variable; metrics = dependent variables; datasets held constant.</a:t>
            </a:r>
          </a:p>
        </p:txBody>
      </p:sp>
      <p:sp>
        <p:nvSpPr>
          <p:cNvPr id="14" name="Oval 13"/>
          <p:cNvSpPr/>
          <p:nvPr/>
        </p:nvSpPr>
        <p:spPr>
          <a:xfrm>
            <a:off x="868680" y="4572000"/>
            <a:ext cx="457200" cy="457200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68680" y="4572000"/>
            <a:ext cx="4572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600" b="1" i="0">
                <a:solidFill>
                  <a:srgbClr val="0B1327"/>
                </a:solidFill>
                <a:latin typeface="Calibri"/>
              </a:rPr>
              <a:t>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08760" y="4517136"/>
            <a:ext cx="4297680" cy="10058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>
                <a:solidFill>
                  <a:srgbClr val="F2F6FC"/>
                </a:solidFill>
                <a:latin typeface="Calibri"/>
              </a:rPr>
              <a:t>Mixed methods</a:t>
            </a:r>
          </a:p>
          <a:p>
            <a:pPr algn="l">
              <a:lnSpc>
                <a:spcPct val="105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Quantitative core (metrics) + small qualitative element for forensic completeness.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172200" y="1572768"/>
            <a:ext cx="5486400" cy="452628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446520" y="1783080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WHY — AND WHAT WAS REJECTED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46520" y="2212848"/>
            <a:ext cx="50292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3000"/>
              </a:lnSpc>
            </a:pPr>
            <a:r>
              <a:rPr sz="1300" b="1" i="0">
                <a:solidFill>
                  <a:srgbClr val="2DD4BF"/>
                </a:solidFill>
                <a:latin typeface="Calibri"/>
              </a:rPr>
              <a:t>✓  Building an artefact   </a:t>
            </a:r>
            <a:r>
              <a:rPr sz="1300" b="0" i="0">
                <a:solidFill>
                  <a:srgbClr val="F2F6FC"/>
                </a:solidFill>
                <a:latin typeface="Calibri"/>
              </a:rPr>
              <a:t>calls for a design-oriented methodology → DSR.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46520" y="2962656"/>
            <a:ext cx="50292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3000"/>
              </a:lnSpc>
            </a:pPr>
            <a:r>
              <a:rPr sz="1300" b="1" i="0">
                <a:solidFill>
                  <a:srgbClr val="2DD4BF"/>
                </a:solidFill>
                <a:latin typeface="Calibri"/>
              </a:rPr>
              <a:t>✓  Objectively comparing methods   </a:t>
            </a:r>
            <a:r>
              <a:rPr sz="1300" b="0" i="0">
                <a:solidFill>
                  <a:srgbClr val="F2F6FC"/>
                </a:solidFill>
                <a:latin typeface="Calibri"/>
              </a:rPr>
              <a:t>calls for measurable, repeatable experiments.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46520" y="3712463"/>
            <a:ext cx="50292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3000"/>
              </a:lnSpc>
            </a:pPr>
            <a:r>
              <a:rPr sz="1300" b="1" i="0">
                <a:solidFill>
                  <a:srgbClr val="2DD4BF"/>
                </a:solidFill>
                <a:latin typeface="Calibri"/>
              </a:rPr>
              <a:t>✓  Testing generalisation   </a:t>
            </a:r>
            <a:r>
              <a:rPr sz="1300" b="0" i="0">
                <a:solidFill>
                  <a:srgbClr val="F2F6FC"/>
                </a:solidFill>
                <a:latin typeface="Calibri"/>
              </a:rPr>
              <a:t>cross-dataset runs (train on one, test on another).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446520" y="4617720"/>
            <a:ext cx="4937760" cy="12700"/>
          </a:xfrm>
          <a:prstGeom prst="rect">
            <a:avLst/>
          </a:prstGeom>
          <a:solidFill>
            <a:srgbClr val="2739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446520" y="4754880"/>
            <a:ext cx="502920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</a:pPr>
            <a:r>
              <a:rPr sz="1250" b="1" i="0">
                <a:solidFill>
                  <a:srgbClr val="F5B942"/>
                </a:solidFill>
                <a:latin typeface="Calibri"/>
              </a:rPr>
              <a:t>Rejected:  </a:t>
            </a:r>
            <a:r>
              <a:rPr sz="1250" b="0" i="1">
                <a:solidFill>
                  <a:srgbClr val="9DB0CE"/>
                </a:solidFill>
                <a:latin typeface="Calibri"/>
              </a:rPr>
              <a:t>pure theory (question is empirical) and survey-only (cannot build or validate the artefact).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46520" y="5486400"/>
            <a:ext cx="5029200" cy="5029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>
                <a:solidFill>
                  <a:srgbClr val="F2F6FC"/>
                </a:solidFill>
                <a:latin typeface="Calibri"/>
              </a:rPr>
              <a:t>Two iterations: (1) in-dataset baselines → (2) cross-dataset, time-ordered + forensic stage.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48640" y="6355080"/>
            <a:ext cx="109728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1">
                <a:solidFill>
                  <a:srgbClr val="9DB0CE"/>
                </a:solidFill>
                <a:latin typeface="Calibri"/>
              </a:rPr>
              <a:t>15% of the marks reward the justification — say why, not just what.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METHODOLOGY · SYSTEM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A four-stage, fully scripted pipeline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1444752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444752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Capture / Ingest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PCAPs captured in the testbed or imported from public datasets.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85800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85800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Wireshark · tcpdump · VirtualBox</a:t>
            </a:r>
          </a:p>
        </p:txBody>
      </p:sp>
      <p:sp>
        <p:nvSpPr>
          <p:cNvPr id="13" name="Chevron 12"/>
          <p:cNvSpPr/>
          <p:nvPr/>
        </p:nvSpPr>
        <p:spPr>
          <a:xfrm>
            <a:off x="3099816" y="3387851"/>
            <a:ext cx="292608" cy="402336"/>
          </a:xfrm>
          <a:prstGeom prst="chevron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3401568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343400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343400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538727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Feature Extraction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584448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Zeek generates conn / DNS / TLS logs → flow, periodicity &amp; entropy features.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584448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584448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Zeek</a:t>
            </a:r>
          </a:p>
        </p:txBody>
      </p:sp>
      <p:sp>
        <p:nvSpPr>
          <p:cNvPr id="21" name="Chevron 20"/>
          <p:cNvSpPr/>
          <p:nvPr/>
        </p:nvSpPr>
        <p:spPr>
          <a:xfrm>
            <a:off x="5998463" y="3387851"/>
            <a:ext cx="292608" cy="402336"/>
          </a:xfrm>
          <a:prstGeom prst="chevron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6300216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7242047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242047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37376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Detection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483096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Signatures + anomaly module + supervised classifiers run in parallel.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6483096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483096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Suricata · RF · XGBoost · NN</a:t>
            </a:r>
          </a:p>
        </p:txBody>
      </p:sp>
      <p:sp>
        <p:nvSpPr>
          <p:cNvPr id="29" name="Chevron 28"/>
          <p:cNvSpPr/>
          <p:nvPr/>
        </p:nvSpPr>
        <p:spPr>
          <a:xfrm>
            <a:off x="8897111" y="3387851"/>
            <a:ext cx="292608" cy="402336"/>
          </a:xfrm>
          <a:prstGeom prst="chevron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9198864" y="1965960"/>
            <a:ext cx="2578608" cy="324612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1" name="Oval 30"/>
          <p:cNvSpPr/>
          <p:nvPr/>
        </p:nvSpPr>
        <p:spPr>
          <a:xfrm>
            <a:off x="10140696" y="2258568"/>
            <a:ext cx="694944" cy="694944"/>
          </a:xfrm>
          <a:prstGeom prst="ellipse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10140696" y="2258568"/>
            <a:ext cx="694944" cy="69494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600" b="1" i="0">
                <a:solidFill>
                  <a:srgbClr val="0B1327"/>
                </a:solidFill>
                <a:latin typeface="Calibri"/>
              </a:rPr>
              <a:t>4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336024" y="3108960"/>
            <a:ext cx="2304288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50" b="1" i="0">
                <a:solidFill>
                  <a:srgbClr val="F2F6FC"/>
                </a:solidFill>
                <a:latin typeface="Calibri"/>
              </a:rPr>
              <a:t>Forensics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381744" y="3703320"/>
            <a:ext cx="2212848" cy="960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Flagged flows reconstructed into the C2 timeline &amp; artefacts.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9381744" y="4645151"/>
            <a:ext cx="2212848" cy="411480"/>
          </a:xfrm>
          <a:prstGeom prst="roundRect">
            <a:avLst>
              <a:gd name="adj" fmla="val 20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9381744" y="4645151"/>
            <a:ext cx="2212848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i="0">
                <a:solidFill>
                  <a:srgbClr val="2DD4BF"/>
                </a:solidFill>
                <a:latin typeface="Calibri"/>
              </a:rPr>
              <a:t>Zeek · NetworkMiner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02920" y="5532120"/>
            <a:ext cx="111556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00" b="0" i="1">
                <a:solidFill>
                  <a:srgbClr val="56CCF2"/>
                </a:solidFill>
                <a:latin typeface="Calibri"/>
              </a:rPr>
              <a:t>Every stage is scripted → deterministic and repeatable (reliability).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DATA COLLECTION &amp;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Common data, honest metrics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572768"/>
            <a:ext cx="4709160" cy="452628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783080"/>
            <a:ext cx="42976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DATASETS (public, labelled)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68680" y="2212848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68680" y="2212848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CTU-13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60320" y="2194560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Real botnet C2 mixed with normal traffic — Garcia et al. 2014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68680" y="3145536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8680" y="3145536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CIC-IDS2017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560320" y="3127248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Labelled botnet &amp; infiltration scenarios — Sharafaldin et al. 2018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68680" y="4078224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68680" y="4078224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CIC-IoT-2023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560320" y="4059936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IoT-scale attack traffic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68680" y="5010912"/>
            <a:ext cx="1554480" cy="658368"/>
          </a:xfrm>
          <a:prstGeom prst="roundRect">
            <a:avLst>
              <a:gd name="adj" fmla="val 12000"/>
            </a:avLst>
          </a:prstGeom>
          <a:solidFill>
            <a:srgbClr val="0B1327"/>
          </a:solidFill>
          <a:ln w="12700">
            <a:solidFill>
              <a:srgbClr val="2DD4B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68680" y="5010912"/>
            <a:ext cx="1554480" cy="65836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2DD4BF"/>
                </a:solidFill>
                <a:latin typeface="Calibri"/>
              </a:rPr>
              <a:t>Testbed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560320" y="4992624"/>
            <a:ext cx="260604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lnSpc>
                <a:spcPct val="103000"/>
              </a:lnSpc>
            </a:pPr>
            <a:r>
              <a:rPr sz="1150" b="0" i="0">
                <a:solidFill>
                  <a:srgbClr val="9DB0CE"/>
                </a:solidFill>
                <a:latin typeface="Calibri"/>
              </a:rPr>
              <a:t>Controlled benign + C2 traffic (host-only network)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440680" y="1572768"/>
            <a:ext cx="6217920" cy="452628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715000" y="1783080"/>
            <a:ext cx="54864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56CCF2"/>
                </a:solidFill>
                <a:latin typeface="Calibri"/>
              </a:rPr>
              <a:t>EVALUATION METRICS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5715000" y="2194560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5715000" y="2194560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Accuracy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653528" y="2194560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7653528" y="2194560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Precision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9592056" y="2194560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592056" y="2194560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Recall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5715000" y="2852928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5715000" y="2852928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F1-score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653528" y="2852928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7653528" y="2852928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False-Positive Rate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9592056" y="2852928"/>
            <a:ext cx="1783080" cy="530352"/>
          </a:xfrm>
          <a:prstGeom prst="roundRect">
            <a:avLst>
              <a:gd name="adj" fmla="val 1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9592056" y="2852928"/>
            <a:ext cx="1783080" cy="53035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150" b="1" i="0">
                <a:solidFill>
                  <a:srgbClr val="F2F6FC"/>
                </a:solidFill>
                <a:latin typeface="Calibri"/>
              </a:rPr>
              <a:t>ROC-AUC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715000" y="3767328"/>
            <a:ext cx="5669280" cy="12700"/>
          </a:xfrm>
          <a:prstGeom prst="rect">
            <a:avLst/>
          </a:prstGeom>
          <a:solidFill>
            <a:srgbClr val="2739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5715000" y="3913632"/>
            <a:ext cx="5669280" cy="21031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Stratified k-fold cross-validation + confusion matrices.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Class imbalance handled by resampling &amp; class weighting.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Cross-dataset &amp; time-ordered splits to quantify the generalisation gap.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25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250" b="0" i="0">
                <a:solidFill>
                  <a:srgbClr val="F2F6FC"/>
                </a:solidFill>
                <a:latin typeface="Calibri"/>
              </a:rPr>
              <a:t>Forensics judged against an artefact checklist (endpoints, timeline, beacon interval, exfiltration).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PROJECT PLANNING &amp; RESOURCES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Managing the work — at zero 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09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481328"/>
            <a:ext cx="7315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PROJECT TIMELINE (DSR cycle)</a:t>
            </a:r>
          </a:p>
        </p:txBody>
      </p:sp>
      <p:sp>
        <p:nvSpPr>
          <p:cNvPr id="7" name="Rectangle 6"/>
          <p:cNvSpPr/>
          <p:nvPr/>
        </p:nvSpPr>
        <p:spPr>
          <a:xfrm>
            <a:off x="1005840" y="2971800"/>
            <a:ext cx="10241280" cy="25400"/>
          </a:xfrm>
          <a:prstGeom prst="rect">
            <a:avLst/>
          </a:prstGeom>
          <a:solidFill>
            <a:srgbClr val="27395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859536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82880" y="1801368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b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Literature &amp; scoping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600" y="2423160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1</a:t>
            </a:r>
          </a:p>
        </p:txBody>
      </p:sp>
      <p:sp>
        <p:nvSpPr>
          <p:cNvPr id="11" name="Oval 10"/>
          <p:cNvSpPr/>
          <p:nvPr/>
        </p:nvSpPr>
        <p:spPr>
          <a:xfrm>
            <a:off x="2907792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76856" y="3282696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231136" y="3557016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Testbed + dataset ingest</a:t>
            </a:r>
          </a:p>
        </p:txBody>
      </p:sp>
      <p:sp>
        <p:nvSpPr>
          <p:cNvPr id="14" name="Oval 13"/>
          <p:cNvSpPr/>
          <p:nvPr/>
        </p:nvSpPr>
        <p:spPr>
          <a:xfrm>
            <a:off x="4956048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279392" y="1801368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b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Detection implementation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325112" y="2423160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3</a:t>
            </a:r>
          </a:p>
        </p:txBody>
      </p:sp>
      <p:sp>
        <p:nvSpPr>
          <p:cNvPr id="17" name="Oval 16"/>
          <p:cNvSpPr/>
          <p:nvPr/>
        </p:nvSpPr>
        <p:spPr>
          <a:xfrm>
            <a:off x="7004304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373368" y="3282696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27648" y="3557016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Evaluation + cross-dataset</a:t>
            </a:r>
          </a:p>
        </p:txBody>
      </p:sp>
      <p:sp>
        <p:nvSpPr>
          <p:cNvPr id="20" name="Oval 19"/>
          <p:cNvSpPr/>
          <p:nvPr/>
        </p:nvSpPr>
        <p:spPr>
          <a:xfrm>
            <a:off x="9052560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75904" y="1801368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b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Forensic reconstruction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421624" y="2423160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5</a:t>
            </a:r>
          </a:p>
        </p:txBody>
      </p:sp>
      <p:sp>
        <p:nvSpPr>
          <p:cNvPr id="23" name="Oval 22"/>
          <p:cNvSpPr/>
          <p:nvPr/>
        </p:nvSpPr>
        <p:spPr>
          <a:xfrm>
            <a:off x="11100816" y="2830982"/>
            <a:ext cx="292608" cy="292608"/>
          </a:xfrm>
          <a:prstGeom prst="ellipse">
            <a:avLst/>
          </a:prstGeom>
          <a:solidFill>
            <a:srgbClr val="2DD4BF"/>
          </a:solidFill>
          <a:ln w="25400">
            <a:solidFill>
              <a:srgbClr val="0B13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10469880" y="3282696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 i="0">
                <a:solidFill>
                  <a:srgbClr val="56CCF2"/>
                </a:solidFill>
                <a:latin typeface="Calibri"/>
              </a:rPr>
              <a:t>Ph 6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0424160" y="3557016"/>
            <a:ext cx="16459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sz="1100" b="0" i="0">
                <a:solidFill>
                  <a:srgbClr val="F2F6FC"/>
                </a:solidFill>
                <a:latin typeface="Calibri"/>
              </a:rPr>
              <a:t>Synthesis &amp; write-up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548640" y="4224528"/>
            <a:ext cx="5486400" cy="192024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22960" y="4379976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RESOURCES — STANDARD WORKSTATION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22960" y="4773168"/>
            <a:ext cx="5029200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Aft>
                <a:spcPts val="600"/>
              </a:spcAft>
            </a:pPr>
            <a:r>
              <a:rPr sz="1300" b="1" i="0">
                <a:solidFill>
                  <a:srgbClr val="F2F6FC"/>
                </a:solidFill>
                <a:latin typeface="Calibri"/>
              </a:rPr>
              <a:t>8–16 GB RAM  ·  quad-core CPU  ·  ~100 GB disk</a:t>
            </a:r>
          </a:p>
          <a:p>
            <a:pPr algn="l">
              <a:lnSpc>
                <a:spcPct val="110000"/>
              </a:lnSpc>
            </a:pPr>
            <a:r>
              <a:rPr sz="1250" b="0" i="0">
                <a:solidFill>
                  <a:srgbClr val="9DB0CE"/>
                </a:solidFill>
                <a:latin typeface="Calibri"/>
              </a:rPr>
              <a:t>No GPU · no paid cloud · no server — </a:t>
            </a:r>
            <a:r>
              <a:rPr sz="1250" b="1" i="0">
                <a:solidFill>
                  <a:srgbClr val="2DD4BF"/>
                </a:solidFill>
                <a:latin typeface="Calibri"/>
              </a:rPr>
              <a:t>zero-cost, all open-source.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172200" y="4224528"/>
            <a:ext cx="5486400" cy="192024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446520" y="4379976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F5B942"/>
                </a:solidFill>
                <a:latin typeface="Calibri"/>
              </a:rPr>
              <a:t>KEY RISKS &amp; MITIGATION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446520" y="4773168"/>
            <a:ext cx="5029200" cy="12344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Aft>
                <a:spcPts val="400"/>
              </a:spcAft>
            </a:pPr>
            <a:r>
              <a:rPr sz="1250" b="1" i="0">
                <a:solidFill>
                  <a:srgbClr val="F2F6FC"/>
                </a:solidFill>
                <a:latin typeface="Calibri"/>
              </a:rPr>
              <a:t>Dataset age / labels → </a:t>
            </a:r>
            <a:r>
              <a:rPr sz="1250" b="0" i="0">
                <a:solidFill>
                  <a:srgbClr val="9DB0CE"/>
                </a:solidFill>
                <a:latin typeface="Calibri"/>
              </a:rPr>
              <a:t>cross-dataset validation.</a:t>
            </a:r>
          </a:p>
          <a:p>
            <a:pPr algn="l">
              <a:spcAft>
                <a:spcPts val="400"/>
              </a:spcAft>
            </a:pPr>
            <a:r>
              <a:rPr sz="1250" b="1" i="0">
                <a:solidFill>
                  <a:srgbClr val="F2F6FC"/>
                </a:solidFill>
                <a:latin typeface="Calibri"/>
              </a:rPr>
              <a:t>Encrypted payloads → </a:t>
            </a:r>
            <a:r>
              <a:rPr sz="1250" b="0" i="0">
                <a:solidFill>
                  <a:srgbClr val="9DB0CE"/>
                </a:solidFill>
                <a:latin typeface="Calibri"/>
              </a:rPr>
              <a:t>metadata-only feature design.</a:t>
            </a:r>
          </a:p>
          <a:p>
            <a:pPr algn="l"/>
            <a:r>
              <a:rPr sz="1250" b="1" i="0">
                <a:solidFill>
                  <a:srgbClr val="F2F6FC"/>
                </a:solidFill>
                <a:latin typeface="Calibri"/>
              </a:rPr>
              <a:t>Scope creep → </a:t>
            </a:r>
            <a:r>
              <a:rPr sz="1250" b="0" i="0">
                <a:solidFill>
                  <a:srgbClr val="9DB0CE"/>
                </a:solidFill>
                <a:latin typeface="Calibri"/>
              </a:rPr>
              <a:t>phased iterations with defined milestones.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IMPACT &amp;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Contribution — and honest boundaries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10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1600200"/>
            <a:ext cx="5486400" cy="448056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60" y="1810512"/>
            <a:ext cx="45720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2DD4BF"/>
                </a:solidFill>
                <a:latin typeface="Calibri"/>
              </a:rPr>
              <a:t>POTENTIAL IMPACT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2240280"/>
            <a:ext cx="4983480" cy="3657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Empirical evidence on the ML generalisation gap → argues for layered detection.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A reproducible detection-plus-forensics workflow for incident responders.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Reusable feature set, scripts &amp; a benchmark table on shared public data.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2DD4BF"/>
                </a:solidFill>
                <a:latin typeface="Calibri"/>
              </a:rPr>
              <a:t>✓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A low-cost, licence-free teaching &amp; research platform.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1600200"/>
            <a:ext cx="5486400" cy="4480560"/>
          </a:xfrm>
          <a:prstGeom prst="roundRect">
            <a:avLst>
              <a:gd name="adj" fmla="val 6000"/>
            </a:avLst>
          </a:prstGeom>
          <a:solidFill>
            <a:srgbClr val="0E1A38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810512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>
                <a:solidFill>
                  <a:srgbClr val="F5B942"/>
                </a:solidFill>
                <a:latin typeface="Calibri"/>
              </a:rPr>
              <a:t>ACKNOWLEDGED LIMITATIONS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240280"/>
            <a:ext cx="4983480" cy="3657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Public datasets carry age &amp; labelling imperfections.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A small testbed cannot fully mimic bespoke nation-state C2.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Encrypted payloads can't be inspected — mitigated by metadata analysis.</a:t>
            </a:r>
          </a:p>
          <a:p>
            <a:pPr algn="l">
              <a:lnSpc>
                <a:spcPct val="108000"/>
              </a:lnSpc>
              <a:spcAft>
                <a:spcPts val="1300"/>
              </a:spcAft>
            </a:pPr>
            <a:r>
              <a:rPr sz="1350" b="0" i="0">
                <a:solidFill>
                  <a:srgbClr val="F5B942"/>
                </a:solidFill>
                <a:latin typeface="Calibri"/>
              </a:rPr>
              <a:t>▸  </a:t>
            </a:r>
            <a:r>
              <a:rPr sz="1350" b="0" i="0">
                <a:solidFill>
                  <a:srgbClr val="F2F6FC"/>
                </a:solidFill>
                <a:latin typeface="Calibri"/>
              </a:rPr>
              <a:t>Lab findings may not fully generalise to production networks.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-1645920" y="4206240"/>
            <a:ext cx="4754880" cy="4754880"/>
          </a:xfrm>
          <a:prstGeom prst="ellipse">
            <a:avLst/>
          </a:prstGeom>
          <a:solidFill>
            <a:srgbClr val="0E1A38"/>
          </a:solidFill>
          <a:ln w="12700">
            <a:solidFill>
              <a:srgbClr val="27395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777240" y="1188720"/>
            <a:ext cx="457200" cy="82296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77240" y="1371600"/>
            <a:ext cx="548640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>
                <a:solidFill>
                  <a:srgbClr val="2DD4BF"/>
                </a:solidFill>
                <a:latin typeface="Calibri"/>
              </a:rPr>
              <a:t>IN 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828800"/>
            <a:ext cx="10607040" cy="1371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2900" b="1" i="0">
                <a:solidFill>
                  <a:srgbClr val="F2F6FC"/>
                </a:solidFill>
                <a:latin typeface="Cambria"/>
              </a:rPr>
              <a:t>A low-cost, reproducible pipeline that detects C2 traffic and reconstructs it forensically — benchmarked honestly across datasets.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7240" y="3657600"/>
            <a:ext cx="347472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51560" y="3822191"/>
            <a:ext cx="82296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51560" y="4434840"/>
            <a:ext cx="29260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>
                <a:solidFill>
                  <a:srgbClr val="F2F6FC"/>
                </a:solidFill>
                <a:latin typeface="Calibri"/>
              </a:rPr>
              <a:t>Rigour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1560" y="4800600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Cross-dataset, leakage-aware evaluation — not optimistic single-dataset metrics.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80559" y="3657600"/>
            <a:ext cx="347472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54879" y="3822191"/>
            <a:ext cx="82296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54879" y="4434840"/>
            <a:ext cx="29260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>
                <a:solidFill>
                  <a:srgbClr val="F2F6FC"/>
                </a:solidFill>
                <a:latin typeface="Calibri"/>
              </a:rPr>
              <a:t>Integration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54879" y="4800600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Detection joined to forensic reconstruction in one workflow.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183879" y="3657600"/>
            <a:ext cx="3474720" cy="1828800"/>
          </a:xfrm>
          <a:prstGeom prst="roundRect">
            <a:avLst>
              <a:gd name="adj" fmla="val 6000"/>
            </a:avLst>
          </a:prstGeom>
          <a:solidFill>
            <a:srgbClr val="16223F"/>
          </a:solidFill>
          <a:ln w="12700">
            <a:solidFill>
              <a:srgbClr val="27395F"/>
            </a:solidFill>
          </a:ln>
          <a:effectLst>
            <a:outerShdw blurRad="90000" dist="38000" dir="5400000" rotWithShape="0">
              <a:srgbClr val="000000">
                <a:alpha val="34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458200" y="3822191"/>
            <a:ext cx="82296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3000" b="1" i="0">
                <a:solidFill>
                  <a:srgbClr val="2DD4BF"/>
                </a:solidFill>
                <a:latin typeface="Cambria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458200" y="4434840"/>
            <a:ext cx="292608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>
                <a:solidFill>
                  <a:srgbClr val="F2F6FC"/>
                </a:solidFill>
                <a:latin typeface="Calibri"/>
              </a:rPr>
              <a:t>Accessibility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458200" y="4800600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1200" b="0" i="0">
                <a:solidFill>
                  <a:srgbClr val="9DB0CE"/>
                </a:solidFill>
                <a:latin typeface="Calibri"/>
              </a:rPr>
              <a:t>100% open-source, zero-cost — usable by any university or small team.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806440"/>
            <a:ext cx="73152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0" i="1">
                <a:solidFill>
                  <a:srgbClr val="56CCF2"/>
                </a:solidFill>
                <a:latin typeface="Calibri"/>
              </a:rPr>
              <a:t>Either outcome yields a defensible contribution.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6263640"/>
            <a:ext cx="1060704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00" b="1" i="0">
                <a:solidFill>
                  <a:srgbClr val="F2F6FC"/>
                </a:solidFill>
                <a:latin typeface="Calibri"/>
              </a:rPr>
              <a:t>Thank you   ·   Questions welcome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13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6928" y="493776"/>
            <a:ext cx="146304" cy="146304"/>
          </a:xfrm>
          <a:prstGeom prst="rect">
            <a:avLst/>
          </a:prstGeom>
          <a:solidFill>
            <a:srgbClr val="2DD4B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04672" y="40233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50" b="1" i="0">
                <a:solidFill>
                  <a:srgbClr val="2DD4BF"/>
                </a:solidFill>
                <a:latin typeface="Calibri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31520"/>
            <a:ext cx="1088136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00" b="1" i="0">
                <a:solidFill>
                  <a:srgbClr val="F2F6FC"/>
                </a:solidFill>
                <a:latin typeface="Cambria"/>
              </a:rPr>
              <a:t>Recent &amp; relevant sources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274320"/>
            <a:ext cx="685800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1100" b="0" i="0">
                <a:solidFill>
                  <a:srgbClr val="9DB0CE"/>
                </a:solidFill>
                <a:latin typeface="Calibri"/>
              </a:rPr>
              <a:t>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645920"/>
            <a:ext cx="5440680" cy="4754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Aldweesh, A., Derhab, A. &amp; Emam, A.Z. (2020) Deep learning approaches for anomaly-based IDS, Knowledge-Based Systems, 189, 105124.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Anderson, B. &amp; McGrew, D. (2017) Machine learning for encrypted malware traffic classification, ACM SIGKDD, pp. 1723–1732.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Apruzzese, G. et al. (2023) Bridging the gap between adversarial ML research and practice, IEEE SaTML, pp. 339–364.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Arp, D. et al. (2022) Dos and Don'ts of machine learning in computer security, USENIX Security, pp. 3971–3988.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Garcia, S. et al. (2014) An empirical comparison of botnet detection methods, Computers &amp; Security, 45, pp. 100–123.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Hevner, A.R. et al. (2004) Design science in information systems research, MIS Quarterly, 28(1), pp. 75–105.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Khraisat, A. et al. (2019) Survey of intrusion detection systems, Cybersecurity, 2(1), pp. 1–22.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72200" y="1645920"/>
            <a:ext cx="5440680" cy="4754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Nadler, A., Aminov, A. &amp; Shabtai, A. (2019) Detection of low-throughput data exfiltration over DNS, Computers &amp; Security, 80, pp. 36–53.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Pendlebury, F. et al. (2019) TESSERACT: eliminating experimental bias in malware classification, USENIX Security, pp. 729–746.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Plohmann, D. et al. (2016) A comprehensive measurement study of domain generating malware, USENIX Security, pp. 263–278.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Sharafaldin, I., Lashkari, A.H. &amp; Ghorbani, A.A. (2018) Toward generating a new intrusion detection dataset, ICISSP, pp. 108–116.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Sommer, R. &amp; Paxson, V. (2010) Outside the closed world: ML for network intrusion detection, IEEE S&amp;P, pp. 305–316.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Strom, B.E. et al. (2018) MITRE ATT&amp;CK: Design and Philosophy. The MITRE Corporation.</a:t>
            </a:r>
          </a:p>
          <a:p>
            <a:pPr algn="l">
              <a:lnSpc>
                <a:spcPct val="102000"/>
              </a:lnSpc>
              <a:spcAft>
                <a:spcPts val="800"/>
              </a:spcAft>
            </a:pPr>
            <a:r>
              <a:rPr sz="1030" b="0" i="0">
                <a:solidFill>
                  <a:srgbClr val="2DD4BF"/>
                </a:solidFill>
                <a:latin typeface="Calibri"/>
              </a:rPr>
              <a:t>▪  </a:t>
            </a:r>
            <a:r>
              <a:rPr sz="1030" b="0" i="0">
                <a:solidFill>
                  <a:srgbClr val="F2F6FC"/>
                </a:solidFill>
                <a:latin typeface="Calibri"/>
              </a:rPr>
              <a:t>Vinayakumar, R. et al. (2019) Deep learning approach for intelligent IDS, IEEE Access, 7, pp. 41525–41550.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2145</Words>
  <Application>Microsoft Office PowerPoint</Application>
  <PresentationFormat>Widescreen</PresentationFormat>
  <Paragraphs>232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hp</cp:lastModifiedBy>
  <cp:revision>3</cp:revision>
  <dcterms:created xsi:type="dcterms:W3CDTF">2013-01-27T09:14:16Z</dcterms:created>
  <dcterms:modified xsi:type="dcterms:W3CDTF">2026-08-09T15:30:33Z</dcterms:modified>
  <cp:category/>
</cp:coreProperties>
</file>