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3.xml" ContentType="application/vnd.openxmlformats-officedocument.theme+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4.xml" ContentType="application/vnd.openxmlformats-officedocument.theme+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changesInfos/changesInfo1.xml" ContentType="application/vnd.ms-powerpoint.changes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1" r:id="rId4"/>
    <p:sldMasterId id="2147483656" r:id="rId5"/>
    <p:sldMasterId id="2147483658" r:id="rId6"/>
    <p:sldMasterId id="2147483736" r:id="rId7"/>
    <p:sldMasterId id="2147483666" r:id="rId8"/>
  </p:sldMasterIdLst>
  <p:notesMasterIdLst>
    <p:notesMasterId r:id="rId37"/>
  </p:notesMasterIdLst>
  <p:sldIdLst>
    <p:sldId id="258" r:id="rId9"/>
    <p:sldId id="295" r:id="rId10"/>
    <p:sldId id="294" r:id="rId11"/>
    <p:sldId id="293" r:id="rId12"/>
    <p:sldId id="259" r:id="rId13"/>
    <p:sldId id="297" r:id="rId14"/>
    <p:sldId id="300" r:id="rId15"/>
    <p:sldId id="348" r:id="rId16"/>
    <p:sldId id="278" r:id="rId17"/>
    <p:sldId id="331" r:id="rId18"/>
    <p:sldId id="280" r:id="rId19"/>
    <p:sldId id="344" r:id="rId20"/>
    <p:sldId id="346" r:id="rId21"/>
    <p:sldId id="347" r:id="rId22"/>
    <p:sldId id="345" r:id="rId23"/>
    <p:sldId id="310" r:id="rId24"/>
    <p:sldId id="273" r:id="rId25"/>
    <p:sldId id="289" r:id="rId26"/>
    <p:sldId id="313" r:id="rId27"/>
    <p:sldId id="335" r:id="rId28"/>
    <p:sldId id="317" r:id="rId29"/>
    <p:sldId id="318" r:id="rId30"/>
    <p:sldId id="326" r:id="rId31"/>
    <p:sldId id="342" r:id="rId32"/>
    <p:sldId id="288" r:id="rId33"/>
    <p:sldId id="343" r:id="rId34"/>
    <p:sldId id="327" r:id="rId35"/>
    <p:sldId id="316" r:id="rId36"/>
  </p:sldIdLst>
  <p:sldSz cx="12192000" cy="6858000"/>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84BC6A45-EF19-6AE3-E4CC-7A5666F0A20F}" name="Jasmin Morgan" initials="JM" userId="S::jasmin.morgan@uwtsd.ac.uk::70ef9453-ad0f-49fa-b6f8-d9d9d3cec22d" providerId="AD"/>
  <p188:author id="{663F6E6B-92F2-1B6B-8683-CC71525580B6}" name="Natalie Owens" initials="NO" userId="S::n.owens@uwtsd.ac.uk::f36e2d3d-4cea-4f24-883c-43f6c1e91e41" providerId="AD"/>
  <p188:author id="{05BA5677-3DD7-7CEF-11C3-BCB1A21B3FC9}" name="Grazia Troiano" initials="GT" userId="S::g.troiano@uwtsd.ac.uk::ede8ecb5-36d3-422a-8171-a16c2ba546d9" providerId="AD"/>
  <p188:author id="{CF1F85DB-FB40-DA2E-167A-A32D4B9BC047}" name="Derrick Kay" initials="DK" userId="S::d.kay@uwtsd.ac.uk::5ebdf36b-1eba-4c98-8224-8a9fa1a17029"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ED"/>
    <a:srgbClr val="004578"/>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55348" autoAdjust="0"/>
  </p:normalViewPr>
  <p:slideViewPr>
    <p:cSldViewPr snapToGrid="0">
      <p:cViewPr varScale="1">
        <p:scale>
          <a:sx n="62" d="100"/>
          <a:sy n="62" d="100"/>
        </p:scale>
        <p:origin x="2436" y="6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5.xml"/><Relationship Id="rId18" Type="http://schemas.openxmlformats.org/officeDocument/2006/relationships/slide" Target="slides/slide10.xml"/><Relationship Id="rId26" Type="http://schemas.openxmlformats.org/officeDocument/2006/relationships/slide" Target="slides/slide18.xml"/><Relationship Id="rId39" Type="http://schemas.openxmlformats.org/officeDocument/2006/relationships/viewProps" Target="viewProps.xml"/><Relationship Id="rId21" Type="http://schemas.openxmlformats.org/officeDocument/2006/relationships/slide" Target="slides/slide13.xml"/><Relationship Id="rId34" Type="http://schemas.openxmlformats.org/officeDocument/2006/relationships/slide" Target="slides/slide26.xml"/><Relationship Id="rId42" Type="http://schemas.microsoft.com/office/2016/11/relationships/changesInfo" Target="changesInfos/changesInfo1.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 Target="slides/slide8.xml"/><Relationship Id="rId20" Type="http://schemas.openxmlformats.org/officeDocument/2006/relationships/slide" Target="slides/slide12.xml"/><Relationship Id="rId29" Type="http://schemas.openxmlformats.org/officeDocument/2006/relationships/slide" Target="slides/slide21.xml"/><Relationship Id="rId41"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3.xml"/><Relationship Id="rId24" Type="http://schemas.openxmlformats.org/officeDocument/2006/relationships/slide" Target="slides/slide16.xml"/><Relationship Id="rId32" Type="http://schemas.openxmlformats.org/officeDocument/2006/relationships/slide" Target="slides/slide24.xml"/><Relationship Id="rId37" Type="http://schemas.openxmlformats.org/officeDocument/2006/relationships/notesMaster" Target="notesMasters/notesMaster1.xml"/><Relationship Id="rId40" Type="http://schemas.openxmlformats.org/officeDocument/2006/relationships/theme" Target="theme/theme1.xml"/><Relationship Id="rId5" Type="http://schemas.openxmlformats.org/officeDocument/2006/relationships/slideMaster" Target="slideMasters/slideMaster2.xml"/><Relationship Id="rId15" Type="http://schemas.openxmlformats.org/officeDocument/2006/relationships/slide" Target="slides/slide7.xml"/><Relationship Id="rId23" Type="http://schemas.openxmlformats.org/officeDocument/2006/relationships/slide" Target="slides/slide15.xml"/><Relationship Id="rId28" Type="http://schemas.openxmlformats.org/officeDocument/2006/relationships/slide" Target="slides/slide20.xml"/><Relationship Id="rId36" Type="http://schemas.openxmlformats.org/officeDocument/2006/relationships/slide" Target="slides/slide28.xml"/><Relationship Id="rId10" Type="http://schemas.openxmlformats.org/officeDocument/2006/relationships/slide" Target="slides/slide2.xml"/><Relationship Id="rId19" Type="http://schemas.openxmlformats.org/officeDocument/2006/relationships/slide" Target="slides/slide11.xml"/><Relationship Id="rId31" Type="http://schemas.openxmlformats.org/officeDocument/2006/relationships/slide" Target="slides/slide23.xml"/><Relationship Id="rId4" Type="http://schemas.openxmlformats.org/officeDocument/2006/relationships/slideMaster" Target="slideMasters/slideMaster1.xml"/><Relationship Id="rId9" Type="http://schemas.openxmlformats.org/officeDocument/2006/relationships/slide" Target="slides/slide1.xml"/><Relationship Id="rId14" Type="http://schemas.openxmlformats.org/officeDocument/2006/relationships/slide" Target="slides/slide6.xml"/><Relationship Id="rId22" Type="http://schemas.openxmlformats.org/officeDocument/2006/relationships/slide" Target="slides/slide14.xml"/><Relationship Id="rId27" Type="http://schemas.openxmlformats.org/officeDocument/2006/relationships/slide" Target="slides/slide19.xml"/><Relationship Id="rId30" Type="http://schemas.openxmlformats.org/officeDocument/2006/relationships/slide" Target="slides/slide22.xml"/><Relationship Id="rId35" Type="http://schemas.openxmlformats.org/officeDocument/2006/relationships/slide" Target="slides/slide27.xml"/><Relationship Id="rId43" Type="http://schemas.microsoft.com/office/2018/10/relationships/authors" Target="authors.xml"/><Relationship Id="rId8" Type="http://schemas.openxmlformats.org/officeDocument/2006/relationships/slideMaster" Target="slideMasters/slideMaster5.xml"/><Relationship Id="rId3" Type="http://schemas.openxmlformats.org/officeDocument/2006/relationships/customXml" Target="../customXml/item3.xml"/><Relationship Id="rId12" Type="http://schemas.openxmlformats.org/officeDocument/2006/relationships/slide" Target="slides/slide4.xml"/><Relationship Id="rId17" Type="http://schemas.openxmlformats.org/officeDocument/2006/relationships/slide" Target="slides/slide9.xml"/><Relationship Id="rId25" Type="http://schemas.openxmlformats.org/officeDocument/2006/relationships/slide" Target="slides/slide17.xml"/><Relationship Id="rId33" Type="http://schemas.openxmlformats.org/officeDocument/2006/relationships/slide" Target="slides/slide25.xml"/><Relationship Id="rId38"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errick Kay" userId="5ebdf36b-1eba-4c98-8224-8a9fa1a17029" providerId="ADAL" clId="{F048A086-C598-4550-BF41-FBF43B1ADA18}"/>
    <pc:docChg chg="modSld delMainMaster">
      <pc:chgData name="Derrick Kay" userId="5ebdf36b-1eba-4c98-8224-8a9fa1a17029" providerId="ADAL" clId="{F048A086-C598-4550-BF41-FBF43B1ADA18}" dt="2026-06-29T15:51:51.504" v="6" actId="20577"/>
      <pc:docMkLst>
        <pc:docMk/>
      </pc:docMkLst>
      <pc:sldChg chg="modNotesTx">
        <pc:chgData name="Derrick Kay" userId="5ebdf36b-1eba-4c98-8224-8a9fa1a17029" providerId="ADAL" clId="{F048A086-C598-4550-BF41-FBF43B1ADA18}" dt="2026-06-29T15:51:41.753" v="1" actId="20577"/>
        <pc:sldMkLst>
          <pc:docMk/>
          <pc:sldMk cId="2880498554" sldId="258"/>
        </pc:sldMkLst>
      </pc:sldChg>
      <pc:sldChg chg="modNotesTx">
        <pc:chgData name="Derrick Kay" userId="5ebdf36b-1eba-4c98-8224-8a9fa1a17029" providerId="ADAL" clId="{F048A086-C598-4550-BF41-FBF43B1ADA18}" dt="2026-06-29T15:51:51.504" v="6" actId="20577"/>
        <pc:sldMkLst>
          <pc:docMk/>
          <pc:sldMk cId="4269078869" sldId="293"/>
        </pc:sldMkLst>
      </pc:sldChg>
      <pc:sldMasterChg chg="del delSldLayout">
        <pc:chgData name="Derrick Kay" userId="5ebdf36b-1eba-4c98-8224-8a9fa1a17029" providerId="ADAL" clId="{F048A086-C598-4550-BF41-FBF43B1ADA18}" dt="2026-06-29T15:51:49.352" v="4"/>
        <pc:sldMasterMkLst>
          <pc:docMk/>
          <pc:sldMasterMk cId="2581267852" sldId="2147483662"/>
        </pc:sldMasterMkLst>
        <pc:sldLayoutChg chg="del">
          <pc:chgData name="Derrick Kay" userId="5ebdf36b-1eba-4c98-8224-8a9fa1a17029" providerId="ADAL" clId="{F048A086-C598-4550-BF41-FBF43B1ADA18}" dt="2026-06-29T15:51:49.352" v="4"/>
          <pc:sldLayoutMkLst>
            <pc:docMk/>
            <pc:sldMasterMk cId="2581267852" sldId="2147483662"/>
            <pc:sldLayoutMk cId="196634507" sldId="2147483686"/>
          </pc:sldLayoutMkLst>
        </pc:sldLayoutChg>
        <pc:sldLayoutChg chg="del">
          <pc:chgData name="Derrick Kay" userId="5ebdf36b-1eba-4c98-8224-8a9fa1a17029" providerId="ADAL" clId="{F048A086-C598-4550-BF41-FBF43B1ADA18}" dt="2026-06-29T15:51:49.352" v="4"/>
          <pc:sldLayoutMkLst>
            <pc:docMk/>
            <pc:sldMasterMk cId="2581267852" sldId="2147483662"/>
            <pc:sldLayoutMk cId="886075505" sldId="2147483687"/>
          </pc:sldLayoutMkLst>
        </pc:sldLayoutChg>
        <pc:sldLayoutChg chg="del">
          <pc:chgData name="Derrick Kay" userId="5ebdf36b-1eba-4c98-8224-8a9fa1a17029" providerId="ADAL" clId="{F048A086-C598-4550-BF41-FBF43B1ADA18}" dt="2026-06-29T15:51:49.352" v="4"/>
          <pc:sldLayoutMkLst>
            <pc:docMk/>
            <pc:sldMasterMk cId="2581267852" sldId="2147483662"/>
            <pc:sldLayoutMk cId="2694382186" sldId="2147483688"/>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E4C9ED50-A2E8-4FF3-BF69-34E6C5903752}" type="datetimeFigureOut">
              <a:rPr lang="en-GB" smtClean="0"/>
              <a:t>29/06/2026</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C387438C-B651-4902-806C-2B73E26DAC18}" type="slidenum">
              <a:rPr lang="en-GB" smtClean="0"/>
              <a:t>‹#›</a:t>
            </a:fld>
            <a:endParaRPr lang="en-GB"/>
          </a:p>
        </p:txBody>
      </p:sp>
    </p:spTree>
    <p:extLst>
      <p:ext uri="{BB962C8B-B14F-4D97-AF65-F5344CB8AC3E}">
        <p14:creationId xmlns:p14="http://schemas.microsoft.com/office/powerpoint/2010/main" val="184137518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3" Type="http://schemas.openxmlformats.org/officeDocument/2006/relationships/hyperlink" Target="https://www.uwtsd.ac.uk/experience-facilities/student-support-wellbeing/reporting-university" TargetMode="External"/><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3" Type="http://schemas.openxmlformats.org/officeDocument/2006/relationships/hyperlink" Target="https://www.uwtsd.ac.uk/sites/default/files/2024-02/SC08%20Formal%20Student%20Complaint%20Form%2009-2020.docx" TargetMode="External"/><Relationship Id="rId2" Type="http://schemas.openxmlformats.org/officeDocument/2006/relationships/slide" Target="../slides/slide25.xml"/><Relationship Id="rId1" Type="http://schemas.openxmlformats.org/officeDocument/2006/relationships/notesMaster" Target="../notesMasters/notesMaster1.xml"/><Relationship Id="rId5" Type="http://schemas.openxmlformats.org/officeDocument/2006/relationships/hyperlink" Target="https://www.uwtsd.ac.uk/experience-facilities/student-support-wellbeing/reporting-university" TargetMode="External"/><Relationship Id="rId4" Type="http://schemas.openxmlformats.org/officeDocument/2006/relationships/hyperlink" Target="https://live.uniticms.com/uwtsd/register/?form=welfare" TargetMode="Externa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We want to introduce the University's aims and explain why we deliver this training.</a:t>
            </a:r>
          </a:p>
          <a:p>
            <a:endParaRPr lang="en-US" dirty="0"/>
          </a:p>
          <a:p>
            <a:r>
              <a:rPr lang="en-US" dirty="0"/>
              <a:t>The university is an inclusive environment where students thrive. However, we recognize that we all may encounter some issues. Therefore, it is essential to identify inappropriate behaviors, know how to react, and report it. </a:t>
            </a:r>
            <a:endParaRPr lang="en-GB" dirty="0"/>
          </a:p>
          <a:p>
            <a:r>
              <a:rPr lang="en-US" dirty="0"/>
              <a:t>Under the National Equality Objective, the University aims to ensure to students and staff an environment free from discrimination, victimization, harassment, abuse, hate crime and/or bullying against all people.</a:t>
            </a:r>
          </a:p>
          <a:p>
            <a:endParaRPr lang="en-US" dirty="0"/>
          </a:p>
          <a:p>
            <a:r>
              <a:rPr lang="en-US" dirty="0"/>
              <a:t>Our personal and professional responsibility is to make our environment safe and support whoever may experience this. The more we know these behaviors, the better we can respect, react, report, and reflect on them.</a:t>
            </a:r>
            <a:endParaRPr lang="en-GB" dirty="0"/>
          </a:p>
          <a:p>
            <a:endParaRPr lang="en-US" dirty="0">
              <a:latin typeface="Calibri"/>
              <a:ea typeface="Calibri"/>
              <a:cs typeface="Calibri"/>
            </a:endParaRPr>
          </a:p>
        </p:txBody>
      </p:sp>
      <p:sp>
        <p:nvSpPr>
          <p:cNvPr id="4" name="Slide Number Placeholder 3"/>
          <p:cNvSpPr>
            <a:spLocks noGrp="1"/>
          </p:cNvSpPr>
          <p:nvPr>
            <p:ph type="sldNum" sz="quarter" idx="5"/>
          </p:nvPr>
        </p:nvSpPr>
        <p:spPr/>
        <p:txBody>
          <a:bodyPr/>
          <a:lstStyle/>
          <a:p>
            <a:fld id="{C387438C-B651-4902-806C-2B73E26DAC18}" type="slidenum">
              <a:rPr lang="en-GB" smtClean="0"/>
              <a:t>1</a:t>
            </a:fld>
            <a:endParaRPr lang="en-GB"/>
          </a:p>
        </p:txBody>
      </p:sp>
    </p:spTree>
    <p:extLst>
      <p:ext uri="{BB962C8B-B14F-4D97-AF65-F5344CB8AC3E}">
        <p14:creationId xmlns:p14="http://schemas.microsoft.com/office/powerpoint/2010/main" val="126993391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latin typeface="Calibri"/>
                <a:ea typeface="Calibri"/>
                <a:cs typeface="Calibri"/>
              </a:rPr>
              <a:t>[Overview of the session– Handouts of the intervention, will include group discussions.]</a:t>
            </a:r>
          </a:p>
          <a:p>
            <a:endParaRPr lang="en-US" dirty="0">
              <a:latin typeface="Calibri"/>
              <a:ea typeface="Calibri"/>
              <a:cs typeface="Calibri"/>
            </a:endParaRPr>
          </a:p>
          <a:p>
            <a:r>
              <a:rPr lang="en-US" dirty="0">
                <a:latin typeface="Calibri"/>
                <a:ea typeface="Calibri"/>
                <a:cs typeface="Calibri"/>
              </a:rPr>
              <a:t>Let's introduce this training's aims.</a:t>
            </a:r>
          </a:p>
          <a:p>
            <a:pPr marL="228600" indent="-228600">
              <a:buAutoNum type="arabicPeriod"/>
            </a:pPr>
            <a:r>
              <a:rPr lang="en-US" dirty="0">
                <a:latin typeface="Calibri"/>
                <a:ea typeface="Calibri"/>
                <a:cs typeface="Calibri"/>
              </a:rPr>
              <a:t>We all have biases. During the training, we will explore why we develop them from theoretical and practical perspectives.</a:t>
            </a:r>
          </a:p>
          <a:p>
            <a:pPr marL="228600" indent="-228600">
              <a:buAutoNum type="arabicPeriod"/>
            </a:pPr>
            <a:r>
              <a:rPr lang="en-US" dirty="0">
                <a:latin typeface="Calibri"/>
                <a:ea typeface="Calibri"/>
                <a:cs typeface="Calibri"/>
              </a:rPr>
              <a:t>We will then focus on interventions by discussing how we can actively react to inappropriate behaviors</a:t>
            </a:r>
          </a:p>
          <a:p>
            <a:pPr marL="228600" indent="-228600">
              <a:buAutoNum type="arabicPeriod"/>
            </a:pPr>
            <a:r>
              <a:rPr lang="en-US" dirty="0">
                <a:latin typeface="Calibri"/>
                <a:ea typeface="Calibri"/>
                <a:cs typeface="Calibri"/>
              </a:rPr>
              <a:t>We understand the personal and practical barriers we may encounter that may prevent us from intervening.  We will also explore strategies to improve our confidence in responding</a:t>
            </a:r>
          </a:p>
          <a:p>
            <a:pPr marL="228600" indent="-228600">
              <a:buAutoNum type="arabicPeriod"/>
            </a:pPr>
            <a:r>
              <a:rPr lang="en-US" dirty="0">
                <a:latin typeface="Calibri"/>
                <a:ea typeface="Calibri"/>
                <a:cs typeface="Calibri"/>
              </a:rPr>
              <a:t>In conclusion, we will discuss the University procedures about reporting and supporting who is affected by those </a:t>
            </a:r>
            <a:r>
              <a:rPr lang="en-US" dirty="0" err="1">
                <a:latin typeface="Calibri"/>
                <a:ea typeface="Calibri"/>
                <a:cs typeface="Calibri"/>
              </a:rPr>
              <a:t>behaviours</a:t>
            </a:r>
            <a:r>
              <a:rPr lang="en-US" dirty="0">
                <a:latin typeface="Calibri"/>
                <a:ea typeface="Calibri"/>
                <a:cs typeface="Calibri"/>
              </a:rPr>
              <a:t>. </a:t>
            </a:r>
          </a:p>
          <a:p>
            <a:endParaRPr lang="en-US" dirty="0">
              <a:latin typeface="Calibri"/>
              <a:ea typeface="Calibri"/>
              <a:cs typeface="Calibri"/>
            </a:endParaRPr>
          </a:p>
        </p:txBody>
      </p:sp>
      <p:sp>
        <p:nvSpPr>
          <p:cNvPr id="4" name="Slide Number Placeholder 3"/>
          <p:cNvSpPr>
            <a:spLocks noGrp="1"/>
          </p:cNvSpPr>
          <p:nvPr>
            <p:ph type="sldNum" sz="quarter" idx="5"/>
          </p:nvPr>
        </p:nvSpPr>
        <p:spPr/>
        <p:txBody>
          <a:bodyPr/>
          <a:lstStyle/>
          <a:p>
            <a:fld id="{9AAD2F5C-2CAB-4683-8433-1454A02238E6}" type="slidenum">
              <a:rPr lang="en-GB" smtClean="0"/>
              <a:t>2</a:t>
            </a:fld>
            <a:endParaRPr lang="en-GB"/>
          </a:p>
        </p:txBody>
      </p:sp>
    </p:spTree>
    <p:extLst>
      <p:ext uri="{BB962C8B-B14F-4D97-AF65-F5344CB8AC3E}">
        <p14:creationId xmlns:p14="http://schemas.microsoft.com/office/powerpoint/2010/main" val="50250202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latin typeface="Calibri"/>
              <a:ea typeface="Calibri"/>
              <a:cs typeface="Calibri"/>
            </a:endParaRPr>
          </a:p>
        </p:txBody>
      </p:sp>
      <p:sp>
        <p:nvSpPr>
          <p:cNvPr id="4" name="Slide Number Placeholder 3"/>
          <p:cNvSpPr>
            <a:spLocks noGrp="1"/>
          </p:cNvSpPr>
          <p:nvPr>
            <p:ph type="sldNum" sz="quarter" idx="5"/>
          </p:nvPr>
        </p:nvSpPr>
        <p:spPr/>
        <p:txBody>
          <a:bodyPr/>
          <a:lstStyle/>
          <a:p>
            <a:fld id="{9AAD2F5C-2CAB-4683-8433-1454A02238E6}" type="slidenum">
              <a:rPr lang="en-GB" smtClean="0"/>
              <a:t>3</a:t>
            </a:fld>
            <a:endParaRPr lang="en-GB"/>
          </a:p>
        </p:txBody>
      </p:sp>
    </p:spTree>
    <p:extLst>
      <p:ext uri="{BB962C8B-B14F-4D97-AF65-F5344CB8AC3E}">
        <p14:creationId xmlns:p14="http://schemas.microsoft.com/office/powerpoint/2010/main" val="357073270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We are all on a learning journey that will allow us to learn together. </a:t>
            </a:r>
          </a:p>
          <a:p>
            <a:endParaRPr lang="en-US" dirty="0"/>
          </a:p>
          <a:p>
            <a:r>
              <a:rPr lang="en-US" dirty="0"/>
              <a:t>These ground rules will guide us through this journey and will help us to facilitate communication.</a:t>
            </a:r>
          </a:p>
          <a:p>
            <a:endParaRPr lang="en-US" dirty="0"/>
          </a:p>
          <a:p>
            <a:r>
              <a:rPr lang="en-US" dirty="0"/>
              <a:t>Consider that this is a safe space where we will share personal experiences. That’s why we need to be respectful of anyone. We may disagree with another participant’s point of view. We are all entitled to different opinions. However, we must remember to challenge the issue and respect the person simultaneously.</a:t>
            </a:r>
          </a:p>
          <a:p>
            <a:endParaRPr lang="en-US" dirty="0"/>
          </a:p>
          <a:p>
            <a:r>
              <a:rPr lang="en-US" dirty="0"/>
              <a:t>During this training, we will try to cover an extensive topic in a short time, so we will have limited time to discuss different points. However, we can park the topic and discuss it later with a staff member. </a:t>
            </a:r>
          </a:p>
          <a:p>
            <a:endParaRPr lang="en-US" dirty="0"/>
          </a:p>
          <a:p>
            <a:r>
              <a:rPr lang="en-US" dirty="0"/>
              <a:t>We appreciate our lived experience and will treat it with respect. Therefore, any inappropriate </a:t>
            </a:r>
            <a:r>
              <a:rPr lang="en-US" dirty="0" err="1"/>
              <a:t>behaviour</a:t>
            </a:r>
            <a:r>
              <a:rPr lang="en-US" dirty="0"/>
              <a:t> and/or comments will not be tolerated. </a:t>
            </a:r>
          </a:p>
          <a:p>
            <a:endParaRPr lang="en-US" dirty="0">
              <a:latin typeface="Calibri"/>
              <a:ea typeface="Calibri"/>
              <a:cs typeface="Calibri"/>
            </a:endParaRPr>
          </a:p>
          <a:p>
            <a:endParaRPr lang="en-US" dirty="0">
              <a:latin typeface="Calibri"/>
              <a:ea typeface="Calibri"/>
              <a:cs typeface="Calibri"/>
            </a:endParaRPr>
          </a:p>
        </p:txBody>
      </p:sp>
      <p:sp>
        <p:nvSpPr>
          <p:cNvPr id="4" name="Slide Number Placeholder 3"/>
          <p:cNvSpPr>
            <a:spLocks noGrp="1"/>
          </p:cNvSpPr>
          <p:nvPr>
            <p:ph type="sldNum" sz="quarter" idx="5"/>
          </p:nvPr>
        </p:nvSpPr>
        <p:spPr/>
        <p:txBody>
          <a:bodyPr/>
          <a:lstStyle/>
          <a:p>
            <a:fld id="{9AAD2F5C-2CAB-4683-8433-1454A02238E6}" type="slidenum">
              <a:rPr lang="en-GB" smtClean="0"/>
              <a:t>4</a:t>
            </a:fld>
            <a:endParaRPr lang="en-GB"/>
          </a:p>
        </p:txBody>
      </p:sp>
    </p:spTree>
    <p:extLst>
      <p:ext uri="{BB962C8B-B14F-4D97-AF65-F5344CB8AC3E}">
        <p14:creationId xmlns:p14="http://schemas.microsoft.com/office/powerpoint/2010/main" val="46953874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atin typeface="Calibri"/>
                <a:ea typeface="Calibri"/>
                <a:cs typeface="Calibri"/>
              </a:rPr>
              <a:t>1st click brings up title for discussion</a:t>
            </a:r>
          </a:p>
          <a:p>
            <a:r>
              <a:rPr lang="en-US">
                <a:latin typeface="Calibri"/>
                <a:ea typeface="Calibri"/>
                <a:cs typeface="Calibri"/>
              </a:rPr>
              <a:t>2nd click brings up definition</a:t>
            </a:r>
          </a:p>
          <a:p>
            <a:endParaRPr lang="en-US">
              <a:latin typeface="Calibri"/>
              <a:ea typeface="Calibri"/>
              <a:cs typeface="Calibri"/>
            </a:endParaRPr>
          </a:p>
          <a:p>
            <a:r>
              <a:rPr lang="en-US"/>
              <a:t>There are many examples of bias, like:</a:t>
            </a:r>
          </a:p>
          <a:p>
            <a:r>
              <a:rPr lang="en-US"/>
              <a:t>A man is physically stronger than a woman.</a:t>
            </a:r>
          </a:p>
          <a:p>
            <a:r>
              <a:rPr lang="en-US"/>
              <a:t>A gay person is more sensitive than a straight person .</a:t>
            </a:r>
          </a:p>
          <a:p>
            <a:r>
              <a:rPr lang="en-US"/>
              <a:t>One of my biases is….</a:t>
            </a:r>
          </a:p>
          <a:p>
            <a:r>
              <a:rPr lang="en-US"/>
              <a:t>[Use examples that fit in the people of the room; invite the participants to join the conversation. If time allows, ask everyone to identify a bias they face ].</a:t>
            </a:r>
          </a:p>
          <a:p>
            <a:endParaRPr lang="en-US">
              <a:latin typeface="Calibri"/>
              <a:ea typeface="Calibri"/>
              <a:cs typeface="Calibri"/>
            </a:endParaRPr>
          </a:p>
          <a:p>
            <a:endParaRPr lang="en-US"/>
          </a:p>
        </p:txBody>
      </p:sp>
      <p:sp>
        <p:nvSpPr>
          <p:cNvPr id="4" name="Slide Number Placeholder 3"/>
          <p:cNvSpPr>
            <a:spLocks noGrp="1"/>
          </p:cNvSpPr>
          <p:nvPr>
            <p:ph type="sldNum" sz="quarter" idx="5"/>
          </p:nvPr>
        </p:nvSpPr>
        <p:spPr/>
        <p:txBody>
          <a:bodyPr/>
          <a:lstStyle/>
          <a:p>
            <a:fld id="{9AAD2F5C-2CAB-4683-8433-1454A02238E6}" type="slidenum">
              <a:rPr lang="en-GB" smtClean="0"/>
              <a:t>5</a:t>
            </a:fld>
            <a:endParaRPr lang="en-GB"/>
          </a:p>
        </p:txBody>
      </p:sp>
    </p:spTree>
    <p:extLst>
      <p:ext uri="{BB962C8B-B14F-4D97-AF65-F5344CB8AC3E}">
        <p14:creationId xmlns:p14="http://schemas.microsoft.com/office/powerpoint/2010/main" val="173961416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What do you think are the most common biases?</a:t>
            </a:r>
          </a:p>
          <a:p>
            <a:endParaRPr lang="en-US"/>
          </a:p>
          <a:p>
            <a:r>
              <a:rPr lang="en-US"/>
              <a:t>Let’s enlist the most common biases.</a:t>
            </a:r>
          </a:p>
          <a:p>
            <a:r>
              <a:rPr lang="en-US" b="1"/>
              <a:t>Interaction</a:t>
            </a:r>
            <a:r>
              <a:rPr lang="en-US"/>
              <a:t>: Can you think of any other biases you may have?</a:t>
            </a:r>
          </a:p>
          <a:p>
            <a:r>
              <a:rPr lang="en-US"/>
              <a:t>This list includes some of the Equality Act's protective characteristics (2010): age, disability, gender reassignment, marriage and civil partnership, pregnancy and maternity, race, religion or belief, sex, and sexual orientation. </a:t>
            </a:r>
          </a:p>
          <a:p>
            <a:r>
              <a:rPr lang="en-US"/>
              <a:t>For those unfamiliar with this Act, it’s a piece of legislation that guarantees equality to any individual.</a:t>
            </a:r>
          </a:p>
          <a:p>
            <a:r>
              <a:rPr lang="en-US"/>
              <a:t>The Act protects people from discrimination in the workplace and broader society. It also guides how to make reasonable adjustments to treat each individual equally.</a:t>
            </a:r>
          </a:p>
          <a:p>
            <a:r>
              <a:rPr lang="en-US">
                <a:latin typeface="Aptos"/>
                <a:ea typeface="Calibri"/>
                <a:cs typeface="Calibri"/>
              </a:rPr>
              <a:t>Now, the real question is; Why do we have biases?</a:t>
            </a:r>
          </a:p>
          <a:p>
            <a:endParaRPr lang="en-US">
              <a:latin typeface="Calibri"/>
              <a:ea typeface="Calibri"/>
              <a:cs typeface="Calibri"/>
            </a:endParaRPr>
          </a:p>
        </p:txBody>
      </p:sp>
      <p:sp>
        <p:nvSpPr>
          <p:cNvPr id="4" name="Slide Number Placeholder 3"/>
          <p:cNvSpPr>
            <a:spLocks noGrp="1"/>
          </p:cNvSpPr>
          <p:nvPr>
            <p:ph type="sldNum" sz="quarter" idx="5"/>
          </p:nvPr>
        </p:nvSpPr>
        <p:spPr/>
        <p:txBody>
          <a:bodyPr/>
          <a:lstStyle/>
          <a:p>
            <a:fld id="{9AAD2F5C-2CAB-4683-8433-1454A02238E6}" type="slidenum">
              <a:rPr lang="en-GB" smtClean="0"/>
              <a:t>6</a:t>
            </a:fld>
            <a:endParaRPr lang="en-GB"/>
          </a:p>
        </p:txBody>
      </p:sp>
    </p:spTree>
    <p:extLst>
      <p:ext uri="{BB962C8B-B14F-4D97-AF65-F5344CB8AC3E}">
        <p14:creationId xmlns:p14="http://schemas.microsoft.com/office/powerpoint/2010/main" val="182981215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r>
              <a:rPr lang="en-GB" sz="1200" b="0" i="0" kern="1200" dirty="0">
                <a:solidFill>
                  <a:schemeClr val="tx1"/>
                </a:solidFill>
                <a:effectLst/>
                <a:latin typeface="+mn-lt"/>
                <a:ea typeface="+mn-ea"/>
                <a:cs typeface="+mn-cs"/>
              </a:rPr>
              <a:t>We all have biases—this is a normal part of how the brain works.</a:t>
            </a:r>
          </a:p>
          <a:p>
            <a:pPr fontAlgn="t"/>
            <a:endParaRPr lang="en-GB" sz="1200" b="0" i="0" kern="1200" dirty="0">
              <a:solidFill>
                <a:schemeClr val="tx1"/>
              </a:solidFill>
              <a:effectLst/>
              <a:latin typeface="+mn-lt"/>
              <a:ea typeface="+mn-ea"/>
              <a:cs typeface="+mn-cs"/>
            </a:endParaRPr>
          </a:p>
          <a:p>
            <a:pPr fontAlgn="t"/>
            <a:r>
              <a:rPr lang="en-GB" sz="1200" b="0" i="0" kern="1200" dirty="0">
                <a:solidFill>
                  <a:schemeClr val="tx1"/>
                </a:solidFill>
                <a:effectLst/>
                <a:latin typeface="+mn-lt"/>
                <a:ea typeface="+mn-ea"/>
                <a:cs typeface="+mn-cs"/>
              </a:rPr>
              <a:t>Biases are mental shortcuts that help us process information quickly, but they can also influence how we interpret people and situations.</a:t>
            </a:r>
          </a:p>
          <a:p>
            <a:pPr fontAlgn="t"/>
            <a:endParaRPr lang="en-GB" sz="1200" b="0" i="0" kern="1200" dirty="0">
              <a:solidFill>
                <a:schemeClr val="tx1"/>
              </a:solidFill>
              <a:effectLst/>
              <a:latin typeface="+mn-lt"/>
              <a:ea typeface="+mn-ea"/>
              <a:cs typeface="+mn-cs"/>
            </a:endParaRPr>
          </a:p>
          <a:p>
            <a:pPr fontAlgn="t"/>
            <a:r>
              <a:rPr lang="en-GB" sz="1200" b="0" i="0" kern="1200" dirty="0">
                <a:solidFill>
                  <a:schemeClr val="tx1"/>
                </a:solidFill>
                <a:effectLst/>
                <a:latin typeface="+mn-lt"/>
                <a:ea typeface="+mn-ea"/>
                <a:cs typeface="+mn-cs"/>
              </a:rPr>
              <a:t>Some biases are conscious, meaning we’re aware of them. Others are unconscious and operate without us realising. [Use iceberg to explain our thoughts/actions]</a:t>
            </a:r>
          </a:p>
          <a:p>
            <a:pPr fontAlgn="t"/>
            <a:endParaRPr lang="en-GB" sz="1200" b="0" i="0" kern="1200" dirty="0">
              <a:solidFill>
                <a:schemeClr val="tx1"/>
              </a:solidFill>
              <a:effectLst/>
              <a:latin typeface="+mn-lt"/>
              <a:ea typeface="+mn-ea"/>
              <a:cs typeface="+mn-cs"/>
            </a:endParaRPr>
          </a:p>
          <a:p>
            <a:pPr marL="0" marR="0" lvl="0" indent="0" algn="l" defTabSz="914400" rtl="0" eaLnBrk="1" fontAlgn="t"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Most bias operate at a subconscious level, meaning we’re not always aware of it.</a:t>
            </a:r>
          </a:p>
          <a:p>
            <a:pPr fontAlgn="t"/>
            <a:endParaRPr lang="en-GB" sz="1200" b="0" i="0" kern="1200" dirty="0">
              <a:solidFill>
                <a:schemeClr val="tx1"/>
              </a:solidFill>
              <a:effectLst/>
              <a:latin typeface="+mn-lt"/>
              <a:ea typeface="+mn-ea"/>
              <a:cs typeface="+mn-cs"/>
            </a:endParaRPr>
          </a:p>
          <a:p>
            <a:pPr fontAlgn="t"/>
            <a:r>
              <a:rPr lang="en-GB" sz="1200" b="0" i="0" kern="1200" dirty="0">
                <a:solidFill>
                  <a:schemeClr val="tx1"/>
                </a:solidFill>
                <a:effectLst/>
                <a:latin typeface="+mn-lt"/>
                <a:ea typeface="+mn-ea"/>
                <a:cs typeface="+mn-cs"/>
              </a:rPr>
              <a:t>The key point is that even when we don’t intend harm, bias can still shape our behaviour.</a:t>
            </a:r>
          </a:p>
        </p:txBody>
      </p:sp>
      <p:sp>
        <p:nvSpPr>
          <p:cNvPr id="4" name="Slide Number Placeholder 3"/>
          <p:cNvSpPr>
            <a:spLocks noGrp="1"/>
          </p:cNvSpPr>
          <p:nvPr>
            <p:ph type="sldNum" sz="quarter" idx="5"/>
          </p:nvPr>
        </p:nvSpPr>
        <p:spPr/>
        <p:txBody>
          <a:bodyPr/>
          <a:lstStyle/>
          <a:p>
            <a:fld id="{9AAD2F5C-2CAB-4683-8433-1454A02238E6}" type="slidenum">
              <a:rPr lang="en-GB" smtClean="0"/>
              <a:t>7</a:t>
            </a:fld>
            <a:endParaRPr lang="en-GB"/>
          </a:p>
        </p:txBody>
      </p:sp>
    </p:spTree>
    <p:extLst>
      <p:ext uri="{BB962C8B-B14F-4D97-AF65-F5344CB8AC3E}">
        <p14:creationId xmlns:p14="http://schemas.microsoft.com/office/powerpoint/2010/main" val="104915361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r>
              <a:rPr lang="en-GB" sz="1200" b="0" i="0" kern="1200" dirty="0">
                <a:solidFill>
                  <a:schemeClr val="tx1"/>
                </a:solidFill>
                <a:effectLst/>
                <a:latin typeface="+mn-lt"/>
                <a:ea typeface="+mn-ea"/>
                <a:cs typeface="+mn-cs"/>
              </a:rPr>
              <a:t>Our biases develop over time based on our experiences and environment, things like our upbringing, education, and exposure to media.</a:t>
            </a:r>
          </a:p>
          <a:p>
            <a:pPr fontAlgn="t"/>
            <a:endParaRPr lang="en-GB" sz="1200" b="0" i="0" kern="1200" dirty="0">
              <a:solidFill>
                <a:schemeClr val="tx1"/>
              </a:solidFill>
              <a:effectLst/>
              <a:latin typeface="+mn-lt"/>
              <a:ea typeface="+mn-ea"/>
              <a:cs typeface="+mn-cs"/>
            </a:endParaRPr>
          </a:p>
          <a:p>
            <a:pPr fontAlgn="t"/>
            <a:r>
              <a:rPr lang="en-GB" sz="1200" b="0" i="0" kern="1200" dirty="0">
                <a:solidFill>
                  <a:schemeClr val="tx1"/>
                </a:solidFill>
                <a:effectLst/>
                <a:latin typeface="+mn-lt"/>
                <a:ea typeface="+mn-ea"/>
                <a:cs typeface="+mn-cs"/>
              </a:rPr>
              <a:t>Our brain is constantly sorting and categorising information to make sense of the world quickly. </a:t>
            </a:r>
          </a:p>
          <a:p>
            <a:pPr fontAlgn="t"/>
            <a:endParaRPr lang="en-GB" sz="1200" b="0" i="0" kern="1200" dirty="0">
              <a:solidFill>
                <a:schemeClr val="tx1"/>
              </a:solidFill>
              <a:effectLst/>
              <a:latin typeface="+mn-lt"/>
              <a:ea typeface="+mn-ea"/>
              <a:cs typeface="+mn-cs"/>
            </a:endParaRPr>
          </a:p>
          <a:p>
            <a:pPr fontAlgn="t"/>
            <a:r>
              <a:rPr lang="en-GB" sz="1200" b="0" i="0" kern="1200" dirty="0">
                <a:solidFill>
                  <a:schemeClr val="tx1"/>
                </a:solidFill>
                <a:effectLst/>
                <a:latin typeface="+mn-lt"/>
                <a:ea typeface="+mn-ea"/>
                <a:cs typeface="+mn-cs"/>
              </a:rPr>
              <a:t>	In this past this allowed us to survive as an individual by quickly determining friend or foe, threat or safe and on the group level by helping to determine if someone is part of our safe tribe or not?</a:t>
            </a:r>
          </a:p>
          <a:p>
            <a:pPr fontAlgn="t"/>
            <a:endParaRPr lang="en-GB" sz="1200" b="0" i="0" kern="1200" dirty="0">
              <a:solidFill>
                <a:schemeClr val="tx1"/>
              </a:solidFill>
              <a:effectLst/>
              <a:latin typeface="+mn-lt"/>
              <a:ea typeface="+mn-ea"/>
              <a:cs typeface="+mn-cs"/>
            </a:endParaRPr>
          </a:p>
          <a:p>
            <a:pPr fontAlgn="t"/>
            <a:r>
              <a:rPr lang="en-GB" sz="1200" b="0" i="0" kern="1200" dirty="0">
                <a:solidFill>
                  <a:schemeClr val="tx1"/>
                </a:solidFill>
                <a:effectLst/>
                <a:latin typeface="+mn-lt"/>
                <a:ea typeface="+mn-ea"/>
                <a:cs typeface="+mn-cs"/>
              </a:rPr>
              <a:t>	Those same mechanisms exist in our brain today, but our society operates in a very different way.</a:t>
            </a:r>
          </a:p>
          <a:p>
            <a:pPr fontAlgn="t"/>
            <a:r>
              <a:rPr lang="en-GB" sz="1200" b="0" i="0" kern="1200" dirty="0">
                <a:solidFill>
                  <a:schemeClr val="tx1"/>
                </a:solidFill>
                <a:effectLst/>
                <a:latin typeface="+mn-lt"/>
                <a:ea typeface="+mn-ea"/>
                <a:cs typeface="+mn-cs"/>
              </a:rPr>
              <a:t>	</a:t>
            </a:r>
          </a:p>
          <a:p>
            <a:pPr fontAlgn="t"/>
            <a:r>
              <a:rPr lang="en-GB" sz="1200" b="0" i="0" kern="1200" dirty="0">
                <a:solidFill>
                  <a:schemeClr val="tx1"/>
                </a:solidFill>
                <a:effectLst/>
                <a:latin typeface="+mn-lt"/>
                <a:ea typeface="+mn-ea"/>
                <a:cs typeface="+mn-cs"/>
              </a:rPr>
              <a:t>However, this process doesn’t always differentiate between what is accurate and what is not.</a:t>
            </a:r>
          </a:p>
          <a:p>
            <a:pPr fontAlgn="t"/>
            <a:endParaRPr lang="en-GB" sz="1200" b="0" i="0" kern="1200" dirty="0">
              <a:solidFill>
                <a:schemeClr val="tx1"/>
              </a:solidFill>
              <a:effectLst/>
              <a:latin typeface="+mn-lt"/>
              <a:ea typeface="+mn-ea"/>
              <a:cs typeface="+mn-cs"/>
            </a:endParaRPr>
          </a:p>
          <a:p>
            <a:pPr fontAlgn="t"/>
            <a:r>
              <a:rPr lang="en-GB" sz="1200" b="0" i="0" kern="1200" dirty="0">
                <a:solidFill>
                  <a:schemeClr val="tx1"/>
                </a:solidFill>
                <a:effectLst/>
                <a:latin typeface="+mn-lt"/>
                <a:ea typeface="+mn-ea"/>
                <a:cs typeface="+mn-cs"/>
              </a:rPr>
              <a:t>As a result, we can form assumptions about people without realising it and this is where bias can lead to unfair judgements or behaviours, including microaggressions.</a:t>
            </a:r>
          </a:p>
          <a:p>
            <a:endParaRPr lang="en-GB" dirty="0"/>
          </a:p>
        </p:txBody>
      </p:sp>
      <p:sp>
        <p:nvSpPr>
          <p:cNvPr id="4" name="Slide Number Placeholder 3"/>
          <p:cNvSpPr>
            <a:spLocks noGrp="1"/>
          </p:cNvSpPr>
          <p:nvPr>
            <p:ph type="sldNum" sz="quarter" idx="5"/>
          </p:nvPr>
        </p:nvSpPr>
        <p:spPr/>
        <p:txBody>
          <a:bodyPr/>
          <a:lstStyle/>
          <a:p>
            <a:fld id="{C387438C-B651-4902-806C-2B73E26DAC18}" type="slidenum">
              <a:rPr lang="en-GB" smtClean="0"/>
              <a:t>8</a:t>
            </a:fld>
            <a:endParaRPr lang="en-GB"/>
          </a:p>
        </p:txBody>
      </p:sp>
    </p:spTree>
    <p:extLst>
      <p:ext uri="{BB962C8B-B14F-4D97-AF65-F5344CB8AC3E}">
        <p14:creationId xmlns:p14="http://schemas.microsoft.com/office/powerpoint/2010/main" val="362586226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atin typeface="Calibri"/>
                <a:ea typeface="Calibri"/>
                <a:cs typeface="Calibri"/>
              </a:rPr>
              <a:t>Micro refers to the subtle parts of the action. The subtle actions, insults, underhanded insults</a:t>
            </a:r>
          </a:p>
          <a:p>
            <a:endParaRPr lang="en-US">
              <a:latin typeface="Calibri"/>
              <a:ea typeface="Calibri"/>
              <a:cs typeface="Calibri"/>
            </a:endParaRPr>
          </a:p>
          <a:p>
            <a:r>
              <a:rPr lang="en-US">
                <a:latin typeface="Calibri"/>
                <a:ea typeface="Calibri"/>
                <a:cs typeface="Calibri"/>
              </a:rPr>
              <a:t>Looking out for is it deliberate or unconscious. Require different responses for the micro assault which is deliberate and micro insult would be unconsciously.</a:t>
            </a:r>
          </a:p>
          <a:p>
            <a:endParaRPr lang="en-US">
              <a:latin typeface="Calibri"/>
              <a:ea typeface="Calibri"/>
              <a:cs typeface="Calibri"/>
            </a:endParaRPr>
          </a:p>
          <a:p>
            <a:r>
              <a:rPr lang="en-US">
                <a:latin typeface="Calibri"/>
                <a:ea typeface="Calibri"/>
                <a:cs typeface="Calibri"/>
              </a:rPr>
              <a:t>Intentional or unintentional</a:t>
            </a:r>
          </a:p>
          <a:p>
            <a:endParaRPr lang="en-US">
              <a:latin typeface="Calibri"/>
              <a:ea typeface="Calibri"/>
              <a:cs typeface="Calibri"/>
            </a:endParaRPr>
          </a:p>
          <a:p>
            <a:endParaRPr lang="en-US">
              <a:latin typeface="Calibri"/>
              <a:ea typeface="Calibri"/>
              <a:cs typeface="Calibri"/>
            </a:endParaRPr>
          </a:p>
          <a:p>
            <a:r>
              <a:rPr lang="en-US">
                <a:latin typeface="Calibri"/>
                <a:ea typeface="Calibri"/>
                <a:cs typeface="Calibri"/>
              </a:rPr>
              <a:t>There are three types of </a:t>
            </a:r>
            <a:r>
              <a:rPr lang="en-US" err="1">
                <a:latin typeface="Calibri"/>
                <a:ea typeface="Calibri"/>
                <a:cs typeface="Calibri"/>
              </a:rPr>
              <a:t>mircoaggression</a:t>
            </a:r>
            <a:r>
              <a:rPr lang="en-US">
                <a:latin typeface="Calibri"/>
                <a:ea typeface="Calibri"/>
                <a:cs typeface="Calibri"/>
              </a:rPr>
              <a:t> </a:t>
            </a:r>
          </a:p>
          <a:p>
            <a:endParaRPr lang="en-US">
              <a:latin typeface="Calibri"/>
              <a:ea typeface="Calibri"/>
              <a:cs typeface="Calibri"/>
            </a:endParaRPr>
          </a:p>
        </p:txBody>
      </p:sp>
      <p:sp>
        <p:nvSpPr>
          <p:cNvPr id="4" name="Slide Number Placeholder 3"/>
          <p:cNvSpPr>
            <a:spLocks noGrp="1"/>
          </p:cNvSpPr>
          <p:nvPr>
            <p:ph type="sldNum" sz="quarter" idx="5"/>
          </p:nvPr>
        </p:nvSpPr>
        <p:spPr/>
        <p:txBody>
          <a:bodyPr/>
          <a:lstStyle/>
          <a:p>
            <a:fld id="{9AAD2F5C-2CAB-4683-8433-1454A02238E6}" type="slidenum">
              <a:rPr lang="en-GB" smtClean="0"/>
              <a:t>9</a:t>
            </a:fld>
            <a:endParaRPr lang="en-GB"/>
          </a:p>
        </p:txBody>
      </p:sp>
    </p:spTree>
    <p:extLst>
      <p:ext uri="{BB962C8B-B14F-4D97-AF65-F5344CB8AC3E}">
        <p14:creationId xmlns:p14="http://schemas.microsoft.com/office/powerpoint/2010/main" val="40666361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 three types of micro aggressions are;</a:t>
            </a:r>
          </a:p>
          <a:p>
            <a:endParaRPr lang="en-US"/>
          </a:p>
          <a:p>
            <a:r>
              <a:rPr lang="en-US" err="1"/>
              <a:t>Microassault</a:t>
            </a:r>
            <a:r>
              <a:rPr lang="en-US"/>
              <a:t> – which is something that is done intentionally to hurt someone. For example; name calling, intentionally leaving someone out</a:t>
            </a:r>
          </a:p>
          <a:p>
            <a:r>
              <a:rPr lang="en-US"/>
              <a:t>Microinsult – which is an insult that conveys a hidden message. You speak very good English, or you’ve done well despite your disability </a:t>
            </a:r>
          </a:p>
          <a:p>
            <a:r>
              <a:rPr lang="en-US"/>
              <a:t>Microinvalidation – Which is where you invalidate someone's experiences and feelings. For example, all lives matter</a:t>
            </a:r>
          </a:p>
        </p:txBody>
      </p:sp>
      <p:sp>
        <p:nvSpPr>
          <p:cNvPr id="4" name="Slide Number Placeholder 3"/>
          <p:cNvSpPr>
            <a:spLocks noGrp="1"/>
          </p:cNvSpPr>
          <p:nvPr>
            <p:ph type="sldNum" sz="quarter" idx="5"/>
          </p:nvPr>
        </p:nvSpPr>
        <p:spPr/>
        <p:txBody>
          <a:bodyPr/>
          <a:lstStyle/>
          <a:p>
            <a:fld id="{9AAD2F5C-2CAB-4683-8433-1454A02238E6}" type="slidenum">
              <a:rPr lang="en-GB" smtClean="0"/>
              <a:t>10</a:t>
            </a:fld>
            <a:endParaRPr lang="en-GB"/>
          </a:p>
        </p:txBody>
      </p:sp>
    </p:spTree>
    <p:extLst>
      <p:ext uri="{BB962C8B-B14F-4D97-AF65-F5344CB8AC3E}">
        <p14:creationId xmlns:p14="http://schemas.microsoft.com/office/powerpoint/2010/main" val="100609219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atin typeface="Calibri"/>
                <a:ea typeface="Calibri"/>
                <a:cs typeface="Calibri"/>
              </a:rPr>
              <a:t>Group discussion</a:t>
            </a:r>
          </a:p>
          <a:p>
            <a:r>
              <a:rPr lang="en-US">
                <a:latin typeface="Calibri"/>
                <a:ea typeface="Calibri"/>
                <a:cs typeface="Calibri"/>
              </a:rPr>
              <a:t>Non verbal examples, practical examples of each response</a:t>
            </a:r>
          </a:p>
          <a:p>
            <a:pPr marL="171450" indent="-171450">
              <a:buFont typeface="Arial"/>
              <a:buChar char="•"/>
            </a:pPr>
            <a:r>
              <a:rPr lang="en-US">
                <a:latin typeface="Calibri"/>
                <a:ea typeface="Calibri"/>
                <a:cs typeface="Calibri"/>
              </a:rPr>
              <a:t>Show disapproval with body language</a:t>
            </a:r>
          </a:p>
          <a:p>
            <a:pPr marL="171450" indent="-171450">
              <a:buFont typeface="Arial"/>
              <a:buChar char="•"/>
            </a:pPr>
            <a:r>
              <a:rPr lang="en-US">
                <a:latin typeface="Calibri"/>
                <a:ea typeface="Calibri"/>
                <a:cs typeface="Calibri"/>
              </a:rPr>
              <a:t>Call it out</a:t>
            </a:r>
          </a:p>
          <a:p>
            <a:pPr marL="171450" indent="-171450">
              <a:buFont typeface="Arial"/>
              <a:buChar char="•"/>
            </a:pPr>
            <a:r>
              <a:rPr lang="en-US">
                <a:latin typeface="Calibri"/>
                <a:ea typeface="Calibri"/>
                <a:cs typeface="Calibri"/>
              </a:rPr>
              <a:t>Ask them to explain what they mean by that (encourage them to learn more)</a:t>
            </a:r>
          </a:p>
          <a:p>
            <a:pPr marL="171450" indent="-171450">
              <a:buFont typeface="Arial"/>
              <a:buChar char="•"/>
            </a:pPr>
            <a:r>
              <a:rPr lang="en-US">
                <a:latin typeface="Calibri"/>
                <a:ea typeface="Calibri"/>
                <a:cs typeface="Calibri"/>
              </a:rPr>
              <a:t>Telling them that isn't okay</a:t>
            </a:r>
          </a:p>
          <a:p>
            <a:pPr marL="171450" indent="-171450">
              <a:buFont typeface="Arial"/>
              <a:buChar char="•"/>
            </a:pPr>
            <a:endParaRPr lang="en-US">
              <a:latin typeface="Calibri"/>
              <a:ea typeface="Calibri"/>
              <a:cs typeface="Calibri"/>
            </a:endParaRPr>
          </a:p>
          <a:p>
            <a:pPr marL="171450" indent="-171450">
              <a:buFont typeface="Arial"/>
              <a:buChar char="•"/>
            </a:pPr>
            <a:endParaRPr lang="en-US">
              <a:latin typeface="Calibri"/>
              <a:ea typeface="Calibri"/>
              <a:cs typeface="Calibri"/>
            </a:endParaRPr>
          </a:p>
        </p:txBody>
      </p:sp>
      <p:sp>
        <p:nvSpPr>
          <p:cNvPr id="4" name="Slide Number Placeholder 3"/>
          <p:cNvSpPr>
            <a:spLocks noGrp="1"/>
          </p:cNvSpPr>
          <p:nvPr>
            <p:ph type="sldNum" sz="quarter" idx="5"/>
          </p:nvPr>
        </p:nvSpPr>
        <p:spPr/>
        <p:txBody>
          <a:bodyPr/>
          <a:lstStyle/>
          <a:p>
            <a:fld id="{9AAD2F5C-2CAB-4683-8433-1454A02238E6}" type="slidenum">
              <a:rPr lang="en-GB" smtClean="0"/>
              <a:t>11</a:t>
            </a:fld>
            <a:endParaRPr lang="en-GB"/>
          </a:p>
        </p:txBody>
      </p:sp>
    </p:spTree>
    <p:extLst>
      <p:ext uri="{BB962C8B-B14F-4D97-AF65-F5344CB8AC3E}">
        <p14:creationId xmlns:p14="http://schemas.microsoft.com/office/powerpoint/2010/main" val="415460295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The Pyramid shows biased behaviours, growing in complexity from the bottom to the top. Although the </a:t>
            </a:r>
            <a:r>
              <a:rPr lang="en-GB" err="1"/>
              <a:t>behaviors</a:t>
            </a:r>
            <a:r>
              <a:rPr lang="en-GB"/>
              <a:t> at each level negatively impact individuals and groups, as one moves up the pyramid, the </a:t>
            </a:r>
            <a:r>
              <a:rPr lang="en-GB" err="1"/>
              <a:t>behaviors</a:t>
            </a:r>
            <a:r>
              <a:rPr lang="en-GB"/>
              <a:t> have more life-threatening consequences. Like a pyramid, the upper levels are supported by the lower levels. If people or institutions treat </a:t>
            </a:r>
            <a:r>
              <a:rPr lang="en-GB" err="1"/>
              <a:t>behaviors</a:t>
            </a:r>
            <a:r>
              <a:rPr lang="en-GB"/>
              <a:t> on the lower levels as being acceptable or “normal,” it results in the </a:t>
            </a:r>
            <a:r>
              <a:rPr lang="en-GB" err="1"/>
              <a:t>behaviors</a:t>
            </a:r>
            <a:r>
              <a:rPr lang="en-GB"/>
              <a:t> at the next level becoming more accepted.</a:t>
            </a:r>
          </a:p>
          <a:p>
            <a:endParaRPr lang="en-GB"/>
          </a:p>
          <a:p>
            <a:r>
              <a:rPr lang="en-GB"/>
              <a:t>Biased Attitudes The base of the pyramid describes biased attitudes we see and hear every day in schools, workplaces, communities and even at the dinner table. These include things like non-inclusive language, stereotypes, microaggressions or insensitive remarks. One might regard these attitudes as “not a big deal” or they don’t necessarily hurt anyone. But biased attitudes that begin with a simple stereotype about a group, if left unchallenged, can easily grow into sustained feelings about that group. These attitudes serve as the foundation of the pyramid, supporting more extreme levels of hate</a:t>
            </a:r>
          </a:p>
          <a:p>
            <a:endParaRPr lang="en-GB"/>
          </a:p>
          <a:p>
            <a:r>
              <a:rPr lang="en-GB"/>
              <a:t>Based on biased attitudes, we then form prejudicial FEELINGS about a group which can lead to actions like bullying, scapegoating, biased jokes, ridicule, and name-calling. ACTS of bias move the biased ATTITUDE that “All those people are lazy and stupid” to ACTS that perpetuate that “I don’t like or trust those people.”</a:t>
            </a:r>
          </a:p>
          <a:p>
            <a:endParaRPr lang="en-GB"/>
          </a:p>
          <a:p>
            <a:r>
              <a:rPr lang="en-GB"/>
              <a:t>Once biased ATTITUDES and ACTS of bias have taken hold, DISCRIMINATION can follow. Discrimination moves the biased ATTITUDE “I don’t like or trust those people” to DISCRIMINATION, “I won’t hire those people to work in my store” or “I won’t let those people live in my </a:t>
            </a:r>
            <a:r>
              <a:rPr lang="en-GB" err="1"/>
              <a:t>neighborhood</a:t>
            </a:r>
            <a:r>
              <a:rPr lang="en-GB"/>
              <a:t>.” Once hate has progressed up the bottom three levels of the pyramid, it is not a far step to move from ACTIONS to Acts of Violence…. </a:t>
            </a:r>
          </a:p>
          <a:p>
            <a:endParaRPr lang="en-GB"/>
          </a:p>
          <a:p>
            <a:r>
              <a:rPr lang="en-GB"/>
              <a:t>Bias-Motivated Violence When discrimination is unchecked, acts of bias-motivated VIOLENCE can occur in schools and communities, including desecration of property, threats and assaults, but also arson, terrorism, vandalism, assault and murder.</a:t>
            </a:r>
          </a:p>
          <a:p>
            <a:endParaRPr lang="en-GB"/>
          </a:p>
          <a:p>
            <a:r>
              <a:rPr lang="en-GB"/>
              <a:t>Genocide The top level of the pyramid is Genocide, the act of or intent to deliberately and systematically annihilate an entire people. During the Holocaust the Nazi’s committed genocide against the Jewish people, homosexuals, people with disabilities, Roma and Jehovah’s Witnesses. The Pyramid of Hate demonstrates how ideas, feelings/attitudes and actions can form a basis for the denial of justice. Although not every act of bias will lead to genocide, it is important to realize that every historical instance of genocide began with the acts of bias described on the lowest level. The most effective opportunity to take action is when we witness </a:t>
            </a:r>
            <a:r>
              <a:rPr lang="en-GB" err="1"/>
              <a:t>behaviors</a:t>
            </a:r>
            <a:r>
              <a:rPr lang="en-GB"/>
              <a:t> that fall within the lowest level of the pyramid. We can safeguard our schools and communities by </a:t>
            </a:r>
            <a:r>
              <a:rPr lang="en-GB" err="1"/>
              <a:t>modeling</a:t>
            </a:r>
            <a:r>
              <a:rPr lang="en-GB"/>
              <a:t> respect, promoting respectful </a:t>
            </a:r>
            <a:r>
              <a:rPr lang="en-GB" err="1"/>
              <a:t>behavior</a:t>
            </a:r>
            <a:r>
              <a:rPr lang="en-GB"/>
              <a:t> in others and engaging in efforts to stamp out hate.</a:t>
            </a:r>
            <a:endParaRPr lang="en-US"/>
          </a:p>
        </p:txBody>
      </p:sp>
      <p:sp>
        <p:nvSpPr>
          <p:cNvPr id="4" name="Slide Number Placeholder 3"/>
          <p:cNvSpPr>
            <a:spLocks noGrp="1"/>
          </p:cNvSpPr>
          <p:nvPr>
            <p:ph type="sldNum" sz="quarter" idx="5"/>
          </p:nvPr>
        </p:nvSpPr>
        <p:spPr/>
        <p:txBody>
          <a:bodyPr/>
          <a:lstStyle/>
          <a:p>
            <a:fld id="{9AAD2F5C-2CAB-4683-8433-1454A02238E6}" type="slidenum">
              <a:rPr lang="en-GB" smtClean="0"/>
              <a:t>12</a:t>
            </a:fld>
            <a:endParaRPr lang="en-GB"/>
          </a:p>
        </p:txBody>
      </p:sp>
    </p:spTree>
    <p:extLst>
      <p:ext uri="{BB962C8B-B14F-4D97-AF65-F5344CB8AC3E}">
        <p14:creationId xmlns:p14="http://schemas.microsoft.com/office/powerpoint/2010/main" val="259149219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Glossary documents in files</a:t>
            </a:r>
          </a:p>
        </p:txBody>
      </p:sp>
      <p:sp>
        <p:nvSpPr>
          <p:cNvPr id="4" name="Slide Number Placeholder 3"/>
          <p:cNvSpPr>
            <a:spLocks noGrp="1"/>
          </p:cNvSpPr>
          <p:nvPr>
            <p:ph type="sldNum" sz="quarter" idx="5"/>
          </p:nvPr>
        </p:nvSpPr>
        <p:spPr/>
        <p:txBody>
          <a:bodyPr/>
          <a:lstStyle/>
          <a:p>
            <a:fld id="{C387438C-B651-4902-806C-2B73E26DAC18}" type="slidenum">
              <a:rPr lang="en-GB" smtClean="0"/>
              <a:t>13</a:t>
            </a:fld>
            <a:endParaRPr lang="en-GB"/>
          </a:p>
        </p:txBody>
      </p:sp>
    </p:spTree>
    <p:extLst>
      <p:ext uri="{BB962C8B-B14F-4D97-AF65-F5344CB8AC3E}">
        <p14:creationId xmlns:p14="http://schemas.microsoft.com/office/powerpoint/2010/main" val="35161804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369369C-0565-FBD0-E211-7B4F25CC1C1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6BBCAA4-C9D9-CB9A-3840-246735D4A99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2D4D304-E583-5706-B85C-70C17D3D6DC3}"/>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0826934C-40DF-1456-7383-BAB23ABC4D36}"/>
              </a:ext>
            </a:extLst>
          </p:cNvPr>
          <p:cNvSpPr>
            <a:spLocks noGrp="1"/>
          </p:cNvSpPr>
          <p:nvPr>
            <p:ph type="sldNum" sz="quarter" idx="5"/>
          </p:nvPr>
        </p:nvSpPr>
        <p:spPr/>
        <p:txBody>
          <a:bodyPr/>
          <a:lstStyle/>
          <a:p>
            <a:fld id="{9AAD2F5C-2CAB-4683-8433-1454A02238E6}" type="slidenum">
              <a:rPr lang="en-GB" smtClean="0"/>
              <a:t>14</a:t>
            </a:fld>
            <a:endParaRPr lang="en-GB"/>
          </a:p>
        </p:txBody>
      </p:sp>
    </p:spTree>
    <p:extLst>
      <p:ext uri="{BB962C8B-B14F-4D97-AF65-F5344CB8AC3E}">
        <p14:creationId xmlns:p14="http://schemas.microsoft.com/office/powerpoint/2010/main" val="223634075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AE8BA99-9DC4-26AC-D695-1017EEE6C01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748E0A0-BCCC-1BB4-3A7C-22782433543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94FFFB1-C197-4859-BA3E-BB84357A1616}"/>
              </a:ext>
            </a:extLst>
          </p:cNvPr>
          <p:cNvSpPr>
            <a:spLocks noGrp="1"/>
          </p:cNvSpPr>
          <p:nvPr>
            <p:ph type="body" idx="1"/>
          </p:nvPr>
        </p:nvSpPr>
        <p:spPr/>
        <p:txBody>
          <a:bodyPr/>
          <a:lstStyle/>
          <a:p>
            <a:r>
              <a:rPr lang="en-US" b="1"/>
              <a:t>Group discussion: </a:t>
            </a:r>
            <a:r>
              <a:rPr lang="en-US"/>
              <a:t>What moves people up or down the pyramid. Two groups – one look at push factors and one look at pull factors</a:t>
            </a:r>
          </a:p>
          <a:p>
            <a:endParaRPr lang="en-US"/>
          </a:p>
          <a:p>
            <a:r>
              <a:rPr lang="en-US"/>
              <a:t>Explain how things escalate through the pyramid. The response is more complicated as escalations up the pyramid happens. Harder to address the further up the pyramid you go. Try to address it early to prevent escalations up the pyramid.</a:t>
            </a:r>
          </a:p>
          <a:p>
            <a:endParaRPr lang="en-US"/>
          </a:p>
          <a:p>
            <a:r>
              <a:rPr lang="en-US" b="1"/>
              <a:t>Push factors:</a:t>
            </a:r>
          </a:p>
          <a:p>
            <a:r>
              <a:rPr lang="en-GB"/>
              <a:t>Failing economy</a:t>
            </a:r>
          </a:p>
          <a:p>
            <a:r>
              <a:rPr lang="en-GB"/>
              <a:t>Divisive politics</a:t>
            </a:r>
          </a:p>
          <a:p>
            <a:r>
              <a:rPr lang="en-GB"/>
              <a:t>Negative norms</a:t>
            </a:r>
          </a:p>
          <a:p>
            <a:r>
              <a:rPr lang="en-GB"/>
              <a:t>Value transmission</a:t>
            </a:r>
          </a:p>
          <a:p>
            <a:r>
              <a:rPr lang="en-GB"/>
              <a:t>Lack of contact with others</a:t>
            </a:r>
          </a:p>
          <a:p>
            <a:r>
              <a:rPr lang="en-GB"/>
              <a:t>Exposure to fringe media/culture</a:t>
            </a:r>
          </a:p>
          <a:p>
            <a:r>
              <a:rPr lang="en-GB"/>
              <a:t>Childhood trauma</a:t>
            </a:r>
          </a:p>
          <a:p>
            <a:endParaRPr lang="en-US" b="1"/>
          </a:p>
          <a:p>
            <a:r>
              <a:rPr lang="en-US" b="1"/>
              <a:t>Pull Factors:</a:t>
            </a:r>
          </a:p>
          <a:p>
            <a:r>
              <a:rPr lang="en-GB"/>
              <a:t>Contact</a:t>
            </a:r>
          </a:p>
          <a:p>
            <a:r>
              <a:rPr lang="en-GB"/>
              <a:t>Connection</a:t>
            </a:r>
          </a:p>
          <a:p>
            <a:r>
              <a:rPr lang="en-GB"/>
              <a:t>Empathy </a:t>
            </a:r>
          </a:p>
          <a:p>
            <a:r>
              <a:rPr lang="en-US">
                <a:latin typeface="Calibri"/>
                <a:ea typeface="Calibri"/>
                <a:cs typeface="Calibri"/>
              </a:rPr>
              <a:t>Being more mindful, growth mindset, commitment to learn, evolve, unlearning things, taking responsibility for continued learning. </a:t>
            </a:r>
          </a:p>
          <a:p>
            <a:endParaRPr lang="en-US">
              <a:latin typeface="Calibri"/>
              <a:ea typeface="Calibri"/>
              <a:cs typeface="Calibri"/>
            </a:endParaRPr>
          </a:p>
          <a:p>
            <a:r>
              <a:rPr lang="en-US">
                <a:latin typeface="Calibri"/>
                <a:ea typeface="Calibri"/>
                <a:cs typeface="Calibri"/>
              </a:rPr>
              <a:t>Examples of how these make a difference practically. Showing how having more contact with different groups and others not like you. </a:t>
            </a:r>
          </a:p>
          <a:p>
            <a:endParaRPr lang="en-GB"/>
          </a:p>
          <a:p>
            <a:endParaRPr lang="en-US"/>
          </a:p>
          <a:p>
            <a:r>
              <a:rPr lang="en-US" b="1"/>
              <a:t>Group Discussion: </a:t>
            </a:r>
          </a:p>
          <a:p>
            <a:endParaRPr lang="en-US"/>
          </a:p>
          <a:p>
            <a:r>
              <a:rPr lang="en-US"/>
              <a:t>What can individuals do?</a:t>
            </a:r>
          </a:p>
          <a:p>
            <a:r>
              <a:rPr lang="en-US"/>
              <a:t>What can communities do?</a:t>
            </a:r>
          </a:p>
          <a:p>
            <a:pPr marL="171450" indent="-171450">
              <a:buFont typeface="Arial"/>
              <a:buChar char="•"/>
            </a:pPr>
            <a:r>
              <a:rPr lang="en-US"/>
              <a:t>Peers telling them its wrong</a:t>
            </a:r>
          </a:p>
          <a:p>
            <a:pPr marL="171450" indent="-171450">
              <a:buFont typeface="Arial"/>
              <a:buChar char="•"/>
            </a:pPr>
            <a:r>
              <a:rPr lang="en-US"/>
              <a:t>Peers not agreeing</a:t>
            </a:r>
          </a:p>
          <a:p>
            <a:pPr marL="171450" indent="-171450">
              <a:buFont typeface="Arial"/>
              <a:buChar char="•"/>
            </a:pPr>
            <a:r>
              <a:rPr lang="en-US"/>
              <a:t>Challenge those behaviors</a:t>
            </a:r>
          </a:p>
          <a:p>
            <a:pPr marL="171450" indent="-171450">
              <a:buFont typeface="Arial"/>
              <a:buChar char="•"/>
            </a:pPr>
            <a:r>
              <a:rPr lang="en-US"/>
              <a:t>Setting good examples</a:t>
            </a:r>
          </a:p>
          <a:p>
            <a:pPr marL="171450" indent="-171450">
              <a:buFont typeface="Arial"/>
              <a:buChar char="•"/>
            </a:pPr>
            <a:r>
              <a:rPr lang="en-US"/>
              <a:t>Getting them to repeat it</a:t>
            </a:r>
          </a:p>
          <a:p>
            <a:pPr marL="171450" indent="-171450">
              <a:buFont typeface="Arial"/>
              <a:buChar char="•"/>
            </a:pPr>
            <a:r>
              <a:rPr lang="en-US"/>
              <a:t>Huffing and showing disapproval with body language</a:t>
            </a:r>
          </a:p>
          <a:p>
            <a:pPr marL="171450" indent="-171450">
              <a:buFont typeface="Arial"/>
              <a:buChar char="•"/>
            </a:pPr>
            <a:r>
              <a:rPr lang="en-US"/>
              <a:t>Training</a:t>
            </a:r>
          </a:p>
          <a:p>
            <a:pPr marL="171450" indent="-171450">
              <a:buFont typeface="Arial"/>
              <a:buChar char="•"/>
            </a:pPr>
            <a:endParaRPr lang="en-US"/>
          </a:p>
          <a:p>
            <a:endParaRPr lang="en-US"/>
          </a:p>
        </p:txBody>
      </p:sp>
      <p:sp>
        <p:nvSpPr>
          <p:cNvPr id="4" name="Slide Number Placeholder 3">
            <a:extLst>
              <a:ext uri="{FF2B5EF4-FFF2-40B4-BE49-F238E27FC236}">
                <a16:creationId xmlns:a16="http://schemas.microsoft.com/office/drawing/2014/main" id="{8C562FA3-23A5-A181-1BAD-1189BDBAAC32}"/>
              </a:ext>
            </a:extLst>
          </p:cNvPr>
          <p:cNvSpPr>
            <a:spLocks noGrp="1"/>
          </p:cNvSpPr>
          <p:nvPr>
            <p:ph type="sldNum" sz="quarter" idx="5"/>
          </p:nvPr>
        </p:nvSpPr>
        <p:spPr/>
        <p:txBody>
          <a:bodyPr/>
          <a:lstStyle/>
          <a:p>
            <a:fld id="{9AAD2F5C-2CAB-4683-8433-1454A02238E6}" type="slidenum">
              <a:rPr lang="en-GB" smtClean="0"/>
              <a:t>15</a:t>
            </a:fld>
            <a:endParaRPr lang="en-GB"/>
          </a:p>
        </p:txBody>
      </p:sp>
    </p:spTree>
    <p:extLst>
      <p:ext uri="{BB962C8B-B14F-4D97-AF65-F5344CB8AC3E}">
        <p14:creationId xmlns:p14="http://schemas.microsoft.com/office/powerpoint/2010/main" val="105011294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C387438C-B651-4902-806C-2B73E26DAC18}" type="slidenum">
              <a:rPr lang="en-GB" smtClean="0"/>
              <a:t>16</a:t>
            </a:fld>
            <a:endParaRPr lang="en-GB"/>
          </a:p>
        </p:txBody>
      </p:sp>
    </p:spTree>
    <p:extLst>
      <p:ext uri="{BB962C8B-B14F-4D97-AF65-F5344CB8AC3E}">
        <p14:creationId xmlns:p14="http://schemas.microsoft.com/office/powerpoint/2010/main" val="114773150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kern="100">
                <a:effectLst/>
                <a:latin typeface="Aptos" panose="020B0004020202020204" pitchFamily="34" charset="0"/>
                <a:ea typeface="Aptos" panose="020B0004020202020204" pitchFamily="34" charset="0"/>
                <a:cs typeface="Arial" panose="020B0604020202020204" pitchFamily="34" charset="0"/>
              </a:rPr>
              <a:t>We've talked about biases, microaggressions and the pyramid of hate. We are now ready to introduce the concept of Bystander.</a:t>
            </a:r>
          </a:p>
          <a:p>
            <a:pPr>
              <a:lnSpc>
                <a:spcPct val="107000"/>
              </a:lnSpc>
              <a:spcAft>
                <a:spcPts val="800"/>
              </a:spcAft>
            </a:pPr>
            <a:r>
              <a:rPr lang="en-GB" sz="1800" kern="100">
                <a:effectLst/>
                <a:latin typeface="Aptos" panose="020B0004020202020204" pitchFamily="34" charset="0"/>
                <a:ea typeface="Aptos" panose="020B0004020202020204" pitchFamily="34" charset="0"/>
                <a:cs typeface="Arial" panose="020B0604020202020204" pitchFamily="34" charset="0"/>
              </a:rPr>
              <a:t>A bystander is a person who, although present at some event, does not take part in it; an observer or spectator.</a:t>
            </a:r>
          </a:p>
          <a:p>
            <a:pPr>
              <a:lnSpc>
                <a:spcPct val="107000"/>
              </a:lnSpc>
              <a:spcAft>
                <a:spcPts val="800"/>
              </a:spcAft>
            </a:pPr>
            <a:endParaRPr lang="en-GB" sz="1800" kern="100">
              <a:effectLst/>
              <a:latin typeface="Aptos" panose="020B0004020202020204" pitchFamily="34" charset="0"/>
              <a:ea typeface="Aptos" panose="020B0004020202020204" pitchFamily="34" charset="0"/>
              <a:cs typeface="Arial" panose="020B0604020202020204" pitchFamily="34" charset="0"/>
            </a:endParaRPr>
          </a:p>
          <a:p>
            <a:pPr>
              <a:lnSpc>
                <a:spcPct val="107000"/>
              </a:lnSpc>
              <a:spcAft>
                <a:spcPts val="800"/>
              </a:spcAft>
            </a:pPr>
            <a:r>
              <a:rPr lang="en-GB" sz="1800" kern="100">
                <a:effectLst/>
                <a:latin typeface="Aptos" panose="020B0004020202020204" pitchFamily="34" charset="0"/>
                <a:ea typeface="Aptos" panose="020B0004020202020204" pitchFamily="34" charset="0"/>
                <a:cs typeface="Arial" panose="020B0604020202020204" pitchFamily="34" charset="0"/>
              </a:rPr>
              <a:t>And the Bystander effect has been shown by numerous scientific studies where the more people there are around, individuals are less likely to help</a:t>
            </a:r>
          </a:p>
        </p:txBody>
      </p:sp>
      <p:sp>
        <p:nvSpPr>
          <p:cNvPr id="4" name="Slide Number Placeholder 3"/>
          <p:cNvSpPr>
            <a:spLocks noGrp="1"/>
          </p:cNvSpPr>
          <p:nvPr>
            <p:ph type="sldNum" sz="quarter" idx="5"/>
          </p:nvPr>
        </p:nvSpPr>
        <p:spPr/>
        <p:txBody>
          <a:bodyPr/>
          <a:lstStyle/>
          <a:p>
            <a:fld id="{9AAD2F5C-2CAB-4683-8433-1454A02238E6}" type="slidenum">
              <a:rPr lang="en-GB" smtClean="0"/>
              <a:t>17</a:t>
            </a:fld>
            <a:endParaRPr lang="en-GB"/>
          </a:p>
        </p:txBody>
      </p:sp>
    </p:spTree>
    <p:extLst>
      <p:ext uri="{BB962C8B-B14F-4D97-AF65-F5344CB8AC3E}">
        <p14:creationId xmlns:p14="http://schemas.microsoft.com/office/powerpoint/2010/main" val="129543668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b="1" kern="100">
                <a:effectLst/>
                <a:latin typeface="Aptos"/>
                <a:ea typeface="Aptos" panose="020B0004020202020204" pitchFamily="34" charset="0"/>
                <a:cs typeface="Arial" panose="020B0604020202020204" pitchFamily="34" charset="0"/>
              </a:rPr>
              <a:t>Ultimately, there is a human element in the bystander effect and many researchers have looked into and will continue to study this phenomenon, but how do we understand ourselves as potential bystanders and what is the active roles that we can play in those situations?</a:t>
            </a:r>
            <a:endParaRPr lang="en-GB" sz="1800" kern="100">
              <a:effectLst/>
              <a:latin typeface="Aptos"/>
              <a:ea typeface="Aptos" panose="020B00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9AAD2F5C-2CAB-4683-8433-1454A02238E6}" type="slidenum">
              <a:rPr lang="en-GB" smtClean="0"/>
              <a:t>18</a:t>
            </a:fld>
            <a:endParaRPr lang="en-GB"/>
          </a:p>
        </p:txBody>
      </p:sp>
    </p:spTree>
    <p:extLst>
      <p:ext uri="{BB962C8B-B14F-4D97-AF65-F5344CB8AC3E}">
        <p14:creationId xmlns:p14="http://schemas.microsoft.com/office/powerpoint/2010/main" val="261449476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kern="100">
                <a:effectLst/>
                <a:latin typeface="Aptos"/>
                <a:ea typeface="Aptos" panose="020B0004020202020204" pitchFamily="34" charset="0"/>
                <a:cs typeface="Arial" panose="020B0604020202020204" pitchFamily="34" charset="0"/>
              </a:rPr>
              <a:t>What stops people from getting involved or responding to these situations?</a:t>
            </a:r>
          </a:p>
          <a:p>
            <a:pPr>
              <a:lnSpc>
                <a:spcPct val="107000"/>
              </a:lnSpc>
              <a:spcAft>
                <a:spcPts val="800"/>
              </a:spcAft>
            </a:pPr>
            <a:r>
              <a:rPr lang="en-GB" sz="1800" kern="100">
                <a:effectLst/>
                <a:latin typeface="Aptos"/>
                <a:ea typeface="Aptos" panose="020B0004020202020204" pitchFamily="34" charset="0"/>
                <a:cs typeface="Arial" panose="020B0604020202020204" pitchFamily="34" charset="0"/>
              </a:rPr>
              <a:t>	Safety is important, but what our other factors that may be relevant?</a:t>
            </a:r>
          </a:p>
          <a:p>
            <a:pPr>
              <a:lnSpc>
                <a:spcPct val="107000"/>
              </a:lnSpc>
              <a:spcAft>
                <a:spcPts val="800"/>
              </a:spcAft>
            </a:pPr>
            <a:endParaRPr lang="en-GB" sz="1800" kern="100">
              <a:effectLst/>
              <a:latin typeface="Aptos" panose="020B0004020202020204" pitchFamily="34" charset="0"/>
              <a:ea typeface="Aptos" panose="020B0004020202020204" pitchFamily="34" charset="0"/>
              <a:cs typeface="Arial" panose="020B0604020202020204" pitchFamily="34" charset="0"/>
            </a:endParaRPr>
          </a:p>
          <a:p>
            <a:pPr>
              <a:lnSpc>
                <a:spcPct val="107000"/>
              </a:lnSpc>
              <a:spcAft>
                <a:spcPts val="800"/>
              </a:spcAft>
            </a:pPr>
            <a:r>
              <a:rPr lang="en-GB" sz="1800" kern="100">
                <a:effectLst/>
                <a:latin typeface="Aptos"/>
                <a:ea typeface="Aptos" panose="020B0004020202020204" pitchFamily="34" charset="0"/>
                <a:cs typeface="Arial" panose="020B0604020202020204" pitchFamily="34" charset="0"/>
              </a:rPr>
              <a:t>Before moving to next slide, ask how do we get involved?</a:t>
            </a:r>
          </a:p>
          <a:p>
            <a:pPr>
              <a:lnSpc>
                <a:spcPct val="107000"/>
              </a:lnSpc>
              <a:spcAft>
                <a:spcPts val="800"/>
              </a:spcAft>
            </a:pPr>
            <a:endParaRPr lang="en-GB" sz="1800" kern="100">
              <a:latin typeface="Aptos" panose="020B0004020202020204" pitchFamily="34" charset="0"/>
              <a:ea typeface="Aptos" panose="020B0004020202020204" pitchFamily="34" charset="0"/>
              <a:cs typeface="Arial" panose="020B0604020202020204" pitchFamily="34" charset="0"/>
            </a:endParaRPr>
          </a:p>
          <a:p>
            <a:pPr>
              <a:lnSpc>
                <a:spcPct val="107000"/>
              </a:lnSpc>
              <a:spcAft>
                <a:spcPts val="800"/>
              </a:spcAft>
            </a:pPr>
            <a:r>
              <a:rPr lang="en-GB" sz="1800" kern="100">
                <a:latin typeface="Aptos"/>
                <a:ea typeface="Aptos" panose="020B0004020202020204" pitchFamily="34" charset="0"/>
                <a:cs typeface="Arial" panose="020B0604020202020204" pitchFamily="34" charset="0"/>
              </a:rPr>
              <a:t>Do you know of any other community interventions? What might you have seen?</a:t>
            </a:r>
          </a:p>
          <a:p>
            <a:pPr>
              <a:lnSpc>
                <a:spcPct val="107000"/>
              </a:lnSpc>
              <a:spcAft>
                <a:spcPts val="800"/>
              </a:spcAft>
            </a:pPr>
            <a:endParaRPr lang="en-GB" sz="1800" kern="100">
              <a:latin typeface="Aptos" panose="020B0004020202020204" pitchFamily="34" charset="0"/>
              <a:ea typeface="Aptos" panose="020B0004020202020204" pitchFamily="34" charset="0"/>
              <a:cs typeface="Arial" panose="020B0604020202020204" pitchFamily="34" charset="0"/>
            </a:endParaRPr>
          </a:p>
          <a:p>
            <a:pPr>
              <a:lnSpc>
                <a:spcPct val="107000"/>
              </a:lnSpc>
              <a:spcAft>
                <a:spcPts val="800"/>
              </a:spcAft>
            </a:pPr>
            <a:r>
              <a:rPr lang="en-GB" sz="1800" kern="100">
                <a:latin typeface="Aptos"/>
                <a:ea typeface="Aptos" panose="020B0004020202020204" pitchFamily="34" charset="0"/>
                <a:cs typeface="Arial" panose="020B0604020202020204" pitchFamily="34" charset="0"/>
              </a:rPr>
              <a:t>Use flipcharts, separate into groups if it is a large session</a:t>
            </a:r>
          </a:p>
        </p:txBody>
      </p:sp>
      <p:sp>
        <p:nvSpPr>
          <p:cNvPr id="4" name="Slide Number Placeholder 3"/>
          <p:cNvSpPr>
            <a:spLocks noGrp="1"/>
          </p:cNvSpPr>
          <p:nvPr>
            <p:ph type="sldNum" sz="quarter" idx="5"/>
          </p:nvPr>
        </p:nvSpPr>
        <p:spPr/>
        <p:txBody>
          <a:bodyPr/>
          <a:lstStyle/>
          <a:p>
            <a:fld id="{9AAD2F5C-2CAB-4683-8433-1454A02238E6}" type="slidenum">
              <a:rPr lang="en-GB" smtClean="0"/>
              <a:t>19</a:t>
            </a:fld>
            <a:endParaRPr lang="en-GB"/>
          </a:p>
        </p:txBody>
      </p:sp>
    </p:spTree>
    <p:extLst>
      <p:ext uri="{BB962C8B-B14F-4D97-AF65-F5344CB8AC3E}">
        <p14:creationId xmlns:p14="http://schemas.microsoft.com/office/powerpoint/2010/main" val="167987246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kern="100">
                <a:effectLst/>
                <a:latin typeface="Aptos"/>
                <a:ea typeface="Aptos" panose="020B0004020202020204" pitchFamily="34" charset="0"/>
                <a:cs typeface="Arial" panose="020B0604020202020204" pitchFamily="34" charset="0"/>
              </a:rPr>
              <a:t>When confronting any potential bystander situation, you can think about two lines of intervention: react and/or respond. Which option you choose may differ from day-to-day but often your confidence and level of safety will have a major role to play in which option you choose.</a:t>
            </a:r>
          </a:p>
          <a:p>
            <a:pPr>
              <a:lnSpc>
                <a:spcPct val="107000"/>
              </a:lnSpc>
              <a:spcAft>
                <a:spcPts val="800"/>
              </a:spcAft>
            </a:pPr>
            <a:endParaRPr lang="en-GB" sz="1800" kern="100">
              <a:effectLst/>
              <a:latin typeface="Aptos" panose="020B0004020202020204" pitchFamily="34" charset="0"/>
              <a:ea typeface="Aptos" panose="020B0004020202020204" pitchFamily="34" charset="0"/>
              <a:cs typeface="Arial" panose="020B0604020202020204" pitchFamily="34" charset="0"/>
            </a:endParaRPr>
          </a:p>
          <a:p>
            <a:pPr>
              <a:lnSpc>
                <a:spcPct val="107000"/>
              </a:lnSpc>
              <a:spcAft>
                <a:spcPts val="800"/>
              </a:spcAft>
            </a:pPr>
            <a:r>
              <a:rPr lang="en-US" sz="1800" b="1" kern="100">
                <a:effectLst/>
                <a:latin typeface="Aptos"/>
                <a:ea typeface="Aptos" panose="020B0004020202020204" pitchFamily="34" charset="0"/>
                <a:cs typeface="Arial" panose="020B0604020202020204" pitchFamily="34" charset="0"/>
              </a:rPr>
              <a:t>Reinforce the message that there is always something you can do. </a:t>
            </a:r>
            <a:endParaRPr lang="en-GB" sz="1800" kern="100">
              <a:effectLst/>
              <a:latin typeface="Aptos"/>
              <a:ea typeface="Aptos" panose="020B00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9AAD2F5C-2CAB-4683-8433-1454A02238E6}" type="slidenum">
              <a:rPr lang="en-GB" smtClean="0"/>
              <a:t>20</a:t>
            </a:fld>
            <a:endParaRPr lang="en-GB"/>
          </a:p>
        </p:txBody>
      </p:sp>
    </p:spTree>
    <p:extLst>
      <p:ext uri="{BB962C8B-B14F-4D97-AF65-F5344CB8AC3E}">
        <p14:creationId xmlns:p14="http://schemas.microsoft.com/office/powerpoint/2010/main" val="53214711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US" sz="1800" kern="100">
                <a:effectLst/>
                <a:latin typeface="Aptos" panose="020B0004020202020204" pitchFamily="34" charset="0"/>
                <a:ea typeface="Aptos" panose="020B0004020202020204" pitchFamily="34" charset="0"/>
                <a:cs typeface="Arial" panose="020B0604020202020204" pitchFamily="34" charset="0"/>
              </a:rPr>
              <a:t>Safety is one of the utmost concerns for those in emergency situations. Before stepping in with a direct approach, please consider these ABCs …</a:t>
            </a:r>
          </a:p>
          <a:p>
            <a:pPr>
              <a:lnSpc>
                <a:spcPct val="107000"/>
              </a:lnSpc>
              <a:spcAft>
                <a:spcPts val="800"/>
              </a:spcAft>
            </a:pPr>
            <a:endParaRPr lang="en-GB" sz="1800" kern="100">
              <a:effectLst/>
              <a:latin typeface="Aptos" panose="020B0004020202020204" pitchFamily="34" charset="0"/>
              <a:ea typeface="Aptos" panose="020B0004020202020204" pitchFamily="34" charset="0"/>
              <a:cs typeface="Arial" panose="020B0604020202020204" pitchFamily="34" charset="0"/>
            </a:endParaRPr>
          </a:p>
          <a:p>
            <a:pPr marL="342900" lvl="0" indent="-342900">
              <a:lnSpc>
                <a:spcPct val="107000"/>
              </a:lnSpc>
              <a:spcAft>
                <a:spcPts val="800"/>
              </a:spcAft>
              <a:buFont typeface="Arial" panose="020B0604020202020204" pitchFamily="34" charset="0"/>
              <a:buChar char="•"/>
              <a:tabLst>
                <a:tab pos="457200" algn="l"/>
              </a:tabLst>
            </a:pPr>
            <a:r>
              <a:rPr lang="en-GB" sz="1800" b="1" kern="100">
                <a:effectLst/>
                <a:latin typeface="Aptos" panose="020B0004020202020204" pitchFamily="34" charset="0"/>
                <a:ea typeface="Aptos" panose="020B0004020202020204" pitchFamily="34" charset="0"/>
                <a:cs typeface="Times New Roman" panose="02020603050405020304" pitchFamily="18" charset="0"/>
              </a:rPr>
              <a:t>A</a:t>
            </a:r>
            <a:r>
              <a:rPr lang="en-GB" sz="1800" kern="100">
                <a:effectLst/>
                <a:latin typeface="Aptos" panose="020B0004020202020204" pitchFamily="34" charset="0"/>
                <a:ea typeface="Aptos" panose="020B0004020202020204" pitchFamily="34" charset="0"/>
                <a:cs typeface="Times New Roman" panose="02020603050405020304" pitchFamily="18" charset="0"/>
              </a:rPr>
              <a:t>ssess for safety: If you see someone in trouble, ask yourself if you can help safely in any way. Remember, your personal safety is a priority – never put yourself at risk.</a:t>
            </a:r>
          </a:p>
          <a:p>
            <a:pPr marL="342900" lvl="0" indent="-342900">
              <a:lnSpc>
                <a:spcPct val="107000"/>
              </a:lnSpc>
              <a:spcAft>
                <a:spcPts val="800"/>
              </a:spcAft>
              <a:buFont typeface="Arial" panose="020B0604020202020204" pitchFamily="34" charset="0"/>
              <a:buChar char="•"/>
              <a:tabLst>
                <a:tab pos="457200" algn="l"/>
              </a:tabLst>
            </a:pPr>
            <a:r>
              <a:rPr lang="en-GB" sz="1800" b="1" kern="100">
                <a:effectLst/>
                <a:latin typeface="Aptos" panose="020B0004020202020204" pitchFamily="34" charset="0"/>
                <a:ea typeface="Aptos" panose="020B0004020202020204" pitchFamily="34" charset="0"/>
                <a:cs typeface="Times New Roman" panose="02020603050405020304" pitchFamily="18" charset="0"/>
              </a:rPr>
              <a:t>B</a:t>
            </a:r>
            <a:r>
              <a:rPr lang="en-GB" sz="1800" kern="100">
                <a:effectLst/>
                <a:latin typeface="Aptos" panose="020B0004020202020204" pitchFamily="34" charset="0"/>
                <a:ea typeface="Aptos" panose="020B0004020202020204" pitchFamily="34" charset="0"/>
                <a:cs typeface="Times New Roman" panose="02020603050405020304" pitchFamily="18" charset="0"/>
              </a:rPr>
              <a:t>e in a group: It’s safer to call out behaviour or intervene in a group. If this is not an option, report it to others who can act.</a:t>
            </a:r>
          </a:p>
          <a:p>
            <a:pPr marL="342900" lvl="0" indent="-342900">
              <a:lnSpc>
                <a:spcPct val="107000"/>
              </a:lnSpc>
              <a:spcAft>
                <a:spcPts val="800"/>
              </a:spcAft>
              <a:buFont typeface="Arial" panose="020B0604020202020204" pitchFamily="34" charset="0"/>
              <a:buChar char="•"/>
              <a:tabLst>
                <a:tab pos="457200" algn="l"/>
              </a:tabLst>
            </a:pPr>
            <a:r>
              <a:rPr lang="en-GB" sz="1800" b="1" kern="100">
                <a:effectLst/>
                <a:latin typeface="Aptos" panose="020B0004020202020204" pitchFamily="34" charset="0"/>
                <a:ea typeface="Aptos" panose="020B0004020202020204" pitchFamily="34" charset="0"/>
                <a:cs typeface="Times New Roman" panose="02020603050405020304" pitchFamily="18" charset="0"/>
              </a:rPr>
              <a:t>C</a:t>
            </a:r>
            <a:r>
              <a:rPr lang="en-GB" sz="1800" kern="100">
                <a:effectLst/>
                <a:latin typeface="Aptos" panose="020B0004020202020204" pitchFamily="34" charset="0"/>
                <a:ea typeface="Aptos" panose="020B0004020202020204" pitchFamily="34" charset="0"/>
                <a:cs typeface="Times New Roman" panose="02020603050405020304" pitchFamily="18" charset="0"/>
              </a:rPr>
              <a:t>are for the victim. Talk to the person who you think may need help. Ask them if they are OK.</a:t>
            </a:r>
          </a:p>
          <a:p>
            <a:pPr marL="342900" lvl="0" indent="-342900">
              <a:lnSpc>
                <a:spcPct val="107000"/>
              </a:lnSpc>
              <a:spcAft>
                <a:spcPts val="800"/>
              </a:spcAft>
              <a:buFont typeface="Arial" panose="020B0604020202020204" pitchFamily="34" charset="0"/>
              <a:buChar char="•"/>
              <a:tabLst>
                <a:tab pos="457200" algn="l"/>
              </a:tabLst>
            </a:pPr>
            <a:endParaRPr lang="en-GB" sz="1800" kern="10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800" kern="100">
                <a:effectLst/>
                <a:latin typeface="Aptos" panose="020B0004020202020204" pitchFamily="34" charset="0"/>
                <a:ea typeface="Aptos" panose="020B0004020202020204" pitchFamily="34" charset="0"/>
                <a:cs typeface="Arial" panose="020B0604020202020204" pitchFamily="34" charset="0"/>
              </a:rPr>
              <a:t>In an emergency, </a:t>
            </a:r>
            <a:r>
              <a:rPr lang="en-GB" sz="1800" b="1" kern="100">
                <a:effectLst/>
                <a:latin typeface="Aptos" panose="020B0004020202020204" pitchFamily="34" charset="0"/>
                <a:ea typeface="Aptos" panose="020B0004020202020204" pitchFamily="34" charset="0"/>
                <a:cs typeface="Arial" panose="020B0604020202020204" pitchFamily="34" charset="0"/>
              </a:rPr>
              <a:t>call the police on 999.</a:t>
            </a:r>
            <a:r>
              <a:rPr lang="en-GB" sz="1800" kern="100">
                <a:effectLst/>
                <a:latin typeface="Aptos" panose="020B0004020202020204" pitchFamily="34" charset="0"/>
                <a:ea typeface="Aptos" panose="020B0004020202020204" pitchFamily="34" charset="0"/>
                <a:cs typeface="Arial" panose="020B0604020202020204" pitchFamily="34" charset="0"/>
              </a:rPr>
              <a:t> </a:t>
            </a:r>
          </a:p>
          <a:p>
            <a:pPr>
              <a:lnSpc>
                <a:spcPct val="107000"/>
              </a:lnSpc>
              <a:spcAft>
                <a:spcPts val="800"/>
              </a:spcAft>
            </a:pPr>
            <a:endParaRPr lang="en-GB" sz="1800" kern="100">
              <a:effectLst/>
              <a:latin typeface="Aptos" panose="020B0004020202020204" pitchFamily="34" charset="0"/>
              <a:ea typeface="Aptos" panose="020B0004020202020204" pitchFamily="34" charset="0"/>
              <a:cs typeface="Arial" panose="020B0604020202020204" pitchFamily="34" charset="0"/>
            </a:endParaRPr>
          </a:p>
          <a:p>
            <a:pPr>
              <a:lnSpc>
                <a:spcPct val="107000"/>
              </a:lnSpc>
              <a:spcAft>
                <a:spcPts val="800"/>
              </a:spcAft>
            </a:pPr>
            <a:r>
              <a:rPr lang="en-GB" sz="1800" b="1" kern="100">
                <a:effectLst/>
                <a:latin typeface="Aptos" panose="020B0004020202020204" pitchFamily="34" charset="0"/>
                <a:ea typeface="Aptos" panose="020B0004020202020204" pitchFamily="34" charset="0"/>
                <a:cs typeface="Arial" panose="020B0604020202020204" pitchFamily="34" charset="0"/>
              </a:rPr>
              <a:t>Remember, never put yourself in danger. Only intervene directly if safe to do so.</a:t>
            </a:r>
            <a:endParaRPr lang="en-GB" sz="1800" kern="100">
              <a:effectLst/>
              <a:latin typeface="Aptos" panose="020B0004020202020204" pitchFamily="34" charset="0"/>
              <a:ea typeface="Aptos" panose="020B00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9AAD2F5C-2CAB-4683-8433-1454A02238E6}" type="slidenum">
              <a:rPr lang="en-GB" smtClean="0"/>
              <a:t>21</a:t>
            </a:fld>
            <a:endParaRPr lang="en-GB"/>
          </a:p>
        </p:txBody>
      </p:sp>
    </p:spTree>
    <p:extLst>
      <p:ext uri="{BB962C8B-B14F-4D97-AF65-F5344CB8AC3E}">
        <p14:creationId xmlns:p14="http://schemas.microsoft.com/office/powerpoint/2010/main" val="86393183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2800"/>
              <a:t>Someone in your course suggests all going out for dinner after exams and the place suggested isn't wheelchair accessible </a:t>
            </a:r>
          </a:p>
          <a:p>
            <a:pPr>
              <a:lnSpc>
                <a:spcPct val="107000"/>
              </a:lnSpc>
              <a:spcAft>
                <a:spcPts val="800"/>
              </a:spcAft>
            </a:pPr>
            <a:endParaRPr lang="en-GB" sz="1800" kern="100">
              <a:effectLst/>
              <a:latin typeface="Aptos" panose="020B0004020202020204" pitchFamily="34" charset="0"/>
              <a:ea typeface="Aptos" panose="020B0004020202020204" pitchFamily="34" charset="0"/>
              <a:cs typeface="Arial" panose="020B0604020202020204" pitchFamily="34" charset="0"/>
            </a:endParaRPr>
          </a:p>
          <a:p>
            <a:pPr>
              <a:lnSpc>
                <a:spcPct val="107000"/>
              </a:lnSpc>
              <a:spcAft>
                <a:spcPts val="800"/>
              </a:spcAft>
            </a:pPr>
            <a:r>
              <a:rPr lang="en-GB" sz="1800" kern="100">
                <a:effectLst/>
                <a:latin typeface="Aptos" panose="020B0004020202020204" pitchFamily="34" charset="0"/>
                <a:ea typeface="Aptos" panose="020B0004020202020204" pitchFamily="34" charset="0"/>
                <a:cs typeface="Arial" panose="020B0604020202020204" pitchFamily="34" charset="0"/>
              </a:rPr>
              <a:t>More examples … </a:t>
            </a:r>
          </a:p>
        </p:txBody>
      </p:sp>
      <p:sp>
        <p:nvSpPr>
          <p:cNvPr id="4" name="Slide Number Placeholder 3"/>
          <p:cNvSpPr>
            <a:spLocks noGrp="1"/>
          </p:cNvSpPr>
          <p:nvPr>
            <p:ph type="sldNum" sz="quarter" idx="5"/>
          </p:nvPr>
        </p:nvSpPr>
        <p:spPr/>
        <p:txBody>
          <a:bodyPr/>
          <a:lstStyle/>
          <a:p>
            <a:fld id="{9AAD2F5C-2CAB-4683-8433-1454A02238E6}" type="slidenum">
              <a:rPr lang="en-GB" smtClean="0"/>
              <a:t>22</a:t>
            </a:fld>
            <a:endParaRPr lang="en-GB"/>
          </a:p>
        </p:txBody>
      </p:sp>
    </p:spTree>
    <p:extLst>
      <p:ext uri="{BB962C8B-B14F-4D97-AF65-F5344CB8AC3E}">
        <p14:creationId xmlns:p14="http://schemas.microsoft.com/office/powerpoint/2010/main" val="4764270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100" kern="100">
                <a:effectLst/>
                <a:latin typeface="Aptos" panose="020B0004020202020204" pitchFamily="34" charset="0"/>
                <a:ea typeface="Aptos" panose="020B0004020202020204" pitchFamily="34" charset="0"/>
                <a:cs typeface="Arial" panose="020B0604020202020204" pitchFamily="34" charset="0"/>
              </a:rPr>
              <a:t>Now that we have talked about how to intervene and how all action is an intervention. We want to think about how does this look in our campus community. </a:t>
            </a:r>
          </a:p>
          <a:p>
            <a:pPr>
              <a:lnSpc>
                <a:spcPct val="107000"/>
              </a:lnSpc>
              <a:spcAft>
                <a:spcPts val="800"/>
              </a:spcAft>
            </a:pPr>
            <a:endParaRPr lang="en-GB" sz="1100" kern="100">
              <a:effectLst/>
              <a:latin typeface="Aptos" panose="020B0004020202020204" pitchFamily="34" charset="0"/>
              <a:ea typeface="Aptos" panose="020B0004020202020204" pitchFamily="34" charset="0"/>
              <a:cs typeface="Arial" panose="020B0604020202020204" pitchFamily="34" charset="0"/>
            </a:endParaRPr>
          </a:p>
          <a:p>
            <a:pPr>
              <a:lnSpc>
                <a:spcPct val="107000"/>
              </a:lnSpc>
              <a:spcAft>
                <a:spcPts val="800"/>
              </a:spcAft>
            </a:pPr>
            <a:r>
              <a:rPr lang="en-GB" sz="1100" kern="100">
                <a:effectLst/>
                <a:latin typeface="Aptos" panose="020B0004020202020204" pitchFamily="34" charset="0"/>
                <a:ea typeface="Aptos" panose="020B0004020202020204" pitchFamily="34" charset="0"/>
                <a:cs typeface="Arial" panose="020B0604020202020204" pitchFamily="34" charset="0"/>
              </a:rPr>
              <a:t>The first thing we want to talk about is disclosures and what that means and looks like on our campuses. </a:t>
            </a:r>
          </a:p>
          <a:p>
            <a:pPr marL="342900" lvl="0" indent="-342900">
              <a:lnSpc>
                <a:spcPct val="107000"/>
              </a:lnSpc>
              <a:spcAft>
                <a:spcPts val="800"/>
              </a:spcAft>
              <a:buFont typeface="Arial" panose="020B0604020202020204" pitchFamily="34" charset="0"/>
              <a:buChar char="•"/>
              <a:tabLst>
                <a:tab pos="457200" algn="l"/>
              </a:tabLst>
            </a:pPr>
            <a:r>
              <a:rPr lang="en-GB" sz="1100" kern="100">
                <a:effectLst/>
                <a:latin typeface="Aptos" panose="020B0004020202020204" pitchFamily="34" charset="0"/>
                <a:ea typeface="Aptos" panose="020B0004020202020204" pitchFamily="34" charset="0"/>
                <a:cs typeface="Times New Roman" panose="02020603050405020304" pitchFamily="18" charset="0"/>
              </a:rPr>
              <a:t>You can disclose to anyone – a friend, fellow student, tutor, lecturer or a staff member.</a:t>
            </a:r>
          </a:p>
          <a:p>
            <a:pPr marL="742950" lvl="1" indent="-285750">
              <a:lnSpc>
                <a:spcPct val="107000"/>
              </a:lnSpc>
              <a:spcAft>
                <a:spcPts val="800"/>
              </a:spcAft>
              <a:buFont typeface="Arial" panose="020B0604020202020204" pitchFamily="34" charset="0"/>
              <a:buChar char="•"/>
              <a:tabLst>
                <a:tab pos="914400" algn="l"/>
              </a:tabLst>
            </a:pPr>
            <a:r>
              <a:rPr lang="en-GB" sz="1100" kern="100">
                <a:effectLst/>
                <a:latin typeface="Aptos" panose="020B0004020202020204" pitchFamily="34" charset="0"/>
                <a:ea typeface="Aptos" panose="020B0004020202020204" pitchFamily="34" charset="0"/>
                <a:cs typeface="Times New Roman" panose="02020603050405020304" pitchFamily="18" charset="0"/>
              </a:rPr>
              <a:t>A disclosure to faculty/staff is a disclosure to the University.</a:t>
            </a:r>
          </a:p>
          <a:p>
            <a:pPr marL="742950" lvl="1" indent="-285750">
              <a:lnSpc>
                <a:spcPct val="107000"/>
              </a:lnSpc>
              <a:spcAft>
                <a:spcPts val="800"/>
              </a:spcAft>
              <a:buFont typeface="Arial" panose="020B0604020202020204" pitchFamily="34" charset="0"/>
              <a:buChar char="•"/>
              <a:tabLst>
                <a:tab pos="914400" algn="l"/>
              </a:tabLst>
            </a:pPr>
            <a:r>
              <a:rPr lang="en-GB" sz="1100" kern="100">
                <a:effectLst/>
                <a:latin typeface="Aptos" panose="020B0004020202020204" pitchFamily="34" charset="0"/>
                <a:ea typeface="Aptos" panose="020B0004020202020204" pitchFamily="34" charset="0"/>
                <a:cs typeface="Times New Roman" panose="02020603050405020304" pitchFamily="18" charset="0"/>
              </a:rPr>
              <a:t>When you disclose to the University, we can make available services and support based on the situation.</a:t>
            </a:r>
          </a:p>
          <a:p>
            <a:pPr marL="457200" lvl="1" indent="0">
              <a:lnSpc>
                <a:spcPct val="107000"/>
              </a:lnSpc>
              <a:spcAft>
                <a:spcPts val="800"/>
              </a:spcAft>
              <a:buFont typeface="Arial" panose="020B0604020202020204" pitchFamily="34" charset="0"/>
              <a:buNone/>
              <a:tabLst>
                <a:tab pos="914400" algn="l"/>
              </a:tabLst>
            </a:pPr>
            <a:endParaRPr lang="en-GB" sz="1100" kern="10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07000"/>
              </a:lnSpc>
              <a:spcAft>
                <a:spcPts val="800"/>
              </a:spcAft>
              <a:buFont typeface="Arial" panose="020B0604020202020204" pitchFamily="34" charset="0"/>
              <a:buChar char="•"/>
              <a:tabLst>
                <a:tab pos="457200" algn="l"/>
              </a:tabLst>
            </a:pPr>
            <a:r>
              <a:rPr lang="en-GB" sz="1100" kern="100">
                <a:effectLst/>
                <a:latin typeface="Aptos" panose="020B0004020202020204" pitchFamily="34" charset="0"/>
                <a:ea typeface="Aptos" panose="020B0004020202020204" pitchFamily="34" charset="0"/>
                <a:cs typeface="Times New Roman" panose="02020603050405020304" pitchFamily="18" charset="0"/>
              </a:rPr>
              <a:t>You can make a disclosure using our Support Request Form or by speaking directly to a member of the faculty or staff. </a:t>
            </a:r>
          </a:p>
          <a:p>
            <a:pPr marL="742950" lvl="1" indent="-285750">
              <a:lnSpc>
                <a:spcPct val="107000"/>
              </a:lnSpc>
              <a:spcAft>
                <a:spcPts val="800"/>
              </a:spcAft>
              <a:buFont typeface="Arial" panose="020B0604020202020204" pitchFamily="34" charset="0"/>
              <a:buChar char="•"/>
              <a:tabLst>
                <a:tab pos="914400" algn="l"/>
              </a:tabLst>
            </a:pPr>
            <a:r>
              <a:rPr lang="en-GB" sz="1100" kern="100">
                <a:effectLst/>
                <a:latin typeface="Aptos" panose="020B0004020202020204" pitchFamily="34" charset="0"/>
                <a:ea typeface="Aptos" panose="020B0004020202020204" pitchFamily="34" charset="0"/>
                <a:cs typeface="Times New Roman" panose="02020603050405020304" pitchFamily="18" charset="0"/>
              </a:rPr>
              <a:t>Our Wellbeing Team or Safeguard Officer will follow up based on the disclosure.</a:t>
            </a:r>
          </a:p>
          <a:p>
            <a:pPr marL="457200" lvl="1" indent="0">
              <a:lnSpc>
                <a:spcPct val="107000"/>
              </a:lnSpc>
              <a:spcAft>
                <a:spcPts val="800"/>
              </a:spcAft>
              <a:buFont typeface="Arial" panose="020B0604020202020204" pitchFamily="34" charset="0"/>
              <a:buNone/>
              <a:tabLst>
                <a:tab pos="914400" algn="l"/>
              </a:tabLst>
            </a:pPr>
            <a:endParaRPr lang="en-GB" sz="1100" kern="10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100" kern="100">
                <a:effectLst/>
                <a:latin typeface="Aptos" panose="020B0004020202020204" pitchFamily="34" charset="0"/>
                <a:ea typeface="Aptos" panose="020B0004020202020204" pitchFamily="34" charset="0"/>
                <a:cs typeface="Arial" panose="020B0604020202020204" pitchFamily="34" charset="0"/>
              </a:rPr>
              <a:t>Show them the </a:t>
            </a:r>
            <a:r>
              <a:rPr lang="en-GB" sz="1100" u="sng" kern="100">
                <a:solidFill>
                  <a:srgbClr val="0000FF"/>
                </a:solidFill>
                <a:effectLst/>
                <a:latin typeface="Aptos" panose="020B0004020202020204" pitchFamily="34" charset="0"/>
                <a:ea typeface="Aptos" panose="020B0004020202020204" pitchFamily="34" charset="0"/>
                <a:cs typeface="Arial" panose="020B0604020202020204" pitchFamily="34" charset="0"/>
                <a:hlinkClick r:id="rId3"/>
              </a:rPr>
              <a:t>Reporting to the University | University of Wales Trinity Saint David (uwtsd.ac.uk)</a:t>
            </a:r>
            <a:r>
              <a:rPr lang="en-GB" sz="1100" kern="100">
                <a:effectLst/>
                <a:latin typeface="Aptos" panose="020B0004020202020204" pitchFamily="34" charset="0"/>
                <a:ea typeface="Aptos" panose="020B0004020202020204" pitchFamily="34" charset="0"/>
                <a:cs typeface="Arial" panose="020B0604020202020204" pitchFamily="34" charset="0"/>
              </a:rPr>
              <a:t> page on UWTSD website</a:t>
            </a:r>
          </a:p>
        </p:txBody>
      </p:sp>
      <p:sp>
        <p:nvSpPr>
          <p:cNvPr id="4" name="Slide Number Placeholder 3"/>
          <p:cNvSpPr>
            <a:spLocks noGrp="1"/>
          </p:cNvSpPr>
          <p:nvPr>
            <p:ph type="sldNum" sz="quarter" idx="5"/>
          </p:nvPr>
        </p:nvSpPr>
        <p:spPr/>
        <p:txBody>
          <a:bodyPr/>
          <a:lstStyle/>
          <a:p>
            <a:fld id="{9AAD2F5C-2CAB-4683-8433-1454A02238E6}" type="slidenum">
              <a:rPr lang="en-GB" smtClean="0"/>
              <a:t>23</a:t>
            </a:fld>
            <a:endParaRPr lang="en-GB"/>
          </a:p>
        </p:txBody>
      </p:sp>
    </p:spTree>
    <p:extLst>
      <p:ext uri="{BB962C8B-B14F-4D97-AF65-F5344CB8AC3E}">
        <p14:creationId xmlns:p14="http://schemas.microsoft.com/office/powerpoint/2010/main" val="336449986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C387438C-B651-4902-806C-2B73E26DAC18}" type="slidenum">
              <a:rPr lang="en-GB" smtClean="0"/>
              <a:t>24</a:t>
            </a:fld>
            <a:endParaRPr lang="en-GB"/>
          </a:p>
        </p:txBody>
      </p:sp>
    </p:spTree>
    <p:extLst>
      <p:ext uri="{BB962C8B-B14F-4D97-AF65-F5344CB8AC3E}">
        <p14:creationId xmlns:p14="http://schemas.microsoft.com/office/powerpoint/2010/main" val="206355218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100" kern="100">
                <a:effectLst/>
                <a:latin typeface="Aptos"/>
                <a:ea typeface="Aptos" panose="020B0004020202020204" pitchFamily="34" charset="0"/>
                <a:cs typeface="Arial" panose="020B0604020202020204" pitchFamily="34" charset="0"/>
              </a:rPr>
              <a:t>Disclosure is more informal and triggers a support response. </a:t>
            </a:r>
          </a:p>
          <a:p>
            <a:pPr>
              <a:lnSpc>
                <a:spcPct val="107000"/>
              </a:lnSpc>
              <a:spcAft>
                <a:spcPts val="800"/>
              </a:spcAft>
            </a:pPr>
            <a:endParaRPr lang="en-GB" sz="1100" kern="100">
              <a:effectLst/>
              <a:latin typeface="Aptos" panose="020B0004020202020204" pitchFamily="34" charset="0"/>
              <a:ea typeface="Aptos" panose="020B0004020202020204" pitchFamily="34" charset="0"/>
              <a:cs typeface="Arial" panose="020B0604020202020204" pitchFamily="34" charset="0"/>
            </a:endParaRPr>
          </a:p>
          <a:p>
            <a:pPr>
              <a:lnSpc>
                <a:spcPct val="107000"/>
              </a:lnSpc>
              <a:spcAft>
                <a:spcPts val="800"/>
              </a:spcAft>
            </a:pPr>
            <a:r>
              <a:rPr lang="en-GB" sz="1100" kern="100">
                <a:effectLst/>
                <a:latin typeface="Aptos"/>
                <a:ea typeface="Aptos" panose="020B0004020202020204" pitchFamily="34" charset="0"/>
                <a:cs typeface="Arial" panose="020B0604020202020204" pitchFamily="34" charset="0"/>
              </a:rPr>
              <a:t>Reporting is more official and triggers a formal request. You will also be offered more formal support. </a:t>
            </a:r>
          </a:p>
          <a:p>
            <a:pPr marL="342900" lvl="0" indent="-342900">
              <a:lnSpc>
                <a:spcPct val="107000"/>
              </a:lnSpc>
              <a:spcAft>
                <a:spcPts val="800"/>
              </a:spcAft>
              <a:buFont typeface="Arial" panose="020B0604020202020204" pitchFamily="34" charset="0"/>
              <a:buChar char="•"/>
              <a:tabLst>
                <a:tab pos="457200" algn="l"/>
              </a:tabLst>
            </a:pPr>
            <a:r>
              <a:rPr lang="en-GB" sz="1100" kern="100">
                <a:effectLst/>
                <a:latin typeface="Aptos"/>
                <a:ea typeface="Aptos" panose="020B0004020202020204" pitchFamily="34" charset="0"/>
                <a:cs typeface="Times New Roman" panose="02020603050405020304" pitchFamily="18" charset="0"/>
              </a:rPr>
              <a:t>A report is a way of officially sharing a complaint and requesting for this to be considered and responded to by the University.</a:t>
            </a:r>
          </a:p>
          <a:p>
            <a:pPr marL="342900" lvl="0" indent="-342900">
              <a:lnSpc>
                <a:spcPct val="107000"/>
              </a:lnSpc>
              <a:spcAft>
                <a:spcPts val="800"/>
              </a:spcAft>
              <a:buFont typeface="Arial" panose="020B0604020202020204" pitchFamily="34" charset="0"/>
              <a:buChar char="•"/>
              <a:tabLst>
                <a:tab pos="457200" algn="l"/>
              </a:tabLst>
            </a:pPr>
            <a:r>
              <a:rPr lang="en-GB" sz="1100" kern="100">
                <a:effectLst/>
                <a:latin typeface="Aptos"/>
                <a:ea typeface="Aptos" panose="020B0004020202020204" pitchFamily="34" charset="0"/>
                <a:cs typeface="Times New Roman" panose="02020603050405020304" pitchFamily="18" charset="0"/>
              </a:rPr>
              <a:t>You can report an incident to the University through academic office using this form: </a:t>
            </a:r>
            <a:r>
              <a:rPr lang="en-GB" sz="1100" u="sng" kern="100">
                <a:solidFill>
                  <a:srgbClr val="0000FF"/>
                </a:solidFill>
                <a:effectLst/>
                <a:latin typeface="Aptos"/>
                <a:ea typeface="Aptos" panose="020B0004020202020204" pitchFamily="34" charset="0"/>
                <a:cs typeface="Times New Roman" panose="02020603050405020304" pitchFamily="18" charset="0"/>
                <a:hlinkClick r:id="rId3"/>
              </a:rPr>
              <a:t>Report to the University</a:t>
            </a:r>
            <a:r>
              <a:rPr lang="en-GB" sz="1100" kern="100">
                <a:effectLst/>
                <a:latin typeface="Aptos"/>
                <a:ea typeface="Aptos" panose="020B0004020202020204" pitchFamily="34" charset="0"/>
                <a:cs typeface="Times New Roman" panose="02020603050405020304" pitchFamily="18" charset="0"/>
              </a:rPr>
              <a:t>. </a:t>
            </a:r>
          </a:p>
          <a:p>
            <a:pPr marL="742950" lvl="1" indent="-285750">
              <a:lnSpc>
                <a:spcPct val="107000"/>
              </a:lnSpc>
              <a:spcAft>
                <a:spcPts val="800"/>
              </a:spcAft>
              <a:buFont typeface="Arial" panose="020B0604020202020204" pitchFamily="34" charset="0"/>
              <a:buChar char="•"/>
              <a:tabLst>
                <a:tab pos="914400" algn="l"/>
              </a:tabLst>
            </a:pPr>
            <a:r>
              <a:rPr lang="en-GB" sz="1100" kern="100">
                <a:effectLst/>
                <a:latin typeface="Aptos"/>
                <a:ea typeface="Aptos" panose="020B0004020202020204" pitchFamily="34" charset="0"/>
                <a:cs typeface="Times New Roman" panose="02020603050405020304" pitchFamily="18" charset="0"/>
              </a:rPr>
              <a:t>To make a formal report to the University on behalf of somebody else, use the </a:t>
            </a:r>
            <a:r>
              <a:rPr lang="en-GB" sz="1100" u="sng" kern="100">
                <a:solidFill>
                  <a:srgbClr val="0000FF"/>
                </a:solidFill>
                <a:effectLst/>
                <a:latin typeface="Aptos"/>
                <a:ea typeface="Aptos" panose="020B0004020202020204" pitchFamily="34" charset="0"/>
                <a:cs typeface="Times New Roman" panose="02020603050405020304" pitchFamily="18" charset="0"/>
                <a:hlinkClick r:id="rId4"/>
              </a:rPr>
              <a:t>Cause for Concern</a:t>
            </a:r>
            <a:r>
              <a:rPr lang="en-GB" sz="1100" kern="100">
                <a:effectLst/>
                <a:latin typeface="Aptos"/>
                <a:ea typeface="Aptos" panose="020B0004020202020204" pitchFamily="34" charset="0"/>
                <a:cs typeface="Times New Roman" panose="02020603050405020304" pitchFamily="18" charset="0"/>
              </a:rPr>
              <a:t> form.</a:t>
            </a:r>
          </a:p>
          <a:p>
            <a:pPr marL="342900" lvl="0" indent="-342900">
              <a:lnSpc>
                <a:spcPct val="107000"/>
              </a:lnSpc>
              <a:spcAft>
                <a:spcPts val="800"/>
              </a:spcAft>
              <a:buFont typeface="Arial" panose="020B0604020202020204" pitchFamily="34" charset="0"/>
              <a:buChar char="•"/>
              <a:tabLst>
                <a:tab pos="457200" algn="l"/>
              </a:tabLst>
            </a:pPr>
            <a:r>
              <a:rPr lang="en-GB" sz="1100" kern="100">
                <a:effectLst/>
                <a:latin typeface="Aptos"/>
                <a:ea typeface="Aptos" panose="020B0004020202020204" pitchFamily="34" charset="0"/>
                <a:cs typeface="Times New Roman" panose="02020603050405020304" pitchFamily="18" charset="0"/>
              </a:rPr>
              <a:t>When you submit your report, it will be reviewed by the Head of Student Cases, and they will assign an independent Case Officer who will reach out to you to discuss what you have shared. They will work with you to understand what has happened and what you want from making the report. </a:t>
            </a:r>
          </a:p>
          <a:p>
            <a:pPr marL="342900" lvl="0" indent="-342900">
              <a:lnSpc>
                <a:spcPct val="107000"/>
              </a:lnSpc>
              <a:spcAft>
                <a:spcPts val="800"/>
              </a:spcAft>
              <a:buFont typeface="Arial" panose="020B0604020202020204" pitchFamily="34" charset="0"/>
              <a:buChar char="•"/>
              <a:tabLst>
                <a:tab pos="457200" algn="l"/>
              </a:tabLst>
            </a:pPr>
            <a:endParaRPr lang="en-GB" sz="1100" kern="100">
              <a:effectLst/>
              <a:latin typeface="Aptos" panose="020B0004020202020204" pitchFamily="34" charset="0"/>
              <a:ea typeface="Aptos" panose="020B0004020202020204" pitchFamily="34" charset="0"/>
              <a:cs typeface="Times New Roman" panose="02020603050405020304" pitchFamily="18" charset="0"/>
            </a:endParaRPr>
          </a:p>
          <a:p>
            <a:pPr marL="342900" indent="-342900">
              <a:lnSpc>
                <a:spcPct val="107000"/>
              </a:lnSpc>
              <a:spcAft>
                <a:spcPts val="800"/>
              </a:spcAft>
              <a:buFont typeface="Arial" panose="020B0604020202020204" pitchFamily="34" charset="0"/>
              <a:buChar char="•"/>
              <a:tabLst>
                <a:tab pos="457200" algn="l"/>
              </a:tabLst>
            </a:pPr>
            <a:r>
              <a:rPr lang="en-GB" sz="1100" kern="100">
                <a:latin typeface="Aptos"/>
                <a:ea typeface="Aptos" panose="020B0004020202020204" pitchFamily="34" charset="0"/>
                <a:cs typeface="Times New Roman" panose="02020603050405020304" pitchFamily="18" charset="0"/>
              </a:rPr>
              <a:t>Staff or student goes through the complaints process. SU will help support with a complaint.</a:t>
            </a:r>
          </a:p>
          <a:p>
            <a:pPr marL="342900" indent="-342900">
              <a:lnSpc>
                <a:spcPct val="107000"/>
              </a:lnSpc>
              <a:spcAft>
                <a:spcPts val="800"/>
              </a:spcAft>
              <a:buFontTx/>
              <a:buChar char="•"/>
              <a:tabLst>
                <a:tab pos="457200" algn="l"/>
              </a:tabLst>
            </a:pPr>
            <a:endParaRPr lang="en-GB" sz="1100" kern="100">
              <a:latin typeface="Aptos" panose="020B0004020202020204" pitchFamily="34" charset="0"/>
              <a:ea typeface="Aptos" panose="020B0004020202020204" pitchFamily="34" charset="0"/>
              <a:cs typeface="Times New Roman" panose="02020603050405020304" pitchFamily="18" charset="0"/>
            </a:endParaRPr>
          </a:p>
          <a:p>
            <a:pPr marL="0" lvl="0" indent="0">
              <a:lnSpc>
                <a:spcPct val="107000"/>
              </a:lnSpc>
              <a:spcAft>
                <a:spcPts val="800"/>
              </a:spcAft>
              <a:buFont typeface="Arial" panose="020B0604020202020204" pitchFamily="34" charset="0"/>
              <a:buNone/>
              <a:tabLst>
                <a:tab pos="457200" algn="l"/>
              </a:tabLst>
            </a:pPr>
            <a:r>
              <a:rPr lang="en-GB" sz="1100" kern="100">
                <a:effectLst/>
                <a:latin typeface="Aptos"/>
                <a:ea typeface="Aptos" panose="020B0004020202020204" pitchFamily="34" charset="0"/>
                <a:cs typeface="Arial" panose="020B0604020202020204" pitchFamily="34" charset="0"/>
              </a:rPr>
              <a:t>Show them the </a:t>
            </a:r>
            <a:r>
              <a:rPr lang="en-GB" sz="1100" u="sng" kern="100">
                <a:solidFill>
                  <a:srgbClr val="0000FF"/>
                </a:solidFill>
                <a:effectLst/>
                <a:latin typeface="Aptos"/>
                <a:ea typeface="Aptos" panose="020B0004020202020204" pitchFamily="34" charset="0"/>
                <a:cs typeface="Arial" panose="020B0604020202020204" pitchFamily="34" charset="0"/>
                <a:hlinkClick r:id="rId5"/>
              </a:rPr>
              <a:t>Reporting to the University | University of Wales Trinity Saint David (uwtsd.ac.uk)</a:t>
            </a:r>
            <a:r>
              <a:rPr lang="en-GB" sz="1100" kern="100">
                <a:effectLst/>
                <a:latin typeface="Aptos"/>
                <a:ea typeface="Aptos" panose="020B0004020202020204" pitchFamily="34" charset="0"/>
                <a:cs typeface="Arial" panose="020B0604020202020204" pitchFamily="34" charset="0"/>
              </a:rPr>
              <a:t> page on UWTSD website</a:t>
            </a:r>
          </a:p>
        </p:txBody>
      </p:sp>
      <p:sp>
        <p:nvSpPr>
          <p:cNvPr id="4" name="Slide Number Placeholder 3"/>
          <p:cNvSpPr>
            <a:spLocks noGrp="1"/>
          </p:cNvSpPr>
          <p:nvPr>
            <p:ph type="sldNum" sz="quarter" idx="5"/>
          </p:nvPr>
        </p:nvSpPr>
        <p:spPr/>
        <p:txBody>
          <a:bodyPr/>
          <a:lstStyle/>
          <a:p>
            <a:fld id="{9AAD2F5C-2CAB-4683-8433-1454A02238E6}" type="slidenum">
              <a:rPr lang="en-GB" smtClean="0"/>
              <a:t>25</a:t>
            </a:fld>
            <a:endParaRPr lang="en-GB"/>
          </a:p>
        </p:txBody>
      </p:sp>
    </p:spTree>
    <p:extLst>
      <p:ext uri="{BB962C8B-B14F-4D97-AF65-F5344CB8AC3E}">
        <p14:creationId xmlns:p14="http://schemas.microsoft.com/office/powerpoint/2010/main" val="4209179142"/>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C387438C-B651-4902-806C-2B73E26DAC18}" type="slidenum">
              <a:rPr lang="en-GB" smtClean="0"/>
              <a:t>26</a:t>
            </a:fld>
            <a:endParaRPr lang="en-GB"/>
          </a:p>
        </p:txBody>
      </p:sp>
    </p:spTree>
    <p:extLst>
      <p:ext uri="{BB962C8B-B14F-4D97-AF65-F5344CB8AC3E}">
        <p14:creationId xmlns:p14="http://schemas.microsoft.com/office/powerpoint/2010/main" val="3322099763"/>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kern="100" dirty="0">
                <a:effectLst/>
                <a:latin typeface="Aptos" panose="020B0004020202020204" pitchFamily="34" charset="0"/>
                <a:ea typeface="Aptos" panose="020B0004020202020204" pitchFamily="34" charset="0"/>
                <a:cs typeface="Arial" panose="020B0604020202020204" pitchFamily="34" charset="0"/>
              </a:rPr>
              <a:t>The University has many support systems in place to help those that disclose or report an incident to the institution.</a:t>
            </a:r>
          </a:p>
          <a:p>
            <a:pPr>
              <a:lnSpc>
                <a:spcPct val="107000"/>
              </a:lnSpc>
              <a:spcAft>
                <a:spcPts val="800"/>
              </a:spcAft>
            </a:pPr>
            <a:endParaRPr lang="en-GB" sz="1800" kern="100">
              <a:effectLst/>
              <a:latin typeface="Aptos" panose="020B0004020202020204" pitchFamily="34" charset="0"/>
              <a:ea typeface="Aptos" panose="020B0004020202020204" pitchFamily="34" charset="0"/>
              <a:cs typeface="Arial" panose="020B0604020202020204" pitchFamily="34" charset="0"/>
            </a:endParaRPr>
          </a:p>
          <a:p>
            <a:pPr>
              <a:lnSpc>
                <a:spcPct val="107000"/>
              </a:lnSpc>
              <a:spcAft>
                <a:spcPts val="800"/>
              </a:spcAft>
            </a:pPr>
            <a:r>
              <a:rPr lang="en-GB" sz="1800" kern="100">
                <a:effectLst/>
                <a:latin typeface="Aptos" panose="020B0004020202020204" pitchFamily="34" charset="0"/>
                <a:ea typeface="Aptos" panose="020B0004020202020204" pitchFamily="34" charset="0"/>
                <a:cs typeface="Arial" panose="020B0604020202020204" pitchFamily="34" charset="0"/>
              </a:rPr>
              <a:t>Here we have listed some of those available to you. You will also receive a digital handout that provides link to each of these resources. </a:t>
            </a:r>
          </a:p>
          <a:p>
            <a:pPr>
              <a:lnSpc>
                <a:spcPct val="107000"/>
              </a:lnSpc>
              <a:spcAft>
                <a:spcPts val="800"/>
              </a:spcAft>
            </a:pPr>
            <a:endParaRPr lang="en-GB" sz="1800" kern="100">
              <a:effectLst/>
              <a:latin typeface="Aptos" panose="020B0004020202020204" pitchFamily="34" charset="0"/>
              <a:ea typeface="Aptos" panose="020B0004020202020204" pitchFamily="34" charset="0"/>
              <a:cs typeface="Arial" panose="020B0604020202020204" pitchFamily="34" charset="0"/>
            </a:endParaRPr>
          </a:p>
          <a:p>
            <a:pPr>
              <a:lnSpc>
                <a:spcPct val="107000"/>
              </a:lnSpc>
              <a:spcAft>
                <a:spcPts val="800"/>
              </a:spcAft>
            </a:pPr>
            <a:r>
              <a:rPr lang="en-GB" sz="1800" kern="100">
                <a:effectLst/>
                <a:latin typeface="Aptos" panose="020B0004020202020204" pitchFamily="34" charset="0"/>
                <a:ea typeface="Aptos" panose="020B0004020202020204" pitchFamily="34" charset="0"/>
                <a:cs typeface="Arial" panose="020B0604020202020204" pitchFamily="34" charset="0"/>
              </a:rPr>
              <a:t>Talk about available UWTSD resources.</a:t>
            </a:r>
          </a:p>
          <a:p>
            <a:endParaRPr lang="en-US">
              <a:latin typeface="Calibri"/>
              <a:ea typeface="Calibri"/>
              <a:cs typeface="Calibri"/>
            </a:endParaRPr>
          </a:p>
        </p:txBody>
      </p:sp>
      <p:sp>
        <p:nvSpPr>
          <p:cNvPr id="4" name="Slide Number Placeholder 3"/>
          <p:cNvSpPr>
            <a:spLocks noGrp="1"/>
          </p:cNvSpPr>
          <p:nvPr>
            <p:ph type="sldNum" sz="quarter" idx="5"/>
          </p:nvPr>
        </p:nvSpPr>
        <p:spPr/>
        <p:txBody>
          <a:bodyPr/>
          <a:lstStyle/>
          <a:p>
            <a:fld id="{9AAD2F5C-2CAB-4683-8433-1454A02238E6}" type="slidenum">
              <a:rPr lang="en-GB" smtClean="0"/>
              <a:t>27</a:t>
            </a:fld>
            <a:endParaRPr lang="en-GB"/>
          </a:p>
        </p:txBody>
      </p:sp>
    </p:spTree>
    <p:extLst>
      <p:ext uri="{BB962C8B-B14F-4D97-AF65-F5344CB8AC3E}">
        <p14:creationId xmlns:p14="http://schemas.microsoft.com/office/powerpoint/2010/main" val="1340690437"/>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US" sz="1800" b="1" kern="100">
                <a:effectLst/>
                <a:latin typeface="Aptos" panose="020B0004020202020204" pitchFamily="34" charset="0"/>
                <a:ea typeface="Aptos" panose="020B0004020202020204" pitchFamily="34" charset="0"/>
                <a:cs typeface="Arial" panose="020B0604020202020204" pitchFamily="34" charset="0"/>
              </a:rPr>
              <a:t>Reinforce the message that there is always something you can do and that everyone has a role to play in safer, more inclusive communities</a:t>
            </a:r>
          </a:p>
          <a:p>
            <a:pPr>
              <a:lnSpc>
                <a:spcPct val="107000"/>
              </a:lnSpc>
              <a:spcAft>
                <a:spcPts val="800"/>
              </a:spcAft>
            </a:pPr>
            <a:endParaRPr lang="en-GB" sz="1800" kern="100">
              <a:effectLst/>
              <a:latin typeface="Aptos" panose="020B0004020202020204" pitchFamily="34" charset="0"/>
              <a:ea typeface="Aptos" panose="020B0004020202020204" pitchFamily="34" charset="0"/>
              <a:cs typeface="Arial" panose="020B0604020202020204" pitchFamily="34" charset="0"/>
            </a:endParaRPr>
          </a:p>
          <a:p>
            <a:pPr>
              <a:lnSpc>
                <a:spcPct val="107000"/>
              </a:lnSpc>
              <a:spcAft>
                <a:spcPts val="800"/>
              </a:spcAft>
            </a:pPr>
            <a:r>
              <a:rPr lang="en-GB" sz="1800" b="1" kern="100">
                <a:effectLst/>
                <a:latin typeface="Aptos" panose="020B0004020202020204" pitchFamily="34" charset="0"/>
                <a:ea typeface="Aptos" panose="020B0004020202020204" pitchFamily="34" charset="0"/>
                <a:cs typeface="Arial" panose="020B0604020202020204" pitchFamily="34" charset="0"/>
              </a:rPr>
              <a:t>Calling for help is an intervention. Reporting it is an intervention. Checking in with the person is an intervention</a:t>
            </a:r>
          </a:p>
          <a:p>
            <a:pPr>
              <a:lnSpc>
                <a:spcPct val="107000"/>
              </a:lnSpc>
              <a:spcAft>
                <a:spcPts val="800"/>
              </a:spcAft>
            </a:pPr>
            <a:endParaRPr lang="en-GB" sz="1800" kern="100">
              <a:effectLst/>
              <a:latin typeface="Aptos" panose="020B0004020202020204" pitchFamily="34" charset="0"/>
              <a:ea typeface="Aptos" panose="020B0004020202020204" pitchFamily="34" charset="0"/>
              <a:cs typeface="Arial" panose="020B0604020202020204" pitchFamily="34" charset="0"/>
            </a:endParaRPr>
          </a:p>
          <a:p>
            <a:pPr>
              <a:lnSpc>
                <a:spcPct val="107000"/>
              </a:lnSpc>
              <a:spcAft>
                <a:spcPts val="800"/>
              </a:spcAft>
            </a:pPr>
            <a:r>
              <a:rPr lang="en-GB" sz="1800" b="1" kern="100">
                <a:effectLst/>
                <a:latin typeface="Aptos" panose="020B0004020202020204" pitchFamily="34" charset="0"/>
                <a:ea typeface="Aptos" panose="020B0004020202020204" pitchFamily="34" charset="0"/>
                <a:cs typeface="Arial" panose="020B0604020202020204" pitchFamily="34" charset="0"/>
              </a:rPr>
              <a:t>Think about the consequences of not intervening. </a:t>
            </a:r>
            <a:endParaRPr lang="en-GB" sz="1800" kern="100">
              <a:effectLst/>
              <a:latin typeface="Aptos" panose="020B0004020202020204" pitchFamily="34" charset="0"/>
              <a:ea typeface="Aptos" panose="020B0004020202020204" pitchFamily="34" charset="0"/>
              <a:cs typeface="Arial" panose="020B0604020202020204" pitchFamily="34" charset="0"/>
            </a:endParaRPr>
          </a:p>
          <a:p>
            <a:endParaRPr lang="en-US">
              <a:latin typeface="Calibri"/>
              <a:ea typeface="Calibri"/>
              <a:cs typeface="Calibri"/>
            </a:endParaRPr>
          </a:p>
        </p:txBody>
      </p:sp>
      <p:sp>
        <p:nvSpPr>
          <p:cNvPr id="4" name="Slide Number Placeholder 3"/>
          <p:cNvSpPr>
            <a:spLocks noGrp="1"/>
          </p:cNvSpPr>
          <p:nvPr>
            <p:ph type="sldNum" sz="quarter" idx="5"/>
          </p:nvPr>
        </p:nvSpPr>
        <p:spPr/>
        <p:txBody>
          <a:bodyPr/>
          <a:lstStyle/>
          <a:p>
            <a:fld id="{9AAD2F5C-2CAB-4683-8433-1454A02238E6}" type="slidenum">
              <a:rPr lang="en-GB" smtClean="0"/>
              <a:t>28</a:t>
            </a:fld>
            <a:endParaRPr lang="en-GB"/>
          </a:p>
        </p:txBody>
      </p:sp>
    </p:spTree>
    <p:extLst>
      <p:ext uri="{BB962C8B-B14F-4D97-AF65-F5344CB8AC3E}">
        <p14:creationId xmlns:p14="http://schemas.microsoft.com/office/powerpoint/2010/main" val="416938712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4.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4.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5.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5.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5.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5.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5.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5.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5.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2731376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close-up of a blue and yellow banner&#10;&#10;Description automatically generated">
            <a:extLst>
              <a:ext uri="{FF2B5EF4-FFF2-40B4-BE49-F238E27FC236}">
                <a16:creationId xmlns:a16="http://schemas.microsoft.com/office/drawing/2014/main" id="{DA7057D0-FC8F-3847-733D-20DDF758B554}"/>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2277159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3" name="Picture 2" descr="A blue background with a blue background&#10;&#10;Description automatically generated">
            <a:extLst>
              <a:ext uri="{FF2B5EF4-FFF2-40B4-BE49-F238E27FC236}">
                <a16:creationId xmlns:a16="http://schemas.microsoft.com/office/drawing/2014/main" id="{69C8BF3C-607A-57A8-722A-506D472D1DF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4" name="Text Placeholder 2">
            <a:extLst>
              <a:ext uri="{FF2B5EF4-FFF2-40B4-BE49-F238E27FC236}">
                <a16:creationId xmlns:a16="http://schemas.microsoft.com/office/drawing/2014/main" id="{CEE8E5BF-F8FD-1004-2D0C-A2318DDFCDEB}"/>
              </a:ext>
            </a:extLst>
          </p:cNvPr>
          <p:cNvSpPr>
            <a:spLocks noGrp="1"/>
          </p:cNvSpPr>
          <p:nvPr>
            <p:ph idx="1"/>
          </p:nvPr>
        </p:nvSpPr>
        <p:spPr>
          <a:xfrm>
            <a:off x="630810"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6" name="Text Placeholder 2">
            <a:extLst>
              <a:ext uri="{FF2B5EF4-FFF2-40B4-BE49-F238E27FC236}">
                <a16:creationId xmlns:a16="http://schemas.microsoft.com/office/drawing/2014/main" id="{D064EFEB-B375-BC6B-33CA-D988E61B1FC5}"/>
              </a:ext>
            </a:extLst>
          </p:cNvPr>
          <p:cNvSpPr>
            <a:spLocks noGrp="1"/>
          </p:cNvSpPr>
          <p:nvPr>
            <p:ph idx="10"/>
          </p:nvPr>
        </p:nvSpPr>
        <p:spPr>
          <a:xfrm>
            <a:off x="6723497"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33609306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4" name="Picture 3" descr="A blue background with a logo&#10;&#10;Description automatically generated">
            <a:extLst>
              <a:ext uri="{FF2B5EF4-FFF2-40B4-BE49-F238E27FC236}">
                <a16:creationId xmlns:a16="http://schemas.microsoft.com/office/drawing/2014/main" id="{51A1BA08-5390-B75E-C2D0-6DD9A81611AD}"/>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1799393"/>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949238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lue background with yellow text&#10;&#10;Description automatically generated">
            <a:extLst>
              <a:ext uri="{FF2B5EF4-FFF2-40B4-BE49-F238E27FC236}">
                <a16:creationId xmlns:a16="http://schemas.microsoft.com/office/drawing/2014/main" id="{0BEAED2B-9FEC-B78D-03CD-086B9CE00DD0}"/>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747462"/>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760472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31307197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uilding with a castle and a lawn&#10;&#10;Description automatically generated with medium confidence">
            <a:extLst>
              <a:ext uri="{FF2B5EF4-FFF2-40B4-BE49-F238E27FC236}">
                <a16:creationId xmlns:a16="http://schemas.microsoft.com/office/drawing/2014/main" id="{1C817A1A-66FC-0D73-CAE6-0ACB41F8C61A}"/>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38711478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6_Custom Layout">
    <p:spTree>
      <p:nvGrpSpPr>
        <p:cNvPr id="1" name=""/>
        <p:cNvGrpSpPr/>
        <p:nvPr/>
      </p:nvGrpSpPr>
      <p:grpSpPr>
        <a:xfrm>
          <a:off x="0" y="0"/>
          <a:ext cx="0" cy="0"/>
          <a:chOff x="0" y="0"/>
          <a:chExt cx="0" cy="0"/>
        </a:xfrm>
      </p:grpSpPr>
      <p:pic>
        <p:nvPicPr>
          <p:cNvPr id="7" name="Picture 6" descr="A collage of a building and a blue background&#10;&#10;Description automatically generated">
            <a:extLst>
              <a:ext uri="{FF2B5EF4-FFF2-40B4-BE49-F238E27FC236}">
                <a16:creationId xmlns:a16="http://schemas.microsoft.com/office/drawing/2014/main" id="{4D30E6F1-26E9-F12A-7CD6-2618AF1BD9A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9167767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4" name="Picture 3" descr="A person walking in front of a building&#10;&#10;Description automatically generated">
            <a:extLst>
              <a:ext uri="{FF2B5EF4-FFF2-40B4-BE49-F238E27FC236}">
                <a16:creationId xmlns:a16="http://schemas.microsoft.com/office/drawing/2014/main" id="{4BDD6A68-7D05-A905-FEEF-FE5BD34B57B1}"/>
              </a:ext>
            </a:extLst>
          </p:cNvPr>
          <p:cNvPicPr>
            <a:picLocks noChangeAspect="1"/>
          </p:cNvPicPr>
          <p:nvPr userDrawn="1"/>
        </p:nvPicPr>
        <p:blipFill>
          <a:blip r:embed="rId2"/>
          <a:stretch>
            <a:fillRect/>
          </a:stretch>
        </p:blipFill>
        <p:spPr>
          <a:xfrm>
            <a:off x="0" y="0"/>
            <a:ext cx="12225130" cy="6876636"/>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21152367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close-up of a sign&#10;&#10;Description automatically generated">
            <a:extLst>
              <a:ext uri="{FF2B5EF4-FFF2-40B4-BE49-F238E27FC236}">
                <a16:creationId xmlns:a16="http://schemas.microsoft.com/office/drawing/2014/main" id="{3E77CE5E-641B-461F-2079-9D6FE68EF01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223631128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rick building with a blue background&#10;&#10;Description automatically generated">
            <a:extLst>
              <a:ext uri="{FF2B5EF4-FFF2-40B4-BE49-F238E27FC236}">
                <a16:creationId xmlns:a16="http://schemas.microsoft.com/office/drawing/2014/main" id="{64464E32-E365-A57D-70E2-930F08636E9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6559131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5_Custom Layout">
    <p:spTree>
      <p:nvGrpSpPr>
        <p:cNvPr id="1" name=""/>
        <p:cNvGrpSpPr/>
        <p:nvPr/>
      </p:nvGrpSpPr>
      <p:grpSpPr>
        <a:xfrm>
          <a:off x="0" y="0"/>
          <a:ext cx="0" cy="0"/>
          <a:chOff x="0" y="0"/>
          <a:chExt cx="0" cy="0"/>
        </a:xfrm>
      </p:grpSpPr>
      <p:pic>
        <p:nvPicPr>
          <p:cNvPr id="5" name="Picture 4" descr="A building with glass doors&#10;&#10;Description automatically generated with medium confidence">
            <a:extLst>
              <a:ext uri="{FF2B5EF4-FFF2-40B4-BE49-F238E27FC236}">
                <a16:creationId xmlns:a16="http://schemas.microsoft.com/office/drawing/2014/main" id="{EA3385E4-FDDB-6E79-32ED-E22FFEB3DEF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407704374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5672342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6" name="Picture 5" descr="A screenshot of a computer&#10;&#10;Description automatically generated">
            <a:extLst>
              <a:ext uri="{FF2B5EF4-FFF2-40B4-BE49-F238E27FC236}">
                <a16:creationId xmlns:a16="http://schemas.microsoft.com/office/drawing/2014/main" id="{8EBC572C-48FE-AD9A-7AD7-86C36D520AD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9714850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29/06/2026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5920604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29/06/2026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755811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0583661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yellow border&#10;&#10;Description automatically generated with medium confidence">
            <a:extLst>
              <a:ext uri="{FF2B5EF4-FFF2-40B4-BE49-F238E27FC236}">
                <a16:creationId xmlns:a16="http://schemas.microsoft.com/office/drawing/2014/main" id="{DEC84BAF-399B-3EB4-7D16-7AD6FB4F55BE}"/>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6370854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yellow border&#10;&#10;Description automatically generated with medium confidence">
            <a:extLst>
              <a:ext uri="{FF2B5EF4-FFF2-40B4-BE49-F238E27FC236}">
                <a16:creationId xmlns:a16="http://schemas.microsoft.com/office/drawing/2014/main" id="{7D4F2A6B-7701-15B3-8D63-AE3B9136812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7995605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29/06/2026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6295553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a:extLst>
              <a:ext uri="{FF2B5EF4-FFF2-40B4-BE49-F238E27FC236}">
                <a16:creationId xmlns:a16="http://schemas.microsoft.com/office/drawing/2014/main" id="{833A1326-9D43-09DB-5E37-B98D0D47AAA6}"/>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13284648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screenshot&#10;&#10;Description automatically generated">
            <a:extLst>
              <a:ext uri="{FF2B5EF4-FFF2-40B4-BE49-F238E27FC236}">
                <a16:creationId xmlns:a16="http://schemas.microsoft.com/office/drawing/2014/main" id="{A6147C08-E57A-E8CA-B376-B4DC322868A1}"/>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3831878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white, design&#10;&#10;Description automatically generated">
            <a:extLst>
              <a:ext uri="{FF2B5EF4-FFF2-40B4-BE49-F238E27FC236}">
                <a16:creationId xmlns:a16="http://schemas.microsoft.com/office/drawing/2014/main" id="{774A1D26-8EA3-74D0-FBFC-4CF8C9D3F04E}"/>
              </a:ext>
            </a:extLst>
          </p:cNvPr>
          <p:cNvPicPr>
            <a:picLocks noChangeAspect="1"/>
          </p:cNvPicPr>
          <p:nvPr userDrawn="1"/>
        </p:nvPicPr>
        <p:blipFill>
          <a:blip r:embed="rId2"/>
          <a:stretch>
            <a:fillRect/>
          </a:stretch>
        </p:blipFill>
        <p:spPr>
          <a:xfrm>
            <a:off x="0" y="0"/>
            <a:ext cx="11988800" cy="6743700"/>
          </a:xfrm>
          <a:prstGeom prst="rect">
            <a:avLst/>
          </a:prstGeom>
        </p:spPr>
      </p:pic>
    </p:spTree>
    <p:extLst>
      <p:ext uri="{BB962C8B-B14F-4D97-AF65-F5344CB8AC3E}">
        <p14:creationId xmlns:p14="http://schemas.microsoft.com/office/powerpoint/2010/main" val="198899469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white, design&#10;&#10;Description automatically generated">
            <a:extLst>
              <a:ext uri="{FF2B5EF4-FFF2-40B4-BE49-F238E27FC236}">
                <a16:creationId xmlns:a16="http://schemas.microsoft.com/office/drawing/2014/main" id="{85FD50FD-721E-1F95-9A39-D7E608D3EF7B}"/>
              </a:ext>
            </a:extLst>
          </p:cNvPr>
          <p:cNvPicPr>
            <a:picLocks noChangeAspect="1"/>
          </p:cNvPicPr>
          <p:nvPr userDrawn="1"/>
        </p:nvPicPr>
        <p:blipFill>
          <a:blip r:embed="rId2"/>
          <a:stretch>
            <a:fillRect/>
          </a:stretch>
        </p:blipFill>
        <p:spPr>
          <a:xfrm>
            <a:off x="-1" y="0"/>
            <a:ext cx="11921067" cy="6705600"/>
          </a:xfrm>
          <a:prstGeom prst="rect">
            <a:avLst/>
          </a:prstGeom>
        </p:spPr>
      </p:pic>
    </p:spTree>
    <p:extLst>
      <p:ext uri="{BB962C8B-B14F-4D97-AF65-F5344CB8AC3E}">
        <p14:creationId xmlns:p14="http://schemas.microsoft.com/office/powerpoint/2010/main" val="166841465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white, design&#10;&#10;Description automatically generated">
            <a:extLst>
              <a:ext uri="{FF2B5EF4-FFF2-40B4-BE49-F238E27FC236}">
                <a16:creationId xmlns:a16="http://schemas.microsoft.com/office/drawing/2014/main" id="{3E1D8928-218C-F04A-18B1-A079BA0B15E9}"/>
              </a:ext>
            </a:extLst>
          </p:cNvPr>
          <p:cNvPicPr>
            <a:picLocks noChangeAspect="1"/>
          </p:cNvPicPr>
          <p:nvPr userDrawn="1"/>
        </p:nvPicPr>
        <p:blipFill>
          <a:blip r:embed="rId2"/>
          <a:stretch>
            <a:fillRect/>
          </a:stretch>
        </p:blipFill>
        <p:spPr>
          <a:xfrm>
            <a:off x="-1" y="0"/>
            <a:ext cx="11801475" cy="6638330"/>
          </a:xfrm>
          <a:prstGeom prst="rect">
            <a:avLst/>
          </a:prstGeom>
        </p:spPr>
      </p:pic>
    </p:spTree>
    <p:extLst>
      <p:ext uri="{BB962C8B-B14F-4D97-AF65-F5344CB8AC3E}">
        <p14:creationId xmlns:p14="http://schemas.microsoft.com/office/powerpoint/2010/main" val="3376813219"/>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white, design&#10;&#10;Description automatically generated">
            <a:extLst>
              <a:ext uri="{FF2B5EF4-FFF2-40B4-BE49-F238E27FC236}">
                <a16:creationId xmlns:a16="http://schemas.microsoft.com/office/drawing/2014/main" id="{2A77C552-7913-376C-22DA-CF0691E0A31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32276177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7" Type="http://schemas.openxmlformats.org/officeDocument/2006/relationships/image" Target="../media/image1.png"/><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theme" Target="../theme/theme1.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8" Type="http://schemas.openxmlformats.org/officeDocument/2006/relationships/theme" Target="../theme/theme2.xml"/><Relationship Id="rId3" Type="http://schemas.openxmlformats.org/officeDocument/2006/relationships/slideLayout" Target="../slideLayouts/slideLayout8.xml"/><Relationship Id="rId7" Type="http://schemas.openxmlformats.org/officeDocument/2006/relationships/slideLayout" Target="../slideLayouts/slideLayout12.xml"/><Relationship Id="rId2" Type="http://schemas.openxmlformats.org/officeDocument/2006/relationships/slideLayout" Target="../slideLayouts/slideLayout7.xml"/><Relationship Id="rId1" Type="http://schemas.openxmlformats.org/officeDocument/2006/relationships/slideLayout" Target="../slideLayouts/slideLayout6.xml"/><Relationship Id="rId6" Type="http://schemas.openxmlformats.org/officeDocument/2006/relationships/slideLayout" Target="../slideLayouts/slideLayout11.xml"/><Relationship Id="rId5" Type="http://schemas.openxmlformats.org/officeDocument/2006/relationships/slideLayout" Target="../slideLayouts/slideLayout10.xml"/><Relationship Id="rId4" Type="http://schemas.openxmlformats.org/officeDocument/2006/relationships/slideLayout" Target="../slideLayouts/slideLayout9.xml"/><Relationship Id="rId9" Type="http://schemas.openxmlformats.org/officeDocument/2006/relationships/image" Target="../media/image6.png"/></Relationships>
</file>

<file path=ppt/slideMasters/_rels/slideMaster3.xml.rels><?xml version="1.0" encoding="UTF-8" standalone="yes"?>
<Relationships xmlns="http://schemas.openxmlformats.org/package/2006/relationships"><Relationship Id="rId3" Type="http://schemas.openxmlformats.org/officeDocument/2006/relationships/slideLayout" Target="../slideLayouts/slideLayout15.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image" Target="../media/image13.png"/><Relationship Id="rId5" Type="http://schemas.openxmlformats.org/officeDocument/2006/relationships/theme" Target="../theme/theme3.xml"/><Relationship Id="rId4" Type="http://schemas.openxmlformats.org/officeDocument/2006/relationships/slideLayout" Target="../slideLayouts/slideLayout16.xml"/></Relationships>
</file>

<file path=ppt/slideMasters/_rels/slideMaster4.xml.rels><?xml version="1.0" encoding="UTF-8" standalone="yes"?>
<Relationships xmlns="http://schemas.openxmlformats.org/package/2006/relationships"><Relationship Id="rId3" Type="http://schemas.openxmlformats.org/officeDocument/2006/relationships/slideLayout" Target="../slideLayouts/slideLayout19.xml"/><Relationship Id="rId2" Type="http://schemas.openxmlformats.org/officeDocument/2006/relationships/slideLayout" Target="../slideLayouts/slideLayout18.xml"/><Relationship Id="rId1" Type="http://schemas.openxmlformats.org/officeDocument/2006/relationships/slideLayout" Target="../slideLayouts/slideLayout17.xml"/><Relationship Id="rId6" Type="http://schemas.openxmlformats.org/officeDocument/2006/relationships/image" Target="../media/image15.png"/><Relationship Id="rId5" Type="http://schemas.openxmlformats.org/officeDocument/2006/relationships/theme" Target="../theme/theme4.xml"/><Relationship Id="rId4" Type="http://schemas.openxmlformats.org/officeDocument/2006/relationships/slideLayout" Target="../slideLayouts/slideLayout20.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28.xml"/><Relationship Id="rId3" Type="http://schemas.openxmlformats.org/officeDocument/2006/relationships/slideLayout" Target="../slideLayouts/slideLayout23.xml"/><Relationship Id="rId7" Type="http://schemas.openxmlformats.org/officeDocument/2006/relationships/slideLayout" Target="../slideLayouts/slideLayout27.xml"/><Relationship Id="rId2" Type="http://schemas.openxmlformats.org/officeDocument/2006/relationships/slideLayout" Target="../slideLayouts/slideLayout22.xml"/><Relationship Id="rId1" Type="http://schemas.openxmlformats.org/officeDocument/2006/relationships/slideLayout" Target="../slideLayouts/slideLayout21.xml"/><Relationship Id="rId6" Type="http://schemas.openxmlformats.org/officeDocument/2006/relationships/slideLayout" Target="../slideLayouts/slideLayout26.xml"/><Relationship Id="rId5" Type="http://schemas.openxmlformats.org/officeDocument/2006/relationships/slideLayout" Target="../slideLayouts/slideLayout25.xml"/><Relationship Id="rId4" Type="http://schemas.openxmlformats.org/officeDocument/2006/relationships/slideLayout" Target="../slideLayouts/slideLayout24.xml"/><Relationship Id="rId9" Type="http://schemas.openxmlformats.org/officeDocument/2006/relationships/theme" Target="../theme/theme5.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userDrawn="1"/>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 id="2147483725" r:id="rId2"/>
    <p:sldLayoutId id="2147483726" r:id="rId3"/>
    <p:sldLayoutId id="2147483678" r:id="rId4"/>
    <p:sldLayoutId id="2147483679"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pic>
        <p:nvPicPr>
          <p:cNvPr id="3" name="Picture 2" descr="A blue and white background&#10;&#10;Description automatically generated">
            <a:extLst>
              <a:ext uri="{FF2B5EF4-FFF2-40B4-BE49-F238E27FC236}">
                <a16:creationId xmlns:a16="http://schemas.microsoft.com/office/drawing/2014/main" id="{BF243FAE-C9BF-560F-03CE-0AB92CA09623}"/>
              </a:ext>
            </a:extLst>
          </p:cNvPr>
          <p:cNvPicPr>
            <a:picLocks noChangeAspect="1"/>
          </p:cNvPicPr>
          <p:nvPr userDrawn="1"/>
        </p:nvPicPr>
        <p:blipFill>
          <a:blip r:embed="rId9"/>
          <a:stretch>
            <a:fillRect/>
          </a:stretch>
        </p:blipFill>
        <p:spPr>
          <a:xfrm>
            <a:off x="0" y="0"/>
            <a:ext cx="12192000" cy="6858000"/>
          </a:xfrm>
          <a:prstGeom prst="rect">
            <a:avLst/>
          </a:prstGeom>
        </p:spPr>
      </p:pic>
    </p:spTree>
    <p:extLst>
      <p:ext uri="{BB962C8B-B14F-4D97-AF65-F5344CB8AC3E}">
        <p14:creationId xmlns:p14="http://schemas.microsoft.com/office/powerpoint/2010/main" val="537362470"/>
      </p:ext>
    </p:extLst>
  </p:cSld>
  <p:clrMap bg1="lt1" tx1="dk1" bg2="lt2" tx2="dk2" accent1="accent1" accent2="accent2" accent3="accent3" accent4="accent4" accent5="accent5" accent6="accent6" hlink="hlink" folHlink="folHlink"/>
  <p:sldLayoutIdLst>
    <p:sldLayoutId id="2147483680" r:id="rId1"/>
    <p:sldLayoutId id="2147483681" r:id="rId2"/>
    <p:sldLayoutId id="2147483731" r:id="rId3"/>
    <p:sldLayoutId id="2147483727" r:id="rId4"/>
    <p:sldLayoutId id="2147483728" r:id="rId5"/>
    <p:sldLayoutId id="2147483729" r:id="rId6"/>
    <p:sldLayoutId id="2147483732"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blue and white background&#10;&#10;Description automatically generated">
            <a:extLst>
              <a:ext uri="{FF2B5EF4-FFF2-40B4-BE49-F238E27FC236}">
                <a16:creationId xmlns:a16="http://schemas.microsoft.com/office/drawing/2014/main" id="{F2F710DE-1040-53E8-EF72-7B7DD44EF53E}"/>
              </a:ext>
            </a:extLst>
          </p:cNvPr>
          <p:cNvPicPr>
            <a:picLocks noChangeAspect="1"/>
          </p:cNvPicPr>
          <p:nvPr userDrawn="1"/>
        </p:nvPicPr>
        <p:blipFill>
          <a:blip r:embed="rId6"/>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684" r:id="rId2"/>
    <p:sldLayoutId id="2147483740" r:id="rId3"/>
    <p:sldLayoutId id="2147483741"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A white background with a yellow border&#10;&#10;Description automatically generated with medium confidence">
            <a:extLst>
              <a:ext uri="{FF2B5EF4-FFF2-40B4-BE49-F238E27FC236}">
                <a16:creationId xmlns:a16="http://schemas.microsoft.com/office/drawing/2014/main" id="{75CC8AAB-A52B-5798-2F83-586D692B7AA1}"/>
              </a:ext>
            </a:extLst>
          </p:cNvPr>
          <p:cNvPicPr>
            <a:picLocks noChangeAspect="1"/>
          </p:cNvPicPr>
          <p:nvPr userDrawn="1"/>
        </p:nvPicPr>
        <p:blipFill>
          <a:blip r:embed="rId6"/>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748540667"/>
      </p:ext>
    </p:extLst>
  </p:cSld>
  <p:clrMap bg1="lt1" tx1="dk1" bg2="lt2" tx2="dk2" accent1="accent1" accent2="accent2" accent3="accent3" accent4="accent4" accent5="accent5" accent6="accent6" hlink="hlink" folHlink="folHlink"/>
  <p:sldLayoutIdLst>
    <p:sldLayoutId id="2147483737" r:id="rId1"/>
    <p:sldLayoutId id="2147483738" r:id="rId2"/>
    <p:sldLayoutId id="2147483739" r:id="rId3"/>
    <p:sldLayoutId id="2147483742"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690" r:id="rId1"/>
    <p:sldLayoutId id="2147483698" r:id="rId2"/>
    <p:sldLayoutId id="2147483699" r:id="rId3"/>
    <p:sldLayoutId id="2147483700" r:id="rId4"/>
    <p:sldLayoutId id="2147483701" r:id="rId5"/>
    <p:sldLayoutId id="2147483703" r:id="rId6"/>
    <p:sldLayoutId id="2147483704" r:id="rId7"/>
    <p:sldLayoutId id="2147483705"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5.xml"/></Relationships>
</file>

<file path=ppt/slides/_rels/slide3.xml.rels><?xml version="1.0" encoding="UTF-8" standalone="yes"?>
<Relationships xmlns="http://schemas.openxmlformats.org/package/2006/relationships"><Relationship Id="rId8" Type="http://schemas.openxmlformats.org/officeDocument/2006/relationships/image" Target="../media/image30.svg"/><Relationship Id="rId3" Type="http://schemas.openxmlformats.org/officeDocument/2006/relationships/image" Target="../media/image25.png"/><Relationship Id="rId7" Type="http://schemas.openxmlformats.org/officeDocument/2006/relationships/image" Target="../media/image29.svg"/><Relationship Id="rId2" Type="http://schemas.openxmlformats.org/officeDocument/2006/relationships/notesSlide" Target="../notesSlides/notesSlide3.xml"/><Relationship Id="rId1" Type="http://schemas.openxmlformats.org/officeDocument/2006/relationships/slideLayout" Target="../slideLayouts/slideLayout15.xml"/><Relationship Id="rId6" Type="http://schemas.openxmlformats.org/officeDocument/2006/relationships/image" Target="../media/image28.svg"/><Relationship Id="rId5" Type="http://schemas.openxmlformats.org/officeDocument/2006/relationships/image" Target="../media/image27.svg"/><Relationship Id="rId4" Type="http://schemas.openxmlformats.org/officeDocument/2006/relationships/image" Target="../media/image26.svg"/></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5.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5.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5.xml"/></Relationships>
</file>

<file path=ppt/slides/_rels/slide7.xml.rels><?xml version="1.0" encoding="UTF-8" standalone="yes"?>
<Relationships xmlns="http://schemas.openxmlformats.org/package/2006/relationships"><Relationship Id="rId3" Type="http://schemas.openxmlformats.org/officeDocument/2006/relationships/image" Target="../media/image31.svg"/><Relationship Id="rId2" Type="http://schemas.openxmlformats.org/officeDocument/2006/relationships/notesSlide" Target="../notesSlides/notesSlide7.xml"/><Relationship Id="rId1" Type="http://schemas.openxmlformats.org/officeDocument/2006/relationships/slideLayout" Target="../slideLayouts/slideLayout15.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5.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5.xml"/></Relationships>
</file>

<file path=ppt/slides/_rels/slide11.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notesSlide" Target="../notesSlides/notesSlide11.xml"/><Relationship Id="rId1" Type="http://schemas.openxmlformats.org/officeDocument/2006/relationships/slideLayout" Target="../slideLayouts/slideLayout15.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8.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0.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8.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8.xml"/></Relationships>
</file>

<file path=ppt/slides/_rels/slide16.xml.rels><?xml version="1.0" encoding="UTF-8" standalone="yes"?>
<Relationships xmlns="http://schemas.openxmlformats.org/package/2006/relationships"><Relationship Id="rId3" Type="http://schemas.openxmlformats.org/officeDocument/2006/relationships/image" Target="../media/image33.svg"/><Relationship Id="rId2" Type="http://schemas.openxmlformats.org/officeDocument/2006/relationships/notesSlide" Target="../notesSlides/notesSlide16.xml"/><Relationship Id="rId1" Type="http://schemas.openxmlformats.org/officeDocument/2006/relationships/slideLayout" Target="../slideLayouts/slideLayout15.xml"/></Relationships>
</file>

<file path=ppt/slides/_rels/slide17.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notesSlide" Target="../notesSlides/notesSlide17.xml"/><Relationship Id="rId1" Type="http://schemas.openxmlformats.org/officeDocument/2006/relationships/slideLayout" Target="../slideLayouts/slideLayout15.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5.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5.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6.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5.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5.xml"/></Relationships>
</file>

<file path=ppt/slides/_rels/slide23.xml.rels><?xml version="1.0" encoding="UTF-8" standalone="yes"?>
<Relationships xmlns="http://schemas.openxmlformats.org/package/2006/relationships"><Relationship Id="rId3" Type="http://schemas.openxmlformats.org/officeDocument/2006/relationships/hyperlink" Target="https://www.uwtsd.ac.uk/experience-facilities/student-support-wellbeing/reporting-university" TargetMode="External"/><Relationship Id="rId2" Type="http://schemas.openxmlformats.org/officeDocument/2006/relationships/notesSlide" Target="../notesSlides/notesSlide23.xml"/><Relationship Id="rId1" Type="http://schemas.openxmlformats.org/officeDocument/2006/relationships/slideLayout" Target="../slideLayouts/slideLayout15.xml"/><Relationship Id="rId4" Type="http://schemas.openxmlformats.org/officeDocument/2006/relationships/hyperlink" Target="https://live.uniticms.com/uwtsd/register/" TargetMode="Externa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15.xml"/></Relationships>
</file>

<file path=ppt/slides/_rels/slide25.xml.rels><?xml version="1.0" encoding="UTF-8" standalone="yes"?>
<Relationships xmlns="http://schemas.openxmlformats.org/package/2006/relationships"><Relationship Id="rId3" Type="http://schemas.openxmlformats.org/officeDocument/2006/relationships/hyperlink" Target="https://www.uwtsd.ac.uk/sites/default/files/2024-02/SC08%20Formal%20Student%20Complaint%20Form%2009-2020.docx" TargetMode="External"/><Relationship Id="rId2" Type="http://schemas.openxmlformats.org/officeDocument/2006/relationships/notesSlide" Target="../notesSlides/notesSlide25.xml"/><Relationship Id="rId1" Type="http://schemas.openxmlformats.org/officeDocument/2006/relationships/slideLayout" Target="../slideLayouts/slideLayout15.xml"/><Relationship Id="rId4" Type="http://schemas.openxmlformats.org/officeDocument/2006/relationships/hyperlink" Target="https://live.uniticms.com/uwtsd/register/?form=welfare" TargetMode="Externa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15.xml"/></Relationships>
</file>

<file path=ppt/slides/_rels/slide27.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27.xml"/><Relationship Id="rId1" Type="http://schemas.openxmlformats.org/officeDocument/2006/relationships/slideLayout" Target="../slideLayouts/slideLayout15.xml"/><Relationship Id="rId5" Type="http://schemas.openxmlformats.org/officeDocument/2006/relationships/image" Target="../media/image37.png"/><Relationship Id="rId4" Type="http://schemas.openxmlformats.org/officeDocument/2006/relationships/image" Target="../media/image36.png"/></Relationships>
</file>

<file path=ppt/slides/_rels/slide28.xml.rels><?xml version="1.0" encoding="UTF-8" standalone="yes"?>
<Relationships xmlns="http://schemas.openxmlformats.org/package/2006/relationships"><Relationship Id="rId3" Type="http://schemas.openxmlformats.org/officeDocument/2006/relationships/image" Target="../media/image38.gif"/><Relationship Id="rId2" Type="http://schemas.openxmlformats.org/officeDocument/2006/relationships/notesSlide" Target="../notesSlides/notesSlide28.xml"/><Relationship Id="rId1" Type="http://schemas.openxmlformats.org/officeDocument/2006/relationships/slideLayout" Target="../slideLayouts/slideLayout1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AA5C8BA3-1B6D-16E3-9B61-170BE0B09261}"/>
              </a:ext>
            </a:extLst>
          </p:cNvPr>
          <p:cNvSpPr>
            <a:spLocks noGrp="1"/>
          </p:cNvSpPr>
          <p:nvPr>
            <p:ph idx="1"/>
          </p:nvPr>
        </p:nvSpPr>
        <p:spPr>
          <a:xfrm>
            <a:off x="630810" y="1470582"/>
            <a:ext cx="5271318" cy="3981905"/>
          </a:xfrm>
        </p:spPr>
        <p:txBody>
          <a:bodyPr/>
          <a:lstStyle/>
          <a:p>
            <a:pPr marL="0" indent="0">
              <a:buNone/>
            </a:pPr>
            <a:r>
              <a:rPr lang="en-GB" sz="8000"/>
              <a:t>Bias and </a:t>
            </a:r>
          </a:p>
          <a:p>
            <a:pPr marL="0" indent="0">
              <a:buNone/>
            </a:pPr>
            <a:r>
              <a:rPr lang="en-GB" sz="8000"/>
              <a:t>Bystander </a:t>
            </a:r>
          </a:p>
          <a:p>
            <a:pPr marL="0" indent="0">
              <a:buNone/>
            </a:pPr>
            <a:r>
              <a:rPr lang="en-GB" sz="8000"/>
              <a:t>Intervention</a:t>
            </a:r>
            <a:endParaRPr lang="en-GB" sz="8000">
              <a:ea typeface="Calibri"/>
              <a:cs typeface="Calibri"/>
            </a:endParaRPr>
          </a:p>
        </p:txBody>
      </p:sp>
    </p:spTree>
    <p:extLst>
      <p:ext uri="{BB962C8B-B14F-4D97-AF65-F5344CB8AC3E}">
        <p14:creationId xmlns:p14="http://schemas.microsoft.com/office/powerpoint/2010/main" val="288049855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48C97B-5E9E-7A23-EB5F-3DC61AABA2AE}"/>
              </a:ext>
            </a:extLst>
          </p:cNvPr>
          <p:cNvSpPr>
            <a:spLocks noGrp="1"/>
          </p:cNvSpPr>
          <p:nvPr>
            <p:ph type="title"/>
          </p:nvPr>
        </p:nvSpPr>
        <p:spPr>
          <a:xfrm>
            <a:off x="351934" y="-19277"/>
            <a:ext cx="11481847" cy="1325563"/>
          </a:xfrm>
        </p:spPr>
        <p:txBody>
          <a:bodyPr/>
          <a:lstStyle/>
          <a:p>
            <a:pPr algn="ctr"/>
            <a:r>
              <a:rPr lang="en-GB" b="1"/>
              <a:t>Aims</a:t>
            </a:r>
          </a:p>
        </p:txBody>
      </p:sp>
      <p:sp>
        <p:nvSpPr>
          <p:cNvPr id="3" name="Content Placeholder 2">
            <a:extLst>
              <a:ext uri="{FF2B5EF4-FFF2-40B4-BE49-F238E27FC236}">
                <a16:creationId xmlns:a16="http://schemas.microsoft.com/office/drawing/2014/main" id="{7397F7C7-50FE-B72D-0F09-EE092774204C}"/>
              </a:ext>
            </a:extLst>
          </p:cNvPr>
          <p:cNvSpPr>
            <a:spLocks noGrp="1"/>
          </p:cNvSpPr>
          <p:nvPr>
            <p:ph idx="1"/>
          </p:nvPr>
        </p:nvSpPr>
        <p:spPr>
          <a:xfrm>
            <a:off x="358219" y="1306286"/>
            <a:ext cx="11481847" cy="4484913"/>
          </a:xfrm>
        </p:spPr>
        <p:txBody>
          <a:bodyPr vert="horz" lIns="91440" tIns="45720" rIns="91440" bIns="45720" rtlCol="0" anchor="t">
            <a:normAutofit fontScale="85000" lnSpcReduction="20000"/>
          </a:bodyPr>
          <a:lstStyle/>
          <a:p>
            <a:endParaRPr lang="en-GB"/>
          </a:p>
          <a:p>
            <a:r>
              <a:rPr lang="en-GB"/>
              <a:t>To increase your understanding of biases, their causes and their impacts on discriminatory behaviour.</a:t>
            </a:r>
            <a:endParaRPr lang="en-GB">
              <a:ea typeface="Calibri" panose="020F0502020204030204"/>
              <a:cs typeface="Calibri" panose="020F0502020204030204"/>
            </a:endParaRPr>
          </a:p>
          <a:p>
            <a:endParaRPr lang="en-GB"/>
          </a:p>
          <a:p>
            <a:r>
              <a:rPr lang="en-GB"/>
              <a:t>To improve your knowledge of the range of interventions that can be used to challenge them safely and become an Active Bystander.</a:t>
            </a:r>
            <a:endParaRPr lang="en-GB">
              <a:ea typeface="Calibri"/>
              <a:cs typeface="Calibri"/>
            </a:endParaRPr>
          </a:p>
          <a:p>
            <a:endParaRPr lang="en-GB"/>
          </a:p>
          <a:p>
            <a:r>
              <a:rPr lang="en-GB"/>
              <a:t>Improve your confidence in responding and </a:t>
            </a:r>
            <a:r>
              <a:rPr lang="en-GB">
                <a:ea typeface="Calibri"/>
                <a:cs typeface="Calibri"/>
              </a:rPr>
              <a:t>reflect on your own behaviours and interactions.</a:t>
            </a:r>
          </a:p>
          <a:p>
            <a:pPr marL="0" indent="0">
              <a:buNone/>
            </a:pPr>
            <a:endParaRPr lang="en-GB">
              <a:ea typeface="Calibri"/>
              <a:cs typeface="Calibri"/>
            </a:endParaRPr>
          </a:p>
          <a:p>
            <a:r>
              <a:rPr lang="en-GB"/>
              <a:t>To understand the university procedures and how the bystander approach can positively impact the university community.</a:t>
            </a:r>
            <a:endParaRPr lang="en-GB">
              <a:ea typeface="Calibri"/>
              <a:cs typeface="Calibri"/>
            </a:endParaRPr>
          </a:p>
          <a:p>
            <a:endParaRPr lang="en-GB"/>
          </a:p>
          <a:p>
            <a:endParaRPr lang="en-GB">
              <a:ea typeface="Calibri"/>
              <a:cs typeface="Calibri"/>
            </a:endParaRPr>
          </a:p>
          <a:p>
            <a:endParaRPr lang="en-GB">
              <a:ea typeface="Calibri"/>
              <a:cs typeface="Calibri"/>
            </a:endParaRPr>
          </a:p>
          <a:p>
            <a:endParaRPr lang="en-GB"/>
          </a:p>
          <a:p>
            <a:endParaRPr lang="en-GB"/>
          </a:p>
          <a:p>
            <a:endParaRPr lang="en-GB">
              <a:ea typeface="Calibri" panose="020F0502020204030204"/>
              <a:cs typeface="Calibri" panose="020F0502020204030204"/>
            </a:endParaRPr>
          </a:p>
        </p:txBody>
      </p:sp>
    </p:spTree>
    <p:extLst>
      <p:ext uri="{BB962C8B-B14F-4D97-AF65-F5344CB8AC3E}">
        <p14:creationId xmlns:p14="http://schemas.microsoft.com/office/powerpoint/2010/main" val="31430517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5" end="5"/>
                                            </p:txEl>
                                          </p:spTgt>
                                        </p:tgtEl>
                                        <p:attrNameLst>
                                          <p:attrName>style.visibility</p:attrName>
                                        </p:attrNameLst>
                                      </p:cBhvr>
                                      <p:to>
                                        <p:strVal val="visible"/>
                                      </p:to>
                                    </p:set>
                                    <p:animEffect transition="in" filter="fade">
                                      <p:cBhvr>
                                        <p:cTn id="22" dur="500"/>
                                        <p:tgtEl>
                                          <p:spTgt spid="3">
                                            <p:txEl>
                                              <p:pRg st="5" end="5"/>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animEffect transition="in" filter="fade">
                                      <p:cBhvr>
                                        <p:cTn id="27"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82D4E4-3604-0D14-9EDF-0D07DEAB092F}"/>
              </a:ext>
            </a:extLst>
          </p:cNvPr>
          <p:cNvSpPr>
            <a:spLocks noGrp="1"/>
          </p:cNvSpPr>
          <p:nvPr>
            <p:ph type="title"/>
          </p:nvPr>
        </p:nvSpPr>
        <p:spPr/>
        <p:txBody>
          <a:bodyPr/>
          <a:lstStyle/>
          <a:p>
            <a:pPr algn="ctr"/>
            <a:r>
              <a:rPr lang="en-GB" b="1"/>
              <a:t>Housekeeping</a:t>
            </a:r>
          </a:p>
        </p:txBody>
      </p:sp>
      <p:pic>
        <p:nvPicPr>
          <p:cNvPr id="4" name="Picture 3">
            <a:extLst>
              <a:ext uri="{FF2B5EF4-FFF2-40B4-BE49-F238E27FC236}">
                <a16:creationId xmlns:a16="http://schemas.microsoft.com/office/drawing/2014/main" id="{7F8C30EF-739F-D586-D8D5-02CF9B3C7020}"/>
              </a:ext>
            </a:extLst>
          </p:cNvPr>
          <p:cNvPicPr>
            <a:picLocks noChangeAspect="1"/>
          </p:cNvPicPr>
          <p:nvPr/>
        </p:nvPicPr>
        <p:blipFill>
          <a:blip r:embed="rId3"/>
          <a:stretch>
            <a:fillRect/>
          </a:stretch>
        </p:blipFill>
        <p:spPr>
          <a:xfrm>
            <a:off x="310392" y="4070892"/>
            <a:ext cx="11571211" cy="1182727"/>
          </a:xfrm>
          <a:prstGeom prst="rect">
            <a:avLst/>
          </a:prstGeom>
        </p:spPr>
      </p:pic>
      <p:pic>
        <p:nvPicPr>
          <p:cNvPr id="6" name="Graphic 5" descr="Latte Cup with solid fill">
            <a:extLst>
              <a:ext uri="{FF2B5EF4-FFF2-40B4-BE49-F238E27FC236}">
                <a16:creationId xmlns:a16="http://schemas.microsoft.com/office/drawing/2014/main" id="{AC06F635-3A0F-A480-0968-3AEA7CC2F3A7}"/>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9932573" y="2274956"/>
            <a:ext cx="1627608" cy="1627608"/>
          </a:xfrm>
          <a:prstGeom prst="rect">
            <a:avLst/>
          </a:prstGeom>
        </p:spPr>
      </p:pic>
      <p:pic>
        <p:nvPicPr>
          <p:cNvPr id="8" name="Graphic 7" descr="Toilet with solid fill">
            <a:extLst>
              <a:ext uri="{FF2B5EF4-FFF2-40B4-BE49-F238E27FC236}">
                <a16:creationId xmlns:a16="http://schemas.microsoft.com/office/drawing/2014/main" id="{3C308458-5822-E2C3-7851-170FC93D8683}"/>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7566427" y="2274956"/>
            <a:ext cx="1627608" cy="1627608"/>
          </a:xfrm>
          <a:prstGeom prst="rect">
            <a:avLst/>
          </a:prstGeom>
        </p:spPr>
      </p:pic>
      <p:pic>
        <p:nvPicPr>
          <p:cNvPr id="10" name="Graphic 9" descr="Clock with solid fill">
            <a:extLst>
              <a:ext uri="{FF2B5EF4-FFF2-40B4-BE49-F238E27FC236}">
                <a16:creationId xmlns:a16="http://schemas.microsoft.com/office/drawing/2014/main" id="{176C4A13-1B5E-E0D3-5F81-64E22BAF5D30}"/>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5282194" y="2274956"/>
            <a:ext cx="1627608" cy="1627608"/>
          </a:xfrm>
          <a:prstGeom prst="rect">
            <a:avLst/>
          </a:prstGeom>
        </p:spPr>
      </p:pic>
      <p:pic>
        <p:nvPicPr>
          <p:cNvPr id="12" name="Graphic 11" descr="No smoking with solid fill">
            <a:extLst>
              <a:ext uri="{FF2B5EF4-FFF2-40B4-BE49-F238E27FC236}">
                <a16:creationId xmlns:a16="http://schemas.microsoft.com/office/drawing/2014/main" id="{9E765170-6894-8644-100A-AAA4E5200D42}"/>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2635519" y="2234875"/>
            <a:ext cx="1707770" cy="1707770"/>
          </a:xfrm>
          <a:prstGeom prst="rect">
            <a:avLst/>
          </a:prstGeom>
        </p:spPr>
      </p:pic>
      <p:pic>
        <p:nvPicPr>
          <p:cNvPr id="14" name="Graphic 13" descr="Fire with solid fill">
            <a:extLst>
              <a:ext uri="{FF2B5EF4-FFF2-40B4-BE49-F238E27FC236}">
                <a16:creationId xmlns:a16="http://schemas.microsoft.com/office/drawing/2014/main" id="{A333F1D8-5FE9-5FE5-7DA7-F9605F8CC545}"/>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518055" y="2364240"/>
            <a:ext cx="1449040" cy="1449040"/>
          </a:xfrm>
          <a:prstGeom prst="rect">
            <a:avLst/>
          </a:prstGeom>
        </p:spPr>
      </p:pic>
    </p:spTree>
    <p:extLst>
      <p:ext uri="{BB962C8B-B14F-4D97-AF65-F5344CB8AC3E}">
        <p14:creationId xmlns:p14="http://schemas.microsoft.com/office/powerpoint/2010/main" val="306278648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7D4700-A226-BB17-5776-59DDEA18817F}"/>
              </a:ext>
            </a:extLst>
          </p:cNvPr>
          <p:cNvSpPr>
            <a:spLocks noGrp="1"/>
          </p:cNvSpPr>
          <p:nvPr>
            <p:ph type="title"/>
          </p:nvPr>
        </p:nvSpPr>
        <p:spPr/>
        <p:txBody>
          <a:bodyPr/>
          <a:lstStyle/>
          <a:p>
            <a:r>
              <a:rPr lang="en-GB"/>
              <a:t>Ground Rules</a:t>
            </a:r>
          </a:p>
        </p:txBody>
      </p:sp>
      <p:sp>
        <p:nvSpPr>
          <p:cNvPr id="3" name="Content Placeholder 2">
            <a:extLst>
              <a:ext uri="{FF2B5EF4-FFF2-40B4-BE49-F238E27FC236}">
                <a16:creationId xmlns:a16="http://schemas.microsoft.com/office/drawing/2014/main" id="{91898964-A12A-5DBA-1F29-D8D853C26FBB}"/>
              </a:ext>
            </a:extLst>
          </p:cNvPr>
          <p:cNvSpPr>
            <a:spLocks noGrp="1"/>
          </p:cNvSpPr>
          <p:nvPr>
            <p:ph idx="1"/>
          </p:nvPr>
        </p:nvSpPr>
        <p:spPr>
          <a:xfrm>
            <a:off x="358219" y="1690688"/>
            <a:ext cx="11481847" cy="3575934"/>
          </a:xfrm>
        </p:spPr>
        <p:txBody>
          <a:bodyPr vert="horz" lIns="91440" tIns="45720" rIns="91440" bIns="45720" rtlCol="0" anchor="t">
            <a:normAutofit/>
          </a:bodyPr>
          <a:lstStyle/>
          <a:p>
            <a:r>
              <a:rPr lang="en-GB"/>
              <a:t>This is a space for collective learning and growing ​</a:t>
            </a:r>
          </a:p>
          <a:p>
            <a:r>
              <a:rPr lang="en-GB"/>
              <a:t>Listen to others, especially when you don’t agree​</a:t>
            </a:r>
          </a:p>
          <a:p>
            <a:r>
              <a:rPr lang="en-GB"/>
              <a:t>Challenge the issue at hand not the person​</a:t>
            </a:r>
          </a:p>
          <a:p>
            <a:r>
              <a:rPr lang="en-GB"/>
              <a:t>Ask questions, take responsibility for learning​</a:t>
            </a:r>
          </a:p>
          <a:p>
            <a:r>
              <a:rPr lang="en-GB"/>
              <a:t>Recognise lived experience, look after yourselves and each other​</a:t>
            </a:r>
          </a:p>
          <a:p>
            <a:r>
              <a:rPr lang="en-GB"/>
              <a:t>Respect one another, we have different experiences/knowledge ​</a:t>
            </a:r>
          </a:p>
          <a:p>
            <a:pPr marL="0" indent="0">
              <a:buNone/>
            </a:pPr>
            <a:endParaRPr lang="en-GB">
              <a:ea typeface="Calibri" panose="020F0502020204030204"/>
              <a:cs typeface="Calibri" panose="020F0502020204030204"/>
            </a:endParaRPr>
          </a:p>
        </p:txBody>
      </p:sp>
    </p:spTree>
    <p:extLst>
      <p:ext uri="{BB962C8B-B14F-4D97-AF65-F5344CB8AC3E}">
        <p14:creationId xmlns:p14="http://schemas.microsoft.com/office/powerpoint/2010/main" val="42690788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fade">
                                      <p:cBhvr>
                                        <p:cTn id="22" dur="500"/>
                                        <p:tgtEl>
                                          <p:spTgt spid="3">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Effect transition="in" filter="fade">
                                      <p:cBhvr>
                                        <p:cTn id="27" dur="500"/>
                                        <p:tgtEl>
                                          <p:spTgt spid="3">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4" end="4"/>
                                            </p:txEl>
                                          </p:spTgt>
                                        </p:tgtEl>
                                        <p:attrNameLst>
                                          <p:attrName>style.visibility</p:attrName>
                                        </p:attrNameLst>
                                      </p:cBhvr>
                                      <p:to>
                                        <p:strVal val="visible"/>
                                      </p:to>
                                    </p:set>
                                    <p:animEffect transition="in" filter="fade">
                                      <p:cBhvr>
                                        <p:cTn id="32" dur="500"/>
                                        <p:tgtEl>
                                          <p:spTgt spid="3">
                                            <p:txEl>
                                              <p:pRg st="4" end="4"/>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Effect transition="in" filter="fade">
                                      <p:cBhvr>
                                        <p:cTn id="37"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AF7E60-8F04-5FF7-AC2D-A19D9DF61849}"/>
              </a:ext>
            </a:extLst>
          </p:cNvPr>
          <p:cNvSpPr>
            <a:spLocks noGrp="1"/>
          </p:cNvSpPr>
          <p:nvPr>
            <p:ph type="title"/>
          </p:nvPr>
        </p:nvSpPr>
        <p:spPr/>
        <p:txBody>
          <a:bodyPr/>
          <a:lstStyle/>
          <a:p>
            <a:pPr algn="ctr"/>
            <a:r>
              <a:rPr lang="en-GB" b="1"/>
              <a:t>WHAT IS A BIAS?</a:t>
            </a:r>
          </a:p>
        </p:txBody>
      </p:sp>
      <p:sp>
        <p:nvSpPr>
          <p:cNvPr id="3" name="Content Placeholder 2">
            <a:extLst>
              <a:ext uri="{FF2B5EF4-FFF2-40B4-BE49-F238E27FC236}">
                <a16:creationId xmlns:a16="http://schemas.microsoft.com/office/drawing/2014/main" id="{76A98C4A-5C9B-74E0-BA21-A26587A922C9}"/>
              </a:ext>
            </a:extLst>
          </p:cNvPr>
          <p:cNvSpPr>
            <a:spLocks noGrp="1"/>
          </p:cNvSpPr>
          <p:nvPr>
            <p:ph idx="1"/>
          </p:nvPr>
        </p:nvSpPr>
        <p:spPr/>
        <p:txBody>
          <a:bodyPr/>
          <a:lstStyle/>
          <a:p>
            <a:pPr marL="0" indent="0">
              <a:buNone/>
            </a:pPr>
            <a:r>
              <a:rPr lang="en-GB" dirty="0"/>
              <a:t>A </a:t>
            </a:r>
            <a:r>
              <a:rPr lang="en-GB" b="1" dirty="0"/>
              <a:t>BIAS</a:t>
            </a:r>
            <a:r>
              <a:rPr lang="en-GB" dirty="0"/>
              <a:t> is a strong feeling in favour of or against one group of people or one side in an argument, often not based on fair judgment [Oxford Dictionary].</a:t>
            </a:r>
          </a:p>
          <a:p>
            <a:pPr marL="0" indent="0">
              <a:buNone/>
            </a:pPr>
            <a:endParaRPr lang="en-GB" dirty="0"/>
          </a:p>
          <a:p>
            <a:pPr marL="0" indent="0">
              <a:buNone/>
            </a:pPr>
            <a:r>
              <a:rPr lang="en-GB" dirty="0"/>
              <a:t>Biases are beliefs not founded by known facts about someone or a particular group of people. </a:t>
            </a:r>
          </a:p>
        </p:txBody>
      </p:sp>
    </p:spTree>
    <p:extLst>
      <p:ext uri="{BB962C8B-B14F-4D97-AF65-F5344CB8AC3E}">
        <p14:creationId xmlns:p14="http://schemas.microsoft.com/office/powerpoint/2010/main" val="24540005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4423F1-20E5-05AF-0889-A481E660BA2E}"/>
              </a:ext>
            </a:extLst>
          </p:cNvPr>
          <p:cNvSpPr>
            <a:spLocks noGrp="1"/>
          </p:cNvSpPr>
          <p:nvPr>
            <p:ph type="title"/>
          </p:nvPr>
        </p:nvSpPr>
        <p:spPr/>
        <p:txBody>
          <a:bodyPr>
            <a:normAutofit fontScale="90000"/>
          </a:bodyPr>
          <a:lstStyle/>
          <a:p>
            <a:br>
              <a:rPr lang="en-GB"/>
            </a:br>
            <a:r>
              <a:rPr lang="en-GB"/>
              <a:t>The </a:t>
            </a:r>
            <a:r>
              <a:rPr lang="en-GB" b="1"/>
              <a:t>most common biases </a:t>
            </a:r>
            <a:r>
              <a:rPr lang="en-GB"/>
              <a:t>are based on characteristics such as:</a:t>
            </a:r>
            <a:br>
              <a:rPr lang="en-GB"/>
            </a:br>
            <a:endParaRPr lang="en-GB"/>
          </a:p>
        </p:txBody>
      </p:sp>
      <p:sp>
        <p:nvSpPr>
          <p:cNvPr id="3" name="Content Placeholder 2">
            <a:extLst>
              <a:ext uri="{FF2B5EF4-FFF2-40B4-BE49-F238E27FC236}">
                <a16:creationId xmlns:a16="http://schemas.microsoft.com/office/drawing/2014/main" id="{DF9E7925-057A-A2E1-D2E5-7D7AF4DFA159}"/>
              </a:ext>
            </a:extLst>
          </p:cNvPr>
          <p:cNvSpPr>
            <a:spLocks noGrp="1"/>
          </p:cNvSpPr>
          <p:nvPr>
            <p:ph idx="1"/>
          </p:nvPr>
        </p:nvSpPr>
        <p:spPr/>
        <p:txBody>
          <a:bodyPr vert="horz" lIns="91440" tIns="45720" rIns="91440" bIns="45720" rtlCol="0" anchor="t">
            <a:noAutofit/>
          </a:bodyPr>
          <a:lstStyle/>
          <a:p>
            <a:pPr marL="285750" indent="-285750"/>
            <a:r>
              <a:rPr lang="en-GB" sz="1600">
                <a:latin typeface="Calibri"/>
                <a:ea typeface="Calibri"/>
                <a:cs typeface="Arial"/>
              </a:rPr>
              <a:t>age,</a:t>
            </a:r>
            <a:endParaRPr lang="en-GB" sz="1600">
              <a:latin typeface="Calibri"/>
              <a:ea typeface="Calibri"/>
              <a:cs typeface="Calibri" panose="020F0502020204030204"/>
            </a:endParaRPr>
          </a:p>
          <a:p>
            <a:r>
              <a:rPr lang="en-GB" sz="1600">
                <a:latin typeface="Calibri"/>
                <a:ea typeface="Calibri"/>
                <a:cs typeface="Arial"/>
              </a:rPr>
              <a:t>race,</a:t>
            </a:r>
            <a:endParaRPr lang="en-GB" sz="1600">
              <a:latin typeface="Calibri"/>
              <a:ea typeface="Calibri"/>
              <a:cs typeface="Calibri"/>
            </a:endParaRPr>
          </a:p>
          <a:p>
            <a:r>
              <a:rPr lang="en-GB" sz="1600">
                <a:latin typeface="Calibri"/>
                <a:ea typeface="Calibri"/>
                <a:cs typeface="Arial"/>
              </a:rPr>
              <a:t>sex,</a:t>
            </a:r>
            <a:endParaRPr lang="en-GB" sz="1600">
              <a:latin typeface="Calibri"/>
              <a:ea typeface="Calibri"/>
              <a:cs typeface="Calibri"/>
            </a:endParaRPr>
          </a:p>
          <a:p>
            <a:r>
              <a:rPr lang="en-GB" sz="1600">
                <a:latin typeface="Calibri"/>
                <a:ea typeface="Calibri"/>
                <a:cs typeface="Arial"/>
              </a:rPr>
              <a:t>sexual orientation,</a:t>
            </a:r>
            <a:endParaRPr lang="en-GB" sz="1600">
              <a:latin typeface="Calibri"/>
              <a:ea typeface="Calibri"/>
              <a:cs typeface="Calibri"/>
            </a:endParaRPr>
          </a:p>
          <a:p>
            <a:r>
              <a:rPr lang="en-GB" sz="1600">
                <a:latin typeface="Calibri"/>
                <a:ea typeface="Calibri"/>
                <a:cs typeface="Arial"/>
              </a:rPr>
              <a:t>pregnancy and maternity,</a:t>
            </a:r>
            <a:endParaRPr lang="en-GB" sz="1600">
              <a:latin typeface="Calibri"/>
              <a:ea typeface="Calibri"/>
              <a:cs typeface="Calibri"/>
            </a:endParaRPr>
          </a:p>
          <a:p>
            <a:r>
              <a:rPr lang="en-GB" sz="1600">
                <a:latin typeface="Calibri"/>
                <a:ea typeface="Calibri"/>
                <a:cs typeface="Arial"/>
              </a:rPr>
              <a:t>gender reassignment,</a:t>
            </a:r>
            <a:endParaRPr lang="en-GB" sz="1600">
              <a:latin typeface="Calibri"/>
              <a:ea typeface="Calibri"/>
              <a:cs typeface="Calibri"/>
            </a:endParaRPr>
          </a:p>
          <a:p>
            <a:r>
              <a:rPr lang="en-GB" sz="1600">
                <a:latin typeface="Calibri"/>
                <a:ea typeface="Calibri"/>
                <a:cs typeface="Arial"/>
              </a:rPr>
              <a:t>religion or belief,</a:t>
            </a:r>
            <a:endParaRPr lang="en-GB" sz="1600">
              <a:latin typeface="Calibri"/>
              <a:ea typeface="Calibri"/>
              <a:cs typeface="Calibri"/>
            </a:endParaRPr>
          </a:p>
          <a:p>
            <a:r>
              <a:rPr lang="en-GB" sz="1600">
                <a:latin typeface="Calibri"/>
                <a:ea typeface="Calibri"/>
                <a:cs typeface="Arial"/>
              </a:rPr>
              <a:t>marriage or civil partnership, or</a:t>
            </a:r>
            <a:endParaRPr lang="en-GB" sz="1600">
              <a:latin typeface="Calibri"/>
              <a:ea typeface="Calibri"/>
              <a:cs typeface="Calibri"/>
            </a:endParaRPr>
          </a:p>
          <a:p>
            <a:pPr>
              <a:lnSpc>
                <a:spcPct val="70000"/>
              </a:lnSpc>
            </a:pPr>
            <a:r>
              <a:rPr lang="en-GB" sz="1600">
                <a:latin typeface="Calibri"/>
                <a:ea typeface="Calibri"/>
                <a:cs typeface="Arial"/>
              </a:rPr>
              <a:t>disability</a:t>
            </a:r>
          </a:p>
          <a:p>
            <a:pPr marL="0" indent="0">
              <a:buNone/>
            </a:pPr>
            <a:r>
              <a:rPr lang="en-GB" sz="1600">
                <a:ea typeface="Calibri"/>
                <a:cs typeface="Calibri"/>
              </a:rPr>
              <a:t>Protected characteristics – Equality Act 2010</a:t>
            </a:r>
          </a:p>
        </p:txBody>
      </p:sp>
    </p:spTree>
    <p:extLst>
      <p:ext uri="{BB962C8B-B14F-4D97-AF65-F5344CB8AC3E}">
        <p14:creationId xmlns:p14="http://schemas.microsoft.com/office/powerpoint/2010/main" val="16802158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fade">
                                      <p:cBhvr>
                                        <p:cTn id="22" dur="500"/>
                                        <p:tgtEl>
                                          <p:spTgt spid="3">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Effect transition="in" filter="fade">
                                      <p:cBhvr>
                                        <p:cTn id="27" dur="500"/>
                                        <p:tgtEl>
                                          <p:spTgt spid="3">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4" end="4"/>
                                            </p:txEl>
                                          </p:spTgt>
                                        </p:tgtEl>
                                        <p:attrNameLst>
                                          <p:attrName>style.visibility</p:attrName>
                                        </p:attrNameLst>
                                      </p:cBhvr>
                                      <p:to>
                                        <p:strVal val="visible"/>
                                      </p:to>
                                    </p:set>
                                    <p:animEffect transition="in" filter="fade">
                                      <p:cBhvr>
                                        <p:cTn id="32" dur="500"/>
                                        <p:tgtEl>
                                          <p:spTgt spid="3">
                                            <p:txEl>
                                              <p:pRg st="4" end="4"/>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Effect transition="in" filter="fade">
                                      <p:cBhvr>
                                        <p:cTn id="37" dur="500"/>
                                        <p:tgtEl>
                                          <p:spTgt spid="3">
                                            <p:txEl>
                                              <p:pRg st="5" end="5"/>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3">
                                            <p:txEl>
                                              <p:pRg st="6" end="6"/>
                                            </p:txEl>
                                          </p:spTgt>
                                        </p:tgtEl>
                                        <p:attrNameLst>
                                          <p:attrName>style.visibility</p:attrName>
                                        </p:attrNameLst>
                                      </p:cBhvr>
                                      <p:to>
                                        <p:strVal val="visible"/>
                                      </p:to>
                                    </p:set>
                                    <p:animEffect transition="in" filter="fade">
                                      <p:cBhvr>
                                        <p:cTn id="42" dur="500"/>
                                        <p:tgtEl>
                                          <p:spTgt spid="3">
                                            <p:txEl>
                                              <p:pRg st="6" end="6"/>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3">
                                            <p:txEl>
                                              <p:pRg st="7" end="7"/>
                                            </p:txEl>
                                          </p:spTgt>
                                        </p:tgtEl>
                                        <p:attrNameLst>
                                          <p:attrName>style.visibility</p:attrName>
                                        </p:attrNameLst>
                                      </p:cBhvr>
                                      <p:to>
                                        <p:strVal val="visible"/>
                                      </p:to>
                                    </p:set>
                                    <p:animEffect transition="in" filter="fade">
                                      <p:cBhvr>
                                        <p:cTn id="47" dur="500"/>
                                        <p:tgtEl>
                                          <p:spTgt spid="3">
                                            <p:txEl>
                                              <p:pRg st="7" end="7"/>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3">
                                            <p:txEl>
                                              <p:pRg st="8" end="8"/>
                                            </p:txEl>
                                          </p:spTgt>
                                        </p:tgtEl>
                                        <p:attrNameLst>
                                          <p:attrName>style.visibility</p:attrName>
                                        </p:attrNameLst>
                                      </p:cBhvr>
                                      <p:to>
                                        <p:strVal val="visible"/>
                                      </p:to>
                                    </p:set>
                                    <p:animEffect transition="in" filter="fade">
                                      <p:cBhvr>
                                        <p:cTn id="52" dur="500"/>
                                        <p:tgtEl>
                                          <p:spTgt spid="3">
                                            <p:txEl>
                                              <p:pRg st="8" end="8"/>
                                            </p:txEl>
                                          </p:spTgt>
                                        </p:tgtEl>
                                      </p:cBhvr>
                                    </p:animEffec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grpId="0" nodeType="clickEffect">
                                  <p:stCondLst>
                                    <p:cond delay="0"/>
                                  </p:stCondLst>
                                  <p:childTnLst>
                                    <p:set>
                                      <p:cBhvr>
                                        <p:cTn id="56" dur="1" fill="hold">
                                          <p:stCondLst>
                                            <p:cond delay="0"/>
                                          </p:stCondLst>
                                        </p:cTn>
                                        <p:tgtEl>
                                          <p:spTgt spid="3">
                                            <p:txEl>
                                              <p:pRg st="9" end="9"/>
                                            </p:txEl>
                                          </p:spTgt>
                                        </p:tgtEl>
                                        <p:attrNameLst>
                                          <p:attrName>style.visibility</p:attrName>
                                        </p:attrNameLst>
                                      </p:cBhvr>
                                      <p:to>
                                        <p:strVal val="visible"/>
                                      </p:to>
                                    </p:set>
                                    <p:animEffect transition="in" filter="fade">
                                      <p:cBhvr>
                                        <p:cTn id="57" dur="500"/>
                                        <p:tgtEl>
                                          <p:spTgt spid="3">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CB9A92-AF89-AFE5-B94E-7F389A76C01F}"/>
              </a:ext>
            </a:extLst>
          </p:cNvPr>
          <p:cNvSpPr>
            <a:spLocks noGrp="1"/>
          </p:cNvSpPr>
          <p:nvPr>
            <p:ph type="title"/>
          </p:nvPr>
        </p:nvSpPr>
        <p:spPr>
          <a:xfrm>
            <a:off x="352835" y="91731"/>
            <a:ext cx="11481847" cy="1325563"/>
          </a:xfrm>
        </p:spPr>
        <p:txBody>
          <a:bodyPr/>
          <a:lstStyle/>
          <a:p>
            <a:r>
              <a:rPr lang="en-GB" b="1" dirty="0"/>
              <a:t>WE ALL HAVE BIASES</a:t>
            </a:r>
          </a:p>
        </p:txBody>
      </p:sp>
      <p:sp>
        <p:nvSpPr>
          <p:cNvPr id="4" name="TextBox 3">
            <a:extLst>
              <a:ext uri="{FF2B5EF4-FFF2-40B4-BE49-F238E27FC236}">
                <a16:creationId xmlns:a16="http://schemas.microsoft.com/office/drawing/2014/main" id="{976B8BB7-5C43-E413-5937-C16350743821}"/>
              </a:ext>
            </a:extLst>
          </p:cNvPr>
          <p:cNvSpPr txBox="1"/>
          <p:nvPr/>
        </p:nvSpPr>
        <p:spPr>
          <a:xfrm>
            <a:off x="217533" y="1320730"/>
            <a:ext cx="6192694" cy="4216539"/>
          </a:xfrm>
          <a:prstGeom prst="rect">
            <a:avLst/>
          </a:prstGeom>
          <a:noFill/>
        </p:spPr>
        <p:txBody>
          <a:bodyPr wrap="square" lIns="91440" tIns="45720" rIns="91440" bIns="45720" rtlCol="0" anchor="t">
            <a:spAutoFit/>
          </a:bodyPr>
          <a:lstStyle/>
          <a:p>
            <a:pPr marL="342900" indent="-342900">
              <a:buFont typeface="Arial" panose="020B0604020202020204" pitchFamily="34" charset="0"/>
              <a:buChar char="•"/>
            </a:pPr>
            <a:endParaRPr lang="en-GB" sz="2400" b="1" dirty="0">
              <a:ea typeface="Calibri"/>
              <a:cs typeface="Calibri"/>
            </a:endParaRPr>
          </a:p>
          <a:p>
            <a:pPr marL="342900" indent="-342900">
              <a:buFont typeface="Arial" panose="020B0604020202020204" pitchFamily="34" charset="0"/>
              <a:buChar char="•"/>
            </a:pPr>
            <a:r>
              <a:rPr lang="en-GB" sz="2800" dirty="0">
                <a:ea typeface="Calibri"/>
                <a:cs typeface="Calibri"/>
              </a:rPr>
              <a:t>Biases are </a:t>
            </a:r>
            <a:r>
              <a:rPr lang="en-GB" sz="2800" b="1" dirty="0">
                <a:ea typeface="Calibri"/>
                <a:cs typeface="Calibri"/>
              </a:rPr>
              <a:t>automatic and unintentional</a:t>
            </a:r>
          </a:p>
          <a:p>
            <a:pPr marL="342900" indent="-342900">
              <a:buFont typeface="Arial" panose="020B0604020202020204" pitchFamily="34" charset="0"/>
              <a:buChar char="•"/>
            </a:pPr>
            <a:r>
              <a:rPr lang="en-GB" sz="2800" dirty="0">
                <a:ea typeface="Calibri"/>
                <a:cs typeface="Calibri"/>
              </a:rPr>
              <a:t>Influence how we </a:t>
            </a:r>
            <a:r>
              <a:rPr lang="en-GB" sz="2800" b="1" dirty="0">
                <a:ea typeface="Calibri"/>
                <a:cs typeface="Calibri"/>
              </a:rPr>
              <a:t>perceive and respond to others</a:t>
            </a:r>
          </a:p>
          <a:p>
            <a:pPr marL="342900" indent="-342900">
              <a:buFont typeface="Arial" panose="020B0604020202020204" pitchFamily="34" charset="0"/>
              <a:buChar char="•"/>
            </a:pPr>
            <a:r>
              <a:rPr lang="en-GB" sz="2800" dirty="0">
                <a:ea typeface="Calibri"/>
                <a:cs typeface="Calibri"/>
              </a:rPr>
              <a:t>They can operate:</a:t>
            </a:r>
          </a:p>
          <a:p>
            <a:pPr marL="800100" lvl="1" indent="-342900">
              <a:buFont typeface="Arial" panose="020B0604020202020204" pitchFamily="34" charset="0"/>
              <a:buChar char="•"/>
            </a:pPr>
            <a:r>
              <a:rPr lang="en-GB" sz="2800" b="1" dirty="0">
                <a:ea typeface="Calibri"/>
                <a:cs typeface="Calibri"/>
              </a:rPr>
              <a:t>Consciously</a:t>
            </a:r>
            <a:r>
              <a:rPr lang="en-GB" sz="2800" dirty="0">
                <a:ea typeface="Calibri"/>
                <a:cs typeface="Calibri"/>
              </a:rPr>
              <a:t> (we are aware)</a:t>
            </a:r>
          </a:p>
          <a:p>
            <a:pPr marL="800100" lvl="1" indent="-342900">
              <a:buFont typeface="Arial" panose="020B0604020202020204" pitchFamily="34" charset="0"/>
              <a:buChar char="•"/>
            </a:pPr>
            <a:r>
              <a:rPr lang="en-GB" sz="2800" b="1" dirty="0">
                <a:ea typeface="Calibri"/>
                <a:cs typeface="Calibri"/>
              </a:rPr>
              <a:t>Unconsciously</a:t>
            </a:r>
            <a:r>
              <a:rPr lang="en-GB" sz="2800" dirty="0">
                <a:ea typeface="Calibri"/>
                <a:cs typeface="Calibri"/>
              </a:rPr>
              <a:t> (we are not aware)</a:t>
            </a:r>
          </a:p>
          <a:p>
            <a:pPr marL="342900" indent="-342900">
              <a:buFont typeface="Arial" panose="020B0604020202020204" pitchFamily="34" charset="0"/>
              <a:buChar char="•"/>
            </a:pPr>
            <a:endParaRPr lang="en-GB" sz="2400" dirty="0">
              <a:ea typeface="Calibri"/>
              <a:cs typeface="Calibri"/>
            </a:endParaRPr>
          </a:p>
          <a:p>
            <a:endParaRPr lang="en-GB" sz="2400" dirty="0">
              <a:ea typeface="Calibri"/>
              <a:cs typeface="Calibri"/>
            </a:endParaRPr>
          </a:p>
        </p:txBody>
      </p:sp>
      <p:pic>
        <p:nvPicPr>
          <p:cNvPr id="5" name="Graphic 4" descr="Iceberg outline">
            <a:extLst>
              <a:ext uri="{FF2B5EF4-FFF2-40B4-BE49-F238E27FC236}">
                <a16:creationId xmlns:a16="http://schemas.microsoft.com/office/drawing/2014/main" id="{E1429A6A-ED41-66D2-2B9E-2E7AE3FE650D}"/>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6098242" y="343200"/>
            <a:ext cx="5531222" cy="5430370"/>
          </a:xfrm>
          <a:prstGeom prst="rect">
            <a:avLst/>
          </a:prstGeom>
        </p:spPr>
      </p:pic>
      <p:sp>
        <p:nvSpPr>
          <p:cNvPr id="6" name="TextBox 5">
            <a:extLst>
              <a:ext uri="{FF2B5EF4-FFF2-40B4-BE49-F238E27FC236}">
                <a16:creationId xmlns:a16="http://schemas.microsoft.com/office/drawing/2014/main" id="{B6C2E20A-B79C-6C68-90EB-E9919F056AF0}"/>
              </a:ext>
            </a:extLst>
          </p:cNvPr>
          <p:cNvSpPr txBox="1"/>
          <p:nvPr/>
        </p:nvSpPr>
        <p:spPr>
          <a:xfrm>
            <a:off x="10499912" y="2055457"/>
            <a:ext cx="1568823"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2000" b="1">
                <a:ea typeface="Calibri"/>
                <a:cs typeface="Calibri"/>
              </a:rPr>
              <a:t>CONSCIOUS</a:t>
            </a:r>
          </a:p>
        </p:txBody>
      </p:sp>
      <p:sp>
        <p:nvSpPr>
          <p:cNvPr id="7" name="TextBox 6">
            <a:extLst>
              <a:ext uri="{FF2B5EF4-FFF2-40B4-BE49-F238E27FC236}">
                <a16:creationId xmlns:a16="http://schemas.microsoft.com/office/drawing/2014/main" id="{26BC43B6-73D1-AEE8-1A6C-CB901DB984E6}"/>
              </a:ext>
            </a:extLst>
          </p:cNvPr>
          <p:cNvSpPr txBox="1"/>
          <p:nvPr/>
        </p:nvSpPr>
        <p:spPr>
          <a:xfrm>
            <a:off x="10376648" y="4072516"/>
            <a:ext cx="1815352"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2000" b="1">
                <a:ea typeface="Calibri"/>
                <a:cs typeface="Calibri"/>
              </a:rPr>
              <a:t>UNCONSCIOUS</a:t>
            </a:r>
            <a:endParaRPr lang="en-US" sz="2000" b="1"/>
          </a:p>
        </p:txBody>
      </p:sp>
    </p:spTree>
    <p:extLst>
      <p:ext uri="{BB962C8B-B14F-4D97-AF65-F5344CB8AC3E}">
        <p14:creationId xmlns:p14="http://schemas.microsoft.com/office/powerpoint/2010/main" val="16132897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fade">
                                      <p:cBhvr>
                                        <p:cTn id="17" dur="500"/>
                                        <p:tgtEl>
                                          <p:spTgt spid="6"/>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4"/>
                                        </p:tgtEl>
                                        <p:attrNameLst>
                                          <p:attrName>style.visibility</p:attrName>
                                        </p:attrNameLst>
                                      </p:cBhvr>
                                      <p:to>
                                        <p:strVal val="visible"/>
                                      </p:to>
                                    </p:set>
                                    <p:animEffect transition="in" filter="fade">
                                      <p:cBhvr>
                                        <p:cTn id="22" dur="500"/>
                                        <p:tgtEl>
                                          <p:spTgt spid="4"/>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7"/>
                                        </p:tgtEl>
                                        <p:attrNameLst>
                                          <p:attrName>style.visibility</p:attrName>
                                        </p:attrNameLst>
                                      </p:cBhvr>
                                      <p:to>
                                        <p:strVal val="visible"/>
                                      </p:to>
                                    </p:set>
                                    <p:animEffect transition="in" filter="fade">
                                      <p:cBhvr>
                                        <p:cTn id="2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P spid="6" grpId="0"/>
      <p:bldP spid="7"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6D991C-7C33-0106-B7F8-0EDA565FCD31}"/>
              </a:ext>
            </a:extLst>
          </p:cNvPr>
          <p:cNvSpPr>
            <a:spLocks noGrp="1"/>
          </p:cNvSpPr>
          <p:nvPr>
            <p:ph type="title"/>
          </p:nvPr>
        </p:nvSpPr>
        <p:spPr/>
        <p:txBody>
          <a:bodyPr/>
          <a:lstStyle/>
          <a:p>
            <a:pPr algn="ctr"/>
            <a:r>
              <a:rPr lang="en-GB" b="1" dirty="0"/>
              <a:t>Where Do Biases Come From?​</a:t>
            </a:r>
          </a:p>
        </p:txBody>
      </p:sp>
      <p:sp>
        <p:nvSpPr>
          <p:cNvPr id="3" name="Content Placeholder 2">
            <a:extLst>
              <a:ext uri="{FF2B5EF4-FFF2-40B4-BE49-F238E27FC236}">
                <a16:creationId xmlns:a16="http://schemas.microsoft.com/office/drawing/2014/main" id="{D8D9CD75-F17E-6636-8A22-C6CF0980E5C2}"/>
              </a:ext>
            </a:extLst>
          </p:cNvPr>
          <p:cNvSpPr>
            <a:spLocks noGrp="1"/>
          </p:cNvSpPr>
          <p:nvPr>
            <p:ph idx="1"/>
          </p:nvPr>
        </p:nvSpPr>
        <p:spPr>
          <a:xfrm>
            <a:off x="358219" y="1825625"/>
            <a:ext cx="5737781" cy="3575934"/>
          </a:xfrm>
        </p:spPr>
        <p:txBody>
          <a:bodyPr/>
          <a:lstStyle/>
          <a:p>
            <a:r>
              <a:rPr lang="en-GB" dirty="0"/>
              <a:t>Shaped by our environment:</a:t>
            </a:r>
          </a:p>
          <a:p>
            <a:pPr lvl="1"/>
            <a:r>
              <a:rPr lang="en-US" sz="2800" dirty="0"/>
              <a:t>Family​</a:t>
            </a:r>
          </a:p>
          <a:p>
            <a:pPr lvl="1"/>
            <a:r>
              <a:rPr lang="en-US" sz="2800" dirty="0"/>
              <a:t>Education​</a:t>
            </a:r>
          </a:p>
          <a:p>
            <a:pPr lvl="1"/>
            <a:r>
              <a:rPr lang="en-US" sz="2800" dirty="0"/>
              <a:t>Media​</a:t>
            </a:r>
          </a:p>
          <a:p>
            <a:pPr lvl="1"/>
            <a:r>
              <a:rPr lang="en-US" sz="2800" dirty="0"/>
              <a:t>Culture and experiences</a:t>
            </a:r>
          </a:p>
          <a:p>
            <a:endParaRPr lang="en-US" dirty="0"/>
          </a:p>
          <a:p>
            <a:pPr lvl="1"/>
            <a:endParaRPr lang="en-GB" dirty="0"/>
          </a:p>
        </p:txBody>
      </p:sp>
      <p:sp>
        <p:nvSpPr>
          <p:cNvPr id="8" name="Content Placeholder 2">
            <a:extLst>
              <a:ext uri="{FF2B5EF4-FFF2-40B4-BE49-F238E27FC236}">
                <a16:creationId xmlns:a16="http://schemas.microsoft.com/office/drawing/2014/main" id="{FE0BAEF2-31D8-F54F-FDDA-315227030D2D}"/>
              </a:ext>
            </a:extLst>
          </p:cNvPr>
          <p:cNvSpPr txBox="1">
            <a:spLocks/>
          </p:cNvSpPr>
          <p:nvPr/>
        </p:nvSpPr>
        <p:spPr>
          <a:xfrm>
            <a:off x="6345811" y="1825625"/>
            <a:ext cx="5737781" cy="3575934"/>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t>Brain automatically categorises information</a:t>
            </a:r>
          </a:p>
          <a:p>
            <a:pPr lvl="1"/>
            <a:r>
              <a:rPr lang="en-GB" sz="2800" dirty="0"/>
              <a:t>This can lead to:</a:t>
            </a:r>
          </a:p>
          <a:p>
            <a:pPr lvl="2"/>
            <a:r>
              <a:rPr lang="en-GB" sz="2800" dirty="0"/>
              <a:t>Assumptions and stereotypes</a:t>
            </a:r>
          </a:p>
          <a:p>
            <a:pPr lvl="2"/>
            <a:r>
              <a:rPr lang="en-GB" sz="2800" dirty="0"/>
              <a:t>Unfair judgements</a:t>
            </a:r>
          </a:p>
          <a:p>
            <a:pPr lvl="2"/>
            <a:r>
              <a:rPr lang="en-GB" sz="2800" dirty="0"/>
              <a:t>Microaggressions</a:t>
            </a:r>
            <a:endParaRPr lang="en-US" sz="2800" dirty="0"/>
          </a:p>
          <a:p>
            <a:pPr lvl="1"/>
            <a:endParaRPr lang="en-GB" dirty="0"/>
          </a:p>
        </p:txBody>
      </p:sp>
    </p:spTree>
    <p:extLst>
      <p:ext uri="{BB962C8B-B14F-4D97-AF65-F5344CB8AC3E}">
        <p14:creationId xmlns:p14="http://schemas.microsoft.com/office/powerpoint/2010/main" val="268352395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7E1433A4-7406-6C1B-CCAE-5D85A653D4BE}"/>
              </a:ext>
            </a:extLst>
          </p:cNvPr>
          <p:cNvSpPr>
            <a:spLocks noGrp="1"/>
          </p:cNvSpPr>
          <p:nvPr>
            <p:ph idx="1"/>
          </p:nvPr>
        </p:nvSpPr>
        <p:spPr/>
        <p:txBody>
          <a:bodyPr vert="horz" lIns="91440" tIns="45720" rIns="91440" bIns="45720" rtlCol="0" anchor="ctr">
            <a:normAutofit/>
          </a:bodyPr>
          <a:lstStyle/>
          <a:p>
            <a:pPr marL="0" indent="0">
              <a:buNone/>
            </a:pPr>
            <a:endParaRPr lang="en-GB" sz="2000"/>
          </a:p>
          <a:p>
            <a:pPr marL="0" indent="0">
              <a:buNone/>
            </a:pPr>
            <a:endParaRPr lang="en-GB" sz="2000"/>
          </a:p>
        </p:txBody>
      </p:sp>
      <p:sp>
        <p:nvSpPr>
          <p:cNvPr id="3" name="Content Placeholder 2">
            <a:extLst>
              <a:ext uri="{FF2B5EF4-FFF2-40B4-BE49-F238E27FC236}">
                <a16:creationId xmlns:a16="http://schemas.microsoft.com/office/drawing/2014/main" id="{A28D3473-1028-B54C-664F-6114DF0DF82A}"/>
              </a:ext>
            </a:extLst>
          </p:cNvPr>
          <p:cNvSpPr>
            <a:spLocks noGrp="1"/>
          </p:cNvSpPr>
          <p:nvPr>
            <p:ph idx="10"/>
          </p:nvPr>
        </p:nvSpPr>
        <p:spPr>
          <a:xfrm>
            <a:off x="6580949" y="2593917"/>
            <a:ext cx="4980241" cy="3533219"/>
          </a:xfrm>
        </p:spPr>
        <p:txBody>
          <a:bodyPr wrap="square"/>
          <a:lstStyle/>
          <a:p>
            <a:r>
              <a:rPr lang="en-GB">
                <a:ea typeface="+mn-lt"/>
                <a:cs typeface="+mn-lt"/>
              </a:rPr>
              <a:t>Brief and commonplace daily messages that communicate hostility, and insults to the target person/group. </a:t>
            </a:r>
          </a:p>
          <a:p>
            <a:endParaRPr lang="en-GB"/>
          </a:p>
        </p:txBody>
      </p:sp>
      <p:sp>
        <p:nvSpPr>
          <p:cNvPr id="2" name="Title 1">
            <a:extLst>
              <a:ext uri="{FF2B5EF4-FFF2-40B4-BE49-F238E27FC236}">
                <a16:creationId xmlns:a16="http://schemas.microsoft.com/office/drawing/2014/main" id="{1225F870-B7FF-D6D7-66FD-1CC5BA4EDDE4}"/>
              </a:ext>
            </a:extLst>
          </p:cNvPr>
          <p:cNvSpPr>
            <a:spLocks noGrp="1"/>
          </p:cNvSpPr>
          <p:nvPr>
            <p:ph type="title" idx="4294967295"/>
          </p:nvPr>
        </p:nvSpPr>
        <p:spPr>
          <a:xfrm>
            <a:off x="783799" y="2593917"/>
            <a:ext cx="4229100" cy="1618315"/>
          </a:xfrm>
          <a:prstGeom prst="rect">
            <a:avLst/>
          </a:prstGeom>
        </p:spPr>
        <p:txBody>
          <a:bodyPr anchor="b">
            <a:normAutofit/>
          </a:bodyPr>
          <a:lstStyle/>
          <a:p>
            <a:pPr algn="ctr"/>
            <a:r>
              <a:rPr lang="en-GB" sz="4000" b="1">
                <a:solidFill>
                  <a:srgbClr val="FFFFFF"/>
                </a:solidFill>
              </a:rPr>
              <a:t>What are microaggressions?</a:t>
            </a:r>
          </a:p>
        </p:txBody>
      </p:sp>
    </p:spTree>
    <p:extLst>
      <p:ext uri="{BB962C8B-B14F-4D97-AF65-F5344CB8AC3E}">
        <p14:creationId xmlns:p14="http://schemas.microsoft.com/office/powerpoint/2010/main" val="17875907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2"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01FF4FFB-E800-BCF4-96F5-7F16D6903BDD}"/>
              </a:ext>
            </a:extLst>
          </p:cNvPr>
          <p:cNvSpPr txBox="1">
            <a:spLocks/>
          </p:cNvSpPr>
          <p:nvPr/>
        </p:nvSpPr>
        <p:spPr>
          <a:xfrm>
            <a:off x="358219" y="365125"/>
            <a:ext cx="11481847"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b="1"/>
              <a:t>Types of Microaggression</a:t>
            </a:r>
          </a:p>
        </p:txBody>
      </p:sp>
      <p:sp>
        <p:nvSpPr>
          <p:cNvPr id="8" name="TextBox 7">
            <a:extLst>
              <a:ext uri="{FF2B5EF4-FFF2-40B4-BE49-F238E27FC236}">
                <a16:creationId xmlns:a16="http://schemas.microsoft.com/office/drawing/2014/main" id="{752A30F2-EBCB-75E5-0E91-D9A401EC9E87}"/>
              </a:ext>
            </a:extLst>
          </p:cNvPr>
          <p:cNvSpPr txBox="1"/>
          <p:nvPr/>
        </p:nvSpPr>
        <p:spPr>
          <a:xfrm>
            <a:off x="934064" y="2089354"/>
            <a:ext cx="9795387" cy="255454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sz="3200">
                <a:ea typeface="Calibri" panose="020F0502020204030204"/>
                <a:cs typeface="Calibri" panose="020F0502020204030204"/>
              </a:rPr>
              <a:t>Micro assault</a:t>
            </a:r>
          </a:p>
          <a:p>
            <a:pPr marL="285750" indent="-285750">
              <a:buFont typeface="Arial"/>
              <a:buChar char="•"/>
            </a:pPr>
            <a:endParaRPr lang="en-US" sz="3200">
              <a:ea typeface="Calibri" panose="020F0502020204030204"/>
              <a:cs typeface="Calibri" panose="020F0502020204030204"/>
            </a:endParaRPr>
          </a:p>
          <a:p>
            <a:pPr marL="285750" indent="-285750">
              <a:buFont typeface="Arial"/>
              <a:buChar char="•"/>
            </a:pPr>
            <a:r>
              <a:rPr lang="en-US" sz="3200">
                <a:ea typeface="Calibri" panose="020F0502020204030204"/>
                <a:cs typeface="Calibri" panose="020F0502020204030204"/>
              </a:rPr>
              <a:t>Microinsult</a:t>
            </a:r>
          </a:p>
          <a:p>
            <a:pPr marL="285750" indent="-285750">
              <a:buFont typeface="Arial"/>
              <a:buChar char="•"/>
            </a:pPr>
            <a:endParaRPr lang="en-US" sz="3200">
              <a:ea typeface="Calibri" panose="020F0502020204030204"/>
              <a:cs typeface="Calibri" panose="020F0502020204030204"/>
            </a:endParaRPr>
          </a:p>
          <a:p>
            <a:pPr marL="285750" indent="-285750">
              <a:buFont typeface="Arial"/>
              <a:buChar char="•"/>
            </a:pPr>
            <a:r>
              <a:rPr lang="en-US" sz="3200">
                <a:ea typeface="Calibri" panose="020F0502020204030204"/>
                <a:cs typeface="Calibri" panose="020F0502020204030204"/>
              </a:rPr>
              <a:t>Microinvalidation</a:t>
            </a:r>
          </a:p>
        </p:txBody>
      </p:sp>
    </p:spTree>
    <p:extLst>
      <p:ext uri="{BB962C8B-B14F-4D97-AF65-F5344CB8AC3E}">
        <p14:creationId xmlns:p14="http://schemas.microsoft.com/office/powerpoint/2010/main" val="40371662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fade">
                                      <p:cBhvr>
                                        <p:cTn id="12"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8"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DF8B4D-62FF-0A6A-2902-E9D994C9AF4B}"/>
              </a:ext>
            </a:extLst>
          </p:cNvPr>
          <p:cNvSpPr>
            <a:spLocks noGrp="1"/>
          </p:cNvSpPr>
          <p:nvPr>
            <p:ph type="title"/>
          </p:nvPr>
        </p:nvSpPr>
        <p:spPr>
          <a:xfrm>
            <a:off x="982639" y="1012536"/>
            <a:ext cx="4613300" cy="2081081"/>
          </a:xfrm>
        </p:spPr>
        <p:txBody>
          <a:bodyPr vert="horz" lIns="91440" tIns="45720" rIns="91440" bIns="45720" rtlCol="0" anchor="t">
            <a:normAutofit fontScale="90000"/>
          </a:bodyPr>
          <a:lstStyle/>
          <a:p>
            <a:r>
              <a:rPr lang="en-US" b="1"/>
              <a:t>Are microaggressions harmful?</a:t>
            </a:r>
            <a:br>
              <a:rPr lang="en-US" b="1">
                <a:ea typeface="Calibri Light"/>
                <a:cs typeface="Calibri Light"/>
              </a:rPr>
            </a:br>
            <a:br>
              <a:rPr lang="en-US" b="1"/>
            </a:br>
            <a:endParaRPr lang="en-US" b="1">
              <a:ea typeface="Calibri Light"/>
              <a:cs typeface="Calibri Light"/>
            </a:endParaRPr>
          </a:p>
        </p:txBody>
      </p:sp>
      <p:pic>
        <p:nvPicPr>
          <p:cNvPr id="4" name="Picture 3" descr="One in a crowd">
            <a:extLst>
              <a:ext uri="{FF2B5EF4-FFF2-40B4-BE49-F238E27FC236}">
                <a16:creationId xmlns:a16="http://schemas.microsoft.com/office/drawing/2014/main" id="{C6FEE273-A825-227B-3F79-71CBCFD339BC}"/>
              </a:ext>
            </a:extLst>
          </p:cNvPr>
          <p:cNvPicPr>
            <a:picLocks noChangeAspect="1"/>
          </p:cNvPicPr>
          <p:nvPr/>
        </p:nvPicPr>
        <p:blipFill rotWithShape="1">
          <a:blip r:embed="rId3"/>
          <a:srcRect l="16804" r="8197" b="1"/>
          <a:stretch/>
        </p:blipFill>
        <p:spPr>
          <a:xfrm>
            <a:off x="6096000" y="415636"/>
            <a:ext cx="4756162" cy="4756162"/>
          </a:xfrm>
          <a:custGeom>
            <a:avLst/>
            <a:gdLst/>
            <a:ahLst/>
            <a:cxnLst/>
            <a:rect l="l" t="t" r="r" b="b"/>
            <a:pathLst>
              <a:path w="5031136" h="5031136">
                <a:moveTo>
                  <a:pt x="2515568" y="0"/>
                </a:moveTo>
                <a:cubicBezTo>
                  <a:pt x="3904878" y="0"/>
                  <a:pt x="5031136" y="1126258"/>
                  <a:pt x="5031136" y="2515568"/>
                </a:cubicBezTo>
                <a:cubicBezTo>
                  <a:pt x="5031136" y="3904878"/>
                  <a:pt x="3904878" y="5031136"/>
                  <a:pt x="2515568" y="5031136"/>
                </a:cubicBezTo>
                <a:cubicBezTo>
                  <a:pt x="1126258" y="5031136"/>
                  <a:pt x="0" y="3904878"/>
                  <a:pt x="0" y="2515568"/>
                </a:cubicBezTo>
                <a:cubicBezTo>
                  <a:pt x="0" y="1126258"/>
                  <a:pt x="1126258" y="0"/>
                  <a:pt x="2515568" y="0"/>
                </a:cubicBezTo>
                <a:close/>
              </a:path>
            </a:pathLst>
          </a:custGeom>
        </p:spPr>
      </p:pic>
      <p:sp>
        <p:nvSpPr>
          <p:cNvPr id="3" name="TextBox 2">
            <a:extLst>
              <a:ext uri="{FF2B5EF4-FFF2-40B4-BE49-F238E27FC236}">
                <a16:creationId xmlns:a16="http://schemas.microsoft.com/office/drawing/2014/main" id="{F55ECA13-3794-08D6-0C22-5017213AD0F0}"/>
              </a:ext>
            </a:extLst>
          </p:cNvPr>
          <p:cNvSpPr txBox="1"/>
          <p:nvPr/>
        </p:nvSpPr>
        <p:spPr>
          <a:xfrm>
            <a:off x="983671" y="3090870"/>
            <a:ext cx="3990109" cy="193899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4000" b="1">
                <a:latin typeface="Calibri Light"/>
                <a:ea typeface="Calibri Light"/>
                <a:cs typeface="Calibri Light"/>
              </a:rPr>
              <a:t>How do we confront or disarm microaggressions?</a:t>
            </a:r>
            <a:endParaRPr lang="en-US"/>
          </a:p>
        </p:txBody>
      </p:sp>
    </p:spTree>
    <p:extLst>
      <p:ext uri="{BB962C8B-B14F-4D97-AF65-F5344CB8AC3E}">
        <p14:creationId xmlns:p14="http://schemas.microsoft.com/office/powerpoint/2010/main" val="654343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Freeform: Shape 14">
            <a:extLst>
              <a:ext uri="{FF2B5EF4-FFF2-40B4-BE49-F238E27FC236}">
                <a16:creationId xmlns:a16="http://schemas.microsoft.com/office/drawing/2014/main" id="{205FAB05-50B2-99BF-ED67-F430D30100E6}"/>
              </a:ext>
            </a:extLst>
          </p:cNvPr>
          <p:cNvSpPr/>
          <p:nvPr/>
        </p:nvSpPr>
        <p:spPr>
          <a:xfrm>
            <a:off x="6014720" y="177800"/>
            <a:ext cx="2004060" cy="1270000"/>
          </a:xfrm>
          <a:custGeom>
            <a:avLst/>
            <a:gdLst>
              <a:gd name="connsiteX0" fmla="*/ 0 w 2004060"/>
              <a:gd name="connsiteY0" fmla="*/ 1270000 h 1270000"/>
              <a:gd name="connsiteX1" fmla="*/ 1002030 w 2004060"/>
              <a:gd name="connsiteY1" fmla="*/ 0 h 1270000"/>
              <a:gd name="connsiteX2" fmla="*/ 1002030 w 2004060"/>
              <a:gd name="connsiteY2" fmla="*/ 0 h 1270000"/>
              <a:gd name="connsiteX3" fmla="*/ 2004060 w 2004060"/>
              <a:gd name="connsiteY3" fmla="*/ 1270000 h 1270000"/>
              <a:gd name="connsiteX4" fmla="*/ 0 w 2004060"/>
              <a:gd name="connsiteY4" fmla="*/ 1270000 h 127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04060" h="1270000">
                <a:moveTo>
                  <a:pt x="0" y="1270000"/>
                </a:moveTo>
                <a:lnTo>
                  <a:pt x="1002030" y="0"/>
                </a:lnTo>
                <a:lnTo>
                  <a:pt x="1002030" y="0"/>
                </a:lnTo>
                <a:lnTo>
                  <a:pt x="2004060" y="1270000"/>
                </a:lnTo>
                <a:lnTo>
                  <a:pt x="0" y="1270000"/>
                </a:lnTo>
                <a:close/>
              </a:path>
            </a:pathLst>
          </a:custGeom>
          <a:solidFill>
            <a:srgbClr val="92D050"/>
          </a:solidFill>
        </p:spPr>
        <p:style>
          <a:lnRef idx="2">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endParaRPr lang="en-GB" sz="2800" kern="1200"/>
          </a:p>
        </p:txBody>
      </p:sp>
      <p:sp>
        <p:nvSpPr>
          <p:cNvPr id="16" name="Freeform: Shape 15">
            <a:extLst>
              <a:ext uri="{FF2B5EF4-FFF2-40B4-BE49-F238E27FC236}">
                <a16:creationId xmlns:a16="http://schemas.microsoft.com/office/drawing/2014/main" id="{D60D33FA-560F-C25A-5639-6CBFA113D9EF}"/>
              </a:ext>
            </a:extLst>
          </p:cNvPr>
          <p:cNvSpPr/>
          <p:nvPr/>
        </p:nvSpPr>
        <p:spPr>
          <a:xfrm>
            <a:off x="5012690" y="1447800"/>
            <a:ext cx="4008120" cy="1270000"/>
          </a:xfrm>
          <a:custGeom>
            <a:avLst/>
            <a:gdLst>
              <a:gd name="connsiteX0" fmla="*/ 0 w 4008120"/>
              <a:gd name="connsiteY0" fmla="*/ 1270000 h 1270000"/>
              <a:gd name="connsiteX1" fmla="*/ 1002030 w 4008120"/>
              <a:gd name="connsiteY1" fmla="*/ 0 h 1270000"/>
              <a:gd name="connsiteX2" fmla="*/ 3006090 w 4008120"/>
              <a:gd name="connsiteY2" fmla="*/ 0 h 1270000"/>
              <a:gd name="connsiteX3" fmla="*/ 4008120 w 4008120"/>
              <a:gd name="connsiteY3" fmla="*/ 1270000 h 1270000"/>
              <a:gd name="connsiteX4" fmla="*/ 0 w 4008120"/>
              <a:gd name="connsiteY4" fmla="*/ 1270000 h 127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08120" h="1270000">
                <a:moveTo>
                  <a:pt x="0" y="1270000"/>
                </a:moveTo>
                <a:lnTo>
                  <a:pt x="1002030" y="0"/>
                </a:lnTo>
                <a:lnTo>
                  <a:pt x="3006090" y="0"/>
                </a:lnTo>
                <a:lnTo>
                  <a:pt x="4008120" y="1270000"/>
                </a:lnTo>
                <a:lnTo>
                  <a:pt x="0" y="1270000"/>
                </a:lnTo>
                <a:close/>
              </a:path>
            </a:pathLst>
          </a:custGeom>
          <a:solidFill>
            <a:srgbClr val="0070C0"/>
          </a:solidFill>
        </p:spPr>
        <p:style>
          <a:lnRef idx="2">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txBody>
          <a:bodyPr spcFirstLastPara="0" vert="horz" wrap="square" lIns="736980" tIns="35560" rIns="736982" bIns="35560" numCol="1" spcCol="1270" anchor="ctr" anchorCtr="0">
            <a:noAutofit/>
          </a:bodyPr>
          <a:lstStyle/>
          <a:p>
            <a:pPr marL="0" lvl="0" indent="0" algn="ctr" defTabSz="1244600">
              <a:lnSpc>
                <a:spcPct val="90000"/>
              </a:lnSpc>
              <a:spcBef>
                <a:spcPct val="0"/>
              </a:spcBef>
              <a:spcAft>
                <a:spcPct val="35000"/>
              </a:spcAft>
              <a:buNone/>
            </a:pPr>
            <a:r>
              <a:rPr lang="en-GB" sz="2800" kern="1200">
                <a:solidFill>
                  <a:schemeClr val="tx1"/>
                </a:solidFill>
              </a:rPr>
              <a:t>Bias-Motivated Violence</a:t>
            </a:r>
          </a:p>
        </p:txBody>
      </p:sp>
      <p:sp>
        <p:nvSpPr>
          <p:cNvPr id="17" name="Freeform: Shape 16">
            <a:extLst>
              <a:ext uri="{FF2B5EF4-FFF2-40B4-BE49-F238E27FC236}">
                <a16:creationId xmlns:a16="http://schemas.microsoft.com/office/drawing/2014/main" id="{B8B9985D-C51D-982D-3798-F776619BFD2C}"/>
              </a:ext>
            </a:extLst>
          </p:cNvPr>
          <p:cNvSpPr/>
          <p:nvPr/>
        </p:nvSpPr>
        <p:spPr>
          <a:xfrm>
            <a:off x="4010659" y="2717800"/>
            <a:ext cx="6012180" cy="1270000"/>
          </a:xfrm>
          <a:custGeom>
            <a:avLst/>
            <a:gdLst>
              <a:gd name="connsiteX0" fmla="*/ 0 w 6012180"/>
              <a:gd name="connsiteY0" fmla="*/ 1270000 h 1270000"/>
              <a:gd name="connsiteX1" fmla="*/ 1002030 w 6012180"/>
              <a:gd name="connsiteY1" fmla="*/ 0 h 1270000"/>
              <a:gd name="connsiteX2" fmla="*/ 5010150 w 6012180"/>
              <a:gd name="connsiteY2" fmla="*/ 0 h 1270000"/>
              <a:gd name="connsiteX3" fmla="*/ 6012180 w 6012180"/>
              <a:gd name="connsiteY3" fmla="*/ 1270000 h 1270000"/>
              <a:gd name="connsiteX4" fmla="*/ 0 w 6012180"/>
              <a:gd name="connsiteY4" fmla="*/ 1270000 h 127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12180" h="1270000">
                <a:moveTo>
                  <a:pt x="0" y="1270000"/>
                </a:moveTo>
                <a:lnTo>
                  <a:pt x="1002030" y="0"/>
                </a:lnTo>
                <a:lnTo>
                  <a:pt x="5010150" y="0"/>
                </a:lnTo>
                <a:lnTo>
                  <a:pt x="6012180" y="1270000"/>
                </a:lnTo>
                <a:lnTo>
                  <a:pt x="0" y="1270000"/>
                </a:lnTo>
                <a:close/>
              </a:path>
            </a:pathLst>
          </a:custGeom>
          <a:solidFill>
            <a:srgbClr val="FFFF00"/>
          </a:solidFill>
        </p:spPr>
        <p:style>
          <a:lnRef idx="2">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txBody>
          <a:bodyPr spcFirstLastPara="0" vert="horz" wrap="square" lIns="1104202" tIns="52070" rIns="1104201" bIns="52070" numCol="1" spcCol="1270" anchor="ctr" anchorCtr="0">
            <a:noAutofit/>
          </a:bodyPr>
          <a:lstStyle/>
          <a:p>
            <a:pPr marL="0" lvl="0" indent="0" algn="ctr" defTabSz="1822450">
              <a:lnSpc>
                <a:spcPct val="90000"/>
              </a:lnSpc>
              <a:spcBef>
                <a:spcPct val="0"/>
              </a:spcBef>
              <a:spcAft>
                <a:spcPct val="35000"/>
              </a:spcAft>
              <a:buNone/>
            </a:pPr>
            <a:r>
              <a:rPr lang="en-GB" sz="4100" kern="1200">
                <a:solidFill>
                  <a:schemeClr val="tx1"/>
                </a:solidFill>
              </a:rPr>
              <a:t>Systemic Discrimination</a:t>
            </a:r>
          </a:p>
        </p:txBody>
      </p:sp>
      <p:sp>
        <p:nvSpPr>
          <p:cNvPr id="18" name="Freeform: Shape 17">
            <a:extLst>
              <a:ext uri="{FF2B5EF4-FFF2-40B4-BE49-F238E27FC236}">
                <a16:creationId xmlns:a16="http://schemas.microsoft.com/office/drawing/2014/main" id="{DE224B72-BFC8-B4DD-3131-C418BAA8800B}"/>
              </a:ext>
            </a:extLst>
          </p:cNvPr>
          <p:cNvSpPr/>
          <p:nvPr/>
        </p:nvSpPr>
        <p:spPr>
          <a:xfrm>
            <a:off x="3008629" y="3987800"/>
            <a:ext cx="8016240" cy="1270000"/>
          </a:xfrm>
          <a:custGeom>
            <a:avLst/>
            <a:gdLst>
              <a:gd name="connsiteX0" fmla="*/ 0 w 8016240"/>
              <a:gd name="connsiteY0" fmla="*/ 1270000 h 1270000"/>
              <a:gd name="connsiteX1" fmla="*/ 1002030 w 8016240"/>
              <a:gd name="connsiteY1" fmla="*/ 0 h 1270000"/>
              <a:gd name="connsiteX2" fmla="*/ 7014210 w 8016240"/>
              <a:gd name="connsiteY2" fmla="*/ 0 h 1270000"/>
              <a:gd name="connsiteX3" fmla="*/ 8016240 w 8016240"/>
              <a:gd name="connsiteY3" fmla="*/ 1270000 h 1270000"/>
              <a:gd name="connsiteX4" fmla="*/ 0 w 8016240"/>
              <a:gd name="connsiteY4" fmla="*/ 1270000 h 127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016240" h="1270000">
                <a:moveTo>
                  <a:pt x="0" y="1270000"/>
                </a:moveTo>
                <a:lnTo>
                  <a:pt x="1002030" y="0"/>
                </a:lnTo>
                <a:lnTo>
                  <a:pt x="7014210" y="0"/>
                </a:lnTo>
                <a:lnTo>
                  <a:pt x="8016240" y="1270000"/>
                </a:lnTo>
                <a:lnTo>
                  <a:pt x="0" y="1270000"/>
                </a:lnTo>
                <a:close/>
              </a:path>
            </a:pathLst>
          </a:custGeom>
          <a:solidFill>
            <a:srgbClr val="FF00FF"/>
          </a:solidFill>
        </p:spPr>
        <p:style>
          <a:lnRef idx="2">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txBody>
          <a:bodyPr spcFirstLastPara="0" vert="horz" wrap="square" lIns="1454912" tIns="52070" rIns="1454912" bIns="52070" numCol="1" spcCol="1270" anchor="ctr" anchorCtr="0">
            <a:noAutofit/>
          </a:bodyPr>
          <a:lstStyle/>
          <a:p>
            <a:pPr marL="0" lvl="0" indent="0" algn="ctr" defTabSz="1822450">
              <a:lnSpc>
                <a:spcPct val="90000"/>
              </a:lnSpc>
              <a:spcBef>
                <a:spcPct val="0"/>
              </a:spcBef>
              <a:spcAft>
                <a:spcPct val="35000"/>
              </a:spcAft>
              <a:buNone/>
            </a:pPr>
            <a:r>
              <a:rPr lang="en-GB" sz="4100" kern="1200">
                <a:solidFill>
                  <a:schemeClr val="tx1"/>
                </a:solidFill>
              </a:rPr>
              <a:t>Acts of Bias</a:t>
            </a:r>
          </a:p>
        </p:txBody>
      </p:sp>
      <p:sp>
        <p:nvSpPr>
          <p:cNvPr id="19" name="Freeform: Shape 18">
            <a:extLst>
              <a:ext uri="{FF2B5EF4-FFF2-40B4-BE49-F238E27FC236}">
                <a16:creationId xmlns:a16="http://schemas.microsoft.com/office/drawing/2014/main" id="{A51D5EDF-F6A7-092A-CD0C-D062307B78FE}"/>
              </a:ext>
            </a:extLst>
          </p:cNvPr>
          <p:cNvSpPr/>
          <p:nvPr/>
        </p:nvSpPr>
        <p:spPr>
          <a:xfrm>
            <a:off x="2006600" y="5257800"/>
            <a:ext cx="10020299" cy="1270000"/>
          </a:xfrm>
          <a:custGeom>
            <a:avLst/>
            <a:gdLst>
              <a:gd name="connsiteX0" fmla="*/ 0 w 10020299"/>
              <a:gd name="connsiteY0" fmla="*/ 1270000 h 1270000"/>
              <a:gd name="connsiteX1" fmla="*/ 1002030 w 10020299"/>
              <a:gd name="connsiteY1" fmla="*/ 0 h 1270000"/>
              <a:gd name="connsiteX2" fmla="*/ 9018269 w 10020299"/>
              <a:gd name="connsiteY2" fmla="*/ 0 h 1270000"/>
              <a:gd name="connsiteX3" fmla="*/ 10020299 w 10020299"/>
              <a:gd name="connsiteY3" fmla="*/ 1270000 h 1270000"/>
              <a:gd name="connsiteX4" fmla="*/ 0 w 10020299"/>
              <a:gd name="connsiteY4" fmla="*/ 1270000 h 127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020299" h="1270000">
                <a:moveTo>
                  <a:pt x="0" y="1270000"/>
                </a:moveTo>
                <a:lnTo>
                  <a:pt x="1002030" y="0"/>
                </a:lnTo>
                <a:lnTo>
                  <a:pt x="9018269" y="0"/>
                </a:lnTo>
                <a:lnTo>
                  <a:pt x="10020299" y="1270000"/>
                </a:lnTo>
                <a:lnTo>
                  <a:pt x="0" y="1270000"/>
                </a:lnTo>
                <a:close/>
              </a:path>
            </a:pathLst>
          </a:custGeom>
          <a:solidFill>
            <a:srgbClr val="FF6600"/>
          </a:solidFill>
        </p:spPr>
        <p:style>
          <a:lnRef idx="2">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txBody>
          <a:bodyPr spcFirstLastPara="0" vert="horz" wrap="square" lIns="1805622" tIns="52070" rIns="1805622" bIns="52070" numCol="1" spcCol="1270" anchor="ctr" anchorCtr="0">
            <a:noAutofit/>
          </a:bodyPr>
          <a:lstStyle/>
          <a:p>
            <a:pPr marL="0" lvl="0" indent="0" algn="ctr" defTabSz="1822450">
              <a:lnSpc>
                <a:spcPct val="90000"/>
              </a:lnSpc>
              <a:spcBef>
                <a:spcPct val="0"/>
              </a:spcBef>
              <a:spcAft>
                <a:spcPct val="35000"/>
              </a:spcAft>
              <a:buNone/>
            </a:pPr>
            <a:r>
              <a:rPr lang="en-GB" sz="4100" kern="1200">
                <a:solidFill>
                  <a:schemeClr val="tx1"/>
                </a:solidFill>
              </a:rPr>
              <a:t>Bias</a:t>
            </a:r>
          </a:p>
        </p:txBody>
      </p:sp>
      <p:sp>
        <p:nvSpPr>
          <p:cNvPr id="6" name="TextBox 5">
            <a:extLst>
              <a:ext uri="{FF2B5EF4-FFF2-40B4-BE49-F238E27FC236}">
                <a16:creationId xmlns:a16="http://schemas.microsoft.com/office/drawing/2014/main" id="{E5ACF859-9864-5648-3DF3-4A5A7F4DE533}"/>
              </a:ext>
            </a:extLst>
          </p:cNvPr>
          <p:cNvSpPr txBox="1"/>
          <p:nvPr/>
        </p:nvSpPr>
        <p:spPr>
          <a:xfrm>
            <a:off x="6263150" y="934064"/>
            <a:ext cx="1632154" cy="523220"/>
          </a:xfrm>
          <a:prstGeom prst="rect">
            <a:avLst/>
          </a:prstGeom>
          <a:noFill/>
        </p:spPr>
        <p:txBody>
          <a:bodyPr wrap="square" rtlCol="0">
            <a:spAutoFit/>
          </a:bodyPr>
          <a:lstStyle/>
          <a:p>
            <a:r>
              <a:rPr lang="en-GB" sz="2800"/>
              <a:t>Genocide</a:t>
            </a:r>
          </a:p>
        </p:txBody>
      </p:sp>
      <p:sp>
        <p:nvSpPr>
          <p:cNvPr id="9" name="TextBox 8">
            <a:extLst>
              <a:ext uri="{FF2B5EF4-FFF2-40B4-BE49-F238E27FC236}">
                <a16:creationId xmlns:a16="http://schemas.microsoft.com/office/drawing/2014/main" id="{A127ECDE-530C-9496-BE1A-ABF3DA1D3E83}"/>
              </a:ext>
            </a:extLst>
          </p:cNvPr>
          <p:cNvSpPr txBox="1"/>
          <p:nvPr/>
        </p:nvSpPr>
        <p:spPr>
          <a:xfrm>
            <a:off x="953730" y="1195674"/>
            <a:ext cx="3814916" cy="707886"/>
          </a:xfrm>
          <a:prstGeom prst="rect">
            <a:avLst/>
          </a:prstGeom>
          <a:noFill/>
        </p:spPr>
        <p:txBody>
          <a:bodyPr wrap="square" rtlCol="0">
            <a:spAutoFit/>
          </a:bodyPr>
          <a:lstStyle/>
          <a:p>
            <a:r>
              <a:rPr lang="en-GB" sz="4000"/>
              <a:t>Pyramid of Hate</a:t>
            </a:r>
          </a:p>
        </p:txBody>
      </p:sp>
    </p:spTree>
    <p:extLst>
      <p:ext uri="{BB962C8B-B14F-4D97-AF65-F5344CB8AC3E}">
        <p14:creationId xmlns:p14="http://schemas.microsoft.com/office/powerpoint/2010/main" val="31938338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6"/>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5"/>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animBg="1"/>
      <p:bldP spid="16" grpId="0" animBg="1"/>
      <p:bldP spid="17" grpId="0" animBg="1"/>
      <p:bldP spid="18" grpId="0" animBg="1"/>
      <p:bldP spid="19" grpId="0" animBg="1"/>
      <p:bldP spid="6"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3BECFE-0BA2-7CEA-89FB-A2876480A28B}"/>
              </a:ext>
            </a:extLst>
          </p:cNvPr>
          <p:cNvSpPr>
            <a:spLocks noGrp="1"/>
          </p:cNvSpPr>
          <p:nvPr>
            <p:ph type="title"/>
          </p:nvPr>
        </p:nvSpPr>
        <p:spPr>
          <a:xfrm>
            <a:off x="3404103" y="249622"/>
            <a:ext cx="10766239" cy="1325563"/>
          </a:xfrm>
        </p:spPr>
        <p:txBody>
          <a:bodyPr anchor="ctr">
            <a:normAutofit/>
          </a:bodyPr>
          <a:lstStyle/>
          <a:p>
            <a:r>
              <a:rPr lang="en-GB"/>
              <a:t>Pyramid of Hate Examples</a:t>
            </a:r>
          </a:p>
        </p:txBody>
      </p:sp>
      <p:sp>
        <p:nvSpPr>
          <p:cNvPr id="3" name="Content Placeholder 2">
            <a:extLst>
              <a:ext uri="{FF2B5EF4-FFF2-40B4-BE49-F238E27FC236}">
                <a16:creationId xmlns:a16="http://schemas.microsoft.com/office/drawing/2014/main" id="{2248B7B0-0410-54CD-D69F-F46F191C70D4}"/>
              </a:ext>
            </a:extLst>
          </p:cNvPr>
          <p:cNvSpPr>
            <a:spLocks noGrp="1"/>
          </p:cNvSpPr>
          <p:nvPr>
            <p:ph idx="1"/>
          </p:nvPr>
        </p:nvSpPr>
        <p:spPr>
          <a:xfrm>
            <a:off x="7289827" y="1710212"/>
            <a:ext cx="3934768" cy="3792383"/>
          </a:xfrm>
        </p:spPr>
        <p:txBody>
          <a:bodyPr vert="horz" lIns="91440" tIns="45720" rIns="91440" bIns="45720" rtlCol="0" anchor="t">
            <a:normAutofit/>
          </a:bodyPr>
          <a:lstStyle/>
          <a:p>
            <a:r>
              <a:rPr lang="en-GB" sz="1800"/>
              <a:t>Criminal justice disparities</a:t>
            </a:r>
          </a:p>
          <a:p>
            <a:r>
              <a:rPr lang="en-GB" sz="1800"/>
              <a:t>Stereotyping</a:t>
            </a:r>
          </a:p>
          <a:p>
            <a:r>
              <a:rPr lang="en-GB" sz="1800"/>
              <a:t>Hate Crime</a:t>
            </a:r>
          </a:p>
          <a:p>
            <a:r>
              <a:rPr lang="en-GB" sz="1800"/>
              <a:t>Wage gaps</a:t>
            </a:r>
            <a:endParaRPr lang="en-GB" sz="1800">
              <a:ea typeface="Calibri"/>
              <a:cs typeface="Calibri"/>
            </a:endParaRPr>
          </a:p>
          <a:p>
            <a:r>
              <a:rPr lang="en-GB" sz="1800"/>
              <a:t>Holocaust</a:t>
            </a:r>
          </a:p>
          <a:p>
            <a:r>
              <a:rPr lang="en-GB" sz="1800"/>
              <a:t>Social avoidance/exclusion</a:t>
            </a:r>
          </a:p>
          <a:p>
            <a:r>
              <a:rPr lang="en-GB" sz="1800"/>
              <a:t>Hate-filled graffiti</a:t>
            </a:r>
          </a:p>
          <a:p>
            <a:r>
              <a:rPr lang="en-GB" sz="1800"/>
              <a:t>Biased and belittling jokes</a:t>
            </a:r>
          </a:p>
          <a:p>
            <a:r>
              <a:rPr lang="en-GB" sz="1800"/>
              <a:t>Homophobia</a:t>
            </a:r>
          </a:p>
          <a:p>
            <a:r>
              <a:rPr lang="en-GB" sz="1800"/>
              <a:t>Khmer Rouge</a:t>
            </a:r>
          </a:p>
          <a:p>
            <a:endParaRPr lang="en-GB" sz="1500"/>
          </a:p>
        </p:txBody>
      </p:sp>
      <p:sp>
        <p:nvSpPr>
          <p:cNvPr id="4" name="Freeform: Shape 3">
            <a:extLst>
              <a:ext uri="{FF2B5EF4-FFF2-40B4-BE49-F238E27FC236}">
                <a16:creationId xmlns:a16="http://schemas.microsoft.com/office/drawing/2014/main" id="{04098C1F-D0F0-C90C-FBA8-AA01DC6FEDB5}"/>
              </a:ext>
            </a:extLst>
          </p:cNvPr>
          <p:cNvSpPr/>
          <p:nvPr/>
        </p:nvSpPr>
        <p:spPr>
          <a:xfrm>
            <a:off x="832104" y="5651999"/>
            <a:ext cx="6784977" cy="1087047"/>
          </a:xfrm>
          <a:custGeom>
            <a:avLst/>
            <a:gdLst>
              <a:gd name="connsiteX0" fmla="*/ 0 w 10020299"/>
              <a:gd name="connsiteY0" fmla="*/ 1270000 h 1270000"/>
              <a:gd name="connsiteX1" fmla="*/ 1002030 w 10020299"/>
              <a:gd name="connsiteY1" fmla="*/ 0 h 1270000"/>
              <a:gd name="connsiteX2" fmla="*/ 9018269 w 10020299"/>
              <a:gd name="connsiteY2" fmla="*/ 0 h 1270000"/>
              <a:gd name="connsiteX3" fmla="*/ 10020299 w 10020299"/>
              <a:gd name="connsiteY3" fmla="*/ 1270000 h 1270000"/>
              <a:gd name="connsiteX4" fmla="*/ 0 w 10020299"/>
              <a:gd name="connsiteY4" fmla="*/ 1270000 h 127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020299" h="1270000">
                <a:moveTo>
                  <a:pt x="0" y="1270000"/>
                </a:moveTo>
                <a:lnTo>
                  <a:pt x="1002030" y="0"/>
                </a:lnTo>
                <a:lnTo>
                  <a:pt x="9018269" y="0"/>
                </a:lnTo>
                <a:lnTo>
                  <a:pt x="10020299" y="1270000"/>
                </a:lnTo>
                <a:lnTo>
                  <a:pt x="0" y="1270000"/>
                </a:lnTo>
                <a:close/>
              </a:path>
            </a:pathLst>
          </a:custGeom>
          <a:solidFill>
            <a:srgbClr val="FF6600"/>
          </a:solidFill>
        </p:spPr>
        <p:style>
          <a:lnRef idx="2">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txBody>
          <a:bodyPr spcFirstLastPara="0" vert="horz" wrap="square" lIns="1805622" tIns="52070" rIns="1805622" bIns="52070" numCol="1" spcCol="1270" anchor="ctr" anchorCtr="0">
            <a:noAutofit/>
          </a:bodyPr>
          <a:lstStyle/>
          <a:p>
            <a:pPr marL="0" lvl="0" indent="0" algn="ctr" defTabSz="1822450">
              <a:lnSpc>
                <a:spcPct val="90000"/>
              </a:lnSpc>
              <a:spcBef>
                <a:spcPct val="0"/>
              </a:spcBef>
              <a:spcAft>
                <a:spcPct val="35000"/>
              </a:spcAft>
              <a:buNone/>
            </a:pPr>
            <a:r>
              <a:rPr lang="en-GB" sz="4100" kern="1200">
                <a:solidFill>
                  <a:schemeClr val="tx1"/>
                </a:solidFill>
              </a:rPr>
              <a:t>Bias</a:t>
            </a:r>
          </a:p>
        </p:txBody>
      </p:sp>
      <p:sp>
        <p:nvSpPr>
          <p:cNvPr id="5" name="Freeform: Shape 4">
            <a:extLst>
              <a:ext uri="{FF2B5EF4-FFF2-40B4-BE49-F238E27FC236}">
                <a16:creationId xmlns:a16="http://schemas.microsoft.com/office/drawing/2014/main" id="{49A173CA-B230-D701-C0A4-D1635A0E5C50}"/>
              </a:ext>
            </a:extLst>
          </p:cNvPr>
          <p:cNvSpPr/>
          <p:nvPr/>
        </p:nvSpPr>
        <p:spPr>
          <a:xfrm>
            <a:off x="1500639" y="4717974"/>
            <a:ext cx="5447899" cy="934025"/>
          </a:xfrm>
          <a:custGeom>
            <a:avLst/>
            <a:gdLst>
              <a:gd name="connsiteX0" fmla="*/ 0 w 8016240"/>
              <a:gd name="connsiteY0" fmla="*/ 1270000 h 1270000"/>
              <a:gd name="connsiteX1" fmla="*/ 1002030 w 8016240"/>
              <a:gd name="connsiteY1" fmla="*/ 0 h 1270000"/>
              <a:gd name="connsiteX2" fmla="*/ 7014210 w 8016240"/>
              <a:gd name="connsiteY2" fmla="*/ 0 h 1270000"/>
              <a:gd name="connsiteX3" fmla="*/ 8016240 w 8016240"/>
              <a:gd name="connsiteY3" fmla="*/ 1270000 h 1270000"/>
              <a:gd name="connsiteX4" fmla="*/ 0 w 8016240"/>
              <a:gd name="connsiteY4" fmla="*/ 1270000 h 127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016240" h="1270000">
                <a:moveTo>
                  <a:pt x="0" y="1270000"/>
                </a:moveTo>
                <a:lnTo>
                  <a:pt x="1002030" y="0"/>
                </a:lnTo>
                <a:lnTo>
                  <a:pt x="7014210" y="0"/>
                </a:lnTo>
                <a:lnTo>
                  <a:pt x="8016240" y="1270000"/>
                </a:lnTo>
                <a:lnTo>
                  <a:pt x="0" y="1270000"/>
                </a:lnTo>
                <a:close/>
              </a:path>
            </a:pathLst>
          </a:custGeom>
          <a:solidFill>
            <a:srgbClr val="FF00FF"/>
          </a:solidFill>
        </p:spPr>
        <p:style>
          <a:lnRef idx="2">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txBody>
          <a:bodyPr spcFirstLastPara="0" vert="horz" wrap="square" lIns="1454912" tIns="52070" rIns="1454912" bIns="52070" numCol="1" spcCol="1270" anchor="ctr" anchorCtr="0">
            <a:noAutofit/>
          </a:bodyPr>
          <a:lstStyle/>
          <a:p>
            <a:pPr marL="0" lvl="0" indent="0" algn="ctr" defTabSz="1822450">
              <a:lnSpc>
                <a:spcPct val="90000"/>
              </a:lnSpc>
              <a:spcBef>
                <a:spcPct val="0"/>
              </a:spcBef>
              <a:spcAft>
                <a:spcPct val="35000"/>
              </a:spcAft>
              <a:buNone/>
            </a:pPr>
            <a:r>
              <a:rPr lang="en-GB" sz="4100" kern="1200">
                <a:solidFill>
                  <a:schemeClr val="tx1"/>
                </a:solidFill>
              </a:rPr>
              <a:t>Acts of Bias</a:t>
            </a:r>
          </a:p>
        </p:txBody>
      </p:sp>
      <p:sp>
        <p:nvSpPr>
          <p:cNvPr id="6" name="Freeform: Shape 5">
            <a:extLst>
              <a:ext uri="{FF2B5EF4-FFF2-40B4-BE49-F238E27FC236}">
                <a16:creationId xmlns:a16="http://schemas.microsoft.com/office/drawing/2014/main" id="{FC61C6B1-3577-3F71-A337-9F38FC9E61E1}"/>
              </a:ext>
            </a:extLst>
          </p:cNvPr>
          <p:cNvSpPr/>
          <p:nvPr/>
        </p:nvSpPr>
        <p:spPr>
          <a:xfrm>
            <a:off x="2163177" y="3725370"/>
            <a:ext cx="4122821" cy="973078"/>
          </a:xfrm>
          <a:custGeom>
            <a:avLst/>
            <a:gdLst>
              <a:gd name="connsiteX0" fmla="*/ 0 w 6012180"/>
              <a:gd name="connsiteY0" fmla="*/ 1270000 h 1270000"/>
              <a:gd name="connsiteX1" fmla="*/ 1002030 w 6012180"/>
              <a:gd name="connsiteY1" fmla="*/ 0 h 1270000"/>
              <a:gd name="connsiteX2" fmla="*/ 5010150 w 6012180"/>
              <a:gd name="connsiteY2" fmla="*/ 0 h 1270000"/>
              <a:gd name="connsiteX3" fmla="*/ 6012180 w 6012180"/>
              <a:gd name="connsiteY3" fmla="*/ 1270000 h 1270000"/>
              <a:gd name="connsiteX4" fmla="*/ 0 w 6012180"/>
              <a:gd name="connsiteY4" fmla="*/ 1270000 h 127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12180" h="1270000">
                <a:moveTo>
                  <a:pt x="0" y="1270000"/>
                </a:moveTo>
                <a:lnTo>
                  <a:pt x="1002030" y="0"/>
                </a:lnTo>
                <a:lnTo>
                  <a:pt x="5010150" y="0"/>
                </a:lnTo>
                <a:lnTo>
                  <a:pt x="6012180" y="1270000"/>
                </a:lnTo>
                <a:lnTo>
                  <a:pt x="0" y="1270000"/>
                </a:lnTo>
                <a:close/>
              </a:path>
            </a:pathLst>
          </a:custGeom>
          <a:solidFill>
            <a:srgbClr val="FFFF00"/>
          </a:solidFill>
        </p:spPr>
        <p:style>
          <a:lnRef idx="2">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txBody>
          <a:bodyPr spcFirstLastPara="0" vert="horz" wrap="square" lIns="1104202" tIns="52070" rIns="1104201" bIns="52070" numCol="1" spcCol="1270" anchor="ctr" anchorCtr="0">
            <a:noAutofit/>
          </a:bodyPr>
          <a:lstStyle/>
          <a:p>
            <a:pPr marL="0" lvl="0" indent="0" algn="ctr" defTabSz="1822450">
              <a:lnSpc>
                <a:spcPct val="90000"/>
              </a:lnSpc>
              <a:spcBef>
                <a:spcPct val="0"/>
              </a:spcBef>
              <a:spcAft>
                <a:spcPct val="35000"/>
              </a:spcAft>
              <a:buNone/>
            </a:pPr>
            <a:r>
              <a:rPr lang="en-GB" sz="2400" kern="1200">
                <a:solidFill>
                  <a:schemeClr val="tx1"/>
                </a:solidFill>
              </a:rPr>
              <a:t>Systemic Discrimination</a:t>
            </a:r>
          </a:p>
        </p:txBody>
      </p:sp>
      <p:sp>
        <p:nvSpPr>
          <p:cNvPr id="7" name="Freeform: Shape 6">
            <a:extLst>
              <a:ext uri="{FF2B5EF4-FFF2-40B4-BE49-F238E27FC236}">
                <a16:creationId xmlns:a16="http://schemas.microsoft.com/office/drawing/2014/main" id="{4741AF70-A9CF-4C17-DDF3-100ED1AAC6C6}"/>
              </a:ext>
            </a:extLst>
          </p:cNvPr>
          <p:cNvSpPr/>
          <p:nvPr/>
        </p:nvSpPr>
        <p:spPr>
          <a:xfrm>
            <a:off x="2826518" y="2769052"/>
            <a:ext cx="2796138" cy="934025"/>
          </a:xfrm>
          <a:custGeom>
            <a:avLst/>
            <a:gdLst>
              <a:gd name="connsiteX0" fmla="*/ 0 w 4008120"/>
              <a:gd name="connsiteY0" fmla="*/ 1270000 h 1270000"/>
              <a:gd name="connsiteX1" fmla="*/ 1002030 w 4008120"/>
              <a:gd name="connsiteY1" fmla="*/ 0 h 1270000"/>
              <a:gd name="connsiteX2" fmla="*/ 3006090 w 4008120"/>
              <a:gd name="connsiteY2" fmla="*/ 0 h 1270000"/>
              <a:gd name="connsiteX3" fmla="*/ 4008120 w 4008120"/>
              <a:gd name="connsiteY3" fmla="*/ 1270000 h 1270000"/>
              <a:gd name="connsiteX4" fmla="*/ 0 w 4008120"/>
              <a:gd name="connsiteY4" fmla="*/ 1270000 h 127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08120" h="1270000">
                <a:moveTo>
                  <a:pt x="0" y="1270000"/>
                </a:moveTo>
                <a:lnTo>
                  <a:pt x="1002030" y="0"/>
                </a:lnTo>
                <a:lnTo>
                  <a:pt x="3006090" y="0"/>
                </a:lnTo>
                <a:lnTo>
                  <a:pt x="4008120" y="1270000"/>
                </a:lnTo>
                <a:lnTo>
                  <a:pt x="0" y="1270000"/>
                </a:lnTo>
                <a:close/>
              </a:path>
            </a:pathLst>
          </a:custGeom>
          <a:solidFill>
            <a:srgbClr val="0070C0"/>
          </a:solidFill>
        </p:spPr>
        <p:style>
          <a:lnRef idx="2">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txBody>
          <a:bodyPr spcFirstLastPara="0" vert="horz" wrap="square" lIns="736980" tIns="35560" rIns="736982" bIns="35560" numCol="1" spcCol="1270" anchor="ctr" anchorCtr="0">
            <a:noAutofit/>
          </a:bodyPr>
          <a:lstStyle/>
          <a:p>
            <a:pPr marL="0" lvl="0" indent="0" algn="ctr" defTabSz="1244600">
              <a:lnSpc>
                <a:spcPct val="90000"/>
              </a:lnSpc>
              <a:spcBef>
                <a:spcPct val="0"/>
              </a:spcBef>
              <a:spcAft>
                <a:spcPct val="35000"/>
              </a:spcAft>
              <a:buNone/>
            </a:pPr>
            <a:r>
              <a:rPr lang="en-GB" sz="2000" kern="1200">
                <a:solidFill>
                  <a:schemeClr val="tx1"/>
                </a:solidFill>
              </a:rPr>
              <a:t>Bias-Motivated Violence</a:t>
            </a:r>
          </a:p>
        </p:txBody>
      </p:sp>
      <p:sp>
        <p:nvSpPr>
          <p:cNvPr id="8" name="Freeform: Shape 7">
            <a:extLst>
              <a:ext uri="{FF2B5EF4-FFF2-40B4-BE49-F238E27FC236}">
                <a16:creationId xmlns:a16="http://schemas.microsoft.com/office/drawing/2014/main" id="{FB46A2B2-F9A2-0F91-0115-C01B6BD324B6}"/>
              </a:ext>
            </a:extLst>
          </p:cNvPr>
          <p:cNvSpPr/>
          <p:nvPr/>
        </p:nvSpPr>
        <p:spPr>
          <a:xfrm>
            <a:off x="3498872" y="1724589"/>
            <a:ext cx="1451429" cy="1074507"/>
          </a:xfrm>
          <a:custGeom>
            <a:avLst/>
            <a:gdLst>
              <a:gd name="connsiteX0" fmla="*/ 0 w 2004060"/>
              <a:gd name="connsiteY0" fmla="*/ 1270000 h 1270000"/>
              <a:gd name="connsiteX1" fmla="*/ 1002030 w 2004060"/>
              <a:gd name="connsiteY1" fmla="*/ 0 h 1270000"/>
              <a:gd name="connsiteX2" fmla="*/ 1002030 w 2004060"/>
              <a:gd name="connsiteY2" fmla="*/ 0 h 1270000"/>
              <a:gd name="connsiteX3" fmla="*/ 2004060 w 2004060"/>
              <a:gd name="connsiteY3" fmla="*/ 1270000 h 1270000"/>
              <a:gd name="connsiteX4" fmla="*/ 0 w 2004060"/>
              <a:gd name="connsiteY4" fmla="*/ 1270000 h 127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04060" h="1270000">
                <a:moveTo>
                  <a:pt x="0" y="1270000"/>
                </a:moveTo>
                <a:lnTo>
                  <a:pt x="1002030" y="0"/>
                </a:lnTo>
                <a:lnTo>
                  <a:pt x="1002030" y="0"/>
                </a:lnTo>
                <a:lnTo>
                  <a:pt x="2004060" y="1270000"/>
                </a:lnTo>
                <a:lnTo>
                  <a:pt x="0" y="1270000"/>
                </a:lnTo>
                <a:close/>
              </a:path>
            </a:pathLst>
          </a:custGeom>
          <a:solidFill>
            <a:srgbClr val="92D050"/>
          </a:solidFill>
        </p:spPr>
        <p:style>
          <a:lnRef idx="2">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txBody>
          <a:bodyPr spcFirstLastPara="0" vert="horz" wrap="square" lIns="35560" tIns="35560" rIns="35560" bIns="35560" numCol="1" spcCol="1270" anchor="b" anchorCtr="0">
            <a:noAutofit/>
          </a:bodyPr>
          <a:lstStyle/>
          <a:p>
            <a:pPr marL="0" lvl="0" indent="0" algn="ctr" defTabSz="1244600">
              <a:lnSpc>
                <a:spcPct val="90000"/>
              </a:lnSpc>
              <a:spcBef>
                <a:spcPct val="0"/>
              </a:spcBef>
              <a:spcAft>
                <a:spcPct val="35000"/>
              </a:spcAft>
              <a:buNone/>
            </a:pPr>
            <a:r>
              <a:rPr lang="en-GB" sz="2000" kern="1200">
                <a:solidFill>
                  <a:schemeClr val="tx1"/>
                </a:solidFill>
              </a:rPr>
              <a:t>Genocide</a:t>
            </a:r>
          </a:p>
        </p:txBody>
      </p:sp>
    </p:spTree>
    <p:extLst>
      <p:ext uri="{BB962C8B-B14F-4D97-AF65-F5344CB8AC3E}">
        <p14:creationId xmlns:p14="http://schemas.microsoft.com/office/powerpoint/2010/main" val="19802411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6" grpId="0" animBg="1"/>
      <p:bldP spid="7" grpId="0" animBg="1"/>
      <p:bldP spid="8"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0511A4E-E905-3254-F763-0AF598B2EFCE}"/>
            </a:ext>
          </a:extLst>
        </p:cNvPr>
        <p:cNvGrpSpPr/>
        <p:nvPr/>
      </p:nvGrpSpPr>
      <p:grpSpPr>
        <a:xfrm>
          <a:off x="0" y="0"/>
          <a:ext cx="0" cy="0"/>
          <a:chOff x="0" y="0"/>
          <a:chExt cx="0" cy="0"/>
        </a:xfrm>
      </p:grpSpPr>
      <p:sp>
        <p:nvSpPr>
          <p:cNvPr id="15" name="Freeform: Shape 14">
            <a:extLst>
              <a:ext uri="{FF2B5EF4-FFF2-40B4-BE49-F238E27FC236}">
                <a16:creationId xmlns:a16="http://schemas.microsoft.com/office/drawing/2014/main" id="{07D7DC14-2D68-DD8D-BDCF-9EE7211E4057}"/>
              </a:ext>
            </a:extLst>
          </p:cNvPr>
          <p:cNvSpPr/>
          <p:nvPr/>
        </p:nvSpPr>
        <p:spPr>
          <a:xfrm>
            <a:off x="6014719" y="177800"/>
            <a:ext cx="2004060" cy="1270000"/>
          </a:xfrm>
          <a:custGeom>
            <a:avLst/>
            <a:gdLst>
              <a:gd name="connsiteX0" fmla="*/ 0 w 2004060"/>
              <a:gd name="connsiteY0" fmla="*/ 1270000 h 1270000"/>
              <a:gd name="connsiteX1" fmla="*/ 1002030 w 2004060"/>
              <a:gd name="connsiteY1" fmla="*/ 0 h 1270000"/>
              <a:gd name="connsiteX2" fmla="*/ 1002030 w 2004060"/>
              <a:gd name="connsiteY2" fmla="*/ 0 h 1270000"/>
              <a:gd name="connsiteX3" fmla="*/ 2004060 w 2004060"/>
              <a:gd name="connsiteY3" fmla="*/ 1270000 h 1270000"/>
              <a:gd name="connsiteX4" fmla="*/ 0 w 2004060"/>
              <a:gd name="connsiteY4" fmla="*/ 1270000 h 127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04060" h="1270000">
                <a:moveTo>
                  <a:pt x="0" y="1270000"/>
                </a:moveTo>
                <a:lnTo>
                  <a:pt x="1002030" y="0"/>
                </a:lnTo>
                <a:lnTo>
                  <a:pt x="1002030" y="0"/>
                </a:lnTo>
                <a:lnTo>
                  <a:pt x="2004060" y="1270000"/>
                </a:lnTo>
                <a:lnTo>
                  <a:pt x="0" y="1270000"/>
                </a:lnTo>
                <a:close/>
              </a:path>
            </a:pathLst>
          </a:custGeom>
          <a:solidFill>
            <a:srgbClr val="92D050"/>
          </a:solidFill>
        </p:spPr>
        <p:style>
          <a:lnRef idx="2">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endParaRPr lang="en-GB" sz="2800" kern="1200"/>
          </a:p>
        </p:txBody>
      </p:sp>
      <p:sp>
        <p:nvSpPr>
          <p:cNvPr id="16" name="Freeform: Shape 15">
            <a:extLst>
              <a:ext uri="{FF2B5EF4-FFF2-40B4-BE49-F238E27FC236}">
                <a16:creationId xmlns:a16="http://schemas.microsoft.com/office/drawing/2014/main" id="{1AB7ED2A-1BFF-8568-D6DE-7E11F7AD1818}"/>
              </a:ext>
            </a:extLst>
          </p:cNvPr>
          <p:cNvSpPr/>
          <p:nvPr/>
        </p:nvSpPr>
        <p:spPr>
          <a:xfrm>
            <a:off x="5012690" y="1447800"/>
            <a:ext cx="4008120" cy="1270000"/>
          </a:xfrm>
          <a:custGeom>
            <a:avLst/>
            <a:gdLst>
              <a:gd name="connsiteX0" fmla="*/ 0 w 4008120"/>
              <a:gd name="connsiteY0" fmla="*/ 1270000 h 1270000"/>
              <a:gd name="connsiteX1" fmla="*/ 1002030 w 4008120"/>
              <a:gd name="connsiteY1" fmla="*/ 0 h 1270000"/>
              <a:gd name="connsiteX2" fmla="*/ 3006090 w 4008120"/>
              <a:gd name="connsiteY2" fmla="*/ 0 h 1270000"/>
              <a:gd name="connsiteX3" fmla="*/ 4008120 w 4008120"/>
              <a:gd name="connsiteY3" fmla="*/ 1270000 h 1270000"/>
              <a:gd name="connsiteX4" fmla="*/ 0 w 4008120"/>
              <a:gd name="connsiteY4" fmla="*/ 1270000 h 127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08120" h="1270000">
                <a:moveTo>
                  <a:pt x="0" y="1270000"/>
                </a:moveTo>
                <a:lnTo>
                  <a:pt x="1002030" y="0"/>
                </a:lnTo>
                <a:lnTo>
                  <a:pt x="3006090" y="0"/>
                </a:lnTo>
                <a:lnTo>
                  <a:pt x="4008120" y="1270000"/>
                </a:lnTo>
                <a:lnTo>
                  <a:pt x="0" y="1270000"/>
                </a:lnTo>
                <a:close/>
              </a:path>
            </a:pathLst>
          </a:custGeom>
          <a:solidFill>
            <a:srgbClr val="0070C0"/>
          </a:solidFill>
        </p:spPr>
        <p:style>
          <a:lnRef idx="2">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txBody>
          <a:bodyPr spcFirstLastPara="0" vert="horz" wrap="square" lIns="736980" tIns="35560" rIns="736982" bIns="35560" numCol="1" spcCol="1270" anchor="ctr" anchorCtr="0">
            <a:noAutofit/>
          </a:bodyPr>
          <a:lstStyle/>
          <a:p>
            <a:pPr marL="0" lvl="0" indent="0" algn="ctr" defTabSz="1244600">
              <a:lnSpc>
                <a:spcPct val="90000"/>
              </a:lnSpc>
              <a:spcBef>
                <a:spcPct val="0"/>
              </a:spcBef>
              <a:spcAft>
                <a:spcPct val="35000"/>
              </a:spcAft>
              <a:buNone/>
            </a:pPr>
            <a:r>
              <a:rPr lang="en-GB" sz="2800" kern="1200">
                <a:solidFill>
                  <a:schemeClr val="tx1"/>
                </a:solidFill>
              </a:rPr>
              <a:t>Hate Crime,</a:t>
            </a:r>
          </a:p>
          <a:p>
            <a:pPr marL="0" lvl="0" indent="0" algn="ctr" defTabSz="1244600">
              <a:lnSpc>
                <a:spcPct val="90000"/>
              </a:lnSpc>
              <a:spcBef>
                <a:spcPct val="0"/>
              </a:spcBef>
              <a:spcAft>
                <a:spcPct val="35000"/>
              </a:spcAft>
              <a:buNone/>
            </a:pPr>
            <a:r>
              <a:rPr lang="en-GB" sz="2800">
                <a:solidFill>
                  <a:schemeClr val="tx1"/>
                </a:solidFill>
              </a:rPr>
              <a:t>Hate-filled graffiti</a:t>
            </a:r>
            <a:endParaRPr lang="en-GB" sz="2800" kern="1200">
              <a:solidFill>
                <a:schemeClr val="tx1"/>
              </a:solidFill>
            </a:endParaRPr>
          </a:p>
        </p:txBody>
      </p:sp>
      <p:sp>
        <p:nvSpPr>
          <p:cNvPr id="17" name="Freeform: Shape 16">
            <a:extLst>
              <a:ext uri="{FF2B5EF4-FFF2-40B4-BE49-F238E27FC236}">
                <a16:creationId xmlns:a16="http://schemas.microsoft.com/office/drawing/2014/main" id="{2F5AFAD3-E924-967D-C442-2C7605D04764}"/>
              </a:ext>
            </a:extLst>
          </p:cNvPr>
          <p:cNvSpPr/>
          <p:nvPr/>
        </p:nvSpPr>
        <p:spPr>
          <a:xfrm>
            <a:off x="4010659" y="2717800"/>
            <a:ext cx="6012180" cy="1270000"/>
          </a:xfrm>
          <a:custGeom>
            <a:avLst/>
            <a:gdLst>
              <a:gd name="connsiteX0" fmla="*/ 0 w 6012180"/>
              <a:gd name="connsiteY0" fmla="*/ 1270000 h 1270000"/>
              <a:gd name="connsiteX1" fmla="*/ 1002030 w 6012180"/>
              <a:gd name="connsiteY1" fmla="*/ 0 h 1270000"/>
              <a:gd name="connsiteX2" fmla="*/ 5010150 w 6012180"/>
              <a:gd name="connsiteY2" fmla="*/ 0 h 1270000"/>
              <a:gd name="connsiteX3" fmla="*/ 6012180 w 6012180"/>
              <a:gd name="connsiteY3" fmla="*/ 1270000 h 1270000"/>
              <a:gd name="connsiteX4" fmla="*/ 0 w 6012180"/>
              <a:gd name="connsiteY4" fmla="*/ 1270000 h 127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12180" h="1270000">
                <a:moveTo>
                  <a:pt x="0" y="1270000"/>
                </a:moveTo>
                <a:lnTo>
                  <a:pt x="1002030" y="0"/>
                </a:lnTo>
                <a:lnTo>
                  <a:pt x="5010150" y="0"/>
                </a:lnTo>
                <a:lnTo>
                  <a:pt x="6012180" y="1270000"/>
                </a:lnTo>
                <a:lnTo>
                  <a:pt x="0" y="1270000"/>
                </a:lnTo>
                <a:close/>
              </a:path>
            </a:pathLst>
          </a:custGeom>
          <a:solidFill>
            <a:srgbClr val="FFFF00"/>
          </a:solidFill>
        </p:spPr>
        <p:style>
          <a:lnRef idx="2">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txBody>
          <a:bodyPr spcFirstLastPara="0" vert="horz" wrap="square" lIns="1104202" tIns="52070" rIns="1104201" bIns="52070" numCol="1" spcCol="1270" anchor="ctr" anchorCtr="0">
            <a:noAutofit/>
          </a:bodyPr>
          <a:lstStyle/>
          <a:p>
            <a:pPr marL="0" lvl="0" indent="0" algn="ctr" defTabSz="1822450">
              <a:lnSpc>
                <a:spcPct val="90000"/>
              </a:lnSpc>
              <a:spcBef>
                <a:spcPct val="0"/>
              </a:spcBef>
              <a:spcAft>
                <a:spcPct val="35000"/>
              </a:spcAft>
              <a:buNone/>
            </a:pPr>
            <a:r>
              <a:rPr lang="en-GB" sz="2800" kern="1200">
                <a:solidFill>
                  <a:schemeClr val="tx1"/>
                </a:solidFill>
              </a:rPr>
              <a:t>Wages disparities, Criminal justice disparities</a:t>
            </a:r>
          </a:p>
        </p:txBody>
      </p:sp>
      <p:sp>
        <p:nvSpPr>
          <p:cNvPr id="18" name="Freeform: Shape 17">
            <a:extLst>
              <a:ext uri="{FF2B5EF4-FFF2-40B4-BE49-F238E27FC236}">
                <a16:creationId xmlns:a16="http://schemas.microsoft.com/office/drawing/2014/main" id="{5E5A61BD-B850-C34C-316E-CCA6225DE5B4}"/>
              </a:ext>
            </a:extLst>
          </p:cNvPr>
          <p:cNvSpPr/>
          <p:nvPr/>
        </p:nvSpPr>
        <p:spPr>
          <a:xfrm>
            <a:off x="3008629" y="3987800"/>
            <a:ext cx="8016240" cy="1270000"/>
          </a:xfrm>
          <a:custGeom>
            <a:avLst/>
            <a:gdLst>
              <a:gd name="connsiteX0" fmla="*/ 0 w 8016240"/>
              <a:gd name="connsiteY0" fmla="*/ 1270000 h 1270000"/>
              <a:gd name="connsiteX1" fmla="*/ 1002030 w 8016240"/>
              <a:gd name="connsiteY1" fmla="*/ 0 h 1270000"/>
              <a:gd name="connsiteX2" fmla="*/ 7014210 w 8016240"/>
              <a:gd name="connsiteY2" fmla="*/ 0 h 1270000"/>
              <a:gd name="connsiteX3" fmla="*/ 8016240 w 8016240"/>
              <a:gd name="connsiteY3" fmla="*/ 1270000 h 1270000"/>
              <a:gd name="connsiteX4" fmla="*/ 0 w 8016240"/>
              <a:gd name="connsiteY4" fmla="*/ 1270000 h 127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016240" h="1270000">
                <a:moveTo>
                  <a:pt x="0" y="1270000"/>
                </a:moveTo>
                <a:lnTo>
                  <a:pt x="1002030" y="0"/>
                </a:lnTo>
                <a:lnTo>
                  <a:pt x="7014210" y="0"/>
                </a:lnTo>
                <a:lnTo>
                  <a:pt x="8016240" y="1270000"/>
                </a:lnTo>
                <a:lnTo>
                  <a:pt x="0" y="1270000"/>
                </a:lnTo>
                <a:close/>
              </a:path>
            </a:pathLst>
          </a:custGeom>
          <a:solidFill>
            <a:srgbClr val="FF00FF"/>
          </a:solidFill>
        </p:spPr>
        <p:style>
          <a:lnRef idx="2">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txBody>
          <a:bodyPr spcFirstLastPara="0" vert="horz" wrap="square" lIns="1454912" tIns="52070" rIns="1454912" bIns="52070" numCol="1" spcCol="1270" anchor="ctr" anchorCtr="0">
            <a:noAutofit/>
          </a:bodyPr>
          <a:lstStyle/>
          <a:p>
            <a:pPr marL="0" lvl="0" indent="0" algn="ctr" defTabSz="1822450">
              <a:lnSpc>
                <a:spcPct val="90000"/>
              </a:lnSpc>
              <a:spcBef>
                <a:spcPct val="0"/>
              </a:spcBef>
              <a:spcAft>
                <a:spcPct val="35000"/>
              </a:spcAft>
              <a:buNone/>
            </a:pPr>
            <a:r>
              <a:rPr lang="en-GB" sz="3600" kern="1200">
                <a:solidFill>
                  <a:schemeClr val="tx1"/>
                </a:solidFill>
              </a:rPr>
              <a:t>Biased and belittling jokes, Social avoidance/exclusion</a:t>
            </a:r>
          </a:p>
        </p:txBody>
      </p:sp>
      <p:sp>
        <p:nvSpPr>
          <p:cNvPr id="19" name="Freeform: Shape 18">
            <a:extLst>
              <a:ext uri="{FF2B5EF4-FFF2-40B4-BE49-F238E27FC236}">
                <a16:creationId xmlns:a16="http://schemas.microsoft.com/office/drawing/2014/main" id="{E7BABE5B-0F5D-E207-FF82-DD27733AD082}"/>
              </a:ext>
            </a:extLst>
          </p:cNvPr>
          <p:cNvSpPr/>
          <p:nvPr/>
        </p:nvSpPr>
        <p:spPr>
          <a:xfrm>
            <a:off x="2006600" y="5257800"/>
            <a:ext cx="10020299" cy="1270000"/>
          </a:xfrm>
          <a:custGeom>
            <a:avLst/>
            <a:gdLst>
              <a:gd name="connsiteX0" fmla="*/ 0 w 10020299"/>
              <a:gd name="connsiteY0" fmla="*/ 1270000 h 1270000"/>
              <a:gd name="connsiteX1" fmla="*/ 1002030 w 10020299"/>
              <a:gd name="connsiteY1" fmla="*/ 0 h 1270000"/>
              <a:gd name="connsiteX2" fmla="*/ 9018269 w 10020299"/>
              <a:gd name="connsiteY2" fmla="*/ 0 h 1270000"/>
              <a:gd name="connsiteX3" fmla="*/ 10020299 w 10020299"/>
              <a:gd name="connsiteY3" fmla="*/ 1270000 h 1270000"/>
              <a:gd name="connsiteX4" fmla="*/ 0 w 10020299"/>
              <a:gd name="connsiteY4" fmla="*/ 1270000 h 127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020299" h="1270000">
                <a:moveTo>
                  <a:pt x="0" y="1270000"/>
                </a:moveTo>
                <a:lnTo>
                  <a:pt x="1002030" y="0"/>
                </a:lnTo>
                <a:lnTo>
                  <a:pt x="9018269" y="0"/>
                </a:lnTo>
                <a:lnTo>
                  <a:pt x="10020299" y="1270000"/>
                </a:lnTo>
                <a:lnTo>
                  <a:pt x="0" y="1270000"/>
                </a:lnTo>
                <a:close/>
              </a:path>
            </a:pathLst>
          </a:custGeom>
          <a:solidFill>
            <a:srgbClr val="FF6600"/>
          </a:solidFill>
        </p:spPr>
        <p:style>
          <a:lnRef idx="2">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txBody>
          <a:bodyPr spcFirstLastPara="0" vert="horz" wrap="square" lIns="1805622" tIns="52070" rIns="1805622" bIns="52070" numCol="1" spcCol="1270" anchor="ctr" anchorCtr="0">
            <a:noAutofit/>
          </a:bodyPr>
          <a:lstStyle/>
          <a:p>
            <a:pPr marL="0" lvl="0" indent="0" algn="ctr" defTabSz="1822450">
              <a:lnSpc>
                <a:spcPct val="90000"/>
              </a:lnSpc>
              <a:spcBef>
                <a:spcPct val="0"/>
              </a:spcBef>
              <a:spcAft>
                <a:spcPct val="35000"/>
              </a:spcAft>
              <a:buNone/>
            </a:pPr>
            <a:r>
              <a:rPr lang="en-GB" sz="4100" kern="1200">
                <a:solidFill>
                  <a:schemeClr val="tx1"/>
                </a:solidFill>
              </a:rPr>
              <a:t>Stereotyping, Homophobia</a:t>
            </a:r>
          </a:p>
        </p:txBody>
      </p:sp>
      <p:sp>
        <p:nvSpPr>
          <p:cNvPr id="6" name="TextBox 5">
            <a:extLst>
              <a:ext uri="{FF2B5EF4-FFF2-40B4-BE49-F238E27FC236}">
                <a16:creationId xmlns:a16="http://schemas.microsoft.com/office/drawing/2014/main" id="{0DD5853F-AA69-8148-454F-28F880D73190}"/>
              </a:ext>
            </a:extLst>
          </p:cNvPr>
          <p:cNvSpPr txBox="1"/>
          <p:nvPr/>
        </p:nvSpPr>
        <p:spPr>
          <a:xfrm>
            <a:off x="6200672" y="812800"/>
            <a:ext cx="1632154" cy="923330"/>
          </a:xfrm>
          <a:prstGeom prst="rect">
            <a:avLst/>
          </a:prstGeom>
          <a:noFill/>
        </p:spPr>
        <p:txBody>
          <a:bodyPr wrap="square" rtlCol="0">
            <a:spAutoFit/>
          </a:bodyPr>
          <a:lstStyle/>
          <a:p>
            <a:pPr algn="ctr"/>
            <a:r>
              <a:rPr lang="en-GB"/>
              <a:t>Holocaust, Khmer Rouge</a:t>
            </a:r>
          </a:p>
          <a:p>
            <a:pPr algn="ctr"/>
            <a:endParaRPr lang="en-GB"/>
          </a:p>
        </p:txBody>
      </p:sp>
    </p:spTree>
    <p:extLst>
      <p:ext uri="{BB962C8B-B14F-4D97-AF65-F5344CB8AC3E}">
        <p14:creationId xmlns:p14="http://schemas.microsoft.com/office/powerpoint/2010/main" val="34500058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6"/>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5"/>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animBg="1"/>
      <p:bldP spid="16" grpId="0" animBg="1"/>
      <p:bldP spid="17" grpId="0" animBg="1"/>
      <p:bldP spid="18" grpId="0" animBg="1"/>
      <p:bldP spid="19" grpId="0" animBg="1"/>
      <p:bldP spid="6"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99E1EAA-4C75-3D53-57EF-AAD736BFD899}"/>
            </a:ext>
          </a:extLst>
        </p:cNvPr>
        <p:cNvGrpSpPr/>
        <p:nvPr/>
      </p:nvGrpSpPr>
      <p:grpSpPr>
        <a:xfrm>
          <a:off x="0" y="0"/>
          <a:ext cx="0" cy="0"/>
          <a:chOff x="0" y="0"/>
          <a:chExt cx="0" cy="0"/>
        </a:xfrm>
      </p:grpSpPr>
      <p:sp>
        <p:nvSpPr>
          <p:cNvPr id="15" name="Freeform: Shape 14">
            <a:extLst>
              <a:ext uri="{FF2B5EF4-FFF2-40B4-BE49-F238E27FC236}">
                <a16:creationId xmlns:a16="http://schemas.microsoft.com/office/drawing/2014/main" id="{D1358CF0-4C5C-B07D-E022-DAA124A6DCDD}"/>
              </a:ext>
            </a:extLst>
          </p:cNvPr>
          <p:cNvSpPr/>
          <p:nvPr/>
        </p:nvSpPr>
        <p:spPr>
          <a:xfrm>
            <a:off x="6014720" y="177800"/>
            <a:ext cx="2004060" cy="1270000"/>
          </a:xfrm>
          <a:custGeom>
            <a:avLst/>
            <a:gdLst>
              <a:gd name="connsiteX0" fmla="*/ 0 w 2004060"/>
              <a:gd name="connsiteY0" fmla="*/ 1270000 h 1270000"/>
              <a:gd name="connsiteX1" fmla="*/ 1002030 w 2004060"/>
              <a:gd name="connsiteY1" fmla="*/ 0 h 1270000"/>
              <a:gd name="connsiteX2" fmla="*/ 1002030 w 2004060"/>
              <a:gd name="connsiteY2" fmla="*/ 0 h 1270000"/>
              <a:gd name="connsiteX3" fmla="*/ 2004060 w 2004060"/>
              <a:gd name="connsiteY3" fmla="*/ 1270000 h 1270000"/>
              <a:gd name="connsiteX4" fmla="*/ 0 w 2004060"/>
              <a:gd name="connsiteY4" fmla="*/ 1270000 h 127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04060" h="1270000">
                <a:moveTo>
                  <a:pt x="0" y="1270000"/>
                </a:moveTo>
                <a:lnTo>
                  <a:pt x="1002030" y="0"/>
                </a:lnTo>
                <a:lnTo>
                  <a:pt x="1002030" y="0"/>
                </a:lnTo>
                <a:lnTo>
                  <a:pt x="2004060" y="1270000"/>
                </a:lnTo>
                <a:lnTo>
                  <a:pt x="0" y="1270000"/>
                </a:lnTo>
                <a:close/>
              </a:path>
            </a:pathLst>
          </a:custGeom>
          <a:solidFill>
            <a:srgbClr val="92D050"/>
          </a:solidFill>
        </p:spPr>
        <p:style>
          <a:lnRef idx="2">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endParaRPr lang="en-GB" sz="2800" kern="1200"/>
          </a:p>
        </p:txBody>
      </p:sp>
      <p:sp>
        <p:nvSpPr>
          <p:cNvPr id="16" name="Freeform: Shape 15">
            <a:extLst>
              <a:ext uri="{FF2B5EF4-FFF2-40B4-BE49-F238E27FC236}">
                <a16:creationId xmlns:a16="http://schemas.microsoft.com/office/drawing/2014/main" id="{2FA63150-14D2-E476-8803-1DB919DCB9A2}"/>
              </a:ext>
            </a:extLst>
          </p:cNvPr>
          <p:cNvSpPr/>
          <p:nvPr/>
        </p:nvSpPr>
        <p:spPr>
          <a:xfrm>
            <a:off x="5012690" y="1447800"/>
            <a:ext cx="4008120" cy="1270000"/>
          </a:xfrm>
          <a:custGeom>
            <a:avLst/>
            <a:gdLst>
              <a:gd name="connsiteX0" fmla="*/ 0 w 4008120"/>
              <a:gd name="connsiteY0" fmla="*/ 1270000 h 1270000"/>
              <a:gd name="connsiteX1" fmla="*/ 1002030 w 4008120"/>
              <a:gd name="connsiteY1" fmla="*/ 0 h 1270000"/>
              <a:gd name="connsiteX2" fmla="*/ 3006090 w 4008120"/>
              <a:gd name="connsiteY2" fmla="*/ 0 h 1270000"/>
              <a:gd name="connsiteX3" fmla="*/ 4008120 w 4008120"/>
              <a:gd name="connsiteY3" fmla="*/ 1270000 h 1270000"/>
              <a:gd name="connsiteX4" fmla="*/ 0 w 4008120"/>
              <a:gd name="connsiteY4" fmla="*/ 1270000 h 127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08120" h="1270000">
                <a:moveTo>
                  <a:pt x="0" y="1270000"/>
                </a:moveTo>
                <a:lnTo>
                  <a:pt x="1002030" y="0"/>
                </a:lnTo>
                <a:lnTo>
                  <a:pt x="3006090" y="0"/>
                </a:lnTo>
                <a:lnTo>
                  <a:pt x="4008120" y="1270000"/>
                </a:lnTo>
                <a:lnTo>
                  <a:pt x="0" y="1270000"/>
                </a:lnTo>
                <a:close/>
              </a:path>
            </a:pathLst>
          </a:custGeom>
          <a:solidFill>
            <a:srgbClr val="0070C0"/>
          </a:solidFill>
        </p:spPr>
        <p:style>
          <a:lnRef idx="2">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txBody>
          <a:bodyPr spcFirstLastPara="0" vert="horz" wrap="square" lIns="736980" tIns="35560" rIns="736982" bIns="35560" numCol="1" spcCol="1270" anchor="ctr" anchorCtr="0">
            <a:noAutofit/>
          </a:bodyPr>
          <a:lstStyle/>
          <a:p>
            <a:pPr marL="0" lvl="0" indent="0" algn="ctr" defTabSz="1244600">
              <a:lnSpc>
                <a:spcPct val="90000"/>
              </a:lnSpc>
              <a:spcBef>
                <a:spcPct val="0"/>
              </a:spcBef>
              <a:spcAft>
                <a:spcPct val="35000"/>
              </a:spcAft>
              <a:buNone/>
            </a:pPr>
            <a:r>
              <a:rPr lang="en-GB" sz="2800" kern="1200">
                <a:solidFill>
                  <a:schemeClr val="tx1"/>
                </a:solidFill>
              </a:rPr>
              <a:t>Bias-Motivated Violence</a:t>
            </a:r>
          </a:p>
        </p:txBody>
      </p:sp>
      <p:sp>
        <p:nvSpPr>
          <p:cNvPr id="17" name="Freeform: Shape 16">
            <a:extLst>
              <a:ext uri="{FF2B5EF4-FFF2-40B4-BE49-F238E27FC236}">
                <a16:creationId xmlns:a16="http://schemas.microsoft.com/office/drawing/2014/main" id="{F0E56C00-9AC7-76CB-622E-FFE49B5B5E89}"/>
              </a:ext>
            </a:extLst>
          </p:cNvPr>
          <p:cNvSpPr/>
          <p:nvPr/>
        </p:nvSpPr>
        <p:spPr>
          <a:xfrm>
            <a:off x="4010659" y="2717800"/>
            <a:ext cx="6012180" cy="1270000"/>
          </a:xfrm>
          <a:custGeom>
            <a:avLst/>
            <a:gdLst>
              <a:gd name="connsiteX0" fmla="*/ 0 w 6012180"/>
              <a:gd name="connsiteY0" fmla="*/ 1270000 h 1270000"/>
              <a:gd name="connsiteX1" fmla="*/ 1002030 w 6012180"/>
              <a:gd name="connsiteY1" fmla="*/ 0 h 1270000"/>
              <a:gd name="connsiteX2" fmla="*/ 5010150 w 6012180"/>
              <a:gd name="connsiteY2" fmla="*/ 0 h 1270000"/>
              <a:gd name="connsiteX3" fmla="*/ 6012180 w 6012180"/>
              <a:gd name="connsiteY3" fmla="*/ 1270000 h 1270000"/>
              <a:gd name="connsiteX4" fmla="*/ 0 w 6012180"/>
              <a:gd name="connsiteY4" fmla="*/ 1270000 h 127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12180" h="1270000">
                <a:moveTo>
                  <a:pt x="0" y="1270000"/>
                </a:moveTo>
                <a:lnTo>
                  <a:pt x="1002030" y="0"/>
                </a:lnTo>
                <a:lnTo>
                  <a:pt x="5010150" y="0"/>
                </a:lnTo>
                <a:lnTo>
                  <a:pt x="6012180" y="1270000"/>
                </a:lnTo>
                <a:lnTo>
                  <a:pt x="0" y="1270000"/>
                </a:lnTo>
                <a:close/>
              </a:path>
            </a:pathLst>
          </a:custGeom>
          <a:solidFill>
            <a:srgbClr val="FFFF00"/>
          </a:solidFill>
        </p:spPr>
        <p:style>
          <a:lnRef idx="2">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txBody>
          <a:bodyPr spcFirstLastPara="0" vert="horz" wrap="square" lIns="1104202" tIns="52070" rIns="1104201" bIns="52070" numCol="1" spcCol="1270" anchor="ctr" anchorCtr="0">
            <a:noAutofit/>
          </a:bodyPr>
          <a:lstStyle/>
          <a:p>
            <a:pPr marL="0" lvl="0" indent="0" algn="ctr" defTabSz="1822450">
              <a:lnSpc>
                <a:spcPct val="90000"/>
              </a:lnSpc>
              <a:spcBef>
                <a:spcPct val="0"/>
              </a:spcBef>
              <a:spcAft>
                <a:spcPct val="35000"/>
              </a:spcAft>
              <a:buNone/>
            </a:pPr>
            <a:r>
              <a:rPr lang="en-GB" sz="4100" kern="1200">
                <a:solidFill>
                  <a:schemeClr val="tx1"/>
                </a:solidFill>
              </a:rPr>
              <a:t>Systemic Discrimination</a:t>
            </a:r>
          </a:p>
        </p:txBody>
      </p:sp>
      <p:sp>
        <p:nvSpPr>
          <p:cNvPr id="18" name="Freeform: Shape 17">
            <a:extLst>
              <a:ext uri="{FF2B5EF4-FFF2-40B4-BE49-F238E27FC236}">
                <a16:creationId xmlns:a16="http://schemas.microsoft.com/office/drawing/2014/main" id="{720534F4-28C8-5F70-17CA-9D6F924BB973}"/>
              </a:ext>
            </a:extLst>
          </p:cNvPr>
          <p:cNvSpPr/>
          <p:nvPr/>
        </p:nvSpPr>
        <p:spPr>
          <a:xfrm>
            <a:off x="3008629" y="3987800"/>
            <a:ext cx="8016240" cy="1270000"/>
          </a:xfrm>
          <a:custGeom>
            <a:avLst/>
            <a:gdLst>
              <a:gd name="connsiteX0" fmla="*/ 0 w 8016240"/>
              <a:gd name="connsiteY0" fmla="*/ 1270000 h 1270000"/>
              <a:gd name="connsiteX1" fmla="*/ 1002030 w 8016240"/>
              <a:gd name="connsiteY1" fmla="*/ 0 h 1270000"/>
              <a:gd name="connsiteX2" fmla="*/ 7014210 w 8016240"/>
              <a:gd name="connsiteY2" fmla="*/ 0 h 1270000"/>
              <a:gd name="connsiteX3" fmla="*/ 8016240 w 8016240"/>
              <a:gd name="connsiteY3" fmla="*/ 1270000 h 1270000"/>
              <a:gd name="connsiteX4" fmla="*/ 0 w 8016240"/>
              <a:gd name="connsiteY4" fmla="*/ 1270000 h 127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016240" h="1270000">
                <a:moveTo>
                  <a:pt x="0" y="1270000"/>
                </a:moveTo>
                <a:lnTo>
                  <a:pt x="1002030" y="0"/>
                </a:lnTo>
                <a:lnTo>
                  <a:pt x="7014210" y="0"/>
                </a:lnTo>
                <a:lnTo>
                  <a:pt x="8016240" y="1270000"/>
                </a:lnTo>
                <a:lnTo>
                  <a:pt x="0" y="1270000"/>
                </a:lnTo>
                <a:close/>
              </a:path>
            </a:pathLst>
          </a:custGeom>
          <a:solidFill>
            <a:srgbClr val="FF00FF"/>
          </a:solidFill>
        </p:spPr>
        <p:style>
          <a:lnRef idx="2">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txBody>
          <a:bodyPr spcFirstLastPara="0" vert="horz" wrap="square" lIns="1454912" tIns="52070" rIns="1454912" bIns="52070" numCol="1" spcCol="1270" anchor="ctr" anchorCtr="0">
            <a:noAutofit/>
          </a:bodyPr>
          <a:lstStyle/>
          <a:p>
            <a:pPr marL="0" lvl="0" indent="0" algn="ctr" defTabSz="1822450">
              <a:lnSpc>
                <a:spcPct val="90000"/>
              </a:lnSpc>
              <a:spcBef>
                <a:spcPct val="0"/>
              </a:spcBef>
              <a:spcAft>
                <a:spcPct val="35000"/>
              </a:spcAft>
              <a:buNone/>
            </a:pPr>
            <a:r>
              <a:rPr lang="en-GB" sz="4100" kern="1200">
                <a:solidFill>
                  <a:schemeClr val="tx1"/>
                </a:solidFill>
              </a:rPr>
              <a:t>Acts of Bias</a:t>
            </a:r>
          </a:p>
        </p:txBody>
      </p:sp>
      <p:sp>
        <p:nvSpPr>
          <p:cNvPr id="19" name="Freeform: Shape 18">
            <a:extLst>
              <a:ext uri="{FF2B5EF4-FFF2-40B4-BE49-F238E27FC236}">
                <a16:creationId xmlns:a16="http://schemas.microsoft.com/office/drawing/2014/main" id="{1E06D7A2-D724-820E-AC36-0777F8245F3C}"/>
              </a:ext>
            </a:extLst>
          </p:cNvPr>
          <p:cNvSpPr/>
          <p:nvPr/>
        </p:nvSpPr>
        <p:spPr>
          <a:xfrm>
            <a:off x="2006600" y="5257800"/>
            <a:ext cx="10020299" cy="1270000"/>
          </a:xfrm>
          <a:custGeom>
            <a:avLst/>
            <a:gdLst>
              <a:gd name="connsiteX0" fmla="*/ 0 w 10020299"/>
              <a:gd name="connsiteY0" fmla="*/ 1270000 h 1270000"/>
              <a:gd name="connsiteX1" fmla="*/ 1002030 w 10020299"/>
              <a:gd name="connsiteY1" fmla="*/ 0 h 1270000"/>
              <a:gd name="connsiteX2" fmla="*/ 9018269 w 10020299"/>
              <a:gd name="connsiteY2" fmla="*/ 0 h 1270000"/>
              <a:gd name="connsiteX3" fmla="*/ 10020299 w 10020299"/>
              <a:gd name="connsiteY3" fmla="*/ 1270000 h 1270000"/>
              <a:gd name="connsiteX4" fmla="*/ 0 w 10020299"/>
              <a:gd name="connsiteY4" fmla="*/ 1270000 h 127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020299" h="1270000">
                <a:moveTo>
                  <a:pt x="0" y="1270000"/>
                </a:moveTo>
                <a:lnTo>
                  <a:pt x="1002030" y="0"/>
                </a:lnTo>
                <a:lnTo>
                  <a:pt x="9018269" y="0"/>
                </a:lnTo>
                <a:lnTo>
                  <a:pt x="10020299" y="1270000"/>
                </a:lnTo>
                <a:lnTo>
                  <a:pt x="0" y="1270000"/>
                </a:lnTo>
                <a:close/>
              </a:path>
            </a:pathLst>
          </a:custGeom>
          <a:solidFill>
            <a:srgbClr val="FF6600"/>
          </a:solidFill>
        </p:spPr>
        <p:style>
          <a:lnRef idx="2">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txBody>
          <a:bodyPr spcFirstLastPara="0" vert="horz" wrap="square" lIns="1805622" tIns="52070" rIns="1805622" bIns="52070" numCol="1" spcCol="1270" anchor="ctr" anchorCtr="0">
            <a:noAutofit/>
          </a:bodyPr>
          <a:lstStyle/>
          <a:p>
            <a:pPr marL="0" lvl="0" indent="0" algn="ctr" defTabSz="1822450">
              <a:lnSpc>
                <a:spcPct val="90000"/>
              </a:lnSpc>
              <a:spcBef>
                <a:spcPct val="0"/>
              </a:spcBef>
              <a:spcAft>
                <a:spcPct val="35000"/>
              </a:spcAft>
              <a:buNone/>
            </a:pPr>
            <a:r>
              <a:rPr lang="en-GB" sz="4100" kern="1200">
                <a:solidFill>
                  <a:schemeClr val="tx1"/>
                </a:solidFill>
              </a:rPr>
              <a:t>Bias</a:t>
            </a:r>
          </a:p>
        </p:txBody>
      </p:sp>
      <p:sp>
        <p:nvSpPr>
          <p:cNvPr id="6" name="TextBox 5">
            <a:extLst>
              <a:ext uri="{FF2B5EF4-FFF2-40B4-BE49-F238E27FC236}">
                <a16:creationId xmlns:a16="http://schemas.microsoft.com/office/drawing/2014/main" id="{AC2C07BF-ECF8-70AC-5981-115D485540A0}"/>
              </a:ext>
            </a:extLst>
          </p:cNvPr>
          <p:cNvSpPr txBox="1"/>
          <p:nvPr/>
        </p:nvSpPr>
        <p:spPr>
          <a:xfrm>
            <a:off x="6263150" y="934064"/>
            <a:ext cx="1632154" cy="523220"/>
          </a:xfrm>
          <a:prstGeom prst="rect">
            <a:avLst/>
          </a:prstGeom>
          <a:noFill/>
        </p:spPr>
        <p:txBody>
          <a:bodyPr wrap="square" rtlCol="0">
            <a:spAutoFit/>
          </a:bodyPr>
          <a:lstStyle/>
          <a:p>
            <a:r>
              <a:rPr lang="en-GB" sz="2800"/>
              <a:t>Genocide</a:t>
            </a:r>
          </a:p>
        </p:txBody>
      </p:sp>
      <p:sp>
        <p:nvSpPr>
          <p:cNvPr id="9" name="TextBox 8">
            <a:extLst>
              <a:ext uri="{FF2B5EF4-FFF2-40B4-BE49-F238E27FC236}">
                <a16:creationId xmlns:a16="http://schemas.microsoft.com/office/drawing/2014/main" id="{CD125A6A-8F0F-A518-5239-21F0B6E4C74C}"/>
              </a:ext>
            </a:extLst>
          </p:cNvPr>
          <p:cNvSpPr txBox="1"/>
          <p:nvPr/>
        </p:nvSpPr>
        <p:spPr>
          <a:xfrm>
            <a:off x="953730" y="1195674"/>
            <a:ext cx="3814916" cy="1323439"/>
          </a:xfrm>
          <a:prstGeom prst="rect">
            <a:avLst/>
          </a:prstGeom>
          <a:noFill/>
        </p:spPr>
        <p:txBody>
          <a:bodyPr wrap="square" lIns="91440" tIns="45720" rIns="91440" bIns="45720" rtlCol="0" anchor="t">
            <a:spAutoFit/>
          </a:bodyPr>
          <a:lstStyle/>
          <a:p>
            <a:r>
              <a:rPr lang="en-GB" sz="4000"/>
              <a:t>Push and Pull Factors</a:t>
            </a:r>
          </a:p>
        </p:txBody>
      </p:sp>
      <p:sp>
        <p:nvSpPr>
          <p:cNvPr id="3" name="Arrow: Up-Down 2">
            <a:extLst>
              <a:ext uri="{FF2B5EF4-FFF2-40B4-BE49-F238E27FC236}">
                <a16:creationId xmlns:a16="http://schemas.microsoft.com/office/drawing/2014/main" id="{578D5FD3-889F-F982-1721-36B3BBCD9241}"/>
              </a:ext>
            </a:extLst>
          </p:cNvPr>
          <p:cNvSpPr/>
          <p:nvPr/>
        </p:nvSpPr>
        <p:spPr>
          <a:xfrm>
            <a:off x="11148812" y="507908"/>
            <a:ext cx="526155" cy="4742039"/>
          </a:xfrm>
          <a:prstGeom prst="upDownArrow">
            <a:avLst/>
          </a:prstGeom>
          <a:solidFill>
            <a:srgbClr val="00B0F0"/>
          </a:solidFill>
        </p:spPr>
        <p:style>
          <a:lnRef idx="2">
            <a:schemeClr val="dk1">
              <a:shade val="15000"/>
            </a:schemeClr>
          </a:lnRef>
          <a:fillRef idx="1">
            <a:schemeClr val="dk1"/>
          </a:fillRef>
          <a:effectRef idx="0">
            <a:schemeClr val="dk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32906699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72689D-1380-C3AA-9177-7C66D4D39E6A}"/>
              </a:ext>
            </a:extLst>
          </p:cNvPr>
          <p:cNvSpPr>
            <a:spLocks noGrp="1"/>
          </p:cNvSpPr>
          <p:nvPr>
            <p:ph type="title"/>
          </p:nvPr>
        </p:nvSpPr>
        <p:spPr>
          <a:xfrm>
            <a:off x="804672" y="4267832"/>
            <a:ext cx="4805996" cy="1297115"/>
          </a:xfrm>
        </p:spPr>
        <p:txBody>
          <a:bodyPr vert="horz" lIns="91440" tIns="45720" rIns="91440" bIns="45720" rtlCol="0" anchor="t">
            <a:normAutofit/>
          </a:bodyPr>
          <a:lstStyle/>
          <a:p>
            <a:r>
              <a:rPr lang="en-US" sz="4000" b="1" kern="1200">
                <a:latin typeface="+mj-lt"/>
                <a:ea typeface="+mj-ea"/>
                <a:cs typeface="+mj-cs"/>
              </a:rPr>
              <a:t>Break</a:t>
            </a:r>
          </a:p>
        </p:txBody>
      </p:sp>
      <p:pic>
        <p:nvPicPr>
          <p:cNvPr id="7" name="Graphic 6" descr="Coffee">
            <a:extLst>
              <a:ext uri="{FF2B5EF4-FFF2-40B4-BE49-F238E27FC236}">
                <a16:creationId xmlns:a16="http://schemas.microsoft.com/office/drawing/2014/main" id="{882715F8-AA85-9576-3EC2-B3C6942A12E7}"/>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729652" y="1859078"/>
            <a:ext cx="3821102" cy="3821102"/>
          </a:xfrm>
          <a:prstGeom prst="rect">
            <a:avLst/>
          </a:prstGeom>
          <a:ln>
            <a:noFill/>
          </a:ln>
        </p:spPr>
      </p:pic>
    </p:spTree>
    <p:extLst>
      <p:ext uri="{BB962C8B-B14F-4D97-AF65-F5344CB8AC3E}">
        <p14:creationId xmlns:p14="http://schemas.microsoft.com/office/powerpoint/2010/main" val="21847418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63B9EF-4E2A-AC8D-7191-C0A7FC52552D}"/>
              </a:ext>
            </a:extLst>
          </p:cNvPr>
          <p:cNvSpPr>
            <a:spLocks noGrp="1"/>
          </p:cNvSpPr>
          <p:nvPr>
            <p:ph type="title"/>
          </p:nvPr>
        </p:nvSpPr>
        <p:spPr>
          <a:xfrm>
            <a:off x="997853" y="252482"/>
            <a:ext cx="5427525" cy="836725"/>
          </a:xfrm>
        </p:spPr>
        <p:txBody>
          <a:bodyPr anchor="b">
            <a:normAutofit/>
          </a:bodyPr>
          <a:lstStyle/>
          <a:p>
            <a:r>
              <a:rPr lang="en-GB" sz="3700" b="1"/>
              <a:t>Bystander Effect</a:t>
            </a:r>
          </a:p>
        </p:txBody>
      </p:sp>
      <p:sp>
        <p:nvSpPr>
          <p:cNvPr id="3" name="Content Placeholder 2">
            <a:extLst>
              <a:ext uri="{FF2B5EF4-FFF2-40B4-BE49-F238E27FC236}">
                <a16:creationId xmlns:a16="http://schemas.microsoft.com/office/drawing/2014/main" id="{CC5BC0BA-404B-E774-DED2-CEB83D973021}"/>
              </a:ext>
            </a:extLst>
          </p:cNvPr>
          <p:cNvSpPr>
            <a:spLocks noGrp="1"/>
          </p:cNvSpPr>
          <p:nvPr>
            <p:ph idx="1"/>
          </p:nvPr>
        </p:nvSpPr>
        <p:spPr>
          <a:xfrm>
            <a:off x="997853" y="1283249"/>
            <a:ext cx="5427526" cy="4138932"/>
          </a:xfrm>
        </p:spPr>
        <p:txBody>
          <a:bodyPr vert="horz" lIns="91440" tIns="45720" rIns="91440" bIns="45720" rtlCol="0" anchor="t">
            <a:normAutofit/>
          </a:bodyPr>
          <a:lstStyle/>
          <a:p>
            <a:pPr marL="0" indent="0">
              <a:buNone/>
            </a:pPr>
            <a:r>
              <a:rPr lang="en-GB" sz="2000" b="1" u="sng">
                <a:cs typeface="Segoe UI"/>
              </a:rPr>
              <a:t>Bystander</a:t>
            </a:r>
            <a:r>
              <a:rPr lang="en-GB" sz="2000">
                <a:cs typeface="Segoe UI"/>
              </a:rPr>
              <a:t> - A bystander is a person who, although present at some event, does not participate in it; an observer or spectator.</a:t>
            </a:r>
          </a:p>
          <a:p>
            <a:endParaRPr lang="en-GB" sz="2000">
              <a:cs typeface="Segoe UI"/>
            </a:endParaRPr>
          </a:p>
          <a:p>
            <a:pPr marL="0" indent="0">
              <a:buNone/>
            </a:pPr>
            <a:r>
              <a:rPr lang="en-GB" sz="2000" b="1" u="sng">
                <a:cs typeface="Segoe UI"/>
              </a:rPr>
              <a:t>Bystander effect </a:t>
            </a:r>
            <a:r>
              <a:rPr lang="en-GB" sz="2000">
                <a:cs typeface="Segoe UI"/>
              </a:rPr>
              <a:t>-  the presence of others discourages an individual from intervening. The greater the number of bystanders, the less likely that any one of them will intervene. </a:t>
            </a:r>
          </a:p>
          <a:p>
            <a:pPr marL="0" indent="0">
              <a:buNone/>
            </a:pPr>
            <a:endParaRPr lang="en-GB" sz="2000">
              <a:ea typeface="Calibri"/>
              <a:cs typeface="Segoe UI"/>
            </a:endParaRPr>
          </a:p>
          <a:p>
            <a:pPr marL="0" indent="0">
              <a:buNone/>
            </a:pPr>
            <a:r>
              <a:rPr lang="en-GB" sz="2000" b="1" u="sng">
                <a:ea typeface="Calibri"/>
                <a:cs typeface="Segoe UI"/>
              </a:rPr>
              <a:t>Diffusion of Responsibility</a:t>
            </a:r>
            <a:r>
              <a:rPr lang="en-GB" sz="2000">
                <a:ea typeface="Calibri"/>
                <a:cs typeface="Segoe UI"/>
              </a:rPr>
              <a:t> - </a:t>
            </a:r>
            <a:r>
              <a:rPr lang="en-GB" sz="2000">
                <a:ea typeface="+mn-lt"/>
                <a:cs typeface="+mn-lt"/>
              </a:rPr>
              <a:t>individuals are less likely to take action or feel accountable in a situation when others are present.</a:t>
            </a:r>
          </a:p>
        </p:txBody>
      </p:sp>
      <p:pic>
        <p:nvPicPr>
          <p:cNvPr id="5" name="Picture 4" descr="Sea of white umbrellas with one blue one in the crowd">
            <a:extLst>
              <a:ext uri="{FF2B5EF4-FFF2-40B4-BE49-F238E27FC236}">
                <a16:creationId xmlns:a16="http://schemas.microsoft.com/office/drawing/2014/main" id="{BA891C47-82B4-9EA6-0A46-F04F44CB3675}"/>
              </a:ext>
            </a:extLst>
          </p:cNvPr>
          <p:cNvPicPr>
            <a:picLocks noChangeAspect="1"/>
          </p:cNvPicPr>
          <p:nvPr/>
        </p:nvPicPr>
        <p:blipFill rotWithShape="1">
          <a:blip r:embed="rId3"/>
          <a:srcRect l="33538" r="9213" b="2"/>
          <a:stretch/>
        </p:blipFill>
        <p:spPr>
          <a:xfrm>
            <a:off x="7266969" y="975644"/>
            <a:ext cx="4443447" cy="4443447"/>
          </a:xfrm>
          <a:custGeom>
            <a:avLst/>
            <a:gdLst/>
            <a:ahLst/>
            <a:cxnLst/>
            <a:rect l="l" t="t" r="r" b="b"/>
            <a:pathLst>
              <a:path w="4694238" h="4694238">
                <a:moveTo>
                  <a:pt x="2347119" y="0"/>
                </a:moveTo>
                <a:cubicBezTo>
                  <a:pt x="3643397" y="0"/>
                  <a:pt x="4694238" y="1050841"/>
                  <a:pt x="4694238" y="2347119"/>
                </a:cubicBezTo>
                <a:cubicBezTo>
                  <a:pt x="4694238" y="3643397"/>
                  <a:pt x="3643397" y="4694238"/>
                  <a:pt x="2347119" y="4694238"/>
                </a:cubicBezTo>
                <a:cubicBezTo>
                  <a:pt x="1050841" y="4694238"/>
                  <a:pt x="0" y="3643397"/>
                  <a:pt x="0" y="2347119"/>
                </a:cubicBezTo>
                <a:cubicBezTo>
                  <a:pt x="0" y="1050841"/>
                  <a:pt x="1050841" y="0"/>
                  <a:pt x="2347119" y="0"/>
                </a:cubicBezTo>
                <a:close/>
              </a:path>
            </a:pathLst>
          </a:custGeom>
        </p:spPr>
      </p:pic>
    </p:spTree>
    <p:extLst>
      <p:ext uri="{BB962C8B-B14F-4D97-AF65-F5344CB8AC3E}">
        <p14:creationId xmlns:p14="http://schemas.microsoft.com/office/powerpoint/2010/main" val="30770583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2"/>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0" presetClass="entr" presetSubtype="0"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Effect transition="in" filter="fade">
                                      <p:cBhvr>
                                        <p:cTn id="13" dur="500"/>
                                        <p:tgtEl>
                                          <p:spTgt spid="3">
                                            <p:txEl>
                                              <p:pRg st="0" end="0"/>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grpId="0" nodeType="clickEffect">
                                  <p:stCondLst>
                                    <p:cond delay="0"/>
                                  </p:stCondLst>
                                  <p:childTnLst>
                                    <p:set>
                                      <p:cBhvr>
                                        <p:cTn id="17" dur="1" fill="hold">
                                          <p:stCondLst>
                                            <p:cond delay="0"/>
                                          </p:stCondLst>
                                        </p:cTn>
                                        <p:tgtEl>
                                          <p:spTgt spid="3">
                                            <p:txEl>
                                              <p:pRg st="2" end="2"/>
                                            </p:txEl>
                                          </p:spTgt>
                                        </p:tgtEl>
                                        <p:attrNameLst>
                                          <p:attrName>style.visibility</p:attrName>
                                        </p:attrNameLst>
                                      </p:cBhvr>
                                      <p:to>
                                        <p:strVal val="visible"/>
                                      </p:to>
                                    </p:set>
                                    <p:animEffect transition="in" filter="fade">
                                      <p:cBhvr>
                                        <p:cTn id="18" dur="500"/>
                                        <p:tgtEl>
                                          <p:spTgt spid="3">
                                            <p:txEl>
                                              <p:pRg st="2" end="2"/>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Effect transition="in" filter="fade">
                                      <p:cBhvr>
                                        <p:cTn id="23"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72978E83-FC0E-9C5C-4A89-1CF21739FB5B}"/>
              </a:ext>
            </a:extLst>
          </p:cNvPr>
          <p:cNvSpPr>
            <a:spLocks noGrp="1"/>
          </p:cNvSpPr>
          <p:nvPr>
            <p:ph idx="1"/>
          </p:nvPr>
        </p:nvSpPr>
        <p:spPr>
          <a:xfrm>
            <a:off x="358219" y="1135512"/>
            <a:ext cx="11481847" cy="3575934"/>
          </a:xfrm>
        </p:spPr>
        <p:txBody>
          <a:bodyPr vert="horz" lIns="91440" tIns="45720" rIns="91440" bIns="45720" rtlCol="0" anchor="t">
            <a:normAutofit/>
          </a:bodyPr>
          <a:lstStyle/>
          <a:p>
            <a:pPr marL="0" indent="0">
              <a:buNone/>
            </a:pPr>
            <a:endParaRPr lang="en-US">
              <a:solidFill>
                <a:srgbClr val="000000"/>
              </a:solidFill>
              <a:ea typeface="+mn-lt"/>
              <a:cs typeface="+mn-lt"/>
            </a:endParaRPr>
          </a:p>
          <a:p>
            <a:r>
              <a:rPr lang="en-US">
                <a:solidFill>
                  <a:srgbClr val="000000"/>
                </a:solidFill>
                <a:ea typeface="Calibri"/>
                <a:cs typeface="Calibri"/>
              </a:rPr>
              <a:t>During group work in a lecture, a classmate makes a comment about how women are too emotional to be effective leaders.</a:t>
            </a:r>
          </a:p>
          <a:p>
            <a:endParaRPr lang="en-US">
              <a:solidFill>
                <a:srgbClr val="000000"/>
              </a:solidFill>
              <a:ea typeface="Calibri"/>
              <a:cs typeface="Calibri"/>
            </a:endParaRPr>
          </a:p>
          <a:p>
            <a:r>
              <a:rPr lang="en-US">
                <a:solidFill>
                  <a:srgbClr val="000000"/>
                </a:solidFill>
                <a:ea typeface="Calibri"/>
                <a:cs typeface="Calibri"/>
              </a:rPr>
              <a:t>How do you think you would respond?</a:t>
            </a:r>
          </a:p>
          <a:p>
            <a:endParaRPr lang="en-US">
              <a:solidFill>
                <a:srgbClr val="000000"/>
              </a:solidFill>
              <a:ea typeface="Calibri"/>
              <a:cs typeface="Calibri"/>
            </a:endParaRPr>
          </a:p>
          <a:p>
            <a:endParaRPr lang="en-US">
              <a:solidFill>
                <a:srgbClr val="000000"/>
              </a:solidFill>
              <a:ea typeface="Calibri"/>
              <a:cs typeface="Calibri"/>
            </a:endParaRPr>
          </a:p>
          <a:p>
            <a:endParaRPr lang="en-US">
              <a:solidFill>
                <a:srgbClr val="000000"/>
              </a:solidFill>
              <a:ea typeface="Calibri"/>
              <a:cs typeface="Calibri"/>
            </a:endParaRPr>
          </a:p>
        </p:txBody>
      </p:sp>
    </p:spTree>
    <p:extLst>
      <p:ext uri="{BB962C8B-B14F-4D97-AF65-F5344CB8AC3E}">
        <p14:creationId xmlns:p14="http://schemas.microsoft.com/office/powerpoint/2010/main" val="17190431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xEl>
                                              <p:pRg st="1" end="1"/>
                                            </p:txEl>
                                          </p:spTgt>
                                        </p:tgtEl>
                                        <p:attrNameLst>
                                          <p:attrName>style.visibility</p:attrName>
                                        </p:attrNameLst>
                                      </p:cBhvr>
                                      <p:to>
                                        <p:strVal val="visible"/>
                                      </p:to>
                                    </p:set>
                                    <p:animEffect transition="in" filter="fade">
                                      <p:cBhvr>
                                        <p:cTn id="7" dur="500"/>
                                        <p:tgtEl>
                                          <p:spTgt spid="5">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txEl>
                                              <p:pRg st="3" end="3"/>
                                            </p:txEl>
                                          </p:spTgt>
                                        </p:tgtEl>
                                        <p:attrNameLst>
                                          <p:attrName>style.visibility</p:attrName>
                                        </p:attrNameLst>
                                      </p:cBhvr>
                                      <p:to>
                                        <p:strVal val="visible"/>
                                      </p:to>
                                    </p:set>
                                    <p:animEffect transition="in" filter="fade">
                                      <p:cBhvr>
                                        <p:cTn id="12" dur="500"/>
                                        <p:tgtEl>
                                          <p:spTgt spid="5">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AE7E24-993B-66DF-53AA-809A990AACF5}"/>
              </a:ext>
            </a:extLst>
          </p:cNvPr>
          <p:cNvSpPr>
            <a:spLocks noGrp="1"/>
          </p:cNvSpPr>
          <p:nvPr>
            <p:ph type="title"/>
          </p:nvPr>
        </p:nvSpPr>
        <p:spPr/>
        <p:txBody>
          <a:bodyPr/>
          <a:lstStyle/>
          <a:p>
            <a:r>
              <a:rPr lang="en-GB" b="1"/>
              <a:t>Group Discussion</a:t>
            </a:r>
          </a:p>
        </p:txBody>
      </p:sp>
      <p:sp>
        <p:nvSpPr>
          <p:cNvPr id="3" name="Content Placeholder 2">
            <a:extLst>
              <a:ext uri="{FF2B5EF4-FFF2-40B4-BE49-F238E27FC236}">
                <a16:creationId xmlns:a16="http://schemas.microsoft.com/office/drawing/2014/main" id="{6BC4A2D8-350F-E1E4-EBA5-8D151493979D}"/>
              </a:ext>
            </a:extLst>
          </p:cNvPr>
          <p:cNvSpPr>
            <a:spLocks noGrp="1"/>
          </p:cNvSpPr>
          <p:nvPr>
            <p:ph idx="1"/>
          </p:nvPr>
        </p:nvSpPr>
        <p:spPr/>
        <p:txBody>
          <a:bodyPr/>
          <a:lstStyle/>
          <a:p>
            <a:endParaRPr lang="en-GB"/>
          </a:p>
          <a:p>
            <a:endParaRPr lang="en-GB"/>
          </a:p>
          <a:p>
            <a:pPr marL="0" indent="0">
              <a:buNone/>
            </a:pPr>
            <a:r>
              <a:rPr lang="en-GB"/>
              <a:t>What stops people from getting involved or responding to these situations?</a:t>
            </a:r>
          </a:p>
        </p:txBody>
      </p:sp>
    </p:spTree>
    <p:extLst>
      <p:ext uri="{BB962C8B-B14F-4D97-AF65-F5344CB8AC3E}">
        <p14:creationId xmlns:p14="http://schemas.microsoft.com/office/powerpoint/2010/main" val="36030244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C923BA-C94D-90B2-656F-E01EC76457B1}"/>
              </a:ext>
            </a:extLst>
          </p:cNvPr>
          <p:cNvSpPr>
            <a:spLocks noGrp="1"/>
          </p:cNvSpPr>
          <p:nvPr>
            <p:ph type="title"/>
          </p:nvPr>
        </p:nvSpPr>
        <p:spPr>
          <a:xfrm>
            <a:off x="839788" y="119805"/>
            <a:ext cx="10515600" cy="1325563"/>
          </a:xfrm>
        </p:spPr>
        <p:txBody>
          <a:bodyPr/>
          <a:lstStyle/>
          <a:p>
            <a:pPr algn="ctr"/>
            <a:r>
              <a:rPr lang="en-GB" b="1"/>
              <a:t>Interventions</a:t>
            </a:r>
          </a:p>
        </p:txBody>
      </p:sp>
      <p:sp>
        <p:nvSpPr>
          <p:cNvPr id="13" name="Rectangle 12">
            <a:extLst>
              <a:ext uri="{FF2B5EF4-FFF2-40B4-BE49-F238E27FC236}">
                <a16:creationId xmlns:a16="http://schemas.microsoft.com/office/drawing/2014/main" id="{947EF558-A1B6-8F5A-4441-611D7121497E}"/>
              </a:ext>
            </a:extLst>
          </p:cNvPr>
          <p:cNvSpPr/>
          <p:nvPr/>
        </p:nvSpPr>
        <p:spPr>
          <a:xfrm>
            <a:off x="836612" y="1268388"/>
            <a:ext cx="2113936" cy="3956215"/>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a:t>Notice an event or situation</a:t>
            </a:r>
          </a:p>
          <a:p>
            <a:pPr algn="ctr"/>
            <a:endParaRPr lang="en-GB"/>
          </a:p>
          <a:p>
            <a:pPr algn="ctr"/>
            <a:endParaRPr lang="en-GB"/>
          </a:p>
          <a:p>
            <a:pPr algn="ctr"/>
            <a:endParaRPr lang="en-GB"/>
          </a:p>
          <a:p>
            <a:pPr algn="ctr"/>
            <a:r>
              <a:rPr lang="en-GB"/>
              <a:t>Is it harmful to an individual, UWTSD or the community?</a:t>
            </a:r>
          </a:p>
          <a:p>
            <a:pPr algn="ctr"/>
            <a:endParaRPr lang="en-GB"/>
          </a:p>
          <a:p>
            <a:pPr algn="ctr"/>
            <a:endParaRPr lang="en-GB"/>
          </a:p>
        </p:txBody>
      </p:sp>
      <p:sp>
        <p:nvSpPr>
          <p:cNvPr id="28" name="Rectangle 27">
            <a:extLst>
              <a:ext uri="{FF2B5EF4-FFF2-40B4-BE49-F238E27FC236}">
                <a16:creationId xmlns:a16="http://schemas.microsoft.com/office/drawing/2014/main" id="{88402BA8-741A-C999-455C-3491F84D223F}"/>
              </a:ext>
            </a:extLst>
          </p:cNvPr>
          <p:cNvSpPr/>
          <p:nvPr/>
        </p:nvSpPr>
        <p:spPr>
          <a:xfrm>
            <a:off x="5039032" y="1274546"/>
            <a:ext cx="2113936" cy="3956215"/>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a:t>Consider:</a:t>
            </a:r>
          </a:p>
          <a:p>
            <a:pPr algn="ctr"/>
            <a:endParaRPr lang="en-GB"/>
          </a:p>
          <a:p>
            <a:pPr algn="ctr"/>
            <a:endParaRPr lang="en-GB"/>
          </a:p>
          <a:p>
            <a:pPr algn="ctr"/>
            <a:endParaRPr lang="en-GB"/>
          </a:p>
          <a:p>
            <a:pPr algn="ctr"/>
            <a:endParaRPr lang="en-GB"/>
          </a:p>
          <a:p>
            <a:pPr algn="ctr"/>
            <a:r>
              <a:rPr lang="en-GB"/>
              <a:t> </a:t>
            </a:r>
          </a:p>
          <a:p>
            <a:pPr algn="ctr"/>
            <a:r>
              <a:rPr lang="en-GB"/>
              <a:t>Safety</a:t>
            </a:r>
          </a:p>
          <a:p>
            <a:pPr algn="ctr"/>
            <a:r>
              <a:rPr lang="en-GB"/>
              <a:t>Confidence</a:t>
            </a:r>
          </a:p>
          <a:p>
            <a:pPr algn="ctr"/>
            <a:r>
              <a:rPr lang="en-GB"/>
              <a:t>Circumstance</a:t>
            </a:r>
          </a:p>
        </p:txBody>
      </p:sp>
      <p:sp>
        <p:nvSpPr>
          <p:cNvPr id="29" name="Rectangle 28">
            <a:extLst>
              <a:ext uri="{FF2B5EF4-FFF2-40B4-BE49-F238E27FC236}">
                <a16:creationId xmlns:a16="http://schemas.microsoft.com/office/drawing/2014/main" id="{82BEAFFB-C7D5-8B51-17DD-047F9EC004BF}"/>
              </a:ext>
            </a:extLst>
          </p:cNvPr>
          <p:cNvSpPr/>
          <p:nvPr/>
        </p:nvSpPr>
        <p:spPr>
          <a:xfrm>
            <a:off x="9241452" y="1268388"/>
            <a:ext cx="2424522" cy="3956215"/>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a:t>Act!</a:t>
            </a:r>
          </a:p>
          <a:p>
            <a:pPr algn="ctr"/>
            <a:endParaRPr lang="en-GB"/>
          </a:p>
          <a:p>
            <a:pPr algn="ctr"/>
            <a:endParaRPr lang="en-GB"/>
          </a:p>
          <a:p>
            <a:pPr algn="ctr"/>
            <a:r>
              <a:rPr lang="en-GB"/>
              <a:t>Observe</a:t>
            </a:r>
          </a:p>
          <a:p>
            <a:pPr algn="ctr"/>
            <a:r>
              <a:rPr lang="en-GB"/>
              <a:t> Make Yourself Known</a:t>
            </a:r>
          </a:p>
          <a:p>
            <a:pPr algn="ctr"/>
            <a:r>
              <a:rPr lang="en-GB"/>
              <a:t>Distract</a:t>
            </a:r>
          </a:p>
          <a:p>
            <a:pPr algn="ctr"/>
            <a:r>
              <a:rPr lang="en-GB"/>
              <a:t>Disapprove</a:t>
            </a:r>
          </a:p>
          <a:p>
            <a:pPr algn="ctr"/>
            <a:r>
              <a:rPr lang="en-GB"/>
              <a:t>Challenge</a:t>
            </a:r>
          </a:p>
          <a:p>
            <a:pPr algn="ctr"/>
            <a:r>
              <a:rPr lang="en-GB"/>
              <a:t>Support</a:t>
            </a:r>
          </a:p>
          <a:p>
            <a:pPr algn="ctr"/>
            <a:r>
              <a:rPr lang="en-GB"/>
              <a:t>Report</a:t>
            </a:r>
          </a:p>
        </p:txBody>
      </p:sp>
      <p:cxnSp>
        <p:nvCxnSpPr>
          <p:cNvPr id="33" name="Straight Arrow Connector 32">
            <a:extLst>
              <a:ext uri="{FF2B5EF4-FFF2-40B4-BE49-F238E27FC236}">
                <a16:creationId xmlns:a16="http://schemas.microsoft.com/office/drawing/2014/main" id="{313D75C3-E083-C409-786F-5D356A6ADAFF}"/>
              </a:ext>
            </a:extLst>
          </p:cNvPr>
          <p:cNvCxnSpPr>
            <a:cxnSpLocks/>
          </p:cNvCxnSpPr>
          <p:nvPr/>
        </p:nvCxnSpPr>
        <p:spPr>
          <a:xfrm>
            <a:off x="2762866" y="3205316"/>
            <a:ext cx="2191099" cy="0"/>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cxnSp>
        <p:nvCxnSpPr>
          <p:cNvPr id="4" name="Straight Arrow Connector 3">
            <a:extLst>
              <a:ext uri="{FF2B5EF4-FFF2-40B4-BE49-F238E27FC236}">
                <a16:creationId xmlns:a16="http://schemas.microsoft.com/office/drawing/2014/main" id="{BB96D8F8-638E-4E4A-A4E4-29A81EE1FFAF}"/>
              </a:ext>
            </a:extLst>
          </p:cNvPr>
          <p:cNvCxnSpPr>
            <a:cxnSpLocks/>
          </p:cNvCxnSpPr>
          <p:nvPr/>
        </p:nvCxnSpPr>
        <p:spPr>
          <a:xfrm>
            <a:off x="6943255" y="3205316"/>
            <a:ext cx="2191099" cy="0"/>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41520136"/>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3"/>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28"/>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4"/>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29">
                                            <p:bg/>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29">
                                            <p:txEl>
                                              <p:pRg st="0" end="0"/>
                                            </p:tx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29">
                                            <p:txEl>
                                              <p:pRg st="3" end="3"/>
                                            </p:txEl>
                                          </p:spTgt>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29">
                                            <p:txEl>
                                              <p:pRg st="4" end="4"/>
                                            </p:txEl>
                                          </p:spTgt>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29">
                                            <p:txEl>
                                              <p:pRg st="5" end="5"/>
                                            </p:txEl>
                                          </p:spTgt>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29">
                                            <p:txEl>
                                              <p:pRg st="6" end="6"/>
                                            </p:txEl>
                                          </p:spTgt>
                                        </p:tgtEl>
                                        <p:attrNameLst>
                                          <p:attrName>style.visibility</p:attrName>
                                        </p:attrNameLst>
                                      </p:cBhvr>
                                      <p:to>
                                        <p:strVal val="visible"/>
                                      </p:to>
                                    </p:set>
                                  </p:childTnLst>
                                </p:cTn>
                              </p:par>
                              <p:par>
                                <p:cTn id="33" presetID="1" presetClass="entr" presetSubtype="0" fill="hold" grpId="0" nodeType="withEffect">
                                  <p:stCondLst>
                                    <p:cond delay="0"/>
                                  </p:stCondLst>
                                  <p:childTnLst>
                                    <p:set>
                                      <p:cBhvr>
                                        <p:cTn id="34" dur="1" fill="hold">
                                          <p:stCondLst>
                                            <p:cond delay="0"/>
                                          </p:stCondLst>
                                        </p:cTn>
                                        <p:tgtEl>
                                          <p:spTgt spid="29">
                                            <p:txEl>
                                              <p:pRg st="7" end="7"/>
                                            </p:txEl>
                                          </p:spTgt>
                                        </p:tgtEl>
                                        <p:attrNameLst>
                                          <p:attrName>style.visibility</p:attrName>
                                        </p:attrNameLst>
                                      </p:cBhvr>
                                      <p:to>
                                        <p:strVal val="visible"/>
                                      </p:to>
                                    </p:set>
                                  </p:childTnLst>
                                </p:cTn>
                              </p:par>
                              <p:par>
                                <p:cTn id="35" presetID="1" presetClass="entr" presetSubtype="0" fill="hold" grpId="0" nodeType="withEffect">
                                  <p:stCondLst>
                                    <p:cond delay="0"/>
                                  </p:stCondLst>
                                  <p:childTnLst>
                                    <p:set>
                                      <p:cBhvr>
                                        <p:cTn id="36" dur="1" fill="hold">
                                          <p:stCondLst>
                                            <p:cond delay="0"/>
                                          </p:stCondLst>
                                        </p:cTn>
                                        <p:tgtEl>
                                          <p:spTgt spid="29">
                                            <p:txEl>
                                              <p:pRg st="8" end="8"/>
                                            </p:txEl>
                                          </p:spTgt>
                                        </p:tgtEl>
                                        <p:attrNameLst>
                                          <p:attrName>style.visibility</p:attrName>
                                        </p:attrNameLst>
                                      </p:cBhvr>
                                      <p:to>
                                        <p:strVal val="visible"/>
                                      </p:to>
                                    </p:set>
                                  </p:childTnLst>
                                </p:cTn>
                              </p:par>
                              <p:par>
                                <p:cTn id="37" presetID="1" presetClass="entr" presetSubtype="0" fill="hold" grpId="0" nodeType="withEffect">
                                  <p:stCondLst>
                                    <p:cond delay="0"/>
                                  </p:stCondLst>
                                  <p:childTnLst>
                                    <p:set>
                                      <p:cBhvr>
                                        <p:cTn id="38" dur="1" fill="hold">
                                          <p:stCondLst>
                                            <p:cond delay="0"/>
                                          </p:stCondLst>
                                        </p:cTn>
                                        <p:tgtEl>
                                          <p:spTgt spid="29">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13" grpId="0" animBg="1"/>
      <p:bldP spid="28" grpId="0" animBg="1"/>
      <p:bldP spid="29" grpId="0" build="allAtOnce" animBg="1"/>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1D57E6-9F31-12AF-4B07-D058DFD37D92}"/>
              </a:ext>
            </a:extLst>
          </p:cNvPr>
          <p:cNvSpPr>
            <a:spLocks noGrp="1"/>
          </p:cNvSpPr>
          <p:nvPr>
            <p:ph type="title"/>
          </p:nvPr>
        </p:nvSpPr>
        <p:spPr>
          <a:xfrm>
            <a:off x="355076" y="294005"/>
            <a:ext cx="11481847" cy="1325563"/>
          </a:xfrm>
        </p:spPr>
        <p:txBody>
          <a:bodyPr/>
          <a:lstStyle/>
          <a:p>
            <a:pPr algn="ctr"/>
            <a:r>
              <a:rPr lang="en-GB" b="1"/>
              <a:t>Keep yourself safe </a:t>
            </a:r>
          </a:p>
        </p:txBody>
      </p:sp>
      <p:sp>
        <p:nvSpPr>
          <p:cNvPr id="3" name="Content Placeholder 2">
            <a:extLst>
              <a:ext uri="{FF2B5EF4-FFF2-40B4-BE49-F238E27FC236}">
                <a16:creationId xmlns:a16="http://schemas.microsoft.com/office/drawing/2014/main" id="{8E8FFEA8-1AB1-A4EE-0A03-FBA232824A9D}"/>
              </a:ext>
            </a:extLst>
          </p:cNvPr>
          <p:cNvSpPr>
            <a:spLocks noGrp="1"/>
          </p:cNvSpPr>
          <p:nvPr>
            <p:ph idx="1"/>
          </p:nvPr>
        </p:nvSpPr>
        <p:spPr/>
        <p:txBody>
          <a:bodyPr>
            <a:normAutofit fontScale="77500" lnSpcReduction="20000"/>
          </a:bodyPr>
          <a:lstStyle/>
          <a:p>
            <a:r>
              <a:rPr lang="en-GB"/>
              <a:t>Before stepping in, try the ABC approach.</a:t>
            </a:r>
          </a:p>
          <a:p>
            <a:endParaRPr lang="en-GB"/>
          </a:p>
          <a:p>
            <a:r>
              <a:rPr lang="en-GB" b="1"/>
              <a:t>A</a:t>
            </a:r>
            <a:r>
              <a:rPr lang="en-GB"/>
              <a:t>ssess for safety: If you see someone in trouble, ask yourself if you can help safely in any way. Remember, your personal safety is a priority – never put yourself at risk.</a:t>
            </a:r>
          </a:p>
          <a:p>
            <a:r>
              <a:rPr lang="en-GB" b="1"/>
              <a:t>B</a:t>
            </a:r>
            <a:r>
              <a:rPr lang="en-GB"/>
              <a:t>e in a group: It’s safer to call out behaviour or intervene in a group. If this is not an option, report it to others who can act.</a:t>
            </a:r>
          </a:p>
          <a:p>
            <a:r>
              <a:rPr lang="en-GB" b="1"/>
              <a:t>C</a:t>
            </a:r>
            <a:r>
              <a:rPr lang="en-GB"/>
              <a:t>are for the victim. Talk to the person who you think may need help and ask if they are OK.</a:t>
            </a:r>
          </a:p>
          <a:p>
            <a:endParaRPr lang="en-GB"/>
          </a:p>
          <a:p>
            <a:pPr marL="0" indent="0" algn="l">
              <a:buNone/>
            </a:pPr>
            <a:r>
              <a:rPr lang="en-GB" b="0" i="0">
                <a:effectLst/>
                <a:latin typeface="verdana" panose="020B0604030504040204" pitchFamily="34" charset="0"/>
              </a:rPr>
              <a:t>In an emergency, </a:t>
            </a:r>
            <a:r>
              <a:rPr lang="en-GB" b="1" i="0">
                <a:effectLst/>
                <a:latin typeface="verdana" panose="020B0604030504040204" pitchFamily="34" charset="0"/>
              </a:rPr>
              <a:t>call the police on 999.</a:t>
            </a:r>
            <a:r>
              <a:rPr lang="en-GB">
                <a:latin typeface="verdana" panose="020B0604030504040204" pitchFamily="34" charset="0"/>
              </a:rPr>
              <a:t> </a:t>
            </a:r>
          </a:p>
          <a:p>
            <a:pPr marL="0" indent="0" algn="l">
              <a:buNone/>
            </a:pPr>
            <a:r>
              <a:rPr lang="en-GB" b="1">
                <a:latin typeface="verdana" panose="020B0604030504040204" pitchFamily="34" charset="0"/>
              </a:rPr>
              <a:t>R</a:t>
            </a:r>
            <a:r>
              <a:rPr lang="en-GB" b="1" i="0">
                <a:effectLst/>
                <a:latin typeface="verdana" panose="020B0604030504040204" pitchFamily="34" charset="0"/>
              </a:rPr>
              <a:t>emember, never put yourself in danger. Only intervene if safe to do so.</a:t>
            </a:r>
            <a:endParaRPr lang="en-GB" b="0" i="0">
              <a:effectLst/>
              <a:latin typeface="verdana" panose="020B0604030504040204" pitchFamily="34" charset="0"/>
            </a:endParaRPr>
          </a:p>
          <a:p>
            <a:endParaRPr lang="en-GB"/>
          </a:p>
        </p:txBody>
      </p:sp>
    </p:spTree>
    <p:extLst>
      <p:ext uri="{BB962C8B-B14F-4D97-AF65-F5344CB8AC3E}">
        <p14:creationId xmlns:p14="http://schemas.microsoft.com/office/powerpoint/2010/main" val="26568594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6" end="6"/>
                                            </p:txEl>
                                          </p:spTgt>
                                        </p:tgtEl>
                                        <p:attrNameLst>
                                          <p:attrName>style.visibility</p:attrName>
                                        </p:attrNameLst>
                                      </p:cBhvr>
                                      <p:to>
                                        <p:strVal val="visible"/>
                                      </p:to>
                                    </p:set>
                                    <p:animEffect transition="in" filter="fade">
                                      <p:cBhvr>
                                        <p:cTn id="32" dur="500"/>
                                        <p:tgtEl>
                                          <p:spTgt spid="3">
                                            <p:txEl>
                                              <p:pRg st="6" end="6"/>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3">
                                            <p:txEl>
                                              <p:pRg st="7" end="7"/>
                                            </p:txEl>
                                          </p:spTgt>
                                        </p:tgtEl>
                                        <p:attrNameLst>
                                          <p:attrName>style.visibility</p:attrName>
                                        </p:attrNameLst>
                                      </p:cBhvr>
                                      <p:to>
                                        <p:strVal val="visible"/>
                                      </p:to>
                                    </p:set>
                                    <p:animEffect transition="in" filter="fade">
                                      <p:cBhvr>
                                        <p:cTn id="37"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86C077-1425-7FCB-4908-B85AA54F3641}"/>
              </a:ext>
            </a:extLst>
          </p:cNvPr>
          <p:cNvSpPr>
            <a:spLocks noGrp="1"/>
          </p:cNvSpPr>
          <p:nvPr>
            <p:ph type="title"/>
          </p:nvPr>
        </p:nvSpPr>
        <p:spPr/>
        <p:txBody>
          <a:bodyPr/>
          <a:lstStyle/>
          <a:p>
            <a:pPr algn="ctr"/>
            <a:r>
              <a:rPr lang="en-GB" b="1"/>
              <a:t>Intervention scenarios </a:t>
            </a:r>
          </a:p>
        </p:txBody>
      </p:sp>
      <p:sp>
        <p:nvSpPr>
          <p:cNvPr id="3" name="Content Placeholder 2">
            <a:extLst>
              <a:ext uri="{FF2B5EF4-FFF2-40B4-BE49-F238E27FC236}">
                <a16:creationId xmlns:a16="http://schemas.microsoft.com/office/drawing/2014/main" id="{B1189CC4-CD99-DFCF-4CBB-E6B7D64F34F8}"/>
              </a:ext>
            </a:extLst>
          </p:cNvPr>
          <p:cNvSpPr>
            <a:spLocks noGrp="1"/>
          </p:cNvSpPr>
          <p:nvPr>
            <p:ph idx="1"/>
          </p:nvPr>
        </p:nvSpPr>
        <p:spPr/>
        <p:txBody>
          <a:bodyPr vert="horz" lIns="91440" tIns="45720" rIns="91440" bIns="45720" rtlCol="0" anchor="t">
            <a:normAutofit/>
          </a:bodyPr>
          <a:lstStyle/>
          <a:p>
            <a:pPr marL="0" indent="0">
              <a:buNone/>
            </a:pPr>
            <a:r>
              <a:rPr lang="en-GB"/>
              <a:t>Discuss:</a:t>
            </a:r>
          </a:p>
          <a:p>
            <a:r>
              <a:rPr lang="en-GB"/>
              <a:t>As a bystander, how would you intervene to help? </a:t>
            </a:r>
            <a:endParaRPr lang="en-GB">
              <a:ea typeface="Calibri"/>
              <a:cs typeface="Calibri"/>
            </a:endParaRPr>
          </a:p>
          <a:p>
            <a:pPr lvl="1"/>
            <a:r>
              <a:rPr lang="en-GB"/>
              <a:t>Consider the benefits or drawbacks of this approach.</a:t>
            </a:r>
            <a:endParaRPr lang="en-GB">
              <a:ea typeface="Calibri"/>
              <a:cs typeface="Calibri"/>
            </a:endParaRPr>
          </a:p>
          <a:p>
            <a:r>
              <a:rPr lang="en-GB"/>
              <a:t>How can you support the victim? </a:t>
            </a:r>
            <a:endParaRPr lang="en-GB">
              <a:ea typeface="Calibri"/>
              <a:cs typeface="Calibri"/>
            </a:endParaRPr>
          </a:p>
          <a:p>
            <a:pPr marL="0" indent="0">
              <a:buNone/>
            </a:pPr>
            <a:endParaRPr lang="en-GB">
              <a:ea typeface="Calibri"/>
              <a:cs typeface="Calibri"/>
            </a:endParaRPr>
          </a:p>
          <a:p>
            <a:pPr lvl="1"/>
            <a:endParaRPr lang="en-GB"/>
          </a:p>
          <a:p>
            <a:pPr marL="0" indent="0">
              <a:buNone/>
            </a:pPr>
            <a:endParaRPr lang="en-GB"/>
          </a:p>
        </p:txBody>
      </p:sp>
    </p:spTree>
    <p:extLst>
      <p:ext uri="{BB962C8B-B14F-4D97-AF65-F5344CB8AC3E}">
        <p14:creationId xmlns:p14="http://schemas.microsoft.com/office/powerpoint/2010/main" val="35588252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500"/>
                                        <p:tgtEl>
                                          <p:spTgt spid="3">
                                            <p:txEl>
                                              <p:pRg st="1" end="1"/>
                                            </p:txEl>
                                          </p:spTgt>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3">
                                            <p:txEl>
                                              <p:pRg st="2" end="2"/>
                                            </p:txEl>
                                          </p:spTgt>
                                        </p:tgtEl>
                                        <p:attrNameLst>
                                          <p:attrName>style.visibility</p:attrName>
                                        </p:attrNameLst>
                                      </p:cBhvr>
                                      <p:to>
                                        <p:strVal val="visible"/>
                                      </p:to>
                                    </p:set>
                                    <p:animEffect transition="in" filter="fade">
                                      <p:cBhvr>
                                        <p:cTn id="20" dur="500"/>
                                        <p:tgtEl>
                                          <p:spTgt spid="3">
                                            <p:txEl>
                                              <p:pRg st="2" end="2"/>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Effect transition="in" filter="fade">
                                      <p:cBhvr>
                                        <p:cTn id="25"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3619A5-6D01-CA64-9771-E51DB2410873}"/>
              </a:ext>
            </a:extLst>
          </p:cNvPr>
          <p:cNvSpPr>
            <a:spLocks noGrp="1"/>
          </p:cNvSpPr>
          <p:nvPr>
            <p:ph type="title"/>
          </p:nvPr>
        </p:nvSpPr>
        <p:spPr/>
        <p:txBody>
          <a:bodyPr/>
          <a:lstStyle/>
          <a:p>
            <a:pPr algn="ctr"/>
            <a:r>
              <a:rPr lang="en-GB" b="1"/>
              <a:t>Disclosure</a:t>
            </a:r>
          </a:p>
        </p:txBody>
      </p:sp>
      <p:sp>
        <p:nvSpPr>
          <p:cNvPr id="3" name="Content Placeholder 2">
            <a:extLst>
              <a:ext uri="{FF2B5EF4-FFF2-40B4-BE49-F238E27FC236}">
                <a16:creationId xmlns:a16="http://schemas.microsoft.com/office/drawing/2014/main" id="{C7D6CE83-D7F3-C066-3937-54160261DA12}"/>
              </a:ext>
            </a:extLst>
          </p:cNvPr>
          <p:cNvSpPr>
            <a:spLocks noGrp="1"/>
          </p:cNvSpPr>
          <p:nvPr>
            <p:ph idx="1"/>
          </p:nvPr>
        </p:nvSpPr>
        <p:spPr/>
        <p:txBody>
          <a:bodyPr vert="horz" lIns="91440" tIns="45720" rIns="91440" bIns="45720" rtlCol="0" anchor="t">
            <a:normAutofit fontScale="92500" lnSpcReduction="20000"/>
          </a:bodyPr>
          <a:lstStyle/>
          <a:p>
            <a:r>
              <a:rPr lang="en-GB"/>
              <a:t>You can disclose this information to anyone – a friend, fellow student, tutor, lecturer, or staff member.</a:t>
            </a:r>
          </a:p>
          <a:p>
            <a:pPr lvl="1"/>
            <a:r>
              <a:rPr lang="en-GB"/>
              <a:t>A disclosure to faculty/staff is a disclosure to the University.</a:t>
            </a:r>
            <a:endParaRPr lang="en-GB">
              <a:ea typeface="Calibri"/>
              <a:cs typeface="Calibri"/>
            </a:endParaRPr>
          </a:p>
          <a:p>
            <a:pPr lvl="1"/>
            <a:endParaRPr lang="en-GB"/>
          </a:p>
          <a:p>
            <a:r>
              <a:rPr lang="en-GB"/>
              <a:t>When you </a:t>
            </a:r>
            <a:r>
              <a:rPr lang="en-GB">
                <a:hlinkClick r:id="rId3">
                  <a:extLst>
                    <a:ext uri="{A12FA001-AC4F-418D-AE19-62706E023703}">
                      <ahyp:hlinkClr xmlns:ahyp="http://schemas.microsoft.com/office/drawing/2018/hyperlinkcolor" val="tx"/>
                    </a:ext>
                  </a:extLst>
                </a:hlinkClick>
              </a:rPr>
              <a:t>disclose</a:t>
            </a:r>
            <a:r>
              <a:rPr lang="en-GB"/>
              <a:t> to the University, we can signpost to services and support based on the situation.</a:t>
            </a:r>
            <a:endParaRPr lang="en-GB">
              <a:ea typeface="Calibri"/>
              <a:cs typeface="Calibri"/>
            </a:endParaRPr>
          </a:p>
          <a:p>
            <a:endParaRPr lang="en-GB"/>
          </a:p>
          <a:p>
            <a:r>
              <a:rPr lang="en-GB"/>
              <a:t>You can make a disclosure using our </a:t>
            </a:r>
            <a:r>
              <a:rPr lang="en-GB">
                <a:hlinkClick r:id="rId4">
                  <a:extLst>
                    <a:ext uri="{A12FA001-AC4F-418D-AE19-62706E023703}">
                      <ahyp:hlinkClr xmlns:ahyp="http://schemas.microsoft.com/office/drawing/2018/hyperlinkcolor" val="tx"/>
                    </a:ext>
                  </a:extLst>
                </a:hlinkClick>
              </a:rPr>
              <a:t>Support Request Form</a:t>
            </a:r>
            <a:r>
              <a:rPr lang="en-GB"/>
              <a:t> or by speaking directly to a faculty or staff member. </a:t>
            </a:r>
            <a:endParaRPr lang="en-GB">
              <a:ea typeface="Calibri"/>
              <a:cs typeface="Calibri"/>
            </a:endParaRPr>
          </a:p>
          <a:p>
            <a:pPr lvl="1"/>
            <a:r>
              <a:rPr lang="en-GB"/>
              <a:t>Our Wellbeing Team or Safeguarding Officer will follow up based on the disclosure.</a:t>
            </a:r>
            <a:endParaRPr lang="en-GB">
              <a:ea typeface="Calibri"/>
              <a:cs typeface="Calibri"/>
            </a:endParaRPr>
          </a:p>
        </p:txBody>
      </p:sp>
    </p:spTree>
    <p:extLst>
      <p:ext uri="{BB962C8B-B14F-4D97-AF65-F5344CB8AC3E}">
        <p14:creationId xmlns:p14="http://schemas.microsoft.com/office/powerpoint/2010/main" val="39210466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500"/>
                                        <p:tgtEl>
                                          <p:spTgt spid="3">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3">
                                            <p:txEl>
                                              <p:pRg st="3" end="3"/>
                                            </p:txEl>
                                          </p:spTgt>
                                        </p:tgtEl>
                                        <p:attrNameLst>
                                          <p:attrName>style.visibility</p:attrName>
                                        </p:attrNameLst>
                                      </p:cBhvr>
                                      <p:to>
                                        <p:strVal val="visible"/>
                                      </p:to>
                                    </p:set>
                                    <p:animEffect transition="in" filter="fade">
                                      <p:cBhvr>
                                        <p:cTn id="20" dur="500"/>
                                        <p:tgtEl>
                                          <p:spTgt spid="3">
                                            <p:txEl>
                                              <p:pRg st="3" end="3"/>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animEffect transition="in" filter="fade">
                                      <p:cBhvr>
                                        <p:cTn id="25" dur="500"/>
                                        <p:tgtEl>
                                          <p:spTgt spid="3">
                                            <p:txEl>
                                              <p:pRg st="5" end="5"/>
                                            </p:txEl>
                                          </p:spTgt>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3">
                                            <p:txEl>
                                              <p:pRg st="6" end="6"/>
                                            </p:txEl>
                                          </p:spTgt>
                                        </p:tgtEl>
                                        <p:attrNameLst>
                                          <p:attrName>style.visibility</p:attrName>
                                        </p:attrNameLst>
                                      </p:cBhvr>
                                      <p:to>
                                        <p:strVal val="visible"/>
                                      </p:to>
                                    </p:set>
                                    <p:animEffect transition="in" filter="fade">
                                      <p:cBhvr>
                                        <p:cTn id="28"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539608CA-A944-2B89-4EE2-A5F2D989232C}"/>
              </a:ext>
            </a:extLst>
          </p:cNvPr>
          <p:cNvSpPr>
            <a:spLocks noGrp="1"/>
          </p:cNvSpPr>
          <p:nvPr>
            <p:ph type="title"/>
          </p:nvPr>
        </p:nvSpPr>
        <p:spPr/>
        <p:txBody>
          <a:bodyPr/>
          <a:lstStyle/>
          <a:p>
            <a:pPr algn="ctr"/>
            <a:r>
              <a:rPr lang="en-US" b="1">
                <a:cs typeface="Calibri Light"/>
              </a:rPr>
              <a:t>DISCLOSE</a:t>
            </a:r>
          </a:p>
        </p:txBody>
      </p:sp>
      <p:sp>
        <p:nvSpPr>
          <p:cNvPr id="18" name="Arrow: Chevron 17">
            <a:extLst>
              <a:ext uri="{FF2B5EF4-FFF2-40B4-BE49-F238E27FC236}">
                <a16:creationId xmlns:a16="http://schemas.microsoft.com/office/drawing/2014/main" id="{D97032B7-E5B4-332C-62E0-0A35A134CE05}"/>
              </a:ext>
            </a:extLst>
          </p:cNvPr>
          <p:cNvSpPr/>
          <p:nvPr/>
        </p:nvSpPr>
        <p:spPr>
          <a:xfrm>
            <a:off x="1022958" y="1795397"/>
            <a:ext cx="3027123" cy="1210848"/>
          </a:xfrm>
          <a:prstGeom prst="chevro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9" name="Arrow: Chevron 18">
            <a:extLst>
              <a:ext uri="{FF2B5EF4-FFF2-40B4-BE49-F238E27FC236}">
                <a16:creationId xmlns:a16="http://schemas.microsoft.com/office/drawing/2014/main" id="{2467EBFA-633C-2534-877F-0BFF883737D3}"/>
              </a:ext>
            </a:extLst>
          </p:cNvPr>
          <p:cNvSpPr/>
          <p:nvPr/>
        </p:nvSpPr>
        <p:spPr>
          <a:xfrm>
            <a:off x="4728574" y="1795397"/>
            <a:ext cx="3027122" cy="1210848"/>
          </a:xfrm>
          <a:prstGeom prst="chevro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0" name="Arrow: Chevron 19">
            <a:extLst>
              <a:ext uri="{FF2B5EF4-FFF2-40B4-BE49-F238E27FC236}">
                <a16:creationId xmlns:a16="http://schemas.microsoft.com/office/drawing/2014/main" id="{AE74BBC5-193D-0BBB-B3F3-B184CCDDC978}"/>
              </a:ext>
            </a:extLst>
          </p:cNvPr>
          <p:cNvSpPr/>
          <p:nvPr/>
        </p:nvSpPr>
        <p:spPr>
          <a:xfrm>
            <a:off x="8423752" y="1795397"/>
            <a:ext cx="3027122" cy="1210848"/>
          </a:xfrm>
          <a:prstGeom prst="chevro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1" name="Arrow: Chevron 20">
            <a:extLst>
              <a:ext uri="{FF2B5EF4-FFF2-40B4-BE49-F238E27FC236}">
                <a16:creationId xmlns:a16="http://schemas.microsoft.com/office/drawing/2014/main" id="{B4D0E6A4-16EE-E302-A769-9BCB520BE910}"/>
              </a:ext>
            </a:extLst>
          </p:cNvPr>
          <p:cNvSpPr/>
          <p:nvPr/>
        </p:nvSpPr>
        <p:spPr>
          <a:xfrm>
            <a:off x="1022957" y="3872630"/>
            <a:ext cx="3027123" cy="1210848"/>
          </a:xfrm>
          <a:prstGeom prst="chevron">
            <a:avLst/>
          </a:prstGeom>
          <a:solidFill>
            <a:schemeClr val="accent5">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2" name="Arrow: Chevron 21">
            <a:extLst>
              <a:ext uri="{FF2B5EF4-FFF2-40B4-BE49-F238E27FC236}">
                <a16:creationId xmlns:a16="http://schemas.microsoft.com/office/drawing/2014/main" id="{4DFD624B-76DD-421C-3BC7-AE56BF1D8DB5}"/>
              </a:ext>
            </a:extLst>
          </p:cNvPr>
          <p:cNvSpPr/>
          <p:nvPr/>
        </p:nvSpPr>
        <p:spPr>
          <a:xfrm>
            <a:off x="4728574" y="3872629"/>
            <a:ext cx="3027123" cy="1210848"/>
          </a:xfrm>
          <a:prstGeom prst="chevron">
            <a:avLst/>
          </a:prstGeom>
          <a:solidFill>
            <a:schemeClr val="accent5">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3" name="Arrow: Chevron 22">
            <a:extLst>
              <a:ext uri="{FF2B5EF4-FFF2-40B4-BE49-F238E27FC236}">
                <a16:creationId xmlns:a16="http://schemas.microsoft.com/office/drawing/2014/main" id="{65B5ED43-F7E6-450C-2D43-E527C60BAFCC}"/>
              </a:ext>
            </a:extLst>
          </p:cNvPr>
          <p:cNvSpPr/>
          <p:nvPr/>
        </p:nvSpPr>
        <p:spPr>
          <a:xfrm>
            <a:off x="8423752" y="3872629"/>
            <a:ext cx="3027123" cy="1210848"/>
          </a:xfrm>
          <a:prstGeom prst="chevron">
            <a:avLst/>
          </a:prstGeom>
          <a:solidFill>
            <a:schemeClr val="accent5">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4" name="TextBox 23">
            <a:extLst>
              <a:ext uri="{FF2B5EF4-FFF2-40B4-BE49-F238E27FC236}">
                <a16:creationId xmlns:a16="http://schemas.microsoft.com/office/drawing/2014/main" id="{FF692E93-D2AA-1194-405A-B73E1D7A895D}"/>
              </a:ext>
            </a:extLst>
          </p:cNvPr>
          <p:cNvSpPr txBox="1"/>
          <p:nvPr/>
        </p:nvSpPr>
        <p:spPr>
          <a:xfrm>
            <a:off x="1701450" y="4018767"/>
            <a:ext cx="1722328"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a:cs typeface="Calibri"/>
              </a:rPr>
              <a:t>University staff</a:t>
            </a:r>
          </a:p>
          <a:p>
            <a:pPr algn="ctr"/>
            <a:r>
              <a:rPr lang="en-US">
                <a:cs typeface="Calibri"/>
              </a:rPr>
              <a:t>Or</a:t>
            </a:r>
          </a:p>
          <a:p>
            <a:pPr algn="ctr"/>
            <a:r>
              <a:rPr lang="en-US">
                <a:cs typeface="Calibri"/>
              </a:rPr>
              <a:t>Fellow Student</a:t>
            </a:r>
          </a:p>
        </p:txBody>
      </p:sp>
      <p:sp>
        <p:nvSpPr>
          <p:cNvPr id="25" name="TextBox 24">
            <a:extLst>
              <a:ext uri="{FF2B5EF4-FFF2-40B4-BE49-F238E27FC236}">
                <a16:creationId xmlns:a16="http://schemas.microsoft.com/office/drawing/2014/main" id="{96E66FB7-9E1F-D6BF-4939-B2685A821474}"/>
              </a:ext>
            </a:extLst>
          </p:cNvPr>
          <p:cNvSpPr txBox="1"/>
          <p:nvPr/>
        </p:nvSpPr>
        <p:spPr>
          <a:xfrm>
            <a:off x="5532329" y="2077232"/>
            <a:ext cx="1576191"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a:solidFill>
                  <a:srgbClr val="FFFFFF"/>
                </a:solidFill>
                <a:cs typeface="Calibri" panose="020F0502020204030204"/>
              </a:rPr>
              <a:t>Support Request Form</a:t>
            </a:r>
          </a:p>
        </p:txBody>
      </p:sp>
      <p:sp>
        <p:nvSpPr>
          <p:cNvPr id="26" name="TextBox 25">
            <a:extLst>
              <a:ext uri="{FF2B5EF4-FFF2-40B4-BE49-F238E27FC236}">
                <a16:creationId xmlns:a16="http://schemas.microsoft.com/office/drawing/2014/main" id="{38813944-8A74-5883-D4C3-783F4E9262E3}"/>
              </a:ext>
            </a:extLst>
          </p:cNvPr>
          <p:cNvSpPr txBox="1"/>
          <p:nvPr/>
        </p:nvSpPr>
        <p:spPr>
          <a:xfrm>
            <a:off x="1753643" y="2212931"/>
            <a:ext cx="161794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a:solidFill>
                  <a:srgbClr val="FFFFFF"/>
                </a:solidFill>
                <a:cs typeface="Calibri"/>
              </a:rPr>
              <a:t>You</a:t>
            </a:r>
          </a:p>
        </p:txBody>
      </p:sp>
      <p:sp>
        <p:nvSpPr>
          <p:cNvPr id="27" name="TextBox 26">
            <a:extLst>
              <a:ext uri="{FF2B5EF4-FFF2-40B4-BE49-F238E27FC236}">
                <a16:creationId xmlns:a16="http://schemas.microsoft.com/office/drawing/2014/main" id="{13849B95-FBA5-C03D-2CE6-CD5362251AA3}"/>
              </a:ext>
            </a:extLst>
          </p:cNvPr>
          <p:cNvSpPr txBox="1"/>
          <p:nvPr/>
        </p:nvSpPr>
        <p:spPr>
          <a:xfrm>
            <a:off x="5563643" y="4018766"/>
            <a:ext cx="1513561"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a:cs typeface="Calibri" panose="020F0502020204030204"/>
              </a:rPr>
              <a:t>Cause </a:t>
            </a:r>
            <a:endParaRPr lang="en-US"/>
          </a:p>
          <a:p>
            <a:pPr algn="ctr"/>
            <a:r>
              <a:rPr lang="en-US">
                <a:cs typeface="Calibri" panose="020F0502020204030204"/>
              </a:rPr>
              <a:t>for </a:t>
            </a:r>
          </a:p>
          <a:p>
            <a:pPr algn="ctr"/>
            <a:r>
              <a:rPr lang="en-US">
                <a:cs typeface="Calibri" panose="020F0502020204030204"/>
              </a:rPr>
              <a:t>Concern</a:t>
            </a:r>
          </a:p>
        </p:txBody>
      </p:sp>
      <p:sp>
        <p:nvSpPr>
          <p:cNvPr id="28" name="TextBox 27">
            <a:extLst>
              <a:ext uri="{FF2B5EF4-FFF2-40B4-BE49-F238E27FC236}">
                <a16:creationId xmlns:a16="http://schemas.microsoft.com/office/drawing/2014/main" id="{FA2D4184-340E-632F-A3A4-93CE9D56BAB5}"/>
              </a:ext>
            </a:extLst>
          </p:cNvPr>
          <p:cNvSpPr txBox="1"/>
          <p:nvPr/>
        </p:nvSpPr>
        <p:spPr>
          <a:xfrm>
            <a:off x="9070931" y="2077233"/>
            <a:ext cx="1732767"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a:solidFill>
                  <a:srgbClr val="FFFFFF"/>
                </a:solidFill>
                <a:cs typeface="Calibri" panose="020F0502020204030204"/>
              </a:rPr>
              <a:t>Wellbeing</a:t>
            </a:r>
            <a:endParaRPr lang="en-US">
              <a:solidFill>
                <a:srgbClr val="FFFFFF"/>
              </a:solidFill>
            </a:endParaRPr>
          </a:p>
          <a:p>
            <a:pPr algn="ctr"/>
            <a:r>
              <a:rPr lang="en-US">
                <a:solidFill>
                  <a:srgbClr val="FFFFFF"/>
                </a:solidFill>
                <a:cs typeface="Calibri" panose="020F0502020204030204"/>
              </a:rPr>
              <a:t>Service</a:t>
            </a:r>
          </a:p>
        </p:txBody>
      </p:sp>
      <p:sp>
        <p:nvSpPr>
          <p:cNvPr id="29" name="TextBox 28">
            <a:extLst>
              <a:ext uri="{FF2B5EF4-FFF2-40B4-BE49-F238E27FC236}">
                <a16:creationId xmlns:a16="http://schemas.microsoft.com/office/drawing/2014/main" id="{1DD305CB-04B4-9D96-5B02-D21EA20340D8}"/>
              </a:ext>
            </a:extLst>
          </p:cNvPr>
          <p:cNvSpPr txBox="1"/>
          <p:nvPr/>
        </p:nvSpPr>
        <p:spPr>
          <a:xfrm>
            <a:off x="8966546" y="4154465"/>
            <a:ext cx="1732767"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a:cs typeface="Calibri" panose="020F0502020204030204"/>
              </a:rPr>
              <a:t>Wellbeing</a:t>
            </a:r>
            <a:endParaRPr lang="en-US"/>
          </a:p>
          <a:p>
            <a:pPr algn="ctr"/>
            <a:r>
              <a:rPr lang="en-US">
                <a:cs typeface="Calibri" panose="020F0502020204030204"/>
              </a:rPr>
              <a:t>Service</a:t>
            </a:r>
          </a:p>
        </p:txBody>
      </p:sp>
    </p:spTree>
    <p:extLst>
      <p:ext uri="{BB962C8B-B14F-4D97-AF65-F5344CB8AC3E}">
        <p14:creationId xmlns:p14="http://schemas.microsoft.com/office/powerpoint/2010/main" val="22995683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6"/>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18"/>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25"/>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19"/>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8"/>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20"/>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21"/>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24"/>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27"/>
                                        </p:tgtEl>
                                        <p:attrNameLst>
                                          <p:attrName>style.visibility</p:attrName>
                                        </p:attrNameLst>
                                      </p:cBhvr>
                                      <p:to>
                                        <p:strVal val="visible"/>
                                      </p:to>
                                    </p:set>
                                  </p:childTnLst>
                                </p:cTn>
                              </p:par>
                              <p:par>
                                <p:cTn id="35" presetID="1" presetClass="entr" presetSubtype="0" fill="hold" grpId="0" nodeType="withEffect">
                                  <p:stCondLst>
                                    <p:cond delay="0"/>
                                  </p:stCondLst>
                                  <p:childTnLst>
                                    <p:set>
                                      <p:cBhvr>
                                        <p:cTn id="36" dur="1" fill="hold">
                                          <p:stCondLst>
                                            <p:cond delay="0"/>
                                          </p:stCondLst>
                                        </p:cTn>
                                        <p:tgtEl>
                                          <p:spTgt spid="22"/>
                                        </p:tgtEl>
                                        <p:attrNameLst>
                                          <p:attrName>style.visibility</p:attrName>
                                        </p:attrNameLst>
                                      </p:cBhvr>
                                      <p:to>
                                        <p:strVal val="visible"/>
                                      </p:to>
                                    </p:set>
                                  </p:childTnLst>
                                </p:cTn>
                              </p:par>
                            </p:childTnLst>
                          </p:cTn>
                        </p:par>
                      </p:childTnLst>
                    </p:cTn>
                  </p:par>
                  <p:par>
                    <p:cTn id="37" fill="hold">
                      <p:stCondLst>
                        <p:cond delay="indefinite"/>
                      </p:stCondLst>
                      <p:childTnLst>
                        <p:par>
                          <p:cTn id="38" fill="hold">
                            <p:stCondLst>
                              <p:cond delay="0"/>
                            </p:stCondLst>
                            <p:childTnLst>
                              <p:par>
                                <p:cTn id="39" presetID="1" presetClass="entr" presetSubtype="0" fill="hold" grpId="0" nodeType="clickEffect">
                                  <p:stCondLst>
                                    <p:cond delay="0"/>
                                  </p:stCondLst>
                                  <p:childTnLst>
                                    <p:set>
                                      <p:cBhvr>
                                        <p:cTn id="40" dur="1" fill="hold">
                                          <p:stCondLst>
                                            <p:cond delay="0"/>
                                          </p:stCondLst>
                                        </p:cTn>
                                        <p:tgtEl>
                                          <p:spTgt spid="29"/>
                                        </p:tgtEl>
                                        <p:attrNameLst>
                                          <p:attrName>style.visibility</p:attrName>
                                        </p:attrNameLst>
                                      </p:cBhvr>
                                      <p:to>
                                        <p:strVal val="visible"/>
                                      </p:to>
                                    </p:set>
                                  </p:childTnLst>
                                </p:cTn>
                              </p:par>
                              <p:par>
                                <p:cTn id="41" presetID="1" presetClass="entr" presetSubtype="0" fill="hold" grpId="0" nodeType="withEffect">
                                  <p:stCondLst>
                                    <p:cond delay="0"/>
                                  </p:stCondLst>
                                  <p:childTnLst>
                                    <p:set>
                                      <p:cBhvr>
                                        <p:cTn id="42" dur="1" fill="hold">
                                          <p:stCondLst>
                                            <p:cond delay="0"/>
                                          </p:stCondLst>
                                        </p:cTn>
                                        <p:tgtEl>
                                          <p:spTgt spid="2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18" grpId="0" animBg="1"/>
      <p:bldP spid="19" grpId="0" animBg="1"/>
      <p:bldP spid="20" grpId="0" animBg="1"/>
      <p:bldP spid="21" grpId="0" animBg="1"/>
      <p:bldP spid="22" grpId="0" animBg="1"/>
      <p:bldP spid="23" grpId="0" animBg="1"/>
      <p:bldP spid="24" grpId="0"/>
      <p:bldP spid="25" grpId="0"/>
      <p:bldP spid="26" grpId="0"/>
      <p:bldP spid="27" grpId="0"/>
      <p:bldP spid="28" grpId="0"/>
      <p:bldP spid="29"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89BDEA-35A7-2815-33EF-A263AF747BEF}"/>
              </a:ext>
            </a:extLst>
          </p:cNvPr>
          <p:cNvSpPr>
            <a:spLocks noGrp="1"/>
          </p:cNvSpPr>
          <p:nvPr>
            <p:ph type="title"/>
          </p:nvPr>
        </p:nvSpPr>
        <p:spPr/>
        <p:txBody>
          <a:bodyPr/>
          <a:lstStyle/>
          <a:p>
            <a:pPr algn="ctr"/>
            <a:r>
              <a:rPr lang="en-GB" b="1"/>
              <a:t>Reporting</a:t>
            </a:r>
          </a:p>
        </p:txBody>
      </p:sp>
      <p:sp>
        <p:nvSpPr>
          <p:cNvPr id="3" name="Content Placeholder 2">
            <a:extLst>
              <a:ext uri="{FF2B5EF4-FFF2-40B4-BE49-F238E27FC236}">
                <a16:creationId xmlns:a16="http://schemas.microsoft.com/office/drawing/2014/main" id="{E255FCDF-5BBF-A875-A92C-23C867515E07}"/>
              </a:ext>
            </a:extLst>
          </p:cNvPr>
          <p:cNvSpPr>
            <a:spLocks noGrp="1"/>
          </p:cNvSpPr>
          <p:nvPr>
            <p:ph idx="1"/>
          </p:nvPr>
        </p:nvSpPr>
        <p:spPr/>
        <p:txBody>
          <a:bodyPr>
            <a:normAutofit fontScale="77500" lnSpcReduction="20000"/>
          </a:bodyPr>
          <a:lstStyle/>
          <a:p>
            <a:r>
              <a:rPr lang="en-GB"/>
              <a:t>A report is a way of officially sharing a complaint and requesting for this to be considered and responded to by the University.</a:t>
            </a:r>
          </a:p>
          <a:p>
            <a:endParaRPr lang="en-GB"/>
          </a:p>
          <a:p>
            <a:r>
              <a:rPr lang="en-GB" b="0" i="0">
                <a:effectLst/>
              </a:rPr>
              <a:t>You can report an incident to the University through the academic office using this form: </a:t>
            </a:r>
            <a:r>
              <a:rPr lang="en-GB" b="1" i="0" u="sng">
                <a:effectLst/>
                <a:hlinkClick r:id="rId3">
                  <a:extLst>
                    <a:ext uri="{A12FA001-AC4F-418D-AE19-62706E023703}">
                      <ahyp:hlinkClr xmlns:ahyp="http://schemas.microsoft.com/office/drawing/2018/hyperlinkcolor" val="tx"/>
                    </a:ext>
                  </a:extLst>
                </a:hlinkClick>
              </a:rPr>
              <a:t>Report to the University</a:t>
            </a:r>
            <a:r>
              <a:rPr lang="en-GB" b="0" i="0">
                <a:effectLst/>
              </a:rPr>
              <a:t>. </a:t>
            </a:r>
          </a:p>
          <a:p>
            <a:pPr lvl="1"/>
            <a:r>
              <a:rPr lang="en-GB" b="0" i="0">
                <a:effectLst/>
              </a:rPr>
              <a:t>To make a formal report to the University on behalf of somebody else, use the </a:t>
            </a:r>
            <a:r>
              <a:rPr lang="en-GB" b="1" i="0" u="sng">
                <a:effectLst/>
                <a:hlinkClick r:id="rId4">
                  <a:extLst>
                    <a:ext uri="{A12FA001-AC4F-418D-AE19-62706E023703}">
                      <ahyp:hlinkClr xmlns:ahyp="http://schemas.microsoft.com/office/drawing/2018/hyperlinkcolor" val="tx"/>
                    </a:ext>
                  </a:extLst>
                </a:hlinkClick>
              </a:rPr>
              <a:t>Cause for Concern</a:t>
            </a:r>
            <a:r>
              <a:rPr lang="en-GB" b="0" i="0">
                <a:effectLst/>
              </a:rPr>
              <a:t> form.</a:t>
            </a:r>
          </a:p>
          <a:p>
            <a:endParaRPr lang="en-GB"/>
          </a:p>
          <a:p>
            <a:r>
              <a:rPr lang="en-GB" b="0" i="0">
                <a:effectLst/>
              </a:rPr>
              <a:t>When you submit your report, it will be reviewed by the Head of Student Cases, and they will assign an independent Case Officer who will reach out to you to discuss what you have shared. They will work with you to understand what has happened and what you want from making the report. </a:t>
            </a:r>
            <a:endParaRPr lang="en-GB"/>
          </a:p>
        </p:txBody>
      </p:sp>
    </p:spTree>
    <p:extLst>
      <p:ext uri="{BB962C8B-B14F-4D97-AF65-F5344CB8AC3E}">
        <p14:creationId xmlns:p14="http://schemas.microsoft.com/office/powerpoint/2010/main" val="42691232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3">
                                            <p:txEl>
                                              <p:pRg st="3" end="3"/>
                                            </p:txEl>
                                          </p:spTgt>
                                        </p:tgtEl>
                                        <p:attrNameLst>
                                          <p:attrName>style.visibility</p:attrName>
                                        </p:attrNameLst>
                                      </p:cBhvr>
                                      <p:to>
                                        <p:strVal val="visible"/>
                                      </p:to>
                                    </p:set>
                                    <p:animEffect transition="in" filter="fade">
                                      <p:cBhvr>
                                        <p:cTn id="20" dur="500"/>
                                        <p:tgtEl>
                                          <p:spTgt spid="3">
                                            <p:txEl>
                                              <p:pRg st="3" end="3"/>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animEffect transition="in" filter="fade">
                                      <p:cBhvr>
                                        <p:cTn id="25"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539608CA-A944-2B89-4EE2-A5F2D989232C}"/>
              </a:ext>
            </a:extLst>
          </p:cNvPr>
          <p:cNvSpPr>
            <a:spLocks noGrp="1"/>
          </p:cNvSpPr>
          <p:nvPr>
            <p:ph type="title"/>
          </p:nvPr>
        </p:nvSpPr>
        <p:spPr>
          <a:xfrm>
            <a:off x="281054" y="104958"/>
            <a:ext cx="11481847" cy="1325563"/>
          </a:xfrm>
        </p:spPr>
        <p:txBody>
          <a:bodyPr/>
          <a:lstStyle/>
          <a:p>
            <a:pPr algn="ctr"/>
            <a:r>
              <a:rPr lang="en-US" b="1">
                <a:cs typeface="Calibri Light"/>
              </a:rPr>
              <a:t>Report</a:t>
            </a:r>
          </a:p>
        </p:txBody>
      </p:sp>
      <p:sp>
        <p:nvSpPr>
          <p:cNvPr id="18" name="Arrow: Chevron 17">
            <a:extLst>
              <a:ext uri="{FF2B5EF4-FFF2-40B4-BE49-F238E27FC236}">
                <a16:creationId xmlns:a16="http://schemas.microsoft.com/office/drawing/2014/main" id="{D97032B7-E5B4-332C-62E0-0A35A134CE05}"/>
              </a:ext>
            </a:extLst>
          </p:cNvPr>
          <p:cNvSpPr/>
          <p:nvPr/>
        </p:nvSpPr>
        <p:spPr>
          <a:xfrm>
            <a:off x="240081" y="1711890"/>
            <a:ext cx="2118987" cy="1189972"/>
          </a:xfrm>
          <a:prstGeom prst="chevro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1" name="Arrow: Chevron 20">
            <a:extLst>
              <a:ext uri="{FF2B5EF4-FFF2-40B4-BE49-F238E27FC236}">
                <a16:creationId xmlns:a16="http://schemas.microsoft.com/office/drawing/2014/main" id="{B4D0E6A4-16EE-E302-A769-9BCB520BE910}"/>
              </a:ext>
            </a:extLst>
          </p:cNvPr>
          <p:cNvSpPr/>
          <p:nvPr/>
        </p:nvSpPr>
        <p:spPr>
          <a:xfrm>
            <a:off x="240080" y="3747370"/>
            <a:ext cx="2118987" cy="1189972"/>
          </a:xfrm>
          <a:prstGeom prst="chevron">
            <a:avLst/>
          </a:prstGeom>
          <a:solidFill>
            <a:schemeClr val="accent5">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4" name="TextBox 23">
            <a:extLst>
              <a:ext uri="{FF2B5EF4-FFF2-40B4-BE49-F238E27FC236}">
                <a16:creationId xmlns:a16="http://schemas.microsoft.com/office/drawing/2014/main" id="{FF692E93-D2AA-1194-405A-B73E1D7A895D}"/>
              </a:ext>
            </a:extLst>
          </p:cNvPr>
          <p:cNvSpPr txBox="1"/>
          <p:nvPr/>
        </p:nvSpPr>
        <p:spPr>
          <a:xfrm>
            <a:off x="438409" y="3914383"/>
            <a:ext cx="1722328"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a:cs typeface="Calibri"/>
              </a:rPr>
              <a:t>University staff</a:t>
            </a:r>
          </a:p>
          <a:p>
            <a:pPr algn="ctr"/>
            <a:r>
              <a:rPr lang="en-US">
                <a:cs typeface="Calibri"/>
              </a:rPr>
              <a:t>Or</a:t>
            </a:r>
          </a:p>
          <a:p>
            <a:pPr algn="ctr"/>
            <a:r>
              <a:rPr lang="en-US">
                <a:cs typeface="Calibri"/>
              </a:rPr>
              <a:t>Fellow Student</a:t>
            </a:r>
          </a:p>
        </p:txBody>
      </p:sp>
      <p:sp>
        <p:nvSpPr>
          <p:cNvPr id="26" name="TextBox 25">
            <a:extLst>
              <a:ext uri="{FF2B5EF4-FFF2-40B4-BE49-F238E27FC236}">
                <a16:creationId xmlns:a16="http://schemas.microsoft.com/office/drawing/2014/main" id="{38813944-8A74-5883-D4C3-783F4E9262E3}"/>
              </a:ext>
            </a:extLst>
          </p:cNvPr>
          <p:cNvSpPr txBox="1"/>
          <p:nvPr/>
        </p:nvSpPr>
        <p:spPr>
          <a:xfrm>
            <a:off x="976845" y="2136692"/>
            <a:ext cx="65338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b="1">
                <a:solidFill>
                  <a:srgbClr val="FFFFFF"/>
                </a:solidFill>
                <a:cs typeface="Calibri"/>
              </a:rPr>
              <a:t>YOU</a:t>
            </a:r>
          </a:p>
        </p:txBody>
      </p:sp>
      <p:sp>
        <p:nvSpPr>
          <p:cNvPr id="2" name="Arrow: Chevron 1">
            <a:extLst>
              <a:ext uri="{FF2B5EF4-FFF2-40B4-BE49-F238E27FC236}">
                <a16:creationId xmlns:a16="http://schemas.microsoft.com/office/drawing/2014/main" id="{A021058A-88ED-89A4-02EE-A8B5A0D11B40}"/>
              </a:ext>
            </a:extLst>
          </p:cNvPr>
          <p:cNvSpPr/>
          <p:nvPr/>
        </p:nvSpPr>
        <p:spPr>
          <a:xfrm>
            <a:off x="2160738" y="1711890"/>
            <a:ext cx="2118987" cy="1189972"/>
          </a:xfrm>
          <a:prstGeom prst="chevro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3" name="Arrow: Chevron 2">
            <a:extLst>
              <a:ext uri="{FF2B5EF4-FFF2-40B4-BE49-F238E27FC236}">
                <a16:creationId xmlns:a16="http://schemas.microsoft.com/office/drawing/2014/main" id="{DE92D9A5-452A-0851-4CD3-F8B5ACEE1F10}"/>
              </a:ext>
            </a:extLst>
          </p:cNvPr>
          <p:cNvSpPr/>
          <p:nvPr/>
        </p:nvSpPr>
        <p:spPr>
          <a:xfrm>
            <a:off x="4050081" y="1691013"/>
            <a:ext cx="2118987" cy="1189972"/>
          </a:xfrm>
          <a:prstGeom prst="chevro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5" name="Arrow: Chevron 4">
            <a:extLst>
              <a:ext uri="{FF2B5EF4-FFF2-40B4-BE49-F238E27FC236}">
                <a16:creationId xmlns:a16="http://schemas.microsoft.com/office/drawing/2014/main" id="{5D480123-79AB-698D-3D55-D67A66BC1667}"/>
              </a:ext>
            </a:extLst>
          </p:cNvPr>
          <p:cNvSpPr/>
          <p:nvPr/>
        </p:nvSpPr>
        <p:spPr>
          <a:xfrm>
            <a:off x="8016656" y="1691013"/>
            <a:ext cx="2118987" cy="1189972"/>
          </a:xfrm>
          <a:prstGeom prst="chevro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6" name="Arrow: Chevron 5">
            <a:extLst>
              <a:ext uri="{FF2B5EF4-FFF2-40B4-BE49-F238E27FC236}">
                <a16:creationId xmlns:a16="http://schemas.microsoft.com/office/drawing/2014/main" id="{618BFFDE-B3BD-C594-202A-6171201CCAF5}"/>
              </a:ext>
            </a:extLst>
          </p:cNvPr>
          <p:cNvSpPr/>
          <p:nvPr/>
        </p:nvSpPr>
        <p:spPr>
          <a:xfrm>
            <a:off x="6022930" y="1691012"/>
            <a:ext cx="2118987" cy="1189972"/>
          </a:xfrm>
          <a:prstGeom prst="chevro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7" name="Arrow: Chevron 6">
            <a:extLst>
              <a:ext uri="{FF2B5EF4-FFF2-40B4-BE49-F238E27FC236}">
                <a16:creationId xmlns:a16="http://schemas.microsoft.com/office/drawing/2014/main" id="{09F80DAE-6A28-66D0-0250-B74443F7EADA}"/>
              </a:ext>
            </a:extLst>
          </p:cNvPr>
          <p:cNvSpPr/>
          <p:nvPr/>
        </p:nvSpPr>
        <p:spPr>
          <a:xfrm>
            <a:off x="9937313" y="1711889"/>
            <a:ext cx="2118987" cy="1189972"/>
          </a:xfrm>
          <a:prstGeom prst="chevro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8" name="Arrow: Chevron 7">
            <a:extLst>
              <a:ext uri="{FF2B5EF4-FFF2-40B4-BE49-F238E27FC236}">
                <a16:creationId xmlns:a16="http://schemas.microsoft.com/office/drawing/2014/main" id="{C66C3AE6-2E8E-BC78-D1D0-7A85FF5076EF}"/>
              </a:ext>
            </a:extLst>
          </p:cNvPr>
          <p:cNvSpPr/>
          <p:nvPr/>
        </p:nvSpPr>
        <p:spPr>
          <a:xfrm>
            <a:off x="2160737" y="3747370"/>
            <a:ext cx="2118987" cy="1189972"/>
          </a:xfrm>
          <a:prstGeom prst="chevron">
            <a:avLst/>
          </a:prstGeom>
          <a:solidFill>
            <a:schemeClr val="accent5">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9" name="Arrow: Chevron 8">
            <a:extLst>
              <a:ext uri="{FF2B5EF4-FFF2-40B4-BE49-F238E27FC236}">
                <a16:creationId xmlns:a16="http://schemas.microsoft.com/office/drawing/2014/main" id="{07E51225-7463-08F0-DCEE-C1E378E99DEF}"/>
              </a:ext>
            </a:extLst>
          </p:cNvPr>
          <p:cNvSpPr/>
          <p:nvPr/>
        </p:nvSpPr>
        <p:spPr>
          <a:xfrm>
            <a:off x="4050079" y="3747370"/>
            <a:ext cx="2118987" cy="1189972"/>
          </a:xfrm>
          <a:prstGeom prst="chevron">
            <a:avLst/>
          </a:prstGeom>
          <a:solidFill>
            <a:schemeClr val="accent5">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0" name="Arrow: Chevron 9">
            <a:extLst>
              <a:ext uri="{FF2B5EF4-FFF2-40B4-BE49-F238E27FC236}">
                <a16:creationId xmlns:a16="http://schemas.microsoft.com/office/drawing/2014/main" id="{E445127D-D802-29CC-BF37-A68C744A6DD7}"/>
              </a:ext>
            </a:extLst>
          </p:cNvPr>
          <p:cNvSpPr/>
          <p:nvPr/>
        </p:nvSpPr>
        <p:spPr>
          <a:xfrm>
            <a:off x="6022928" y="3778684"/>
            <a:ext cx="2118987" cy="1189972"/>
          </a:xfrm>
          <a:prstGeom prst="chevron">
            <a:avLst/>
          </a:prstGeom>
          <a:solidFill>
            <a:schemeClr val="accent5">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1" name="Arrow: Chevron 10">
            <a:extLst>
              <a:ext uri="{FF2B5EF4-FFF2-40B4-BE49-F238E27FC236}">
                <a16:creationId xmlns:a16="http://schemas.microsoft.com/office/drawing/2014/main" id="{4C90B500-F3C6-469A-AA5B-E8EF28FCF305}"/>
              </a:ext>
            </a:extLst>
          </p:cNvPr>
          <p:cNvSpPr/>
          <p:nvPr/>
        </p:nvSpPr>
        <p:spPr>
          <a:xfrm>
            <a:off x="8016654" y="3778684"/>
            <a:ext cx="2118987" cy="1189972"/>
          </a:xfrm>
          <a:prstGeom prst="chevron">
            <a:avLst/>
          </a:prstGeom>
          <a:solidFill>
            <a:schemeClr val="accent5">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2" name="Arrow: Chevron 11">
            <a:extLst>
              <a:ext uri="{FF2B5EF4-FFF2-40B4-BE49-F238E27FC236}">
                <a16:creationId xmlns:a16="http://schemas.microsoft.com/office/drawing/2014/main" id="{0163D069-E848-E6CC-9338-F7E5488394B2}"/>
              </a:ext>
            </a:extLst>
          </p:cNvPr>
          <p:cNvSpPr/>
          <p:nvPr/>
        </p:nvSpPr>
        <p:spPr>
          <a:xfrm>
            <a:off x="9937312" y="3778684"/>
            <a:ext cx="2118987" cy="1189972"/>
          </a:xfrm>
          <a:prstGeom prst="chevron">
            <a:avLst/>
          </a:prstGeom>
          <a:solidFill>
            <a:schemeClr val="accent5">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5" name="TextBox 14">
            <a:extLst>
              <a:ext uri="{FF2B5EF4-FFF2-40B4-BE49-F238E27FC236}">
                <a16:creationId xmlns:a16="http://schemas.microsoft.com/office/drawing/2014/main" id="{AEF49E39-E383-3626-EC1D-3659C6CB29FA}"/>
              </a:ext>
            </a:extLst>
          </p:cNvPr>
          <p:cNvSpPr txBox="1"/>
          <p:nvPr/>
        </p:nvSpPr>
        <p:spPr>
          <a:xfrm>
            <a:off x="2706572" y="1828033"/>
            <a:ext cx="1263041"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b="1">
                <a:solidFill>
                  <a:srgbClr val="FFFFFF"/>
                </a:solidFill>
                <a:cs typeface="Calibri" panose="020F0502020204030204"/>
              </a:rPr>
              <a:t>Formal Complaint </a:t>
            </a:r>
          </a:p>
          <a:p>
            <a:pPr algn="ctr"/>
            <a:r>
              <a:rPr lang="en-US" b="1">
                <a:solidFill>
                  <a:srgbClr val="FFFFFF"/>
                </a:solidFill>
                <a:cs typeface="Calibri" panose="020F0502020204030204"/>
              </a:rPr>
              <a:t>Form</a:t>
            </a:r>
          </a:p>
        </p:txBody>
      </p:sp>
      <p:sp>
        <p:nvSpPr>
          <p:cNvPr id="16" name="TextBox 15">
            <a:extLst>
              <a:ext uri="{FF2B5EF4-FFF2-40B4-BE49-F238E27FC236}">
                <a16:creationId xmlns:a16="http://schemas.microsoft.com/office/drawing/2014/main" id="{779907DF-EC54-37B6-0EF7-FC203544E51D}"/>
              </a:ext>
            </a:extLst>
          </p:cNvPr>
          <p:cNvSpPr txBox="1"/>
          <p:nvPr/>
        </p:nvSpPr>
        <p:spPr>
          <a:xfrm>
            <a:off x="4540684" y="1993726"/>
            <a:ext cx="1273479"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a:solidFill>
                  <a:srgbClr val="FFFFFF"/>
                </a:solidFill>
                <a:cs typeface="Calibri"/>
              </a:rPr>
              <a:t>Academic</a:t>
            </a:r>
          </a:p>
          <a:p>
            <a:pPr algn="ctr"/>
            <a:r>
              <a:rPr lang="en-US">
                <a:solidFill>
                  <a:srgbClr val="FFFFFF"/>
                </a:solidFill>
                <a:cs typeface="Calibri"/>
              </a:rPr>
              <a:t>Office</a:t>
            </a:r>
          </a:p>
        </p:txBody>
      </p:sp>
      <p:sp>
        <p:nvSpPr>
          <p:cNvPr id="17" name="TextBox 16">
            <a:extLst>
              <a:ext uri="{FF2B5EF4-FFF2-40B4-BE49-F238E27FC236}">
                <a16:creationId xmlns:a16="http://schemas.microsoft.com/office/drawing/2014/main" id="{3D235275-90AE-C785-FE4A-9987C705ACF9}"/>
              </a:ext>
            </a:extLst>
          </p:cNvPr>
          <p:cNvSpPr txBox="1"/>
          <p:nvPr/>
        </p:nvSpPr>
        <p:spPr>
          <a:xfrm>
            <a:off x="6744895" y="1941532"/>
            <a:ext cx="934298"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a:solidFill>
                  <a:srgbClr val="FFFFFF"/>
                </a:solidFill>
                <a:cs typeface="Calibri"/>
              </a:rPr>
              <a:t>Case </a:t>
            </a:r>
          </a:p>
          <a:p>
            <a:pPr algn="ctr"/>
            <a:r>
              <a:rPr lang="en-US">
                <a:solidFill>
                  <a:srgbClr val="FFFFFF"/>
                </a:solidFill>
                <a:cs typeface="Calibri"/>
              </a:rPr>
              <a:t>Officer</a:t>
            </a:r>
          </a:p>
        </p:txBody>
      </p:sp>
      <p:sp>
        <p:nvSpPr>
          <p:cNvPr id="19" name="TextBox 18">
            <a:extLst>
              <a:ext uri="{FF2B5EF4-FFF2-40B4-BE49-F238E27FC236}">
                <a16:creationId xmlns:a16="http://schemas.microsoft.com/office/drawing/2014/main" id="{316FFF44-8FBB-7B01-992B-1D6B92DC595F}"/>
              </a:ext>
            </a:extLst>
          </p:cNvPr>
          <p:cNvSpPr txBox="1"/>
          <p:nvPr/>
        </p:nvSpPr>
        <p:spPr>
          <a:xfrm>
            <a:off x="8065942" y="1722857"/>
            <a:ext cx="2014601"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a:solidFill>
                  <a:srgbClr val="FFFFFF"/>
                </a:solidFill>
                <a:cs typeface="Calibri"/>
              </a:rPr>
              <a:t>Wellbeing </a:t>
            </a:r>
            <a:endParaRPr lang="en-US">
              <a:solidFill>
                <a:srgbClr val="FFFFFF"/>
              </a:solidFill>
            </a:endParaRPr>
          </a:p>
          <a:p>
            <a:pPr algn="ctr"/>
            <a:r>
              <a:rPr lang="en-US">
                <a:solidFill>
                  <a:srgbClr val="FFFFFF"/>
                </a:solidFill>
                <a:cs typeface="Calibri"/>
              </a:rPr>
              <a:t>Advisor</a:t>
            </a:r>
            <a:endParaRPr lang="en-US">
              <a:solidFill>
                <a:srgbClr val="FFFFFF"/>
              </a:solidFill>
            </a:endParaRPr>
          </a:p>
          <a:p>
            <a:pPr algn="ctr"/>
            <a:r>
              <a:rPr lang="en-US">
                <a:solidFill>
                  <a:srgbClr val="FFFFFF"/>
                </a:solidFill>
                <a:cs typeface="Calibri"/>
              </a:rPr>
              <a:t>SCO</a:t>
            </a:r>
          </a:p>
          <a:p>
            <a:pPr algn="ctr"/>
            <a:r>
              <a:rPr lang="en-US">
                <a:solidFill>
                  <a:srgbClr val="FFFFFF"/>
                </a:solidFill>
                <a:cs typeface="Calibri"/>
              </a:rPr>
              <a:t>Panel</a:t>
            </a:r>
          </a:p>
        </p:txBody>
      </p:sp>
      <p:sp>
        <p:nvSpPr>
          <p:cNvPr id="20" name="TextBox 19">
            <a:extLst>
              <a:ext uri="{FF2B5EF4-FFF2-40B4-BE49-F238E27FC236}">
                <a16:creationId xmlns:a16="http://schemas.microsoft.com/office/drawing/2014/main" id="{F70BEE3E-1D93-915E-7972-3A4D4140ABD0}"/>
              </a:ext>
            </a:extLst>
          </p:cNvPr>
          <p:cNvSpPr txBox="1"/>
          <p:nvPr/>
        </p:nvSpPr>
        <p:spPr>
          <a:xfrm>
            <a:off x="10598894" y="2085292"/>
            <a:ext cx="110765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a:solidFill>
                  <a:srgbClr val="FFFFFF"/>
                </a:solidFill>
                <a:cs typeface="Calibri"/>
              </a:rPr>
              <a:t>Outcome</a:t>
            </a:r>
          </a:p>
        </p:txBody>
      </p:sp>
      <p:sp>
        <p:nvSpPr>
          <p:cNvPr id="22" name="TextBox 21">
            <a:extLst>
              <a:ext uri="{FF2B5EF4-FFF2-40B4-BE49-F238E27FC236}">
                <a16:creationId xmlns:a16="http://schemas.microsoft.com/office/drawing/2014/main" id="{CF00444E-F5A8-BB7D-0C1A-260A04567379}"/>
              </a:ext>
            </a:extLst>
          </p:cNvPr>
          <p:cNvSpPr txBox="1"/>
          <p:nvPr/>
        </p:nvSpPr>
        <p:spPr>
          <a:xfrm>
            <a:off x="4473164" y="4019295"/>
            <a:ext cx="1273479"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a:cs typeface="Calibri"/>
              </a:rPr>
              <a:t>Academic</a:t>
            </a:r>
          </a:p>
          <a:p>
            <a:pPr algn="ctr"/>
            <a:r>
              <a:rPr lang="en-US">
                <a:cs typeface="Calibri"/>
              </a:rPr>
              <a:t>Office</a:t>
            </a:r>
          </a:p>
        </p:txBody>
      </p:sp>
      <p:sp>
        <p:nvSpPr>
          <p:cNvPr id="23" name="TextBox 22">
            <a:extLst>
              <a:ext uri="{FF2B5EF4-FFF2-40B4-BE49-F238E27FC236}">
                <a16:creationId xmlns:a16="http://schemas.microsoft.com/office/drawing/2014/main" id="{31C5E65B-5358-ED4D-E121-89883540A6B9}"/>
              </a:ext>
            </a:extLst>
          </p:cNvPr>
          <p:cNvSpPr txBox="1"/>
          <p:nvPr/>
        </p:nvSpPr>
        <p:spPr>
          <a:xfrm>
            <a:off x="6619502" y="4053911"/>
            <a:ext cx="934298"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a:cs typeface="Calibri"/>
              </a:rPr>
              <a:t>Case </a:t>
            </a:r>
          </a:p>
          <a:p>
            <a:pPr algn="ctr"/>
            <a:r>
              <a:rPr lang="en-US">
                <a:cs typeface="Calibri"/>
              </a:rPr>
              <a:t>Officer</a:t>
            </a:r>
          </a:p>
        </p:txBody>
      </p:sp>
      <p:sp>
        <p:nvSpPr>
          <p:cNvPr id="25" name="TextBox 24">
            <a:extLst>
              <a:ext uri="{FF2B5EF4-FFF2-40B4-BE49-F238E27FC236}">
                <a16:creationId xmlns:a16="http://schemas.microsoft.com/office/drawing/2014/main" id="{A64BCCF3-5458-CF46-D67D-9CE3947DD8E1}"/>
              </a:ext>
            </a:extLst>
          </p:cNvPr>
          <p:cNvSpPr txBox="1"/>
          <p:nvPr/>
        </p:nvSpPr>
        <p:spPr>
          <a:xfrm>
            <a:off x="8065941" y="3748426"/>
            <a:ext cx="2014601"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a:cs typeface="Calibri"/>
              </a:rPr>
              <a:t>Wellbeing </a:t>
            </a:r>
            <a:endParaRPr lang="en-US"/>
          </a:p>
          <a:p>
            <a:pPr algn="ctr"/>
            <a:r>
              <a:rPr lang="en-US">
                <a:cs typeface="Calibri"/>
              </a:rPr>
              <a:t>Advisor</a:t>
            </a:r>
            <a:endParaRPr lang="en-US"/>
          </a:p>
          <a:p>
            <a:pPr algn="ctr"/>
            <a:r>
              <a:rPr lang="en-US">
                <a:cs typeface="Calibri"/>
              </a:rPr>
              <a:t>SCO</a:t>
            </a:r>
          </a:p>
          <a:p>
            <a:pPr algn="ctr"/>
            <a:r>
              <a:rPr lang="en-US">
                <a:cs typeface="Calibri"/>
              </a:rPr>
              <a:t>Panel</a:t>
            </a:r>
          </a:p>
        </p:txBody>
      </p:sp>
      <p:sp>
        <p:nvSpPr>
          <p:cNvPr id="27" name="TextBox 26">
            <a:extLst>
              <a:ext uri="{FF2B5EF4-FFF2-40B4-BE49-F238E27FC236}">
                <a16:creationId xmlns:a16="http://schemas.microsoft.com/office/drawing/2014/main" id="{222859A5-3A80-A6C4-098C-D85C1672A093}"/>
              </a:ext>
            </a:extLst>
          </p:cNvPr>
          <p:cNvSpPr txBox="1"/>
          <p:nvPr/>
        </p:nvSpPr>
        <p:spPr>
          <a:xfrm>
            <a:off x="10598893" y="4159089"/>
            <a:ext cx="110765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a:cs typeface="Calibri"/>
              </a:rPr>
              <a:t>Outcome</a:t>
            </a:r>
          </a:p>
        </p:txBody>
      </p:sp>
      <p:sp>
        <p:nvSpPr>
          <p:cNvPr id="28" name="TextBox 27">
            <a:extLst>
              <a:ext uri="{FF2B5EF4-FFF2-40B4-BE49-F238E27FC236}">
                <a16:creationId xmlns:a16="http://schemas.microsoft.com/office/drawing/2014/main" id="{4391FAE1-5DC1-685E-9851-0D311498738A}"/>
              </a:ext>
            </a:extLst>
          </p:cNvPr>
          <p:cNvSpPr txBox="1"/>
          <p:nvPr/>
        </p:nvSpPr>
        <p:spPr>
          <a:xfrm>
            <a:off x="2590825" y="3921122"/>
            <a:ext cx="1263041"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b="1">
                <a:cs typeface="Calibri"/>
              </a:rPr>
              <a:t>Cause </a:t>
            </a:r>
          </a:p>
          <a:p>
            <a:pPr algn="ctr"/>
            <a:r>
              <a:rPr lang="en-US" b="1">
                <a:cs typeface="Calibri"/>
              </a:rPr>
              <a:t>For</a:t>
            </a:r>
          </a:p>
          <a:p>
            <a:pPr algn="ctr"/>
            <a:r>
              <a:rPr lang="en-US" b="1">
                <a:cs typeface="Calibri"/>
              </a:rPr>
              <a:t>Concern</a:t>
            </a:r>
          </a:p>
        </p:txBody>
      </p:sp>
    </p:spTree>
    <p:extLst>
      <p:ext uri="{BB962C8B-B14F-4D97-AF65-F5344CB8AC3E}">
        <p14:creationId xmlns:p14="http://schemas.microsoft.com/office/powerpoint/2010/main" val="1843846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8"/>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26"/>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15"/>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2"/>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6"/>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3"/>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17"/>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6"/>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9"/>
                                        </p:tgtEl>
                                        <p:attrNameLst>
                                          <p:attrName>style.visibility</p:attrName>
                                        </p:attrNameLst>
                                      </p:cBhvr>
                                      <p:to>
                                        <p:strVal val="visible"/>
                                      </p:to>
                                    </p:set>
                                  </p:childTnLst>
                                </p:cTn>
                              </p:par>
                              <p:par>
                                <p:cTn id="35" presetID="1" presetClass="entr" presetSubtype="0" fill="hold" grpId="0" nodeType="withEffect">
                                  <p:stCondLst>
                                    <p:cond delay="0"/>
                                  </p:stCondLst>
                                  <p:childTnLst>
                                    <p:set>
                                      <p:cBhvr>
                                        <p:cTn id="36" dur="1" fill="hold">
                                          <p:stCondLst>
                                            <p:cond delay="0"/>
                                          </p:stCondLst>
                                        </p:cTn>
                                        <p:tgtEl>
                                          <p:spTgt spid="5"/>
                                        </p:tgtEl>
                                        <p:attrNameLst>
                                          <p:attrName>style.visibility</p:attrName>
                                        </p:attrNameLst>
                                      </p:cBhvr>
                                      <p:to>
                                        <p:strVal val="visible"/>
                                      </p:to>
                                    </p:set>
                                  </p:childTnLst>
                                </p:cTn>
                              </p:par>
                            </p:childTnLst>
                          </p:cTn>
                        </p:par>
                      </p:childTnLst>
                    </p:cTn>
                  </p:par>
                  <p:par>
                    <p:cTn id="37" fill="hold">
                      <p:stCondLst>
                        <p:cond delay="indefinite"/>
                      </p:stCondLst>
                      <p:childTnLst>
                        <p:par>
                          <p:cTn id="38" fill="hold">
                            <p:stCondLst>
                              <p:cond delay="0"/>
                            </p:stCondLst>
                            <p:childTnLst>
                              <p:par>
                                <p:cTn id="39" presetID="1" presetClass="entr" presetSubtype="0" fill="hold" grpId="0" nodeType="clickEffect">
                                  <p:stCondLst>
                                    <p:cond delay="0"/>
                                  </p:stCondLst>
                                  <p:childTnLst>
                                    <p:set>
                                      <p:cBhvr>
                                        <p:cTn id="40" dur="1" fill="hold">
                                          <p:stCondLst>
                                            <p:cond delay="0"/>
                                          </p:stCondLst>
                                        </p:cTn>
                                        <p:tgtEl>
                                          <p:spTgt spid="20"/>
                                        </p:tgtEl>
                                        <p:attrNameLst>
                                          <p:attrName>style.visibility</p:attrName>
                                        </p:attrNameLst>
                                      </p:cBhvr>
                                      <p:to>
                                        <p:strVal val="visible"/>
                                      </p:to>
                                    </p:set>
                                  </p:childTnLst>
                                </p:cTn>
                              </p:par>
                              <p:par>
                                <p:cTn id="41" presetID="1" presetClass="entr" presetSubtype="0" fill="hold" grpId="0" nodeType="withEffect">
                                  <p:stCondLst>
                                    <p:cond delay="0"/>
                                  </p:stCondLst>
                                  <p:childTnLst>
                                    <p:set>
                                      <p:cBhvr>
                                        <p:cTn id="42" dur="1" fill="hold">
                                          <p:stCondLst>
                                            <p:cond delay="0"/>
                                          </p:stCondLst>
                                        </p:cTn>
                                        <p:tgtEl>
                                          <p:spTgt spid="7"/>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24"/>
                                        </p:tgtEl>
                                        <p:attrNameLst>
                                          <p:attrName>style.visibility</p:attrName>
                                        </p:attrNameLst>
                                      </p:cBhvr>
                                      <p:to>
                                        <p:strVal val="visible"/>
                                      </p:to>
                                    </p:set>
                                  </p:childTnLst>
                                </p:cTn>
                              </p:par>
                              <p:par>
                                <p:cTn id="47" presetID="1" presetClass="entr" presetSubtype="0" fill="hold" grpId="0" nodeType="withEffect">
                                  <p:stCondLst>
                                    <p:cond delay="0"/>
                                  </p:stCondLst>
                                  <p:childTnLst>
                                    <p:set>
                                      <p:cBhvr>
                                        <p:cTn id="48" dur="1" fill="hold">
                                          <p:stCondLst>
                                            <p:cond delay="0"/>
                                          </p:stCondLst>
                                        </p:cTn>
                                        <p:tgtEl>
                                          <p:spTgt spid="21"/>
                                        </p:tgtEl>
                                        <p:attrNameLst>
                                          <p:attrName>style.visibility</p:attrName>
                                        </p:attrNameLst>
                                      </p:cBhvr>
                                      <p:to>
                                        <p:strVal val="visible"/>
                                      </p:to>
                                    </p:set>
                                  </p:childTnLst>
                                </p:cTn>
                              </p:par>
                            </p:childTnLst>
                          </p:cTn>
                        </p:par>
                      </p:childTnLst>
                    </p:cTn>
                  </p:par>
                  <p:par>
                    <p:cTn id="49" fill="hold">
                      <p:stCondLst>
                        <p:cond delay="indefinite"/>
                      </p:stCondLst>
                      <p:childTnLst>
                        <p:par>
                          <p:cTn id="50" fill="hold">
                            <p:stCondLst>
                              <p:cond delay="0"/>
                            </p:stCondLst>
                            <p:childTnLst>
                              <p:par>
                                <p:cTn id="51" presetID="1" presetClass="entr" presetSubtype="0" fill="hold" grpId="0" nodeType="clickEffect">
                                  <p:stCondLst>
                                    <p:cond delay="0"/>
                                  </p:stCondLst>
                                  <p:childTnLst>
                                    <p:set>
                                      <p:cBhvr>
                                        <p:cTn id="52" dur="1" fill="hold">
                                          <p:stCondLst>
                                            <p:cond delay="0"/>
                                          </p:stCondLst>
                                        </p:cTn>
                                        <p:tgtEl>
                                          <p:spTgt spid="28"/>
                                        </p:tgtEl>
                                        <p:attrNameLst>
                                          <p:attrName>style.visibility</p:attrName>
                                        </p:attrNameLst>
                                      </p:cBhvr>
                                      <p:to>
                                        <p:strVal val="visible"/>
                                      </p:to>
                                    </p:set>
                                  </p:childTnLst>
                                </p:cTn>
                              </p:par>
                              <p:par>
                                <p:cTn id="53" presetID="1" presetClass="entr" presetSubtype="0" fill="hold" grpId="0" nodeType="withEffect">
                                  <p:stCondLst>
                                    <p:cond delay="0"/>
                                  </p:stCondLst>
                                  <p:childTnLst>
                                    <p:set>
                                      <p:cBhvr>
                                        <p:cTn id="54" dur="1" fill="hold">
                                          <p:stCondLst>
                                            <p:cond delay="0"/>
                                          </p:stCondLst>
                                        </p:cTn>
                                        <p:tgtEl>
                                          <p:spTgt spid="8"/>
                                        </p:tgtEl>
                                        <p:attrNameLst>
                                          <p:attrName>style.visibility</p:attrName>
                                        </p:attrNameLst>
                                      </p:cBhvr>
                                      <p:to>
                                        <p:strVal val="visible"/>
                                      </p:to>
                                    </p:set>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grpId="0" nodeType="clickEffect">
                                  <p:stCondLst>
                                    <p:cond delay="0"/>
                                  </p:stCondLst>
                                  <p:childTnLst>
                                    <p:set>
                                      <p:cBhvr>
                                        <p:cTn id="58" dur="1" fill="hold">
                                          <p:stCondLst>
                                            <p:cond delay="0"/>
                                          </p:stCondLst>
                                        </p:cTn>
                                        <p:tgtEl>
                                          <p:spTgt spid="22"/>
                                        </p:tgtEl>
                                        <p:attrNameLst>
                                          <p:attrName>style.visibility</p:attrName>
                                        </p:attrNameLst>
                                      </p:cBhvr>
                                      <p:to>
                                        <p:strVal val="visible"/>
                                      </p:to>
                                    </p:set>
                                  </p:childTnLst>
                                </p:cTn>
                              </p:par>
                              <p:par>
                                <p:cTn id="59" presetID="1" presetClass="entr" presetSubtype="0" fill="hold" grpId="0" nodeType="withEffect">
                                  <p:stCondLst>
                                    <p:cond delay="0"/>
                                  </p:stCondLst>
                                  <p:childTnLst>
                                    <p:set>
                                      <p:cBhvr>
                                        <p:cTn id="60" dur="1" fill="hold">
                                          <p:stCondLst>
                                            <p:cond delay="0"/>
                                          </p:stCondLst>
                                        </p:cTn>
                                        <p:tgtEl>
                                          <p:spTgt spid="9"/>
                                        </p:tgtEl>
                                        <p:attrNameLst>
                                          <p:attrName>style.visibility</p:attrName>
                                        </p:attrNameLst>
                                      </p:cBhvr>
                                      <p:to>
                                        <p:strVal val="visible"/>
                                      </p:to>
                                    </p:set>
                                  </p:childTnLst>
                                </p:cTn>
                              </p:par>
                            </p:childTnLst>
                          </p:cTn>
                        </p:par>
                      </p:childTnLst>
                    </p:cTn>
                  </p:par>
                  <p:par>
                    <p:cTn id="61" fill="hold">
                      <p:stCondLst>
                        <p:cond delay="indefinite"/>
                      </p:stCondLst>
                      <p:childTnLst>
                        <p:par>
                          <p:cTn id="62" fill="hold">
                            <p:stCondLst>
                              <p:cond delay="0"/>
                            </p:stCondLst>
                            <p:childTnLst>
                              <p:par>
                                <p:cTn id="63" presetID="1" presetClass="entr" presetSubtype="0" fill="hold" grpId="0" nodeType="clickEffect">
                                  <p:stCondLst>
                                    <p:cond delay="0"/>
                                  </p:stCondLst>
                                  <p:childTnLst>
                                    <p:set>
                                      <p:cBhvr>
                                        <p:cTn id="64" dur="1" fill="hold">
                                          <p:stCondLst>
                                            <p:cond delay="0"/>
                                          </p:stCondLst>
                                        </p:cTn>
                                        <p:tgtEl>
                                          <p:spTgt spid="23"/>
                                        </p:tgtEl>
                                        <p:attrNameLst>
                                          <p:attrName>style.visibility</p:attrName>
                                        </p:attrNameLst>
                                      </p:cBhvr>
                                      <p:to>
                                        <p:strVal val="visible"/>
                                      </p:to>
                                    </p:set>
                                  </p:childTnLst>
                                </p:cTn>
                              </p:par>
                              <p:par>
                                <p:cTn id="65" presetID="1" presetClass="entr" presetSubtype="0" fill="hold" grpId="0" nodeType="withEffect">
                                  <p:stCondLst>
                                    <p:cond delay="0"/>
                                  </p:stCondLst>
                                  <p:childTnLst>
                                    <p:set>
                                      <p:cBhvr>
                                        <p:cTn id="66" dur="1" fill="hold">
                                          <p:stCondLst>
                                            <p:cond delay="0"/>
                                          </p:stCondLst>
                                        </p:cTn>
                                        <p:tgtEl>
                                          <p:spTgt spid="10"/>
                                        </p:tgtEl>
                                        <p:attrNameLst>
                                          <p:attrName>style.visibility</p:attrName>
                                        </p:attrNameLst>
                                      </p:cBhvr>
                                      <p:to>
                                        <p:strVal val="visible"/>
                                      </p:to>
                                    </p:set>
                                  </p:childTnLst>
                                </p:cTn>
                              </p:par>
                            </p:childTnLst>
                          </p:cTn>
                        </p:par>
                      </p:childTnLst>
                    </p:cTn>
                  </p:par>
                  <p:par>
                    <p:cTn id="67" fill="hold">
                      <p:stCondLst>
                        <p:cond delay="indefinite"/>
                      </p:stCondLst>
                      <p:childTnLst>
                        <p:par>
                          <p:cTn id="68" fill="hold">
                            <p:stCondLst>
                              <p:cond delay="0"/>
                            </p:stCondLst>
                            <p:childTnLst>
                              <p:par>
                                <p:cTn id="69" presetID="1" presetClass="entr" presetSubtype="0" fill="hold" grpId="0" nodeType="clickEffect">
                                  <p:stCondLst>
                                    <p:cond delay="0"/>
                                  </p:stCondLst>
                                  <p:childTnLst>
                                    <p:set>
                                      <p:cBhvr>
                                        <p:cTn id="70" dur="1" fill="hold">
                                          <p:stCondLst>
                                            <p:cond delay="0"/>
                                          </p:stCondLst>
                                        </p:cTn>
                                        <p:tgtEl>
                                          <p:spTgt spid="11"/>
                                        </p:tgtEl>
                                        <p:attrNameLst>
                                          <p:attrName>style.visibility</p:attrName>
                                        </p:attrNameLst>
                                      </p:cBhvr>
                                      <p:to>
                                        <p:strVal val="visible"/>
                                      </p:to>
                                    </p:set>
                                  </p:childTnLst>
                                </p:cTn>
                              </p:par>
                              <p:par>
                                <p:cTn id="71" presetID="1" presetClass="entr" presetSubtype="0" fill="hold" grpId="0" nodeType="withEffect">
                                  <p:stCondLst>
                                    <p:cond delay="0"/>
                                  </p:stCondLst>
                                  <p:childTnLst>
                                    <p:set>
                                      <p:cBhvr>
                                        <p:cTn id="72" dur="1" fill="hold">
                                          <p:stCondLst>
                                            <p:cond delay="0"/>
                                          </p:stCondLst>
                                        </p:cTn>
                                        <p:tgtEl>
                                          <p:spTgt spid="25"/>
                                        </p:tgtEl>
                                        <p:attrNameLst>
                                          <p:attrName>style.visibility</p:attrName>
                                        </p:attrNameLst>
                                      </p:cBhvr>
                                      <p:to>
                                        <p:strVal val="visible"/>
                                      </p:to>
                                    </p:set>
                                  </p:childTnLst>
                                </p:cTn>
                              </p:par>
                            </p:childTnLst>
                          </p:cTn>
                        </p:par>
                      </p:childTnLst>
                    </p:cTn>
                  </p:par>
                  <p:par>
                    <p:cTn id="73" fill="hold">
                      <p:stCondLst>
                        <p:cond delay="indefinite"/>
                      </p:stCondLst>
                      <p:childTnLst>
                        <p:par>
                          <p:cTn id="74" fill="hold">
                            <p:stCondLst>
                              <p:cond delay="0"/>
                            </p:stCondLst>
                            <p:childTnLst>
                              <p:par>
                                <p:cTn id="75" presetID="1" presetClass="entr" presetSubtype="0" fill="hold" grpId="0" nodeType="clickEffect">
                                  <p:stCondLst>
                                    <p:cond delay="0"/>
                                  </p:stCondLst>
                                  <p:childTnLst>
                                    <p:set>
                                      <p:cBhvr>
                                        <p:cTn id="76" dur="1" fill="hold">
                                          <p:stCondLst>
                                            <p:cond delay="0"/>
                                          </p:stCondLst>
                                        </p:cTn>
                                        <p:tgtEl>
                                          <p:spTgt spid="12"/>
                                        </p:tgtEl>
                                        <p:attrNameLst>
                                          <p:attrName>style.visibility</p:attrName>
                                        </p:attrNameLst>
                                      </p:cBhvr>
                                      <p:to>
                                        <p:strVal val="visible"/>
                                      </p:to>
                                    </p:set>
                                  </p:childTnLst>
                                </p:cTn>
                              </p:par>
                              <p:par>
                                <p:cTn id="77" presetID="1" presetClass="entr" presetSubtype="0" fill="hold" grpId="0" nodeType="withEffect">
                                  <p:stCondLst>
                                    <p:cond delay="0"/>
                                  </p:stCondLst>
                                  <p:childTnLst>
                                    <p:set>
                                      <p:cBhvr>
                                        <p:cTn id="78" dur="1" fill="hold">
                                          <p:stCondLst>
                                            <p:cond delay="0"/>
                                          </p:stCondLst>
                                        </p:cTn>
                                        <p:tgtEl>
                                          <p:spTgt spid="2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18" grpId="0" animBg="1"/>
      <p:bldP spid="21" grpId="0" animBg="1"/>
      <p:bldP spid="24" grpId="0"/>
      <p:bldP spid="26" grpId="0"/>
      <p:bldP spid="2" grpId="0" animBg="1"/>
      <p:bldP spid="3" grpId="0" animBg="1"/>
      <p:bldP spid="5" grpId="0" animBg="1"/>
      <p:bldP spid="6" grpId="0" animBg="1"/>
      <p:bldP spid="7" grpId="0" animBg="1"/>
      <p:bldP spid="8" grpId="0" animBg="1"/>
      <p:bldP spid="9" grpId="0" animBg="1"/>
      <p:bldP spid="10" grpId="0" animBg="1"/>
      <p:bldP spid="11" grpId="0" animBg="1"/>
      <p:bldP spid="12" grpId="0" animBg="1"/>
      <p:bldP spid="15" grpId="0"/>
      <p:bldP spid="16" grpId="0"/>
      <p:bldP spid="17" grpId="0"/>
      <p:bldP spid="19" grpId="0"/>
      <p:bldP spid="20" grpId="0"/>
      <p:bldP spid="22" grpId="0"/>
      <p:bldP spid="23" grpId="0"/>
      <p:bldP spid="25" grpId="0"/>
      <p:bldP spid="27" grpId="0"/>
      <p:bldP spid="28" grpId="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363606-A027-87F9-C779-3494471D2465}"/>
              </a:ext>
            </a:extLst>
          </p:cNvPr>
          <p:cNvSpPr>
            <a:spLocks noGrp="1"/>
          </p:cNvSpPr>
          <p:nvPr>
            <p:ph type="title"/>
          </p:nvPr>
        </p:nvSpPr>
        <p:spPr/>
        <p:txBody>
          <a:bodyPr/>
          <a:lstStyle/>
          <a:p>
            <a:pPr algn="ctr"/>
            <a:r>
              <a:rPr lang="en-GB" b="1"/>
              <a:t>University support services</a:t>
            </a:r>
          </a:p>
        </p:txBody>
      </p:sp>
      <p:pic>
        <p:nvPicPr>
          <p:cNvPr id="4" name="Picture 3" descr="A qr code with black squares&#10;&#10;Description automatically generated">
            <a:extLst>
              <a:ext uri="{FF2B5EF4-FFF2-40B4-BE49-F238E27FC236}">
                <a16:creationId xmlns:a16="http://schemas.microsoft.com/office/drawing/2014/main" id="{EB147198-7E3F-E5EB-1E11-4322CB9B44B3}"/>
              </a:ext>
            </a:extLst>
          </p:cNvPr>
          <p:cNvPicPr>
            <a:picLocks noChangeAspect="1"/>
          </p:cNvPicPr>
          <p:nvPr/>
        </p:nvPicPr>
        <p:blipFill>
          <a:blip r:embed="rId3"/>
          <a:stretch>
            <a:fillRect/>
          </a:stretch>
        </p:blipFill>
        <p:spPr>
          <a:xfrm>
            <a:off x="5138196" y="2972765"/>
            <a:ext cx="1925256" cy="1877028"/>
          </a:xfrm>
          <a:prstGeom prst="rect">
            <a:avLst/>
          </a:prstGeom>
        </p:spPr>
      </p:pic>
      <p:pic>
        <p:nvPicPr>
          <p:cNvPr id="7" name="Picture 6" descr="A qr code on a white background&#10;&#10;Description automatically generated">
            <a:extLst>
              <a:ext uri="{FF2B5EF4-FFF2-40B4-BE49-F238E27FC236}">
                <a16:creationId xmlns:a16="http://schemas.microsoft.com/office/drawing/2014/main" id="{5723C63F-E65C-F665-27C6-B17CE9126404}"/>
              </a:ext>
            </a:extLst>
          </p:cNvPr>
          <p:cNvPicPr>
            <a:picLocks noChangeAspect="1"/>
          </p:cNvPicPr>
          <p:nvPr/>
        </p:nvPicPr>
        <p:blipFill>
          <a:blip r:embed="rId4"/>
          <a:stretch>
            <a:fillRect/>
          </a:stretch>
        </p:blipFill>
        <p:spPr>
          <a:xfrm>
            <a:off x="9112168" y="2972763"/>
            <a:ext cx="1925257" cy="1877029"/>
          </a:xfrm>
          <a:prstGeom prst="rect">
            <a:avLst/>
          </a:prstGeom>
        </p:spPr>
      </p:pic>
      <p:pic>
        <p:nvPicPr>
          <p:cNvPr id="8" name="Picture 7" descr="A qr code with a black background&#10;&#10;Description automatically generated">
            <a:extLst>
              <a:ext uri="{FF2B5EF4-FFF2-40B4-BE49-F238E27FC236}">
                <a16:creationId xmlns:a16="http://schemas.microsoft.com/office/drawing/2014/main" id="{9E52D048-F8DB-099D-F4AB-3DFEE046FABC}"/>
              </a:ext>
            </a:extLst>
          </p:cNvPr>
          <p:cNvPicPr>
            <a:picLocks noChangeAspect="1"/>
          </p:cNvPicPr>
          <p:nvPr/>
        </p:nvPicPr>
        <p:blipFill>
          <a:blip r:embed="rId5"/>
          <a:stretch>
            <a:fillRect/>
          </a:stretch>
        </p:blipFill>
        <p:spPr>
          <a:xfrm>
            <a:off x="1125638" y="2972763"/>
            <a:ext cx="1925257" cy="1877029"/>
          </a:xfrm>
          <a:prstGeom prst="rect">
            <a:avLst/>
          </a:prstGeom>
        </p:spPr>
      </p:pic>
      <p:sp>
        <p:nvSpPr>
          <p:cNvPr id="9" name="TextBox 8">
            <a:extLst>
              <a:ext uri="{FF2B5EF4-FFF2-40B4-BE49-F238E27FC236}">
                <a16:creationId xmlns:a16="http://schemas.microsoft.com/office/drawing/2014/main" id="{ECE55880-C743-79B9-87D4-18BE244B78D4}"/>
              </a:ext>
            </a:extLst>
          </p:cNvPr>
          <p:cNvSpPr txBox="1"/>
          <p:nvPr/>
        </p:nvSpPr>
        <p:spPr>
          <a:xfrm>
            <a:off x="819741" y="1910350"/>
            <a:ext cx="2536520"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400" b="1">
                <a:cs typeface="Calibri"/>
              </a:rPr>
              <a:t>UWTSD – Wellbeing Support</a:t>
            </a:r>
          </a:p>
        </p:txBody>
      </p:sp>
      <p:sp>
        <p:nvSpPr>
          <p:cNvPr id="10" name="TextBox 9">
            <a:extLst>
              <a:ext uri="{FF2B5EF4-FFF2-40B4-BE49-F238E27FC236}">
                <a16:creationId xmlns:a16="http://schemas.microsoft.com/office/drawing/2014/main" id="{6779FB91-20AB-9166-A84D-C993B435D89C}"/>
              </a:ext>
            </a:extLst>
          </p:cNvPr>
          <p:cNvSpPr txBox="1"/>
          <p:nvPr/>
        </p:nvSpPr>
        <p:spPr>
          <a:xfrm>
            <a:off x="4832166" y="1910219"/>
            <a:ext cx="2536520"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400" b="1">
                <a:cs typeface="Calibri"/>
              </a:rPr>
              <a:t>UWTSD – </a:t>
            </a:r>
          </a:p>
          <a:p>
            <a:pPr algn="ctr"/>
            <a:r>
              <a:rPr lang="en-US" sz="2400" b="1">
                <a:cs typeface="Calibri"/>
              </a:rPr>
              <a:t>Keeping Safe</a:t>
            </a:r>
          </a:p>
        </p:txBody>
      </p:sp>
      <p:sp>
        <p:nvSpPr>
          <p:cNvPr id="11" name="TextBox 10">
            <a:extLst>
              <a:ext uri="{FF2B5EF4-FFF2-40B4-BE49-F238E27FC236}">
                <a16:creationId xmlns:a16="http://schemas.microsoft.com/office/drawing/2014/main" id="{B8DD8406-876A-D7F4-1FE4-A402D2DB7E1D}"/>
              </a:ext>
            </a:extLst>
          </p:cNvPr>
          <p:cNvSpPr txBox="1"/>
          <p:nvPr/>
        </p:nvSpPr>
        <p:spPr>
          <a:xfrm>
            <a:off x="8663835" y="1911804"/>
            <a:ext cx="2818356"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400" b="1">
                <a:cs typeface="Calibri"/>
              </a:rPr>
              <a:t>UWTSD – Students' Union Advice</a:t>
            </a:r>
          </a:p>
        </p:txBody>
      </p:sp>
    </p:spTree>
    <p:extLst>
      <p:ext uri="{BB962C8B-B14F-4D97-AF65-F5344CB8AC3E}">
        <p14:creationId xmlns:p14="http://schemas.microsoft.com/office/powerpoint/2010/main" val="19855846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fade">
                                      <p:cBhvr>
                                        <p:cTn id="12" dur="500"/>
                                        <p:tgtEl>
                                          <p:spTgt spid="9"/>
                                        </p:tgtEl>
                                      </p:cBhvr>
                                    </p:animEffect>
                                  </p:childTnLst>
                                </p:cTn>
                              </p:par>
                              <p:par>
                                <p:cTn id="13" presetID="10" presetClass="entr" presetSubtype="0" fill="hold" nodeType="withEffect">
                                  <p:stCondLst>
                                    <p:cond delay="0"/>
                                  </p:stCondLst>
                                  <p:childTnLst>
                                    <p:set>
                                      <p:cBhvr>
                                        <p:cTn id="14" dur="1" fill="hold">
                                          <p:stCondLst>
                                            <p:cond delay="0"/>
                                          </p:stCondLst>
                                        </p:cTn>
                                        <p:tgtEl>
                                          <p:spTgt spid="8"/>
                                        </p:tgtEl>
                                        <p:attrNameLst>
                                          <p:attrName>style.visibility</p:attrName>
                                        </p:attrNameLst>
                                      </p:cBhvr>
                                      <p:to>
                                        <p:strVal val="visible"/>
                                      </p:to>
                                    </p:set>
                                    <p:animEffect transition="in" filter="fade">
                                      <p:cBhvr>
                                        <p:cTn id="15" dur="500"/>
                                        <p:tgtEl>
                                          <p:spTgt spid="8"/>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10"/>
                                        </p:tgtEl>
                                        <p:attrNameLst>
                                          <p:attrName>style.visibility</p:attrName>
                                        </p:attrNameLst>
                                      </p:cBhvr>
                                      <p:to>
                                        <p:strVal val="visible"/>
                                      </p:to>
                                    </p:set>
                                    <p:animEffect transition="in" filter="fade">
                                      <p:cBhvr>
                                        <p:cTn id="20" dur="500"/>
                                        <p:tgtEl>
                                          <p:spTgt spid="10"/>
                                        </p:tgtEl>
                                      </p:cBhvr>
                                    </p:animEffect>
                                  </p:childTnLst>
                                </p:cTn>
                              </p:par>
                              <p:par>
                                <p:cTn id="21" presetID="10" presetClass="entr" presetSubtype="0" fill="hold" nodeType="withEffect">
                                  <p:stCondLst>
                                    <p:cond delay="0"/>
                                  </p:stCondLst>
                                  <p:childTnLst>
                                    <p:set>
                                      <p:cBhvr>
                                        <p:cTn id="22" dur="1" fill="hold">
                                          <p:stCondLst>
                                            <p:cond delay="0"/>
                                          </p:stCondLst>
                                        </p:cTn>
                                        <p:tgtEl>
                                          <p:spTgt spid="4"/>
                                        </p:tgtEl>
                                        <p:attrNameLst>
                                          <p:attrName>style.visibility</p:attrName>
                                        </p:attrNameLst>
                                      </p:cBhvr>
                                      <p:to>
                                        <p:strVal val="visible"/>
                                      </p:to>
                                    </p:set>
                                    <p:animEffect transition="in" filter="fade">
                                      <p:cBhvr>
                                        <p:cTn id="23" dur="500"/>
                                        <p:tgtEl>
                                          <p:spTgt spid="4"/>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11"/>
                                        </p:tgtEl>
                                        <p:attrNameLst>
                                          <p:attrName>style.visibility</p:attrName>
                                        </p:attrNameLst>
                                      </p:cBhvr>
                                      <p:to>
                                        <p:strVal val="visible"/>
                                      </p:to>
                                    </p:set>
                                    <p:animEffect transition="in" filter="fade">
                                      <p:cBhvr>
                                        <p:cTn id="28" dur="500"/>
                                        <p:tgtEl>
                                          <p:spTgt spid="11"/>
                                        </p:tgtEl>
                                      </p:cBhvr>
                                    </p:animEffect>
                                  </p:childTnLst>
                                </p:cTn>
                              </p:par>
                              <p:par>
                                <p:cTn id="29" presetID="10" presetClass="entr" presetSubtype="0" fill="hold" nodeType="withEffect">
                                  <p:stCondLst>
                                    <p:cond delay="0"/>
                                  </p:stCondLst>
                                  <p:childTnLst>
                                    <p:set>
                                      <p:cBhvr>
                                        <p:cTn id="30" dur="1" fill="hold">
                                          <p:stCondLst>
                                            <p:cond delay="0"/>
                                          </p:stCondLst>
                                        </p:cTn>
                                        <p:tgtEl>
                                          <p:spTgt spid="7"/>
                                        </p:tgtEl>
                                        <p:attrNameLst>
                                          <p:attrName>style.visibility</p:attrName>
                                        </p:attrNameLst>
                                      </p:cBhvr>
                                      <p:to>
                                        <p:strVal val="visible"/>
                                      </p:to>
                                    </p:set>
                                    <p:animEffect transition="in" filter="fade">
                                      <p:cBhvr>
                                        <p:cTn id="31"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9" grpId="0"/>
      <p:bldP spid="10" grpId="0"/>
      <p:bldP spid="11" grpId="0"/>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0EAE2-793F-186C-722F-91ED2F3D594C}"/>
              </a:ext>
            </a:extLst>
          </p:cNvPr>
          <p:cNvSpPr>
            <a:spLocks noGrp="1"/>
          </p:cNvSpPr>
          <p:nvPr>
            <p:ph type="title"/>
          </p:nvPr>
        </p:nvSpPr>
        <p:spPr>
          <a:xfrm>
            <a:off x="428662" y="1480026"/>
            <a:ext cx="3701732" cy="2845435"/>
          </a:xfrm>
        </p:spPr>
        <p:txBody>
          <a:bodyPr>
            <a:normAutofit/>
          </a:bodyPr>
          <a:lstStyle/>
          <a:p>
            <a:pPr algn="ctr"/>
            <a:r>
              <a:rPr lang="en-GB" b="1"/>
              <a:t>Everyone </a:t>
            </a:r>
            <a:br>
              <a:rPr lang="en-GB" b="1"/>
            </a:br>
            <a:r>
              <a:rPr lang="en-GB" b="1"/>
              <a:t>has </a:t>
            </a:r>
            <a:br>
              <a:rPr lang="en-GB" b="1"/>
            </a:br>
            <a:r>
              <a:rPr lang="en-GB" b="1"/>
              <a:t>a role </a:t>
            </a:r>
            <a:br>
              <a:rPr lang="en-GB" b="1"/>
            </a:br>
            <a:r>
              <a:rPr lang="en-GB" b="1"/>
              <a:t>to play</a:t>
            </a:r>
          </a:p>
        </p:txBody>
      </p:sp>
      <p:pic>
        <p:nvPicPr>
          <p:cNvPr id="3074" name="Picture 2" descr="16 Days of Activism to End Violence Against Women 2020 – Centre for Human  Rights">
            <a:extLst>
              <a:ext uri="{FF2B5EF4-FFF2-40B4-BE49-F238E27FC236}">
                <a16:creationId xmlns:a16="http://schemas.microsoft.com/office/drawing/2014/main" id="{F6FF252F-1E45-3651-C6F0-053E6A1E713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21592" y="512128"/>
            <a:ext cx="7041746" cy="478123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71352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074"/>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UWTSD 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TaxCatchAll xmlns="bbecdc60-909f-42e3-89ec-3c875aa6b53b" xsi:nil="true"/>
    <lcf76f155ced4ddcb4097134ff3c332f xmlns="71b475c3-9480-4cce-a5f9-04c41ec972e5">
      <Terms xmlns="http://schemas.microsoft.com/office/infopath/2007/PartnerControls"/>
    </lcf76f155ced4ddcb4097134ff3c332f>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BC3DB1505FEEE641A61927BA466D1135" ma:contentTypeVersion="15" ma:contentTypeDescription="Create a new document." ma:contentTypeScope="" ma:versionID="068205ed97c8004c490c26ae4b5cc11e">
  <xsd:schema xmlns:xsd="http://www.w3.org/2001/XMLSchema" xmlns:xs="http://www.w3.org/2001/XMLSchema" xmlns:p="http://schemas.microsoft.com/office/2006/metadata/properties" xmlns:ns2="71b475c3-9480-4cce-a5f9-04c41ec972e5" xmlns:ns3="bbecdc60-909f-42e3-89ec-3c875aa6b53b" targetNamespace="http://schemas.microsoft.com/office/2006/metadata/properties" ma:root="true" ma:fieldsID="424eff65a36fb2695dac513cabb2ea93" ns2:_="" ns3:_="">
    <xsd:import namespace="71b475c3-9480-4cce-a5f9-04c41ec972e5"/>
    <xsd:import namespace="bbecdc60-909f-42e3-89ec-3c875aa6b53b"/>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3:SharedWithUsers" minOccurs="0"/>
                <xsd:element ref="ns3:SharedWithDetails" minOccurs="0"/>
                <xsd:element ref="ns2:MediaServiceDateTaken" minOccurs="0"/>
                <xsd:element ref="ns2:MediaServiceObjectDetectorVersions" minOccurs="0"/>
                <xsd:element ref="ns2:MediaLengthInSeconds" minOccurs="0"/>
                <xsd:element ref="ns2:lcf76f155ced4ddcb4097134ff3c332f" minOccurs="0"/>
                <xsd:element ref="ns3:TaxCatchAll" minOccurs="0"/>
                <xsd:element ref="ns2:MediaServiceOCR" minOccurs="0"/>
                <xsd:element ref="ns2:MediaServiceGenerationTime" minOccurs="0"/>
                <xsd:element ref="ns2:MediaServiceEventHashCode"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b475c3-9480-4cce-a5f9-04c41ec972e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DateTaken" ma:index="13" nillable="true" ma:displayName="MediaServiceDateTaken" ma:hidden="true" ma:indexed="true" ma:internalName="MediaServiceDateTaken" ma:readOnly="true">
      <xsd:simpleType>
        <xsd:restriction base="dms:Text"/>
      </xsd:simpleType>
    </xsd:element>
    <xsd:element name="MediaServiceObjectDetectorVersions" ma:index="14" nillable="true" ma:displayName="MediaServiceObjectDetectorVersions" ma:hidden="true" ma:indexed="true" ma:internalName="MediaServiceObjectDetectorVersions" ma:readOnly="true">
      <xsd:simpleType>
        <xsd:restriction base="dms:Text"/>
      </xsd:simpleType>
    </xsd:element>
    <xsd:element name="MediaLengthInSeconds" ma:index="15" nillable="true" ma:displayName="MediaLengthInSeconds" ma:hidden="true" ma:internalName="MediaLengthInSeconds" ma:readOnly="true">
      <xsd:simpleType>
        <xsd:restriction base="dms:Unknown"/>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element name="MediaServiceGenerationTime" ma:index="20" nillable="true" ma:displayName="MediaServiceGenerationTime" ma:hidden="true" ma:internalName="MediaServiceGenerationTime" ma:readOnly="true">
      <xsd:simpleType>
        <xsd:restriction base="dms:Text"/>
      </xsd:simpleType>
    </xsd:element>
    <xsd:element name="MediaServiceEventHashCode" ma:index="21" nillable="true" ma:displayName="MediaServiceEventHashCode" ma:hidden="true" ma:internalName="MediaServiceEventHashCode" ma:readOnly="true">
      <xsd:simpleType>
        <xsd:restriction base="dms:Text"/>
      </xsd:simpleType>
    </xsd:element>
    <xsd:element name="MediaServiceBillingMetadata" ma:index="22"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bbecdc60-909f-42e3-89ec-3c875aa6b53b" elementFormDefault="qualified">
    <xsd:import namespace="http://schemas.microsoft.com/office/2006/documentManagement/types"/>
    <xsd:import namespace="http://schemas.microsoft.com/office/infopath/2007/PartnerControls"/>
    <xsd:element name="SharedWithUsers" ma:index="1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2" nillable="true" ma:displayName="Shared With Details" ma:internalName="SharedWithDetails" ma:readOnly="true">
      <xsd:simpleType>
        <xsd:restriction base="dms:Note">
          <xsd:maxLength value="255"/>
        </xsd:restriction>
      </xsd:simpleType>
    </xsd:element>
    <xsd:element name="TaxCatchAll" ma:index="18" nillable="true" ma:displayName="Taxonomy Catch All Column" ma:hidden="true" ma:list="{7e601d0d-12be-409d-aef9-47cc43d66bff}" ma:internalName="TaxCatchAll" ma:showField="CatchAllData" ma:web="bbecdc60-909f-42e3-89ec-3c875aa6b53b">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ED8165B4-6D73-47E4-9DB8-7EF2173A3829}">
  <ds:schemaRefs>
    <ds:schemaRef ds:uri="http://schemas.microsoft.com/sharepoint/v3/contenttype/forms"/>
  </ds:schemaRefs>
</ds:datastoreItem>
</file>

<file path=customXml/itemProps2.xml><?xml version="1.0" encoding="utf-8"?>
<ds:datastoreItem xmlns:ds="http://schemas.openxmlformats.org/officeDocument/2006/customXml" ds:itemID="{F463A765-AE4F-4C4F-AEDE-DB0E661CD0B3}">
  <ds:schemaRefs>
    <ds:schemaRef ds:uri="http://purl.org/dc/elements/1.1/"/>
    <ds:schemaRef ds:uri="http://schemas.microsoft.com/office/2006/documentManagement/types"/>
    <ds:schemaRef ds:uri="http://purl.org/dc/terms/"/>
    <ds:schemaRef ds:uri="http://schemas.microsoft.com/office/infopath/2007/PartnerControls"/>
    <ds:schemaRef ds:uri="http://schemas.microsoft.com/office/2006/metadata/properties"/>
    <ds:schemaRef ds:uri="http://purl.org/dc/dcmitype/"/>
    <ds:schemaRef ds:uri="http://schemas.openxmlformats.org/package/2006/metadata/core-properties"/>
    <ds:schemaRef ds:uri="cc8042fd-66f3-4b98-a6cf-8e749940bc7f"/>
    <ds:schemaRef ds:uri="http://www.w3.org/XML/1998/namespace"/>
  </ds:schemaRefs>
</ds:datastoreItem>
</file>

<file path=customXml/itemProps3.xml><?xml version="1.0" encoding="utf-8"?>
<ds:datastoreItem xmlns:ds="http://schemas.openxmlformats.org/officeDocument/2006/customXml" ds:itemID="{2F74A445-1E88-40E8-93D8-E3F2C9808385}"/>
</file>

<file path=docProps/app.xml><?xml version="1.0" encoding="utf-8"?>
<Properties xmlns="http://schemas.openxmlformats.org/officeDocument/2006/extended-properties" xmlns:vt="http://schemas.openxmlformats.org/officeDocument/2006/docPropsVTypes">
  <TotalTime>0</TotalTime>
  <Words>3707</Words>
  <Application>Microsoft Office PowerPoint</Application>
  <PresentationFormat>Widescreen</PresentationFormat>
  <Paragraphs>431</Paragraphs>
  <Slides>28</Slides>
  <Notes>28</Notes>
  <HiddenSlides>0</HiddenSlides>
  <MMClips>0</MMClips>
  <ScaleCrop>false</ScaleCrop>
  <HeadingPairs>
    <vt:vector size="6" baseType="variant">
      <vt:variant>
        <vt:lpstr>Fonts Used</vt:lpstr>
      </vt:variant>
      <vt:variant>
        <vt:i4>6</vt:i4>
      </vt:variant>
      <vt:variant>
        <vt:lpstr>Theme</vt:lpstr>
      </vt:variant>
      <vt:variant>
        <vt:i4>5</vt:i4>
      </vt:variant>
      <vt:variant>
        <vt:lpstr>Slide Titles</vt:lpstr>
      </vt:variant>
      <vt:variant>
        <vt:i4>28</vt:i4>
      </vt:variant>
    </vt:vector>
  </HeadingPairs>
  <TitlesOfParts>
    <vt:vector size="39" baseType="lpstr">
      <vt:lpstr>Aptos</vt:lpstr>
      <vt:lpstr>Arial</vt:lpstr>
      <vt:lpstr>Calibri</vt:lpstr>
      <vt:lpstr>Calibri Light</vt:lpstr>
      <vt:lpstr>Segoe UI</vt:lpstr>
      <vt:lpstr>verdana</vt:lpstr>
      <vt:lpstr>UWTSD Title Page 1</vt:lpstr>
      <vt:lpstr>UWTSD Text 1</vt:lpstr>
      <vt:lpstr>UWTSD Text 2</vt:lpstr>
      <vt:lpstr>UWTSD Text 4</vt:lpstr>
      <vt:lpstr>UWTSD Logo Variations place image in Background</vt:lpstr>
      <vt:lpstr>PowerPoint Presentation</vt:lpstr>
      <vt:lpstr>Aims</vt:lpstr>
      <vt:lpstr>Housekeeping</vt:lpstr>
      <vt:lpstr>Ground Rules</vt:lpstr>
      <vt:lpstr>WHAT IS A BIAS?</vt:lpstr>
      <vt:lpstr> The most common biases are based on characteristics such as: </vt:lpstr>
      <vt:lpstr>WE ALL HAVE BIASES</vt:lpstr>
      <vt:lpstr>Where Do Biases Come From?​</vt:lpstr>
      <vt:lpstr>What are microaggressions?</vt:lpstr>
      <vt:lpstr>PowerPoint Presentation</vt:lpstr>
      <vt:lpstr>Are microaggressions harmful?  </vt:lpstr>
      <vt:lpstr>PowerPoint Presentation</vt:lpstr>
      <vt:lpstr>Pyramid of Hate Examples</vt:lpstr>
      <vt:lpstr>PowerPoint Presentation</vt:lpstr>
      <vt:lpstr>PowerPoint Presentation</vt:lpstr>
      <vt:lpstr>Break</vt:lpstr>
      <vt:lpstr>Bystander Effect</vt:lpstr>
      <vt:lpstr>PowerPoint Presentation</vt:lpstr>
      <vt:lpstr>Group Discussion</vt:lpstr>
      <vt:lpstr>Interventions</vt:lpstr>
      <vt:lpstr>Keep yourself safe </vt:lpstr>
      <vt:lpstr>Intervention scenarios </vt:lpstr>
      <vt:lpstr>Disclosure</vt:lpstr>
      <vt:lpstr>DISCLOSE</vt:lpstr>
      <vt:lpstr>Reporting</vt:lpstr>
      <vt:lpstr>Report</vt:lpstr>
      <vt:lpstr>University support services</vt:lpstr>
      <vt:lpstr>Everyone  has  a role  to play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Derrick Kay</cp:lastModifiedBy>
  <cp:revision>9</cp:revision>
  <cp:lastPrinted>2025-02-19T12:36:36Z</cp:lastPrinted>
  <dcterms:created xsi:type="dcterms:W3CDTF">2021-03-09T15:35:42Z</dcterms:created>
  <dcterms:modified xsi:type="dcterms:W3CDTF">2026-06-29T15:52:00Z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0x010100BC3DB1505FEEE641A61927BA466D1135</vt:lpwstr>
  </property>
  <property fmtid="{D5CDD505-2E9C-101B-9397-08002B2CF9AE}" pid="3" name="MediaServiceImageTags">
    <vt:lpwstr/>
  </property>
  <property fmtid="{D5CDD505-2E9C-101B-9397-08002B2CF9AE}" pid="4" name="xd_ProgID">
    <vt:lpwstr/>
  </property>
  <property fmtid="{D5CDD505-2E9C-101B-9397-08002B2CF9AE}" pid="5" name="_SourceUrl">
    <vt:lpwstr/>
  </property>
  <property fmtid="{D5CDD505-2E9C-101B-9397-08002B2CF9AE}" pid="6" name="_SharedFileIndex">
    <vt:lpwstr/>
  </property>
  <property fmtid="{D5CDD505-2E9C-101B-9397-08002B2CF9AE}" pid="7" name="ComplianceAssetId">
    <vt:lpwstr/>
  </property>
  <property fmtid="{D5CDD505-2E9C-101B-9397-08002B2CF9AE}" pid="8" name="TemplateUrl">
    <vt:lpwstr/>
  </property>
  <property fmtid="{D5CDD505-2E9C-101B-9397-08002B2CF9AE}" pid="9" name="_ExtendedDescription">
    <vt:lpwstr/>
  </property>
  <property fmtid="{D5CDD505-2E9C-101B-9397-08002B2CF9AE}" pid="10" name="TriggerFlowInfo">
    <vt:lpwstr/>
  </property>
  <property fmtid="{D5CDD505-2E9C-101B-9397-08002B2CF9AE}" pid="11" name="xd_Signature">
    <vt:lpwstr/>
  </property>
</Properties>
</file>