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8627" autoAdjust="0"/>
  </p:normalViewPr>
  <p:slideViewPr>
    <p:cSldViewPr snapToGrid="0">
      <p:cViewPr varScale="1">
        <p:scale>
          <a:sx n="82" d="100"/>
          <a:sy n="82" d="100"/>
        </p:scale>
        <p:origin x="73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8C5531-6E63-4E42-A4BB-FED55447137E}" type="doc">
      <dgm:prSet loTypeId="urn:microsoft.com/office/officeart/2005/8/layout/vProcess5" loCatId="process" qsTypeId="urn:microsoft.com/office/officeart/2005/8/quickstyle/simple2" qsCatId="simple" csTypeId="urn:microsoft.com/office/officeart/2005/8/colors/accent0_3" csCatId="mainScheme"/>
      <dgm:spPr/>
      <dgm:t>
        <a:bodyPr/>
        <a:lstStyle/>
        <a:p>
          <a:endParaRPr lang="en-US"/>
        </a:p>
      </dgm:t>
    </dgm:pt>
    <dgm:pt modelId="{CA449038-3BFE-43B5-8D7E-91D16571BFDA}">
      <dgm:prSet/>
      <dgm:spPr/>
      <dgm:t>
        <a:bodyPr/>
        <a:lstStyle/>
        <a:p>
          <a:r>
            <a:rPr lang="en-US"/>
            <a:t>Dementia is a progressive condition affecting memory, communication and daily activities (NICE, 2018). </a:t>
          </a:r>
        </a:p>
      </dgm:t>
    </dgm:pt>
    <dgm:pt modelId="{D3ABA984-5E92-4EF9-867C-2B646C154644}" type="parTrans" cxnId="{2DA9BAE5-30BA-427B-A443-117FA19FDA11}">
      <dgm:prSet/>
      <dgm:spPr/>
      <dgm:t>
        <a:bodyPr/>
        <a:lstStyle/>
        <a:p>
          <a:endParaRPr lang="en-US"/>
        </a:p>
      </dgm:t>
    </dgm:pt>
    <dgm:pt modelId="{56EA093E-1611-443C-8768-B4751346FBE6}" type="sibTrans" cxnId="{2DA9BAE5-30BA-427B-A443-117FA19FDA11}">
      <dgm:prSet/>
      <dgm:spPr/>
      <dgm:t>
        <a:bodyPr/>
        <a:lstStyle/>
        <a:p>
          <a:endParaRPr lang="en-US"/>
        </a:p>
      </dgm:t>
    </dgm:pt>
    <dgm:pt modelId="{2DF9053A-ECB1-4AF4-B5A1-8CBE00ECA329}">
      <dgm:prSet/>
      <dgm:spPr/>
      <dgm:t>
        <a:bodyPr/>
        <a:lstStyle/>
        <a:p>
          <a:r>
            <a:rPr lang="en-US"/>
            <a:t>Informal carers provide important unpaid support to people living with dementia (Francis and Hanna, 2022). </a:t>
          </a:r>
        </a:p>
      </dgm:t>
    </dgm:pt>
    <dgm:pt modelId="{5AD6ED16-4021-4373-AA45-B1E6E6AC7A91}" type="parTrans" cxnId="{9BAD2EAC-4D88-4B92-8F1E-B1D93441C806}">
      <dgm:prSet/>
      <dgm:spPr/>
      <dgm:t>
        <a:bodyPr/>
        <a:lstStyle/>
        <a:p>
          <a:endParaRPr lang="en-US"/>
        </a:p>
      </dgm:t>
    </dgm:pt>
    <dgm:pt modelId="{F73A4414-AAB3-4275-AEA4-20ECE85F8458}" type="sibTrans" cxnId="{9BAD2EAC-4D88-4B92-8F1E-B1D93441C806}">
      <dgm:prSet/>
      <dgm:spPr/>
      <dgm:t>
        <a:bodyPr/>
        <a:lstStyle/>
        <a:p>
          <a:endParaRPr lang="en-US"/>
        </a:p>
      </dgm:t>
    </dgm:pt>
    <dgm:pt modelId="{D4DF2919-65A8-4853-A7B8-FA2762A76306}">
      <dgm:prSet/>
      <dgm:spPr/>
      <dgm:t>
        <a:bodyPr/>
        <a:lstStyle/>
        <a:p>
          <a:r>
            <a:rPr lang="en-US"/>
            <a:t>Career difficulties can affect care, wellbeing and independence. </a:t>
          </a:r>
        </a:p>
      </dgm:t>
    </dgm:pt>
    <dgm:pt modelId="{F7A334D6-E4D7-425C-BBCF-F2FF09810927}" type="parTrans" cxnId="{AC2BB95B-886B-4929-8F04-CC30DF22C65A}">
      <dgm:prSet/>
      <dgm:spPr/>
      <dgm:t>
        <a:bodyPr/>
        <a:lstStyle/>
        <a:p>
          <a:endParaRPr lang="en-US"/>
        </a:p>
      </dgm:t>
    </dgm:pt>
    <dgm:pt modelId="{647F8930-BB41-4FCD-B0C2-6AB992641B30}" type="sibTrans" cxnId="{AC2BB95B-886B-4929-8F04-CC30DF22C65A}">
      <dgm:prSet/>
      <dgm:spPr/>
      <dgm:t>
        <a:bodyPr/>
        <a:lstStyle/>
        <a:p>
          <a:endParaRPr lang="en-US"/>
        </a:p>
      </dgm:t>
    </dgm:pt>
    <dgm:pt modelId="{A1B086D7-DA6F-49F1-8DE4-6081B8B0CB91}">
      <dgm:prSet/>
      <dgm:spPr/>
      <dgm:t>
        <a:bodyPr/>
        <a:lstStyle/>
        <a:p>
          <a:r>
            <a:rPr lang="en-US"/>
            <a:t>This presentation explores key challenges and current support in the UK. </a:t>
          </a:r>
        </a:p>
      </dgm:t>
    </dgm:pt>
    <dgm:pt modelId="{D1FD4318-D527-4DBD-AC64-3D8417507FB9}" type="parTrans" cxnId="{28E33E01-3DB5-45FA-ACB0-845914E9E0A4}">
      <dgm:prSet/>
      <dgm:spPr/>
      <dgm:t>
        <a:bodyPr/>
        <a:lstStyle/>
        <a:p>
          <a:endParaRPr lang="en-US"/>
        </a:p>
      </dgm:t>
    </dgm:pt>
    <dgm:pt modelId="{D26F1C7A-4F51-4A76-89A1-9A45E079066C}" type="sibTrans" cxnId="{28E33E01-3DB5-45FA-ACB0-845914E9E0A4}">
      <dgm:prSet/>
      <dgm:spPr/>
      <dgm:t>
        <a:bodyPr/>
        <a:lstStyle/>
        <a:p>
          <a:endParaRPr lang="en-US"/>
        </a:p>
      </dgm:t>
    </dgm:pt>
    <dgm:pt modelId="{3EFC03E2-055D-4E68-8A8D-D36C02C486F7}" type="pres">
      <dgm:prSet presAssocID="{C78C5531-6E63-4E42-A4BB-FED55447137E}" presName="outerComposite" presStyleCnt="0">
        <dgm:presLayoutVars>
          <dgm:chMax val="5"/>
          <dgm:dir/>
          <dgm:resizeHandles val="exact"/>
        </dgm:presLayoutVars>
      </dgm:prSet>
      <dgm:spPr/>
    </dgm:pt>
    <dgm:pt modelId="{FE1A45B1-9073-4558-BEF8-B97CBB18F649}" type="pres">
      <dgm:prSet presAssocID="{C78C5531-6E63-4E42-A4BB-FED55447137E}" presName="dummyMaxCanvas" presStyleCnt="0">
        <dgm:presLayoutVars/>
      </dgm:prSet>
      <dgm:spPr/>
    </dgm:pt>
    <dgm:pt modelId="{8A0DD8F1-BA7F-4495-BC4E-97DCDB4B7FAF}" type="pres">
      <dgm:prSet presAssocID="{C78C5531-6E63-4E42-A4BB-FED55447137E}" presName="FourNodes_1" presStyleLbl="node1" presStyleIdx="0" presStyleCnt="4">
        <dgm:presLayoutVars>
          <dgm:bulletEnabled val="1"/>
        </dgm:presLayoutVars>
      </dgm:prSet>
      <dgm:spPr/>
    </dgm:pt>
    <dgm:pt modelId="{1514BE47-23A6-44A0-98C7-A0CAE65660E1}" type="pres">
      <dgm:prSet presAssocID="{C78C5531-6E63-4E42-A4BB-FED55447137E}" presName="FourNodes_2" presStyleLbl="node1" presStyleIdx="1" presStyleCnt="4">
        <dgm:presLayoutVars>
          <dgm:bulletEnabled val="1"/>
        </dgm:presLayoutVars>
      </dgm:prSet>
      <dgm:spPr/>
    </dgm:pt>
    <dgm:pt modelId="{37214641-ADBD-4FC5-8F28-8D7CE40051CE}" type="pres">
      <dgm:prSet presAssocID="{C78C5531-6E63-4E42-A4BB-FED55447137E}" presName="FourNodes_3" presStyleLbl="node1" presStyleIdx="2" presStyleCnt="4">
        <dgm:presLayoutVars>
          <dgm:bulletEnabled val="1"/>
        </dgm:presLayoutVars>
      </dgm:prSet>
      <dgm:spPr/>
    </dgm:pt>
    <dgm:pt modelId="{AF54343F-2A9D-496E-8284-E269265ACB18}" type="pres">
      <dgm:prSet presAssocID="{C78C5531-6E63-4E42-A4BB-FED55447137E}" presName="FourNodes_4" presStyleLbl="node1" presStyleIdx="3" presStyleCnt="4">
        <dgm:presLayoutVars>
          <dgm:bulletEnabled val="1"/>
        </dgm:presLayoutVars>
      </dgm:prSet>
      <dgm:spPr/>
    </dgm:pt>
    <dgm:pt modelId="{EA3CF40F-68B7-49C1-A565-22432489895B}" type="pres">
      <dgm:prSet presAssocID="{C78C5531-6E63-4E42-A4BB-FED55447137E}" presName="FourConn_1-2" presStyleLbl="fgAccFollowNode1" presStyleIdx="0" presStyleCnt="3">
        <dgm:presLayoutVars>
          <dgm:bulletEnabled val="1"/>
        </dgm:presLayoutVars>
      </dgm:prSet>
      <dgm:spPr/>
    </dgm:pt>
    <dgm:pt modelId="{C832C399-2B01-4992-9C47-549CF1BA7941}" type="pres">
      <dgm:prSet presAssocID="{C78C5531-6E63-4E42-A4BB-FED55447137E}" presName="FourConn_2-3" presStyleLbl="fgAccFollowNode1" presStyleIdx="1" presStyleCnt="3">
        <dgm:presLayoutVars>
          <dgm:bulletEnabled val="1"/>
        </dgm:presLayoutVars>
      </dgm:prSet>
      <dgm:spPr/>
    </dgm:pt>
    <dgm:pt modelId="{39FD6CB1-E6E7-4306-9781-404F4D2D43BE}" type="pres">
      <dgm:prSet presAssocID="{C78C5531-6E63-4E42-A4BB-FED55447137E}" presName="FourConn_3-4" presStyleLbl="fgAccFollowNode1" presStyleIdx="2" presStyleCnt="3">
        <dgm:presLayoutVars>
          <dgm:bulletEnabled val="1"/>
        </dgm:presLayoutVars>
      </dgm:prSet>
      <dgm:spPr/>
    </dgm:pt>
    <dgm:pt modelId="{1545C7AB-CB9F-41DA-95B6-CEFE0244E679}" type="pres">
      <dgm:prSet presAssocID="{C78C5531-6E63-4E42-A4BB-FED55447137E}" presName="FourNodes_1_text" presStyleLbl="node1" presStyleIdx="3" presStyleCnt="4">
        <dgm:presLayoutVars>
          <dgm:bulletEnabled val="1"/>
        </dgm:presLayoutVars>
      </dgm:prSet>
      <dgm:spPr/>
    </dgm:pt>
    <dgm:pt modelId="{40585FAC-398B-4666-9475-79B069C5193A}" type="pres">
      <dgm:prSet presAssocID="{C78C5531-6E63-4E42-A4BB-FED55447137E}" presName="FourNodes_2_text" presStyleLbl="node1" presStyleIdx="3" presStyleCnt="4">
        <dgm:presLayoutVars>
          <dgm:bulletEnabled val="1"/>
        </dgm:presLayoutVars>
      </dgm:prSet>
      <dgm:spPr/>
    </dgm:pt>
    <dgm:pt modelId="{F7D02EF1-652A-4CE2-B737-046FDD663BC3}" type="pres">
      <dgm:prSet presAssocID="{C78C5531-6E63-4E42-A4BB-FED55447137E}" presName="FourNodes_3_text" presStyleLbl="node1" presStyleIdx="3" presStyleCnt="4">
        <dgm:presLayoutVars>
          <dgm:bulletEnabled val="1"/>
        </dgm:presLayoutVars>
      </dgm:prSet>
      <dgm:spPr/>
    </dgm:pt>
    <dgm:pt modelId="{C86FF137-9187-4F5C-B1DC-53CD8F562463}" type="pres">
      <dgm:prSet presAssocID="{C78C5531-6E63-4E42-A4BB-FED55447137E}" presName="FourNodes_4_text" presStyleLbl="node1" presStyleIdx="3" presStyleCnt="4">
        <dgm:presLayoutVars>
          <dgm:bulletEnabled val="1"/>
        </dgm:presLayoutVars>
      </dgm:prSet>
      <dgm:spPr/>
    </dgm:pt>
  </dgm:ptLst>
  <dgm:cxnLst>
    <dgm:cxn modelId="{28E33E01-3DB5-45FA-ACB0-845914E9E0A4}" srcId="{C78C5531-6E63-4E42-A4BB-FED55447137E}" destId="{A1B086D7-DA6F-49F1-8DE4-6081B8B0CB91}" srcOrd="3" destOrd="0" parTransId="{D1FD4318-D527-4DBD-AC64-3D8417507FB9}" sibTransId="{D26F1C7A-4F51-4A76-89A1-9A45E079066C}"/>
    <dgm:cxn modelId="{13932B08-96D3-48E4-8D67-2436D0397236}" type="presOf" srcId="{D4DF2919-65A8-4853-A7B8-FA2762A76306}" destId="{F7D02EF1-652A-4CE2-B737-046FDD663BC3}" srcOrd="1" destOrd="0" presId="urn:microsoft.com/office/officeart/2005/8/layout/vProcess5"/>
    <dgm:cxn modelId="{DC26881D-C0D4-4E26-B26D-3EAC28977082}" type="presOf" srcId="{A1B086D7-DA6F-49F1-8DE4-6081B8B0CB91}" destId="{C86FF137-9187-4F5C-B1DC-53CD8F562463}" srcOrd="1" destOrd="0" presId="urn:microsoft.com/office/officeart/2005/8/layout/vProcess5"/>
    <dgm:cxn modelId="{AC2BB95B-886B-4929-8F04-CC30DF22C65A}" srcId="{C78C5531-6E63-4E42-A4BB-FED55447137E}" destId="{D4DF2919-65A8-4853-A7B8-FA2762A76306}" srcOrd="2" destOrd="0" parTransId="{F7A334D6-E4D7-425C-BBCF-F2FF09810927}" sibTransId="{647F8930-BB41-4FCD-B0C2-6AB992641B30}"/>
    <dgm:cxn modelId="{54A40F63-B35B-4ED5-81B1-2D088A2BC9F4}" type="presOf" srcId="{F73A4414-AAB3-4275-AEA4-20ECE85F8458}" destId="{C832C399-2B01-4992-9C47-549CF1BA7941}" srcOrd="0" destOrd="0" presId="urn:microsoft.com/office/officeart/2005/8/layout/vProcess5"/>
    <dgm:cxn modelId="{E557BB44-5FA8-4D9F-A7AF-8A5F16B2037C}" type="presOf" srcId="{CA449038-3BFE-43B5-8D7E-91D16571BFDA}" destId="{8A0DD8F1-BA7F-4495-BC4E-97DCDB4B7FAF}" srcOrd="0" destOrd="0" presId="urn:microsoft.com/office/officeart/2005/8/layout/vProcess5"/>
    <dgm:cxn modelId="{5BB0476B-9C7C-4852-95BE-094286F97CC5}" type="presOf" srcId="{647F8930-BB41-4FCD-B0C2-6AB992641B30}" destId="{39FD6CB1-E6E7-4306-9781-404F4D2D43BE}" srcOrd="0" destOrd="0" presId="urn:microsoft.com/office/officeart/2005/8/layout/vProcess5"/>
    <dgm:cxn modelId="{0417834D-1D11-4004-893B-47B2C53D26F4}" type="presOf" srcId="{2DF9053A-ECB1-4AF4-B5A1-8CBE00ECA329}" destId="{1514BE47-23A6-44A0-98C7-A0CAE65660E1}" srcOrd="0" destOrd="0" presId="urn:microsoft.com/office/officeart/2005/8/layout/vProcess5"/>
    <dgm:cxn modelId="{4E8B554F-34E3-4F06-A459-5515D59D3F3A}" type="presOf" srcId="{56EA093E-1611-443C-8768-B4751346FBE6}" destId="{EA3CF40F-68B7-49C1-A565-22432489895B}" srcOrd="0" destOrd="0" presId="urn:microsoft.com/office/officeart/2005/8/layout/vProcess5"/>
    <dgm:cxn modelId="{EFF64080-1C14-4C87-848C-B4ECD956143D}" type="presOf" srcId="{CA449038-3BFE-43B5-8D7E-91D16571BFDA}" destId="{1545C7AB-CB9F-41DA-95B6-CEFE0244E679}" srcOrd="1" destOrd="0" presId="urn:microsoft.com/office/officeart/2005/8/layout/vProcess5"/>
    <dgm:cxn modelId="{FEDDFC92-A042-4DF4-A4DD-6932FCCFED94}" type="presOf" srcId="{C78C5531-6E63-4E42-A4BB-FED55447137E}" destId="{3EFC03E2-055D-4E68-8A8D-D36C02C486F7}" srcOrd="0" destOrd="0" presId="urn:microsoft.com/office/officeart/2005/8/layout/vProcess5"/>
    <dgm:cxn modelId="{EF1C7894-C57E-4B5F-A08B-9FBAE1A8E593}" type="presOf" srcId="{A1B086D7-DA6F-49F1-8DE4-6081B8B0CB91}" destId="{AF54343F-2A9D-496E-8284-E269265ACB18}" srcOrd="0" destOrd="0" presId="urn:microsoft.com/office/officeart/2005/8/layout/vProcess5"/>
    <dgm:cxn modelId="{9BAD2EAC-4D88-4B92-8F1E-B1D93441C806}" srcId="{C78C5531-6E63-4E42-A4BB-FED55447137E}" destId="{2DF9053A-ECB1-4AF4-B5A1-8CBE00ECA329}" srcOrd="1" destOrd="0" parTransId="{5AD6ED16-4021-4373-AA45-B1E6E6AC7A91}" sibTransId="{F73A4414-AAB3-4275-AEA4-20ECE85F8458}"/>
    <dgm:cxn modelId="{85BC29BB-163E-4471-9031-2659E1C1E6DE}" type="presOf" srcId="{2DF9053A-ECB1-4AF4-B5A1-8CBE00ECA329}" destId="{40585FAC-398B-4666-9475-79B069C5193A}" srcOrd="1" destOrd="0" presId="urn:microsoft.com/office/officeart/2005/8/layout/vProcess5"/>
    <dgm:cxn modelId="{7C67BAC4-AE1A-43BD-A7E9-E2DB181FD274}" type="presOf" srcId="{D4DF2919-65A8-4853-A7B8-FA2762A76306}" destId="{37214641-ADBD-4FC5-8F28-8D7CE40051CE}" srcOrd="0" destOrd="0" presId="urn:microsoft.com/office/officeart/2005/8/layout/vProcess5"/>
    <dgm:cxn modelId="{2DA9BAE5-30BA-427B-A443-117FA19FDA11}" srcId="{C78C5531-6E63-4E42-A4BB-FED55447137E}" destId="{CA449038-3BFE-43B5-8D7E-91D16571BFDA}" srcOrd="0" destOrd="0" parTransId="{D3ABA984-5E92-4EF9-867C-2B646C154644}" sibTransId="{56EA093E-1611-443C-8768-B4751346FBE6}"/>
    <dgm:cxn modelId="{E00A48CB-8C71-4727-ACB0-B26F56CEB685}" type="presParOf" srcId="{3EFC03E2-055D-4E68-8A8D-D36C02C486F7}" destId="{FE1A45B1-9073-4558-BEF8-B97CBB18F649}" srcOrd="0" destOrd="0" presId="urn:microsoft.com/office/officeart/2005/8/layout/vProcess5"/>
    <dgm:cxn modelId="{0AC3203D-0C48-48CC-AE25-37B8F71D9BB5}" type="presParOf" srcId="{3EFC03E2-055D-4E68-8A8D-D36C02C486F7}" destId="{8A0DD8F1-BA7F-4495-BC4E-97DCDB4B7FAF}" srcOrd="1" destOrd="0" presId="urn:microsoft.com/office/officeart/2005/8/layout/vProcess5"/>
    <dgm:cxn modelId="{571B24E8-D08F-4ACD-AB7D-0DFB71858433}" type="presParOf" srcId="{3EFC03E2-055D-4E68-8A8D-D36C02C486F7}" destId="{1514BE47-23A6-44A0-98C7-A0CAE65660E1}" srcOrd="2" destOrd="0" presId="urn:microsoft.com/office/officeart/2005/8/layout/vProcess5"/>
    <dgm:cxn modelId="{F0DB4BC7-637B-47AC-ADF7-C9397C85F241}" type="presParOf" srcId="{3EFC03E2-055D-4E68-8A8D-D36C02C486F7}" destId="{37214641-ADBD-4FC5-8F28-8D7CE40051CE}" srcOrd="3" destOrd="0" presId="urn:microsoft.com/office/officeart/2005/8/layout/vProcess5"/>
    <dgm:cxn modelId="{804C5EA8-4B96-4E00-B19B-40BF194EFE50}" type="presParOf" srcId="{3EFC03E2-055D-4E68-8A8D-D36C02C486F7}" destId="{AF54343F-2A9D-496E-8284-E269265ACB18}" srcOrd="4" destOrd="0" presId="urn:microsoft.com/office/officeart/2005/8/layout/vProcess5"/>
    <dgm:cxn modelId="{1CCE41AF-C4AB-49FB-9D92-55D3E6135BB4}" type="presParOf" srcId="{3EFC03E2-055D-4E68-8A8D-D36C02C486F7}" destId="{EA3CF40F-68B7-49C1-A565-22432489895B}" srcOrd="5" destOrd="0" presId="urn:microsoft.com/office/officeart/2005/8/layout/vProcess5"/>
    <dgm:cxn modelId="{3FFA7D69-F981-455B-A4A0-9175F3317031}" type="presParOf" srcId="{3EFC03E2-055D-4E68-8A8D-D36C02C486F7}" destId="{C832C399-2B01-4992-9C47-549CF1BA7941}" srcOrd="6" destOrd="0" presId="urn:microsoft.com/office/officeart/2005/8/layout/vProcess5"/>
    <dgm:cxn modelId="{9A070A16-0C37-49D8-B675-AE649730C791}" type="presParOf" srcId="{3EFC03E2-055D-4E68-8A8D-D36C02C486F7}" destId="{39FD6CB1-E6E7-4306-9781-404F4D2D43BE}" srcOrd="7" destOrd="0" presId="urn:microsoft.com/office/officeart/2005/8/layout/vProcess5"/>
    <dgm:cxn modelId="{F969DAF3-2713-41E9-9691-0809862E51F3}" type="presParOf" srcId="{3EFC03E2-055D-4E68-8A8D-D36C02C486F7}" destId="{1545C7AB-CB9F-41DA-95B6-CEFE0244E679}" srcOrd="8" destOrd="0" presId="urn:microsoft.com/office/officeart/2005/8/layout/vProcess5"/>
    <dgm:cxn modelId="{3B244FAA-1335-41DD-9A4C-37FE18D38C9A}" type="presParOf" srcId="{3EFC03E2-055D-4E68-8A8D-D36C02C486F7}" destId="{40585FAC-398B-4666-9475-79B069C5193A}" srcOrd="9" destOrd="0" presId="urn:microsoft.com/office/officeart/2005/8/layout/vProcess5"/>
    <dgm:cxn modelId="{B623A8D3-ABC0-40DC-B20A-0F3BB3800F53}" type="presParOf" srcId="{3EFC03E2-055D-4E68-8A8D-D36C02C486F7}" destId="{F7D02EF1-652A-4CE2-B737-046FDD663BC3}" srcOrd="10" destOrd="0" presId="urn:microsoft.com/office/officeart/2005/8/layout/vProcess5"/>
    <dgm:cxn modelId="{904A4582-C93A-4A11-B72A-EAC5AD396830}" type="presParOf" srcId="{3EFC03E2-055D-4E68-8A8D-D36C02C486F7}" destId="{C86FF137-9187-4F5C-B1DC-53CD8F562463}"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4DA3F0-7CF6-48EE-A3DE-A7511F028204}"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E2D9EE0-09DE-41A9-AB4D-B121F0E733DA}">
      <dgm:prSet/>
      <dgm:spPr/>
      <dgm:t>
        <a:bodyPr/>
        <a:lstStyle/>
        <a:p>
          <a:r>
            <a:rPr lang="en-US" b="1" dirty="0"/>
            <a:t>Physical health and safety</a:t>
          </a:r>
          <a:r>
            <a:rPr lang="en-US" dirty="0"/>
            <a:t> – support with mobility and daily activities (NICE, 2018).</a:t>
          </a:r>
        </a:p>
      </dgm:t>
    </dgm:pt>
    <dgm:pt modelId="{09ACA611-43F0-4A53-B4B8-2F9CD2098469}" type="parTrans" cxnId="{CCCC04AD-B083-42AF-9FE7-690E51383983}">
      <dgm:prSet/>
      <dgm:spPr/>
      <dgm:t>
        <a:bodyPr/>
        <a:lstStyle/>
        <a:p>
          <a:endParaRPr lang="en-US"/>
        </a:p>
      </dgm:t>
    </dgm:pt>
    <dgm:pt modelId="{627E8A28-183B-4794-8150-6307C295A3FF}" type="sibTrans" cxnId="{CCCC04AD-B083-42AF-9FE7-690E51383983}">
      <dgm:prSet/>
      <dgm:spPr/>
      <dgm:t>
        <a:bodyPr/>
        <a:lstStyle/>
        <a:p>
          <a:endParaRPr lang="en-US"/>
        </a:p>
      </dgm:t>
    </dgm:pt>
    <dgm:pt modelId="{E70C1B5C-C126-4415-89A6-96A20D7E4749}">
      <dgm:prSet/>
      <dgm:spPr/>
      <dgm:t>
        <a:bodyPr/>
        <a:lstStyle/>
        <a:p>
          <a:r>
            <a:rPr lang="en-US" b="1"/>
            <a:t>Personal care, nutrition and medication</a:t>
          </a:r>
          <a:r>
            <a:rPr lang="en-US"/>
            <a:t> support.</a:t>
          </a:r>
        </a:p>
      </dgm:t>
    </dgm:pt>
    <dgm:pt modelId="{53115FD6-8F40-42F3-917A-155DA3C31297}" type="parTrans" cxnId="{616642D4-E126-48C4-A9F1-86DC8495EEF1}">
      <dgm:prSet/>
      <dgm:spPr/>
      <dgm:t>
        <a:bodyPr/>
        <a:lstStyle/>
        <a:p>
          <a:endParaRPr lang="en-US"/>
        </a:p>
      </dgm:t>
    </dgm:pt>
    <dgm:pt modelId="{897FB7D1-869E-4F61-B8B4-8F7FD49EBEC2}" type="sibTrans" cxnId="{616642D4-E126-48C4-A9F1-86DC8495EEF1}">
      <dgm:prSet/>
      <dgm:spPr/>
      <dgm:t>
        <a:bodyPr/>
        <a:lstStyle/>
        <a:p>
          <a:endParaRPr lang="en-US"/>
        </a:p>
      </dgm:t>
    </dgm:pt>
    <dgm:pt modelId="{B559E0CF-F0F9-4E05-8315-B01DDFDE5D87}">
      <dgm:prSet/>
      <dgm:spPr/>
      <dgm:t>
        <a:bodyPr/>
        <a:lstStyle/>
        <a:p>
          <a:r>
            <a:rPr lang="en-US" b="1"/>
            <a:t>Emotional wellbeing and social interaction</a:t>
          </a:r>
          <a:r>
            <a:rPr lang="en-US"/>
            <a:t> to reduce isolation (Liao et al., 2024).</a:t>
          </a:r>
        </a:p>
      </dgm:t>
    </dgm:pt>
    <dgm:pt modelId="{D5388BDC-3921-438D-B05D-77893DB02F0F}" type="parTrans" cxnId="{B61F572D-7A0E-44A9-9F7E-9F1E8C7939B8}">
      <dgm:prSet/>
      <dgm:spPr/>
      <dgm:t>
        <a:bodyPr/>
        <a:lstStyle/>
        <a:p>
          <a:endParaRPr lang="en-US"/>
        </a:p>
      </dgm:t>
    </dgm:pt>
    <dgm:pt modelId="{86846FCE-B885-49E1-B37A-8FD4525A7311}" type="sibTrans" cxnId="{B61F572D-7A0E-44A9-9F7E-9F1E8C7939B8}">
      <dgm:prSet/>
      <dgm:spPr/>
      <dgm:t>
        <a:bodyPr/>
        <a:lstStyle/>
        <a:p>
          <a:endParaRPr lang="en-US"/>
        </a:p>
      </dgm:t>
    </dgm:pt>
    <dgm:pt modelId="{82BE3C73-2F7C-4E9F-825C-D683A6075297}">
      <dgm:prSet/>
      <dgm:spPr/>
      <dgm:t>
        <a:bodyPr/>
        <a:lstStyle/>
        <a:p>
          <a:r>
            <a:rPr lang="en-US" b="1"/>
            <a:t>Clear communication and cognitive support</a:t>
          </a:r>
          <a:r>
            <a:rPr lang="en-US"/>
            <a:t> suit individual needs.</a:t>
          </a:r>
        </a:p>
      </dgm:t>
    </dgm:pt>
    <dgm:pt modelId="{9D554D74-11A7-42C5-94CF-F6C12708634E}" type="parTrans" cxnId="{4278DDBA-86D5-4D76-A1A3-24A8F4C946D7}">
      <dgm:prSet/>
      <dgm:spPr/>
      <dgm:t>
        <a:bodyPr/>
        <a:lstStyle/>
        <a:p>
          <a:endParaRPr lang="en-US"/>
        </a:p>
      </dgm:t>
    </dgm:pt>
    <dgm:pt modelId="{2E5E6A37-FF7C-4356-B58B-A2E4CE6C299A}" type="sibTrans" cxnId="{4278DDBA-86D5-4D76-A1A3-24A8F4C946D7}">
      <dgm:prSet/>
      <dgm:spPr/>
      <dgm:t>
        <a:bodyPr/>
        <a:lstStyle/>
        <a:p>
          <a:endParaRPr lang="en-US"/>
        </a:p>
      </dgm:t>
    </dgm:pt>
    <dgm:pt modelId="{92E0CD4B-B294-448C-B51C-09FD4B5C8C89}">
      <dgm:prSet/>
      <dgm:spPr/>
      <dgm:t>
        <a:bodyPr/>
        <a:lstStyle/>
        <a:p>
          <a:r>
            <a:rPr lang="en-US" b="1"/>
            <a:t>Independence and choice</a:t>
          </a:r>
          <a:r>
            <a:rPr lang="en-US"/>
            <a:t> should be maintained where possible.</a:t>
          </a:r>
        </a:p>
      </dgm:t>
    </dgm:pt>
    <dgm:pt modelId="{18A982A3-D055-4B01-B5CB-1E53492E109B}" type="parTrans" cxnId="{713B96CF-D05C-4301-87D4-864AA5DE0227}">
      <dgm:prSet/>
      <dgm:spPr/>
      <dgm:t>
        <a:bodyPr/>
        <a:lstStyle/>
        <a:p>
          <a:endParaRPr lang="en-US"/>
        </a:p>
      </dgm:t>
    </dgm:pt>
    <dgm:pt modelId="{E2B52915-5663-404E-9290-8849DB1A779C}" type="sibTrans" cxnId="{713B96CF-D05C-4301-87D4-864AA5DE0227}">
      <dgm:prSet/>
      <dgm:spPr/>
      <dgm:t>
        <a:bodyPr/>
        <a:lstStyle/>
        <a:p>
          <a:endParaRPr lang="en-US"/>
        </a:p>
      </dgm:t>
    </dgm:pt>
    <dgm:pt modelId="{EE93745A-08F5-4733-A8C1-0D25751271AC}">
      <dgm:prSet/>
      <dgm:spPr/>
      <dgm:t>
        <a:bodyPr/>
        <a:lstStyle/>
        <a:p>
          <a:r>
            <a:rPr lang="en-US" b="1"/>
            <a:t>Information and care planning</a:t>
          </a:r>
          <a:r>
            <a:rPr lang="en-US"/>
            <a:t> should involve the person and carer (Balvert et al., 2024).</a:t>
          </a:r>
        </a:p>
      </dgm:t>
    </dgm:pt>
    <dgm:pt modelId="{1C94EB58-2CDE-4400-827A-10313D249A34}" type="parTrans" cxnId="{2A91790D-FF24-4519-9E05-286E26DE2B96}">
      <dgm:prSet/>
      <dgm:spPr/>
      <dgm:t>
        <a:bodyPr/>
        <a:lstStyle/>
        <a:p>
          <a:endParaRPr lang="en-US"/>
        </a:p>
      </dgm:t>
    </dgm:pt>
    <dgm:pt modelId="{E28AFB85-35F7-4348-9E70-1BE59C79CEFE}" type="sibTrans" cxnId="{2A91790D-FF24-4519-9E05-286E26DE2B96}">
      <dgm:prSet/>
      <dgm:spPr/>
      <dgm:t>
        <a:bodyPr/>
        <a:lstStyle/>
        <a:p>
          <a:endParaRPr lang="en-US"/>
        </a:p>
      </dgm:t>
    </dgm:pt>
    <dgm:pt modelId="{E166EE98-0F38-4223-BB2B-0EA60D616C38}" type="pres">
      <dgm:prSet presAssocID="{734DA3F0-7CF6-48EE-A3DE-A7511F028204}" presName="Name0" presStyleCnt="0">
        <dgm:presLayoutVars>
          <dgm:dir/>
          <dgm:resizeHandles val="exact"/>
        </dgm:presLayoutVars>
      </dgm:prSet>
      <dgm:spPr/>
    </dgm:pt>
    <dgm:pt modelId="{A37DFEAA-1831-4EC5-94E8-AD79CB80F0D2}" type="pres">
      <dgm:prSet presAssocID="{6E2D9EE0-09DE-41A9-AB4D-B121F0E733DA}" presName="node" presStyleLbl="node1" presStyleIdx="0" presStyleCnt="6">
        <dgm:presLayoutVars>
          <dgm:bulletEnabled val="1"/>
        </dgm:presLayoutVars>
      </dgm:prSet>
      <dgm:spPr/>
    </dgm:pt>
    <dgm:pt modelId="{9490E6E7-E0A3-4986-8565-4479B4681B88}" type="pres">
      <dgm:prSet presAssocID="{627E8A28-183B-4794-8150-6307C295A3FF}" presName="sibTrans" presStyleLbl="sibTrans1D1" presStyleIdx="0" presStyleCnt="5"/>
      <dgm:spPr/>
    </dgm:pt>
    <dgm:pt modelId="{ABF344FA-8DF7-46F7-A0D7-83367A36D177}" type="pres">
      <dgm:prSet presAssocID="{627E8A28-183B-4794-8150-6307C295A3FF}" presName="connectorText" presStyleLbl="sibTrans1D1" presStyleIdx="0" presStyleCnt="5"/>
      <dgm:spPr/>
    </dgm:pt>
    <dgm:pt modelId="{DD0B0E8A-3A06-408D-89DD-928C71B284C4}" type="pres">
      <dgm:prSet presAssocID="{E70C1B5C-C126-4415-89A6-96A20D7E4749}" presName="node" presStyleLbl="node1" presStyleIdx="1" presStyleCnt="6">
        <dgm:presLayoutVars>
          <dgm:bulletEnabled val="1"/>
        </dgm:presLayoutVars>
      </dgm:prSet>
      <dgm:spPr/>
    </dgm:pt>
    <dgm:pt modelId="{35362217-1FCC-459B-9808-AF0645F0BB69}" type="pres">
      <dgm:prSet presAssocID="{897FB7D1-869E-4F61-B8B4-8F7FD49EBEC2}" presName="sibTrans" presStyleLbl="sibTrans1D1" presStyleIdx="1" presStyleCnt="5"/>
      <dgm:spPr/>
    </dgm:pt>
    <dgm:pt modelId="{8F3BC22D-2E3A-4131-938B-6EB5EA989A04}" type="pres">
      <dgm:prSet presAssocID="{897FB7D1-869E-4F61-B8B4-8F7FD49EBEC2}" presName="connectorText" presStyleLbl="sibTrans1D1" presStyleIdx="1" presStyleCnt="5"/>
      <dgm:spPr/>
    </dgm:pt>
    <dgm:pt modelId="{4BA3D857-EBDF-4645-B330-E37823A5FA10}" type="pres">
      <dgm:prSet presAssocID="{B559E0CF-F0F9-4E05-8315-B01DDFDE5D87}" presName="node" presStyleLbl="node1" presStyleIdx="2" presStyleCnt="6">
        <dgm:presLayoutVars>
          <dgm:bulletEnabled val="1"/>
        </dgm:presLayoutVars>
      </dgm:prSet>
      <dgm:spPr/>
    </dgm:pt>
    <dgm:pt modelId="{BD78289A-3C28-4F78-848D-292245D1FB25}" type="pres">
      <dgm:prSet presAssocID="{86846FCE-B885-49E1-B37A-8FD4525A7311}" presName="sibTrans" presStyleLbl="sibTrans1D1" presStyleIdx="2" presStyleCnt="5"/>
      <dgm:spPr/>
    </dgm:pt>
    <dgm:pt modelId="{0C542050-AD0B-4AA9-8081-E141799850F3}" type="pres">
      <dgm:prSet presAssocID="{86846FCE-B885-49E1-B37A-8FD4525A7311}" presName="connectorText" presStyleLbl="sibTrans1D1" presStyleIdx="2" presStyleCnt="5"/>
      <dgm:spPr/>
    </dgm:pt>
    <dgm:pt modelId="{EA71BD21-7964-4434-A6E2-5BB56960BAAE}" type="pres">
      <dgm:prSet presAssocID="{82BE3C73-2F7C-4E9F-825C-D683A6075297}" presName="node" presStyleLbl="node1" presStyleIdx="3" presStyleCnt="6">
        <dgm:presLayoutVars>
          <dgm:bulletEnabled val="1"/>
        </dgm:presLayoutVars>
      </dgm:prSet>
      <dgm:spPr/>
    </dgm:pt>
    <dgm:pt modelId="{BCA792C2-7C03-4B10-8124-FA1A7DAC0A0E}" type="pres">
      <dgm:prSet presAssocID="{2E5E6A37-FF7C-4356-B58B-A2E4CE6C299A}" presName="sibTrans" presStyleLbl="sibTrans1D1" presStyleIdx="3" presStyleCnt="5"/>
      <dgm:spPr/>
    </dgm:pt>
    <dgm:pt modelId="{0E7CE33E-F9E0-4AD0-B0F6-9AA9E7F43CA3}" type="pres">
      <dgm:prSet presAssocID="{2E5E6A37-FF7C-4356-B58B-A2E4CE6C299A}" presName="connectorText" presStyleLbl="sibTrans1D1" presStyleIdx="3" presStyleCnt="5"/>
      <dgm:spPr/>
    </dgm:pt>
    <dgm:pt modelId="{87DBF3EC-769E-40D4-A858-0E43D8EBA11E}" type="pres">
      <dgm:prSet presAssocID="{92E0CD4B-B294-448C-B51C-09FD4B5C8C89}" presName="node" presStyleLbl="node1" presStyleIdx="4" presStyleCnt="6">
        <dgm:presLayoutVars>
          <dgm:bulletEnabled val="1"/>
        </dgm:presLayoutVars>
      </dgm:prSet>
      <dgm:spPr/>
    </dgm:pt>
    <dgm:pt modelId="{298AD2A9-FEEE-4BB1-B7EF-BF19D1D40FE6}" type="pres">
      <dgm:prSet presAssocID="{E2B52915-5663-404E-9290-8849DB1A779C}" presName="sibTrans" presStyleLbl="sibTrans1D1" presStyleIdx="4" presStyleCnt="5"/>
      <dgm:spPr/>
    </dgm:pt>
    <dgm:pt modelId="{143515B1-AC7F-4026-88D4-6301C3AB7E27}" type="pres">
      <dgm:prSet presAssocID="{E2B52915-5663-404E-9290-8849DB1A779C}" presName="connectorText" presStyleLbl="sibTrans1D1" presStyleIdx="4" presStyleCnt="5"/>
      <dgm:spPr/>
    </dgm:pt>
    <dgm:pt modelId="{5CB71794-F815-4CEA-9D3E-C118411E26D5}" type="pres">
      <dgm:prSet presAssocID="{EE93745A-08F5-4733-A8C1-0D25751271AC}" presName="node" presStyleLbl="node1" presStyleIdx="5" presStyleCnt="6">
        <dgm:presLayoutVars>
          <dgm:bulletEnabled val="1"/>
        </dgm:presLayoutVars>
      </dgm:prSet>
      <dgm:spPr/>
    </dgm:pt>
  </dgm:ptLst>
  <dgm:cxnLst>
    <dgm:cxn modelId="{99E83500-FB51-4DC2-97A6-C58D057F9DD1}" type="presOf" srcId="{B559E0CF-F0F9-4E05-8315-B01DDFDE5D87}" destId="{4BA3D857-EBDF-4645-B330-E37823A5FA10}" srcOrd="0" destOrd="0" presId="urn:microsoft.com/office/officeart/2016/7/layout/RepeatingBendingProcessNew"/>
    <dgm:cxn modelId="{2A91790D-FF24-4519-9E05-286E26DE2B96}" srcId="{734DA3F0-7CF6-48EE-A3DE-A7511F028204}" destId="{EE93745A-08F5-4733-A8C1-0D25751271AC}" srcOrd="5" destOrd="0" parTransId="{1C94EB58-2CDE-4400-827A-10313D249A34}" sibTransId="{E28AFB85-35F7-4348-9E70-1BE59C79CEFE}"/>
    <dgm:cxn modelId="{CFEF4B11-CF09-4AF1-B4D2-73E0776B85D3}" type="presOf" srcId="{E70C1B5C-C126-4415-89A6-96A20D7E4749}" destId="{DD0B0E8A-3A06-408D-89DD-928C71B284C4}" srcOrd="0" destOrd="0" presId="urn:microsoft.com/office/officeart/2016/7/layout/RepeatingBendingProcessNew"/>
    <dgm:cxn modelId="{8E235919-9EE7-43C4-B292-AD4A8FD53829}" type="presOf" srcId="{EE93745A-08F5-4733-A8C1-0D25751271AC}" destId="{5CB71794-F815-4CEA-9D3E-C118411E26D5}" srcOrd="0" destOrd="0" presId="urn:microsoft.com/office/officeart/2016/7/layout/RepeatingBendingProcessNew"/>
    <dgm:cxn modelId="{B61F572D-7A0E-44A9-9F7E-9F1E8C7939B8}" srcId="{734DA3F0-7CF6-48EE-A3DE-A7511F028204}" destId="{B559E0CF-F0F9-4E05-8315-B01DDFDE5D87}" srcOrd="2" destOrd="0" parTransId="{D5388BDC-3921-438D-B05D-77893DB02F0F}" sibTransId="{86846FCE-B885-49E1-B37A-8FD4525A7311}"/>
    <dgm:cxn modelId="{8C61E83E-9F71-45DA-A4C2-516070B0E866}" type="presOf" srcId="{6E2D9EE0-09DE-41A9-AB4D-B121F0E733DA}" destId="{A37DFEAA-1831-4EC5-94E8-AD79CB80F0D2}" srcOrd="0" destOrd="0" presId="urn:microsoft.com/office/officeart/2016/7/layout/RepeatingBendingProcessNew"/>
    <dgm:cxn modelId="{DC639768-3FB3-4752-A860-CFE0E746FD78}" type="presOf" srcId="{897FB7D1-869E-4F61-B8B4-8F7FD49EBEC2}" destId="{35362217-1FCC-459B-9808-AF0645F0BB69}" srcOrd="0" destOrd="0" presId="urn:microsoft.com/office/officeart/2016/7/layout/RepeatingBendingProcessNew"/>
    <dgm:cxn modelId="{F8B7F24E-0333-4C84-971C-BF12C6B02CA7}" type="presOf" srcId="{2E5E6A37-FF7C-4356-B58B-A2E4CE6C299A}" destId="{0E7CE33E-F9E0-4AD0-B0F6-9AA9E7F43CA3}" srcOrd="1" destOrd="0" presId="urn:microsoft.com/office/officeart/2016/7/layout/RepeatingBendingProcessNew"/>
    <dgm:cxn modelId="{93233C74-C3EA-4677-8D4F-3848E1B68221}" type="presOf" srcId="{627E8A28-183B-4794-8150-6307C295A3FF}" destId="{ABF344FA-8DF7-46F7-A0D7-83367A36D177}" srcOrd="1" destOrd="0" presId="urn:microsoft.com/office/officeart/2016/7/layout/RepeatingBendingProcessNew"/>
    <dgm:cxn modelId="{0338C674-D3B9-46DF-8196-088AD3E95231}" type="presOf" srcId="{E2B52915-5663-404E-9290-8849DB1A779C}" destId="{298AD2A9-FEEE-4BB1-B7EF-BF19D1D40FE6}" srcOrd="0" destOrd="0" presId="urn:microsoft.com/office/officeart/2016/7/layout/RepeatingBendingProcessNew"/>
    <dgm:cxn modelId="{75ECF077-46AA-42AA-AAA0-8C95F004C1FA}" type="presOf" srcId="{2E5E6A37-FF7C-4356-B58B-A2E4CE6C299A}" destId="{BCA792C2-7C03-4B10-8124-FA1A7DAC0A0E}" srcOrd="0" destOrd="0" presId="urn:microsoft.com/office/officeart/2016/7/layout/RepeatingBendingProcessNew"/>
    <dgm:cxn modelId="{5C0BF28B-1C2F-4864-80B1-3DB0EA10A4B7}" type="presOf" srcId="{82BE3C73-2F7C-4E9F-825C-D683A6075297}" destId="{EA71BD21-7964-4434-A6E2-5BB56960BAAE}" srcOrd="0" destOrd="0" presId="urn:microsoft.com/office/officeart/2016/7/layout/RepeatingBendingProcessNew"/>
    <dgm:cxn modelId="{EFD7FF9A-C7A9-4511-915C-4DDFFAFB27E9}" type="presOf" srcId="{86846FCE-B885-49E1-B37A-8FD4525A7311}" destId="{0C542050-AD0B-4AA9-8081-E141799850F3}" srcOrd="1" destOrd="0" presId="urn:microsoft.com/office/officeart/2016/7/layout/RepeatingBendingProcessNew"/>
    <dgm:cxn modelId="{3577AD9B-167F-4334-9220-96E9F27AD027}" type="presOf" srcId="{92E0CD4B-B294-448C-B51C-09FD4B5C8C89}" destId="{87DBF3EC-769E-40D4-A858-0E43D8EBA11E}" srcOrd="0" destOrd="0" presId="urn:microsoft.com/office/officeart/2016/7/layout/RepeatingBendingProcessNew"/>
    <dgm:cxn modelId="{CCCC04AD-B083-42AF-9FE7-690E51383983}" srcId="{734DA3F0-7CF6-48EE-A3DE-A7511F028204}" destId="{6E2D9EE0-09DE-41A9-AB4D-B121F0E733DA}" srcOrd="0" destOrd="0" parTransId="{09ACA611-43F0-4A53-B4B8-2F9CD2098469}" sibTransId="{627E8A28-183B-4794-8150-6307C295A3FF}"/>
    <dgm:cxn modelId="{4AFE51B2-A110-4260-9F52-A38C7C7AFFBA}" type="presOf" srcId="{86846FCE-B885-49E1-B37A-8FD4525A7311}" destId="{BD78289A-3C28-4F78-848D-292245D1FB25}" srcOrd="0" destOrd="0" presId="urn:microsoft.com/office/officeart/2016/7/layout/RepeatingBendingProcessNew"/>
    <dgm:cxn modelId="{4278DDBA-86D5-4D76-A1A3-24A8F4C946D7}" srcId="{734DA3F0-7CF6-48EE-A3DE-A7511F028204}" destId="{82BE3C73-2F7C-4E9F-825C-D683A6075297}" srcOrd="3" destOrd="0" parTransId="{9D554D74-11A7-42C5-94CF-F6C12708634E}" sibTransId="{2E5E6A37-FF7C-4356-B58B-A2E4CE6C299A}"/>
    <dgm:cxn modelId="{A27253BE-F96D-4A06-82FC-D5ABDC4C7840}" type="presOf" srcId="{627E8A28-183B-4794-8150-6307C295A3FF}" destId="{9490E6E7-E0A3-4986-8565-4479B4681B88}" srcOrd="0" destOrd="0" presId="urn:microsoft.com/office/officeart/2016/7/layout/RepeatingBendingProcessNew"/>
    <dgm:cxn modelId="{9B485AC0-195D-463D-B7A2-7F1EA23363BC}" type="presOf" srcId="{734DA3F0-7CF6-48EE-A3DE-A7511F028204}" destId="{E166EE98-0F38-4223-BB2B-0EA60D616C38}" srcOrd="0" destOrd="0" presId="urn:microsoft.com/office/officeart/2016/7/layout/RepeatingBendingProcessNew"/>
    <dgm:cxn modelId="{DA7575CB-5246-4468-AD28-987BEDACA607}" type="presOf" srcId="{897FB7D1-869E-4F61-B8B4-8F7FD49EBEC2}" destId="{8F3BC22D-2E3A-4131-938B-6EB5EA989A04}" srcOrd="1" destOrd="0" presId="urn:microsoft.com/office/officeart/2016/7/layout/RepeatingBendingProcessNew"/>
    <dgm:cxn modelId="{713B96CF-D05C-4301-87D4-864AA5DE0227}" srcId="{734DA3F0-7CF6-48EE-A3DE-A7511F028204}" destId="{92E0CD4B-B294-448C-B51C-09FD4B5C8C89}" srcOrd="4" destOrd="0" parTransId="{18A982A3-D055-4B01-B5CB-1E53492E109B}" sibTransId="{E2B52915-5663-404E-9290-8849DB1A779C}"/>
    <dgm:cxn modelId="{616642D4-E126-48C4-A9F1-86DC8495EEF1}" srcId="{734DA3F0-7CF6-48EE-A3DE-A7511F028204}" destId="{E70C1B5C-C126-4415-89A6-96A20D7E4749}" srcOrd="1" destOrd="0" parTransId="{53115FD6-8F40-42F3-917A-155DA3C31297}" sibTransId="{897FB7D1-869E-4F61-B8B4-8F7FD49EBEC2}"/>
    <dgm:cxn modelId="{C676F6DB-BE3F-4492-A09A-283D87D5D37E}" type="presOf" srcId="{E2B52915-5663-404E-9290-8849DB1A779C}" destId="{143515B1-AC7F-4026-88D4-6301C3AB7E27}" srcOrd="1" destOrd="0" presId="urn:microsoft.com/office/officeart/2016/7/layout/RepeatingBendingProcessNew"/>
    <dgm:cxn modelId="{2AB0E732-08FB-4BB6-9C74-7AF843498022}" type="presParOf" srcId="{E166EE98-0F38-4223-BB2B-0EA60D616C38}" destId="{A37DFEAA-1831-4EC5-94E8-AD79CB80F0D2}" srcOrd="0" destOrd="0" presId="urn:microsoft.com/office/officeart/2016/7/layout/RepeatingBendingProcessNew"/>
    <dgm:cxn modelId="{16932731-E9D9-43EE-947C-F0E704E3CD49}" type="presParOf" srcId="{E166EE98-0F38-4223-BB2B-0EA60D616C38}" destId="{9490E6E7-E0A3-4986-8565-4479B4681B88}" srcOrd="1" destOrd="0" presId="urn:microsoft.com/office/officeart/2016/7/layout/RepeatingBendingProcessNew"/>
    <dgm:cxn modelId="{1FE1AA37-B9ED-4069-84FF-00650009252F}" type="presParOf" srcId="{9490E6E7-E0A3-4986-8565-4479B4681B88}" destId="{ABF344FA-8DF7-46F7-A0D7-83367A36D177}" srcOrd="0" destOrd="0" presId="urn:microsoft.com/office/officeart/2016/7/layout/RepeatingBendingProcessNew"/>
    <dgm:cxn modelId="{A62D8336-D2E2-4AE7-BE2D-3C97DA88E06F}" type="presParOf" srcId="{E166EE98-0F38-4223-BB2B-0EA60D616C38}" destId="{DD0B0E8A-3A06-408D-89DD-928C71B284C4}" srcOrd="2" destOrd="0" presId="urn:microsoft.com/office/officeart/2016/7/layout/RepeatingBendingProcessNew"/>
    <dgm:cxn modelId="{F0AE628A-F6C2-4380-8213-DCBDA1B51313}" type="presParOf" srcId="{E166EE98-0F38-4223-BB2B-0EA60D616C38}" destId="{35362217-1FCC-459B-9808-AF0645F0BB69}" srcOrd="3" destOrd="0" presId="urn:microsoft.com/office/officeart/2016/7/layout/RepeatingBendingProcessNew"/>
    <dgm:cxn modelId="{E3EA6A09-EEA6-4E10-9220-29A8D173DF52}" type="presParOf" srcId="{35362217-1FCC-459B-9808-AF0645F0BB69}" destId="{8F3BC22D-2E3A-4131-938B-6EB5EA989A04}" srcOrd="0" destOrd="0" presId="urn:microsoft.com/office/officeart/2016/7/layout/RepeatingBendingProcessNew"/>
    <dgm:cxn modelId="{82733BDC-7B98-4EA7-855C-13EF07BE12BE}" type="presParOf" srcId="{E166EE98-0F38-4223-BB2B-0EA60D616C38}" destId="{4BA3D857-EBDF-4645-B330-E37823A5FA10}" srcOrd="4" destOrd="0" presId="urn:microsoft.com/office/officeart/2016/7/layout/RepeatingBendingProcessNew"/>
    <dgm:cxn modelId="{33336459-2313-40BF-B5A8-BB122D088207}" type="presParOf" srcId="{E166EE98-0F38-4223-BB2B-0EA60D616C38}" destId="{BD78289A-3C28-4F78-848D-292245D1FB25}" srcOrd="5" destOrd="0" presId="urn:microsoft.com/office/officeart/2016/7/layout/RepeatingBendingProcessNew"/>
    <dgm:cxn modelId="{164638DA-7564-4C90-B3F4-D15D7CC20ECE}" type="presParOf" srcId="{BD78289A-3C28-4F78-848D-292245D1FB25}" destId="{0C542050-AD0B-4AA9-8081-E141799850F3}" srcOrd="0" destOrd="0" presId="urn:microsoft.com/office/officeart/2016/7/layout/RepeatingBendingProcessNew"/>
    <dgm:cxn modelId="{D864A1A0-EEDA-4358-92BE-7485AB7E283F}" type="presParOf" srcId="{E166EE98-0F38-4223-BB2B-0EA60D616C38}" destId="{EA71BD21-7964-4434-A6E2-5BB56960BAAE}" srcOrd="6" destOrd="0" presId="urn:microsoft.com/office/officeart/2016/7/layout/RepeatingBendingProcessNew"/>
    <dgm:cxn modelId="{AB41631A-CC36-4FBF-918B-02E386360560}" type="presParOf" srcId="{E166EE98-0F38-4223-BB2B-0EA60D616C38}" destId="{BCA792C2-7C03-4B10-8124-FA1A7DAC0A0E}" srcOrd="7" destOrd="0" presId="urn:microsoft.com/office/officeart/2016/7/layout/RepeatingBendingProcessNew"/>
    <dgm:cxn modelId="{0F12514C-A7CC-4724-99D8-1724EB2CF338}" type="presParOf" srcId="{BCA792C2-7C03-4B10-8124-FA1A7DAC0A0E}" destId="{0E7CE33E-F9E0-4AD0-B0F6-9AA9E7F43CA3}" srcOrd="0" destOrd="0" presId="urn:microsoft.com/office/officeart/2016/7/layout/RepeatingBendingProcessNew"/>
    <dgm:cxn modelId="{205DBCDC-029A-49CD-8F4B-2DE2A91713B3}" type="presParOf" srcId="{E166EE98-0F38-4223-BB2B-0EA60D616C38}" destId="{87DBF3EC-769E-40D4-A858-0E43D8EBA11E}" srcOrd="8" destOrd="0" presId="urn:microsoft.com/office/officeart/2016/7/layout/RepeatingBendingProcessNew"/>
    <dgm:cxn modelId="{542E737D-644A-49B5-85E6-9F3E6DE964C6}" type="presParOf" srcId="{E166EE98-0F38-4223-BB2B-0EA60D616C38}" destId="{298AD2A9-FEEE-4BB1-B7EF-BF19D1D40FE6}" srcOrd="9" destOrd="0" presId="urn:microsoft.com/office/officeart/2016/7/layout/RepeatingBendingProcessNew"/>
    <dgm:cxn modelId="{E8B7CEBF-2B5E-4263-B5AB-CAB6377EFB25}" type="presParOf" srcId="{298AD2A9-FEEE-4BB1-B7EF-BF19D1D40FE6}" destId="{143515B1-AC7F-4026-88D4-6301C3AB7E27}" srcOrd="0" destOrd="0" presId="urn:microsoft.com/office/officeart/2016/7/layout/RepeatingBendingProcessNew"/>
    <dgm:cxn modelId="{CE2600B2-6E9C-40FC-9B77-37FBBCCA10BA}" type="presParOf" srcId="{E166EE98-0F38-4223-BB2B-0EA60D616C38}" destId="{5CB71794-F815-4CEA-9D3E-C118411E26D5}" srcOrd="1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F9267E-53DB-48FD-8920-A81BD2FEA5F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4F708FD-DDC1-4894-95C8-72A93A671616}">
      <dgm:prSet/>
      <dgm:spPr/>
      <dgm:t>
        <a:bodyPr/>
        <a:lstStyle/>
        <a:p>
          <a:r>
            <a:rPr lang="en-US" b="1"/>
            <a:t>Emotional pressure</a:t>
          </a:r>
          <a:r>
            <a:rPr lang="en-US"/>
            <a:t> – stress and reduced wellbeing. </a:t>
          </a:r>
        </a:p>
      </dgm:t>
    </dgm:pt>
    <dgm:pt modelId="{955862AD-B461-499F-99ED-68ABFD4A84A0}" type="parTrans" cxnId="{2B6A1FEE-17FD-4275-A519-C8DBC0E22607}">
      <dgm:prSet/>
      <dgm:spPr/>
      <dgm:t>
        <a:bodyPr/>
        <a:lstStyle/>
        <a:p>
          <a:endParaRPr lang="en-US"/>
        </a:p>
      </dgm:t>
    </dgm:pt>
    <dgm:pt modelId="{E42CA910-53DC-475F-9868-12AB29BD5634}" type="sibTrans" cxnId="{2B6A1FEE-17FD-4275-A519-C8DBC0E22607}">
      <dgm:prSet/>
      <dgm:spPr/>
      <dgm:t>
        <a:bodyPr/>
        <a:lstStyle/>
        <a:p>
          <a:endParaRPr lang="en-US"/>
        </a:p>
      </dgm:t>
    </dgm:pt>
    <dgm:pt modelId="{E03A5721-6C17-4665-915A-20BF070D8122}">
      <dgm:prSet/>
      <dgm:spPr/>
      <dgm:t>
        <a:bodyPr/>
        <a:lstStyle/>
        <a:p>
          <a:r>
            <a:rPr lang="en-US" b="1"/>
            <a:t>Physical and time demands</a:t>
          </a:r>
          <a:r>
            <a:rPr lang="en-US"/>
            <a:t> – caring can affect health and daily life. </a:t>
          </a:r>
        </a:p>
      </dgm:t>
    </dgm:pt>
    <dgm:pt modelId="{7F9F5732-9906-4929-903F-B5E02B8132A7}" type="parTrans" cxnId="{C43E3AA6-FED1-4ED2-9B05-33E6C60B7BC8}">
      <dgm:prSet/>
      <dgm:spPr/>
      <dgm:t>
        <a:bodyPr/>
        <a:lstStyle/>
        <a:p>
          <a:endParaRPr lang="en-US"/>
        </a:p>
      </dgm:t>
    </dgm:pt>
    <dgm:pt modelId="{59174014-13AF-4170-822F-C4753E7C44C5}" type="sibTrans" cxnId="{C43E3AA6-FED1-4ED2-9B05-33E6C60B7BC8}">
      <dgm:prSet/>
      <dgm:spPr/>
      <dgm:t>
        <a:bodyPr/>
        <a:lstStyle/>
        <a:p>
          <a:endParaRPr lang="en-US"/>
        </a:p>
      </dgm:t>
    </dgm:pt>
    <dgm:pt modelId="{0FD761E6-52BF-48D3-A27B-0C2B93EA6B6D}">
      <dgm:prSet/>
      <dgm:spPr/>
      <dgm:t>
        <a:bodyPr/>
        <a:lstStyle/>
        <a:p>
          <a:r>
            <a:rPr lang="en-US" b="1"/>
            <a:t>Financial pressure</a:t>
          </a:r>
          <a:r>
            <a:rPr lang="en-US"/>
            <a:t> – caring may affect work and income. </a:t>
          </a:r>
        </a:p>
      </dgm:t>
    </dgm:pt>
    <dgm:pt modelId="{3838ACC6-4FAE-4AA4-A11C-FDEB8FA0EE74}" type="parTrans" cxnId="{D951BFAB-CB6B-45DA-978E-88FE33FF7D8D}">
      <dgm:prSet/>
      <dgm:spPr/>
      <dgm:t>
        <a:bodyPr/>
        <a:lstStyle/>
        <a:p>
          <a:endParaRPr lang="en-US"/>
        </a:p>
      </dgm:t>
    </dgm:pt>
    <dgm:pt modelId="{0C5427E9-040E-4702-BB7B-B35D70B82270}" type="sibTrans" cxnId="{D951BFAB-CB6B-45DA-978E-88FE33FF7D8D}">
      <dgm:prSet/>
      <dgm:spPr/>
      <dgm:t>
        <a:bodyPr/>
        <a:lstStyle/>
        <a:p>
          <a:endParaRPr lang="en-US"/>
        </a:p>
      </dgm:t>
    </dgm:pt>
    <dgm:pt modelId="{9311C831-0A5A-4366-AA92-8FEFE924D9CF}">
      <dgm:prSet/>
      <dgm:spPr/>
      <dgm:t>
        <a:bodyPr/>
        <a:lstStyle/>
        <a:p>
          <a:r>
            <a:rPr lang="en-US" b="1"/>
            <a:t>Limited information, training and access to services</a:t>
          </a:r>
          <a:r>
            <a:rPr lang="en-US"/>
            <a:t> can increase carer burden. </a:t>
          </a:r>
        </a:p>
      </dgm:t>
    </dgm:pt>
    <dgm:pt modelId="{4980DF1A-392C-4BB7-846A-D39B05CACD59}" type="parTrans" cxnId="{55DB9CB0-A82E-4608-B4E6-004BEACC9CB9}">
      <dgm:prSet/>
      <dgm:spPr/>
      <dgm:t>
        <a:bodyPr/>
        <a:lstStyle/>
        <a:p>
          <a:endParaRPr lang="en-US"/>
        </a:p>
      </dgm:t>
    </dgm:pt>
    <dgm:pt modelId="{8CA1B04A-FA40-4456-8626-9F509C43DA3E}" type="sibTrans" cxnId="{55DB9CB0-A82E-4608-B4E6-004BEACC9CB9}">
      <dgm:prSet/>
      <dgm:spPr/>
      <dgm:t>
        <a:bodyPr/>
        <a:lstStyle/>
        <a:p>
          <a:endParaRPr lang="en-US"/>
        </a:p>
      </dgm:t>
    </dgm:pt>
    <dgm:pt modelId="{70218FE5-274B-4F2B-B1A4-831D54954F68}">
      <dgm:prSet/>
      <dgm:spPr/>
      <dgm:t>
        <a:bodyPr/>
        <a:lstStyle/>
        <a:p>
          <a:r>
            <a:rPr lang="en-US"/>
            <a:t>These pressures may also affect the support available to the older person. </a:t>
          </a:r>
        </a:p>
      </dgm:t>
    </dgm:pt>
    <dgm:pt modelId="{617D634D-C7C1-40CB-8DDF-F8ACA4C0D87E}" type="parTrans" cxnId="{CC130896-A3C6-40BF-AFC4-61F4AF9635D4}">
      <dgm:prSet/>
      <dgm:spPr/>
      <dgm:t>
        <a:bodyPr/>
        <a:lstStyle/>
        <a:p>
          <a:endParaRPr lang="en-US"/>
        </a:p>
      </dgm:t>
    </dgm:pt>
    <dgm:pt modelId="{24BFBADF-0357-4169-A067-CA5AF3A74DAD}" type="sibTrans" cxnId="{CC130896-A3C6-40BF-AFC4-61F4AF9635D4}">
      <dgm:prSet/>
      <dgm:spPr/>
      <dgm:t>
        <a:bodyPr/>
        <a:lstStyle/>
        <a:p>
          <a:endParaRPr lang="en-US"/>
        </a:p>
      </dgm:t>
    </dgm:pt>
    <dgm:pt modelId="{054AAB08-8DE7-41D6-8FFF-EFEF5028C902}" type="pres">
      <dgm:prSet presAssocID="{A4F9267E-53DB-48FD-8920-A81BD2FEA5F2}" presName="linear" presStyleCnt="0">
        <dgm:presLayoutVars>
          <dgm:animLvl val="lvl"/>
          <dgm:resizeHandles val="exact"/>
        </dgm:presLayoutVars>
      </dgm:prSet>
      <dgm:spPr/>
    </dgm:pt>
    <dgm:pt modelId="{56725684-ECBB-4C8E-B84D-55DF352057CE}" type="pres">
      <dgm:prSet presAssocID="{04F708FD-DDC1-4894-95C8-72A93A671616}" presName="parentText" presStyleLbl="node1" presStyleIdx="0" presStyleCnt="5">
        <dgm:presLayoutVars>
          <dgm:chMax val="0"/>
          <dgm:bulletEnabled val="1"/>
        </dgm:presLayoutVars>
      </dgm:prSet>
      <dgm:spPr/>
    </dgm:pt>
    <dgm:pt modelId="{0A117BE8-879A-4A12-A685-B6E4D76FE556}" type="pres">
      <dgm:prSet presAssocID="{E42CA910-53DC-475F-9868-12AB29BD5634}" presName="spacer" presStyleCnt="0"/>
      <dgm:spPr/>
    </dgm:pt>
    <dgm:pt modelId="{91753515-38F9-4516-8C2F-DB9DA4681E16}" type="pres">
      <dgm:prSet presAssocID="{E03A5721-6C17-4665-915A-20BF070D8122}" presName="parentText" presStyleLbl="node1" presStyleIdx="1" presStyleCnt="5">
        <dgm:presLayoutVars>
          <dgm:chMax val="0"/>
          <dgm:bulletEnabled val="1"/>
        </dgm:presLayoutVars>
      </dgm:prSet>
      <dgm:spPr/>
    </dgm:pt>
    <dgm:pt modelId="{04AAF4DE-6AB3-4CDD-A8C0-FB194E657B34}" type="pres">
      <dgm:prSet presAssocID="{59174014-13AF-4170-822F-C4753E7C44C5}" presName="spacer" presStyleCnt="0"/>
      <dgm:spPr/>
    </dgm:pt>
    <dgm:pt modelId="{A2F1D59E-3127-4893-873B-FBEF7612509B}" type="pres">
      <dgm:prSet presAssocID="{0FD761E6-52BF-48D3-A27B-0C2B93EA6B6D}" presName="parentText" presStyleLbl="node1" presStyleIdx="2" presStyleCnt="5">
        <dgm:presLayoutVars>
          <dgm:chMax val="0"/>
          <dgm:bulletEnabled val="1"/>
        </dgm:presLayoutVars>
      </dgm:prSet>
      <dgm:spPr/>
    </dgm:pt>
    <dgm:pt modelId="{CF674049-8F85-4146-B23B-CD610BBEBA8A}" type="pres">
      <dgm:prSet presAssocID="{0C5427E9-040E-4702-BB7B-B35D70B82270}" presName="spacer" presStyleCnt="0"/>
      <dgm:spPr/>
    </dgm:pt>
    <dgm:pt modelId="{B4147F53-7B99-4DA1-9992-67910F84AA86}" type="pres">
      <dgm:prSet presAssocID="{9311C831-0A5A-4366-AA92-8FEFE924D9CF}" presName="parentText" presStyleLbl="node1" presStyleIdx="3" presStyleCnt="5">
        <dgm:presLayoutVars>
          <dgm:chMax val="0"/>
          <dgm:bulletEnabled val="1"/>
        </dgm:presLayoutVars>
      </dgm:prSet>
      <dgm:spPr/>
    </dgm:pt>
    <dgm:pt modelId="{0A932C35-B3D4-461F-9DF3-E699142FF0FB}" type="pres">
      <dgm:prSet presAssocID="{8CA1B04A-FA40-4456-8626-9F509C43DA3E}" presName="spacer" presStyleCnt="0"/>
      <dgm:spPr/>
    </dgm:pt>
    <dgm:pt modelId="{04D13796-D3ED-42BE-A873-EAF2759D8BE4}" type="pres">
      <dgm:prSet presAssocID="{70218FE5-274B-4F2B-B1A4-831D54954F68}" presName="parentText" presStyleLbl="node1" presStyleIdx="4" presStyleCnt="5">
        <dgm:presLayoutVars>
          <dgm:chMax val="0"/>
          <dgm:bulletEnabled val="1"/>
        </dgm:presLayoutVars>
      </dgm:prSet>
      <dgm:spPr/>
    </dgm:pt>
  </dgm:ptLst>
  <dgm:cxnLst>
    <dgm:cxn modelId="{8BA9B701-E992-41F2-9BC7-D8A39371EFA4}" type="presOf" srcId="{70218FE5-274B-4F2B-B1A4-831D54954F68}" destId="{04D13796-D3ED-42BE-A873-EAF2759D8BE4}" srcOrd="0" destOrd="0" presId="urn:microsoft.com/office/officeart/2005/8/layout/vList2"/>
    <dgm:cxn modelId="{7F9CAC60-31F3-4F0E-A5DE-26205FEDE11E}" type="presOf" srcId="{E03A5721-6C17-4665-915A-20BF070D8122}" destId="{91753515-38F9-4516-8C2F-DB9DA4681E16}" srcOrd="0" destOrd="0" presId="urn:microsoft.com/office/officeart/2005/8/layout/vList2"/>
    <dgm:cxn modelId="{5BE4A954-34B6-4958-9916-7ED839CB6FA9}" type="presOf" srcId="{0FD761E6-52BF-48D3-A27B-0C2B93EA6B6D}" destId="{A2F1D59E-3127-4893-873B-FBEF7612509B}" srcOrd="0" destOrd="0" presId="urn:microsoft.com/office/officeart/2005/8/layout/vList2"/>
    <dgm:cxn modelId="{12108356-6BA7-4FFA-8B89-2FB587A65F2E}" type="presOf" srcId="{A4F9267E-53DB-48FD-8920-A81BD2FEA5F2}" destId="{054AAB08-8DE7-41D6-8FFF-EFEF5028C902}" srcOrd="0" destOrd="0" presId="urn:microsoft.com/office/officeart/2005/8/layout/vList2"/>
    <dgm:cxn modelId="{CEDFD780-9E6D-44D1-8762-85CE7181891F}" type="presOf" srcId="{04F708FD-DDC1-4894-95C8-72A93A671616}" destId="{56725684-ECBB-4C8E-B84D-55DF352057CE}" srcOrd="0" destOrd="0" presId="urn:microsoft.com/office/officeart/2005/8/layout/vList2"/>
    <dgm:cxn modelId="{CC130896-A3C6-40BF-AFC4-61F4AF9635D4}" srcId="{A4F9267E-53DB-48FD-8920-A81BD2FEA5F2}" destId="{70218FE5-274B-4F2B-B1A4-831D54954F68}" srcOrd="4" destOrd="0" parTransId="{617D634D-C7C1-40CB-8DDF-F8ACA4C0D87E}" sibTransId="{24BFBADF-0357-4169-A067-CA5AF3A74DAD}"/>
    <dgm:cxn modelId="{C43E3AA6-FED1-4ED2-9B05-33E6C60B7BC8}" srcId="{A4F9267E-53DB-48FD-8920-A81BD2FEA5F2}" destId="{E03A5721-6C17-4665-915A-20BF070D8122}" srcOrd="1" destOrd="0" parTransId="{7F9F5732-9906-4929-903F-B5E02B8132A7}" sibTransId="{59174014-13AF-4170-822F-C4753E7C44C5}"/>
    <dgm:cxn modelId="{D951BFAB-CB6B-45DA-978E-88FE33FF7D8D}" srcId="{A4F9267E-53DB-48FD-8920-A81BD2FEA5F2}" destId="{0FD761E6-52BF-48D3-A27B-0C2B93EA6B6D}" srcOrd="2" destOrd="0" parTransId="{3838ACC6-4FAE-4AA4-A11C-FDEB8FA0EE74}" sibTransId="{0C5427E9-040E-4702-BB7B-B35D70B82270}"/>
    <dgm:cxn modelId="{55DB9CB0-A82E-4608-B4E6-004BEACC9CB9}" srcId="{A4F9267E-53DB-48FD-8920-A81BD2FEA5F2}" destId="{9311C831-0A5A-4366-AA92-8FEFE924D9CF}" srcOrd="3" destOrd="0" parTransId="{4980DF1A-392C-4BB7-846A-D39B05CACD59}" sibTransId="{8CA1B04A-FA40-4456-8626-9F509C43DA3E}"/>
    <dgm:cxn modelId="{76EF5EDB-94E3-462D-93BC-400FE3C4AAE0}" type="presOf" srcId="{9311C831-0A5A-4366-AA92-8FEFE924D9CF}" destId="{B4147F53-7B99-4DA1-9992-67910F84AA86}" srcOrd="0" destOrd="0" presId="urn:microsoft.com/office/officeart/2005/8/layout/vList2"/>
    <dgm:cxn modelId="{2B6A1FEE-17FD-4275-A519-C8DBC0E22607}" srcId="{A4F9267E-53DB-48FD-8920-A81BD2FEA5F2}" destId="{04F708FD-DDC1-4894-95C8-72A93A671616}" srcOrd="0" destOrd="0" parTransId="{955862AD-B461-499F-99ED-68ABFD4A84A0}" sibTransId="{E42CA910-53DC-475F-9868-12AB29BD5634}"/>
    <dgm:cxn modelId="{88DFDC4A-2FF9-4193-95B0-A72372D37AFA}" type="presParOf" srcId="{054AAB08-8DE7-41D6-8FFF-EFEF5028C902}" destId="{56725684-ECBB-4C8E-B84D-55DF352057CE}" srcOrd="0" destOrd="0" presId="urn:microsoft.com/office/officeart/2005/8/layout/vList2"/>
    <dgm:cxn modelId="{F9619C61-F877-44A7-ADF6-1D011FD68675}" type="presParOf" srcId="{054AAB08-8DE7-41D6-8FFF-EFEF5028C902}" destId="{0A117BE8-879A-4A12-A685-B6E4D76FE556}" srcOrd="1" destOrd="0" presId="urn:microsoft.com/office/officeart/2005/8/layout/vList2"/>
    <dgm:cxn modelId="{CFB0CFFD-49E8-455B-9E77-DE426CBC5298}" type="presParOf" srcId="{054AAB08-8DE7-41D6-8FFF-EFEF5028C902}" destId="{91753515-38F9-4516-8C2F-DB9DA4681E16}" srcOrd="2" destOrd="0" presId="urn:microsoft.com/office/officeart/2005/8/layout/vList2"/>
    <dgm:cxn modelId="{EAA56AF0-30CF-47CD-8EFD-B255E785D906}" type="presParOf" srcId="{054AAB08-8DE7-41D6-8FFF-EFEF5028C902}" destId="{04AAF4DE-6AB3-4CDD-A8C0-FB194E657B34}" srcOrd="3" destOrd="0" presId="urn:microsoft.com/office/officeart/2005/8/layout/vList2"/>
    <dgm:cxn modelId="{3E48ED24-F14B-4BF7-9E19-8DF00383762C}" type="presParOf" srcId="{054AAB08-8DE7-41D6-8FFF-EFEF5028C902}" destId="{A2F1D59E-3127-4893-873B-FBEF7612509B}" srcOrd="4" destOrd="0" presId="urn:microsoft.com/office/officeart/2005/8/layout/vList2"/>
    <dgm:cxn modelId="{C0A3A459-B63F-4EED-85ED-34ECB7519C7C}" type="presParOf" srcId="{054AAB08-8DE7-41D6-8FFF-EFEF5028C902}" destId="{CF674049-8F85-4146-B23B-CD610BBEBA8A}" srcOrd="5" destOrd="0" presId="urn:microsoft.com/office/officeart/2005/8/layout/vList2"/>
    <dgm:cxn modelId="{EFDE48DA-582C-46D0-AC4B-A6DDE1E8DC08}" type="presParOf" srcId="{054AAB08-8DE7-41D6-8FFF-EFEF5028C902}" destId="{B4147F53-7B99-4DA1-9992-67910F84AA86}" srcOrd="6" destOrd="0" presId="urn:microsoft.com/office/officeart/2005/8/layout/vList2"/>
    <dgm:cxn modelId="{0DC8E232-364C-45F8-869A-42F74FBBB93C}" type="presParOf" srcId="{054AAB08-8DE7-41D6-8FFF-EFEF5028C902}" destId="{0A932C35-B3D4-461F-9DF3-E699142FF0FB}" srcOrd="7" destOrd="0" presId="urn:microsoft.com/office/officeart/2005/8/layout/vList2"/>
    <dgm:cxn modelId="{CC594B76-7055-45D9-BFAA-839D5DA2CF8E}" type="presParOf" srcId="{054AAB08-8DE7-41D6-8FFF-EFEF5028C902}" destId="{04D13796-D3ED-42BE-A873-EAF2759D8BE4}"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81DFBF-B3A0-4CE3-8199-126FD91F6010}"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8F545B59-F211-4F69-A8CB-F4C8D381C17F}">
      <dgm:prSet/>
      <dgm:spPr/>
      <dgm:t>
        <a:bodyPr/>
        <a:lstStyle/>
        <a:p>
          <a:r>
            <a:rPr lang="en-US"/>
            <a:t>Carer stress and tiredness may reduce the time available for daily support (Atefi et al., 2023).</a:t>
          </a:r>
        </a:p>
      </dgm:t>
    </dgm:pt>
    <dgm:pt modelId="{F9BBD8BF-4602-438D-9BB5-378F94F7FBB1}" type="parTrans" cxnId="{D615F6C1-364C-4050-A6AD-65BDF79CBED2}">
      <dgm:prSet/>
      <dgm:spPr/>
      <dgm:t>
        <a:bodyPr/>
        <a:lstStyle/>
        <a:p>
          <a:endParaRPr lang="en-US"/>
        </a:p>
      </dgm:t>
    </dgm:pt>
    <dgm:pt modelId="{61DAA264-4169-4D7D-879B-9033CFF3030B}" type="sibTrans" cxnId="{D615F6C1-364C-4050-A6AD-65BDF79CBED2}">
      <dgm:prSet/>
      <dgm:spPr/>
      <dgm:t>
        <a:bodyPr/>
        <a:lstStyle/>
        <a:p>
          <a:endParaRPr lang="en-US"/>
        </a:p>
      </dgm:t>
    </dgm:pt>
    <dgm:pt modelId="{2A8A8AAD-0829-42B7-A443-E4D0F873AFA5}">
      <dgm:prSet/>
      <dgm:spPr/>
      <dgm:t>
        <a:bodyPr/>
        <a:lstStyle/>
        <a:p>
          <a:r>
            <a:rPr lang="en-US"/>
            <a:t>This can affect </a:t>
          </a:r>
          <a:r>
            <a:rPr lang="en-US" b="1"/>
            <a:t>safety, personal care and social activities</a:t>
          </a:r>
          <a:r>
            <a:rPr lang="en-US"/>
            <a:t>. </a:t>
          </a:r>
        </a:p>
      </dgm:t>
    </dgm:pt>
    <dgm:pt modelId="{7703D8B7-15C8-44DD-82F1-A1B19505346A}" type="parTrans" cxnId="{22DF9011-2B74-4224-8564-2B8936759E51}">
      <dgm:prSet/>
      <dgm:spPr/>
      <dgm:t>
        <a:bodyPr/>
        <a:lstStyle/>
        <a:p>
          <a:endParaRPr lang="en-US"/>
        </a:p>
      </dgm:t>
    </dgm:pt>
    <dgm:pt modelId="{6D907EB9-C8F8-49CF-B35F-0F726D5CA2E0}" type="sibTrans" cxnId="{22DF9011-2B74-4224-8564-2B8936759E51}">
      <dgm:prSet/>
      <dgm:spPr/>
      <dgm:t>
        <a:bodyPr/>
        <a:lstStyle/>
        <a:p>
          <a:endParaRPr lang="en-US"/>
        </a:p>
      </dgm:t>
    </dgm:pt>
    <dgm:pt modelId="{5EEDDE29-8143-479D-881F-16FD5C57D7B9}">
      <dgm:prSet/>
      <dgm:spPr/>
      <dgm:t>
        <a:bodyPr/>
        <a:lstStyle/>
        <a:p>
          <a:r>
            <a:rPr lang="en-US"/>
            <a:t>Reduced or inconsistent support may make everyday tasks more difficult. </a:t>
          </a:r>
        </a:p>
      </dgm:t>
    </dgm:pt>
    <dgm:pt modelId="{28D25FBC-C47D-4A72-ABDC-30B9712CDCFC}" type="parTrans" cxnId="{542F19D2-ABE0-4788-98EE-49DACFBECF64}">
      <dgm:prSet/>
      <dgm:spPr/>
      <dgm:t>
        <a:bodyPr/>
        <a:lstStyle/>
        <a:p>
          <a:endParaRPr lang="en-US"/>
        </a:p>
      </dgm:t>
    </dgm:pt>
    <dgm:pt modelId="{D3817986-F8B1-48E4-97C2-1254B2E4A17C}" type="sibTrans" cxnId="{542F19D2-ABE0-4788-98EE-49DACFBECF64}">
      <dgm:prSet/>
      <dgm:spPr/>
      <dgm:t>
        <a:bodyPr/>
        <a:lstStyle/>
        <a:p>
          <a:endParaRPr lang="en-US"/>
        </a:p>
      </dgm:t>
    </dgm:pt>
    <dgm:pt modelId="{4F97F759-B49F-40B5-8266-EEB2F58DB892}">
      <dgm:prSet/>
      <dgm:spPr/>
      <dgm:t>
        <a:bodyPr/>
        <a:lstStyle/>
        <a:p>
          <a:r>
            <a:rPr lang="en-US"/>
            <a:t>The older person may become more dependent on others. </a:t>
          </a:r>
        </a:p>
      </dgm:t>
    </dgm:pt>
    <dgm:pt modelId="{9C891B0E-F820-4B13-A4FB-9C7225E8D3DA}" type="parTrans" cxnId="{501E5C09-4B5A-4440-822C-426862176E10}">
      <dgm:prSet/>
      <dgm:spPr/>
      <dgm:t>
        <a:bodyPr/>
        <a:lstStyle/>
        <a:p>
          <a:endParaRPr lang="en-US"/>
        </a:p>
      </dgm:t>
    </dgm:pt>
    <dgm:pt modelId="{F0F4182E-269D-46F2-A32E-3C8E1CFBC126}" type="sibTrans" cxnId="{501E5C09-4B5A-4440-822C-426862176E10}">
      <dgm:prSet/>
      <dgm:spPr/>
      <dgm:t>
        <a:bodyPr/>
        <a:lstStyle/>
        <a:p>
          <a:endParaRPr lang="en-US"/>
        </a:p>
      </dgm:t>
    </dgm:pt>
    <dgm:pt modelId="{9B075092-6B66-471A-9E00-A4AD6F859DF4}">
      <dgm:prSet/>
      <dgm:spPr/>
      <dgm:t>
        <a:bodyPr/>
        <a:lstStyle/>
        <a:p>
          <a:r>
            <a:rPr lang="en-US"/>
            <a:t>Good carer support can help maintain </a:t>
          </a:r>
          <a:r>
            <a:rPr lang="en-US" b="1"/>
            <a:t>independence, function and continuity of care</a:t>
          </a:r>
          <a:r>
            <a:rPr lang="en-US"/>
            <a:t> (Balvert et al., 2024). </a:t>
          </a:r>
        </a:p>
      </dgm:t>
    </dgm:pt>
    <dgm:pt modelId="{C1959A9E-1623-430F-B5C8-1E9066DB271C}" type="parTrans" cxnId="{0A17ABA3-0513-41CE-802E-C773EC106283}">
      <dgm:prSet/>
      <dgm:spPr/>
      <dgm:t>
        <a:bodyPr/>
        <a:lstStyle/>
        <a:p>
          <a:endParaRPr lang="en-US"/>
        </a:p>
      </dgm:t>
    </dgm:pt>
    <dgm:pt modelId="{5581A5B4-667B-4D82-B691-CE9E5A7D656C}" type="sibTrans" cxnId="{0A17ABA3-0513-41CE-802E-C773EC106283}">
      <dgm:prSet/>
      <dgm:spPr/>
      <dgm:t>
        <a:bodyPr/>
        <a:lstStyle/>
        <a:p>
          <a:endParaRPr lang="en-US"/>
        </a:p>
      </dgm:t>
    </dgm:pt>
    <dgm:pt modelId="{0207BAF7-F2B9-4B66-BB74-A983CB377A6A}" type="pres">
      <dgm:prSet presAssocID="{EC81DFBF-B3A0-4CE3-8199-126FD91F6010}" presName="linear" presStyleCnt="0">
        <dgm:presLayoutVars>
          <dgm:animLvl val="lvl"/>
          <dgm:resizeHandles val="exact"/>
        </dgm:presLayoutVars>
      </dgm:prSet>
      <dgm:spPr/>
    </dgm:pt>
    <dgm:pt modelId="{0ED9C103-1B65-4D74-9C6A-7ECCF07501DF}" type="pres">
      <dgm:prSet presAssocID="{8F545B59-F211-4F69-A8CB-F4C8D381C17F}" presName="parentText" presStyleLbl="node1" presStyleIdx="0" presStyleCnt="5">
        <dgm:presLayoutVars>
          <dgm:chMax val="0"/>
          <dgm:bulletEnabled val="1"/>
        </dgm:presLayoutVars>
      </dgm:prSet>
      <dgm:spPr/>
    </dgm:pt>
    <dgm:pt modelId="{46E554D6-FA27-4CD3-9267-811A71662B1F}" type="pres">
      <dgm:prSet presAssocID="{61DAA264-4169-4D7D-879B-9033CFF3030B}" presName="spacer" presStyleCnt="0"/>
      <dgm:spPr/>
    </dgm:pt>
    <dgm:pt modelId="{529F27C7-8374-40F5-BAC8-9428AC633001}" type="pres">
      <dgm:prSet presAssocID="{2A8A8AAD-0829-42B7-A443-E4D0F873AFA5}" presName="parentText" presStyleLbl="node1" presStyleIdx="1" presStyleCnt="5">
        <dgm:presLayoutVars>
          <dgm:chMax val="0"/>
          <dgm:bulletEnabled val="1"/>
        </dgm:presLayoutVars>
      </dgm:prSet>
      <dgm:spPr/>
    </dgm:pt>
    <dgm:pt modelId="{0BCC4360-C1B0-453D-98A5-65571DF23286}" type="pres">
      <dgm:prSet presAssocID="{6D907EB9-C8F8-49CF-B35F-0F726D5CA2E0}" presName="spacer" presStyleCnt="0"/>
      <dgm:spPr/>
    </dgm:pt>
    <dgm:pt modelId="{048BE571-C7FA-4CDE-A228-FC28A46EFD34}" type="pres">
      <dgm:prSet presAssocID="{5EEDDE29-8143-479D-881F-16FD5C57D7B9}" presName="parentText" presStyleLbl="node1" presStyleIdx="2" presStyleCnt="5">
        <dgm:presLayoutVars>
          <dgm:chMax val="0"/>
          <dgm:bulletEnabled val="1"/>
        </dgm:presLayoutVars>
      </dgm:prSet>
      <dgm:spPr/>
    </dgm:pt>
    <dgm:pt modelId="{814C3F32-FC2B-485F-A6C1-1DFCB60B02F4}" type="pres">
      <dgm:prSet presAssocID="{D3817986-F8B1-48E4-97C2-1254B2E4A17C}" presName="spacer" presStyleCnt="0"/>
      <dgm:spPr/>
    </dgm:pt>
    <dgm:pt modelId="{59B40D50-0847-4715-8581-1FD0D155AFC7}" type="pres">
      <dgm:prSet presAssocID="{4F97F759-B49F-40B5-8266-EEB2F58DB892}" presName="parentText" presStyleLbl="node1" presStyleIdx="3" presStyleCnt="5">
        <dgm:presLayoutVars>
          <dgm:chMax val="0"/>
          <dgm:bulletEnabled val="1"/>
        </dgm:presLayoutVars>
      </dgm:prSet>
      <dgm:spPr/>
    </dgm:pt>
    <dgm:pt modelId="{9A58F3B2-1651-4464-89AF-78BC2641174D}" type="pres">
      <dgm:prSet presAssocID="{F0F4182E-269D-46F2-A32E-3C8E1CFBC126}" presName="spacer" presStyleCnt="0"/>
      <dgm:spPr/>
    </dgm:pt>
    <dgm:pt modelId="{F3D6F558-5D7D-44E1-8DE5-D4B24E75AF95}" type="pres">
      <dgm:prSet presAssocID="{9B075092-6B66-471A-9E00-A4AD6F859DF4}" presName="parentText" presStyleLbl="node1" presStyleIdx="4" presStyleCnt="5">
        <dgm:presLayoutVars>
          <dgm:chMax val="0"/>
          <dgm:bulletEnabled val="1"/>
        </dgm:presLayoutVars>
      </dgm:prSet>
      <dgm:spPr/>
    </dgm:pt>
  </dgm:ptLst>
  <dgm:cxnLst>
    <dgm:cxn modelId="{501E5C09-4B5A-4440-822C-426862176E10}" srcId="{EC81DFBF-B3A0-4CE3-8199-126FD91F6010}" destId="{4F97F759-B49F-40B5-8266-EEB2F58DB892}" srcOrd="3" destOrd="0" parTransId="{9C891B0E-F820-4B13-A4FB-9C7225E8D3DA}" sibTransId="{F0F4182E-269D-46F2-A32E-3C8E1CFBC126}"/>
    <dgm:cxn modelId="{22DF9011-2B74-4224-8564-2B8936759E51}" srcId="{EC81DFBF-B3A0-4CE3-8199-126FD91F6010}" destId="{2A8A8AAD-0829-42B7-A443-E4D0F873AFA5}" srcOrd="1" destOrd="0" parTransId="{7703D8B7-15C8-44DD-82F1-A1B19505346A}" sibTransId="{6D907EB9-C8F8-49CF-B35F-0F726D5CA2E0}"/>
    <dgm:cxn modelId="{B906101E-622C-492D-8023-7639D25D0473}" type="presOf" srcId="{5EEDDE29-8143-479D-881F-16FD5C57D7B9}" destId="{048BE571-C7FA-4CDE-A228-FC28A46EFD34}" srcOrd="0" destOrd="0" presId="urn:microsoft.com/office/officeart/2005/8/layout/vList2"/>
    <dgm:cxn modelId="{B322403F-CFFD-4EA5-B28F-E2B3DFA0DB5B}" type="presOf" srcId="{8F545B59-F211-4F69-A8CB-F4C8D381C17F}" destId="{0ED9C103-1B65-4D74-9C6A-7ECCF07501DF}" srcOrd="0" destOrd="0" presId="urn:microsoft.com/office/officeart/2005/8/layout/vList2"/>
    <dgm:cxn modelId="{851C036A-2E14-43A4-9366-BC0EB816BF2E}" type="presOf" srcId="{2A8A8AAD-0829-42B7-A443-E4D0F873AFA5}" destId="{529F27C7-8374-40F5-BAC8-9428AC633001}" srcOrd="0" destOrd="0" presId="urn:microsoft.com/office/officeart/2005/8/layout/vList2"/>
    <dgm:cxn modelId="{2C99297D-4502-429D-BDB4-0E5F1A018B78}" type="presOf" srcId="{9B075092-6B66-471A-9E00-A4AD6F859DF4}" destId="{F3D6F558-5D7D-44E1-8DE5-D4B24E75AF95}" srcOrd="0" destOrd="0" presId="urn:microsoft.com/office/officeart/2005/8/layout/vList2"/>
    <dgm:cxn modelId="{0A17ABA3-0513-41CE-802E-C773EC106283}" srcId="{EC81DFBF-B3A0-4CE3-8199-126FD91F6010}" destId="{9B075092-6B66-471A-9E00-A4AD6F859DF4}" srcOrd="4" destOrd="0" parTransId="{C1959A9E-1623-430F-B5C8-1E9066DB271C}" sibTransId="{5581A5B4-667B-4D82-B691-CE9E5A7D656C}"/>
    <dgm:cxn modelId="{D615F6C1-364C-4050-A6AD-65BDF79CBED2}" srcId="{EC81DFBF-B3A0-4CE3-8199-126FD91F6010}" destId="{8F545B59-F211-4F69-A8CB-F4C8D381C17F}" srcOrd="0" destOrd="0" parTransId="{F9BBD8BF-4602-438D-9BB5-378F94F7FBB1}" sibTransId="{61DAA264-4169-4D7D-879B-9033CFF3030B}"/>
    <dgm:cxn modelId="{982333D0-2E3B-48F4-96F9-4DDDF9E655D8}" type="presOf" srcId="{4F97F759-B49F-40B5-8266-EEB2F58DB892}" destId="{59B40D50-0847-4715-8581-1FD0D155AFC7}" srcOrd="0" destOrd="0" presId="urn:microsoft.com/office/officeart/2005/8/layout/vList2"/>
    <dgm:cxn modelId="{542F19D2-ABE0-4788-98EE-49DACFBECF64}" srcId="{EC81DFBF-B3A0-4CE3-8199-126FD91F6010}" destId="{5EEDDE29-8143-479D-881F-16FD5C57D7B9}" srcOrd="2" destOrd="0" parTransId="{28D25FBC-C47D-4A72-ABDC-30B9712CDCFC}" sibTransId="{D3817986-F8B1-48E4-97C2-1254B2E4A17C}"/>
    <dgm:cxn modelId="{C1EBE7DB-CC55-49CB-BAAA-D89CC8894BB2}" type="presOf" srcId="{EC81DFBF-B3A0-4CE3-8199-126FD91F6010}" destId="{0207BAF7-F2B9-4B66-BB74-A983CB377A6A}" srcOrd="0" destOrd="0" presId="urn:microsoft.com/office/officeart/2005/8/layout/vList2"/>
    <dgm:cxn modelId="{8E4DEF5F-F646-4554-A979-ADCFE7D2316B}" type="presParOf" srcId="{0207BAF7-F2B9-4B66-BB74-A983CB377A6A}" destId="{0ED9C103-1B65-4D74-9C6A-7ECCF07501DF}" srcOrd="0" destOrd="0" presId="urn:microsoft.com/office/officeart/2005/8/layout/vList2"/>
    <dgm:cxn modelId="{E222307A-F2E0-4567-99D2-F42B1B6287BE}" type="presParOf" srcId="{0207BAF7-F2B9-4B66-BB74-A983CB377A6A}" destId="{46E554D6-FA27-4CD3-9267-811A71662B1F}" srcOrd="1" destOrd="0" presId="urn:microsoft.com/office/officeart/2005/8/layout/vList2"/>
    <dgm:cxn modelId="{DB1D76C2-B1CB-4D4C-88E4-D579A2AC8139}" type="presParOf" srcId="{0207BAF7-F2B9-4B66-BB74-A983CB377A6A}" destId="{529F27C7-8374-40F5-BAC8-9428AC633001}" srcOrd="2" destOrd="0" presId="urn:microsoft.com/office/officeart/2005/8/layout/vList2"/>
    <dgm:cxn modelId="{88CBB729-272F-4638-A99D-A9B450C4E81A}" type="presParOf" srcId="{0207BAF7-F2B9-4B66-BB74-A983CB377A6A}" destId="{0BCC4360-C1B0-453D-98A5-65571DF23286}" srcOrd="3" destOrd="0" presId="urn:microsoft.com/office/officeart/2005/8/layout/vList2"/>
    <dgm:cxn modelId="{21DCE7D1-8D2B-4F81-B8EF-4C8D753600F4}" type="presParOf" srcId="{0207BAF7-F2B9-4B66-BB74-A983CB377A6A}" destId="{048BE571-C7FA-4CDE-A228-FC28A46EFD34}" srcOrd="4" destOrd="0" presId="urn:microsoft.com/office/officeart/2005/8/layout/vList2"/>
    <dgm:cxn modelId="{F6E8ED33-6F64-4294-A129-2A653B84C731}" type="presParOf" srcId="{0207BAF7-F2B9-4B66-BB74-A983CB377A6A}" destId="{814C3F32-FC2B-485F-A6C1-1DFCB60B02F4}" srcOrd="5" destOrd="0" presId="urn:microsoft.com/office/officeart/2005/8/layout/vList2"/>
    <dgm:cxn modelId="{06814889-9548-40FF-80F9-29BC5B67145D}" type="presParOf" srcId="{0207BAF7-F2B9-4B66-BB74-A983CB377A6A}" destId="{59B40D50-0847-4715-8581-1FD0D155AFC7}" srcOrd="6" destOrd="0" presId="urn:microsoft.com/office/officeart/2005/8/layout/vList2"/>
    <dgm:cxn modelId="{5CA57718-7B62-4EC8-AB78-5FECC1CF0D55}" type="presParOf" srcId="{0207BAF7-F2B9-4B66-BB74-A983CB377A6A}" destId="{9A58F3B2-1651-4464-89AF-78BC2641174D}" srcOrd="7" destOrd="0" presId="urn:microsoft.com/office/officeart/2005/8/layout/vList2"/>
    <dgm:cxn modelId="{E33DC6F9-F72A-48D2-8374-E813ECBBA23E}" type="presParOf" srcId="{0207BAF7-F2B9-4B66-BB74-A983CB377A6A}" destId="{F3D6F558-5D7D-44E1-8DE5-D4B24E75AF95}"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D57549-AF76-4A73-85DA-77F07A01D4DC}"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7C644667-FB5D-4ECA-ABBE-7CB2BD7A9414}">
      <dgm:prSet/>
      <dgm:spPr/>
      <dgm:t>
        <a:bodyPr/>
        <a:lstStyle/>
        <a:p>
          <a:pPr>
            <a:defRPr b="1"/>
          </a:pPr>
          <a:r>
            <a:rPr lang="en-US" b="1"/>
            <a:t>Potential benefits</a:t>
          </a:r>
          <a:endParaRPr lang="en-US"/>
        </a:p>
      </dgm:t>
    </dgm:pt>
    <dgm:pt modelId="{72E5B643-EF8C-4BD7-93EA-0C1DB6720659}" type="parTrans" cxnId="{C7A219C5-EEC9-423A-9DC2-3C1E1413D20C}">
      <dgm:prSet/>
      <dgm:spPr/>
      <dgm:t>
        <a:bodyPr/>
        <a:lstStyle/>
        <a:p>
          <a:endParaRPr lang="en-US"/>
        </a:p>
      </dgm:t>
    </dgm:pt>
    <dgm:pt modelId="{9B4110B7-9555-4128-81EC-E4297307EB8A}" type="sibTrans" cxnId="{C7A219C5-EEC9-423A-9DC2-3C1E1413D20C}">
      <dgm:prSet/>
      <dgm:spPr/>
      <dgm:t>
        <a:bodyPr/>
        <a:lstStyle/>
        <a:p>
          <a:endParaRPr lang="en-US"/>
        </a:p>
      </dgm:t>
    </dgm:pt>
    <dgm:pt modelId="{120DA304-34B7-4CFB-A122-5CE5C278AFE2}">
      <dgm:prSet/>
      <dgm:spPr/>
      <dgm:t>
        <a:bodyPr/>
        <a:lstStyle/>
        <a:p>
          <a:r>
            <a:rPr lang="en-US"/>
            <a:t>Easy access to information and advice </a:t>
          </a:r>
        </a:p>
      </dgm:t>
    </dgm:pt>
    <dgm:pt modelId="{92A63E98-863C-476C-81E6-AAA5CDB063C1}" type="parTrans" cxnId="{70B53403-1E0F-49DD-8011-28597BCF1E0E}">
      <dgm:prSet/>
      <dgm:spPr/>
      <dgm:t>
        <a:bodyPr/>
        <a:lstStyle/>
        <a:p>
          <a:endParaRPr lang="en-US"/>
        </a:p>
      </dgm:t>
    </dgm:pt>
    <dgm:pt modelId="{3EED77A7-E6CA-490C-83EF-AE108DA028AC}" type="sibTrans" cxnId="{70B53403-1E0F-49DD-8011-28597BCF1E0E}">
      <dgm:prSet/>
      <dgm:spPr/>
      <dgm:t>
        <a:bodyPr/>
        <a:lstStyle/>
        <a:p>
          <a:endParaRPr lang="en-US"/>
        </a:p>
      </dgm:t>
    </dgm:pt>
    <dgm:pt modelId="{14AA3B68-3BE9-421A-8B11-37B276B34167}">
      <dgm:prSet/>
      <dgm:spPr/>
      <dgm:t>
        <a:bodyPr/>
        <a:lstStyle/>
        <a:p>
          <a:r>
            <a:rPr lang="en-US"/>
            <a:t>Remote communication with services </a:t>
          </a:r>
        </a:p>
      </dgm:t>
    </dgm:pt>
    <dgm:pt modelId="{7A6D2E8B-0968-46FE-87B3-23605D9CE8CD}" type="parTrans" cxnId="{FAE89DF6-ED99-429F-ABD7-2F498799BAF2}">
      <dgm:prSet/>
      <dgm:spPr/>
      <dgm:t>
        <a:bodyPr/>
        <a:lstStyle/>
        <a:p>
          <a:endParaRPr lang="en-US"/>
        </a:p>
      </dgm:t>
    </dgm:pt>
    <dgm:pt modelId="{A387B298-07C5-4E94-996E-7A7677B53E86}" type="sibTrans" cxnId="{FAE89DF6-ED99-429F-ABD7-2F498799BAF2}">
      <dgm:prSet/>
      <dgm:spPr/>
      <dgm:t>
        <a:bodyPr/>
        <a:lstStyle/>
        <a:p>
          <a:endParaRPr lang="en-US"/>
        </a:p>
      </dgm:t>
    </dgm:pt>
    <dgm:pt modelId="{05E88B85-EA06-4702-A93E-EC7CEB9690D8}">
      <dgm:prSet/>
      <dgm:spPr/>
      <dgm:t>
        <a:bodyPr/>
        <a:lstStyle/>
        <a:p>
          <a:r>
            <a:rPr lang="en-US"/>
            <a:t>Flexible support for carers (de-Moraes-Ribeiro et al., 2024).</a:t>
          </a:r>
        </a:p>
      </dgm:t>
    </dgm:pt>
    <dgm:pt modelId="{84EFFF37-3C1B-47F6-B334-1AC73E85388B}" type="parTrans" cxnId="{ED515421-A261-46F9-A088-AFE243AA8C45}">
      <dgm:prSet/>
      <dgm:spPr/>
      <dgm:t>
        <a:bodyPr/>
        <a:lstStyle/>
        <a:p>
          <a:endParaRPr lang="en-US"/>
        </a:p>
      </dgm:t>
    </dgm:pt>
    <dgm:pt modelId="{177A078A-6282-4F98-8AD1-FF27A5978B30}" type="sibTrans" cxnId="{ED515421-A261-46F9-A088-AFE243AA8C45}">
      <dgm:prSet/>
      <dgm:spPr/>
      <dgm:t>
        <a:bodyPr/>
        <a:lstStyle/>
        <a:p>
          <a:endParaRPr lang="en-US"/>
        </a:p>
      </dgm:t>
    </dgm:pt>
    <dgm:pt modelId="{18434E93-5A43-4739-B665-A96F1F9220F7}">
      <dgm:prSet/>
      <dgm:spPr/>
      <dgm:t>
        <a:bodyPr/>
        <a:lstStyle/>
        <a:p>
          <a:r>
            <a:rPr lang="en-US"/>
            <a:t>May support independence and care planning (Mao et al., 2023).</a:t>
          </a:r>
        </a:p>
      </dgm:t>
    </dgm:pt>
    <dgm:pt modelId="{2FABDF8E-9686-46A9-A73F-B02A639C1BC0}" type="parTrans" cxnId="{6DEB9A87-8C51-40C6-B797-1FF111BCF3BD}">
      <dgm:prSet/>
      <dgm:spPr/>
      <dgm:t>
        <a:bodyPr/>
        <a:lstStyle/>
        <a:p>
          <a:endParaRPr lang="en-US"/>
        </a:p>
      </dgm:t>
    </dgm:pt>
    <dgm:pt modelId="{A234667A-17A0-4DC9-B66C-8F5FF63B61B0}" type="sibTrans" cxnId="{6DEB9A87-8C51-40C6-B797-1FF111BCF3BD}">
      <dgm:prSet/>
      <dgm:spPr/>
      <dgm:t>
        <a:bodyPr/>
        <a:lstStyle/>
        <a:p>
          <a:endParaRPr lang="en-US"/>
        </a:p>
      </dgm:t>
    </dgm:pt>
    <dgm:pt modelId="{D19AAD55-20E3-42FE-AB39-86D5C4B42CDC}">
      <dgm:prSet/>
      <dgm:spPr/>
      <dgm:t>
        <a:bodyPr/>
        <a:lstStyle/>
        <a:p>
          <a:pPr>
            <a:defRPr b="1"/>
          </a:pPr>
          <a:r>
            <a:rPr lang="en-US" b="1"/>
            <a:t>Potential limitations</a:t>
          </a:r>
          <a:endParaRPr lang="en-US"/>
        </a:p>
      </dgm:t>
    </dgm:pt>
    <dgm:pt modelId="{985916A5-3A32-47A9-A331-BAB9C4CE2DD7}" type="parTrans" cxnId="{86C94B4B-BCCC-41E6-80A1-B998B0A7C812}">
      <dgm:prSet/>
      <dgm:spPr/>
      <dgm:t>
        <a:bodyPr/>
        <a:lstStyle/>
        <a:p>
          <a:endParaRPr lang="en-US"/>
        </a:p>
      </dgm:t>
    </dgm:pt>
    <dgm:pt modelId="{02AC216C-987F-4473-BC55-0F8E3DE93B88}" type="sibTrans" cxnId="{86C94B4B-BCCC-41E6-80A1-B998B0A7C812}">
      <dgm:prSet/>
      <dgm:spPr/>
      <dgm:t>
        <a:bodyPr/>
        <a:lstStyle/>
        <a:p>
          <a:endParaRPr lang="en-US"/>
        </a:p>
      </dgm:t>
    </dgm:pt>
    <dgm:pt modelId="{149433F3-9DD0-4009-BE23-FC48E5A8D51D}">
      <dgm:prSet/>
      <dgm:spPr/>
      <dgm:t>
        <a:bodyPr/>
        <a:lstStyle/>
        <a:p>
          <a:r>
            <a:rPr lang="en-US"/>
            <a:t>Digital exclusion and low digital skills (Ye et al., 2023).</a:t>
          </a:r>
        </a:p>
      </dgm:t>
    </dgm:pt>
    <dgm:pt modelId="{3C4CD7D4-5CC8-4AFF-8A83-96C9B08FED07}" type="parTrans" cxnId="{F71401D6-E5DD-41EE-A008-2B03391F438F}">
      <dgm:prSet/>
      <dgm:spPr/>
      <dgm:t>
        <a:bodyPr/>
        <a:lstStyle/>
        <a:p>
          <a:endParaRPr lang="en-US"/>
        </a:p>
      </dgm:t>
    </dgm:pt>
    <dgm:pt modelId="{71365A9E-0E50-469F-BC69-959B974845D0}" type="sibTrans" cxnId="{F71401D6-E5DD-41EE-A008-2B03391F438F}">
      <dgm:prSet/>
      <dgm:spPr/>
      <dgm:t>
        <a:bodyPr/>
        <a:lstStyle/>
        <a:p>
          <a:endParaRPr lang="en-US"/>
        </a:p>
      </dgm:t>
    </dgm:pt>
    <dgm:pt modelId="{AD154067-B983-47C3-950D-BF03DAB936BC}">
      <dgm:prSet/>
      <dgm:spPr/>
      <dgm:t>
        <a:bodyPr/>
        <a:lstStyle/>
        <a:p>
          <a:r>
            <a:rPr lang="en-US"/>
            <a:t>Privacy and security concerns </a:t>
          </a:r>
        </a:p>
      </dgm:t>
    </dgm:pt>
    <dgm:pt modelId="{C6C06E69-170A-4E88-BEB2-77F9A7FE735E}" type="parTrans" cxnId="{24BF5893-F6DB-481B-9B99-6529069754F5}">
      <dgm:prSet/>
      <dgm:spPr/>
      <dgm:t>
        <a:bodyPr/>
        <a:lstStyle/>
        <a:p>
          <a:endParaRPr lang="en-US"/>
        </a:p>
      </dgm:t>
    </dgm:pt>
    <dgm:pt modelId="{AF9F7B90-E686-409A-9837-BFC57C25DBEC}" type="sibTrans" cxnId="{24BF5893-F6DB-481B-9B99-6529069754F5}">
      <dgm:prSet/>
      <dgm:spPr/>
      <dgm:t>
        <a:bodyPr/>
        <a:lstStyle/>
        <a:p>
          <a:endParaRPr lang="en-US"/>
        </a:p>
      </dgm:t>
    </dgm:pt>
    <dgm:pt modelId="{784DDAF0-6362-4602-90FE-9CBDA2B180BD}">
      <dgm:prSet/>
      <dgm:spPr/>
      <dgm:t>
        <a:bodyPr/>
        <a:lstStyle/>
        <a:p>
          <a:r>
            <a:rPr lang="en-US"/>
            <a:t>Cost, internet and usability problems </a:t>
          </a:r>
        </a:p>
      </dgm:t>
    </dgm:pt>
    <dgm:pt modelId="{D49E77D8-08BA-4E14-95DB-FA50C0381E6B}" type="parTrans" cxnId="{3F9F669F-61BB-45EA-9989-9764EA475752}">
      <dgm:prSet/>
      <dgm:spPr/>
      <dgm:t>
        <a:bodyPr/>
        <a:lstStyle/>
        <a:p>
          <a:endParaRPr lang="en-US"/>
        </a:p>
      </dgm:t>
    </dgm:pt>
    <dgm:pt modelId="{97955BE2-9C51-417A-860A-FDF581716910}" type="sibTrans" cxnId="{3F9F669F-61BB-45EA-9989-9764EA475752}">
      <dgm:prSet/>
      <dgm:spPr/>
      <dgm:t>
        <a:bodyPr/>
        <a:lstStyle/>
        <a:p>
          <a:endParaRPr lang="en-US"/>
        </a:p>
      </dgm:t>
    </dgm:pt>
    <dgm:pt modelId="{CF8145A3-F098-47A2-AA47-53C0149B3172}">
      <dgm:prSet/>
      <dgm:spPr/>
      <dgm:t>
        <a:bodyPr/>
        <a:lstStyle/>
        <a:p>
          <a:r>
            <a:rPr lang="en-US"/>
            <a:t>Technology may not meet individual needs (Watson </a:t>
          </a:r>
          <a:r>
            <a:rPr lang="en-US" i="1"/>
            <a:t>et al.</a:t>
          </a:r>
          <a:r>
            <a:rPr lang="en-US"/>
            <a:t>, 2024; Ye </a:t>
          </a:r>
          <a:r>
            <a:rPr lang="en-US" i="1"/>
            <a:t>et al.</a:t>
          </a:r>
          <a:r>
            <a:rPr lang="en-US"/>
            <a:t>, 2023). </a:t>
          </a:r>
        </a:p>
      </dgm:t>
    </dgm:pt>
    <dgm:pt modelId="{A9F8DED3-9B31-490E-AA9B-7A29496D0E9D}" type="parTrans" cxnId="{2742081C-F74D-4E0A-ADCC-7C5610EB7344}">
      <dgm:prSet/>
      <dgm:spPr/>
      <dgm:t>
        <a:bodyPr/>
        <a:lstStyle/>
        <a:p>
          <a:endParaRPr lang="en-US"/>
        </a:p>
      </dgm:t>
    </dgm:pt>
    <dgm:pt modelId="{73CEF4B3-FB49-4C7D-9074-20DD1153E06C}" type="sibTrans" cxnId="{2742081C-F74D-4E0A-ADCC-7C5610EB7344}">
      <dgm:prSet/>
      <dgm:spPr/>
      <dgm:t>
        <a:bodyPr/>
        <a:lstStyle/>
        <a:p>
          <a:endParaRPr lang="en-US"/>
        </a:p>
      </dgm:t>
    </dgm:pt>
    <dgm:pt modelId="{C03FDEE8-8220-4C49-8E07-A419901E25C5}" type="pres">
      <dgm:prSet presAssocID="{28D57549-AF76-4A73-85DA-77F07A01D4DC}" presName="linear" presStyleCnt="0">
        <dgm:presLayoutVars>
          <dgm:dir/>
          <dgm:animLvl val="lvl"/>
          <dgm:resizeHandles val="exact"/>
        </dgm:presLayoutVars>
      </dgm:prSet>
      <dgm:spPr/>
    </dgm:pt>
    <dgm:pt modelId="{1206516C-1BB1-495D-A44F-B8CF2ADBABAE}" type="pres">
      <dgm:prSet presAssocID="{7C644667-FB5D-4ECA-ABBE-7CB2BD7A9414}" presName="parentLin" presStyleCnt="0"/>
      <dgm:spPr/>
    </dgm:pt>
    <dgm:pt modelId="{D1720077-FDB5-4B71-96C6-891287740EC7}" type="pres">
      <dgm:prSet presAssocID="{7C644667-FB5D-4ECA-ABBE-7CB2BD7A9414}" presName="parentLeftMargin" presStyleLbl="node1" presStyleIdx="0" presStyleCnt="2"/>
      <dgm:spPr/>
    </dgm:pt>
    <dgm:pt modelId="{49BC0F66-6F17-4FA2-847C-6686F4CE339E}" type="pres">
      <dgm:prSet presAssocID="{7C644667-FB5D-4ECA-ABBE-7CB2BD7A9414}" presName="parentText" presStyleLbl="node1" presStyleIdx="0" presStyleCnt="2">
        <dgm:presLayoutVars>
          <dgm:chMax val="0"/>
          <dgm:bulletEnabled val="1"/>
        </dgm:presLayoutVars>
      </dgm:prSet>
      <dgm:spPr/>
    </dgm:pt>
    <dgm:pt modelId="{2FEB58D4-CC54-4556-A255-3D521981BEDD}" type="pres">
      <dgm:prSet presAssocID="{7C644667-FB5D-4ECA-ABBE-7CB2BD7A9414}" presName="negativeSpace" presStyleCnt="0"/>
      <dgm:spPr/>
    </dgm:pt>
    <dgm:pt modelId="{008F9AAF-C779-47D6-8C19-EE3979CBE1A0}" type="pres">
      <dgm:prSet presAssocID="{7C644667-FB5D-4ECA-ABBE-7CB2BD7A9414}" presName="childText" presStyleLbl="conFgAcc1" presStyleIdx="0" presStyleCnt="2">
        <dgm:presLayoutVars>
          <dgm:bulletEnabled val="1"/>
        </dgm:presLayoutVars>
      </dgm:prSet>
      <dgm:spPr/>
    </dgm:pt>
    <dgm:pt modelId="{23BC3D55-1C65-4176-9A1B-9B99F22568DE}" type="pres">
      <dgm:prSet presAssocID="{9B4110B7-9555-4128-81EC-E4297307EB8A}" presName="spaceBetweenRectangles" presStyleCnt="0"/>
      <dgm:spPr/>
    </dgm:pt>
    <dgm:pt modelId="{51B60599-938F-4755-890E-6DB5B46B71E6}" type="pres">
      <dgm:prSet presAssocID="{D19AAD55-20E3-42FE-AB39-86D5C4B42CDC}" presName="parentLin" presStyleCnt="0"/>
      <dgm:spPr/>
    </dgm:pt>
    <dgm:pt modelId="{F25BF2B6-0FD6-4FD9-B374-94D6317A400F}" type="pres">
      <dgm:prSet presAssocID="{D19AAD55-20E3-42FE-AB39-86D5C4B42CDC}" presName="parentLeftMargin" presStyleLbl="node1" presStyleIdx="0" presStyleCnt="2"/>
      <dgm:spPr/>
    </dgm:pt>
    <dgm:pt modelId="{C670CBB4-1024-4889-B99A-23381298049C}" type="pres">
      <dgm:prSet presAssocID="{D19AAD55-20E3-42FE-AB39-86D5C4B42CDC}" presName="parentText" presStyleLbl="node1" presStyleIdx="1" presStyleCnt="2">
        <dgm:presLayoutVars>
          <dgm:chMax val="0"/>
          <dgm:bulletEnabled val="1"/>
        </dgm:presLayoutVars>
      </dgm:prSet>
      <dgm:spPr/>
    </dgm:pt>
    <dgm:pt modelId="{C0685236-21E6-4B59-B775-8D6EE9609382}" type="pres">
      <dgm:prSet presAssocID="{D19AAD55-20E3-42FE-AB39-86D5C4B42CDC}" presName="negativeSpace" presStyleCnt="0"/>
      <dgm:spPr/>
    </dgm:pt>
    <dgm:pt modelId="{FC4F3025-6775-45E4-B7FD-350EA5A954BB}" type="pres">
      <dgm:prSet presAssocID="{D19AAD55-20E3-42FE-AB39-86D5C4B42CDC}" presName="childText" presStyleLbl="conFgAcc1" presStyleIdx="1" presStyleCnt="2">
        <dgm:presLayoutVars>
          <dgm:bulletEnabled val="1"/>
        </dgm:presLayoutVars>
      </dgm:prSet>
      <dgm:spPr/>
    </dgm:pt>
  </dgm:ptLst>
  <dgm:cxnLst>
    <dgm:cxn modelId="{70B53403-1E0F-49DD-8011-28597BCF1E0E}" srcId="{7C644667-FB5D-4ECA-ABBE-7CB2BD7A9414}" destId="{120DA304-34B7-4CFB-A122-5CE5C278AFE2}" srcOrd="0" destOrd="0" parTransId="{92A63E98-863C-476C-81E6-AAA5CDB063C1}" sibTransId="{3EED77A7-E6CA-490C-83EF-AE108DA028AC}"/>
    <dgm:cxn modelId="{2F77740F-0932-4077-B75D-E46E8A355E1A}" type="presOf" srcId="{14AA3B68-3BE9-421A-8B11-37B276B34167}" destId="{008F9AAF-C779-47D6-8C19-EE3979CBE1A0}" srcOrd="0" destOrd="1" presId="urn:microsoft.com/office/officeart/2005/8/layout/list1"/>
    <dgm:cxn modelId="{27C93411-CC48-4BA6-8495-563FC8E041EC}" type="presOf" srcId="{7C644667-FB5D-4ECA-ABBE-7CB2BD7A9414}" destId="{49BC0F66-6F17-4FA2-847C-6686F4CE339E}" srcOrd="1" destOrd="0" presId="urn:microsoft.com/office/officeart/2005/8/layout/list1"/>
    <dgm:cxn modelId="{2742081C-F74D-4E0A-ADCC-7C5610EB7344}" srcId="{D19AAD55-20E3-42FE-AB39-86D5C4B42CDC}" destId="{CF8145A3-F098-47A2-AA47-53C0149B3172}" srcOrd="3" destOrd="0" parTransId="{A9F8DED3-9B31-490E-AA9B-7A29496D0E9D}" sibTransId="{73CEF4B3-FB49-4C7D-9074-20DD1153E06C}"/>
    <dgm:cxn modelId="{A0814A1C-5230-4B9B-B777-A2F5AF5783FD}" type="presOf" srcId="{28D57549-AF76-4A73-85DA-77F07A01D4DC}" destId="{C03FDEE8-8220-4C49-8E07-A419901E25C5}" srcOrd="0" destOrd="0" presId="urn:microsoft.com/office/officeart/2005/8/layout/list1"/>
    <dgm:cxn modelId="{905F8D1E-B2B3-4733-8BCC-98C78FA2DFC8}" type="presOf" srcId="{149433F3-9DD0-4009-BE23-FC48E5A8D51D}" destId="{FC4F3025-6775-45E4-B7FD-350EA5A954BB}" srcOrd="0" destOrd="0" presId="urn:microsoft.com/office/officeart/2005/8/layout/list1"/>
    <dgm:cxn modelId="{ED515421-A261-46F9-A088-AFE243AA8C45}" srcId="{7C644667-FB5D-4ECA-ABBE-7CB2BD7A9414}" destId="{05E88B85-EA06-4702-A93E-EC7CEB9690D8}" srcOrd="2" destOrd="0" parTransId="{84EFFF37-3C1B-47F6-B334-1AC73E85388B}" sibTransId="{177A078A-6282-4F98-8AD1-FF27A5978B30}"/>
    <dgm:cxn modelId="{2D7C0C66-FDF2-41BB-84E5-518F7E837064}" type="presOf" srcId="{784DDAF0-6362-4602-90FE-9CBDA2B180BD}" destId="{FC4F3025-6775-45E4-B7FD-350EA5A954BB}" srcOrd="0" destOrd="2" presId="urn:microsoft.com/office/officeart/2005/8/layout/list1"/>
    <dgm:cxn modelId="{B8E9FC4A-1827-43F3-97DC-9109A1BDB66E}" type="presOf" srcId="{D19AAD55-20E3-42FE-AB39-86D5C4B42CDC}" destId="{C670CBB4-1024-4889-B99A-23381298049C}" srcOrd="1" destOrd="0" presId="urn:microsoft.com/office/officeart/2005/8/layout/list1"/>
    <dgm:cxn modelId="{86C94B4B-BCCC-41E6-80A1-B998B0A7C812}" srcId="{28D57549-AF76-4A73-85DA-77F07A01D4DC}" destId="{D19AAD55-20E3-42FE-AB39-86D5C4B42CDC}" srcOrd="1" destOrd="0" parTransId="{985916A5-3A32-47A9-A331-BAB9C4CE2DD7}" sibTransId="{02AC216C-987F-4473-BC55-0F8E3DE93B88}"/>
    <dgm:cxn modelId="{B0C16A7C-1842-40FF-8566-8551BD92F11B}" type="presOf" srcId="{18434E93-5A43-4739-B665-A96F1F9220F7}" destId="{008F9AAF-C779-47D6-8C19-EE3979CBE1A0}" srcOrd="0" destOrd="3" presId="urn:microsoft.com/office/officeart/2005/8/layout/list1"/>
    <dgm:cxn modelId="{6DEB9A87-8C51-40C6-B797-1FF111BCF3BD}" srcId="{7C644667-FB5D-4ECA-ABBE-7CB2BD7A9414}" destId="{18434E93-5A43-4739-B665-A96F1F9220F7}" srcOrd="3" destOrd="0" parTransId="{2FABDF8E-9686-46A9-A73F-B02A639C1BC0}" sibTransId="{A234667A-17A0-4DC9-B66C-8F5FF63B61B0}"/>
    <dgm:cxn modelId="{24BF5893-F6DB-481B-9B99-6529069754F5}" srcId="{D19AAD55-20E3-42FE-AB39-86D5C4B42CDC}" destId="{AD154067-B983-47C3-950D-BF03DAB936BC}" srcOrd="1" destOrd="0" parTransId="{C6C06E69-170A-4E88-BEB2-77F9A7FE735E}" sibTransId="{AF9F7B90-E686-409A-9837-BFC57C25DBEC}"/>
    <dgm:cxn modelId="{8E883396-6C3B-4166-9605-CC7CBCA30EFA}" type="presOf" srcId="{05E88B85-EA06-4702-A93E-EC7CEB9690D8}" destId="{008F9AAF-C779-47D6-8C19-EE3979CBE1A0}" srcOrd="0" destOrd="2" presId="urn:microsoft.com/office/officeart/2005/8/layout/list1"/>
    <dgm:cxn modelId="{1DAE8A9C-DDA1-4D6F-931A-B433EB32E1EB}" type="presOf" srcId="{AD154067-B983-47C3-950D-BF03DAB936BC}" destId="{FC4F3025-6775-45E4-B7FD-350EA5A954BB}" srcOrd="0" destOrd="1" presId="urn:microsoft.com/office/officeart/2005/8/layout/list1"/>
    <dgm:cxn modelId="{3F9F669F-61BB-45EA-9989-9764EA475752}" srcId="{D19AAD55-20E3-42FE-AB39-86D5C4B42CDC}" destId="{784DDAF0-6362-4602-90FE-9CBDA2B180BD}" srcOrd="2" destOrd="0" parTransId="{D49E77D8-08BA-4E14-95DB-FA50C0381E6B}" sibTransId="{97955BE2-9C51-417A-860A-FDF581716910}"/>
    <dgm:cxn modelId="{A54934AD-B7E9-4618-A15B-1FCEFC7DCEF5}" type="presOf" srcId="{120DA304-34B7-4CFB-A122-5CE5C278AFE2}" destId="{008F9AAF-C779-47D6-8C19-EE3979CBE1A0}" srcOrd="0" destOrd="0" presId="urn:microsoft.com/office/officeart/2005/8/layout/list1"/>
    <dgm:cxn modelId="{C7A219C5-EEC9-423A-9DC2-3C1E1413D20C}" srcId="{28D57549-AF76-4A73-85DA-77F07A01D4DC}" destId="{7C644667-FB5D-4ECA-ABBE-7CB2BD7A9414}" srcOrd="0" destOrd="0" parTransId="{72E5B643-EF8C-4BD7-93EA-0C1DB6720659}" sibTransId="{9B4110B7-9555-4128-81EC-E4297307EB8A}"/>
    <dgm:cxn modelId="{3277D2C7-8A4D-4FDA-B891-CD0B3B50C69B}" type="presOf" srcId="{7C644667-FB5D-4ECA-ABBE-7CB2BD7A9414}" destId="{D1720077-FDB5-4B71-96C6-891287740EC7}" srcOrd="0" destOrd="0" presId="urn:microsoft.com/office/officeart/2005/8/layout/list1"/>
    <dgm:cxn modelId="{F71401D6-E5DD-41EE-A008-2B03391F438F}" srcId="{D19AAD55-20E3-42FE-AB39-86D5C4B42CDC}" destId="{149433F3-9DD0-4009-BE23-FC48E5A8D51D}" srcOrd="0" destOrd="0" parTransId="{3C4CD7D4-5CC8-4AFF-8A83-96C9B08FED07}" sibTransId="{71365A9E-0E50-469F-BC69-959B974845D0}"/>
    <dgm:cxn modelId="{45B831EA-F9CE-4C8D-91D1-A96C304E9A11}" type="presOf" srcId="{CF8145A3-F098-47A2-AA47-53C0149B3172}" destId="{FC4F3025-6775-45E4-B7FD-350EA5A954BB}" srcOrd="0" destOrd="3" presId="urn:microsoft.com/office/officeart/2005/8/layout/list1"/>
    <dgm:cxn modelId="{FAE89DF6-ED99-429F-ABD7-2F498799BAF2}" srcId="{7C644667-FB5D-4ECA-ABBE-7CB2BD7A9414}" destId="{14AA3B68-3BE9-421A-8B11-37B276B34167}" srcOrd="1" destOrd="0" parTransId="{7A6D2E8B-0968-46FE-87B3-23605D9CE8CD}" sibTransId="{A387B298-07C5-4E94-996E-7A7677B53E86}"/>
    <dgm:cxn modelId="{8A8F6FFF-0633-4A6A-B849-1C68C9708753}" type="presOf" srcId="{D19AAD55-20E3-42FE-AB39-86D5C4B42CDC}" destId="{F25BF2B6-0FD6-4FD9-B374-94D6317A400F}" srcOrd="0" destOrd="0" presId="urn:microsoft.com/office/officeart/2005/8/layout/list1"/>
    <dgm:cxn modelId="{E2E3C005-3A3A-4DC4-B96E-B741B88D9436}" type="presParOf" srcId="{C03FDEE8-8220-4C49-8E07-A419901E25C5}" destId="{1206516C-1BB1-495D-A44F-B8CF2ADBABAE}" srcOrd="0" destOrd="0" presId="urn:microsoft.com/office/officeart/2005/8/layout/list1"/>
    <dgm:cxn modelId="{392F715D-EA97-461C-8F5B-C61B97A8419F}" type="presParOf" srcId="{1206516C-1BB1-495D-A44F-B8CF2ADBABAE}" destId="{D1720077-FDB5-4B71-96C6-891287740EC7}" srcOrd="0" destOrd="0" presId="urn:microsoft.com/office/officeart/2005/8/layout/list1"/>
    <dgm:cxn modelId="{5B7AF4CB-023A-4FD2-B6F8-8ABCF1AAA999}" type="presParOf" srcId="{1206516C-1BB1-495D-A44F-B8CF2ADBABAE}" destId="{49BC0F66-6F17-4FA2-847C-6686F4CE339E}" srcOrd="1" destOrd="0" presId="urn:microsoft.com/office/officeart/2005/8/layout/list1"/>
    <dgm:cxn modelId="{D1B409B3-E9D7-4330-8E97-A22021C7CAD2}" type="presParOf" srcId="{C03FDEE8-8220-4C49-8E07-A419901E25C5}" destId="{2FEB58D4-CC54-4556-A255-3D521981BEDD}" srcOrd="1" destOrd="0" presId="urn:microsoft.com/office/officeart/2005/8/layout/list1"/>
    <dgm:cxn modelId="{AECD3DAD-4F22-4600-A681-6389786D4F9C}" type="presParOf" srcId="{C03FDEE8-8220-4C49-8E07-A419901E25C5}" destId="{008F9AAF-C779-47D6-8C19-EE3979CBE1A0}" srcOrd="2" destOrd="0" presId="urn:microsoft.com/office/officeart/2005/8/layout/list1"/>
    <dgm:cxn modelId="{D25DBBC3-2FD1-4159-8DDE-F17542997E17}" type="presParOf" srcId="{C03FDEE8-8220-4C49-8E07-A419901E25C5}" destId="{23BC3D55-1C65-4176-9A1B-9B99F22568DE}" srcOrd="3" destOrd="0" presId="urn:microsoft.com/office/officeart/2005/8/layout/list1"/>
    <dgm:cxn modelId="{89E17ACF-19BE-4C6E-B7C7-C1D063E66F93}" type="presParOf" srcId="{C03FDEE8-8220-4C49-8E07-A419901E25C5}" destId="{51B60599-938F-4755-890E-6DB5B46B71E6}" srcOrd="4" destOrd="0" presId="urn:microsoft.com/office/officeart/2005/8/layout/list1"/>
    <dgm:cxn modelId="{5872E4BF-B1EA-412B-87AE-2E768CEFA791}" type="presParOf" srcId="{51B60599-938F-4755-890E-6DB5B46B71E6}" destId="{F25BF2B6-0FD6-4FD9-B374-94D6317A400F}" srcOrd="0" destOrd="0" presId="urn:microsoft.com/office/officeart/2005/8/layout/list1"/>
    <dgm:cxn modelId="{9C1A5EB8-2EA2-4C5D-A2A2-EE6F0984C434}" type="presParOf" srcId="{51B60599-938F-4755-890E-6DB5B46B71E6}" destId="{C670CBB4-1024-4889-B99A-23381298049C}" srcOrd="1" destOrd="0" presId="urn:microsoft.com/office/officeart/2005/8/layout/list1"/>
    <dgm:cxn modelId="{261D79EA-8E12-4901-864C-47AAAF8148B6}" type="presParOf" srcId="{C03FDEE8-8220-4C49-8E07-A419901E25C5}" destId="{C0685236-21E6-4B59-B775-8D6EE9609382}" srcOrd="5" destOrd="0" presId="urn:microsoft.com/office/officeart/2005/8/layout/list1"/>
    <dgm:cxn modelId="{FD535B24-D4E6-4C1D-BB23-BC87D067FF93}" type="presParOf" srcId="{C03FDEE8-8220-4C49-8E07-A419901E25C5}" destId="{FC4F3025-6775-45E4-B7FD-350EA5A954BB}"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1BBD52-E6BB-484B-AE71-BAD68DD590C6}" type="doc">
      <dgm:prSet loTypeId="urn:microsoft.com/office/officeart/2005/8/layout/hChevron3" loCatId="process" qsTypeId="urn:microsoft.com/office/officeart/2005/8/quickstyle/simple1" qsCatId="simple" csTypeId="urn:microsoft.com/office/officeart/2005/8/colors/accent3_2" csCatId="accent3"/>
      <dgm:spPr/>
      <dgm:t>
        <a:bodyPr/>
        <a:lstStyle/>
        <a:p>
          <a:endParaRPr lang="en-US"/>
        </a:p>
      </dgm:t>
    </dgm:pt>
    <dgm:pt modelId="{6441FAFF-0535-4248-BB48-3A9B46F7D2AC}">
      <dgm:prSet/>
      <dgm:spPr/>
      <dgm:t>
        <a:bodyPr/>
        <a:lstStyle/>
        <a:p>
          <a:r>
            <a:rPr lang="en-US" b="1"/>
            <a:t>Main barriers include:</a:t>
          </a:r>
          <a:endParaRPr lang="en-US"/>
        </a:p>
      </dgm:t>
    </dgm:pt>
    <dgm:pt modelId="{8C6F2821-8F6A-4E28-9A93-F49DB04316B5}" type="parTrans" cxnId="{8D72D24E-EB8E-4F8B-B04A-B5C00E45E27C}">
      <dgm:prSet/>
      <dgm:spPr/>
      <dgm:t>
        <a:bodyPr/>
        <a:lstStyle/>
        <a:p>
          <a:endParaRPr lang="en-US"/>
        </a:p>
      </dgm:t>
    </dgm:pt>
    <dgm:pt modelId="{62016F39-2D20-4CA5-AF20-D0ACF1AEE6CB}" type="sibTrans" cxnId="{8D72D24E-EB8E-4F8B-B04A-B5C00E45E27C}">
      <dgm:prSet/>
      <dgm:spPr/>
      <dgm:t>
        <a:bodyPr/>
        <a:lstStyle/>
        <a:p>
          <a:endParaRPr lang="en-US"/>
        </a:p>
      </dgm:t>
    </dgm:pt>
    <dgm:pt modelId="{17BF30BB-3CAB-4EC3-9A06-5450426A61C4}">
      <dgm:prSet/>
      <dgm:spPr/>
      <dgm:t>
        <a:bodyPr/>
        <a:lstStyle/>
        <a:p>
          <a:r>
            <a:rPr lang="en-US"/>
            <a:t>Cognitive decline and physical health problems </a:t>
          </a:r>
        </a:p>
      </dgm:t>
    </dgm:pt>
    <dgm:pt modelId="{A9AB6D45-31DA-4C52-96F5-B8E17BB0C344}" type="parTrans" cxnId="{AEE51484-4C4C-4476-A960-B4FC4A3FB789}">
      <dgm:prSet/>
      <dgm:spPr/>
      <dgm:t>
        <a:bodyPr/>
        <a:lstStyle/>
        <a:p>
          <a:endParaRPr lang="en-US"/>
        </a:p>
      </dgm:t>
    </dgm:pt>
    <dgm:pt modelId="{A6E6535C-0FFF-45EF-A089-50FF822AA7E2}" type="sibTrans" cxnId="{AEE51484-4C4C-4476-A960-B4FC4A3FB789}">
      <dgm:prSet/>
      <dgm:spPr/>
      <dgm:t>
        <a:bodyPr/>
        <a:lstStyle/>
        <a:p>
          <a:endParaRPr lang="en-US"/>
        </a:p>
      </dgm:t>
    </dgm:pt>
    <dgm:pt modelId="{F7B811FF-56BB-4420-B24E-E7F5F43353D9}">
      <dgm:prSet/>
      <dgm:spPr/>
      <dgm:t>
        <a:bodyPr/>
        <a:lstStyle/>
        <a:p>
          <a:r>
            <a:rPr lang="en-US"/>
            <a:t>Carer stress and financial pressure </a:t>
          </a:r>
        </a:p>
      </dgm:t>
    </dgm:pt>
    <dgm:pt modelId="{BF6052F9-87C5-45B8-9B6F-E738F8BED9E4}" type="parTrans" cxnId="{8E14A673-38E7-4B41-9B6C-0BF7E093600E}">
      <dgm:prSet/>
      <dgm:spPr/>
      <dgm:t>
        <a:bodyPr/>
        <a:lstStyle/>
        <a:p>
          <a:endParaRPr lang="en-US"/>
        </a:p>
      </dgm:t>
    </dgm:pt>
    <dgm:pt modelId="{6EE04A18-204C-42B9-8A73-2264AA588221}" type="sibTrans" cxnId="{8E14A673-38E7-4B41-9B6C-0BF7E093600E}">
      <dgm:prSet/>
      <dgm:spPr/>
      <dgm:t>
        <a:bodyPr/>
        <a:lstStyle/>
        <a:p>
          <a:endParaRPr lang="en-US"/>
        </a:p>
      </dgm:t>
    </dgm:pt>
    <dgm:pt modelId="{2D26090D-B0D8-4DBA-B697-3A09BA987FE3}">
      <dgm:prSet/>
      <dgm:spPr/>
      <dgm:t>
        <a:bodyPr/>
        <a:lstStyle/>
        <a:p>
          <a:r>
            <a:rPr lang="en-US"/>
            <a:t>Lack of respite and social support </a:t>
          </a:r>
        </a:p>
      </dgm:t>
    </dgm:pt>
    <dgm:pt modelId="{F6B12CFD-CEAB-416E-9FCD-0AD5A41B41F0}" type="parTrans" cxnId="{F6CC5B60-1FDD-449B-852B-A7C692DB3F0C}">
      <dgm:prSet/>
      <dgm:spPr/>
      <dgm:t>
        <a:bodyPr/>
        <a:lstStyle/>
        <a:p>
          <a:endParaRPr lang="en-US"/>
        </a:p>
      </dgm:t>
    </dgm:pt>
    <dgm:pt modelId="{06946A07-121B-4F25-BBF9-864F2EDC97E5}" type="sibTrans" cxnId="{F6CC5B60-1FDD-449B-852B-A7C692DB3F0C}">
      <dgm:prSet/>
      <dgm:spPr/>
      <dgm:t>
        <a:bodyPr/>
        <a:lstStyle/>
        <a:p>
          <a:endParaRPr lang="en-US"/>
        </a:p>
      </dgm:t>
    </dgm:pt>
    <dgm:pt modelId="{00ED03AB-27D4-4BF6-AB70-2E377371CDF5}">
      <dgm:prSet/>
      <dgm:spPr/>
      <dgm:t>
        <a:bodyPr/>
        <a:lstStyle/>
        <a:p>
          <a:r>
            <a:rPr lang="en-US"/>
            <a:t>Difficult access to services </a:t>
          </a:r>
        </a:p>
      </dgm:t>
    </dgm:pt>
    <dgm:pt modelId="{2A04C302-72C5-460D-A918-1F9223245452}" type="parTrans" cxnId="{65E9C88B-D1AB-4071-B3CD-4B4AD88C54BC}">
      <dgm:prSet/>
      <dgm:spPr/>
      <dgm:t>
        <a:bodyPr/>
        <a:lstStyle/>
        <a:p>
          <a:endParaRPr lang="en-US"/>
        </a:p>
      </dgm:t>
    </dgm:pt>
    <dgm:pt modelId="{1C105725-F75D-4808-A77F-4CE0AF64B44F}" type="sibTrans" cxnId="{65E9C88B-D1AB-4071-B3CD-4B4AD88C54BC}">
      <dgm:prSet/>
      <dgm:spPr/>
      <dgm:t>
        <a:bodyPr/>
        <a:lstStyle/>
        <a:p>
          <a:endParaRPr lang="en-US"/>
        </a:p>
      </dgm:t>
    </dgm:pt>
    <dgm:pt modelId="{7260EB6C-9764-43E0-A297-E32F24A99809}">
      <dgm:prSet/>
      <dgm:spPr/>
      <dgm:t>
        <a:bodyPr/>
        <a:lstStyle/>
        <a:p>
          <a:r>
            <a:rPr lang="en-US"/>
            <a:t>Digital exclusion </a:t>
          </a:r>
        </a:p>
      </dgm:t>
    </dgm:pt>
    <dgm:pt modelId="{FA44A2FE-C58E-47AA-8417-34E6FA0A4CE8}" type="parTrans" cxnId="{1D564B99-51C8-4B88-B9FA-1641804A46D0}">
      <dgm:prSet/>
      <dgm:spPr/>
      <dgm:t>
        <a:bodyPr/>
        <a:lstStyle/>
        <a:p>
          <a:endParaRPr lang="en-US"/>
        </a:p>
      </dgm:t>
    </dgm:pt>
    <dgm:pt modelId="{A5C22219-C513-4EEA-8BD3-3FA15BD5D733}" type="sibTrans" cxnId="{1D564B99-51C8-4B88-B9FA-1641804A46D0}">
      <dgm:prSet/>
      <dgm:spPr/>
      <dgm:t>
        <a:bodyPr/>
        <a:lstStyle/>
        <a:p>
          <a:endParaRPr lang="en-US"/>
        </a:p>
      </dgm:t>
    </dgm:pt>
    <dgm:pt modelId="{2DC530E8-627F-4840-9525-1B34DDC004BE}">
      <dgm:prSet/>
      <dgm:spPr/>
      <dgm:t>
        <a:bodyPr/>
        <a:lstStyle/>
        <a:p>
          <a:r>
            <a:rPr lang="en-US"/>
            <a:t>Poor coordination and limited information/training </a:t>
          </a:r>
        </a:p>
      </dgm:t>
    </dgm:pt>
    <dgm:pt modelId="{82951838-5C83-4F8D-9320-CF7834900A75}" type="parTrans" cxnId="{DD2969AB-0242-4CFA-89A1-5397EA5EAFF7}">
      <dgm:prSet/>
      <dgm:spPr/>
      <dgm:t>
        <a:bodyPr/>
        <a:lstStyle/>
        <a:p>
          <a:endParaRPr lang="en-US"/>
        </a:p>
      </dgm:t>
    </dgm:pt>
    <dgm:pt modelId="{7670902B-5A5B-4BC6-8711-878DD6FA6A4D}" type="sibTrans" cxnId="{DD2969AB-0242-4CFA-89A1-5397EA5EAFF7}">
      <dgm:prSet/>
      <dgm:spPr/>
      <dgm:t>
        <a:bodyPr/>
        <a:lstStyle/>
        <a:p>
          <a:endParaRPr lang="en-US"/>
        </a:p>
      </dgm:t>
    </dgm:pt>
    <dgm:pt modelId="{A67F126D-CF51-47B0-8894-F601E0D6857D}">
      <dgm:prSet/>
      <dgm:spPr/>
      <dgm:t>
        <a:bodyPr/>
        <a:lstStyle/>
        <a:p>
          <a:r>
            <a:rPr lang="en-US"/>
            <a:t>These barriers can </a:t>
          </a:r>
          <a:r>
            <a:rPr lang="en-US" b="1"/>
            <a:t>work together</a:t>
          </a:r>
          <a:r>
            <a:rPr lang="en-US"/>
            <a:t>, making it harder for the older person to maintain daily activities and independence (NICE, 2018).</a:t>
          </a:r>
        </a:p>
      </dgm:t>
    </dgm:pt>
    <dgm:pt modelId="{DF788A2A-99F9-4840-849E-462114FF186A}" type="parTrans" cxnId="{B0DE1707-16C9-4BE8-ABA6-872A376D4E0C}">
      <dgm:prSet/>
      <dgm:spPr/>
      <dgm:t>
        <a:bodyPr/>
        <a:lstStyle/>
        <a:p>
          <a:endParaRPr lang="en-US"/>
        </a:p>
      </dgm:t>
    </dgm:pt>
    <dgm:pt modelId="{9004E0A4-DB90-454E-8958-693F35005C14}" type="sibTrans" cxnId="{B0DE1707-16C9-4BE8-ABA6-872A376D4E0C}">
      <dgm:prSet/>
      <dgm:spPr/>
      <dgm:t>
        <a:bodyPr/>
        <a:lstStyle/>
        <a:p>
          <a:endParaRPr lang="en-US"/>
        </a:p>
      </dgm:t>
    </dgm:pt>
    <dgm:pt modelId="{2B4CA58E-8610-4A75-A85A-B92BF1074156}" type="pres">
      <dgm:prSet presAssocID="{451BBD52-E6BB-484B-AE71-BAD68DD590C6}" presName="Name0" presStyleCnt="0">
        <dgm:presLayoutVars>
          <dgm:dir/>
          <dgm:resizeHandles val="exact"/>
        </dgm:presLayoutVars>
      </dgm:prSet>
      <dgm:spPr/>
    </dgm:pt>
    <dgm:pt modelId="{4247E2DE-B03A-4E06-959A-145E64C0FB28}" type="pres">
      <dgm:prSet presAssocID="{6441FAFF-0535-4248-BB48-3A9B46F7D2AC}" presName="parAndChTx" presStyleLbl="node1" presStyleIdx="0" presStyleCnt="2">
        <dgm:presLayoutVars>
          <dgm:bulletEnabled val="1"/>
        </dgm:presLayoutVars>
      </dgm:prSet>
      <dgm:spPr/>
    </dgm:pt>
    <dgm:pt modelId="{7342FCFC-6CD8-499F-B855-3200C61054BF}" type="pres">
      <dgm:prSet presAssocID="{62016F39-2D20-4CA5-AF20-D0ACF1AEE6CB}" presName="parAndChSpace" presStyleCnt="0"/>
      <dgm:spPr/>
    </dgm:pt>
    <dgm:pt modelId="{919CFD9F-52E4-46A9-986F-2F12C40E464E}" type="pres">
      <dgm:prSet presAssocID="{A67F126D-CF51-47B0-8894-F601E0D6857D}" presName="parAndChTx" presStyleLbl="node1" presStyleIdx="1" presStyleCnt="2">
        <dgm:presLayoutVars>
          <dgm:bulletEnabled val="1"/>
        </dgm:presLayoutVars>
      </dgm:prSet>
      <dgm:spPr/>
    </dgm:pt>
  </dgm:ptLst>
  <dgm:cxnLst>
    <dgm:cxn modelId="{B0DE1707-16C9-4BE8-ABA6-872A376D4E0C}" srcId="{451BBD52-E6BB-484B-AE71-BAD68DD590C6}" destId="{A67F126D-CF51-47B0-8894-F601E0D6857D}" srcOrd="1" destOrd="0" parTransId="{DF788A2A-99F9-4840-849E-462114FF186A}" sibTransId="{9004E0A4-DB90-454E-8958-693F35005C14}"/>
    <dgm:cxn modelId="{E689CB14-1C81-481B-9169-A220AA0AF3AE}" type="presOf" srcId="{6441FAFF-0535-4248-BB48-3A9B46F7D2AC}" destId="{4247E2DE-B03A-4E06-959A-145E64C0FB28}" srcOrd="0" destOrd="0" presId="urn:microsoft.com/office/officeart/2005/8/layout/hChevron3"/>
    <dgm:cxn modelId="{5EDFD518-265A-4EB6-8EA0-643D380F02FF}" type="presOf" srcId="{451BBD52-E6BB-484B-AE71-BAD68DD590C6}" destId="{2B4CA58E-8610-4A75-A85A-B92BF1074156}" srcOrd="0" destOrd="0" presId="urn:microsoft.com/office/officeart/2005/8/layout/hChevron3"/>
    <dgm:cxn modelId="{1A67E019-8C3C-4024-AF6D-73994AEAA8BE}" type="presOf" srcId="{2D26090D-B0D8-4DBA-B697-3A09BA987FE3}" destId="{4247E2DE-B03A-4E06-959A-145E64C0FB28}" srcOrd="0" destOrd="3" presId="urn:microsoft.com/office/officeart/2005/8/layout/hChevron3"/>
    <dgm:cxn modelId="{D44E0D39-DF82-4FB3-83BF-746BDDF625F2}" type="presOf" srcId="{F7B811FF-56BB-4420-B24E-E7F5F43353D9}" destId="{4247E2DE-B03A-4E06-959A-145E64C0FB28}" srcOrd="0" destOrd="2" presId="urn:microsoft.com/office/officeart/2005/8/layout/hChevron3"/>
    <dgm:cxn modelId="{F6CC5B60-1FDD-449B-852B-A7C692DB3F0C}" srcId="{6441FAFF-0535-4248-BB48-3A9B46F7D2AC}" destId="{2D26090D-B0D8-4DBA-B697-3A09BA987FE3}" srcOrd="2" destOrd="0" parTransId="{F6B12CFD-CEAB-416E-9FCD-0AD5A41B41F0}" sibTransId="{06946A07-121B-4F25-BBF9-864F2EDC97E5}"/>
    <dgm:cxn modelId="{881F8F42-8323-4449-9747-3AE4975012C3}" type="presOf" srcId="{17BF30BB-3CAB-4EC3-9A06-5450426A61C4}" destId="{4247E2DE-B03A-4E06-959A-145E64C0FB28}" srcOrd="0" destOrd="1" presId="urn:microsoft.com/office/officeart/2005/8/layout/hChevron3"/>
    <dgm:cxn modelId="{8D72D24E-EB8E-4F8B-B04A-B5C00E45E27C}" srcId="{451BBD52-E6BB-484B-AE71-BAD68DD590C6}" destId="{6441FAFF-0535-4248-BB48-3A9B46F7D2AC}" srcOrd="0" destOrd="0" parTransId="{8C6F2821-8F6A-4E28-9A93-F49DB04316B5}" sibTransId="{62016F39-2D20-4CA5-AF20-D0ACF1AEE6CB}"/>
    <dgm:cxn modelId="{8E14A673-38E7-4B41-9B6C-0BF7E093600E}" srcId="{6441FAFF-0535-4248-BB48-3A9B46F7D2AC}" destId="{F7B811FF-56BB-4420-B24E-E7F5F43353D9}" srcOrd="1" destOrd="0" parTransId="{BF6052F9-87C5-45B8-9B6F-E738F8BED9E4}" sibTransId="{6EE04A18-204C-42B9-8A73-2264AA588221}"/>
    <dgm:cxn modelId="{C1064F75-3C93-485E-8F70-7D92978D3C4D}" type="presOf" srcId="{2DC530E8-627F-4840-9525-1B34DDC004BE}" destId="{4247E2DE-B03A-4E06-959A-145E64C0FB28}" srcOrd="0" destOrd="6" presId="urn:microsoft.com/office/officeart/2005/8/layout/hChevron3"/>
    <dgm:cxn modelId="{AEE51484-4C4C-4476-A960-B4FC4A3FB789}" srcId="{6441FAFF-0535-4248-BB48-3A9B46F7D2AC}" destId="{17BF30BB-3CAB-4EC3-9A06-5450426A61C4}" srcOrd="0" destOrd="0" parTransId="{A9AB6D45-31DA-4C52-96F5-B8E17BB0C344}" sibTransId="{A6E6535C-0FFF-45EF-A089-50FF822AA7E2}"/>
    <dgm:cxn modelId="{65E9C88B-D1AB-4071-B3CD-4B4AD88C54BC}" srcId="{6441FAFF-0535-4248-BB48-3A9B46F7D2AC}" destId="{00ED03AB-27D4-4BF6-AB70-2E377371CDF5}" srcOrd="3" destOrd="0" parTransId="{2A04C302-72C5-460D-A918-1F9223245452}" sibTransId="{1C105725-F75D-4808-A77F-4CE0AF64B44F}"/>
    <dgm:cxn modelId="{8AB7E38C-B2A9-42D9-ACCE-609B951944C7}" type="presOf" srcId="{7260EB6C-9764-43E0-A297-E32F24A99809}" destId="{4247E2DE-B03A-4E06-959A-145E64C0FB28}" srcOrd="0" destOrd="5" presId="urn:microsoft.com/office/officeart/2005/8/layout/hChevron3"/>
    <dgm:cxn modelId="{E6C44B96-CBB0-4BE4-9E9C-7C570FDA5D20}" type="presOf" srcId="{A67F126D-CF51-47B0-8894-F601E0D6857D}" destId="{919CFD9F-52E4-46A9-986F-2F12C40E464E}" srcOrd="0" destOrd="0" presId="urn:microsoft.com/office/officeart/2005/8/layout/hChevron3"/>
    <dgm:cxn modelId="{1D564B99-51C8-4B88-B9FA-1641804A46D0}" srcId="{6441FAFF-0535-4248-BB48-3A9B46F7D2AC}" destId="{7260EB6C-9764-43E0-A297-E32F24A99809}" srcOrd="4" destOrd="0" parTransId="{FA44A2FE-C58E-47AA-8417-34E6FA0A4CE8}" sibTransId="{A5C22219-C513-4EEA-8BD3-3FA15BD5D733}"/>
    <dgm:cxn modelId="{DD2969AB-0242-4CFA-89A1-5397EA5EAFF7}" srcId="{6441FAFF-0535-4248-BB48-3A9B46F7D2AC}" destId="{2DC530E8-627F-4840-9525-1B34DDC004BE}" srcOrd="5" destOrd="0" parTransId="{82951838-5C83-4F8D-9320-CF7834900A75}" sibTransId="{7670902B-5A5B-4BC6-8711-878DD6FA6A4D}"/>
    <dgm:cxn modelId="{7CE497FB-9C34-4515-9B5D-CC04054741F8}" type="presOf" srcId="{00ED03AB-27D4-4BF6-AB70-2E377371CDF5}" destId="{4247E2DE-B03A-4E06-959A-145E64C0FB28}" srcOrd="0" destOrd="4" presId="urn:microsoft.com/office/officeart/2005/8/layout/hChevron3"/>
    <dgm:cxn modelId="{5169F972-AE32-4DFD-85E5-1264EF254551}" type="presParOf" srcId="{2B4CA58E-8610-4A75-A85A-B92BF1074156}" destId="{4247E2DE-B03A-4E06-959A-145E64C0FB28}" srcOrd="0" destOrd="0" presId="urn:microsoft.com/office/officeart/2005/8/layout/hChevron3"/>
    <dgm:cxn modelId="{5C2244F8-2909-4088-A403-E1ED8CABF01A}" type="presParOf" srcId="{2B4CA58E-8610-4A75-A85A-B92BF1074156}" destId="{7342FCFC-6CD8-499F-B855-3200C61054BF}" srcOrd="1" destOrd="0" presId="urn:microsoft.com/office/officeart/2005/8/layout/hChevron3"/>
    <dgm:cxn modelId="{5B66B986-B0A3-42E0-93DF-1E3F32235F43}" type="presParOf" srcId="{2B4CA58E-8610-4A75-A85A-B92BF1074156}" destId="{919CFD9F-52E4-46A9-986F-2F12C40E464E}" srcOrd="2" destOrd="0" presId="urn:microsoft.com/office/officeart/2005/8/layout/hChevro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A232A07-B44D-4649-B51D-4164E42BB66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2967E68B-D9EE-4F1A-B3A6-90FC56A5AB21}">
      <dgm:prSet/>
      <dgm:spPr/>
      <dgm:t>
        <a:bodyPr/>
        <a:lstStyle/>
        <a:p>
          <a:r>
            <a:rPr lang="en-US" b="1"/>
            <a:t>Identify carers earlier</a:t>
          </a:r>
          <a:br>
            <a:rPr lang="en-US"/>
          </a:br>
          <a:r>
            <a:rPr lang="en-US"/>
            <a:t>Include carer identification and assessment in routine care planning (NICE, 2018; DHSC, 2026).</a:t>
          </a:r>
        </a:p>
      </dgm:t>
    </dgm:pt>
    <dgm:pt modelId="{E21F82B0-1739-4546-B772-573A45C198D4}" type="parTrans" cxnId="{DCDDA183-F6AB-48EF-8C25-C65D0F16A6ED}">
      <dgm:prSet/>
      <dgm:spPr/>
      <dgm:t>
        <a:bodyPr/>
        <a:lstStyle/>
        <a:p>
          <a:endParaRPr lang="en-US"/>
        </a:p>
      </dgm:t>
    </dgm:pt>
    <dgm:pt modelId="{F4172515-63E5-4893-9BB4-DF6D92548A42}" type="sibTrans" cxnId="{DCDDA183-F6AB-48EF-8C25-C65D0F16A6ED}">
      <dgm:prSet phldrT="1" phldr="0"/>
      <dgm:spPr/>
      <dgm:t>
        <a:bodyPr/>
        <a:lstStyle/>
        <a:p>
          <a:r>
            <a:rPr lang="en-US"/>
            <a:t>1</a:t>
          </a:r>
        </a:p>
      </dgm:t>
    </dgm:pt>
    <dgm:pt modelId="{A320C70D-9B57-45F0-8442-0481C9DE6FB7}">
      <dgm:prSet/>
      <dgm:spPr/>
      <dgm:t>
        <a:bodyPr/>
        <a:lstStyle/>
        <a:p>
          <a:r>
            <a:rPr lang="en-US" b="1"/>
            <a:t>Improve dementia training</a:t>
          </a:r>
          <a:br>
            <a:rPr lang="en-US"/>
          </a:br>
          <a:r>
            <a:rPr lang="en-US"/>
            <a:t>Provide accessible, practical training for informal carers to build confidence and care skills (NICE, 2018).</a:t>
          </a:r>
        </a:p>
      </dgm:t>
    </dgm:pt>
    <dgm:pt modelId="{8FC1B459-71F8-4DC5-A6CD-12BC82D4B5B5}" type="parTrans" cxnId="{07292DD1-C488-4CDF-8C52-9CE390E19BAE}">
      <dgm:prSet/>
      <dgm:spPr/>
      <dgm:t>
        <a:bodyPr/>
        <a:lstStyle/>
        <a:p>
          <a:endParaRPr lang="en-US"/>
        </a:p>
      </dgm:t>
    </dgm:pt>
    <dgm:pt modelId="{8E671A7E-CAA0-4241-86D2-879ABCB88148}" type="sibTrans" cxnId="{07292DD1-C488-4CDF-8C52-9CE390E19BAE}">
      <dgm:prSet phldrT="2" phldr="0"/>
      <dgm:spPr/>
      <dgm:t>
        <a:bodyPr/>
        <a:lstStyle/>
        <a:p>
          <a:r>
            <a:rPr lang="en-US"/>
            <a:t>2</a:t>
          </a:r>
        </a:p>
      </dgm:t>
    </dgm:pt>
    <dgm:pt modelId="{E1110430-2AC1-429F-88E0-413AEA830DA0}">
      <dgm:prSet/>
      <dgm:spPr/>
      <dgm:t>
        <a:bodyPr/>
        <a:lstStyle/>
        <a:p>
          <a:r>
            <a:rPr lang="en-US" b="1"/>
            <a:t>Increase flexible respite support</a:t>
          </a:r>
          <a:br>
            <a:rPr lang="en-US"/>
          </a:br>
          <a:r>
            <a:rPr lang="en-US"/>
            <a:t>Offer timely short breaks and flexible respite to protect carer wellbeing (NICE, 2018).</a:t>
          </a:r>
        </a:p>
      </dgm:t>
    </dgm:pt>
    <dgm:pt modelId="{A84C346B-3E19-4706-968B-63318FCF8612}" type="parTrans" cxnId="{2A315E6B-62D1-4655-B736-05EF1E9A7929}">
      <dgm:prSet/>
      <dgm:spPr/>
      <dgm:t>
        <a:bodyPr/>
        <a:lstStyle/>
        <a:p>
          <a:endParaRPr lang="en-US"/>
        </a:p>
      </dgm:t>
    </dgm:pt>
    <dgm:pt modelId="{3FC9A823-CC93-4887-B085-D697E22A30CA}" type="sibTrans" cxnId="{2A315E6B-62D1-4655-B736-05EF1E9A7929}">
      <dgm:prSet phldrT="3" phldr="0"/>
      <dgm:spPr/>
      <dgm:t>
        <a:bodyPr/>
        <a:lstStyle/>
        <a:p>
          <a:r>
            <a:rPr lang="en-US"/>
            <a:t>3</a:t>
          </a:r>
        </a:p>
      </dgm:t>
    </dgm:pt>
    <dgm:pt modelId="{6335E5B9-1A2D-4253-ACBF-EEA9A01E2F3C}">
      <dgm:prSet/>
      <dgm:spPr/>
      <dgm:t>
        <a:bodyPr/>
        <a:lstStyle/>
        <a:p>
          <a:r>
            <a:rPr lang="en-US" b="1"/>
            <a:t>Improve service coordination</a:t>
          </a:r>
          <a:br>
            <a:rPr lang="en-US"/>
          </a:br>
          <a:r>
            <a:rPr lang="en-US"/>
            <a:t>Strengthen links between NHS, social care and voluntary organisations to reduce fragmented support (DHSC, 2026).</a:t>
          </a:r>
        </a:p>
      </dgm:t>
    </dgm:pt>
    <dgm:pt modelId="{ECFD8506-9EEF-4941-BE52-3A0AAFC5D972}" type="parTrans" cxnId="{115E33EF-EBE9-4CF9-9E1A-8DC7ED66262A}">
      <dgm:prSet/>
      <dgm:spPr/>
      <dgm:t>
        <a:bodyPr/>
        <a:lstStyle/>
        <a:p>
          <a:endParaRPr lang="en-US"/>
        </a:p>
      </dgm:t>
    </dgm:pt>
    <dgm:pt modelId="{85D14DE4-BFCF-483E-AD58-3911F3CD81F8}" type="sibTrans" cxnId="{115E33EF-EBE9-4CF9-9E1A-8DC7ED66262A}">
      <dgm:prSet phldrT="4" phldr="0"/>
      <dgm:spPr/>
      <dgm:t>
        <a:bodyPr/>
        <a:lstStyle/>
        <a:p>
          <a:r>
            <a:rPr lang="en-US"/>
            <a:t>4</a:t>
          </a:r>
        </a:p>
      </dgm:t>
    </dgm:pt>
    <dgm:pt modelId="{3C0F97B0-0359-477A-8354-B0F0D52F3045}">
      <dgm:prSet/>
      <dgm:spPr/>
      <dgm:t>
        <a:bodyPr/>
        <a:lstStyle/>
        <a:p>
          <a:r>
            <a:rPr lang="en-US" b="1"/>
            <a:t>Expand inclusive digital support</a:t>
          </a:r>
          <a:br>
            <a:rPr lang="en-US"/>
          </a:br>
          <a:r>
            <a:rPr lang="en-US"/>
            <a:t>Develop online support while providing alternatives for people affected by digital exclusion (DHSC, 2026).</a:t>
          </a:r>
        </a:p>
      </dgm:t>
    </dgm:pt>
    <dgm:pt modelId="{3E8B96DD-9FC6-4A96-87AE-71F4FC1A6133}" type="parTrans" cxnId="{2E28E852-8EE7-43A3-8A61-6198406E2536}">
      <dgm:prSet/>
      <dgm:spPr/>
      <dgm:t>
        <a:bodyPr/>
        <a:lstStyle/>
        <a:p>
          <a:endParaRPr lang="en-US"/>
        </a:p>
      </dgm:t>
    </dgm:pt>
    <dgm:pt modelId="{8FC20779-CBB7-4C07-99B4-56D17BB5F4D7}" type="sibTrans" cxnId="{2E28E852-8EE7-43A3-8A61-6198406E2536}">
      <dgm:prSet phldrT="5" phldr="0"/>
      <dgm:spPr/>
      <dgm:t>
        <a:bodyPr/>
        <a:lstStyle/>
        <a:p>
          <a:r>
            <a:rPr lang="en-US"/>
            <a:t>5</a:t>
          </a:r>
        </a:p>
      </dgm:t>
    </dgm:pt>
    <dgm:pt modelId="{D21EF4BF-689F-4B9D-8F81-711C97C89F06}">
      <dgm:prSet/>
      <dgm:spPr/>
      <dgm:t>
        <a:bodyPr/>
        <a:lstStyle/>
        <a:p>
          <a:r>
            <a:rPr lang="en-US" b="1"/>
            <a:t>Involve carers and people with dementia</a:t>
          </a:r>
          <a:br>
            <a:rPr lang="en-US"/>
          </a:br>
          <a:r>
            <a:rPr lang="en-US"/>
            <a:t>Include both in care planning and decisions about support (NICE, 2018; DHSC, 2026). </a:t>
          </a:r>
        </a:p>
      </dgm:t>
    </dgm:pt>
    <dgm:pt modelId="{69D56516-00A1-47C6-B279-395E1C28CAB1}" type="parTrans" cxnId="{B3FF79F2-93FB-45FF-A56C-D606911C0BF6}">
      <dgm:prSet/>
      <dgm:spPr/>
      <dgm:t>
        <a:bodyPr/>
        <a:lstStyle/>
        <a:p>
          <a:endParaRPr lang="en-US"/>
        </a:p>
      </dgm:t>
    </dgm:pt>
    <dgm:pt modelId="{B6113C36-D7A1-4BB7-8B3A-9C63C3173AD9}" type="sibTrans" cxnId="{B3FF79F2-93FB-45FF-A56C-D606911C0BF6}">
      <dgm:prSet phldrT="6" phldr="0"/>
      <dgm:spPr/>
    </dgm:pt>
    <dgm:pt modelId="{1DD998F1-BA26-4874-B281-9BDC7AE70F1A}" type="pres">
      <dgm:prSet presAssocID="{4A232A07-B44D-4649-B51D-4164E42BB668}" presName="Name0" presStyleCnt="0">
        <dgm:presLayoutVars>
          <dgm:dir/>
          <dgm:resizeHandles val="exact"/>
        </dgm:presLayoutVars>
      </dgm:prSet>
      <dgm:spPr/>
    </dgm:pt>
    <dgm:pt modelId="{3B2D4B2C-3E0A-4FA7-B753-6D9AF85B6A7A}" type="pres">
      <dgm:prSet presAssocID="{2967E68B-D9EE-4F1A-B3A6-90FC56A5AB21}" presName="node" presStyleLbl="node1" presStyleIdx="0" presStyleCnt="6">
        <dgm:presLayoutVars>
          <dgm:bulletEnabled val="1"/>
        </dgm:presLayoutVars>
      </dgm:prSet>
      <dgm:spPr/>
    </dgm:pt>
    <dgm:pt modelId="{65D78D47-23FF-4D06-8758-71C46C690F17}" type="pres">
      <dgm:prSet presAssocID="{F4172515-63E5-4893-9BB4-DF6D92548A42}" presName="sibTrans" presStyleLbl="sibTrans1D1" presStyleIdx="0" presStyleCnt="5"/>
      <dgm:spPr/>
    </dgm:pt>
    <dgm:pt modelId="{1095F8B0-1BBB-44B1-B4CB-E0CA9F5B39B0}" type="pres">
      <dgm:prSet presAssocID="{F4172515-63E5-4893-9BB4-DF6D92548A42}" presName="connectorText" presStyleLbl="sibTrans1D1" presStyleIdx="0" presStyleCnt="5"/>
      <dgm:spPr/>
    </dgm:pt>
    <dgm:pt modelId="{BE0BD6CD-96A5-447D-B6C7-836FEE4F9D00}" type="pres">
      <dgm:prSet presAssocID="{A320C70D-9B57-45F0-8442-0481C9DE6FB7}" presName="node" presStyleLbl="node1" presStyleIdx="1" presStyleCnt="6">
        <dgm:presLayoutVars>
          <dgm:bulletEnabled val="1"/>
        </dgm:presLayoutVars>
      </dgm:prSet>
      <dgm:spPr/>
    </dgm:pt>
    <dgm:pt modelId="{423A4834-7F1C-462F-A5D6-F23DB546F043}" type="pres">
      <dgm:prSet presAssocID="{8E671A7E-CAA0-4241-86D2-879ABCB88148}" presName="sibTrans" presStyleLbl="sibTrans1D1" presStyleIdx="1" presStyleCnt="5"/>
      <dgm:spPr/>
    </dgm:pt>
    <dgm:pt modelId="{3EB51EA0-8CB0-4AB7-A7BB-1629E8CF14E0}" type="pres">
      <dgm:prSet presAssocID="{8E671A7E-CAA0-4241-86D2-879ABCB88148}" presName="connectorText" presStyleLbl="sibTrans1D1" presStyleIdx="1" presStyleCnt="5"/>
      <dgm:spPr/>
    </dgm:pt>
    <dgm:pt modelId="{3ED97BE9-B4D0-4F31-9CE4-E6A9EE45B195}" type="pres">
      <dgm:prSet presAssocID="{E1110430-2AC1-429F-88E0-413AEA830DA0}" presName="node" presStyleLbl="node1" presStyleIdx="2" presStyleCnt="6">
        <dgm:presLayoutVars>
          <dgm:bulletEnabled val="1"/>
        </dgm:presLayoutVars>
      </dgm:prSet>
      <dgm:spPr/>
    </dgm:pt>
    <dgm:pt modelId="{D2B80067-783D-454A-A786-AA3A295E90E4}" type="pres">
      <dgm:prSet presAssocID="{3FC9A823-CC93-4887-B085-D697E22A30CA}" presName="sibTrans" presStyleLbl="sibTrans1D1" presStyleIdx="2" presStyleCnt="5"/>
      <dgm:spPr/>
    </dgm:pt>
    <dgm:pt modelId="{FA61FD88-9609-4186-8BB0-0F5E6137B189}" type="pres">
      <dgm:prSet presAssocID="{3FC9A823-CC93-4887-B085-D697E22A30CA}" presName="connectorText" presStyleLbl="sibTrans1D1" presStyleIdx="2" presStyleCnt="5"/>
      <dgm:spPr/>
    </dgm:pt>
    <dgm:pt modelId="{2CA4824E-4419-42FC-98E4-188739F89A57}" type="pres">
      <dgm:prSet presAssocID="{6335E5B9-1A2D-4253-ACBF-EEA9A01E2F3C}" presName="node" presStyleLbl="node1" presStyleIdx="3" presStyleCnt="6">
        <dgm:presLayoutVars>
          <dgm:bulletEnabled val="1"/>
        </dgm:presLayoutVars>
      </dgm:prSet>
      <dgm:spPr/>
    </dgm:pt>
    <dgm:pt modelId="{CE77966D-50BB-47B2-A7F3-CFFFC27EE606}" type="pres">
      <dgm:prSet presAssocID="{85D14DE4-BFCF-483E-AD58-3911F3CD81F8}" presName="sibTrans" presStyleLbl="sibTrans1D1" presStyleIdx="3" presStyleCnt="5"/>
      <dgm:spPr/>
    </dgm:pt>
    <dgm:pt modelId="{C7325F98-E570-4707-98B6-B4D7C46B5CD8}" type="pres">
      <dgm:prSet presAssocID="{85D14DE4-BFCF-483E-AD58-3911F3CD81F8}" presName="connectorText" presStyleLbl="sibTrans1D1" presStyleIdx="3" presStyleCnt="5"/>
      <dgm:spPr/>
    </dgm:pt>
    <dgm:pt modelId="{FFDABDFB-61E9-4E53-8FB5-3DD7B48982AB}" type="pres">
      <dgm:prSet presAssocID="{3C0F97B0-0359-477A-8354-B0F0D52F3045}" presName="node" presStyleLbl="node1" presStyleIdx="4" presStyleCnt="6">
        <dgm:presLayoutVars>
          <dgm:bulletEnabled val="1"/>
        </dgm:presLayoutVars>
      </dgm:prSet>
      <dgm:spPr/>
    </dgm:pt>
    <dgm:pt modelId="{8A0051A2-BAD8-42B5-889D-2014B76186D0}" type="pres">
      <dgm:prSet presAssocID="{8FC20779-CBB7-4C07-99B4-56D17BB5F4D7}" presName="sibTrans" presStyleLbl="sibTrans1D1" presStyleIdx="4" presStyleCnt="5"/>
      <dgm:spPr/>
    </dgm:pt>
    <dgm:pt modelId="{EE9BAA4E-A9C6-447F-9066-7D697B109CCA}" type="pres">
      <dgm:prSet presAssocID="{8FC20779-CBB7-4C07-99B4-56D17BB5F4D7}" presName="connectorText" presStyleLbl="sibTrans1D1" presStyleIdx="4" presStyleCnt="5"/>
      <dgm:spPr/>
    </dgm:pt>
    <dgm:pt modelId="{F13245F2-0EC6-43B2-B002-FE7A8AC3E198}" type="pres">
      <dgm:prSet presAssocID="{D21EF4BF-689F-4B9D-8F81-711C97C89F06}" presName="node" presStyleLbl="node1" presStyleIdx="5" presStyleCnt="6">
        <dgm:presLayoutVars>
          <dgm:bulletEnabled val="1"/>
        </dgm:presLayoutVars>
      </dgm:prSet>
      <dgm:spPr/>
    </dgm:pt>
  </dgm:ptLst>
  <dgm:cxnLst>
    <dgm:cxn modelId="{757FB404-99F1-4202-B851-93428C424AA7}" type="presOf" srcId="{3C0F97B0-0359-477A-8354-B0F0D52F3045}" destId="{FFDABDFB-61E9-4E53-8FB5-3DD7B48982AB}" srcOrd="0" destOrd="0" presId="urn:microsoft.com/office/officeart/2016/7/layout/RepeatingBendingProcessNew"/>
    <dgm:cxn modelId="{8FB3971B-3CB0-48C7-854A-B7383485128E}" type="presOf" srcId="{8E671A7E-CAA0-4241-86D2-879ABCB88148}" destId="{3EB51EA0-8CB0-4AB7-A7BB-1629E8CF14E0}" srcOrd="1" destOrd="0" presId="urn:microsoft.com/office/officeart/2016/7/layout/RepeatingBendingProcessNew"/>
    <dgm:cxn modelId="{31B6A11B-2CFD-4788-B67E-FF78D99D1AB6}" type="presOf" srcId="{8FC20779-CBB7-4C07-99B4-56D17BB5F4D7}" destId="{EE9BAA4E-A9C6-447F-9066-7D697B109CCA}" srcOrd="1" destOrd="0" presId="urn:microsoft.com/office/officeart/2016/7/layout/RepeatingBendingProcessNew"/>
    <dgm:cxn modelId="{88B0F75B-9428-4788-ABF4-3A6242FB450D}" type="presOf" srcId="{F4172515-63E5-4893-9BB4-DF6D92548A42}" destId="{1095F8B0-1BBB-44B1-B4CB-E0CA9F5B39B0}" srcOrd="1" destOrd="0" presId="urn:microsoft.com/office/officeart/2016/7/layout/RepeatingBendingProcessNew"/>
    <dgm:cxn modelId="{FA8A2842-BBEE-4F3B-A53D-6788E6FDBFE2}" type="presOf" srcId="{E1110430-2AC1-429F-88E0-413AEA830DA0}" destId="{3ED97BE9-B4D0-4F31-9CE4-E6A9EE45B195}" srcOrd="0" destOrd="0" presId="urn:microsoft.com/office/officeart/2016/7/layout/RepeatingBendingProcessNew"/>
    <dgm:cxn modelId="{0A4DDC62-5A7D-408A-A603-7B1F8888B5F4}" type="presOf" srcId="{8FC20779-CBB7-4C07-99B4-56D17BB5F4D7}" destId="{8A0051A2-BAD8-42B5-889D-2014B76186D0}" srcOrd="0" destOrd="0" presId="urn:microsoft.com/office/officeart/2016/7/layout/RepeatingBendingProcessNew"/>
    <dgm:cxn modelId="{2A315E6B-62D1-4655-B736-05EF1E9A7929}" srcId="{4A232A07-B44D-4649-B51D-4164E42BB668}" destId="{E1110430-2AC1-429F-88E0-413AEA830DA0}" srcOrd="2" destOrd="0" parTransId="{A84C346B-3E19-4706-968B-63318FCF8612}" sibTransId="{3FC9A823-CC93-4887-B085-D697E22A30CA}"/>
    <dgm:cxn modelId="{92D3FE6B-D7C1-4CFE-A9BB-2B78ED524987}" type="presOf" srcId="{4A232A07-B44D-4649-B51D-4164E42BB668}" destId="{1DD998F1-BA26-4874-B281-9BDC7AE70F1A}" srcOrd="0" destOrd="0" presId="urn:microsoft.com/office/officeart/2016/7/layout/RepeatingBendingProcessNew"/>
    <dgm:cxn modelId="{2E28E852-8EE7-43A3-8A61-6198406E2536}" srcId="{4A232A07-B44D-4649-B51D-4164E42BB668}" destId="{3C0F97B0-0359-477A-8354-B0F0D52F3045}" srcOrd="4" destOrd="0" parTransId="{3E8B96DD-9FC6-4A96-87AE-71F4FC1A6133}" sibTransId="{8FC20779-CBB7-4C07-99B4-56D17BB5F4D7}"/>
    <dgm:cxn modelId="{7A157A54-BDDD-4542-B49E-9860477C2406}" type="presOf" srcId="{2967E68B-D9EE-4F1A-B3A6-90FC56A5AB21}" destId="{3B2D4B2C-3E0A-4FA7-B753-6D9AF85B6A7A}" srcOrd="0" destOrd="0" presId="urn:microsoft.com/office/officeart/2016/7/layout/RepeatingBendingProcessNew"/>
    <dgm:cxn modelId="{DCDDA183-F6AB-48EF-8C25-C65D0F16A6ED}" srcId="{4A232A07-B44D-4649-B51D-4164E42BB668}" destId="{2967E68B-D9EE-4F1A-B3A6-90FC56A5AB21}" srcOrd="0" destOrd="0" parTransId="{E21F82B0-1739-4546-B772-573A45C198D4}" sibTransId="{F4172515-63E5-4893-9BB4-DF6D92548A42}"/>
    <dgm:cxn modelId="{1445278A-3A51-4323-B736-6F32AE0A1A2D}" type="presOf" srcId="{A320C70D-9B57-45F0-8442-0481C9DE6FB7}" destId="{BE0BD6CD-96A5-447D-B6C7-836FEE4F9D00}" srcOrd="0" destOrd="0" presId="urn:microsoft.com/office/officeart/2016/7/layout/RepeatingBendingProcessNew"/>
    <dgm:cxn modelId="{84B82B8A-596C-46C9-BD35-2627769AB180}" type="presOf" srcId="{6335E5B9-1A2D-4253-ACBF-EEA9A01E2F3C}" destId="{2CA4824E-4419-42FC-98E4-188739F89A57}" srcOrd="0" destOrd="0" presId="urn:microsoft.com/office/officeart/2016/7/layout/RepeatingBendingProcessNew"/>
    <dgm:cxn modelId="{3DA5058E-C5EB-42C4-A287-2A46114DEBA0}" type="presOf" srcId="{85D14DE4-BFCF-483E-AD58-3911F3CD81F8}" destId="{CE77966D-50BB-47B2-A7F3-CFFFC27EE606}" srcOrd="0" destOrd="0" presId="urn:microsoft.com/office/officeart/2016/7/layout/RepeatingBendingProcessNew"/>
    <dgm:cxn modelId="{A8FF4E9A-1E4C-409D-AA1F-8C21AB8732E0}" type="presOf" srcId="{8E671A7E-CAA0-4241-86D2-879ABCB88148}" destId="{423A4834-7F1C-462F-A5D6-F23DB546F043}" srcOrd="0" destOrd="0" presId="urn:microsoft.com/office/officeart/2016/7/layout/RepeatingBendingProcessNew"/>
    <dgm:cxn modelId="{1C77DBA3-3E1D-41EA-A0BD-987A06F6168E}" type="presOf" srcId="{3FC9A823-CC93-4887-B085-D697E22A30CA}" destId="{D2B80067-783D-454A-A786-AA3A295E90E4}" srcOrd="0" destOrd="0" presId="urn:microsoft.com/office/officeart/2016/7/layout/RepeatingBendingProcessNew"/>
    <dgm:cxn modelId="{DAE9EDB1-11BD-4BFE-95F8-1DC7FB0848A8}" type="presOf" srcId="{3FC9A823-CC93-4887-B085-D697E22A30CA}" destId="{FA61FD88-9609-4186-8BB0-0F5E6137B189}" srcOrd="1" destOrd="0" presId="urn:microsoft.com/office/officeart/2016/7/layout/RepeatingBendingProcessNew"/>
    <dgm:cxn modelId="{A34009B3-0DF3-4221-A318-9308FD4D4FBE}" type="presOf" srcId="{D21EF4BF-689F-4B9D-8F81-711C97C89F06}" destId="{F13245F2-0EC6-43B2-B002-FE7A8AC3E198}" srcOrd="0" destOrd="0" presId="urn:microsoft.com/office/officeart/2016/7/layout/RepeatingBendingProcessNew"/>
    <dgm:cxn modelId="{6BD4B1C5-40C3-4A02-B933-43DA11C23B3E}" type="presOf" srcId="{85D14DE4-BFCF-483E-AD58-3911F3CD81F8}" destId="{C7325F98-E570-4707-98B6-B4D7C46B5CD8}" srcOrd="1" destOrd="0" presId="urn:microsoft.com/office/officeart/2016/7/layout/RepeatingBendingProcessNew"/>
    <dgm:cxn modelId="{59F4E6CE-F208-44C8-95F6-F277139B6FBA}" type="presOf" srcId="{F4172515-63E5-4893-9BB4-DF6D92548A42}" destId="{65D78D47-23FF-4D06-8758-71C46C690F17}" srcOrd="0" destOrd="0" presId="urn:microsoft.com/office/officeart/2016/7/layout/RepeatingBendingProcessNew"/>
    <dgm:cxn modelId="{07292DD1-C488-4CDF-8C52-9CE390E19BAE}" srcId="{4A232A07-B44D-4649-B51D-4164E42BB668}" destId="{A320C70D-9B57-45F0-8442-0481C9DE6FB7}" srcOrd="1" destOrd="0" parTransId="{8FC1B459-71F8-4DC5-A6CD-12BC82D4B5B5}" sibTransId="{8E671A7E-CAA0-4241-86D2-879ABCB88148}"/>
    <dgm:cxn modelId="{115E33EF-EBE9-4CF9-9E1A-8DC7ED66262A}" srcId="{4A232A07-B44D-4649-B51D-4164E42BB668}" destId="{6335E5B9-1A2D-4253-ACBF-EEA9A01E2F3C}" srcOrd="3" destOrd="0" parTransId="{ECFD8506-9EEF-4941-BE52-3A0AAFC5D972}" sibTransId="{85D14DE4-BFCF-483E-AD58-3911F3CD81F8}"/>
    <dgm:cxn modelId="{B3FF79F2-93FB-45FF-A56C-D606911C0BF6}" srcId="{4A232A07-B44D-4649-B51D-4164E42BB668}" destId="{D21EF4BF-689F-4B9D-8F81-711C97C89F06}" srcOrd="5" destOrd="0" parTransId="{69D56516-00A1-47C6-B279-395E1C28CAB1}" sibTransId="{B6113C36-D7A1-4BB7-8B3A-9C63C3173AD9}"/>
    <dgm:cxn modelId="{54F1FABB-0896-467B-B766-8FC0CF82332C}" type="presParOf" srcId="{1DD998F1-BA26-4874-B281-9BDC7AE70F1A}" destId="{3B2D4B2C-3E0A-4FA7-B753-6D9AF85B6A7A}" srcOrd="0" destOrd="0" presId="urn:microsoft.com/office/officeart/2016/7/layout/RepeatingBendingProcessNew"/>
    <dgm:cxn modelId="{B90EF0B2-999D-4D31-ABBE-9F7F25135685}" type="presParOf" srcId="{1DD998F1-BA26-4874-B281-9BDC7AE70F1A}" destId="{65D78D47-23FF-4D06-8758-71C46C690F17}" srcOrd="1" destOrd="0" presId="urn:microsoft.com/office/officeart/2016/7/layout/RepeatingBendingProcessNew"/>
    <dgm:cxn modelId="{E3B82A43-65BB-4621-BB51-FF03253801D5}" type="presParOf" srcId="{65D78D47-23FF-4D06-8758-71C46C690F17}" destId="{1095F8B0-1BBB-44B1-B4CB-E0CA9F5B39B0}" srcOrd="0" destOrd="0" presId="urn:microsoft.com/office/officeart/2016/7/layout/RepeatingBendingProcessNew"/>
    <dgm:cxn modelId="{8CC2EFBC-C5EF-4CD4-9B53-C956C3891C9B}" type="presParOf" srcId="{1DD998F1-BA26-4874-B281-9BDC7AE70F1A}" destId="{BE0BD6CD-96A5-447D-B6C7-836FEE4F9D00}" srcOrd="2" destOrd="0" presId="urn:microsoft.com/office/officeart/2016/7/layout/RepeatingBendingProcessNew"/>
    <dgm:cxn modelId="{759BFFEC-B1C3-4F5B-9C8C-8A4299FC6714}" type="presParOf" srcId="{1DD998F1-BA26-4874-B281-9BDC7AE70F1A}" destId="{423A4834-7F1C-462F-A5D6-F23DB546F043}" srcOrd="3" destOrd="0" presId="urn:microsoft.com/office/officeart/2016/7/layout/RepeatingBendingProcessNew"/>
    <dgm:cxn modelId="{CAA6964D-A108-4028-BDEF-4B1356D798A3}" type="presParOf" srcId="{423A4834-7F1C-462F-A5D6-F23DB546F043}" destId="{3EB51EA0-8CB0-4AB7-A7BB-1629E8CF14E0}" srcOrd="0" destOrd="0" presId="urn:microsoft.com/office/officeart/2016/7/layout/RepeatingBendingProcessNew"/>
    <dgm:cxn modelId="{6943724F-BD24-4A17-B9E9-FF3F1BBD21AC}" type="presParOf" srcId="{1DD998F1-BA26-4874-B281-9BDC7AE70F1A}" destId="{3ED97BE9-B4D0-4F31-9CE4-E6A9EE45B195}" srcOrd="4" destOrd="0" presId="urn:microsoft.com/office/officeart/2016/7/layout/RepeatingBendingProcessNew"/>
    <dgm:cxn modelId="{DA17EF98-A391-40ED-962F-CDA1A865DC70}" type="presParOf" srcId="{1DD998F1-BA26-4874-B281-9BDC7AE70F1A}" destId="{D2B80067-783D-454A-A786-AA3A295E90E4}" srcOrd="5" destOrd="0" presId="urn:microsoft.com/office/officeart/2016/7/layout/RepeatingBendingProcessNew"/>
    <dgm:cxn modelId="{C159C0AA-E2D4-478C-9DA7-30F2057AA28C}" type="presParOf" srcId="{D2B80067-783D-454A-A786-AA3A295E90E4}" destId="{FA61FD88-9609-4186-8BB0-0F5E6137B189}" srcOrd="0" destOrd="0" presId="urn:microsoft.com/office/officeart/2016/7/layout/RepeatingBendingProcessNew"/>
    <dgm:cxn modelId="{E4608B23-EC7C-4A1B-B3BC-77429200DA67}" type="presParOf" srcId="{1DD998F1-BA26-4874-B281-9BDC7AE70F1A}" destId="{2CA4824E-4419-42FC-98E4-188739F89A57}" srcOrd="6" destOrd="0" presId="urn:microsoft.com/office/officeart/2016/7/layout/RepeatingBendingProcessNew"/>
    <dgm:cxn modelId="{2B61EADF-35A0-45BE-8557-21292387AB0B}" type="presParOf" srcId="{1DD998F1-BA26-4874-B281-9BDC7AE70F1A}" destId="{CE77966D-50BB-47B2-A7F3-CFFFC27EE606}" srcOrd="7" destOrd="0" presId="urn:microsoft.com/office/officeart/2016/7/layout/RepeatingBendingProcessNew"/>
    <dgm:cxn modelId="{C1E1D20A-E60E-4F38-A2CF-BC021594B351}" type="presParOf" srcId="{CE77966D-50BB-47B2-A7F3-CFFFC27EE606}" destId="{C7325F98-E570-4707-98B6-B4D7C46B5CD8}" srcOrd="0" destOrd="0" presId="urn:microsoft.com/office/officeart/2016/7/layout/RepeatingBendingProcessNew"/>
    <dgm:cxn modelId="{DA9695BE-BB24-4F4D-B3C9-98405C43C3EC}" type="presParOf" srcId="{1DD998F1-BA26-4874-B281-9BDC7AE70F1A}" destId="{FFDABDFB-61E9-4E53-8FB5-3DD7B48982AB}" srcOrd="8" destOrd="0" presId="urn:microsoft.com/office/officeart/2016/7/layout/RepeatingBendingProcessNew"/>
    <dgm:cxn modelId="{76D74966-5BED-4B77-A477-F3F199A86C4D}" type="presParOf" srcId="{1DD998F1-BA26-4874-B281-9BDC7AE70F1A}" destId="{8A0051A2-BAD8-42B5-889D-2014B76186D0}" srcOrd="9" destOrd="0" presId="urn:microsoft.com/office/officeart/2016/7/layout/RepeatingBendingProcessNew"/>
    <dgm:cxn modelId="{CA447DF1-A953-472F-A6B6-6E53C1FBDA92}" type="presParOf" srcId="{8A0051A2-BAD8-42B5-889D-2014B76186D0}" destId="{EE9BAA4E-A9C6-447F-9066-7D697B109CCA}" srcOrd="0" destOrd="0" presId="urn:microsoft.com/office/officeart/2016/7/layout/RepeatingBendingProcessNew"/>
    <dgm:cxn modelId="{8DB4CC60-59CC-488B-9A3B-1392A3F7409D}" type="presParOf" srcId="{1DD998F1-BA26-4874-B281-9BDC7AE70F1A}" destId="{F13245F2-0EC6-43B2-B002-FE7A8AC3E198}"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5A4977C-A519-4AB4-9B7C-390B0C8F067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EFBCCBC-82C2-4EDE-BAB2-649EDC3D979D}">
      <dgm:prSet/>
      <dgm:spPr/>
      <dgm:t>
        <a:bodyPr/>
        <a:lstStyle/>
        <a:p>
          <a:r>
            <a:rPr lang="en-US" b="1"/>
            <a:t>Informal carers</a:t>
          </a:r>
          <a:r>
            <a:rPr lang="en-US"/>
            <a:t> make an important contribution to dementia care and daily support. </a:t>
          </a:r>
        </a:p>
      </dgm:t>
    </dgm:pt>
    <dgm:pt modelId="{393ABE6C-0EA4-42A5-B2BE-EE89F0538388}" type="parTrans" cxnId="{FB8A4ADF-A094-43BA-A838-4FE63F0BDDE1}">
      <dgm:prSet/>
      <dgm:spPr/>
      <dgm:t>
        <a:bodyPr/>
        <a:lstStyle/>
        <a:p>
          <a:endParaRPr lang="en-US"/>
        </a:p>
      </dgm:t>
    </dgm:pt>
    <dgm:pt modelId="{06991417-D6E9-40FA-BA17-143731B6B6C3}" type="sibTrans" cxnId="{FB8A4ADF-A094-43BA-A838-4FE63F0BDDE1}">
      <dgm:prSet/>
      <dgm:spPr/>
      <dgm:t>
        <a:bodyPr/>
        <a:lstStyle/>
        <a:p>
          <a:endParaRPr lang="en-US"/>
        </a:p>
      </dgm:t>
    </dgm:pt>
    <dgm:pt modelId="{523907CD-0E90-49BB-8FAF-245B48B7C0C3}">
      <dgm:prSet/>
      <dgm:spPr/>
      <dgm:t>
        <a:bodyPr/>
        <a:lstStyle/>
        <a:p>
          <a:r>
            <a:rPr lang="en-US"/>
            <a:t>Carers face </a:t>
          </a:r>
          <a:r>
            <a:rPr lang="en-US" b="1"/>
            <a:t>emotional, physical, financial and service-related challenges</a:t>
          </a:r>
          <a:r>
            <a:rPr lang="en-US"/>
            <a:t>. </a:t>
          </a:r>
        </a:p>
      </dgm:t>
    </dgm:pt>
    <dgm:pt modelId="{D0138DCC-1E17-4A8B-B5A9-2D863770FDEF}" type="parTrans" cxnId="{61D3CEA0-9E64-4C9D-99BD-00F0604D7182}">
      <dgm:prSet/>
      <dgm:spPr/>
      <dgm:t>
        <a:bodyPr/>
        <a:lstStyle/>
        <a:p>
          <a:endParaRPr lang="en-US"/>
        </a:p>
      </dgm:t>
    </dgm:pt>
    <dgm:pt modelId="{1E18D7EA-BCCC-4A22-BEA5-FE7AF354D6A3}" type="sibTrans" cxnId="{61D3CEA0-9E64-4C9D-99BD-00F0604D7182}">
      <dgm:prSet/>
      <dgm:spPr/>
      <dgm:t>
        <a:bodyPr/>
        <a:lstStyle/>
        <a:p>
          <a:endParaRPr lang="en-US"/>
        </a:p>
      </dgm:t>
    </dgm:pt>
    <dgm:pt modelId="{E3C3105C-4E4B-46B0-8836-DA6527A3BF8C}">
      <dgm:prSet/>
      <dgm:spPr/>
      <dgm:t>
        <a:bodyPr/>
        <a:lstStyle/>
        <a:p>
          <a:r>
            <a:rPr lang="en-US"/>
            <a:t>These challenges can affect the </a:t>
          </a:r>
          <a:r>
            <a:rPr lang="en-US" b="1"/>
            <a:t>independence and wellbeing</a:t>
          </a:r>
          <a:r>
            <a:rPr lang="en-US"/>
            <a:t> of people living with dementia. </a:t>
          </a:r>
        </a:p>
      </dgm:t>
    </dgm:pt>
    <dgm:pt modelId="{E6DAC287-F434-47E7-8C6D-45654F090E3D}" type="parTrans" cxnId="{74231452-4252-4FB9-B5CC-DCC2E32611BB}">
      <dgm:prSet/>
      <dgm:spPr/>
      <dgm:t>
        <a:bodyPr/>
        <a:lstStyle/>
        <a:p>
          <a:endParaRPr lang="en-US"/>
        </a:p>
      </dgm:t>
    </dgm:pt>
    <dgm:pt modelId="{D6CC02CA-FE22-4869-8E04-C9D20417A6A5}" type="sibTrans" cxnId="{74231452-4252-4FB9-B5CC-DCC2E32611BB}">
      <dgm:prSet/>
      <dgm:spPr/>
      <dgm:t>
        <a:bodyPr/>
        <a:lstStyle/>
        <a:p>
          <a:endParaRPr lang="en-US"/>
        </a:p>
      </dgm:t>
    </dgm:pt>
    <dgm:pt modelId="{9C938DD6-4B9A-4D95-8A3C-F853A8ACCA62}">
      <dgm:prSet/>
      <dgm:spPr/>
      <dgm:t>
        <a:bodyPr/>
        <a:lstStyle/>
        <a:p>
          <a:r>
            <a:rPr lang="en-US"/>
            <a:t>Current UK services provide important support, but </a:t>
          </a:r>
          <a:r>
            <a:rPr lang="en-US" b="1"/>
            <a:t>gaps and access barriers remain</a:t>
          </a:r>
          <a:r>
            <a:rPr lang="en-US"/>
            <a:t>. </a:t>
          </a:r>
        </a:p>
      </dgm:t>
    </dgm:pt>
    <dgm:pt modelId="{803D7219-25F2-4ABE-B26C-AA485D63A6C6}" type="parTrans" cxnId="{C9CBF4F2-21DF-4E98-9342-60144D92B831}">
      <dgm:prSet/>
      <dgm:spPr/>
      <dgm:t>
        <a:bodyPr/>
        <a:lstStyle/>
        <a:p>
          <a:endParaRPr lang="en-US"/>
        </a:p>
      </dgm:t>
    </dgm:pt>
    <dgm:pt modelId="{EFF83210-FB25-4645-B773-0E473EB9CAEB}" type="sibTrans" cxnId="{C9CBF4F2-21DF-4E98-9342-60144D92B831}">
      <dgm:prSet/>
      <dgm:spPr/>
      <dgm:t>
        <a:bodyPr/>
        <a:lstStyle/>
        <a:p>
          <a:endParaRPr lang="en-US"/>
        </a:p>
      </dgm:t>
    </dgm:pt>
    <dgm:pt modelId="{8D64806E-D910-4AF2-8811-7E5B40BF0F92}">
      <dgm:prSet/>
      <dgm:spPr/>
      <dgm:t>
        <a:bodyPr/>
        <a:lstStyle/>
        <a:p>
          <a:r>
            <a:rPr lang="en-US" b="1"/>
            <a:t>Technology</a:t>
          </a:r>
          <a:r>
            <a:rPr lang="en-US"/>
            <a:t> can improve access to support, but digital exclusion remains a concern. </a:t>
          </a:r>
        </a:p>
      </dgm:t>
    </dgm:pt>
    <dgm:pt modelId="{1FCF3524-A612-42C0-9E70-943D47E13B5D}" type="parTrans" cxnId="{AAF78B78-9672-4318-B60F-AE242AD35D6D}">
      <dgm:prSet/>
      <dgm:spPr/>
      <dgm:t>
        <a:bodyPr/>
        <a:lstStyle/>
        <a:p>
          <a:endParaRPr lang="en-US"/>
        </a:p>
      </dgm:t>
    </dgm:pt>
    <dgm:pt modelId="{B3714F15-BF57-4AB5-9638-5AFADF0D32ED}" type="sibTrans" cxnId="{AAF78B78-9672-4318-B60F-AE242AD35D6D}">
      <dgm:prSet/>
      <dgm:spPr/>
      <dgm:t>
        <a:bodyPr/>
        <a:lstStyle/>
        <a:p>
          <a:endParaRPr lang="en-US"/>
        </a:p>
      </dgm:t>
    </dgm:pt>
    <dgm:pt modelId="{7629F79E-2BF9-411F-B314-CFA57B7BF40C}">
      <dgm:prSet/>
      <dgm:spPr/>
      <dgm:t>
        <a:bodyPr/>
        <a:lstStyle/>
        <a:p>
          <a:r>
            <a:rPr lang="en-US"/>
            <a:t>Better </a:t>
          </a:r>
          <a:r>
            <a:rPr lang="en-US" b="1"/>
            <a:t>coordinated, person-centred and carer-inclusive support</a:t>
          </a:r>
          <a:r>
            <a:rPr lang="en-US"/>
            <a:t> is needed. </a:t>
          </a:r>
        </a:p>
      </dgm:t>
    </dgm:pt>
    <dgm:pt modelId="{02F3D38B-43BC-4EE2-A1E6-26E947035B7A}" type="parTrans" cxnId="{EE4B943D-0A12-4C5E-9777-4DE6D1CA2EB9}">
      <dgm:prSet/>
      <dgm:spPr/>
      <dgm:t>
        <a:bodyPr/>
        <a:lstStyle/>
        <a:p>
          <a:endParaRPr lang="en-US"/>
        </a:p>
      </dgm:t>
    </dgm:pt>
    <dgm:pt modelId="{33581270-E5FC-43ED-9C1B-634070EB7944}" type="sibTrans" cxnId="{EE4B943D-0A12-4C5E-9777-4DE6D1CA2EB9}">
      <dgm:prSet/>
      <dgm:spPr/>
      <dgm:t>
        <a:bodyPr/>
        <a:lstStyle/>
        <a:p>
          <a:endParaRPr lang="en-US"/>
        </a:p>
      </dgm:t>
    </dgm:pt>
    <dgm:pt modelId="{CA68BAF9-8EC7-4CB2-B84E-15225D6CFFFF}" type="pres">
      <dgm:prSet presAssocID="{85A4977C-A519-4AB4-9B7C-390B0C8F0674}" presName="linear" presStyleCnt="0">
        <dgm:presLayoutVars>
          <dgm:animLvl val="lvl"/>
          <dgm:resizeHandles val="exact"/>
        </dgm:presLayoutVars>
      </dgm:prSet>
      <dgm:spPr/>
    </dgm:pt>
    <dgm:pt modelId="{C773121F-862B-4941-94B1-8EC48E6D7D84}" type="pres">
      <dgm:prSet presAssocID="{9EFBCCBC-82C2-4EDE-BAB2-649EDC3D979D}" presName="parentText" presStyleLbl="node1" presStyleIdx="0" presStyleCnt="6">
        <dgm:presLayoutVars>
          <dgm:chMax val="0"/>
          <dgm:bulletEnabled val="1"/>
        </dgm:presLayoutVars>
      </dgm:prSet>
      <dgm:spPr/>
    </dgm:pt>
    <dgm:pt modelId="{66B4A91A-DD2B-44B6-9F00-65302095053D}" type="pres">
      <dgm:prSet presAssocID="{06991417-D6E9-40FA-BA17-143731B6B6C3}" presName="spacer" presStyleCnt="0"/>
      <dgm:spPr/>
    </dgm:pt>
    <dgm:pt modelId="{F12C38C9-870A-48BF-A1EC-B04F7A9ABFD4}" type="pres">
      <dgm:prSet presAssocID="{523907CD-0E90-49BB-8FAF-245B48B7C0C3}" presName="parentText" presStyleLbl="node1" presStyleIdx="1" presStyleCnt="6">
        <dgm:presLayoutVars>
          <dgm:chMax val="0"/>
          <dgm:bulletEnabled val="1"/>
        </dgm:presLayoutVars>
      </dgm:prSet>
      <dgm:spPr/>
    </dgm:pt>
    <dgm:pt modelId="{F2728B4F-7476-4DCF-A1F6-97B0FCA4E036}" type="pres">
      <dgm:prSet presAssocID="{1E18D7EA-BCCC-4A22-BEA5-FE7AF354D6A3}" presName="spacer" presStyleCnt="0"/>
      <dgm:spPr/>
    </dgm:pt>
    <dgm:pt modelId="{69B4C5C5-1337-4040-84B0-57C21CBF51F9}" type="pres">
      <dgm:prSet presAssocID="{E3C3105C-4E4B-46B0-8836-DA6527A3BF8C}" presName="parentText" presStyleLbl="node1" presStyleIdx="2" presStyleCnt="6">
        <dgm:presLayoutVars>
          <dgm:chMax val="0"/>
          <dgm:bulletEnabled val="1"/>
        </dgm:presLayoutVars>
      </dgm:prSet>
      <dgm:spPr/>
    </dgm:pt>
    <dgm:pt modelId="{83B932C1-B048-44AD-BFD2-167162C0DD94}" type="pres">
      <dgm:prSet presAssocID="{D6CC02CA-FE22-4869-8E04-C9D20417A6A5}" presName="spacer" presStyleCnt="0"/>
      <dgm:spPr/>
    </dgm:pt>
    <dgm:pt modelId="{85A1A3F7-26EC-463D-B266-0D4A5509DA76}" type="pres">
      <dgm:prSet presAssocID="{9C938DD6-4B9A-4D95-8A3C-F853A8ACCA62}" presName="parentText" presStyleLbl="node1" presStyleIdx="3" presStyleCnt="6">
        <dgm:presLayoutVars>
          <dgm:chMax val="0"/>
          <dgm:bulletEnabled val="1"/>
        </dgm:presLayoutVars>
      </dgm:prSet>
      <dgm:spPr/>
    </dgm:pt>
    <dgm:pt modelId="{A20F0719-4690-4BCB-9953-D032DB9B10E0}" type="pres">
      <dgm:prSet presAssocID="{EFF83210-FB25-4645-B773-0E473EB9CAEB}" presName="spacer" presStyleCnt="0"/>
      <dgm:spPr/>
    </dgm:pt>
    <dgm:pt modelId="{52EC124D-DAD1-4FD4-A798-FBA79B57F267}" type="pres">
      <dgm:prSet presAssocID="{8D64806E-D910-4AF2-8811-7E5B40BF0F92}" presName="parentText" presStyleLbl="node1" presStyleIdx="4" presStyleCnt="6">
        <dgm:presLayoutVars>
          <dgm:chMax val="0"/>
          <dgm:bulletEnabled val="1"/>
        </dgm:presLayoutVars>
      </dgm:prSet>
      <dgm:spPr/>
    </dgm:pt>
    <dgm:pt modelId="{5623AECB-EF7C-42A7-8C53-A3BEF272BB34}" type="pres">
      <dgm:prSet presAssocID="{B3714F15-BF57-4AB5-9638-5AFADF0D32ED}" presName="spacer" presStyleCnt="0"/>
      <dgm:spPr/>
    </dgm:pt>
    <dgm:pt modelId="{13B69842-4B14-4578-B443-9E8FED30F9EC}" type="pres">
      <dgm:prSet presAssocID="{7629F79E-2BF9-411F-B314-CFA57B7BF40C}" presName="parentText" presStyleLbl="node1" presStyleIdx="5" presStyleCnt="6">
        <dgm:presLayoutVars>
          <dgm:chMax val="0"/>
          <dgm:bulletEnabled val="1"/>
        </dgm:presLayoutVars>
      </dgm:prSet>
      <dgm:spPr/>
    </dgm:pt>
  </dgm:ptLst>
  <dgm:cxnLst>
    <dgm:cxn modelId="{C121A12B-467B-4D17-8130-6B4A2B729F21}" type="presOf" srcId="{E3C3105C-4E4B-46B0-8836-DA6527A3BF8C}" destId="{69B4C5C5-1337-4040-84B0-57C21CBF51F9}" srcOrd="0" destOrd="0" presId="urn:microsoft.com/office/officeart/2005/8/layout/vList2"/>
    <dgm:cxn modelId="{EE4B943D-0A12-4C5E-9777-4DE6D1CA2EB9}" srcId="{85A4977C-A519-4AB4-9B7C-390B0C8F0674}" destId="{7629F79E-2BF9-411F-B314-CFA57B7BF40C}" srcOrd="5" destOrd="0" parTransId="{02F3D38B-43BC-4EE2-A1E6-26E947035B7A}" sibTransId="{33581270-E5FC-43ED-9C1B-634070EB7944}"/>
    <dgm:cxn modelId="{7A349763-A70D-4CDD-AF90-E9550C729C22}" type="presOf" srcId="{7629F79E-2BF9-411F-B314-CFA57B7BF40C}" destId="{13B69842-4B14-4578-B443-9E8FED30F9EC}" srcOrd="0" destOrd="0" presId="urn:microsoft.com/office/officeart/2005/8/layout/vList2"/>
    <dgm:cxn modelId="{9333EA6F-07AE-417B-A107-B28A0B161092}" type="presOf" srcId="{85A4977C-A519-4AB4-9B7C-390B0C8F0674}" destId="{CA68BAF9-8EC7-4CB2-B84E-15225D6CFFFF}" srcOrd="0" destOrd="0" presId="urn:microsoft.com/office/officeart/2005/8/layout/vList2"/>
    <dgm:cxn modelId="{74231452-4252-4FB9-B5CC-DCC2E32611BB}" srcId="{85A4977C-A519-4AB4-9B7C-390B0C8F0674}" destId="{E3C3105C-4E4B-46B0-8836-DA6527A3BF8C}" srcOrd="2" destOrd="0" parTransId="{E6DAC287-F434-47E7-8C6D-45654F090E3D}" sibTransId="{D6CC02CA-FE22-4869-8E04-C9D20417A6A5}"/>
    <dgm:cxn modelId="{AAF78B78-9672-4318-B60F-AE242AD35D6D}" srcId="{85A4977C-A519-4AB4-9B7C-390B0C8F0674}" destId="{8D64806E-D910-4AF2-8811-7E5B40BF0F92}" srcOrd="4" destOrd="0" parTransId="{1FCF3524-A612-42C0-9E70-943D47E13B5D}" sibTransId="{B3714F15-BF57-4AB5-9638-5AFADF0D32ED}"/>
    <dgm:cxn modelId="{BF29DD96-52E9-46EA-B1AC-38A2CCB1B810}" type="presOf" srcId="{8D64806E-D910-4AF2-8811-7E5B40BF0F92}" destId="{52EC124D-DAD1-4FD4-A798-FBA79B57F267}" srcOrd="0" destOrd="0" presId="urn:microsoft.com/office/officeart/2005/8/layout/vList2"/>
    <dgm:cxn modelId="{61D3CEA0-9E64-4C9D-99BD-00F0604D7182}" srcId="{85A4977C-A519-4AB4-9B7C-390B0C8F0674}" destId="{523907CD-0E90-49BB-8FAF-245B48B7C0C3}" srcOrd="1" destOrd="0" parTransId="{D0138DCC-1E17-4A8B-B5A9-2D863770FDEF}" sibTransId="{1E18D7EA-BCCC-4A22-BEA5-FE7AF354D6A3}"/>
    <dgm:cxn modelId="{2E3F52AF-58EF-4010-BFA9-5F5D4EB96E42}" type="presOf" srcId="{523907CD-0E90-49BB-8FAF-245B48B7C0C3}" destId="{F12C38C9-870A-48BF-A1EC-B04F7A9ABFD4}" srcOrd="0" destOrd="0" presId="urn:microsoft.com/office/officeart/2005/8/layout/vList2"/>
    <dgm:cxn modelId="{BD706AD1-448E-4CA4-93D8-21E089C80EA8}" type="presOf" srcId="{9EFBCCBC-82C2-4EDE-BAB2-649EDC3D979D}" destId="{C773121F-862B-4941-94B1-8EC48E6D7D84}" srcOrd="0" destOrd="0" presId="urn:microsoft.com/office/officeart/2005/8/layout/vList2"/>
    <dgm:cxn modelId="{FB8A4ADF-A094-43BA-A838-4FE63F0BDDE1}" srcId="{85A4977C-A519-4AB4-9B7C-390B0C8F0674}" destId="{9EFBCCBC-82C2-4EDE-BAB2-649EDC3D979D}" srcOrd="0" destOrd="0" parTransId="{393ABE6C-0EA4-42A5-B2BE-EE89F0538388}" sibTransId="{06991417-D6E9-40FA-BA17-143731B6B6C3}"/>
    <dgm:cxn modelId="{DF82EBE4-C900-44BF-A648-EE7F7FADB767}" type="presOf" srcId="{9C938DD6-4B9A-4D95-8A3C-F853A8ACCA62}" destId="{85A1A3F7-26EC-463D-B266-0D4A5509DA76}" srcOrd="0" destOrd="0" presId="urn:microsoft.com/office/officeart/2005/8/layout/vList2"/>
    <dgm:cxn modelId="{C9CBF4F2-21DF-4E98-9342-60144D92B831}" srcId="{85A4977C-A519-4AB4-9B7C-390B0C8F0674}" destId="{9C938DD6-4B9A-4D95-8A3C-F853A8ACCA62}" srcOrd="3" destOrd="0" parTransId="{803D7219-25F2-4ABE-B26C-AA485D63A6C6}" sibTransId="{EFF83210-FB25-4645-B773-0E473EB9CAEB}"/>
    <dgm:cxn modelId="{68205229-4587-48CA-92DF-E4FFDECF830D}" type="presParOf" srcId="{CA68BAF9-8EC7-4CB2-B84E-15225D6CFFFF}" destId="{C773121F-862B-4941-94B1-8EC48E6D7D84}" srcOrd="0" destOrd="0" presId="urn:microsoft.com/office/officeart/2005/8/layout/vList2"/>
    <dgm:cxn modelId="{104676B8-270B-4ABB-8F91-1D9694E031C5}" type="presParOf" srcId="{CA68BAF9-8EC7-4CB2-B84E-15225D6CFFFF}" destId="{66B4A91A-DD2B-44B6-9F00-65302095053D}" srcOrd="1" destOrd="0" presId="urn:microsoft.com/office/officeart/2005/8/layout/vList2"/>
    <dgm:cxn modelId="{A010101C-0DFD-41BA-BF82-F342A842EC19}" type="presParOf" srcId="{CA68BAF9-8EC7-4CB2-B84E-15225D6CFFFF}" destId="{F12C38C9-870A-48BF-A1EC-B04F7A9ABFD4}" srcOrd="2" destOrd="0" presId="urn:microsoft.com/office/officeart/2005/8/layout/vList2"/>
    <dgm:cxn modelId="{D46241D0-382F-4AD1-BE40-CCBF8E5DCC6E}" type="presParOf" srcId="{CA68BAF9-8EC7-4CB2-B84E-15225D6CFFFF}" destId="{F2728B4F-7476-4DCF-A1F6-97B0FCA4E036}" srcOrd="3" destOrd="0" presId="urn:microsoft.com/office/officeart/2005/8/layout/vList2"/>
    <dgm:cxn modelId="{E3D6F48E-4503-44D8-BF01-814F411F1AFB}" type="presParOf" srcId="{CA68BAF9-8EC7-4CB2-B84E-15225D6CFFFF}" destId="{69B4C5C5-1337-4040-84B0-57C21CBF51F9}" srcOrd="4" destOrd="0" presId="urn:microsoft.com/office/officeart/2005/8/layout/vList2"/>
    <dgm:cxn modelId="{FEC453A7-B684-4249-BCBF-F3E5490C6790}" type="presParOf" srcId="{CA68BAF9-8EC7-4CB2-B84E-15225D6CFFFF}" destId="{83B932C1-B048-44AD-BFD2-167162C0DD94}" srcOrd="5" destOrd="0" presId="urn:microsoft.com/office/officeart/2005/8/layout/vList2"/>
    <dgm:cxn modelId="{ADBD8A16-F8F4-41A8-A7A7-651CC7F45FFF}" type="presParOf" srcId="{CA68BAF9-8EC7-4CB2-B84E-15225D6CFFFF}" destId="{85A1A3F7-26EC-463D-B266-0D4A5509DA76}" srcOrd="6" destOrd="0" presId="urn:microsoft.com/office/officeart/2005/8/layout/vList2"/>
    <dgm:cxn modelId="{1A3E9C8B-51B5-4A8B-B8F6-0EAF3274E63B}" type="presParOf" srcId="{CA68BAF9-8EC7-4CB2-B84E-15225D6CFFFF}" destId="{A20F0719-4690-4BCB-9953-D032DB9B10E0}" srcOrd="7" destOrd="0" presId="urn:microsoft.com/office/officeart/2005/8/layout/vList2"/>
    <dgm:cxn modelId="{B2EACE8B-E9E2-4C6B-AC46-CD229884A00B}" type="presParOf" srcId="{CA68BAF9-8EC7-4CB2-B84E-15225D6CFFFF}" destId="{52EC124D-DAD1-4FD4-A798-FBA79B57F267}" srcOrd="8" destOrd="0" presId="urn:microsoft.com/office/officeart/2005/8/layout/vList2"/>
    <dgm:cxn modelId="{1258C5F6-FC11-4C81-B4E2-93BDACD98AEF}" type="presParOf" srcId="{CA68BAF9-8EC7-4CB2-B84E-15225D6CFFFF}" destId="{5623AECB-EF7C-42A7-8C53-A3BEF272BB34}" srcOrd="9" destOrd="0" presId="urn:microsoft.com/office/officeart/2005/8/layout/vList2"/>
    <dgm:cxn modelId="{3729435E-3584-4B6F-84EF-5F3886025D79}" type="presParOf" srcId="{CA68BAF9-8EC7-4CB2-B84E-15225D6CFFFF}" destId="{13B69842-4B14-4578-B443-9E8FED30F9EC}"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0DD8F1-BA7F-4495-BC4E-97DCDB4B7FAF}">
      <dsp:nvSpPr>
        <dsp:cNvPr id="0" name=""/>
        <dsp:cNvSpPr/>
      </dsp:nvSpPr>
      <dsp:spPr>
        <a:xfrm>
          <a:off x="0" y="0"/>
          <a:ext cx="4052620" cy="74851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Dementia is a progressive condition affecting memory, communication and daily activities (NICE, 2018). </a:t>
          </a:r>
        </a:p>
      </dsp:txBody>
      <dsp:txXfrm>
        <a:off x="21923" y="21923"/>
        <a:ext cx="3181660" cy="704673"/>
      </dsp:txXfrm>
    </dsp:sp>
    <dsp:sp modelId="{1514BE47-23A6-44A0-98C7-A0CAE65660E1}">
      <dsp:nvSpPr>
        <dsp:cNvPr id="0" name=""/>
        <dsp:cNvSpPr/>
      </dsp:nvSpPr>
      <dsp:spPr>
        <a:xfrm>
          <a:off x="339406" y="884614"/>
          <a:ext cx="4052620" cy="74851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Informal carers provide important unpaid support to people living with dementia (Francis and Hanna, 2022). </a:t>
          </a:r>
        </a:p>
      </dsp:txBody>
      <dsp:txXfrm>
        <a:off x="361329" y="906537"/>
        <a:ext cx="3182829" cy="704673"/>
      </dsp:txXfrm>
    </dsp:sp>
    <dsp:sp modelId="{37214641-ADBD-4FC5-8F28-8D7CE40051CE}">
      <dsp:nvSpPr>
        <dsp:cNvPr id="0" name=""/>
        <dsp:cNvSpPr/>
      </dsp:nvSpPr>
      <dsp:spPr>
        <a:xfrm>
          <a:off x="673748" y="1769228"/>
          <a:ext cx="4052620" cy="74851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Career difficulties can affect care, wellbeing and independence. </a:t>
          </a:r>
        </a:p>
      </dsp:txBody>
      <dsp:txXfrm>
        <a:off x="695671" y="1791151"/>
        <a:ext cx="3187895" cy="704673"/>
      </dsp:txXfrm>
    </dsp:sp>
    <dsp:sp modelId="{AF54343F-2A9D-496E-8284-E269265ACB18}">
      <dsp:nvSpPr>
        <dsp:cNvPr id="0" name=""/>
        <dsp:cNvSpPr/>
      </dsp:nvSpPr>
      <dsp:spPr>
        <a:xfrm>
          <a:off x="1013155" y="2653843"/>
          <a:ext cx="4052620" cy="74851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This presentation explores key challenges and current support in the UK. </a:t>
          </a:r>
        </a:p>
      </dsp:txBody>
      <dsp:txXfrm>
        <a:off x="1035078" y="2675766"/>
        <a:ext cx="3182829" cy="704673"/>
      </dsp:txXfrm>
    </dsp:sp>
    <dsp:sp modelId="{EA3CF40F-68B7-49C1-A565-22432489895B}">
      <dsp:nvSpPr>
        <dsp:cNvPr id="0" name=""/>
        <dsp:cNvSpPr/>
      </dsp:nvSpPr>
      <dsp:spPr>
        <a:xfrm>
          <a:off x="3566082" y="573298"/>
          <a:ext cx="486537" cy="486537"/>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675553" y="573298"/>
        <a:ext cx="267595" cy="366119"/>
      </dsp:txXfrm>
    </dsp:sp>
    <dsp:sp modelId="{C832C399-2B01-4992-9C47-549CF1BA7941}">
      <dsp:nvSpPr>
        <dsp:cNvPr id="0" name=""/>
        <dsp:cNvSpPr/>
      </dsp:nvSpPr>
      <dsp:spPr>
        <a:xfrm>
          <a:off x="3905489" y="1457912"/>
          <a:ext cx="486537" cy="486537"/>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014960" y="1457912"/>
        <a:ext cx="267595" cy="366119"/>
      </dsp:txXfrm>
    </dsp:sp>
    <dsp:sp modelId="{39FD6CB1-E6E7-4306-9781-404F4D2D43BE}">
      <dsp:nvSpPr>
        <dsp:cNvPr id="0" name=""/>
        <dsp:cNvSpPr/>
      </dsp:nvSpPr>
      <dsp:spPr>
        <a:xfrm>
          <a:off x="4239831" y="2342526"/>
          <a:ext cx="486537" cy="486537"/>
        </a:xfrm>
        <a:prstGeom prst="downArrow">
          <a:avLst>
            <a:gd name="adj1" fmla="val 55000"/>
            <a:gd name="adj2" fmla="val 45000"/>
          </a:avLst>
        </a:prstGeom>
        <a:solidFill>
          <a:schemeClr val="dk2">
            <a:alpha val="90000"/>
            <a:tint val="40000"/>
            <a:hueOff val="0"/>
            <a:satOff val="0"/>
            <a:lumOff val="0"/>
            <a:alphaOff val="0"/>
          </a:schemeClr>
        </a:solidFill>
        <a:ln w="1905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349302" y="2342526"/>
        <a:ext cx="267595" cy="366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90E6E7-E0A3-4986-8565-4479B4681B88}">
      <dsp:nvSpPr>
        <dsp:cNvPr id="0" name=""/>
        <dsp:cNvSpPr/>
      </dsp:nvSpPr>
      <dsp:spPr>
        <a:xfrm>
          <a:off x="1965426" y="494492"/>
          <a:ext cx="382455" cy="91440"/>
        </a:xfrm>
        <a:custGeom>
          <a:avLst/>
          <a:gdLst/>
          <a:ahLst/>
          <a:cxnLst/>
          <a:rect l="0" t="0" r="0" b="0"/>
          <a:pathLst>
            <a:path>
              <a:moveTo>
                <a:pt x="0" y="45720"/>
              </a:moveTo>
              <a:lnTo>
                <a:pt x="38245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6327" y="538146"/>
        <a:ext cx="20652" cy="4130"/>
      </dsp:txXfrm>
    </dsp:sp>
    <dsp:sp modelId="{A37DFEAA-1831-4EC5-94E8-AD79CB80F0D2}">
      <dsp:nvSpPr>
        <dsp:cNvPr id="0" name=""/>
        <dsp:cNvSpPr/>
      </dsp:nvSpPr>
      <dsp:spPr>
        <a:xfrm>
          <a:off x="171331" y="1443"/>
          <a:ext cx="1795894" cy="107753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00" tIns="92372" rIns="88000" bIns="92372" numCol="1" spcCol="1270" anchor="ctr" anchorCtr="0">
          <a:noAutofit/>
        </a:bodyPr>
        <a:lstStyle/>
        <a:p>
          <a:pPr marL="0" lvl="0" indent="0" algn="ctr" defTabSz="533400">
            <a:lnSpc>
              <a:spcPct val="90000"/>
            </a:lnSpc>
            <a:spcBef>
              <a:spcPct val="0"/>
            </a:spcBef>
            <a:spcAft>
              <a:spcPct val="35000"/>
            </a:spcAft>
            <a:buNone/>
          </a:pPr>
          <a:r>
            <a:rPr lang="en-US" sz="1200" b="1" kern="1200" dirty="0"/>
            <a:t>Physical health and safety</a:t>
          </a:r>
          <a:r>
            <a:rPr lang="en-US" sz="1200" kern="1200" dirty="0"/>
            <a:t> – support with mobility and daily activities (NICE, 2018).</a:t>
          </a:r>
        </a:p>
      </dsp:txBody>
      <dsp:txXfrm>
        <a:off x="171331" y="1443"/>
        <a:ext cx="1795894" cy="1077536"/>
      </dsp:txXfrm>
    </dsp:sp>
    <dsp:sp modelId="{35362217-1FCC-459B-9808-AF0645F0BB69}">
      <dsp:nvSpPr>
        <dsp:cNvPr id="0" name=""/>
        <dsp:cNvSpPr/>
      </dsp:nvSpPr>
      <dsp:spPr>
        <a:xfrm>
          <a:off x="1069278" y="1077180"/>
          <a:ext cx="2208950" cy="382455"/>
        </a:xfrm>
        <a:custGeom>
          <a:avLst/>
          <a:gdLst/>
          <a:ahLst/>
          <a:cxnLst/>
          <a:rect l="0" t="0" r="0" b="0"/>
          <a:pathLst>
            <a:path>
              <a:moveTo>
                <a:pt x="2208950" y="0"/>
              </a:moveTo>
              <a:lnTo>
                <a:pt x="2208950" y="208327"/>
              </a:lnTo>
              <a:lnTo>
                <a:pt x="0" y="208327"/>
              </a:lnTo>
              <a:lnTo>
                <a:pt x="0" y="382455"/>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7573" y="1266343"/>
        <a:ext cx="112361" cy="4130"/>
      </dsp:txXfrm>
    </dsp:sp>
    <dsp:sp modelId="{DD0B0E8A-3A06-408D-89DD-928C71B284C4}">
      <dsp:nvSpPr>
        <dsp:cNvPr id="0" name=""/>
        <dsp:cNvSpPr/>
      </dsp:nvSpPr>
      <dsp:spPr>
        <a:xfrm>
          <a:off x="2380281" y="1443"/>
          <a:ext cx="1795894" cy="107753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00" tIns="92372" rIns="88000" bIns="92372" numCol="1" spcCol="1270" anchor="ctr" anchorCtr="0">
          <a:noAutofit/>
        </a:bodyPr>
        <a:lstStyle/>
        <a:p>
          <a:pPr marL="0" lvl="0" indent="0" algn="ctr" defTabSz="533400">
            <a:lnSpc>
              <a:spcPct val="90000"/>
            </a:lnSpc>
            <a:spcBef>
              <a:spcPct val="0"/>
            </a:spcBef>
            <a:spcAft>
              <a:spcPct val="35000"/>
            </a:spcAft>
            <a:buNone/>
          </a:pPr>
          <a:r>
            <a:rPr lang="en-US" sz="1200" b="1" kern="1200"/>
            <a:t>Personal care, nutrition and medication</a:t>
          </a:r>
          <a:r>
            <a:rPr lang="en-US" sz="1200" kern="1200"/>
            <a:t> support.</a:t>
          </a:r>
        </a:p>
      </dsp:txBody>
      <dsp:txXfrm>
        <a:off x="2380281" y="1443"/>
        <a:ext cx="1795894" cy="1077536"/>
      </dsp:txXfrm>
    </dsp:sp>
    <dsp:sp modelId="{BD78289A-3C28-4F78-848D-292245D1FB25}">
      <dsp:nvSpPr>
        <dsp:cNvPr id="0" name=""/>
        <dsp:cNvSpPr/>
      </dsp:nvSpPr>
      <dsp:spPr>
        <a:xfrm>
          <a:off x="1965426" y="1985084"/>
          <a:ext cx="382455" cy="91440"/>
        </a:xfrm>
        <a:custGeom>
          <a:avLst/>
          <a:gdLst/>
          <a:ahLst/>
          <a:cxnLst/>
          <a:rect l="0" t="0" r="0" b="0"/>
          <a:pathLst>
            <a:path>
              <a:moveTo>
                <a:pt x="0" y="45720"/>
              </a:moveTo>
              <a:lnTo>
                <a:pt x="382455"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6327" y="2028739"/>
        <a:ext cx="20652" cy="4130"/>
      </dsp:txXfrm>
    </dsp:sp>
    <dsp:sp modelId="{4BA3D857-EBDF-4645-B330-E37823A5FA10}">
      <dsp:nvSpPr>
        <dsp:cNvPr id="0" name=""/>
        <dsp:cNvSpPr/>
      </dsp:nvSpPr>
      <dsp:spPr>
        <a:xfrm>
          <a:off x="171331" y="1492036"/>
          <a:ext cx="1795894" cy="107753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00" tIns="92372" rIns="88000" bIns="92372" numCol="1" spcCol="1270" anchor="ctr" anchorCtr="0">
          <a:noAutofit/>
        </a:bodyPr>
        <a:lstStyle/>
        <a:p>
          <a:pPr marL="0" lvl="0" indent="0" algn="ctr" defTabSz="533400">
            <a:lnSpc>
              <a:spcPct val="90000"/>
            </a:lnSpc>
            <a:spcBef>
              <a:spcPct val="0"/>
            </a:spcBef>
            <a:spcAft>
              <a:spcPct val="35000"/>
            </a:spcAft>
            <a:buNone/>
          </a:pPr>
          <a:r>
            <a:rPr lang="en-US" sz="1200" b="1" kern="1200"/>
            <a:t>Emotional wellbeing and social interaction</a:t>
          </a:r>
          <a:r>
            <a:rPr lang="en-US" sz="1200" kern="1200"/>
            <a:t> to reduce isolation (Liao et al., 2024).</a:t>
          </a:r>
        </a:p>
      </dsp:txBody>
      <dsp:txXfrm>
        <a:off x="171331" y="1492036"/>
        <a:ext cx="1795894" cy="1077536"/>
      </dsp:txXfrm>
    </dsp:sp>
    <dsp:sp modelId="{BCA792C2-7C03-4B10-8124-FA1A7DAC0A0E}">
      <dsp:nvSpPr>
        <dsp:cNvPr id="0" name=""/>
        <dsp:cNvSpPr/>
      </dsp:nvSpPr>
      <dsp:spPr>
        <a:xfrm>
          <a:off x="1069278" y="2567772"/>
          <a:ext cx="2208950" cy="382455"/>
        </a:xfrm>
        <a:custGeom>
          <a:avLst/>
          <a:gdLst/>
          <a:ahLst/>
          <a:cxnLst/>
          <a:rect l="0" t="0" r="0" b="0"/>
          <a:pathLst>
            <a:path>
              <a:moveTo>
                <a:pt x="2208950" y="0"/>
              </a:moveTo>
              <a:lnTo>
                <a:pt x="2208950" y="208327"/>
              </a:lnTo>
              <a:lnTo>
                <a:pt x="0" y="208327"/>
              </a:lnTo>
              <a:lnTo>
                <a:pt x="0" y="382455"/>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7573" y="2756935"/>
        <a:ext cx="112361" cy="4130"/>
      </dsp:txXfrm>
    </dsp:sp>
    <dsp:sp modelId="{EA71BD21-7964-4434-A6E2-5BB56960BAAE}">
      <dsp:nvSpPr>
        <dsp:cNvPr id="0" name=""/>
        <dsp:cNvSpPr/>
      </dsp:nvSpPr>
      <dsp:spPr>
        <a:xfrm>
          <a:off x="2380281" y="1492036"/>
          <a:ext cx="1795894" cy="107753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00" tIns="92372" rIns="88000" bIns="92372" numCol="1" spcCol="1270" anchor="ctr" anchorCtr="0">
          <a:noAutofit/>
        </a:bodyPr>
        <a:lstStyle/>
        <a:p>
          <a:pPr marL="0" lvl="0" indent="0" algn="ctr" defTabSz="533400">
            <a:lnSpc>
              <a:spcPct val="90000"/>
            </a:lnSpc>
            <a:spcBef>
              <a:spcPct val="0"/>
            </a:spcBef>
            <a:spcAft>
              <a:spcPct val="35000"/>
            </a:spcAft>
            <a:buNone/>
          </a:pPr>
          <a:r>
            <a:rPr lang="en-US" sz="1200" b="1" kern="1200"/>
            <a:t>Clear communication and cognitive support</a:t>
          </a:r>
          <a:r>
            <a:rPr lang="en-US" sz="1200" kern="1200"/>
            <a:t> suit individual needs.</a:t>
          </a:r>
        </a:p>
      </dsp:txBody>
      <dsp:txXfrm>
        <a:off x="2380281" y="1492036"/>
        <a:ext cx="1795894" cy="1077536"/>
      </dsp:txXfrm>
    </dsp:sp>
    <dsp:sp modelId="{298AD2A9-FEEE-4BB1-B7EF-BF19D1D40FE6}">
      <dsp:nvSpPr>
        <dsp:cNvPr id="0" name=""/>
        <dsp:cNvSpPr/>
      </dsp:nvSpPr>
      <dsp:spPr>
        <a:xfrm>
          <a:off x="1965426" y="3475676"/>
          <a:ext cx="382455" cy="91440"/>
        </a:xfrm>
        <a:custGeom>
          <a:avLst/>
          <a:gdLst/>
          <a:ahLst/>
          <a:cxnLst/>
          <a:rect l="0" t="0" r="0" b="0"/>
          <a:pathLst>
            <a:path>
              <a:moveTo>
                <a:pt x="0" y="45720"/>
              </a:moveTo>
              <a:lnTo>
                <a:pt x="38245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6327" y="3519331"/>
        <a:ext cx="20652" cy="4130"/>
      </dsp:txXfrm>
    </dsp:sp>
    <dsp:sp modelId="{87DBF3EC-769E-40D4-A858-0E43D8EBA11E}">
      <dsp:nvSpPr>
        <dsp:cNvPr id="0" name=""/>
        <dsp:cNvSpPr/>
      </dsp:nvSpPr>
      <dsp:spPr>
        <a:xfrm>
          <a:off x="171331" y="2982628"/>
          <a:ext cx="1795894" cy="107753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00" tIns="92372" rIns="88000" bIns="92372" numCol="1" spcCol="1270" anchor="ctr" anchorCtr="0">
          <a:noAutofit/>
        </a:bodyPr>
        <a:lstStyle/>
        <a:p>
          <a:pPr marL="0" lvl="0" indent="0" algn="ctr" defTabSz="533400">
            <a:lnSpc>
              <a:spcPct val="90000"/>
            </a:lnSpc>
            <a:spcBef>
              <a:spcPct val="0"/>
            </a:spcBef>
            <a:spcAft>
              <a:spcPct val="35000"/>
            </a:spcAft>
            <a:buNone/>
          </a:pPr>
          <a:r>
            <a:rPr lang="en-US" sz="1200" b="1" kern="1200"/>
            <a:t>Independence and choice</a:t>
          </a:r>
          <a:r>
            <a:rPr lang="en-US" sz="1200" kern="1200"/>
            <a:t> should be maintained where possible.</a:t>
          </a:r>
        </a:p>
      </dsp:txBody>
      <dsp:txXfrm>
        <a:off x="171331" y="2982628"/>
        <a:ext cx="1795894" cy="1077536"/>
      </dsp:txXfrm>
    </dsp:sp>
    <dsp:sp modelId="{5CB71794-F815-4CEA-9D3E-C118411E26D5}">
      <dsp:nvSpPr>
        <dsp:cNvPr id="0" name=""/>
        <dsp:cNvSpPr/>
      </dsp:nvSpPr>
      <dsp:spPr>
        <a:xfrm>
          <a:off x="2380281" y="2982628"/>
          <a:ext cx="1795894" cy="107753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00" tIns="92372" rIns="88000" bIns="92372" numCol="1" spcCol="1270" anchor="ctr" anchorCtr="0">
          <a:noAutofit/>
        </a:bodyPr>
        <a:lstStyle/>
        <a:p>
          <a:pPr marL="0" lvl="0" indent="0" algn="ctr" defTabSz="533400">
            <a:lnSpc>
              <a:spcPct val="90000"/>
            </a:lnSpc>
            <a:spcBef>
              <a:spcPct val="0"/>
            </a:spcBef>
            <a:spcAft>
              <a:spcPct val="35000"/>
            </a:spcAft>
            <a:buNone/>
          </a:pPr>
          <a:r>
            <a:rPr lang="en-US" sz="1200" b="1" kern="1200"/>
            <a:t>Information and care planning</a:t>
          </a:r>
          <a:r>
            <a:rPr lang="en-US" sz="1200" kern="1200"/>
            <a:t> should involve the person and carer (Balvert et al., 2024).</a:t>
          </a:r>
        </a:p>
      </dsp:txBody>
      <dsp:txXfrm>
        <a:off x="2380281" y="2982628"/>
        <a:ext cx="1795894" cy="10775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25684-ECBB-4C8E-B84D-55DF352057CE}">
      <dsp:nvSpPr>
        <dsp:cNvPr id="0" name=""/>
        <dsp:cNvSpPr/>
      </dsp:nvSpPr>
      <dsp:spPr>
        <a:xfrm>
          <a:off x="0" y="90089"/>
          <a:ext cx="6830568" cy="9945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Emotional pressure</a:t>
          </a:r>
          <a:r>
            <a:rPr lang="en-US" sz="2500" kern="1200"/>
            <a:t> – stress and reduced wellbeing. </a:t>
          </a:r>
        </a:p>
      </dsp:txBody>
      <dsp:txXfrm>
        <a:off x="48547" y="138636"/>
        <a:ext cx="6733474" cy="897406"/>
      </dsp:txXfrm>
    </dsp:sp>
    <dsp:sp modelId="{91753515-38F9-4516-8C2F-DB9DA4681E16}">
      <dsp:nvSpPr>
        <dsp:cNvPr id="0" name=""/>
        <dsp:cNvSpPr/>
      </dsp:nvSpPr>
      <dsp:spPr>
        <a:xfrm>
          <a:off x="0" y="1156590"/>
          <a:ext cx="6830568" cy="99450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Physical and time demands</a:t>
          </a:r>
          <a:r>
            <a:rPr lang="en-US" sz="2500" kern="1200"/>
            <a:t> – caring can affect health and daily life. </a:t>
          </a:r>
        </a:p>
      </dsp:txBody>
      <dsp:txXfrm>
        <a:off x="48547" y="1205137"/>
        <a:ext cx="6733474" cy="897406"/>
      </dsp:txXfrm>
    </dsp:sp>
    <dsp:sp modelId="{A2F1D59E-3127-4893-873B-FBEF7612509B}">
      <dsp:nvSpPr>
        <dsp:cNvPr id="0" name=""/>
        <dsp:cNvSpPr/>
      </dsp:nvSpPr>
      <dsp:spPr>
        <a:xfrm>
          <a:off x="0" y="2223090"/>
          <a:ext cx="6830568" cy="9945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Financial pressure</a:t>
          </a:r>
          <a:r>
            <a:rPr lang="en-US" sz="2500" kern="1200"/>
            <a:t> – caring may affect work and income. </a:t>
          </a:r>
        </a:p>
      </dsp:txBody>
      <dsp:txXfrm>
        <a:off x="48547" y="2271637"/>
        <a:ext cx="6733474" cy="897406"/>
      </dsp:txXfrm>
    </dsp:sp>
    <dsp:sp modelId="{B4147F53-7B99-4DA1-9992-67910F84AA86}">
      <dsp:nvSpPr>
        <dsp:cNvPr id="0" name=""/>
        <dsp:cNvSpPr/>
      </dsp:nvSpPr>
      <dsp:spPr>
        <a:xfrm>
          <a:off x="0" y="3289590"/>
          <a:ext cx="6830568" cy="99450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Limited information, training and access to services</a:t>
          </a:r>
          <a:r>
            <a:rPr lang="en-US" sz="2500" kern="1200"/>
            <a:t> can increase carer burden. </a:t>
          </a:r>
        </a:p>
      </dsp:txBody>
      <dsp:txXfrm>
        <a:off x="48547" y="3338137"/>
        <a:ext cx="6733474" cy="897406"/>
      </dsp:txXfrm>
    </dsp:sp>
    <dsp:sp modelId="{04D13796-D3ED-42BE-A873-EAF2759D8BE4}">
      <dsp:nvSpPr>
        <dsp:cNvPr id="0" name=""/>
        <dsp:cNvSpPr/>
      </dsp:nvSpPr>
      <dsp:spPr>
        <a:xfrm>
          <a:off x="0" y="4356090"/>
          <a:ext cx="6830568" cy="9945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These pressures may also affect the support available to the older person. </a:t>
          </a:r>
        </a:p>
      </dsp:txBody>
      <dsp:txXfrm>
        <a:off x="48547" y="4404637"/>
        <a:ext cx="6733474" cy="897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9C103-1B65-4D74-9C6A-7ECCF07501DF}">
      <dsp:nvSpPr>
        <dsp:cNvPr id="0" name=""/>
        <dsp:cNvSpPr/>
      </dsp:nvSpPr>
      <dsp:spPr>
        <a:xfrm>
          <a:off x="0" y="113170"/>
          <a:ext cx="4152774" cy="783168"/>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Carer stress and tiredness may reduce the time available for daily support (Atefi et al., 2023).</a:t>
          </a:r>
        </a:p>
      </dsp:txBody>
      <dsp:txXfrm>
        <a:off x="38231" y="151401"/>
        <a:ext cx="4076312" cy="706706"/>
      </dsp:txXfrm>
    </dsp:sp>
    <dsp:sp modelId="{529F27C7-8374-40F5-BAC8-9428AC633001}">
      <dsp:nvSpPr>
        <dsp:cNvPr id="0" name=""/>
        <dsp:cNvSpPr/>
      </dsp:nvSpPr>
      <dsp:spPr>
        <a:xfrm>
          <a:off x="0" y="936658"/>
          <a:ext cx="4152774" cy="783168"/>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This can affect </a:t>
          </a:r>
          <a:r>
            <a:rPr lang="en-US" sz="1400" b="1" kern="1200"/>
            <a:t>safety, personal care and social activities</a:t>
          </a:r>
          <a:r>
            <a:rPr lang="en-US" sz="1400" kern="1200"/>
            <a:t>. </a:t>
          </a:r>
        </a:p>
      </dsp:txBody>
      <dsp:txXfrm>
        <a:off x="38231" y="974889"/>
        <a:ext cx="4076312" cy="706706"/>
      </dsp:txXfrm>
    </dsp:sp>
    <dsp:sp modelId="{048BE571-C7FA-4CDE-A228-FC28A46EFD34}">
      <dsp:nvSpPr>
        <dsp:cNvPr id="0" name=""/>
        <dsp:cNvSpPr/>
      </dsp:nvSpPr>
      <dsp:spPr>
        <a:xfrm>
          <a:off x="0" y="1760147"/>
          <a:ext cx="4152774" cy="783168"/>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Reduced or inconsistent support may make everyday tasks more difficult. </a:t>
          </a:r>
        </a:p>
      </dsp:txBody>
      <dsp:txXfrm>
        <a:off x="38231" y="1798378"/>
        <a:ext cx="4076312" cy="706706"/>
      </dsp:txXfrm>
    </dsp:sp>
    <dsp:sp modelId="{59B40D50-0847-4715-8581-1FD0D155AFC7}">
      <dsp:nvSpPr>
        <dsp:cNvPr id="0" name=""/>
        <dsp:cNvSpPr/>
      </dsp:nvSpPr>
      <dsp:spPr>
        <a:xfrm>
          <a:off x="0" y="2583636"/>
          <a:ext cx="4152774" cy="783168"/>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older person may become more dependent on others. </a:t>
          </a:r>
        </a:p>
      </dsp:txBody>
      <dsp:txXfrm>
        <a:off x="38231" y="2621867"/>
        <a:ext cx="4076312" cy="706706"/>
      </dsp:txXfrm>
    </dsp:sp>
    <dsp:sp modelId="{F3D6F558-5D7D-44E1-8DE5-D4B24E75AF95}">
      <dsp:nvSpPr>
        <dsp:cNvPr id="0" name=""/>
        <dsp:cNvSpPr/>
      </dsp:nvSpPr>
      <dsp:spPr>
        <a:xfrm>
          <a:off x="0" y="3407125"/>
          <a:ext cx="4152774" cy="783168"/>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Good carer support can help maintain </a:t>
          </a:r>
          <a:r>
            <a:rPr lang="en-US" sz="1400" b="1" kern="1200"/>
            <a:t>independence, function and continuity of care</a:t>
          </a:r>
          <a:r>
            <a:rPr lang="en-US" sz="1400" kern="1200"/>
            <a:t> (Balvert et al., 2024). </a:t>
          </a:r>
        </a:p>
      </dsp:txBody>
      <dsp:txXfrm>
        <a:off x="38231" y="3445356"/>
        <a:ext cx="4076312" cy="7067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F9AAF-C779-47D6-8C19-EE3979CBE1A0}">
      <dsp:nvSpPr>
        <dsp:cNvPr id="0" name=""/>
        <dsp:cNvSpPr/>
      </dsp:nvSpPr>
      <dsp:spPr>
        <a:xfrm>
          <a:off x="0" y="514439"/>
          <a:ext cx="6830568" cy="22743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0128" tIns="395732" rIns="530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Easy access to information and advice </a:t>
          </a:r>
        </a:p>
        <a:p>
          <a:pPr marL="171450" lvl="1" indent="-171450" algn="l" defTabSz="844550">
            <a:lnSpc>
              <a:spcPct val="90000"/>
            </a:lnSpc>
            <a:spcBef>
              <a:spcPct val="0"/>
            </a:spcBef>
            <a:spcAft>
              <a:spcPct val="15000"/>
            </a:spcAft>
            <a:buChar char="•"/>
          </a:pPr>
          <a:r>
            <a:rPr lang="en-US" sz="1900" kern="1200"/>
            <a:t>Remote communication with services </a:t>
          </a:r>
        </a:p>
        <a:p>
          <a:pPr marL="171450" lvl="1" indent="-171450" algn="l" defTabSz="844550">
            <a:lnSpc>
              <a:spcPct val="90000"/>
            </a:lnSpc>
            <a:spcBef>
              <a:spcPct val="0"/>
            </a:spcBef>
            <a:spcAft>
              <a:spcPct val="15000"/>
            </a:spcAft>
            <a:buChar char="•"/>
          </a:pPr>
          <a:r>
            <a:rPr lang="en-US" sz="1900" kern="1200"/>
            <a:t>Flexible support for carers (de-Moraes-Ribeiro et al., 2024).</a:t>
          </a:r>
        </a:p>
        <a:p>
          <a:pPr marL="171450" lvl="1" indent="-171450" algn="l" defTabSz="844550">
            <a:lnSpc>
              <a:spcPct val="90000"/>
            </a:lnSpc>
            <a:spcBef>
              <a:spcPct val="0"/>
            </a:spcBef>
            <a:spcAft>
              <a:spcPct val="15000"/>
            </a:spcAft>
            <a:buChar char="•"/>
          </a:pPr>
          <a:r>
            <a:rPr lang="en-US" sz="1900" kern="1200"/>
            <a:t>May support independence and care planning (Mao et al., 2023).</a:t>
          </a:r>
        </a:p>
      </dsp:txBody>
      <dsp:txXfrm>
        <a:off x="0" y="514439"/>
        <a:ext cx="6830568" cy="2274300"/>
      </dsp:txXfrm>
    </dsp:sp>
    <dsp:sp modelId="{49BC0F66-6F17-4FA2-847C-6686F4CE339E}">
      <dsp:nvSpPr>
        <dsp:cNvPr id="0" name=""/>
        <dsp:cNvSpPr/>
      </dsp:nvSpPr>
      <dsp:spPr>
        <a:xfrm>
          <a:off x="341528" y="233999"/>
          <a:ext cx="4781397" cy="5608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0725" tIns="0" rIns="180725" bIns="0" numCol="1" spcCol="1270" anchor="ctr" anchorCtr="0">
          <a:noAutofit/>
        </a:bodyPr>
        <a:lstStyle/>
        <a:p>
          <a:pPr marL="0" lvl="0" indent="0" algn="l" defTabSz="844550">
            <a:lnSpc>
              <a:spcPct val="90000"/>
            </a:lnSpc>
            <a:spcBef>
              <a:spcPct val="0"/>
            </a:spcBef>
            <a:spcAft>
              <a:spcPct val="35000"/>
            </a:spcAft>
            <a:buNone/>
            <a:defRPr b="1"/>
          </a:pPr>
          <a:r>
            <a:rPr lang="en-US" sz="1900" b="1" kern="1200"/>
            <a:t>Potential benefits</a:t>
          </a:r>
          <a:endParaRPr lang="en-US" sz="1900" kern="1200"/>
        </a:p>
      </dsp:txBody>
      <dsp:txXfrm>
        <a:off x="368908" y="261379"/>
        <a:ext cx="4726637" cy="506120"/>
      </dsp:txXfrm>
    </dsp:sp>
    <dsp:sp modelId="{FC4F3025-6775-45E4-B7FD-350EA5A954BB}">
      <dsp:nvSpPr>
        <dsp:cNvPr id="0" name=""/>
        <dsp:cNvSpPr/>
      </dsp:nvSpPr>
      <dsp:spPr>
        <a:xfrm>
          <a:off x="0" y="3171779"/>
          <a:ext cx="6830568" cy="203490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0128" tIns="395732" rIns="530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Digital exclusion and low digital skills (Ye et al., 2023).</a:t>
          </a:r>
        </a:p>
        <a:p>
          <a:pPr marL="171450" lvl="1" indent="-171450" algn="l" defTabSz="844550">
            <a:lnSpc>
              <a:spcPct val="90000"/>
            </a:lnSpc>
            <a:spcBef>
              <a:spcPct val="0"/>
            </a:spcBef>
            <a:spcAft>
              <a:spcPct val="15000"/>
            </a:spcAft>
            <a:buChar char="•"/>
          </a:pPr>
          <a:r>
            <a:rPr lang="en-US" sz="1900" kern="1200"/>
            <a:t>Privacy and security concerns </a:t>
          </a:r>
        </a:p>
        <a:p>
          <a:pPr marL="171450" lvl="1" indent="-171450" algn="l" defTabSz="844550">
            <a:lnSpc>
              <a:spcPct val="90000"/>
            </a:lnSpc>
            <a:spcBef>
              <a:spcPct val="0"/>
            </a:spcBef>
            <a:spcAft>
              <a:spcPct val="15000"/>
            </a:spcAft>
            <a:buChar char="•"/>
          </a:pPr>
          <a:r>
            <a:rPr lang="en-US" sz="1900" kern="1200"/>
            <a:t>Cost, internet and usability problems </a:t>
          </a:r>
        </a:p>
        <a:p>
          <a:pPr marL="171450" lvl="1" indent="-171450" algn="l" defTabSz="844550">
            <a:lnSpc>
              <a:spcPct val="90000"/>
            </a:lnSpc>
            <a:spcBef>
              <a:spcPct val="0"/>
            </a:spcBef>
            <a:spcAft>
              <a:spcPct val="15000"/>
            </a:spcAft>
            <a:buChar char="•"/>
          </a:pPr>
          <a:r>
            <a:rPr lang="en-US" sz="1900" kern="1200"/>
            <a:t>Technology may not meet individual needs (Watson </a:t>
          </a:r>
          <a:r>
            <a:rPr lang="en-US" sz="1900" i="1" kern="1200"/>
            <a:t>et al.</a:t>
          </a:r>
          <a:r>
            <a:rPr lang="en-US" sz="1900" kern="1200"/>
            <a:t>, 2024; Ye </a:t>
          </a:r>
          <a:r>
            <a:rPr lang="en-US" sz="1900" i="1" kern="1200"/>
            <a:t>et al.</a:t>
          </a:r>
          <a:r>
            <a:rPr lang="en-US" sz="1900" kern="1200"/>
            <a:t>, 2023). </a:t>
          </a:r>
        </a:p>
      </dsp:txBody>
      <dsp:txXfrm>
        <a:off x="0" y="3171779"/>
        <a:ext cx="6830568" cy="2034900"/>
      </dsp:txXfrm>
    </dsp:sp>
    <dsp:sp modelId="{C670CBB4-1024-4889-B99A-23381298049C}">
      <dsp:nvSpPr>
        <dsp:cNvPr id="0" name=""/>
        <dsp:cNvSpPr/>
      </dsp:nvSpPr>
      <dsp:spPr>
        <a:xfrm>
          <a:off x="341528" y="2891340"/>
          <a:ext cx="4781397" cy="5608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0725" tIns="0" rIns="180725" bIns="0" numCol="1" spcCol="1270" anchor="ctr" anchorCtr="0">
          <a:noAutofit/>
        </a:bodyPr>
        <a:lstStyle/>
        <a:p>
          <a:pPr marL="0" lvl="0" indent="0" algn="l" defTabSz="844550">
            <a:lnSpc>
              <a:spcPct val="90000"/>
            </a:lnSpc>
            <a:spcBef>
              <a:spcPct val="0"/>
            </a:spcBef>
            <a:spcAft>
              <a:spcPct val="35000"/>
            </a:spcAft>
            <a:buNone/>
            <a:defRPr b="1"/>
          </a:pPr>
          <a:r>
            <a:rPr lang="en-US" sz="1900" b="1" kern="1200"/>
            <a:t>Potential limitations</a:t>
          </a:r>
          <a:endParaRPr lang="en-US" sz="1900" kern="1200"/>
        </a:p>
      </dsp:txBody>
      <dsp:txXfrm>
        <a:off x="368908" y="2918720"/>
        <a:ext cx="4726637" cy="506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47E2DE-B03A-4E06-959A-145E64C0FB28}">
      <dsp:nvSpPr>
        <dsp:cNvPr id="0" name=""/>
        <dsp:cNvSpPr/>
      </dsp:nvSpPr>
      <dsp:spPr>
        <a:xfrm>
          <a:off x="8215" y="0"/>
          <a:ext cx="5832871" cy="4352544"/>
        </a:xfrm>
        <a:prstGeom prst="homePlate">
          <a:avLst>
            <a:gd name="adj" fmla="val 2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71" tIns="76200" rIns="823083" bIns="76200" numCol="1" spcCol="1270" anchor="t" anchorCtr="0">
          <a:noAutofit/>
        </a:bodyPr>
        <a:lstStyle/>
        <a:p>
          <a:pPr marL="0" lvl="0" indent="0" algn="l" defTabSz="1333500">
            <a:lnSpc>
              <a:spcPct val="90000"/>
            </a:lnSpc>
            <a:spcBef>
              <a:spcPct val="0"/>
            </a:spcBef>
            <a:spcAft>
              <a:spcPct val="35000"/>
            </a:spcAft>
            <a:buNone/>
          </a:pPr>
          <a:r>
            <a:rPr lang="en-US" sz="3000" b="1" kern="1200"/>
            <a:t>Main barriers include:</a:t>
          </a:r>
          <a:endParaRPr lang="en-US" sz="3000" kern="1200"/>
        </a:p>
        <a:p>
          <a:pPr marL="228600" lvl="1" indent="-228600" algn="l" defTabSz="1022350">
            <a:lnSpc>
              <a:spcPct val="90000"/>
            </a:lnSpc>
            <a:spcBef>
              <a:spcPct val="0"/>
            </a:spcBef>
            <a:spcAft>
              <a:spcPct val="15000"/>
            </a:spcAft>
            <a:buChar char="•"/>
          </a:pPr>
          <a:r>
            <a:rPr lang="en-US" sz="2300" kern="1200"/>
            <a:t>Cognitive decline and physical health problems </a:t>
          </a:r>
        </a:p>
        <a:p>
          <a:pPr marL="228600" lvl="1" indent="-228600" algn="l" defTabSz="1022350">
            <a:lnSpc>
              <a:spcPct val="90000"/>
            </a:lnSpc>
            <a:spcBef>
              <a:spcPct val="0"/>
            </a:spcBef>
            <a:spcAft>
              <a:spcPct val="15000"/>
            </a:spcAft>
            <a:buChar char="•"/>
          </a:pPr>
          <a:r>
            <a:rPr lang="en-US" sz="2300" kern="1200"/>
            <a:t>Carer stress and financial pressure </a:t>
          </a:r>
        </a:p>
        <a:p>
          <a:pPr marL="228600" lvl="1" indent="-228600" algn="l" defTabSz="1022350">
            <a:lnSpc>
              <a:spcPct val="90000"/>
            </a:lnSpc>
            <a:spcBef>
              <a:spcPct val="0"/>
            </a:spcBef>
            <a:spcAft>
              <a:spcPct val="15000"/>
            </a:spcAft>
            <a:buChar char="•"/>
          </a:pPr>
          <a:r>
            <a:rPr lang="en-US" sz="2300" kern="1200"/>
            <a:t>Lack of respite and social support </a:t>
          </a:r>
        </a:p>
        <a:p>
          <a:pPr marL="228600" lvl="1" indent="-228600" algn="l" defTabSz="1022350">
            <a:lnSpc>
              <a:spcPct val="90000"/>
            </a:lnSpc>
            <a:spcBef>
              <a:spcPct val="0"/>
            </a:spcBef>
            <a:spcAft>
              <a:spcPct val="15000"/>
            </a:spcAft>
            <a:buChar char="•"/>
          </a:pPr>
          <a:r>
            <a:rPr lang="en-US" sz="2300" kern="1200"/>
            <a:t>Difficult access to services </a:t>
          </a:r>
        </a:p>
        <a:p>
          <a:pPr marL="228600" lvl="1" indent="-228600" algn="l" defTabSz="1022350">
            <a:lnSpc>
              <a:spcPct val="90000"/>
            </a:lnSpc>
            <a:spcBef>
              <a:spcPct val="0"/>
            </a:spcBef>
            <a:spcAft>
              <a:spcPct val="15000"/>
            </a:spcAft>
            <a:buChar char="•"/>
          </a:pPr>
          <a:r>
            <a:rPr lang="en-US" sz="2300" kern="1200"/>
            <a:t>Digital exclusion </a:t>
          </a:r>
        </a:p>
        <a:p>
          <a:pPr marL="228600" lvl="1" indent="-228600" algn="l" defTabSz="1022350">
            <a:lnSpc>
              <a:spcPct val="90000"/>
            </a:lnSpc>
            <a:spcBef>
              <a:spcPct val="0"/>
            </a:spcBef>
            <a:spcAft>
              <a:spcPct val="15000"/>
            </a:spcAft>
            <a:buChar char="•"/>
          </a:pPr>
          <a:r>
            <a:rPr lang="en-US" sz="2300" kern="1200"/>
            <a:t>Poor coordination and limited information/training </a:t>
          </a:r>
        </a:p>
      </dsp:txBody>
      <dsp:txXfrm>
        <a:off x="8215" y="0"/>
        <a:ext cx="5288803" cy="4352544"/>
      </dsp:txXfrm>
    </dsp:sp>
    <dsp:sp modelId="{919CFD9F-52E4-46A9-986F-2F12C40E464E}">
      <dsp:nvSpPr>
        <dsp:cNvPr id="0" name=""/>
        <dsp:cNvSpPr/>
      </dsp:nvSpPr>
      <dsp:spPr>
        <a:xfrm>
          <a:off x="4674512" y="0"/>
          <a:ext cx="5832871" cy="4352544"/>
        </a:xfrm>
        <a:prstGeom prst="chevron">
          <a:avLst>
            <a:gd name="adj" fmla="val 2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71" tIns="76200" rIns="205771" bIns="76200" numCol="1" spcCol="1270" anchor="ctr" anchorCtr="0">
          <a:noAutofit/>
        </a:bodyPr>
        <a:lstStyle/>
        <a:p>
          <a:pPr marL="0" lvl="0" indent="0" algn="ctr" defTabSz="1333500">
            <a:lnSpc>
              <a:spcPct val="90000"/>
            </a:lnSpc>
            <a:spcBef>
              <a:spcPct val="0"/>
            </a:spcBef>
            <a:spcAft>
              <a:spcPct val="35000"/>
            </a:spcAft>
            <a:buNone/>
          </a:pPr>
          <a:r>
            <a:rPr lang="en-US" sz="3000" kern="1200"/>
            <a:t>These barriers can </a:t>
          </a:r>
          <a:r>
            <a:rPr lang="en-US" sz="3000" b="1" kern="1200"/>
            <a:t>work together</a:t>
          </a:r>
          <a:r>
            <a:rPr lang="en-US" sz="3000" kern="1200"/>
            <a:t>, making it harder for the older person to maintain daily activities and independence (NICE, 2018).</a:t>
          </a:r>
        </a:p>
      </dsp:txBody>
      <dsp:txXfrm>
        <a:off x="5762648" y="0"/>
        <a:ext cx="3656599" cy="43525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78D47-23FF-4D06-8758-71C46C690F17}">
      <dsp:nvSpPr>
        <dsp:cNvPr id="0" name=""/>
        <dsp:cNvSpPr/>
      </dsp:nvSpPr>
      <dsp:spPr>
        <a:xfrm>
          <a:off x="3040792" y="870618"/>
          <a:ext cx="667342" cy="91440"/>
        </a:xfrm>
        <a:custGeom>
          <a:avLst/>
          <a:gdLst/>
          <a:ahLst/>
          <a:cxnLst/>
          <a:rect l="0" t="0" r="0" b="0"/>
          <a:pathLst>
            <a:path>
              <a:moveTo>
                <a:pt x="0" y="45720"/>
              </a:moveTo>
              <a:lnTo>
                <a:pt x="274236" y="45719"/>
              </a:lnTo>
            </a:path>
            <a:path>
              <a:moveTo>
                <a:pt x="393105" y="45719"/>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77850">
            <a:lnSpc>
              <a:spcPct val="90000"/>
            </a:lnSpc>
            <a:spcBef>
              <a:spcPct val="0"/>
            </a:spcBef>
            <a:spcAft>
              <a:spcPct val="35000"/>
            </a:spcAft>
            <a:buNone/>
          </a:pPr>
          <a:r>
            <a:rPr lang="en-US" sz="1300" kern="1200"/>
            <a:t>1</a:t>
          </a:r>
        </a:p>
      </dsp:txBody>
      <dsp:txXfrm>
        <a:off x="3315029" y="822770"/>
        <a:ext cx="118868" cy="187135"/>
      </dsp:txXfrm>
    </dsp:sp>
    <dsp:sp modelId="{3B2D4B2C-3E0A-4FA7-B753-6D9AF85B6A7A}">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US" sz="1600" b="1" kern="1200"/>
            <a:t>Identify carers earlier</a:t>
          </a:r>
          <a:br>
            <a:rPr lang="en-US" sz="1600" kern="1200"/>
          </a:br>
          <a:r>
            <a:rPr lang="en-US" sz="1600" kern="1200"/>
            <a:t>Include carer identification and assessment in routine care planning (NICE, 2018; DHSC, 2026).</a:t>
          </a:r>
        </a:p>
      </dsp:txBody>
      <dsp:txXfrm>
        <a:off x="8061" y="5979"/>
        <a:ext cx="3034531" cy="1820718"/>
      </dsp:txXfrm>
    </dsp:sp>
    <dsp:sp modelId="{423A4834-7F1C-462F-A5D6-F23DB546F043}">
      <dsp:nvSpPr>
        <dsp:cNvPr id="0" name=""/>
        <dsp:cNvSpPr/>
      </dsp:nvSpPr>
      <dsp:spPr>
        <a:xfrm>
          <a:off x="6773265" y="870618"/>
          <a:ext cx="667342" cy="91440"/>
        </a:xfrm>
        <a:custGeom>
          <a:avLst/>
          <a:gdLst/>
          <a:ahLst/>
          <a:cxnLst/>
          <a:rect l="0" t="0" r="0" b="0"/>
          <a:pathLst>
            <a:path>
              <a:moveTo>
                <a:pt x="0" y="45720"/>
              </a:moveTo>
              <a:lnTo>
                <a:pt x="274236" y="45719"/>
              </a:lnTo>
            </a:path>
            <a:path>
              <a:moveTo>
                <a:pt x="393105" y="45719"/>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77850">
            <a:lnSpc>
              <a:spcPct val="90000"/>
            </a:lnSpc>
            <a:spcBef>
              <a:spcPct val="0"/>
            </a:spcBef>
            <a:spcAft>
              <a:spcPct val="35000"/>
            </a:spcAft>
            <a:buNone/>
          </a:pPr>
          <a:r>
            <a:rPr lang="en-US" sz="1300" kern="1200"/>
            <a:t>2</a:t>
          </a:r>
        </a:p>
      </dsp:txBody>
      <dsp:txXfrm>
        <a:off x="7047502" y="822770"/>
        <a:ext cx="118868" cy="187135"/>
      </dsp:txXfrm>
    </dsp:sp>
    <dsp:sp modelId="{BE0BD6CD-96A5-447D-B6C7-836FEE4F9D00}">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US" sz="1600" b="1" kern="1200"/>
            <a:t>Improve dementia training</a:t>
          </a:r>
          <a:br>
            <a:rPr lang="en-US" sz="1600" kern="1200"/>
          </a:br>
          <a:r>
            <a:rPr lang="en-US" sz="1600" kern="1200"/>
            <a:t>Provide accessible, practical training for informal carers to build confidence and care skills (NICE, 2018).</a:t>
          </a:r>
        </a:p>
      </dsp:txBody>
      <dsp:txXfrm>
        <a:off x="3740534" y="5979"/>
        <a:ext cx="3034531" cy="1820718"/>
      </dsp:txXfrm>
    </dsp:sp>
    <dsp:sp modelId="{D2B80067-783D-454A-A786-AA3A295E90E4}">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77850">
            <a:lnSpc>
              <a:spcPct val="90000"/>
            </a:lnSpc>
            <a:spcBef>
              <a:spcPct val="0"/>
            </a:spcBef>
            <a:spcAft>
              <a:spcPct val="35000"/>
            </a:spcAft>
            <a:buNone/>
          </a:pPr>
          <a:r>
            <a:rPr lang="en-US" sz="1300" kern="1200"/>
            <a:t>3</a:t>
          </a:r>
        </a:p>
      </dsp:txBody>
      <dsp:txXfrm>
        <a:off x="5070362" y="2065001"/>
        <a:ext cx="374875" cy="187135"/>
      </dsp:txXfrm>
    </dsp:sp>
    <dsp:sp modelId="{3ED97BE9-B4D0-4F31-9CE4-E6A9EE45B195}">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US" sz="1600" b="1" kern="1200"/>
            <a:t>Increase flexible respite support</a:t>
          </a:r>
          <a:br>
            <a:rPr lang="en-US" sz="1600" kern="1200"/>
          </a:br>
          <a:r>
            <a:rPr lang="en-US" sz="1600" kern="1200"/>
            <a:t>Offer timely short breaks and flexible respite to protect carer wellbeing (NICE, 2018).</a:t>
          </a:r>
        </a:p>
      </dsp:txBody>
      <dsp:txXfrm>
        <a:off x="7473007" y="5979"/>
        <a:ext cx="3034531" cy="1820718"/>
      </dsp:txXfrm>
    </dsp:sp>
    <dsp:sp modelId="{CE77966D-50BB-47B2-A7F3-CFFFC27EE606}">
      <dsp:nvSpPr>
        <dsp:cNvPr id="0" name=""/>
        <dsp:cNvSpPr/>
      </dsp:nvSpPr>
      <dsp:spPr>
        <a:xfrm>
          <a:off x="3040792" y="3389279"/>
          <a:ext cx="667342" cy="91440"/>
        </a:xfrm>
        <a:custGeom>
          <a:avLst/>
          <a:gdLst/>
          <a:ahLst/>
          <a:cxnLst/>
          <a:rect l="0" t="0" r="0" b="0"/>
          <a:pathLst>
            <a:path>
              <a:moveTo>
                <a:pt x="0" y="45720"/>
              </a:moveTo>
              <a:lnTo>
                <a:pt x="274236" y="45719"/>
              </a:lnTo>
            </a:path>
            <a:path>
              <a:moveTo>
                <a:pt x="393105" y="45719"/>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77850">
            <a:lnSpc>
              <a:spcPct val="90000"/>
            </a:lnSpc>
            <a:spcBef>
              <a:spcPct val="0"/>
            </a:spcBef>
            <a:spcAft>
              <a:spcPct val="35000"/>
            </a:spcAft>
            <a:buNone/>
          </a:pPr>
          <a:r>
            <a:rPr lang="en-US" sz="1300" kern="1200"/>
            <a:t>4</a:t>
          </a:r>
        </a:p>
      </dsp:txBody>
      <dsp:txXfrm>
        <a:off x="3315029" y="3341431"/>
        <a:ext cx="118868" cy="187135"/>
      </dsp:txXfrm>
    </dsp:sp>
    <dsp:sp modelId="{2CA4824E-4419-42FC-98E4-188739F89A57}">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US" sz="1600" b="1" kern="1200"/>
            <a:t>Improve service coordination</a:t>
          </a:r>
          <a:br>
            <a:rPr lang="en-US" sz="1600" kern="1200"/>
          </a:br>
          <a:r>
            <a:rPr lang="en-US" sz="1600" kern="1200"/>
            <a:t>Strengthen links between NHS, social care and voluntary organisations to reduce fragmented support (DHSC, 2026).</a:t>
          </a:r>
        </a:p>
      </dsp:txBody>
      <dsp:txXfrm>
        <a:off x="8061" y="2524640"/>
        <a:ext cx="3034531" cy="1820718"/>
      </dsp:txXfrm>
    </dsp:sp>
    <dsp:sp modelId="{8A0051A2-BAD8-42B5-889D-2014B76186D0}">
      <dsp:nvSpPr>
        <dsp:cNvPr id="0" name=""/>
        <dsp:cNvSpPr/>
      </dsp:nvSpPr>
      <dsp:spPr>
        <a:xfrm>
          <a:off x="6773265" y="3389279"/>
          <a:ext cx="667342" cy="91440"/>
        </a:xfrm>
        <a:custGeom>
          <a:avLst/>
          <a:gdLst/>
          <a:ahLst/>
          <a:cxnLst/>
          <a:rect l="0" t="0" r="0" b="0"/>
          <a:pathLst>
            <a:path>
              <a:moveTo>
                <a:pt x="0" y="45720"/>
              </a:moveTo>
              <a:lnTo>
                <a:pt x="274236" y="45719"/>
              </a:lnTo>
            </a:path>
            <a:path>
              <a:moveTo>
                <a:pt x="393105" y="45719"/>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577850">
            <a:lnSpc>
              <a:spcPct val="90000"/>
            </a:lnSpc>
            <a:spcBef>
              <a:spcPct val="0"/>
            </a:spcBef>
            <a:spcAft>
              <a:spcPct val="35000"/>
            </a:spcAft>
            <a:buNone/>
          </a:pPr>
          <a:r>
            <a:rPr lang="en-US" sz="1300" kern="1200"/>
            <a:t>5</a:t>
          </a:r>
        </a:p>
      </dsp:txBody>
      <dsp:txXfrm>
        <a:off x="7047502" y="3341431"/>
        <a:ext cx="118868" cy="187135"/>
      </dsp:txXfrm>
    </dsp:sp>
    <dsp:sp modelId="{FFDABDFB-61E9-4E53-8FB5-3DD7B48982AB}">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US" sz="1600" b="1" kern="1200"/>
            <a:t>Expand inclusive digital support</a:t>
          </a:r>
          <a:br>
            <a:rPr lang="en-US" sz="1600" kern="1200"/>
          </a:br>
          <a:r>
            <a:rPr lang="en-US" sz="1600" kern="1200"/>
            <a:t>Develop online support while providing alternatives for people affected by digital exclusion (DHSC, 2026).</a:t>
          </a:r>
        </a:p>
      </dsp:txBody>
      <dsp:txXfrm>
        <a:off x="3740534" y="2524640"/>
        <a:ext cx="3034531" cy="1820718"/>
      </dsp:txXfrm>
    </dsp:sp>
    <dsp:sp modelId="{F13245F2-0EC6-43B2-B002-FE7A8AC3E198}">
      <dsp:nvSpPr>
        <dsp:cNvPr id="0" name=""/>
        <dsp:cNvSpPr/>
      </dsp:nvSpPr>
      <dsp:spPr>
        <a:xfrm>
          <a:off x="7473007"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US" sz="1600" b="1" kern="1200"/>
            <a:t>Involve carers and people with dementia</a:t>
          </a:r>
          <a:br>
            <a:rPr lang="en-US" sz="1600" kern="1200"/>
          </a:br>
          <a:r>
            <a:rPr lang="en-US" sz="1600" kern="1200"/>
            <a:t>Include both in care planning and decisions about support (NICE, 2018; DHSC, 2026). </a:t>
          </a:r>
        </a:p>
      </dsp:txBody>
      <dsp:txXfrm>
        <a:off x="7473007" y="2524640"/>
        <a:ext cx="3034531" cy="18207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73121F-862B-4941-94B1-8EC48E6D7D84}">
      <dsp:nvSpPr>
        <dsp:cNvPr id="0" name=""/>
        <dsp:cNvSpPr/>
      </dsp:nvSpPr>
      <dsp:spPr>
        <a:xfrm>
          <a:off x="0" y="63000"/>
          <a:ext cx="6830568" cy="8353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Informal carers</a:t>
          </a:r>
          <a:r>
            <a:rPr lang="en-US" sz="2100" kern="1200"/>
            <a:t> make an important contribution to dementia care and daily support. </a:t>
          </a:r>
        </a:p>
      </dsp:txBody>
      <dsp:txXfrm>
        <a:off x="40780" y="103780"/>
        <a:ext cx="6749008" cy="753819"/>
      </dsp:txXfrm>
    </dsp:sp>
    <dsp:sp modelId="{F12C38C9-870A-48BF-A1EC-B04F7A9ABFD4}">
      <dsp:nvSpPr>
        <dsp:cNvPr id="0" name=""/>
        <dsp:cNvSpPr/>
      </dsp:nvSpPr>
      <dsp:spPr>
        <a:xfrm>
          <a:off x="0" y="958860"/>
          <a:ext cx="6830568" cy="835379"/>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Carers face </a:t>
          </a:r>
          <a:r>
            <a:rPr lang="en-US" sz="2100" b="1" kern="1200"/>
            <a:t>emotional, physical, financial and service-related challenges</a:t>
          </a:r>
          <a:r>
            <a:rPr lang="en-US" sz="2100" kern="1200"/>
            <a:t>. </a:t>
          </a:r>
        </a:p>
      </dsp:txBody>
      <dsp:txXfrm>
        <a:off x="40780" y="999640"/>
        <a:ext cx="6749008" cy="753819"/>
      </dsp:txXfrm>
    </dsp:sp>
    <dsp:sp modelId="{69B4C5C5-1337-4040-84B0-57C21CBF51F9}">
      <dsp:nvSpPr>
        <dsp:cNvPr id="0" name=""/>
        <dsp:cNvSpPr/>
      </dsp:nvSpPr>
      <dsp:spPr>
        <a:xfrm>
          <a:off x="0" y="1854720"/>
          <a:ext cx="6830568" cy="835379"/>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These challenges can affect the </a:t>
          </a:r>
          <a:r>
            <a:rPr lang="en-US" sz="2100" b="1" kern="1200"/>
            <a:t>independence and wellbeing</a:t>
          </a:r>
          <a:r>
            <a:rPr lang="en-US" sz="2100" kern="1200"/>
            <a:t> of people living with dementia. </a:t>
          </a:r>
        </a:p>
      </dsp:txBody>
      <dsp:txXfrm>
        <a:off x="40780" y="1895500"/>
        <a:ext cx="6749008" cy="753819"/>
      </dsp:txXfrm>
    </dsp:sp>
    <dsp:sp modelId="{85A1A3F7-26EC-463D-B266-0D4A5509DA76}">
      <dsp:nvSpPr>
        <dsp:cNvPr id="0" name=""/>
        <dsp:cNvSpPr/>
      </dsp:nvSpPr>
      <dsp:spPr>
        <a:xfrm>
          <a:off x="0" y="2750580"/>
          <a:ext cx="6830568" cy="835379"/>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Current UK services provide important support, but </a:t>
          </a:r>
          <a:r>
            <a:rPr lang="en-US" sz="2100" b="1" kern="1200"/>
            <a:t>gaps and access barriers remain</a:t>
          </a:r>
          <a:r>
            <a:rPr lang="en-US" sz="2100" kern="1200"/>
            <a:t>. </a:t>
          </a:r>
        </a:p>
      </dsp:txBody>
      <dsp:txXfrm>
        <a:off x="40780" y="2791360"/>
        <a:ext cx="6749008" cy="753819"/>
      </dsp:txXfrm>
    </dsp:sp>
    <dsp:sp modelId="{52EC124D-DAD1-4FD4-A798-FBA79B57F267}">
      <dsp:nvSpPr>
        <dsp:cNvPr id="0" name=""/>
        <dsp:cNvSpPr/>
      </dsp:nvSpPr>
      <dsp:spPr>
        <a:xfrm>
          <a:off x="0" y="3646440"/>
          <a:ext cx="6830568" cy="835379"/>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Technology</a:t>
          </a:r>
          <a:r>
            <a:rPr lang="en-US" sz="2100" kern="1200"/>
            <a:t> can improve access to support, but digital exclusion remains a concern. </a:t>
          </a:r>
        </a:p>
      </dsp:txBody>
      <dsp:txXfrm>
        <a:off x="40780" y="3687220"/>
        <a:ext cx="6749008" cy="753819"/>
      </dsp:txXfrm>
    </dsp:sp>
    <dsp:sp modelId="{13B69842-4B14-4578-B443-9E8FED30F9EC}">
      <dsp:nvSpPr>
        <dsp:cNvPr id="0" name=""/>
        <dsp:cNvSpPr/>
      </dsp:nvSpPr>
      <dsp:spPr>
        <a:xfrm>
          <a:off x="0" y="4542300"/>
          <a:ext cx="6830568" cy="83537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Better </a:t>
          </a:r>
          <a:r>
            <a:rPr lang="en-US" sz="2100" b="1" kern="1200"/>
            <a:t>coordinated, person-centred and carer-inclusive support</a:t>
          </a:r>
          <a:r>
            <a:rPr lang="en-US" sz="2100" kern="1200"/>
            <a:t> is needed. </a:t>
          </a:r>
        </a:p>
      </dsp:txBody>
      <dsp:txXfrm>
        <a:off x="40780" y="4583080"/>
        <a:ext cx="6749008" cy="75381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C80259-D61C-47E0-80DF-86CC3DC8F0B0}" type="datetimeFigureOut">
              <a:rPr lang="en-US" smtClean="0"/>
              <a:t>10/21/2026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3A7259-DCC2-4868-ACA3-A01E18C0A67E}" type="slidenum">
              <a:rPr lang="en-US" smtClean="0"/>
              <a:t>‹#›</a:t>
            </a:fld>
            <a:endParaRPr lang="en-US"/>
          </a:p>
        </p:txBody>
      </p:sp>
    </p:spTree>
    <p:extLst>
      <p:ext uri="{BB962C8B-B14F-4D97-AF65-F5344CB8AC3E}">
        <p14:creationId xmlns:p14="http://schemas.microsoft.com/office/powerpoint/2010/main" val="1964118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23A7259-DCC2-4868-ACA3-A01E18C0A67E}" type="slidenum">
              <a:rPr lang="en-US" smtClean="0"/>
              <a:t>1</a:t>
            </a:fld>
            <a:endParaRPr lang="en-US"/>
          </a:p>
        </p:txBody>
      </p:sp>
    </p:spTree>
    <p:extLst>
      <p:ext uri="{BB962C8B-B14F-4D97-AF65-F5344CB8AC3E}">
        <p14:creationId xmlns:p14="http://schemas.microsoft.com/office/powerpoint/2010/main" val="1247351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older people, going about their daily needs can become more difficult because of dementia, and family and friends can serve as a source of support (NICE, 2018). However, there are also issues with accessing information and services for informal carers (Francis and Hanna, 2022). In this presentation these challenges and their impact on independence and how to enhance support services will be discussed critically.</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2</a:t>
            </a:fld>
            <a:endParaRPr lang="en-US"/>
          </a:p>
        </p:txBody>
      </p:sp>
    </p:spTree>
    <p:extLst>
      <p:ext uri="{BB962C8B-B14F-4D97-AF65-F5344CB8AC3E}">
        <p14:creationId xmlns:p14="http://schemas.microsoft.com/office/powerpoint/2010/main" val="2473546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Simple things may take longer, become more confusing and complex when affected by dementia, along with communication and decision making. Older people therefore could require assistance in their personal care, feeding, medicines and safety (NICE, 2018). Support should not take the place of independence, however. NICE encourages the philosophy of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where those receiving support are included in the decision-making process and support is provided according to their needs and preferences. The care plan may also enable carers to be able to support the person adequately.</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3</a:t>
            </a:fld>
            <a:endParaRPr lang="en-US"/>
          </a:p>
        </p:txBody>
      </p:sp>
    </p:spTree>
    <p:extLst>
      <p:ext uri="{BB962C8B-B14F-4D97-AF65-F5344CB8AC3E}">
        <p14:creationId xmlns:p14="http://schemas.microsoft.com/office/powerpoint/2010/main" val="718427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Carers, including informal carers, are an important element of a person living with dementia's ability to remain in their own home and carry on with daily living. They can also support communication and care planning (NICE, 2018). However, as the needs grow so can caring, and this can lead to pressure. Studies suggest that carers' use and access to dementia services can be challenging (Francis and Hanna, 2022).</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4</a:t>
            </a:fld>
            <a:endParaRPr lang="en-US"/>
          </a:p>
        </p:txBody>
      </p:sp>
    </p:spTree>
    <p:extLst>
      <p:ext uri="{BB962C8B-B14F-4D97-AF65-F5344CB8AC3E}">
        <p14:creationId xmlns:p14="http://schemas.microsoft.com/office/powerpoint/2010/main" val="3316572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Caring for a person with dementia can impact on a carer's emotional, physical, social and financial wellbeing (González-Fraile et al., 2021). Under time constraints, there might be less time for work, rest and family. Caring has become more difficult when there is limited information and services are more difficult and less accessible (Francis and Hanna, 2022). If the carer is pressured, they may not be able to give the older person the same regular assistance. Therefore, training and practical support can be beneficial for the person with dementia and the carer (</a:t>
            </a:r>
            <a:r>
              <a:rPr lang="en-US" sz="1200" kern="1200" dirty="0" err="1">
                <a:solidFill>
                  <a:schemeClr val="tx1"/>
                </a:solidFill>
                <a:effectLst/>
                <a:latin typeface="+mn-lt"/>
                <a:ea typeface="+mn-ea"/>
                <a:cs typeface="+mn-cs"/>
              </a:rPr>
              <a:t>Felstead</a:t>
            </a:r>
            <a:r>
              <a:rPr lang="en-US" sz="1200" kern="1200" dirty="0">
                <a:solidFill>
                  <a:schemeClr val="tx1"/>
                </a:solidFill>
                <a:effectLst/>
                <a:latin typeface="+mn-lt"/>
                <a:ea typeface="+mn-ea"/>
                <a:cs typeface="+mn-cs"/>
              </a:rPr>
              <a:t> et al., 2023).</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5</a:t>
            </a:fld>
            <a:endParaRPr lang="en-US"/>
          </a:p>
        </p:txBody>
      </p:sp>
    </p:spTree>
    <p:extLst>
      <p:ext uri="{BB962C8B-B14F-4D97-AF65-F5344CB8AC3E}">
        <p14:creationId xmlns:p14="http://schemas.microsoft.com/office/powerpoint/2010/main" val="998846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If the informal carer is having problems, the carer with the older person might get less continuity of assistance in daily tasks. This makes it difficult to keep them safe, from participating in society and being able to stay independent. Importance of supporting functional ability and independence with appropriate care and activities (Balvert et al., 2024). Supporting the carer is also crucial to the older person's independence and quality of life, so it is important to support them too. </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6</a:t>
            </a:fld>
            <a:endParaRPr lang="en-US"/>
          </a:p>
        </p:txBody>
      </p:sp>
    </p:spTree>
    <p:extLst>
      <p:ext uri="{BB962C8B-B14F-4D97-AF65-F5344CB8AC3E}">
        <p14:creationId xmlns:p14="http://schemas.microsoft.com/office/powerpoint/2010/main" val="3573548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Empowering is to enable the person to have an informed role in their care. </a:t>
            </a:r>
            <a:r>
              <a:rPr lang="en-US" sz="1200" kern="1200" dirty="0" err="1">
                <a:solidFill>
                  <a:schemeClr val="tx1"/>
                </a:solidFill>
                <a:effectLst/>
                <a:latin typeface="+mn-lt"/>
                <a:ea typeface="+mn-ea"/>
                <a:cs typeface="+mn-cs"/>
              </a:rPr>
              <a:t>Optimising</a:t>
            </a:r>
            <a:r>
              <a:rPr lang="en-US" sz="1200" kern="1200" dirty="0">
                <a:solidFill>
                  <a:schemeClr val="tx1"/>
                </a:solidFill>
                <a:effectLst/>
                <a:latin typeface="+mn-lt"/>
                <a:ea typeface="+mn-ea"/>
                <a:cs typeface="+mn-cs"/>
              </a:rPr>
              <a:t> involvement in decisions and acknowledging and respecting the views and preferences of people with dementia, is recommended by NICE (2018). In other cases, however, a bit more assistance is needed to achieve safety. The dilemma is how to offer protection while keeping the person independent without </a:t>
            </a:r>
            <a:r>
              <a:rPr lang="en-US" sz="1200" kern="1200" dirty="0" err="1">
                <a:solidFill>
                  <a:schemeClr val="tx1"/>
                </a:solidFill>
                <a:effectLst/>
                <a:latin typeface="+mn-lt"/>
                <a:ea typeface="+mn-ea"/>
                <a:cs typeface="+mn-cs"/>
              </a:rPr>
              <a:t>overintruding</a:t>
            </a:r>
            <a:r>
              <a:rPr lang="en-US" sz="1200" kern="1200" dirty="0">
                <a:solidFill>
                  <a:schemeClr val="tx1"/>
                </a:solidFill>
                <a:effectLst/>
                <a:latin typeface="+mn-lt"/>
                <a:ea typeface="+mn-ea"/>
                <a:cs typeface="+mn-cs"/>
              </a:rPr>
              <a:t>. Thus, it is important that the carer considers risk and evolving needs in support of choice. </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7</a:t>
            </a:fld>
            <a:endParaRPr lang="en-US"/>
          </a:p>
        </p:txBody>
      </p:sp>
    </p:spTree>
    <p:extLst>
      <p:ext uri="{BB962C8B-B14F-4D97-AF65-F5344CB8AC3E}">
        <p14:creationId xmlns:p14="http://schemas.microsoft.com/office/powerpoint/2010/main" val="277942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Support may be provided by the health service, local government or voluntary groups. NICE (2018) suggests carer assessments, training in dementia skills, education and information about services. The 2026 Unpaid Carers Action Plan will also seek to enhance referral, care planning and the effective co-ordination of services (DHSC, 2026). But this assistance is not always guaranteed in all areas, so that sometimes some carers will not receive the assistance that they require.</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8</a:t>
            </a:fld>
            <a:endParaRPr lang="en-US"/>
          </a:p>
        </p:txBody>
      </p:sp>
    </p:spTree>
    <p:extLst>
      <p:ext uri="{BB962C8B-B14F-4D97-AF65-F5344CB8AC3E}">
        <p14:creationId xmlns:p14="http://schemas.microsoft.com/office/powerpoint/2010/main" val="4113287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Current UK provision is not insignificant and there are several strengths. Information, carer assessments, professional support and respite would enable carers to better manage their responsibilities and be able to support the older person at home (NICE, 2018). The 2026 Unpaid Carers Action Plan also seeks to enhance the recognition, referral and coordination of support (DHSC, 2026). But this support is not the same. Waiting times and referral processes (the structures of which may be complicated) and complex and financial pressure may impose barriers, and access may differ among areas. To achieve this, better co-ordination, clearer referral pathways, and prompt provision of assistance to carers and older people is required to enhance outcome.</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9</a:t>
            </a:fld>
            <a:endParaRPr lang="en-US"/>
          </a:p>
        </p:txBody>
      </p:sp>
    </p:spTree>
    <p:extLst>
      <p:ext uri="{BB962C8B-B14F-4D97-AF65-F5344CB8AC3E}">
        <p14:creationId xmlns:p14="http://schemas.microsoft.com/office/powerpoint/2010/main" val="3156390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may be ways in which technology can help to make care more accessible to support (where not feasible to be there in person). Advice can be offered in the comfort of home, via online information, video consultation and digital education (</a:t>
            </a:r>
            <a:r>
              <a:rPr lang="en-US" sz="1200" kern="1200" dirty="0" err="1">
                <a:solidFill>
                  <a:schemeClr val="tx1"/>
                </a:solidFill>
                <a:effectLst/>
                <a:latin typeface="+mn-lt"/>
                <a:ea typeface="+mn-ea"/>
                <a:cs typeface="+mn-cs"/>
              </a:rPr>
              <a:t>Bauernschmidt</a:t>
            </a:r>
            <a:r>
              <a:rPr lang="en-US" sz="1200" kern="1200" dirty="0">
                <a:solidFill>
                  <a:schemeClr val="tx1"/>
                </a:solidFill>
                <a:effectLst/>
                <a:latin typeface="+mn-lt"/>
                <a:ea typeface="+mn-ea"/>
                <a:cs typeface="+mn-cs"/>
              </a:rPr>
              <a:t> et al. 2023). The identification of technology-based interventions to alleviate carer burden has been done in research (Zhou et al., 2024). But access to the digital world is not always straightforward. However, technology can also exacerbate inequalities and is sometimes </a:t>
            </a:r>
            <a:r>
              <a:rPr lang="en-US" sz="1200" kern="1200" dirty="0" err="1">
                <a:solidFill>
                  <a:schemeClr val="tx1"/>
                </a:solidFill>
                <a:effectLst/>
                <a:latin typeface="+mn-lt"/>
                <a:ea typeface="+mn-ea"/>
                <a:cs typeface="+mn-cs"/>
              </a:rPr>
              <a:t>dependant</a:t>
            </a:r>
            <a:r>
              <a:rPr lang="en-US" sz="1200" kern="1200" dirty="0">
                <a:solidFill>
                  <a:schemeClr val="tx1"/>
                </a:solidFill>
                <a:effectLst/>
                <a:latin typeface="+mn-lt"/>
                <a:ea typeface="+mn-ea"/>
                <a:cs typeface="+mn-cs"/>
              </a:rPr>
              <a:t> on the unpaid carer to deliver the support that is offered (Watson et al., 2024). </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10</a:t>
            </a:fld>
            <a:endParaRPr lang="en-US"/>
          </a:p>
        </p:txBody>
      </p:sp>
    </p:spTree>
    <p:extLst>
      <p:ext uri="{BB962C8B-B14F-4D97-AF65-F5344CB8AC3E}">
        <p14:creationId xmlns:p14="http://schemas.microsoft.com/office/powerpoint/2010/main" val="3508125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ways through technology that can make carer support easier and enable carers to connect to services on their doorstep. But not everyone has easy access to the Internet, or their own technology or skill with technology. In conclusion, Watson et al. (2024) identified the potential for both positive and negative effects on access via digital services, which can also further exacerbate inequalities. Ye et al. (2023) also found aspects to usability, security and privacy. So in all cases technology should be used to aid and enhance care and professional support, not to supplant it.</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11</a:t>
            </a:fld>
            <a:endParaRPr lang="en-US"/>
          </a:p>
        </p:txBody>
      </p:sp>
    </p:spTree>
    <p:extLst>
      <p:ext uri="{BB962C8B-B14F-4D97-AF65-F5344CB8AC3E}">
        <p14:creationId xmlns:p14="http://schemas.microsoft.com/office/powerpoint/2010/main" val="648315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Oftentimes these obstacles are not isolated but instead are linked with each other. For instance, allowing only limited support may lead to further stress and pressure on the carer, and tiredness and stress could mean that the carer's role in providing regular support becomes less effective. This may impact on the older person's functional abilities and independence. NICE (2018) encourages coordinated care and training and support for carers to ensure they can continue to be independent. However, it is important to remember that people's needs and available services are not identical so the experiences will vary. </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12</a:t>
            </a:fld>
            <a:endParaRPr lang="en-US"/>
          </a:p>
        </p:txBody>
      </p:sp>
    </p:spTree>
    <p:extLst>
      <p:ext uri="{BB962C8B-B14F-4D97-AF65-F5344CB8AC3E}">
        <p14:creationId xmlns:p14="http://schemas.microsoft.com/office/powerpoint/2010/main" val="3634001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a need for several improvements when it comes to providing support. One of the first things carers need to be identified early to allow support to begin before pressure increases. Second, dementia training (simple, practical) can enhance carers' knowledge and confidence (NICE, 2018). Third, flexible respite can provide carers with time-out to enable them to respect their own wellbeing. More collaboration should occur between services as disjointed systems can cause challenges to support (DHSC, 2026). Digital services should make it easier, but not that people can't go to another method of access. Last but not least carers and carers with dementia should be engaged in care planning in line with their needs and preferences. </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13</a:t>
            </a:fld>
            <a:endParaRPr lang="en-US"/>
          </a:p>
        </p:txBody>
      </p:sp>
    </p:spTree>
    <p:extLst>
      <p:ext uri="{BB962C8B-B14F-4D97-AF65-F5344CB8AC3E}">
        <p14:creationId xmlns:p14="http://schemas.microsoft.com/office/powerpoint/2010/main" val="13833280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Informal carers are generally strongly linked to the independence and wellbeing of those with dementia. The need for suitable information, training, respite and coordinated services for carers. While technology is useful, there are barriers to take into account. By supporting carers, we can ensure the dignity, choice, independence and wellbeing of dementia patients.</a:t>
            </a:r>
          </a:p>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14</a:t>
            </a:fld>
            <a:endParaRPr lang="en-US"/>
          </a:p>
        </p:txBody>
      </p:sp>
    </p:spTree>
    <p:extLst>
      <p:ext uri="{BB962C8B-B14F-4D97-AF65-F5344CB8AC3E}">
        <p14:creationId xmlns:p14="http://schemas.microsoft.com/office/powerpoint/2010/main" val="36533423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23A7259-DCC2-4868-ACA3-A01E18C0A67E}" type="slidenum">
              <a:rPr lang="en-US" smtClean="0"/>
              <a:t>15</a:t>
            </a:fld>
            <a:endParaRPr lang="en-US"/>
          </a:p>
        </p:txBody>
      </p:sp>
    </p:spTree>
    <p:extLst>
      <p:ext uri="{BB962C8B-B14F-4D97-AF65-F5344CB8AC3E}">
        <p14:creationId xmlns:p14="http://schemas.microsoft.com/office/powerpoint/2010/main" val="1233474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E000-AEEE-F5B7-2874-0A7D604CC0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7E618BE-C52F-21E9-01D7-8BCCD8FB86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6CE91C-F09A-1FD0-B891-9F61BC0F6B71}"/>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5" name="Footer Placeholder 4">
            <a:extLst>
              <a:ext uri="{FF2B5EF4-FFF2-40B4-BE49-F238E27FC236}">
                <a16:creationId xmlns:a16="http://schemas.microsoft.com/office/drawing/2014/main" id="{546123F2-267D-24A8-12D9-1B06D94C51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F13E9B-A2F2-AD9F-95A1-23B78F3E0421}"/>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1265172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67195-3D08-2949-C8EF-0DDE31DA64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D1ADA75-6434-0606-169F-F2F3C2D80C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E0A5BB-371C-B2C9-49AC-59C940A4D556}"/>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5" name="Footer Placeholder 4">
            <a:extLst>
              <a:ext uri="{FF2B5EF4-FFF2-40B4-BE49-F238E27FC236}">
                <a16:creationId xmlns:a16="http://schemas.microsoft.com/office/drawing/2014/main" id="{9C42EB6D-C4E7-6488-6256-F94AC8798F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547079-2E9D-0540-CF5E-E25DE0C4319E}"/>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1250717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139A8-6346-0661-9D90-0B6FF6F864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FCDEE7A-1505-0374-96B9-3799F0D02A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52A1D2-04CA-1FB7-A111-62731D9B3AF7}"/>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5" name="Footer Placeholder 4">
            <a:extLst>
              <a:ext uri="{FF2B5EF4-FFF2-40B4-BE49-F238E27FC236}">
                <a16:creationId xmlns:a16="http://schemas.microsoft.com/office/drawing/2014/main" id="{93A5A78B-9742-2853-1E8E-7E7F9F0FF3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50927B-B331-5E0A-1C60-72BC182A1684}"/>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1570836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97FC0-4212-CCC4-9FD5-ABED2B50B7E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63C7D9-7CC1-528E-9EF3-4D5A78FF2D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401CA4-A3F2-4B8A-22FB-80DA070102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40D3F55-3D73-5C56-B1D9-DE1E5B8CEE92}"/>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6" name="Footer Placeholder 5">
            <a:extLst>
              <a:ext uri="{FF2B5EF4-FFF2-40B4-BE49-F238E27FC236}">
                <a16:creationId xmlns:a16="http://schemas.microsoft.com/office/drawing/2014/main" id="{1B1345E9-262C-A258-B956-D567E19048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E42DC2-E581-7E43-66A0-546C7775E239}"/>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765538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5CD-9A30-E067-78D9-44FFB2C4054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E8EAEEC-003A-861E-2ED7-5C28F02AE0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97AF7BA-A8B8-DBFB-6A72-2C2618776D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50942C0-E2CB-7034-07A4-344C3C4EAC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635462-F116-11A8-1306-727A460C44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2BD563-181A-8B81-9A38-5F1C2CB63193}"/>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8" name="Footer Placeholder 7">
            <a:extLst>
              <a:ext uri="{FF2B5EF4-FFF2-40B4-BE49-F238E27FC236}">
                <a16:creationId xmlns:a16="http://schemas.microsoft.com/office/drawing/2014/main" id="{FD9A0F30-C904-AD98-53AE-F476424347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37CCCAD-F484-375B-DA84-D8480A63F7C8}"/>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3072033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A5084-5841-00FD-6614-6FAE3A8055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B63269-900E-4BA8-5DB4-4407E54C287C}"/>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4" name="Footer Placeholder 3">
            <a:extLst>
              <a:ext uri="{FF2B5EF4-FFF2-40B4-BE49-F238E27FC236}">
                <a16:creationId xmlns:a16="http://schemas.microsoft.com/office/drawing/2014/main" id="{08880B7B-076E-0A88-C7C4-8EDEA68B4B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EE0B99D-827C-000F-E1DB-665A8A30DAC1}"/>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3842434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D19C5F-E479-4E3C-CAF0-50C6B220F25D}"/>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3" name="Footer Placeholder 2">
            <a:extLst>
              <a:ext uri="{FF2B5EF4-FFF2-40B4-BE49-F238E27FC236}">
                <a16:creationId xmlns:a16="http://schemas.microsoft.com/office/drawing/2014/main" id="{E8A0DDE7-24E3-4594-4D73-29DDF21F0B5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7D277EE-BCA5-0068-57D8-B694F2AD85D5}"/>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303363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2880D-4163-5533-ED31-ABC0276712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513ECFF-B80A-E26B-CC39-F79215CA97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14F4E4C-F077-529D-5769-95B3F2F13B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6671EC-AA1C-AA9C-FD9C-194611DF37C1}"/>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6" name="Footer Placeholder 5">
            <a:extLst>
              <a:ext uri="{FF2B5EF4-FFF2-40B4-BE49-F238E27FC236}">
                <a16:creationId xmlns:a16="http://schemas.microsoft.com/office/drawing/2014/main" id="{706133D7-49DE-08EF-14D8-6EA0ACAEB8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3168BE-0DD2-F0AA-A7CE-A2C8BD580F73}"/>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2087267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98439-952A-AD3C-EEAB-78607D5D80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43208C-A9EE-72AA-E8FD-D03DA2BDCE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3074549-0454-13FC-925E-DFC25C3CEE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47201D-A300-3B2E-9E82-3A85B52840B8}"/>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6" name="Footer Placeholder 5">
            <a:extLst>
              <a:ext uri="{FF2B5EF4-FFF2-40B4-BE49-F238E27FC236}">
                <a16:creationId xmlns:a16="http://schemas.microsoft.com/office/drawing/2014/main" id="{3BF4F1EB-B10E-6416-6211-5DB1CCB3D8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C793D2-68D9-1352-37D8-DC8D0C4A8117}"/>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1088082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A525-0A0C-DFD6-52BD-34731E956F1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4A20DA-A5CB-671E-7DB5-422C79FACE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14C6A0-4ED3-5C52-E704-A6EDFBB0DE56}"/>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5" name="Footer Placeholder 4">
            <a:extLst>
              <a:ext uri="{FF2B5EF4-FFF2-40B4-BE49-F238E27FC236}">
                <a16:creationId xmlns:a16="http://schemas.microsoft.com/office/drawing/2014/main" id="{C2DE5144-86B8-9EDE-9190-0BA32B2D9A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70B8D7-A19E-1194-70EE-27AEDB29D454}"/>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3681674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BD50A5-9B2A-8A37-3C23-6BACF4F2756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534B0D-01BB-310E-B53E-FF45F3306A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266B6F-11E2-60A6-B37F-878053BA5337}"/>
              </a:ext>
            </a:extLst>
          </p:cNvPr>
          <p:cNvSpPr>
            <a:spLocks noGrp="1"/>
          </p:cNvSpPr>
          <p:nvPr>
            <p:ph type="dt" sz="half" idx="10"/>
          </p:nvPr>
        </p:nvSpPr>
        <p:spPr/>
        <p:txBody>
          <a:bodyPr/>
          <a:lstStyle/>
          <a:p>
            <a:fld id="{65E93A4F-AD9E-4343-9825-946C138EBA44}" type="datetimeFigureOut">
              <a:rPr lang="en-US" smtClean="0"/>
              <a:t>10/21/2026</a:t>
            </a:fld>
            <a:endParaRPr lang="en-US"/>
          </a:p>
        </p:txBody>
      </p:sp>
      <p:sp>
        <p:nvSpPr>
          <p:cNvPr id="5" name="Footer Placeholder 4">
            <a:extLst>
              <a:ext uri="{FF2B5EF4-FFF2-40B4-BE49-F238E27FC236}">
                <a16:creationId xmlns:a16="http://schemas.microsoft.com/office/drawing/2014/main" id="{63EC5F85-715C-A8EC-969C-0A9E0740E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A17A9-19AF-E53D-2124-C43C70B48FEB}"/>
              </a:ext>
            </a:extLst>
          </p:cNvPr>
          <p:cNvSpPr>
            <a:spLocks noGrp="1"/>
          </p:cNvSpPr>
          <p:nvPr>
            <p:ph type="sldNum" sz="quarter" idx="12"/>
          </p:nvPr>
        </p:nvSpPr>
        <p:spPr/>
        <p:txBody>
          <a:bodyPr/>
          <a:lstStyle/>
          <a:p>
            <a:fld id="{11EE2526-DA4D-4458-8FF1-CEB740D7DDF6}" type="slidenum">
              <a:rPr lang="en-US" smtClean="0"/>
              <a:t>‹#›</a:t>
            </a:fld>
            <a:endParaRPr lang="en-US"/>
          </a:p>
        </p:txBody>
      </p:sp>
    </p:spTree>
    <p:extLst>
      <p:ext uri="{BB962C8B-B14F-4D97-AF65-F5344CB8AC3E}">
        <p14:creationId xmlns:p14="http://schemas.microsoft.com/office/powerpoint/2010/main" val="925583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A7387-16F9-D216-A91B-5E42343CB1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D255F6-978B-6C5F-40C2-8DDB233441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7B67EA-59B1-C0B9-CEA3-C59840A736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5E93A4F-AD9E-4343-9825-946C138EBA44}" type="datetimeFigureOut">
              <a:rPr lang="en-US" smtClean="0"/>
              <a:t>10/21/2026</a:t>
            </a:fld>
            <a:endParaRPr lang="en-US"/>
          </a:p>
        </p:txBody>
      </p:sp>
      <p:sp>
        <p:nvSpPr>
          <p:cNvPr id="5" name="Footer Placeholder 4">
            <a:extLst>
              <a:ext uri="{FF2B5EF4-FFF2-40B4-BE49-F238E27FC236}">
                <a16:creationId xmlns:a16="http://schemas.microsoft.com/office/drawing/2014/main" id="{A184510E-C3B4-D5E5-BEFB-59AFB4324D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65161A6-8537-502F-0A14-474300915E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EE2526-DA4D-4458-8FF1-CEB740D7DDF6}" type="slidenum">
              <a:rPr lang="en-US" smtClean="0"/>
              <a:t>‹#›</a:t>
            </a:fld>
            <a:endParaRPr lang="en-US"/>
          </a:p>
        </p:txBody>
      </p:sp>
    </p:spTree>
    <p:extLst>
      <p:ext uri="{BB962C8B-B14F-4D97-AF65-F5344CB8AC3E}">
        <p14:creationId xmlns:p14="http://schemas.microsoft.com/office/powerpoint/2010/main" val="35365522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1.png"/><Relationship Id="rId5" Type="http://schemas.openxmlformats.org/officeDocument/2006/relationships/image" Target="../media/image3.png"/><Relationship Id="rId10" Type="http://schemas.microsoft.com/office/2007/relationships/diagramDrawing" Target="../diagrams/drawing2.xml"/><Relationship Id="rId4" Type="http://schemas.openxmlformats.org/officeDocument/2006/relationships/notesSlide" Target="../notesSlides/notesSlide3.xml"/><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4.xml"/><Relationship Id="rId11" Type="http://schemas.openxmlformats.org/officeDocument/2006/relationships/image" Target="../media/image1.png"/><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notesSlide" Target="../notesSlides/notesSlide6.xml"/><Relationship Id="rId9"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7.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png"/><Relationship Id="rId4" Type="http://schemas.openxmlformats.org/officeDocument/2006/relationships/notesSlide" Target="../notesSlides/notesSlide12.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7.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177B2-D0CC-5F02-20B3-07F19A9ADC92}"/>
              </a:ext>
            </a:extLst>
          </p:cNvPr>
          <p:cNvSpPr>
            <a:spLocks noGrp="1"/>
          </p:cNvSpPr>
          <p:nvPr>
            <p:ph type="ctrTitle"/>
          </p:nvPr>
        </p:nvSpPr>
        <p:spPr>
          <a:xfrm>
            <a:off x="731521" y="1170431"/>
            <a:ext cx="4875904" cy="5138923"/>
          </a:xfrm>
        </p:spPr>
        <p:txBody>
          <a:bodyPr vert="horz" lIns="91440" tIns="45720" rIns="91440" bIns="45720" rtlCol="0" anchor="ctr">
            <a:normAutofit/>
          </a:bodyPr>
          <a:lstStyle/>
          <a:p>
            <a:pPr algn="l"/>
            <a:r>
              <a:rPr lang="en-US" sz="5000" kern="1200" dirty="0">
                <a:solidFill>
                  <a:schemeClr val="tx2"/>
                </a:solidFill>
                <a:latin typeface="+mj-lt"/>
                <a:ea typeface="+mj-ea"/>
                <a:cs typeface="+mj-cs"/>
              </a:rPr>
              <a:t>Exploring the Challenges Faced by Informal Carers of People Living with Dementia in the UK</a:t>
            </a:r>
          </a:p>
        </p:txBody>
      </p:sp>
      <p:cxnSp>
        <p:nvCxnSpPr>
          <p:cNvPr id="27" name="Straight Connector 26">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6105DE8-0FC6-DB94-3694-9F8D7EF0F173}"/>
              </a:ext>
            </a:extLst>
          </p:cNvPr>
          <p:cNvSpPr>
            <a:spLocks noGrp="1"/>
          </p:cNvSpPr>
          <p:nvPr>
            <p:ph type="subTitle" idx="1"/>
          </p:nvPr>
        </p:nvSpPr>
        <p:spPr>
          <a:xfrm>
            <a:off x="6555441" y="1170432"/>
            <a:ext cx="5002187" cy="5138920"/>
          </a:xfrm>
        </p:spPr>
        <p:txBody>
          <a:bodyPr vert="horz" lIns="91440" tIns="45720" rIns="91440" bIns="45720" rtlCol="0" anchor="ctr">
            <a:normAutofit/>
          </a:bodyPr>
          <a:lstStyle/>
          <a:p>
            <a:pPr algn="l"/>
            <a:r>
              <a:rPr lang="en-US" sz="1800" b="1" dirty="0">
                <a:solidFill>
                  <a:schemeClr val="tx2"/>
                </a:solidFill>
              </a:rPr>
              <a:t>Module:</a:t>
            </a:r>
            <a:r>
              <a:rPr lang="en-US" sz="1800" dirty="0">
                <a:solidFill>
                  <a:schemeClr val="tx2"/>
                </a:solidFill>
              </a:rPr>
              <a:t> BMHP6027 – Empowering the Older Person</a:t>
            </a:r>
            <a:br>
              <a:rPr lang="en-US" sz="1800" dirty="0">
                <a:solidFill>
                  <a:schemeClr val="tx2"/>
                </a:solidFill>
              </a:rPr>
            </a:br>
            <a:r>
              <a:rPr lang="en-US" sz="1800" b="1" dirty="0">
                <a:solidFill>
                  <a:schemeClr val="tx2"/>
                </a:solidFill>
              </a:rPr>
              <a:t>Student Name:</a:t>
            </a:r>
            <a:r>
              <a:rPr lang="en-US" sz="1800" dirty="0">
                <a:solidFill>
                  <a:schemeClr val="tx2"/>
                </a:solidFill>
              </a:rPr>
              <a:t> Samina Shahzad</a:t>
            </a:r>
            <a:br>
              <a:rPr lang="en-US" sz="1800" dirty="0">
                <a:solidFill>
                  <a:schemeClr val="tx2"/>
                </a:solidFill>
              </a:rPr>
            </a:br>
            <a:r>
              <a:rPr lang="en-US" sz="1800" b="1" dirty="0">
                <a:solidFill>
                  <a:schemeClr val="tx2"/>
                </a:solidFill>
              </a:rPr>
              <a:t>Student ID:</a:t>
            </a:r>
            <a:r>
              <a:rPr lang="en-US" sz="1800" dirty="0">
                <a:solidFill>
                  <a:schemeClr val="tx2"/>
                </a:solidFill>
              </a:rPr>
              <a:t> 2328504</a:t>
            </a:r>
            <a:br>
              <a:rPr lang="en-US" sz="1800" dirty="0">
                <a:solidFill>
                  <a:schemeClr val="tx2"/>
                </a:solidFill>
              </a:rPr>
            </a:br>
            <a:r>
              <a:rPr lang="en-US" sz="1800" b="1" dirty="0" err="1">
                <a:solidFill>
                  <a:schemeClr val="tx2"/>
                </a:solidFill>
              </a:rPr>
              <a:t>Programme</a:t>
            </a:r>
            <a:r>
              <a:rPr lang="en-US" sz="1800" b="1" dirty="0">
                <a:solidFill>
                  <a:schemeClr val="tx2"/>
                </a:solidFill>
              </a:rPr>
              <a:t>:</a:t>
            </a:r>
            <a:r>
              <a:rPr lang="en-US" sz="1800" dirty="0">
                <a:solidFill>
                  <a:schemeClr val="tx2"/>
                </a:solidFill>
              </a:rPr>
              <a:t> BSc (Hons) Health and Social Care</a:t>
            </a:r>
            <a:br>
              <a:rPr lang="en-US" sz="1800" dirty="0">
                <a:solidFill>
                  <a:schemeClr val="tx2"/>
                </a:solidFill>
              </a:rPr>
            </a:br>
            <a:r>
              <a:rPr lang="en-US" sz="1800" b="1" dirty="0">
                <a:solidFill>
                  <a:schemeClr val="tx2"/>
                </a:solidFill>
              </a:rPr>
              <a:t>Lecturer:</a:t>
            </a:r>
            <a:r>
              <a:rPr lang="en-US" sz="1800" dirty="0">
                <a:solidFill>
                  <a:schemeClr val="tx2"/>
                </a:solidFill>
              </a:rPr>
              <a:t> Tomy </a:t>
            </a:r>
            <a:r>
              <a:rPr lang="en-US" sz="1800" dirty="0" err="1">
                <a:solidFill>
                  <a:schemeClr val="tx2"/>
                </a:solidFill>
              </a:rPr>
              <a:t>Adattu</a:t>
            </a:r>
            <a:r>
              <a:rPr lang="en-US" sz="1800" dirty="0">
                <a:solidFill>
                  <a:schemeClr val="tx2"/>
                </a:solidFill>
              </a:rPr>
              <a:t> Chacko</a:t>
            </a:r>
            <a:br>
              <a:rPr lang="en-US" sz="1800" dirty="0">
                <a:solidFill>
                  <a:schemeClr val="tx2"/>
                </a:solidFill>
              </a:rPr>
            </a:br>
            <a:r>
              <a:rPr lang="en-US" sz="1800" b="1" dirty="0">
                <a:solidFill>
                  <a:schemeClr val="tx2"/>
                </a:solidFill>
              </a:rPr>
              <a:t>Submission Date:</a:t>
            </a:r>
            <a:r>
              <a:rPr lang="en-US" sz="1800" dirty="0">
                <a:solidFill>
                  <a:schemeClr val="tx2"/>
                </a:solidFill>
              </a:rPr>
              <a:t> 25 October 2026</a:t>
            </a:r>
          </a:p>
          <a:p>
            <a:pPr indent="-228600" algn="l">
              <a:buFont typeface="Arial" panose="020B0604020202020204" pitchFamily="34" charset="0"/>
              <a:buChar char="•"/>
            </a:pPr>
            <a:endParaRPr lang="en-US" sz="1800" dirty="0">
              <a:solidFill>
                <a:schemeClr val="tx2"/>
              </a:solidFill>
            </a:endParaRPr>
          </a:p>
        </p:txBody>
      </p:sp>
      <p:cxnSp>
        <p:nvCxnSpPr>
          <p:cNvPr id="29" name="Straight Connector 28">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31" name="Group 30">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32" name="Straight Connector 31">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26" name="Audio 25">
            <a:hlinkClick r:id="" action="ppaction://media"/>
            <a:extLst>
              <a:ext uri="{FF2B5EF4-FFF2-40B4-BE49-F238E27FC236}">
                <a16:creationId xmlns:a16="http://schemas.microsoft.com/office/drawing/2014/main" id="{4616FD89-9DC9-725F-CAB2-648F0F5924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5990781"/>
      </p:ext>
    </p:extLst>
  </p:cSld>
  <p:clrMapOvr>
    <a:masterClrMapping/>
  </p:clrMapOvr>
  <mc:AlternateContent xmlns:mc="http://schemas.openxmlformats.org/markup-compatibility/2006">
    <mc:Choice xmlns:p14="http://schemas.microsoft.com/office/powerpoint/2010/main" Requires="p14">
      <p:transition spd="slow" p14:dur="2000" advTm="18226"/>
    </mc:Choice>
    <mc:Fallback>
      <p:transition spd="slow" advTm="18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DBBA5499-B1CF-2129-1612-1BD920611DE6}"/>
              </a:ext>
            </a:extLst>
          </p:cNvPr>
          <p:cNvPicPr>
            <a:picLocks noChangeAspect="1"/>
          </p:cNvPicPr>
          <p:nvPr/>
        </p:nvPicPr>
        <p:blipFill>
          <a:blip r:embed="rId5">
            <a:extLst>
              <a:ext uri="{28A0092B-C50C-407E-A947-70E740481C1C}">
                <a14:useLocalDpi xmlns:a14="http://schemas.microsoft.com/office/drawing/2010/main" val="0"/>
              </a:ext>
            </a:extLst>
          </a:blip>
          <a:srcRect l="8685" r="20175" b="-1"/>
          <a:stretch>
            <a:fillRect/>
          </a:stretch>
        </p:blipFill>
        <p:spPr>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44" name="Freeform: Shape 43">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Freeform: Shape 45">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D1F34B-70FF-6B5D-E9CC-6D8BB9A2C5CB}"/>
              </a:ext>
            </a:extLst>
          </p:cNvPr>
          <p:cNvSpPr>
            <a:spLocks noGrp="1"/>
          </p:cNvSpPr>
          <p:nvPr>
            <p:ph type="title"/>
          </p:nvPr>
        </p:nvSpPr>
        <p:spPr>
          <a:xfrm>
            <a:off x="374904" y="856488"/>
            <a:ext cx="4992624" cy="1173761"/>
          </a:xfrm>
        </p:spPr>
        <p:txBody>
          <a:bodyPr anchor="b">
            <a:normAutofit/>
          </a:bodyPr>
          <a:lstStyle/>
          <a:p>
            <a:r>
              <a:rPr lang="en-US" sz="3400" b="1"/>
              <a:t>Introduction</a:t>
            </a:r>
            <a:endParaRPr lang="en-US" sz="3400"/>
          </a:p>
        </p:txBody>
      </p:sp>
      <p:sp>
        <p:nvSpPr>
          <p:cNvPr id="48" name="Rectangle 47">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0" name="Rectangle 49">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2">
            <a:extLst>
              <a:ext uri="{FF2B5EF4-FFF2-40B4-BE49-F238E27FC236}">
                <a16:creationId xmlns:a16="http://schemas.microsoft.com/office/drawing/2014/main" id="{D2FB4926-53B4-EDC6-4C57-A9AAFE802FE0}"/>
              </a:ext>
            </a:extLst>
          </p:cNvPr>
          <p:cNvGraphicFramePr>
            <a:graphicFrameLocks noGrp="1"/>
          </p:cNvGraphicFramePr>
          <p:nvPr>
            <p:ph idx="1"/>
            <p:extLst>
              <p:ext uri="{D42A27DB-BD31-4B8C-83A1-F6EECF244321}">
                <p14:modId xmlns:p14="http://schemas.microsoft.com/office/powerpoint/2010/main" val="1748718857"/>
              </p:ext>
            </p:extLst>
          </p:nvPr>
        </p:nvGraphicFramePr>
        <p:xfrm>
          <a:off x="374904" y="2522949"/>
          <a:ext cx="5065776" cy="34023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1" name="Audio 20">
            <a:hlinkClick r:id="" action="ppaction://media"/>
            <a:extLst>
              <a:ext uri="{FF2B5EF4-FFF2-40B4-BE49-F238E27FC236}">
                <a16:creationId xmlns:a16="http://schemas.microsoft.com/office/drawing/2014/main" id="{563E05F3-B9BF-13F4-13F2-A53B86FD75B3}"/>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619277"/>
      </p:ext>
    </p:extLst>
  </p:cSld>
  <p:clrMapOvr>
    <a:masterClrMapping/>
  </p:clrMapOvr>
  <mc:AlternateContent xmlns:mc="http://schemas.openxmlformats.org/markup-compatibility/2006">
    <mc:Choice xmlns:p14="http://schemas.microsoft.com/office/powerpoint/2010/main" Requires="p14">
      <p:transition spd="slow" p14:dur="2000" advTm="28587"/>
    </mc:Choice>
    <mc:Fallback>
      <p:transition spd="slow" advTm="28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9" name="Rectangle 38">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FE23B-E4BA-7E4C-FE5D-B72495AA2F6B}"/>
              </a:ext>
            </a:extLst>
          </p:cNvPr>
          <p:cNvSpPr>
            <a:spLocks noGrp="1"/>
          </p:cNvSpPr>
          <p:nvPr>
            <p:ph type="title"/>
          </p:nvPr>
        </p:nvSpPr>
        <p:spPr>
          <a:xfrm>
            <a:off x="761995" y="307447"/>
            <a:ext cx="10693884" cy="1109932"/>
          </a:xfrm>
        </p:spPr>
        <p:txBody>
          <a:bodyPr>
            <a:normAutofit/>
          </a:bodyPr>
          <a:lstStyle/>
          <a:p>
            <a:r>
              <a:rPr lang="en-US" sz="3700" b="1"/>
              <a:t>Care and Support Needs of Older People Living with Dementia</a:t>
            </a:r>
            <a:endParaRPr lang="en-US" sz="3700"/>
          </a:p>
        </p:txBody>
      </p:sp>
      <p:pic>
        <p:nvPicPr>
          <p:cNvPr id="7" name="Picture 6">
            <a:extLst>
              <a:ext uri="{FF2B5EF4-FFF2-40B4-BE49-F238E27FC236}">
                <a16:creationId xmlns:a16="http://schemas.microsoft.com/office/drawing/2014/main" id="{4F14417E-96D5-A797-7E77-1A78C90D5D4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8075" t="12821" b="4327"/>
          <a:stretch>
            <a:fillRect/>
          </a:stretch>
        </p:blipFill>
        <p:spPr bwMode="auto">
          <a:xfrm>
            <a:off x="1532724" y="2357888"/>
            <a:ext cx="4211750" cy="3775494"/>
          </a:xfrm>
          <a:prstGeom prst="rect">
            <a:avLst/>
          </a:prstGeom>
          <a:noFill/>
          <a:extLst>
            <a:ext uri="{53640926-AAD7-44D8-BBD7-CCE9431645EC}">
              <a14:shadowObscured xmlns:a14="http://schemas.microsoft.com/office/drawing/2010/main"/>
            </a:ext>
          </a:extLst>
        </p:spPr>
      </p:pic>
      <p:graphicFrame>
        <p:nvGraphicFramePr>
          <p:cNvPr id="22" name="Content Placeholder 2">
            <a:extLst>
              <a:ext uri="{FF2B5EF4-FFF2-40B4-BE49-F238E27FC236}">
                <a16:creationId xmlns:a16="http://schemas.microsoft.com/office/drawing/2014/main" id="{BC6D72ED-442D-C6FD-2F12-7126A81C527F}"/>
              </a:ext>
            </a:extLst>
          </p:cNvPr>
          <p:cNvGraphicFramePr>
            <a:graphicFrameLocks noGrp="1"/>
          </p:cNvGraphicFramePr>
          <p:nvPr>
            <p:ph idx="1"/>
            <p:extLst>
              <p:ext uri="{D42A27DB-BD31-4B8C-83A1-F6EECF244321}">
                <p14:modId xmlns:p14="http://schemas.microsoft.com/office/powerpoint/2010/main" val="636297961"/>
              </p:ext>
            </p:extLst>
          </p:nvPr>
        </p:nvGraphicFramePr>
        <p:xfrm>
          <a:off x="7108371" y="2198914"/>
          <a:ext cx="4347508" cy="40616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7" name="Audio 16">
            <a:hlinkClick r:id="" action="ppaction://media"/>
            <a:extLst>
              <a:ext uri="{FF2B5EF4-FFF2-40B4-BE49-F238E27FC236}">
                <a16:creationId xmlns:a16="http://schemas.microsoft.com/office/drawing/2014/main" id="{BC4851FB-F89D-27B8-2E94-D7340D05119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4571685"/>
      </p:ext>
    </p:extLst>
  </p:cSld>
  <p:clrMapOvr>
    <a:masterClrMapping/>
  </p:clrMapOvr>
  <mc:AlternateContent xmlns:mc="http://schemas.openxmlformats.org/markup-compatibility/2006">
    <mc:Choice xmlns:p14="http://schemas.microsoft.com/office/powerpoint/2010/main" Requires="p14">
      <p:transition spd="slow" p14:dur="2000" advTm="51523"/>
    </mc:Choice>
    <mc:Fallback>
      <p:transition spd="slow" advTm="51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E0F7E-582A-C895-9ABA-52E5D5282445}"/>
              </a:ext>
            </a:extLst>
          </p:cNvPr>
          <p:cNvSpPr>
            <a:spLocks noGrp="1"/>
          </p:cNvSpPr>
          <p:nvPr>
            <p:ph type="title"/>
          </p:nvPr>
        </p:nvSpPr>
        <p:spPr>
          <a:xfrm>
            <a:off x="1136397" y="502021"/>
            <a:ext cx="4959603" cy="1642969"/>
          </a:xfrm>
        </p:spPr>
        <p:txBody>
          <a:bodyPr anchor="b">
            <a:normAutofit/>
          </a:bodyPr>
          <a:lstStyle/>
          <a:p>
            <a:r>
              <a:rPr lang="en-US" sz="4000" b="1"/>
              <a:t>Role of Informal Carers</a:t>
            </a:r>
            <a:endParaRPr lang="en-US" sz="4000"/>
          </a:p>
        </p:txBody>
      </p:sp>
      <p:sp>
        <p:nvSpPr>
          <p:cNvPr id="3" name="Content Placeholder 2">
            <a:extLst>
              <a:ext uri="{FF2B5EF4-FFF2-40B4-BE49-F238E27FC236}">
                <a16:creationId xmlns:a16="http://schemas.microsoft.com/office/drawing/2014/main" id="{6719CD92-6300-0781-AAAB-F61FA30B3E0E}"/>
              </a:ext>
            </a:extLst>
          </p:cNvPr>
          <p:cNvSpPr>
            <a:spLocks noGrp="1"/>
          </p:cNvSpPr>
          <p:nvPr>
            <p:ph idx="1"/>
          </p:nvPr>
        </p:nvSpPr>
        <p:spPr>
          <a:xfrm>
            <a:off x="1136397" y="2418408"/>
            <a:ext cx="4959603" cy="3522569"/>
          </a:xfrm>
        </p:spPr>
        <p:txBody>
          <a:bodyPr anchor="t">
            <a:normAutofit/>
          </a:bodyPr>
          <a:lstStyle/>
          <a:p>
            <a:pPr marL="0" indent="0">
              <a:buNone/>
            </a:pPr>
            <a:r>
              <a:rPr lang="en-US" sz="1700" b="1"/>
              <a:t>Informal carers</a:t>
            </a:r>
            <a:r>
              <a:rPr lang="en-US" sz="1700"/>
              <a:t> include family members, partners, friends and other unpaid careers. They may provide:</a:t>
            </a:r>
          </a:p>
          <a:p>
            <a:pPr lvl="1"/>
            <a:r>
              <a:rPr lang="en-US" sz="1700"/>
              <a:t>Personal care and help with daily activities </a:t>
            </a:r>
          </a:p>
          <a:p>
            <a:pPr lvl="1"/>
            <a:r>
              <a:rPr lang="en-US" sz="1700"/>
              <a:t>Emotional support and medication reminders </a:t>
            </a:r>
          </a:p>
          <a:p>
            <a:pPr lvl="1"/>
            <a:r>
              <a:rPr lang="en-US" sz="1700"/>
              <a:t>Support with appointments and communication with professionals </a:t>
            </a:r>
          </a:p>
          <a:p>
            <a:pPr lvl="1"/>
            <a:r>
              <a:rPr lang="en-US" sz="1700"/>
              <a:t>Supervision and safety at home </a:t>
            </a:r>
          </a:p>
          <a:p>
            <a:pPr lvl="1"/>
            <a:r>
              <a:rPr lang="en-US" sz="1700"/>
              <a:t>Ongoing support helps maintain daily routines and can require carers to develop suitable care skills (Atkinson et al., 2022).</a:t>
            </a:r>
          </a:p>
          <a:p>
            <a:endParaRPr lang="en-US" sz="1700"/>
          </a:p>
        </p:txBody>
      </p:sp>
      <p:pic>
        <p:nvPicPr>
          <p:cNvPr id="7" name="Picture 6">
            <a:extLst>
              <a:ext uri="{FF2B5EF4-FFF2-40B4-BE49-F238E27FC236}">
                <a16:creationId xmlns:a16="http://schemas.microsoft.com/office/drawing/2014/main" id="{1CDC7B34-D6F8-9542-95B4-2EFCC5E7264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6512442" y="1479779"/>
            <a:ext cx="5201023" cy="3484684"/>
          </a:xfrm>
          <a:prstGeom prst="rect">
            <a:avLst/>
          </a:prstGeom>
          <a:noFill/>
        </p:spPr>
      </p:pic>
      <p:sp>
        <p:nvSpPr>
          <p:cNvPr id="26" name="Rectangle 2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Audio 13">
            <a:hlinkClick r:id="" action="ppaction://media"/>
            <a:extLst>
              <a:ext uri="{FF2B5EF4-FFF2-40B4-BE49-F238E27FC236}">
                <a16:creationId xmlns:a16="http://schemas.microsoft.com/office/drawing/2014/main" id="{AB97CCA2-D43D-3E0A-7016-CE293390877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6761134"/>
      </p:ext>
    </p:extLst>
  </p:cSld>
  <p:clrMapOvr>
    <a:masterClrMapping/>
  </p:clrMapOvr>
  <mc:AlternateContent xmlns:mc="http://schemas.openxmlformats.org/markup-compatibility/2006">
    <mc:Choice xmlns:p14="http://schemas.microsoft.com/office/powerpoint/2010/main" Requires="p14">
      <p:transition spd="slow" p14:dur="2000" advTm="65970"/>
    </mc:Choice>
    <mc:Fallback>
      <p:transition spd="slow" advTm="65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6393F4-29E3-A911-0DE8-7DFA5C9C29E2}"/>
              </a:ext>
            </a:extLst>
          </p:cNvPr>
          <p:cNvSpPr>
            <a:spLocks noGrp="1"/>
          </p:cNvSpPr>
          <p:nvPr>
            <p:ph type="title"/>
          </p:nvPr>
        </p:nvSpPr>
        <p:spPr>
          <a:xfrm>
            <a:off x="1045029" y="507160"/>
            <a:ext cx="2993571" cy="5438730"/>
          </a:xfrm>
        </p:spPr>
        <p:txBody>
          <a:bodyPr>
            <a:normAutofit/>
          </a:bodyPr>
          <a:lstStyle/>
          <a:p>
            <a:r>
              <a:rPr lang="en-US" sz="3200" b="1"/>
              <a:t>Challenges Faced by Informal Carers</a:t>
            </a:r>
            <a:endParaRPr lang="en-US" sz="3200"/>
          </a:p>
        </p:txBody>
      </p:sp>
      <p:sp>
        <p:nvSpPr>
          <p:cNvPr id="13" name="Rectangle 12">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D4A1D0D-77DF-F6A5-11D9-0F65C7DEE8A1}"/>
              </a:ext>
            </a:extLst>
          </p:cNvPr>
          <p:cNvGraphicFramePr>
            <a:graphicFrameLocks noGrp="1"/>
          </p:cNvGraphicFramePr>
          <p:nvPr>
            <p:ph idx="1"/>
            <p:extLst>
              <p:ext uri="{D42A27DB-BD31-4B8C-83A1-F6EECF244321}">
                <p14:modId xmlns:p14="http://schemas.microsoft.com/office/powerpoint/2010/main" val="43801807"/>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hlinkClick r:id="" action="ppaction://media"/>
            <a:extLst>
              <a:ext uri="{FF2B5EF4-FFF2-40B4-BE49-F238E27FC236}">
                <a16:creationId xmlns:a16="http://schemas.microsoft.com/office/drawing/2014/main" id="{377F87C3-0D17-B00B-2EAA-F0EA6C425A7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1673404"/>
      </p:ext>
    </p:extLst>
  </p:cSld>
  <p:clrMapOvr>
    <a:masterClrMapping/>
  </p:clrMapOvr>
  <mc:AlternateContent xmlns:mc="http://schemas.openxmlformats.org/markup-compatibility/2006">
    <mc:Choice xmlns:p14="http://schemas.microsoft.com/office/powerpoint/2010/main" Requires="p14">
      <p:transition spd="slow" p14:dur="2000" advTm="68165"/>
    </mc:Choice>
    <mc:Fallback>
      <p:transition spd="slow" advTm="68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F1339-9771-525C-9A8F-FDCA028649B7}"/>
              </a:ext>
            </a:extLst>
          </p:cNvPr>
          <p:cNvSpPr>
            <a:spLocks noGrp="1"/>
          </p:cNvSpPr>
          <p:nvPr>
            <p:ph type="title"/>
          </p:nvPr>
        </p:nvSpPr>
        <p:spPr>
          <a:xfrm>
            <a:off x="838200" y="365125"/>
            <a:ext cx="10515600" cy="1306443"/>
          </a:xfrm>
        </p:spPr>
        <p:txBody>
          <a:bodyPr>
            <a:normAutofit/>
          </a:bodyPr>
          <a:lstStyle/>
          <a:p>
            <a:r>
              <a:rPr lang="en-US" sz="4000" b="1"/>
              <a:t>Impact on Independence and Functional Ability</a:t>
            </a:r>
            <a:endParaRPr lang="en-US" sz="4000"/>
          </a:p>
        </p:txBody>
      </p:sp>
      <p:pic>
        <p:nvPicPr>
          <p:cNvPr id="11" name="Picture 10">
            <a:extLst>
              <a:ext uri="{FF2B5EF4-FFF2-40B4-BE49-F238E27FC236}">
                <a16:creationId xmlns:a16="http://schemas.microsoft.com/office/drawing/2014/main" id="{2A8DD009-BCB5-FF4F-7236-19F32D940ECB}"/>
              </a:ext>
            </a:extLst>
          </p:cNvPr>
          <p:cNvPicPr>
            <a:picLocks noChangeAspect="1"/>
          </p:cNvPicPr>
          <p:nvPr/>
        </p:nvPicPr>
        <p:blipFill>
          <a:blip r:embed="rId5" cstate="print">
            <a:extLst>
              <a:ext uri="{28A0092B-C50C-407E-A947-70E740481C1C}">
                <a14:useLocalDpi xmlns:a14="http://schemas.microsoft.com/office/drawing/2010/main" val="0"/>
              </a:ext>
            </a:extLst>
          </a:blip>
          <a:srcRect l="2147" r="-1" b="-1"/>
          <a:stretch>
            <a:fillRect/>
          </a:stretch>
        </p:blipFill>
        <p:spPr bwMode="auto">
          <a:xfrm>
            <a:off x="5183500" y="1904282"/>
            <a:ext cx="6170299" cy="4224808"/>
          </a:xfrm>
          <a:prstGeom prst="rect">
            <a:avLst/>
          </a:prstGeom>
          <a:noFill/>
        </p:spPr>
      </p:pic>
      <p:graphicFrame>
        <p:nvGraphicFramePr>
          <p:cNvPr id="9" name="Content Placeholder 2">
            <a:extLst>
              <a:ext uri="{FF2B5EF4-FFF2-40B4-BE49-F238E27FC236}">
                <a16:creationId xmlns:a16="http://schemas.microsoft.com/office/drawing/2014/main" id="{75D27722-5B3D-097A-4CD2-565993C288B1}"/>
              </a:ext>
            </a:extLst>
          </p:cNvPr>
          <p:cNvGraphicFramePr>
            <a:graphicFrameLocks noGrp="1"/>
          </p:cNvGraphicFramePr>
          <p:nvPr>
            <p:ph idx="1"/>
            <p:extLst>
              <p:ext uri="{D42A27DB-BD31-4B8C-83A1-F6EECF244321}">
                <p14:modId xmlns:p14="http://schemas.microsoft.com/office/powerpoint/2010/main" val="561655196"/>
              </p:ext>
            </p:extLst>
          </p:nvPr>
        </p:nvGraphicFramePr>
        <p:xfrm>
          <a:off x="838200" y="1825625"/>
          <a:ext cx="4152774" cy="43034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2AFA0189-5182-5AAB-B1E5-580C15B8A61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1671069"/>
      </p:ext>
    </p:extLst>
  </p:cSld>
  <p:clrMapOvr>
    <a:masterClrMapping/>
  </p:clrMapOvr>
  <mc:AlternateContent xmlns:mc="http://schemas.openxmlformats.org/markup-compatibility/2006">
    <mc:Choice xmlns:p14="http://schemas.microsoft.com/office/powerpoint/2010/main" Requires="p14">
      <p:transition spd="slow" p14:dur="2000" advTm="72314"/>
    </mc:Choice>
    <mc:Fallback>
      <p:transition spd="slow" advTm="72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31228A-EAF9-676D-12B2-72A3CB395089}"/>
              </a:ext>
            </a:extLst>
          </p:cNvPr>
          <p:cNvSpPr>
            <a:spLocks noGrp="1"/>
          </p:cNvSpPr>
          <p:nvPr>
            <p:ph type="title"/>
          </p:nvPr>
        </p:nvSpPr>
        <p:spPr>
          <a:xfrm>
            <a:off x="1137038" y="609597"/>
            <a:ext cx="8903433" cy="1330841"/>
          </a:xfrm>
        </p:spPr>
        <p:txBody>
          <a:bodyPr>
            <a:normAutofit/>
          </a:bodyPr>
          <a:lstStyle/>
          <a:p>
            <a:r>
              <a:rPr lang="en-US" b="1"/>
              <a:t>Empowerment, Choice and Person-Centred Care</a:t>
            </a:r>
            <a:endParaRPr lang="en-US" dirty="0"/>
          </a:p>
        </p:txBody>
      </p:sp>
      <p:sp>
        <p:nvSpPr>
          <p:cNvPr id="3" name="Content Placeholder 2">
            <a:extLst>
              <a:ext uri="{FF2B5EF4-FFF2-40B4-BE49-F238E27FC236}">
                <a16:creationId xmlns:a16="http://schemas.microsoft.com/office/drawing/2014/main" id="{7145776F-9398-A006-47EC-CA4FF961FB68}"/>
              </a:ext>
            </a:extLst>
          </p:cNvPr>
          <p:cNvSpPr>
            <a:spLocks noGrp="1"/>
          </p:cNvSpPr>
          <p:nvPr>
            <p:ph idx="1"/>
          </p:nvPr>
        </p:nvSpPr>
        <p:spPr>
          <a:xfrm>
            <a:off x="1137038" y="2194100"/>
            <a:ext cx="5126303" cy="3908588"/>
          </a:xfrm>
        </p:spPr>
        <p:txBody>
          <a:bodyPr>
            <a:normAutofit/>
          </a:bodyPr>
          <a:lstStyle/>
          <a:p>
            <a:pPr marL="0" indent="0">
              <a:buNone/>
            </a:pPr>
            <a:r>
              <a:rPr lang="en-US" sz="2000" b="1"/>
              <a:t>Person-centred care means putting the older person at the centre of care.</a:t>
            </a:r>
            <a:endParaRPr lang="en-US" sz="2000"/>
          </a:p>
          <a:p>
            <a:pPr lvl="1"/>
            <a:r>
              <a:rPr lang="en-US" sz="2000"/>
              <a:t>Respect </a:t>
            </a:r>
            <a:r>
              <a:rPr lang="en-US" sz="2000" b="1"/>
              <a:t>dignity, autonomy and choice</a:t>
            </a:r>
            <a:r>
              <a:rPr lang="en-US" sz="2000"/>
              <a:t>. </a:t>
            </a:r>
          </a:p>
          <a:p>
            <a:pPr lvl="1"/>
            <a:r>
              <a:rPr lang="en-US" sz="2000"/>
              <a:t>Involve the person in </a:t>
            </a:r>
            <a:r>
              <a:rPr lang="en-US" sz="2000" b="1"/>
              <a:t>decisions about their care</a:t>
            </a:r>
            <a:r>
              <a:rPr lang="en-US" sz="2000"/>
              <a:t>. </a:t>
            </a:r>
          </a:p>
          <a:p>
            <a:pPr lvl="1"/>
            <a:r>
              <a:rPr lang="en-US" sz="2000"/>
              <a:t>Balance </a:t>
            </a:r>
            <a:r>
              <a:rPr lang="en-US" sz="2000" b="1"/>
              <a:t>safety with independence</a:t>
            </a:r>
            <a:r>
              <a:rPr lang="en-US" sz="2000"/>
              <a:t>. </a:t>
            </a:r>
          </a:p>
          <a:p>
            <a:pPr lvl="1"/>
            <a:r>
              <a:rPr lang="en-US" sz="2000"/>
              <a:t>Carers should support decisions without taking away the person's choice. </a:t>
            </a:r>
          </a:p>
          <a:p>
            <a:pPr lvl="1"/>
            <a:r>
              <a:rPr lang="en-US" sz="2000"/>
              <a:t>Care should reflect individual needs, wishes and preferences (NICE, 2018). </a:t>
            </a:r>
          </a:p>
        </p:txBody>
      </p:sp>
      <p:sp>
        <p:nvSpPr>
          <p:cNvPr id="14" name="Freeform: Shape 13">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5CE62DAC-75CA-AFFD-91BF-B2F8DF762188}"/>
              </a:ext>
            </a:extLst>
          </p:cNvPr>
          <p:cNvPicPr>
            <a:picLocks noChangeAspect="1"/>
          </p:cNvPicPr>
          <p:nvPr/>
        </p:nvPicPr>
        <p:blipFill>
          <a:blip r:embed="rId5" cstate="print">
            <a:extLst>
              <a:ext uri="{28A0092B-C50C-407E-A947-70E740481C1C}">
                <a14:useLocalDpi xmlns:a14="http://schemas.microsoft.com/office/drawing/2010/main" val="0"/>
              </a:ext>
            </a:extLst>
          </a:blip>
          <a:srcRect l="6275" t="-5794" r="6193" b="-6116"/>
          <a:stretch>
            <a:fillRect/>
          </a:stretch>
        </p:blipFill>
        <p:spPr bwMode="auto">
          <a:xfrm>
            <a:off x="7016376" y="2183362"/>
            <a:ext cx="4357896" cy="3732941"/>
          </a:xfrm>
          <a:prstGeom prst="rect">
            <a:avLst/>
          </a:prstGeom>
          <a:noFill/>
        </p:spPr>
      </p:pic>
      <p:sp>
        <p:nvSpPr>
          <p:cNvPr id="16"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hlinkClick r:id="" action="ppaction://media"/>
            <a:extLst>
              <a:ext uri="{FF2B5EF4-FFF2-40B4-BE49-F238E27FC236}">
                <a16:creationId xmlns:a16="http://schemas.microsoft.com/office/drawing/2014/main" id="{A4A5D724-19E9-F0D4-0E74-C8C4C2B072D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76093"/>
      </p:ext>
    </p:extLst>
  </p:cSld>
  <p:clrMapOvr>
    <a:masterClrMapping/>
  </p:clrMapOvr>
  <mc:AlternateContent xmlns:mc="http://schemas.openxmlformats.org/markup-compatibility/2006">
    <mc:Choice xmlns:p14="http://schemas.microsoft.com/office/powerpoint/2010/main" Requires="p14">
      <p:transition spd="slow" p14:dur="2000" advTm="73361"/>
    </mc:Choice>
    <mc:Fallback>
      <p:transition spd="slow" advTm="7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A7AFA-9F68-0AE7-E7D5-934C76E0098E}"/>
              </a:ext>
            </a:extLst>
          </p:cNvPr>
          <p:cNvSpPr>
            <a:spLocks noGrp="1"/>
          </p:cNvSpPr>
          <p:nvPr>
            <p:ph type="title"/>
          </p:nvPr>
        </p:nvSpPr>
        <p:spPr>
          <a:xfrm>
            <a:off x="838200" y="365125"/>
            <a:ext cx="10515600" cy="1325563"/>
          </a:xfrm>
        </p:spPr>
        <p:txBody>
          <a:bodyPr>
            <a:normAutofit/>
          </a:bodyPr>
          <a:lstStyle/>
          <a:p>
            <a:r>
              <a:rPr lang="en-US" b="1"/>
              <a:t>Current UK Care and Support Provision</a:t>
            </a:r>
            <a:endParaRPr lang="en-US" dirty="0"/>
          </a:p>
        </p:txBody>
      </p:sp>
      <p:sp>
        <p:nvSpPr>
          <p:cNvPr id="3" name="Content Placeholder 2">
            <a:extLst>
              <a:ext uri="{FF2B5EF4-FFF2-40B4-BE49-F238E27FC236}">
                <a16:creationId xmlns:a16="http://schemas.microsoft.com/office/drawing/2014/main" id="{935B0C1C-3770-6F5E-34BD-FB95925D27D0}"/>
              </a:ext>
            </a:extLst>
          </p:cNvPr>
          <p:cNvSpPr>
            <a:spLocks noGrp="1"/>
          </p:cNvSpPr>
          <p:nvPr>
            <p:ph idx="1"/>
          </p:nvPr>
        </p:nvSpPr>
        <p:spPr>
          <a:xfrm>
            <a:off x="838201" y="2013625"/>
            <a:ext cx="5269301" cy="4163337"/>
          </a:xfrm>
        </p:spPr>
        <p:txBody>
          <a:bodyPr>
            <a:normAutofit/>
          </a:bodyPr>
          <a:lstStyle/>
          <a:p>
            <a:pPr marL="0" indent="0">
              <a:buNone/>
            </a:pPr>
            <a:r>
              <a:rPr lang="en-US" sz="2000"/>
              <a:t>The UK provides support through </a:t>
            </a:r>
            <a:r>
              <a:rPr lang="en-US" sz="2000" b="1"/>
              <a:t>health, social care and community services</a:t>
            </a:r>
            <a:r>
              <a:rPr lang="en-US" sz="2000"/>
              <a:t>.</a:t>
            </a:r>
          </a:p>
          <a:p>
            <a:pPr lvl="1"/>
            <a:r>
              <a:rPr lang="en-US" sz="2000"/>
              <a:t>NHS dementia services and care planning </a:t>
            </a:r>
          </a:p>
          <a:p>
            <a:pPr lvl="1"/>
            <a:r>
              <a:rPr lang="en-US" sz="2000"/>
              <a:t>Local authority social care and </a:t>
            </a:r>
            <a:r>
              <a:rPr lang="en-US" sz="2000" b="1"/>
              <a:t>carer’s assessments</a:t>
            </a:r>
            <a:r>
              <a:rPr lang="en-US" sz="2000"/>
              <a:t> </a:t>
            </a:r>
          </a:p>
          <a:p>
            <a:pPr lvl="1"/>
            <a:r>
              <a:rPr lang="en-US" sz="2000"/>
              <a:t>Respite and short-break support </a:t>
            </a:r>
          </a:p>
          <a:p>
            <a:pPr lvl="1"/>
            <a:r>
              <a:rPr lang="en-US" sz="2000"/>
              <a:t>Dementia information and advice </a:t>
            </a:r>
          </a:p>
          <a:p>
            <a:pPr lvl="1"/>
            <a:r>
              <a:rPr lang="en-US" sz="2000"/>
              <a:t>Voluntary and community organisations </a:t>
            </a:r>
          </a:p>
          <a:p>
            <a:pPr lvl="1"/>
            <a:r>
              <a:rPr lang="en-US" sz="2000"/>
              <a:t>Current policy aims to improve earlier recognition, referral and support for unpaid carers (DHSC, 2026). </a:t>
            </a:r>
          </a:p>
        </p:txBody>
      </p:sp>
      <p:pic>
        <p:nvPicPr>
          <p:cNvPr id="9" name="Picture 8">
            <a:extLst>
              <a:ext uri="{FF2B5EF4-FFF2-40B4-BE49-F238E27FC236}">
                <a16:creationId xmlns:a16="http://schemas.microsoft.com/office/drawing/2014/main" id="{5ED9CCAA-E11A-D982-78B1-248B02336FC8}"/>
              </a:ext>
            </a:extLst>
          </p:cNvPr>
          <p:cNvPicPr>
            <a:picLocks noChangeAspect="1"/>
          </p:cNvPicPr>
          <p:nvPr/>
        </p:nvPicPr>
        <p:blipFill>
          <a:blip r:embed="rId5">
            <a:extLst>
              <a:ext uri="{28A0092B-C50C-407E-A947-70E740481C1C}">
                <a14:useLocalDpi xmlns:a14="http://schemas.microsoft.com/office/drawing/2010/main" val="0"/>
              </a:ext>
            </a:extLst>
          </a:blip>
          <a:srcRect r="16230" b="-3"/>
          <a:stretch>
            <a:fillRect/>
          </a:stretch>
        </p:blipFill>
        <p:spPr>
          <a:xfrm>
            <a:off x="6573962" y="2013626"/>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pic>
        <p:nvPicPr>
          <p:cNvPr id="8" name="Audio 7">
            <a:hlinkClick r:id="" action="ppaction://media"/>
            <a:extLst>
              <a:ext uri="{FF2B5EF4-FFF2-40B4-BE49-F238E27FC236}">
                <a16:creationId xmlns:a16="http://schemas.microsoft.com/office/drawing/2014/main" id="{DF2B0007-A8D9-0EA2-CB82-6D93B126055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8590632"/>
      </p:ext>
    </p:extLst>
  </p:cSld>
  <p:clrMapOvr>
    <a:masterClrMapping/>
  </p:clrMapOvr>
  <mc:AlternateContent xmlns:mc="http://schemas.openxmlformats.org/markup-compatibility/2006">
    <mc:Choice xmlns:p14="http://schemas.microsoft.com/office/powerpoint/2010/main" Requires="p14">
      <p:transition spd="slow" p14:dur="2000" advTm="63961"/>
    </mc:Choice>
    <mc:Fallback>
      <p:transition spd="slow" advTm="63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25099A-3E62-E51B-F7EA-5A29E7C5CFEA}"/>
              </a:ext>
            </a:extLst>
          </p:cNvPr>
          <p:cNvSpPr>
            <a:spLocks noGrp="1"/>
          </p:cNvSpPr>
          <p:nvPr>
            <p:ph type="title"/>
          </p:nvPr>
        </p:nvSpPr>
        <p:spPr>
          <a:xfrm>
            <a:off x="1115568" y="548640"/>
            <a:ext cx="10168128" cy="1179576"/>
          </a:xfrm>
        </p:spPr>
        <p:txBody>
          <a:bodyPr>
            <a:normAutofit/>
          </a:bodyPr>
          <a:lstStyle/>
          <a:p>
            <a:r>
              <a:rPr lang="en-US" sz="3700" b="1" dirty="0"/>
              <a:t>Critical Evaluation of Current UK Care and Support Provision</a:t>
            </a:r>
            <a:endParaRPr lang="en-US" sz="3700" dirty="0"/>
          </a:p>
        </p:txBody>
      </p:sp>
      <p:sp>
        <p:nvSpPr>
          <p:cNvPr id="21" name="Rectangle 2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1" name="Content Placeholder 6">
            <a:extLst>
              <a:ext uri="{FF2B5EF4-FFF2-40B4-BE49-F238E27FC236}">
                <a16:creationId xmlns:a16="http://schemas.microsoft.com/office/drawing/2014/main" id="{12BC0778-C432-AA10-7717-05128EAF34B5}"/>
              </a:ext>
            </a:extLst>
          </p:cNvPr>
          <p:cNvGraphicFramePr>
            <a:graphicFrameLocks noGrp="1"/>
          </p:cNvGraphicFramePr>
          <p:nvPr>
            <p:ph idx="1"/>
            <p:extLst>
              <p:ext uri="{D42A27DB-BD31-4B8C-83A1-F6EECF244321}">
                <p14:modId xmlns:p14="http://schemas.microsoft.com/office/powerpoint/2010/main" val="2784880671"/>
              </p:ext>
            </p:extLst>
          </p:nvPr>
        </p:nvGraphicFramePr>
        <p:xfrm>
          <a:off x="2296572" y="2250440"/>
          <a:ext cx="7806119" cy="2357120"/>
        </p:xfrm>
        <a:graphic>
          <a:graphicData uri="http://schemas.openxmlformats.org/drawingml/2006/table">
            <a:tbl>
              <a:tblPr firstRow="1" firstCol="1" bandRow="1">
                <a:tableStyleId>{7E9639D4-E3E2-4D34-9284-5A2195B3D0D7}</a:tableStyleId>
              </a:tblPr>
              <a:tblGrid>
                <a:gridCol w="2688383">
                  <a:extLst>
                    <a:ext uri="{9D8B030D-6E8A-4147-A177-3AD203B41FA5}">
                      <a16:colId xmlns:a16="http://schemas.microsoft.com/office/drawing/2014/main" val="4176787877"/>
                    </a:ext>
                  </a:extLst>
                </a:gridCol>
                <a:gridCol w="5117736">
                  <a:extLst>
                    <a:ext uri="{9D8B030D-6E8A-4147-A177-3AD203B41FA5}">
                      <a16:colId xmlns:a16="http://schemas.microsoft.com/office/drawing/2014/main" val="2363162815"/>
                    </a:ext>
                  </a:extLst>
                </a:gridCol>
              </a:tblGrid>
              <a:tr h="0">
                <a:tc>
                  <a:txBody>
                    <a:bodyPr/>
                    <a:lstStyle/>
                    <a:p>
                      <a:pPr marL="0" marR="0">
                        <a:lnSpc>
                          <a:spcPct val="115000"/>
                        </a:lnSpc>
                        <a:spcAft>
                          <a:spcPts val="800"/>
                        </a:spcAft>
                        <a:buNone/>
                      </a:pPr>
                      <a:r>
                        <a:rPr lang="en-US" sz="1400" kern="100">
                          <a:effectLst/>
                        </a:rPr>
                        <a:t>Strengths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Weaknesses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07325172"/>
                  </a:ext>
                </a:extLst>
              </a:tr>
              <a:tr h="0">
                <a:tc>
                  <a:txBody>
                    <a:bodyPr/>
                    <a:lstStyle/>
                    <a:p>
                      <a:pPr marL="0" marR="0">
                        <a:lnSpc>
                          <a:spcPct val="115000"/>
                        </a:lnSpc>
                        <a:spcAft>
                          <a:spcPts val="800"/>
                        </a:spcAft>
                        <a:buNone/>
                      </a:pPr>
                      <a:r>
                        <a:rPr lang="en-US" sz="1400" kern="100">
                          <a:effectLst/>
                        </a:rPr>
                        <a:t>Carer assessment and recognition</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Unequal access between areas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00030361"/>
                  </a:ext>
                </a:extLst>
              </a:tr>
              <a:tr h="0">
                <a:tc>
                  <a:txBody>
                    <a:bodyPr/>
                    <a:lstStyle/>
                    <a:p>
                      <a:pPr marL="0" marR="0">
                        <a:lnSpc>
                          <a:spcPct val="115000"/>
                        </a:lnSpc>
                        <a:spcAft>
                          <a:spcPts val="800"/>
                        </a:spcAft>
                        <a:buNone/>
                      </a:pPr>
                      <a:r>
                        <a:rPr lang="en-US" sz="1400" kern="100">
                          <a:effectLst/>
                        </a:rPr>
                        <a:t>Information and advice</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Complex referral systems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0104784"/>
                  </a:ext>
                </a:extLst>
              </a:tr>
              <a:tr h="0">
                <a:tc>
                  <a:txBody>
                    <a:bodyPr/>
                    <a:lstStyle/>
                    <a:p>
                      <a:pPr marL="0" marR="0">
                        <a:lnSpc>
                          <a:spcPct val="115000"/>
                        </a:lnSpc>
                        <a:spcAft>
                          <a:spcPts val="800"/>
                        </a:spcAft>
                        <a:buNone/>
                      </a:pPr>
                      <a:r>
                        <a:rPr lang="en-US" sz="1400" kern="100" dirty="0">
                          <a:effectLst/>
                        </a:rPr>
                        <a:t>Professional support</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Waiting times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19295491"/>
                  </a:ext>
                </a:extLst>
              </a:tr>
              <a:tr h="0">
                <a:tc>
                  <a:txBody>
                    <a:bodyPr/>
                    <a:lstStyle/>
                    <a:p>
                      <a:pPr marL="0" marR="0">
                        <a:lnSpc>
                          <a:spcPct val="115000"/>
                        </a:lnSpc>
                        <a:spcAft>
                          <a:spcPts val="800"/>
                        </a:spcAft>
                        <a:buNone/>
                      </a:pPr>
                      <a:r>
                        <a:rPr lang="en-US" sz="1400" kern="100">
                          <a:effectLst/>
                        </a:rPr>
                        <a:t>Community services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Limited awareness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3896408"/>
                  </a:ext>
                </a:extLst>
              </a:tr>
              <a:tr h="0">
                <a:tc>
                  <a:txBody>
                    <a:bodyPr/>
                    <a:lstStyle/>
                    <a:p>
                      <a:pPr marL="0" marR="0">
                        <a:lnSpc>
                          <a:spcPct val="115000"/>
                        </a:lnSpc>
                        <a:spcAft>
                          <a:spcPts val="800"/>
                        </a:spcAft>
                        <a:buNone/>
                      </a:pPr>
                      <a:r>
                        <a:rPr lang="en-US" sz="1400" kern="100" dirty="0">
                          <a:effectLst/>
                        </a:rPr>
                        <a:t>Respite and short-break support</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Financial pressures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02358601"/>
                  </a:ext>
                </a:extLst>
              </a:tr>
              <a:tr h="0">
                <a:tc>
                  <a:txBody>
                    <a:bodyPr/>
                    <a:lstStyle/>
                    <a:p>
                      <a:pPr marL="0" marR="0">
                        <a:lnSpc>
                          <a:spcPct val="115000"/>
                        </a:lnSpc>
                        <a:spcAft>
                          <a:spcPts val="800"/>
                        </a:spcAft>
                        <a:buNone/>
                      </a:pPr>
                      <a:r>
                        <a:rPr lang="en-US" sz="1400" kern="100">
                          <a:effectLst/>
                        </a:rPr>
                        <a:t>Care planning</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dirty="0">
                          <a:effectLst/>
                        </a:rPr>
                        <a:t>Gaps between health and social care</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35564808"/>
                  </a:ext>
                </a:extLst>
              </a:tr>
              <a:tr h="0">
                <a:tc>
                  <a:txBody>
                    <a:bodyPr/>
                    <a:lstStyle/>
                    <a:p>
                      <a:pPr marL="0" marR="0">
                        <a:lnSpc>
                          <a:spcPct val="115000"/>
                        </a:lnSpc>
                        <a:spcAft>
                          <a:spcPts val="800"/>
                        </a:spcAft>
                        <a:buNone/>
                      </a:pPr>
                      <a:r>
                        <a:rPr lang="en-US" sz="1400" kern="100">
                          <a:effectLst/>
                        </a:rPr>
                        <a:t>Increasing digital support</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dirty="0">
                          <a:effectLst/>
                        </a:rPr>
                        <a:t>Digital exclusion</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43895071"/>
                  </a:ext>
                </a:extLst>
              </a:tr>
            </a:tbl>
          </a:graphicData>
        </a:graphic>
      </p:graphicFrame>
      <p:graphicFrame>
        <p:nvGraphicFramePr>
          <p:cNvPr id="12" name="Table 11">
            <a:extLst>
              <a:ext uri="{FF2B5EF4-FFF2-40B4-BE49-F238E27FC236}">
                <a16:creationId xmlns:a16="http://schemas.microsoft.com/office/drawing/2014/main" id="{A84A7EF4-A601-34BA-F276-C9556F4BE46C}"/>
              </a:ext>
            </a:extLst>
          </p:cNvPr>
          <p:cNvGraphicFramePr>
            <a:graphicFrameLocks noGrp="1"/>
          </p:cNvGraphicFramePr>
          <p:nvPr>
            <p:extLst>
              <p:ext uri="{D42A27DB-BD31-4B8C-83A1-F6EECF244321}">
                <p14:modId xmlns:p14="http://schemas.microsoft.com/office/powerpoint/2010/main" val="497749465"/>
              </p:ext>
            </p:extLst>
          </p:nvPr>
        </p:nvGraphicFramePr>
        <p:xfrm>
          <a:off x="2296572" y="4664202"/>
          <a:ext cx="7806119" cy="1645158"/>
        </p:xfrm>
        <a:graphic>
          <a:graphicData uri="http://schemas.openxmlformats.org/drawingml/2006/table">
            <a:tbl>
              <a:tblPr firstRow="1" firstCol="1" bandRow="1">
                <a:tableStyleId>{7E9639D4-E3E2-4D34-9284-5A2195B3D0D7}</a:tableStyleId>
              </a:tblPr>
              <a:tblGrid>
                <a:gridCol w="2686298">
                  <a:extLst>
                    <a:ext uri="{9D8B030D-6E8A-4147-A177-3AD203B41FA5}">
                      <a16:colId xmlns:a16="http://schemas.microsoft.com/office/drawing/2014/main" val="2869100628"/>
                    </a:ext>
                  </a:extLst>
                </a:gridCol>
                <a:gridCol w="5119821">
                  <a:extLst>
                    <a:ext uri="{9D8B030D-6E8A-4147-A177-3AD203B41FA5}">
                      <a16:colId xmlns:a16="http://schemas.microsoft.com/office/drawing/2014/main" val="3041313483"/>
                    </a:ext>
                  </a:extLst>
                </a:gridCol>
              </a:tblGrid>
              <a:tr h="0">
                <a:tc>
                  <a:txBody>
                    <a:bodyPr/>
                    <a:lstStyle/>
                    <a:p>
                      <a:pPr marL="0" marR="0">
                        <a:lnSpc>
                          <a:spcPct val="115000"/>
                        </a:lnSpc>
                        <a:spcAft>
                          <a:spcPts val="800"/>
                        </a:spcAft>
                        <a:buNone/>
                      </a:pPr>
                      <a:r>
                        <a:rPr lang="en-US" sz="1400" kern="100" dirty="0">
                          <a:effectLst/>
                        </a:rPr>
                        <a:t>Opportunities</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dirty="0">
                          <a:effectLst/>
                        </a:rPr>
                        <a:t>Threats</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11158244"/>
                  </a:ext>
                </a:extLst>
              </a:tr>
              <a:tr h="0">
                <a:tc>
                  <a:txBody>
                    <a:bodyPr/>
                    <a:lstStyle/>
                    <a:p>
                      <a:pPr marL="0" marR="0">
                        <a:lnSpc>
                          <a:spcPct val="115000"/>
                        </a:lnSpc>
                        <a:spcAft>
                          <a:spcPts val="800"/>
                        </a:spcAft>
                        <a:buNone/>
                      </a:pPr>
                      <a:r>
                        <a:rPr lang="en-US" sz="1400" kern="100" dirty="0">
                          <a:effectLst/>
                        </a:rPr>
                        <a:t>Earlier identification of carers</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Increasing care demands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29956306"/>
                  </a:ext>
                </a:extLst>
              </a:tr>
              <a:tr h="0">
                <a:tc>
                  <a:txBody>
                    <a:bodyPr/>
                    <a:lstStyle/>
                    <a:p>
                      <a:pPr marL="0" marR="0">
                        <a:lnSpc>
                          <a:spcPct val="115000"/>
                        </a:lnSpc>
                        <a:spcAft>
                          <a:spcPts val="800"/>
                        </a:spcAft>
                        <a:buNone/>
                      </a:pPr>
                      <a:r>
                        <a:rPr lang="en-US" sz="1400" kern="100">
                          <a:effectLst/>
                        </a:rPr>
                        <a:t>Better coordination between services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Financial pressures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6347159"/>
                  </a:ext>
                </a:extLst>
              </a:tr>
              <a:tr h="0">
                <a:tc>
                  <a:txBody>
                    <a:bodyPr/>
                    <a:lstStyle/>
                    <a:p>
                      <a:pPr marL="0" marR="0">
                        <a:lnSpc>
                          <a:spcPct val="115000"/>
                        </a:lnSpc>
                        <a:spcAft>
                          <a:spcPts val="800"/>
                        </a:spcAft>
                        <a:buNone/>
                      </a:pPr>
                      <a:r>
                        <a:rPr lang="en-US" sz="1400" kern="100">
                          <a:effectLst/>
                        </a:rPr>
                        <a:t>Improved digital support</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Unequal local provision</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19541289"/>
                  </a:ext>
                </a:extLst>
              </a:tr>
              <a:tr h="0">
                <a:tc>
                  <a:txBody>
                    <a:bodyPr/>
                    <a:lstStyle/>
                    <a:p>
                      <a:pPr marL="0" marR="0">
                        <a:lnSpc>
                          <a:spcPct val="115000"/>
                        </a:lnSpc>
                        <a:spcAft>
                          <a:spcPts val="800"/>
                        </a:spcAft>
                        <a:buNone/>
                      </a:pPr>
                      <a:r>
                        <a:rPr lang="en-US" sz="1400" kern="100">
                          <a:effectLst/>
                        </a:rPr>
                        <a:t>Clearer referral pathways</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a:effectLst/>
                        </a:rPr>
                        <a:t>Digital exclusion</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29206491"/>
                  </a:ext>
                </a:extLst>
              </a:tr>
              <a:tr h="0">
                <a:tc>
                  <a:txBody>
                    <a:bodyPr/>
                    <a:lstStyle/>
                    <a:p>
                      <a:pPr marL="0" marR="0">
                        <a:lnSpc>
                          <a:spcPct val="115000"/>
                        </a:lnSpc>
                        <a:spcAft>
                          <a:spcPts val="800"/>
                        </a:spcAft>
                        <a:buNone/>
                      </a:pPr>
                      <a:r>
                        <a:rPr lang="en-US" sz="1400" kern="100">
                          <a:effectLst/>
                        </a:rPr>
                        <a:t>Better carer training</a:t>
                      </a:r>
                      <a:endParaRPr lang="en-US" sz="1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marL="0" marR="0">
                        <a:lnSpc>
                          <a:spcPct val="115000"/>
                        </a:lnSpc>
                        <a:spcAft>
                          <a:spcPts val="800"/>
                        </a:spcAft>
                        <a:buNone/>
                      </a:pPr>
                      <a:r>
                        <a:rPr lang="en-US" sz="1400" kern="100" dirty="0">
                          <a:effectLst/>
                        </a:rPr>
                        <a:t>Limited availability of services</a:t>
                      </a:r>
                      <a:endParaRPr lang="en-US"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4604008"/>
                  </a:ext>
                </a:extLst>
              </a:tr>
            </a:tbl>
          </a:graphicData>
        </a:graphic>
      </p:graphicFrame>
      <p:pic>
        <p:nvPicPr>
          <p:cNvPr id="6" name="Audio 5">
            <a:hlinkClick r:id="" action="ppaction://media"/>
            <a:extLst>
              <a:ext uri="{FF2B5EF4-FFF2-40B4-BE49-F238E27FC236}">
                <a16:creationId xmlns:a16="http://schemas.microsoft.com/office/drawing/2014/main" id="{0BA1EC5F-E65B-4559-F60A-F94361C721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8547096"/>
      </p:ext>
    </p:extLst>
  </p:cSld>
  <p:clrMapOvr>
    <a:masterClrMapping/>
  </p:clrMapOvr>
  <mc:AlternateContent xmlns:mc="http://schemas.openxmlformats.org/markup-compatibility/2006">
    <mc:Choice xmlns:p14="http://schemas.microsoft.com/office/powerpoint/2010/main" Requires="p14">
      <p:transition spd="slow" p14:dur="2000" advTm="62774"/>
    </mc:Choice>
    <mc:Fallback>
      <p:transition spd="slow" advTm="62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1BA51-5D25-117D-F421-95B614929116}"/>
              </a:ext>
            </a:extLst>
          </p:cNvPr>
          <p:cNvSpPr>
            <a:spLocks noGrp="1"/>
          </p:cNvSpPr>
          <p:nvPr>
            <p:ph type="title"/>
          </p:nvPr>
        </p:nvSpPr>
        <p:spPr>
          <a:xfrm>
            <a:off x="411480" y="991443"/>
            <a:ext cx="4443154" cy="1087819"/>
          </a:xfrm>
        </p:spPr>
        <p:txBody>
          <a:bodyPr anchor="b">
            <a:normAutofit/>
          </a:bodyPr>
          <a:lstStyle/>
          <a:p>
            <a:r>
              <a:rPr lang="en-US" sz="3400" b="1" dirty="0"/>
              <a:t>Technology and Innovation</a:t>
            </a:r>
            <a:endParaRPr lang="en-US" sz="3400" dirty="0"/>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2A71BC8-F5AC-2DB4-AF37-6AE5231F30B3}"/>
              </a:ext>
            </a:extLst>
          </p:cNvPr>
          <p:cNvSpPr>
            <a:spLocks noGrp="1"/>
          </p:cNvSpPr>
          <p:nvPr>
            <p:ph idx="1"/>
          </p:nvPr>
        </p:nvSpPr>
        <p:spPr>
          <a:xfrm>
            <a:off x="411480" y="2684095"/>
            <a:ext cx="5238206" cy="3492868"/>
          </a:xfrm>
        </p:spPr>
        <p:txBody>
          <a:bodyPr>
            <a:normAutofit/>
          </a:bodyPr>
          <a:lstStyle/>
          <a:p>
            <a:pPr marL="0" indent="0">
              <a:buNone/>
            </a:pPr>
            <a:r>
              <a:rPr lang="en-US" sz="1500" dirty="0"/>
              <a:t>Technology can support both people living with dementia and their informal carers.</a:t>
            </a:r>
          </a:p>
          <a:p>
            <a:pPr lvl="1"/>
            <a:r>
              <a:rPr lang="en-US" sz="1500" b="1" dirty="0"/>
              <a:t>Digital care plans</a:t>
            </a:r>
            <a:r>
              <a:rPr lang="en-US" sz="1500" dirty="0"/>
              <a:t> and online information </a:t>
            </a:r>
          </a:p>
          <a:p>
            <a:pPr lvl="1"/>
            <a:r>
              <a:rPr lang="en-US" sz="1500" b="1" dirty="0"/>
              <a:t>Video consultations</a:t>
            </a:r>
            <a:r>
              <a:rPr lang="en-US" sz="1500" dirty="0"/>
              <a:t> and telehealth </a:t>
            </a:r>
          </a:p>
          <a:p>
            <a:pPr lvl="1"/>
            <a:r>
              <a:rPr lang="en-US" sz="1500" b="1" dirty="0"/>
              <a:t>Mobile apps</a:t>
            </a:r>
            <a:r>
              <a:rPr lang="en-US" sz="1500" dirty="0"/>
              <a:t> and medication reminders </a:t>
            </a:r>
          </a:p>
          <a:p>
            <a:pPr lvl="1"/>
            <a:r>
              <a:rPr lang="en-US" sz="1500" b="1" dirty="0"/>
              <a:t>Online carer education</a:t>
            </a:r>
            <a:r>
              <a:rPr lang="en-US" sz="1500" dirty="0"/>
              <a:t> and advice </a:t>
            </a:r>
          </a:p>
          <a:p>
            <a:pPr lvl="1"/>
            <a:r>
              <a:rPr lang="en-US" sz="1500" b="1" dirty="0"/>
              <a:t>Assistive technology</a:t>
            </a:r>
            <a:r>
              <a:rPr lang="en-US" sz="1500" dirty="0"/>
              <a:t> for daily activities </a:t>
            </a:r>
          </a:p>
          <a:p>
            <a:pPr lvl="1"/>
            <a:r>
              <a:rPr lang="en-US" sz="1500" dirty="0"/>
              <a:t>Digital communication with health and social care services </a:t>
            </a:r>
          </a:p>
          <a:p>
            <a:pPr marL="0" indent="0">
              <a:buNone/>
            </a:pPr>
            <a:r>
              <a:rPr lang="en-US" sz="1500" dirty="0"/>
              <a:t>Recent research shows that digital support can improve access and may reduce some carer pressures (Watson </a:t>
            </a:r>
            <a:r>
              <a:rPr lang="en-US" sz="1500" i="1" dirty="0"/>
              <a:t>et al.</a:t>
            </a:r>
            <a:r>
              <a:rPr lang="en-US" sz="1500" dirty="0"/>
              <a:t>, 2024; Zhou </a:t>
            </a:r>
            <a:r>
              <a:rPr lang="en-US" sz="1500" i="1" dirty="0"/>
              <a:t>et al.</a:t>
            </a:r>
            <a:r>
              <a:rPr lang="en-US" sz="1500" dirty="0"/>
              <a:t>, 2024). </a:t>
            </a:r>
          </a:p>
          <a:p>
            <a:endParaRPr lang="en-US" sz="1500" dirty="0"/>
          </a:p>
        </p:txBody>
      </p:sp>
      <p:pic>
        <p:nvPicPr>
          <p:cNvPr id="5" name="Picture 4">
            <a:extLst>
              <a:ext uri="{FF2B5EF4-FFF2-40B4-BE49-F238E27FC236}">
                <a16:creationId xmlns:a16="http://schemas.microsoft.com/office/drawing/2014/main" id="{C6E94D83-A0AA-DDE1-BFC2-A18EC903F43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6180473" y="2303829"/>
            <a:ext cx="5336613" cy="3575529"/>
          </a:xfrm>
          <a:prstGeom prst="rect">
            <a:avLst/>
          </a:prstGeom>
          <a:noFill/>
        </p:spPr>
      </p:pic>
      <p:pic>
        <p:nvPicPr>
          <p:cNvPr id="13" name="Audio 12">
            <a:hlinkClick r:id="" action="ppaction://media"/>
            <a:extLst>
              <a:ext uri="{FF2B5EF4-FFF2-40B4-BE49-F238E27FC236}">
                <a16:creationId xmlns:a16="http://schemas.microsoft.com/office/drawing/2014/main" id="{EAC613B6-74E3-B4E4-65B5-75A161C12CF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3872705"/>
      </p:ext>
    </p:extLst>
  </p:cSld>
  <p:clrMapOvr>
    <a:masterClrMapping/>
  </p:clrMapOvr>
  <mc:AlternateContent xmlns:mc="http://schemas.openxmlformats.org/markup-compatibility/2006">
    <mc:Choice xmlns:p14="http://schemas.microsoft.com/office/powerpoint/2010/main" Requires="p14">
      <p:transition spd="slow" p14:dur="2000" advTm="79368"/>
    </mc:Choice>
    <mc:Fallback>
      <p:transition spd="slow" advTm="79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4216B0-5A77-1333-CBF2-5F763CD67FBA}"/>
              </a:ext>
            </a:extLst>
          </p:cNvPr>
          <p:cNvSpPr>
            <a:spLocks noGrp="1"/>
          </p:cNvSpPr>
          <p:nvPr>
            <p:ph type="title"/>
          </p:nvPr>
        </p:nvSpPr>
        <p:spPr>
          <a:xfrm>
            <a:off x="1045029" y="507160"/>
            <a:ext cx="2993571" cy="5438730"/>
          </a:xfrm>
        </p:spPr>
        <p:txBody>
          <a:bodyPr>
            <a:normAutofit/>
          </a:bodyPr>
          <a:lstStyle/>
          <a:p>
            <a:r>
              <a:rPr lang="en-US" sz="3200" b="1"/>
              <a:t>Benefits and Limitations of Technology</a:t>
            </a:r>
            <a:endParaRPr lang="en-US" sz="3200"/>
          </a:p>
        </p:txBody>
      </p:sp>
      <p:sp>
        <p:nvSpPr>
          <p:cNvPr id="40" name="Rectangle 39">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197EDE8-4F39-1007-26AE-B461EBDB07FA}"/>
              </a:ext>
            </a:extLst>
          </p:cNvPr>
          <p:cNvGraphicFramePr>
            <a:graphicFrameLocks noGrp="1"/>
          </p:cNvGraphicFramePr>
          <p:nvPr>
            <p:ph idx="1"/>
            <p:extLst>
              <p:ext uri="{D42A27DB-BD31-4B8C-83A1-F6EECF244321}">
                <p14:modId xmlns:p14="http://schemas.microsoft.com/office/powerpoint/2010/main" val="3396696758"/>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87BBD676-C18D-FC19-CFD5-817A5F748CF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9164306"/>
      </p:ext>
    </p:extLst>
  </p:cSld>
  <p:clrMapOvr>
    <a:masterClrMapping/>
  </p:clrMapOvr>
  <mc:AlternateContent xmlns:mc="http://schemas.openxmlformats.org/markup-compatibility/2006">
    <mc:Choice xmlns:p14="http://schemas.microsoft.com/office/powerpoint/2010/main" Requires="p14">
      <p:transition spd="slow" p14:dur="2000" advTm="81501"/>
    </mc:Choice>
    <mc:Fallback>
      <p:transition spd="slow" advTm="81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BF885B-5D88-0161-A11D-7BB99139DEF7}"/>
              </a:ext>
            </a:extLst>
          </p:cNvPr>
          <p:cNvSpPr>
            <a:spLocks noGrp="1"/>
          </p:cNvSpPr>
          <p:nvPr>
            <p:ph type="title"/>
          </p:nvPr>
        </p:nvSpPr>
        <p:spPr>
          <a:xfrm>
            <a:off x="838200" y="557188"/>
            <a:ext cx="10515600" cy="1133499"/>
          </a:xfrm>
        </p:spPr>
        <p:txBody>
          <a:bodyPr>
            <a:normAutofit/>
          </a:bodyPr>
          <a:lstStyle/>
          <a:p>
            <a:pPr algn="ctr"/>
            <a:r>
              <a:rPr lang="en-US" sz="4800" b="1"/>
              <a:t>Barriers to Maintaining Independence</a:t>
            </a:r>
            <a:endParaRPr lang="en-US" sz="4800"/>
          </a:p>
        </p:txBody>
      </p:sp>
      <p:graphicFrame>
        <p:nvGraphicFramePr>
          <p:cNvPr id="12" name="Content Placeholder 2">
            <a:extLst>
              <a:ext uri="{FF2B5EF4-FFF2-40B4-BE49-F238E27FC236}">
                <a16:creationId xmlns:a16="http://schemas.microsoft.com/office/drawing/2014/main" id="{EEA38386-85B0-55BC-EB37-9C9815631FE2}"/>
              </a:ext>
            </a:extLst>
          </p:cNvPr>
          <p:cNvGraphicFramePr>
            <a:graphicFrameLocks noGrp="1"/>
          </p:cNvGraphicFramePr>
          <p:nvPr>
            <p:ph idx="1"/>
            <p:extLst>
              <p:ext uri="{D42A27DB-BD31-4B8C-83A1-F6EECF244321}">
                <p14:modId xmlns:p14="http://schemas.microsoft.com/office/powerpoint/2010/main" val="142388938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7FA53AA1-F49E-E9E8-66DE-BAA02B94792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40107482"/>
      </p:ext>
    </p:extLst>
  </p:cSld>
  <p:clrMapOvr>
    <a:masterClrMapping/>
  </p:clrMapOvr>
  <mc:AlternateContent xmlns:mc="http://schemas.openxmlformats.org/markup-compatibility/2006">
    <mc:Choice xmlns:p14="http://schemas.microsoft.com/office/powerpoint/2010/main" Requires="p14">
      <p:transition spd="slow" p14:dur="2000" advTm="32164"/>
    </mc:Choice>
    <mc:Fallback>
      <p:transition spd="slow" advTm="32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1D6F3-D0E2-3ED4-9067-59829B4E17E4}"/>
              </a:ext>
            </a:extLst>
          </p:cNvPr>
          <p:cNvSpPr>
            <a:spLocks noGrp="1"/>
          </p:cNvSpPr>
          <p:nvPr>
            <p:ph type="title"/>
          </p:nvPr>
        </p:nvSpPr>
        <p:spPr/>
        <p:txBody>
          <a:bodyPr/>
          <a:lstStyle/>
          <a:p>
            <a:r>
              <a:rPr lang="en-US" b="1"/>
              <a:t>Recommendations</a:t>
            </a:r>
            <a:endParaRPr lang="en-US" dirty="0"/>
          </a:p>
        </p:txBody>
      </p:sp>
      <p:graphicFrame>
        <p:nvGraphicFramePr>
          <p:cNvPr id="5" name="Content Placeholder 2">
            <a:extLst>
              <a:ext uri="{FF2B5EF4-FFF2-40B4-BE49-F238E27FC236}">
                <a16:creationId xmlns:a16="http://schemas.microsoft.com/office/drawing/2014/main" id="{3D63D2B6-3874-0608-40C0-DBCA48CF775B}"/>
              </a:ext>
            </a:extLst>
          </p:cNvPr>
          <p:cNvGraphicFramePr>
            <a:graphicFrameLocks noGrp="1"/>
          </p:cNvGraphicFramePr>
          <p:nvPr>
            <p:ph idx="1"/>
            <p:extLst>
              <p:ext uri="{D42A27DB-BD31-4B8C-83A1-F6EECF244321}">
                <p14:modId xmlns:p14="http://schemas.microsoft.com/office/powerpoint/2010/main" val="11803211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C0AC8981-3EA3-1DAE-8489-353A3C1988C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2944797"/>
      </p:ext>
    </p:extLst>
  </p:cSld>
  <p:clrMapOvr>
    <a:masterClrMapping/>
  </p:clrMapOvr>
  <mc:AlternateContent xmlns:mc="http://schemas.openxmlformats.org/markup-compatibility/2006">
    <mc:Choice xmlns:p14="http://schemas.microsoft.com/office/powerpoint/2010/main" Requires="p14">
      <p:transition spd="slow" p14:dur="2000" advTm="72162"/>
    </mc:Choice>
    <mc:Fallback>
      <p:transition spd="slow" advTm="72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C3CDFF-D6C7-D5C4-8E89-D9D7AF6AABCA}"/>
              </a:ext>
            </a:extLst>
          </p:cNvPr>
          <p:cNvSpPr>
            <a:spLocks noGrp="1"/>
          </p:cNvSpPr>
          <p:nvPr>
            <p:ph type="title"/>
          </p:nvPr>
        </p:nvSpPr>
        <p:spPr>
          <a:xfrm>
            <a:off x="1045029" y="507160"/>
            <a:ext cx="2993571" cy="5438730"/>
          </a:xfrm>
        </p:spPr>
        <p:txBody>
          <a:bodyPr>
            <a:normAutofit/>
          </a:bodyPr>
          <a:lstStyle/>
          <a:p>
            <a:r>
              <a:rPr lang="en-US" sz="3200" b="1"/>
              <a:t>Conclusion</a:t>
            </a:r>
            <a:endParaRPr lang="en-US" sz="3200"/>
          </a:p>
        </p:txBody>
      </p:sp>
      <p:sp>
        <p:nvSpPr>
          <p:cNvPr id="22" name="Rectangle 21">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173368E-1B5C-D42E-2A96-01371CB6089D}"/>
              </a:ext>
            </a:extLst>
          </p:cNvPr>
          <p:cNvGraphicFramePr>
            <a:graphicFrameLocks noGrp="1"/>
          </p:cNvGraphicFramePr>
          <p:nvPr>
            <p:ph idx="1"/>
            <p:extLst>
              <p:ext uri="{D42A27DB-BD31-4B8C-83A1-F6EECF244321}">
                <p14:modId xmlns:p14="http://schemas.microsoft.com/office/powerpoint/2010/main" val="938491737"/>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75989EC4-0C0A-0FF1-6F40-E010DE5394C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9127416"/>
      </p:ext>
    </p:extLst>
  </p:cSld>
  <p:clrMapOvr>
    <a:masterClrMapping/>
  </p:clrMapOvr>
  <mc:AlternateContent xmlns:mc="http://schemas.openxmlformats.org/markup-compatibility/2006">
    <mc:Choice xmlns:p14="http://schemas.microsoft.com/office/powerpoint/2010/main" Requires="p14">
      <p:transition spd="slow" p14:dur="2000" advTm="65618"/>
    </mc:Choice>
    <mc:Fallback>
      <p:transition spd="slow" advTm="65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5ECB4-1DC4-4FDB-A1AC-267E318439F9}"/>
              </a:ext>
            </a:extLst>
          </p:cNvPr>
          <p:cNvSpPr>
            <a:spLocks noGrp="1"/>
          </p:cNvSpPr>
          <p:nvPr>
            <p:ph type="title"/>
          </p:nvPr>
        </p:nvSpPr>
        <p:spPr>
          <a:xfrm>
            <a:off x="838200" y="557189"/>
            <a:ext cx="4155825" cy="5571898"/>
          </a:xfrm>
        </p:spPr>
        <p:txBody>
          <a:bodyPr>
            <a:normAutofit/>
          </a:bodyPr>
          <a:lstStyle/>
          <a:p>
            <a:r>
              <a:rPr lang="en-US" b="1"/>
              <a:t>Reference List</a:t>
            </a:r>
            <a:endParaRPr lang="en-US"/>
          </a:p>
        </p:txBody>
      </p:sp>
      <p:sp>
        <p:nvSpPr>
          <p:cNvPr id="3" name="Content Placeholder 2">
            <a:extLst>
              <a:ext uri="{FF2B5EF4-FFF2-40B4-BE49-F238E27FC236}">
                <a16:creationId xmlns:a16="http://schemas.microsoft.com/office/drawing/2014/main" id="{C448A87E-6E28-144B-7AD2-C7EEA479100F}"/>
              </a:ext>
            </a:extLst>
          </p:cNvPr>
          <p:cNvSpPr>
            <a:spLocks noGrp="1"/>
          </p:cNvSpPr>
          <p:nvPr>
            <p:ph idx="1"/>
          </p:nvPr>
        </p:nvSpPr>
        <p:spPr>
          <a:xfrm>
            <a:off x="5186552" y="557189"/>
            <a:ext cx="6167246" cy="5571898"/>
          </a:xfrm>
        </p:spPr>
        <p:txBody>
          <a:bodyPr anchor="ctr">
            <a:normAutofit fontScale="92500"/>
          </a:bodyPr>
          <a:lstStyle/>
          <a:p>
            <a:pPr marL="0" indent="0">
              <a:buNone/>
            </a:pPr>
            <a:r>
              <a:rPr lang="en-US" sz="800" dirty="0"/>
              <a:t>Atkinson, T., Bray, J. and Williamson, T. (2022) ‘You’re in a new game and you don’t know the rules: Preparing carers to care’, </a:t>
            </a:r>
            <a:r>
              <a:rPr lang="en-US" sz="800" i="1" dirty="0"/>
              <a:t>Dementia</a:t>
            </a:r>
            <a:r>
              <a:rPr lang="en-US" sz="800" dirty="0"/>
              <a:t>, 21(7), pp. 2128–2143. </a:t>
            </a:r>
            <a:r>
              <a:rPr lang="en-US" sz="800" dirty="0" err="1"/>
              <a:t>doi</a:t>
            </a:r>
            <a:r>
              <a:rPr lang="en-US" sz="800" dirty="0"/>
              <a:t>: 10.1177/14713012221112242. </a:t>
            </a:r>
          </a:p>
          <a:p>
            <a:pPr marL="0" indent="0">
              <a:buNone/>
            </a:pPr>
            <a:r>
              <a:rPr lang="en-US" sz="800" dirty="0" err="1"/>
              <a:t>Atefi</a:t>
            </a:r>
            <a:r>
              <a:rPr lang="en-US" sz="800" dirty="0"/>
              <a:t>, G.L., de </a:t>
            </a:r>
            <a:r>
              <a:rPr lang="en-US" sz="800" dirty="0" err="1"/>
              <a:t>Vugt</a:t>
            </a:r>
            <a:r>
              <a:rPr lang="en-US" sz="800" dirty="0"/>
              <a:t>, M.E., van Knippenberg, R.J.M., Levin, M.E., Verhey, F.R.J. and Bartels, S.L. (2023) ‘The use of Acceptance and Commitment Therapy (ACT) in informal caregivers of people with dementia and other long-term or chronic conditions: A systematic review and conceptual integration’, </a:t>
            </a:r>
            <a:r>
              <a:rPr lang="en-US" sz="800" i="1" dirty="0"/>
              <a:t>Clinical Psychology Review</a:t>
            </a:r>
            <a:r>
              <a:rPr lang="en-US" sz="800" dirty="0"/>
              <a:t>, 105, 102341. </a:t>
            </a:r>
            <a:r>
              <a:rPr lang="en-US" sz="800" dirty="0" err="1"/>
              <a:t>doi</a:t>
            </a:r>
            <a:r>
              <a:rPr lang="en-US" sz="800" dirty="0"/>
              <a:t>: 10.1016/j.cpr.2023.102341. </a:t>
            </a:r>
          </a:p>
          <a:p>
            <a:pPr marL="0" indent="0">
              <a:buNone/>
            </a:pPr>
            <a:r>
              <a:rPr lang="en-US" sz="800" dirty="0" err="1"/>
              <a:t>Atefi</a:t>
            </a:r>
            <a:r>
              <a:rPr lang="en-US" sz="800" dirty="0"/>
              <a:t>, G.L., Koh, W.Q., Kohl, G., </a:t>
            </a:r>
            <a:r>
              <a:rPr lang="en-US" sz="800" dirty="0" err="1"/>
              <a:t>Seydavi</a:t>
            </a:r>
            <a:r>
              <a:rPr lang="en-US" sz="800" dirty="0"/>
              <a:t>, M., Swift, J.K., Akbari, M. and de </a:t>
            </a:r>
            <a:r>
              <a:rPr lang="en-US" sz="800" dirty="0" err="1"/>
              <a:t>Vugt</a:t>
            </a:r>
            <a:r>
              <a:rPr lang="en-US" sz="800" dirty="0"/>
              <a:t>, M.E. (2024) ‘Adherence to online interventions for family caregivers of people with dementia: A meta-analysis and systematic review’, </a:t>
            </a:r>
            <a:r>
              <a:rPr lang="en-US" sz="800" i="1" dirty="0"/>
              <a:t>The American Journal of Geriatric Psychiatry</a:t>
            </a:r>
            <a:r>
              <a:rPr lang="en-US" sz="800" dirty="0"/>
              <a:t>, 32(10), pp. 1271–1291. </a:t>
            </a:r>
            <a:r>
              <a:rPr lang="en-US" sz="800" dirty="0" err="1"/>
              <a:t>doi</a:t>
            </a:r>
            <a:r>
              <a:rPr lang="en-US" sz="800" dirty="0"/>
              <a:t>: 10.1016/j.jagp.2024.04.008. </a:t>
            </a:r>
          </a:p>
          <a:p>
            <a:pPr marL="0" indent="0">
              <a:buNone/>
            </a:pPr>
            <a:r>
              <a:rPr lang="en-US" sz="800" dirty="0"/>
              <a:t>Balvert, S.C.E., Del Sordo, G.C. and </a:t>
            </a:r>
            <a:r>
              <a:rPr lang="en-US" sz="800" dirty="0" err="1"/>
              <a:t>Milders</a:t>
            </a:r>
            <a:r>
              <a:rPr lang="en-US" sz="800" dirty="0"/>
              <a:t>, M. (2024) ‘The efficacy of dyadic interventions for community-dwelling people with dementia and their caregivers: A systematic review and meta-analysis’, </a:t>
            </a:r>
            <a:r>
              <a:rPr lang="en-US" sz="800" i="1" dirty="0"/>
              <a:t>Ageing Research Reviews</a:t>
            </a:r>
            <a:r>
              <a:rPr lang="en-US" sz="800" dirty="0"/>
              <a:t>, 96, 102259. </a:t>
            </a:r>
          </a:p>
          <a:p>
            <a:pPr marL="0" indent="0">
              <a:buNone/>
            </a:pPr>
            <a:r>
              <a:rPr lang="en-US" sz="800" dirty="0" err="1"/>
              <a:t>Bauernschmidt</a:t>
            </a:r>
            <a:r>
              <a:rPr lang="en-US" sz="800" dirty="0"/>
              <a:t>, D., Hirt, J., Langer, G., Meyer, G., Unverzagt, S., Wilde, F., Wittmann, J. and Bieber, A. (2023) ‘Technology-Based Counselling for People with Dementia and Their Informal Carers: A Systematic Review and Meta-Analysis’, </a:t>
            </a:r>
            <a:r>
              <a:rPr lang="en-US" sz="800" i="1" dirty="0"/>
              <a:t>Journal of Alzheimer’s Disease</a:t>
            </a:r>
            <a:r>
              <a:rPr lang="en-US" sz="800" dirty="0"/>
              <a:t>, 93(3), pp. 891–906. </a:t>
            </a:r>
            <a:r>
              <a:rPr lang="en-US" sz="800" dirty="0" err="1"/>
              <a:t>doi</a:t>
            </a:r>
            <a:r>
              <a:rPr lang="en-US" sz="800" dirty="0"/>
              <a:t>: 10.3233/JAD-221194. </a:t>
            </a:r>
          </a:p>
          <a:p>
            <a:pPr marL="0" indent="0">
              <a:buNone/>
            </a:pPr>
            <a:r>
              <a:rPr lang="en-US" sz="800" dirty="0"/>
              <a:t>Caprioli, T., Mason, S., Tetlow, H., Reilly, S. and Giebel, C. (2023) ‘Exploring the views and the use of information and communication technologies to access post-diagnostic support by people living with dementia and unpaid carers: A systematic review’, </a:t>
            </a:r>
            <a:r>
              <a:rPr lang="en-US" sz="800" i="1" dirty="0"/>
              <a:t>Aging &amp; Mental Health</a:t>
            </a:r>
            <a:r>
              <a:rPr lang="en-US" sz="800" dirty="0"/>
              <a:t>, 27(12), pp. 2329–2345. </a:t>
            </a:r>
            <a:r>
              <a:rPr lang="en-US" sz="800" dirty="0" err="1"/>
              <a:t>doi</a:t>
            </a:r>
            <a:r>
              <a:rPr lang="en-US" sz="800" dirty="0"/>
              <a:t>: 10.1080/13607863.2023.2196246. </a:t>
            </a:r>
          </a:p>
          <a:p>
            <a:pPr marL="0" indent="0">
              <a:buNone/>
            </a:pPr>
            <a:r>
              <a:rPr lang="en-US" sz="800" dirty="0"/>
              <a:t>de-Moraes-Ribeiro, F.E., Moreno-Cámara, S., da-Silva-Domingues, H., Palomino-Moral, P.Á. and Del-Pino-Casado, R. (2024) ‘Effectiveness of Internet-Based or Mobile App Interventions for Family Caregivers of Older Adults with Dementia: A Systematic Review’, </a:t>
            </a:r>
            <a:r>
              <a:rPr lang="en-US" sz="800" i="1" dirty="0"/>
              <a:t>Healthcare</a:t>
            </a:r>
            <a:r>
              <a:rPr lang="en-US" sz="800" dirty="0"/>
              <a:t>, 12(15), 1494. </a:t>
            </a:r>
            <a:r>
              <a:rPr lang="en-US" sz="800" dirty="0" err="1"/>
              <a:t>doi</a:t>
            </a:r>
            <a:r>
              <a:rPr lang="en-US" sz="800" dirty="0"/>
              <a:t>: 10.3390/healthcare12151494. </a:t>
            </a:r>
          </a:p>
          <a:p>
            <a:pPr marL="0" indent="0">
              <a:buNone/>
            </a:pPr>
            <a:r>
              <a:rPr lang="en-US" sz="800" dirty="0"/>
              <a:t>Department of Health and Social Care (2026) </a:t>
            </a:r>
            <a:r>
              <a:rPr lang="en-US" sz="800" i="1" dirty="0"/>
              <a:t>Unpaid carers action plan: </a:t>
            </a:r>
            <a:r>
              <a:rPr lang="en-US" sz="800" i="1" dirty="0" err="1"/>
              <a:t>recognise</a:t>
            </a:r>
            <a:r>
              <a:rPr lang="en-US" sz="800" i="1" dirty="0"/>
              <a:t>, refer, reach</a:t>
            </a:r>
            <a:r>
              <a:rPr lang="en-US" sz="800" dirty="0"/>
              <a:t>. London: Department of Health and Social Care. </a:t>
            </a:r>
          </a:p>
          <a:p>
            <a:pPr marL="0" indent="0">
              <a:buNone/>
            </a:pPr>
            <a:r>
              <a:rPr lang="en-US" sz="800" dirty="0" err="1"/>
              <a:t>Felstead</a:t>
            </a:r>
            <a:r>
              <a:rPr lang="en-US" sz="800" dirty="0"/>
              <a:t>, C., Perkins, L., Stott, J., Hui, E.K. and Spector, A. (2023) ‘A systematic literature review of group-based training interventions for informal carers: impact on the </a:t>
            </a:r>
            <a:r>
              <a:rPr lang="en-US" sz="800" dirty="0" err="1"/>
              <a:t>behavioural</a:t>
            </a:r>
            <a:r>
              <a:rPr lang="en-US" sz="800" dirty="0"/>
              <a:t> and psychological symptoms of dementia (BPSD)’, </a:t>
            </a:r>
            <a:r>
              <a:rPr lang="en-US" sz="800" i="1" dirty="0"/>
              <a:t>Aging &amp; Mental Health</a:t>
            </a:r>
            <a:r>
              <a:rPr lang="en-US" sz="800" dirty="0"/>
              <a:t>, 27(7), pp. 1246–1255. </a:t>
            </a:r>
            <a:r>
              <a:rPr lang="en-US" sz="800" dirty="0" err="1"/>
              <a:t>doi</a:t>
            </a:r>
            <a:r>
              <a:rPr lang="en-US" sz="800" dirty="0"/>
              <a:t>: 10.1080/13607863.2022.2141193. </a:t>
            </a:r>
          </a:p>
          <a:p>
            <a:pPr marL="0" indent="0">
              <a:buNone/>
            </a:pPr>
            <a:r>
              <a:rPr lang="en-US" sz="800" dirty="0"/>
              <a:t>Francis, N. and Hanna, P. (2022) ‘Informal carer experiences of UK dementia services – a systematic review’, </a:t>
            </a:r>
            <a:r>
              <a:rPr lang="en-US" sz="800" i="1" dirty="0"/>
              <a:t>Journal of Psychiatric and Mental Health Nursing</a:t>
            </a:r>
            <a:r>
              <a:rPr lang="en-US" sz="800" dirty="0"/>
              <a:t>, 29(1), pp. 116–129. </a:t>
            </a:r>
            <a:r>
              <a:rPr lang="en-US" sz="800" dirty="0" err="1"/>
              <a:t>doi</a:t>
            </a:r>
            <a:r>
              <a:rPr lang="en-US" sz="800" dirty="0"/>
              <a:t>: 10.1111/jpm.12698. </a:t>
            </a:r>
          </a:p>
          <a:p>
            <a:pPr marL="0" indent="0">
              <a:buNone/>
            </a:pPr>
            <a:r>
              <a:rPr lang="en-US" sz="800" dirty="0"/>
              <a:t>Liao, X., Wang, Z., Zeng, Q. and Zeng, Y. (2024) ‘Loneliness and social isolation among informal carers of individuals with dementia: A systematic review and meta-analysis’, </a:t>
            </a:r>
            <a:r>
              <a:rPr lang="en-US" sz="800" i="1" dirty="0"/>
              <a:t>International Journal of Geriatric Psychiatry</a:t>
            </a:r>
            <a:r>
              <a:rPr lang="en-US" sz="800" dirty="0"/>
              <a:t>, 39(5). </a:t>
            </a:r>
          </a:p>
          <a:p>
            <a:pPr marL="0" indent="0">
              <a:buNone/>
            </a:pPr>
            <a:r>
              <a:rPr lang="en-US" sz="800" dirty="0"/>
              <a:t>Mao, W., Qi, X., Chi, I., </a:t>
            </a:r>
            <a:r>
              <a:rPr lang="en-US" sz="800" dirty="0" err="1"/>
              <a:t>Wichinsky</a:t>
            </a:r>
            <a:r>
              <a:rPr lang="en-US" sz="800" dirty="0"/>
              <a:t>, L. and Wu, B. (2023) ‘Technology-Based Interventions to Address Social Isolation and Loneliness Among Informal Dementia Caregivers: A Scoping Review’, </a:t>
            </a:r>
            <a:r>
              <a:rPr lang="en-US" sz="800" i="1" dirty="0"/>
              <a:t>Journal of the American Medical Directors Association</a:t>
            </a:r>
            <a:r>
              <a:rPr lang="en-US" sz="800" dirty="0"/>
              <a:t>, 24(11), pp. 1700–1707. </a:t>
            </a:r>
          </a:p>
          <a:p>
            <a:pPr marL="0" indent="0">
              <a:buNone/>
            </a:pPr>
            <a:r>
              <a:rPr lang="en-US" sz="800" dirty="0"/>
              <a:t>National Institute for Health and Care Excellence (NICE) (2018) </a:t>
            </a:r>
            <a:r>
              <a:rPr lang="en-US" sz="800" i="1" dirty="0"/>
              <a:t>Dementia: assessment, management and support for people living with dementia and their carers (NG97)</a:t>
            </a:r>
            <a:r>
              <a:rPr lang="en-US" sz="800" dirty="0"/>
              <a:t>. London: NICE. Updated 2025. </a:t>
            </a:r>
          </a:p>
          <a:p>
            <a:pPr marL="0" indent="0">
              <a:buNone/>
            </a:pPr>
            <a:r>
              <a:rPr lang="en-US" sz="800" dirty="0"/>
              <a:t>Watson, J. et al. (2024) ‘A systematic review of digital access to post-diagnostic health and social care services for dementia’, </a:t>
            </a:r>
            <a:r>
              <a:rPr lang="en-US" sz="800" i="1" dirty="0"/>
              <a:t>International Journal of Geriatric Psychiatry</a:t>
            </a:r>
            <a:r>
              <a:rPr lang="en-US" sz="800" dirty="0"/>
              <a:t>. </a:t>
            </a:r>
            <a:r>
              <a:rPr lang="en-US" sz="800" dirty="0" err="1"/>
              <a:t>doi</a:t>
            </a:r>
            <a:r>
              <a:rPr lang="en-US" sz="800" dirty="0"/>
              <a:t>: 10.1002/gps.6119. </a:t>
            </a:r>
          </a:p>
          <a:p>
            <a:pPr marL="0" indent="0">
              <a:buNone/>
            </a:pPr>
            <a:r>
              <a:rPr lang="en-US" sz="800" dirty="0"/>
              <a:t>Ye, B., Chu, C.H., Bayat, S., Babineau, J., How, T.V. and </a:t>
            </a:r>
            <a:r>
              <a:rPr lang="en-US" sz="800" dirty="0" err="1"/>
              <a:t>Mihailidis</a:t>
            </a:r>
            <a:r>
              <a:rPr lang="en-US" sz="800" dirty="0"/>
              <a:t>, A. (2023) ‘Researched apps used in dementia care for people living with dementia and their informal caregivers: Systematic review on app features, security, and usability’, </a:t>
            </a:r>
            <a:r>
              <a:rPr lang="en-US" sz="800" i="1" dirty="0"/>
              <a:t>Journal of Medical Internet Research</a:t>
            </a:r>
            <a:r>
              <a:rPr lang="en-US" sz="800" dirty="0"/>
              <a:t>, 25, e45290. </a:t>
            </a:r>
          </a:p>
          <a:p>
            <a:pPr marL="0" indent="0">
              <a:buNone/>
            </a:pPr>
            <a:r>
              <a:rPr lang="en-US" sz="800" dirty="0"/>
              <a:t>Huo, Z., Chan, J.Y.C., Lin, J., Bat, B.K.K., Chan, T.K., Tsoi, K.K.F. and Yip, B.H.K. (2021) ‘Supporting informal caregivers of people with dementia in cost-effective ways: A systematic review and meta-analysis’, </a:t>
            </a:r>
            <a:r>
              <a:rPr lang="en-US" sz="800" i="1" dirty="0"/>
              <a:t>Value in Health</a:t>
            </a:r>
            <a:r>
              <a:rPr lang="en-US" sz="800" dirty="0"/>
              <a:t>, 24(12), pp. 1853–1862.</a:t>
            </a:r>
          </a:p>
        </p:txBody>
      </p:sp>
    </p:spTree>
    <p:extLst>
      <p:ext uri="{BB962C8B-B14F-4D97-AF65-F5344CB8AC3E}">
        <p14:creationId xmlns:p14="http://schemas.microsoft.com/office/powerpoint/2010/main" val="24401612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0" ma:contentTypeDescription="Create a new document." ma:contentTypeScope="" ma:versionID="c78a7401398f0cfe23dc3dee3a0968f0">
  <xsd:schema xmlns:xsd="http://www.w3.org/2001/XMLSchema" xmlns:xs="http://www.w3.org/2001/XMLSchema" xmlns:p="http://schemas.microsoft.com/office/2006/metadata/properties" xmlns:ns3="6642d537-5170-4cd9-a3f2-9ec198ee3eac" targetNamespace="http://schemas.microsoft.com/office/2006/metadata/properties" ma:root="true" ma:fieldsID="c11eb4863cd6423bdb41bee309b3e335"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Props1.xml><?xml version="1.0" encoding="utf-8"?>
<ds:datastoreItem xmlns:ds="http://schemas.openxmlformats.org/officeDocument/2006/customXml" ds:itemID="{51EC48E0-00CD-46D5-BE02-A5A06BBBD5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C01C7D-02BA-402E-99DB-E83E716EFE2A}">
  <ds:schemaRefs>
    <ds:schemaRef ds:uri="http://schemas.microsoft.com/sharepoint/v3/contenttype/forms"/>
  </ds:schemaRefs>
</ds:datastoreItem>
</file>

<file path=customXml/itemProps3.xml><?xml version="1.0" encoding="utf-8"?>
<ds:datastoreItem xmlns:ds="http://schemas.openxmlformats.org/officeDocument/2006/customXml" ds:itemID="{683E65F8-963A-4C40-9910-72BA9562935E}">
  <ds:schemaRefs>
    <ds:schemaRef ds:uri="http://purl.org/dc/terms/"/>
    <ds:schemaRef ds:uri="6642d537-5170-4cd9-a3f2-9ec198ee3eac"/>
    <ds:schemaRef ds:uri="http://www.w3.org/XML/1998/namespace"/>
    <ds:schemaRef ds:uri="http://purl.org/dc/dcmityp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84</TotalTime>
  <Words>3318</Words>
  <Application>Microsoft Office PowerPoint</Application>
  <PresentationFormat>Widescreen</PresentationFormat>
  <Paragraphs>170</Paragraphs>
  <Slides>15</Slides>
  <Notes>15</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Exploring the Challenges Faced by Informal Carers of People Living with Dementia in the UK</vt:lpstr>
      <vt:lpstr>Introduction</vt:lpstr>
      <vt:lpstr>Care and Support Needs of Older People Living with Dementia</vt:lpstr>
      <vt:lpstr>Role of Informal Carers</vt:lpstr>
      <vt:lpstr>Challenges Faced by Informal Carers</vt:lpstr>
      <vt:lpstr>Impact on Independence and Functional Ability</vt:lpstr>
      <vt:lpstr>Empowerment, Choice and Person-Centred Care</vt:lpstr>
      <vt:lpstr>Current UK Care and Support Provision</vt:lpstr>
      <vt:lpstr>Critical Evaluation of Current UK Care and Support Provision</vt:lpstr>
      <vt:lpstr>Technology and Innovation</vt:lpstr>
      <vt:lpstr>Benefits and Limitations of Technology</vt:lpstr>
      <vt:lpstr>Barriers to Maintaining Independence</vt:lpstr>
      <vt:lpstr>Recommendations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Foysal Ahmed Shehab</dc:creator>
  <cp:lastModifiedBy>Samina Shahzad (2328504)</cp:lastModifiedBy>
  <cp:revision>2</cp:revision>
  <dcterms:created xsi:type="dcterms:W3CDTF">2026-09-26T08:22:43Z</dcterms:created>
  <dcterms:modified xsi:type="dcterms:W3CDTF">2026-10-21T10:57:02Z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