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trictFirstAndLastChars="0" saveSubsetFonts="1">
  <p:sldMasterIdLst>
    <p:sldMasterId id="2147483648" r:id="rId1"/>
  </p:sldMasterIdLst>
  <p:sldIdLst>
    <p:sldId id="257" r:id="rId2"/>
    <p:sldId id="256" r:id="rId3"/>
    <p:sldId id="258" r:id="rId4"/>
  </p:sldIdLst>
  <p:sldSz cx="9144000" cy="6858000" type="screen4x3"/>
  <p:notesSz cx="6735763" cy="986948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1"/>
  </p:normalViewPr>
  <p:slideViewPr>
    <p:cSldViewPr>
      <p:cViewPr varScale="1">
        <p:scale>
          <a:sx n="103" d="100"/>
          <a:sy n="103" d="100"/>
        </p:scale>
        <p:origin x="18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8F0193D-FBE6-EF1B-7299-2E5292DBD9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CFE0843-3A41-C8D7-DA8B-75D43FCB20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3250B08-CCB4-9E81-1E11-F777C03789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EA385E-70F1-964E-B5FE-15D141F2A9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43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CFD5E4A-67CE-A0DE-C5F6-ACA811632A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2A02148-F85C-666D-A9EC-4134F90F376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2A69022-9155-55D8-9065-6C6A0C0744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540CC-79F6-FD43-A449-666190690A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915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58A6C84-9520-8237-BE7D-74184C13A6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5B2DB13-CE5B-471D-B7A7-E2EB9C3B9D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66ACA1-CB86-8A7D-8BF7-A40033DB83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5DD18C-81A1-864A-806F-7E8AAFECADC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43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355E84-43B0-FDC5-E35F-D8BCAE1773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B002AE-9AFA-995E-30BD-263870BB008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3FEA3E-8278-8BCA-3ED6-F1809F862A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17A7D7-EB22-0D49-8378-CE09265974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4089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AFD017DF-B6BE-E14A-950C-CFF0B55ACEE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B80143E-262F-2A40-CD3F-2E1DD452D0F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072A6ED9-4CEE-8AC3-A01C-AE32F835ADB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AAA26E-7FB3-A14C-A3EA-C4C9802205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0165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1CFFCFB-3F4B-5241-3556-68AD5D9DBDE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D7A8EC4-7EB4-2E70-5E2E-AAAEFDA62A6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4C8FFC5D-AA6E-7724-789D-47987397C2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DADEFE-1D69-434F-9F52-A96E7CFE78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529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89E0EA00-8A86-9FDF-42B9-E3D7D42648B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7F38A69-7E23-7A66-4AD8-3E1FBE9E06B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138A61D-DB8B-3CC3-3810-BDA4BC0581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EE016-5D95-E74F-BB54-6E1E1B9A17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521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DD7199-164B-6EBF-361D-918982EEF3F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F2C9FA-E76B-3103-152D-D3B5EFB6BB1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5FD881-827F-E8E6-0165-6F065B0011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1CC6EA-1BA6-D74F-A1DC-293559FC2A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5440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3B2A41-64D3-8952-345B-C3A978D41A6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50C30E7-531F-5D37-B622-78199EE4543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EC96A24-1404-1719-4451-FECE304ADA6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A1605-B1B6-9E40-A554-6A88D250C9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4464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976DF5C-57CF-462D-3C21-1D908E382BD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9CAA01E-CBE2-0AE1-77D2-4E7B26C5D6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86399B0-2BD2-3B83-4846-EDE896CF50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6E528-60B1-AA42-AFE7-96102602DE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6390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1481ECD-FC56-258E-FD53-EB39CB99D3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92B55A1-C757-6804-76BF-395D0ABA6E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2FB565F-A0D2-3BFB-94BD-6DEA27381E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A814AC-E2E2-D643-9C3C-22F47AA460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6907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4A8D98C5-694B-ACAD-048D-8F29D31889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452F90B-9576-2BA0-FBCA-F9620CBFD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8AD0F56-974A-30A8-C980-BE68198432C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045E478-A0EC-13C6-71BD-A6BCB648C1F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799F672-ED5B-FB1E-8FA8-680964C1E8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15FD9F3-7EC0-D742-B2AE-A03318839C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5.jpe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8">
            <a:extLst>
              <a:ext uri="{FF2B5EF4-FFF2-40B4-BE49-F238E27FC236}">
                <a16:creationId xmlns:a16="http://schemas.microsoft.com/office/drawing/2014/main" id="{FFBDE16C-E495-2F91-6897-3286AF18C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192088"/>
            <a:ext cx="5867400" cy="343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4" name="Picture 27">
            <a:extLst>
              <a:ext uri="{FF2B5EF4-FFF2-40B4-BE49-F238E27FC236}">
                <a16:creationId xmlns:a16="http://schemas.microsoft.com/office/drawing/2014/main" id="{0F1EF58A-CABC-D194-B387-425657B56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3352800"/>
            <a:ext cx="5867400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26">
            <a:extLst>
              <a:ext uri="{FF2B5EF4-FFF2-40B4-BE49-F238E27FC236}">
                <a16:creationId xmlns:a16="http://schemas.microsoft.com/office/drawing/2014/main" id="{22E9B507-6B8A-8760-56E5-159458501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88900"/>
            <a:ext cx="5867400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22">
            <a:extLst>
              <a:ext uri="{FF2B5EF4-FFF2-40B4-BE49-F238E27FC236}">
                <a16:creationId xmlns:a16="http://schemas.microsoft.com/office/drawing/2014/main" id="{29339A6C-546D-0396-FC2A-56308BE95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352800"/>
            <a:ext cx="5867400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 Box 14">
            <a:extLst>
              <a:ext uri="{FF2B5EF4-FFF2-40B4-BE49-F238E27FC236}">
                <a16:creationId xmlns:a16="http://schemas.microsoft.com/office/drawing/2014/main" id="{1D67BFA2-7502-C511-534B-023FEFBA33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1800" y="6448425"/>
            <a:ext cx="917575" cy="238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900"/>
              <a:t>COTEC Range,</a:t>
            </a:r>
          </a:p>
        </p:txBody>
      </p:sp>
      <p:sp>
        <p:nvSpPr>
          <p:cNvPr id="13318" name="Text Box 15">
            <a:extLst>
              <a:ext uri="{FF2B5EF4-FFF2-40B4-BE49-F238E27FC236}">
                <a16:creationId xmlns:a16="http://schemas.microsoft.com/office/drawing/2014/main" id="{0DBD0AFA-8367-206F-8D7D-8829BCCCA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2438" y="4451350"/>
            <a:ext cx="766762" cy="4064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Map Scale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1:200,000</a:t>
            </a:r>
          </a:p>
        </p:txBody>
      </p:sp>
      <p:grpSp>
        <p:nvGrpSpPr>
          <p:cNvPr id="13319" name="Group 24">
            <a:extLst>
              <a:ext uri="{FF2B5EF4-FFF2-40B4-BE49-F238E27FC236}">
                <a16:creationId xmlns:a16="http://schemas.microsoft.com/office/drawing/2014/main" id="{DAE78871-136A-1390-6106-51170325A680}"/>
              </a:ext>
            </a:extLst>
          </p:cNvPr>
          <p:cNvGrpSpPr>
            <a:grpSpLocks/>
          </p:cNvGrpSpPr>
          <p:nvPr/>
        </p:nvGrpSpPr>
        <p:grpSpPr bwMode="auto">
          <a:xfrm>
            <a:off x="7772400" y="276225"/>
            <a:ext cx="1295400" cy="762000"/>
            <a:chOff x="4896" y="240"/>
            <a:chExt cx="816" cy="480"/>
          </a:xfrm>
        </p:grpSpPr>
        <p:sp>
          <p:nvSpPr>
            <p:cNvPr id="13327" name="Rectangle 23">
              <a:extLst>
                <a:ext uri="{FF2B5EF4-FFF2-40B4-BE49-F238E27FC236}">
                  <a16:creationId xmlns:a16="http://schemas.microsoft.com/office/drawing/2014/main" id="{6EBB98CB-8ABE-C4D0-70A6-6740D842DE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6" y="240"/>
              <a:ext cx="816" cy="48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US" altLang="en-US" sz="2400"/>
            </a:p>
          </p:txBody>
        </p:sp>
        <p:sp>
          <p:nvSpPr>
            <p:cNvPr id="13328" name="WordArt 16" descr="White marble">
              <a:extLst>
                <a:ext uri="{FF2B5EF4-FFF2-40B4-BE49-F238E27FC236}">
                  <a16:creationId xmlns:a16="http://schemas.microsoft.com/office/drawing/2014/main" id="{0024B11F-B5AD-E3D8-FA61-0B709B477F8E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>
              <a:off x="4926" y="350"/>
              <a:ext cx="768" cy="31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US" sz="36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blipFill dpi="0" rotWithShape="0">
                    <a:blip r:embed="rId6"/>
                    <a:srcRect/>
                    <a:tile tx="0" ty="0" sx="100000" sy="100000" flip="none" algn="tl"/>
                  </a:blipFill>
                  <a:latin typeface="Arial Black" panose="020B0604020202020204" pitchFamily="34" charset="0"/>
                  <a:cs typeface="Arial Black" panose="020B0604020202020204" pitchFamily="34" charset="0"/>
                </a:rPr>
                <a:t>COTEC Range</a:t>
              </a:r>
            </a:p>
          </p:txBody>
        </p:sp>
      </p:grpSp>
      <p:sp>
        <p:nvSpPr>
          <p:cNvPr id="13320" name="Rectangle 17">
            <a:extLst>
              <a:ext uri="{FF2B5EF4-FFF2-40B4-BE49-F238E27FC236}">
                <a16:creationId xmlns:a16="http://schemas.microsoft.com/office/drawing/2014/main" id="{22935E62-DC1C-FEC8-B80C-384E23BD4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3838" y="1084263"/>
            <a:ext cx="1174750" cy="10144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Gore Cross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West Lavington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Devizes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Wiltshire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SN10 4NA</a:t>
            </a:r>
          </a:p>
        </p:txBody>
      </p:sp>
      <p:sp>
        <p:nvSpPr>
          <p:cNvPr id="13321" name="Rectangle 18">
            <a:extLst>
              <a:ext uri="{FF2B5EF4-FFF2-40B4-BE49-F238E27FC236}">
                <a16:creationId xmlns:a16="http://schemas.microsoft.com/office/drawing/2014/main" id="{3EEB5001-6021-A94F-FF4A-F46255E2D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8438" y="3065463"/>
            <a:ext cx="1254125" cy="10144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Points of Contact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GB" altLang="en-US" sz="12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Trevor Lawrence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or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Denise Milne</a:t>
            </a:r>
          </a:p>
        </p:txBody>
      </p:sp>
      <p:sp>
        <p:nvSpPr>
          <p:cNvPr id="13322" name="Rectangle 19">
            <a:extLst>
              <a:ext uri="{FF2B5EF4-FFF2-40B4-BE49-F238E27FC236}">
                <a16:creationId xmlns:a16="http://schemas.microsoft.com/office/drawing/2014/main" id="{3156A12B-CFB8-BB54-5F05-1DF5C5DAF6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8" y="2303463"/>
            <a:ext cx="1108075" cy="4667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Tel No: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01380 813 251</a:t>
            </a:r>
          </a:p>
        </p:txBody>
      </p:sp>
      <p:sp>
        <p:nvSpPr>
          <p:cNvPr id="13323" name="Line 25">
            <a:extLst>
              <a:ext uri="{FF2B5EF4-FFF2-40B4-BE49-F238E27FC236}">
                <a16:creationId xmlns:a16="http://schemas.microsoft.com/office/drawing/2014/main" id="{66DE049C-29FE-6001-2245-AD26E8F45405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53200" y="6362700"/>
            <a:ext cx="609600" cy="476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4" name="Text Box 29">
            <a:extLst>
              <a:ext uri="{FF2B5EF4-FFF2-40B4-BE49-F238E27FC236}">
                <a16:creationId xmlns:a16="http://schemas.microsoft.com/office/drawing/2014/main" id="{3DB8CAF1-1812-E4A4-FEEB-A4F7C8F51E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1143000"/>
            <a:ext cx="460375" cy="238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900"/>
              <a:t>ABW</a:t>
            </a:r>
          </a:p>
        </p:txBody>
      </p:sp>
      <p:sp>
        <p:nvSpPr>
          <p:cNvPr id="13325" name="Line 30">
            <a:extLst>
              <a:ext uri="{FF2B5EF4-FFF2-40B4-BE49-F238E27FC236}">
                <a16:creationId xmlns:a16="http://schemas.microsoft.com/office/drawing/2014/main" id="{35DA7717-F4F1-A6F0-C346-841D3A1D69D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52400" y="1371600"/>
            <a:ext cx="762000" cy="7620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13326" name="Picture 1">
            <a:extLst>
              <a:ext uri="{FF2B5EF4-FFF2-40B4-BE49-F238E27FC236}">
                <a16:creationId xmlns:a16="http://schemas.microsoft.com/office/drawing/2014/main" id="{7CA95EE0-3575-2F31-AD02-D068647A3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5259388"/>
            <a:ext cx="1439863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26">
            <a:extLst>
              <a:ext uri="{FF2B5EF4-FFF2-40B4-BE49-F238E27FC236}">
                <a16:creationId xmlns:a16="http://schemas.microsoft.com/office/drawing/2014/main" id="{9D07B99A-1B70-1056-33B4-7EA88F8DEC0D}"/>
              </a:ext>
            </a:extLst>
          </p:cNvPr>
          <p:cNvGrpSpPr>
            <a:grpSpLocks/>
          </p:cNvGrpSpPr>
          <p:nvPr/>
        </p:nvGrpSpPr>
        <p:grpSpPr bwMode="auto">
          <a:xfrm>
            <a:off x="152400" y="0"/>
            <a:ext cx="8921750" cy="6819900"/>
            <a:chOff x="96" y="0"/>
            <a:chExt cx="5620" cy="4296"/>
          </a:xfrm>
        </p:grpSpPr>
        <p:grpSp>
          <p:nvGrpSpPr>
            <p:cNvPr id="14339" name="Group 15">
              <a:extLst>
                <a:ext uri="{FF2B5EF4-FFF2-40B4-BE49-F238E27FC236}">
                  <a16:creationId xmlns:a16="http://schemas.microsoft.com/office/drawing/2014/main" id="{C618B43F-D197-7D48-50AE-69255C5C14E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" y="0"/>
              <a:ext cx="4800" cy="4296"/>
              <a:chOff x="384" y="133"/>
              <a:chExt cx="5376" cy="4811"/>
            </a:xfrm>
          </p:grpSpPr>
          <p:pic>
            <p:nvPicPr>
              <p:cNvPr id="14346" name="Picture 8">
                <a:extLst>
                  <a:ext uri="{FF2B5EF4-FFF2-40B4-BE49-F238E27FC236}">
                    <a16:creationId xmlns:a16="http://schemas.microsoft.com/office/drawing/2014/main" id="{9EA1FB40-CA6C-6F14-5614-F5A4CBC2A09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" y="137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47" name="Picture 9">
                <a:extLst>
                  <a:ext uri="{FF2B5EF4-FFF2-40B4-BE49-F238E27FC236}">
                    <a16:creationId xmlns:a16="http://schemas.microsoft.com/office/drawing/2014/main" id="{013EF88A-F4BD-9145-6789-5395AB8CAA9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" y="768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48" name="Picture 11">
                <a:extLst>
                  <a:ext uri="{FF2B5EF4-FFF2-40B4-BE49-F238E27FC236}">
                    <a16:creationId xmlns:a16="http://schemas.microsoft.com/office/drawing/2014/main" id="{A14F7568-6577-DA2A-794C-36AE8A2CAC7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" y="2009"/>
                <a:ext cx="2880" cy="16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49" name="Picture 7">
                <a:extLst>
                  <a:ext uri="{FF2B5EF4-FFF2-40B4-BE49-F238E27FC236}">
                    <a16:creationId xmlns:a16="http://schemas.microsoft.com/office/drawing/2014/main" id="{44B544BF-30B1-8264-E0BF-1FD65B6E569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80" y="133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50" name="Picture 6">
                <a:extLst>
                  <a:ext uri="{FF2B5EF4-FFF2-40B4-BE49-F238E27FC236}">
                    <a16:creationId xmlns:a16="http://schemas.microsoft.com/office/drawing/2014/main" id="{D7CE6FA4-F70A-3106-8F4B-8CABF02CB27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80" y="761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51" name="Picture 5">
                <a:extLst>
                  <a:ext uri="{FF2B5EF4-FFF2-40B4-BE49-F238E27FC236}">
                    <a16:creationId xmlns:a16="http://schemas.microsoft.com/office/drawing/2014/main" id="{BD5D092B-D400-6752-CAF0-49393907ED40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80" y="1385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52" name="Picture 4">
                <a:extLst>
                  <a:ext uri="{FF2B5EF4-FFF2-40B4-BE49-F238E27FC236}">
                    <a16:creationId xmlns:a16="http://schemas.microsoft.com/office/drawing/2014/main" id="{65955591-83EA-A43D-A498-D41A347EEC9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80" y="2009"/>
                <a:ext cx="2880" cy="16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53" name="Picture 12">
                <a:extLst>
                  <a:ext uri="{FF2B5EF4-FFF2-40B4-BE49-F238E27FC236}">
                    <a16:creationId xmlns:a16="http://schemas.microsoft.com/office/drawing/2014/main" id="{261541A5-DFFD-5AA3-C3BB-1751623B19A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" y="3257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4354" name="Picture 13">
                <a:extLst>
                  <a:ext uri="{FF2B5EF4-FFF2-40B4-BE49-F238E27FC236}">
                    <a16:creationId xmlns:a16="http://schemas.microsoft.com/office/drawing/2014/main" id="{BF0C45E5-1E27-B94F-3D85-427A184B556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80" y="3257"/>
                <a:ext cx="2880" cy="16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4355" name="Line 14">
                <a:extLst>
                  <a:ext uri="{FF2B5EF4-FFF2-40B4-BE49-F238E27FC236}">
                    <a16:creationId xmlns:a16="http://schemas.microsoft.com/office/drawing/2014/main" id="{4E2ADAF4-A0C8-76E0-F556-084FF6CD4D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368" y="3264"/>
                <a:ext cx="384" cy="14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4340" name="Text Box 16">
              <a:extLst>
                <a:ext uri="{FF2B5EF4-FFF2-40B4-BE49-F238E27FC236}">
                  <a16:creationId xmlns:a16="http://schemas.microsoft.com/office/drawing/2014/main" id="{D5C66402-F264-F3F6-2CCC-AAA1DB454F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2" y="2688"/>
              <a:ext cx="578" cy="15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900"/>
                <a:t>COTEC Range,</a:t>
              </a:r>
            </a:p>
          </p:txBody>
        </p:sp>
        <p:sp>
          <p:nvSpPr>
            <p:cNvPr id="14341" name="Text Box 18">
              <a:extLst>
                <a:ext uri="{FF2B5EF4-FFF2-40B4-BE49-F238E27FC236}">
                  <a16:creationId xmlns:a16="http://schemas.microsoft.com/office/drawing/2014/main" id="{6F809E5C-58C4-C1A0-6852-443D9EA2FA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88" y="2870"/>
              <a:ext cx="477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000"/>
                <a:t>Map Scale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000"/>
                <a:t>1:25,000</a:t>
              </a:r>
            </a:p>
          </p:txBody>
        </p:sp>
        <p:sp>
          <p:nvSpPr>
            <p:cNvPr id="14342" name="WordArt 19" descr="White marble">
              <a:extLst>
                <a:ext uri="{FF2B5EF4-FFF2-40B4-BE49-F238E27FC236}">
                  <a16:creationId xmlns:a16="http://schemas.microsoft.com/office/drawing/2014/main" id="{47C2FB1A-B3BA-4235-A61E-9AD1F09688B0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>
              <a:off x="4944" y="374"/>
              <a:ext cx="768" cy="312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US" sz="3600" kern="1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blipFill dpi="0" rotWithShape="0">
                    <a:blip r:embed="rId11"/>
                    <a:srcRect/>
                    <a:tile tx="0" ty="0" sx="100000" sy="100000" flip="none" algn="tl"/>
                  </a:blipFill>
                  <a:latin typeface="Arial Black" panose="020B0604020202020204" pitchFamily="34" charset="0"/>
                  <a:cs typeface="Arial Black" panose="020B0604020202020204" pitchFamily="34" charset="0"/>
                </a:rPr>
                <a:t>COTEC Range</a:t>
              </a:r>
            </a:p>
          </p:txBody>
        </p:sp>
        <p:sp>
          <p:nvSpPr>
            <p:cNvPr id="14343" name="Rectangle 20">
              <a:extLst>
                <a:ext uri="{FF2B5EF4-FFF2-40B4-BE49-F238E27FC236}">
                  <a16:creationId xmlns:a16="http://schemas.microsoft.com/office/drawing/2014/main" id="{64DC81A9-DC0C-1104-9FFB-0767F7384F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44" y="749"/>
              <a:ext cx="734" cy="6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Gore Cross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West Lavington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Devizes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Wiltshire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SN10 4NA</a:t>
              </a:r>
            </a:p>
          </p:txBody>
        </p:sp>
        <p:sp>
          <p:nvSpPr>
            <p:cNvPr id="14344" name="Rectangle 21">
              <a:extLst>
                <a:ext uri="{FF2B5EF4-FFF2-40B4-BE49-F238E27FC236}">
                  <a16:creationId xmlns:a16="http://schemas.microsoft.com/office/drawing/2014/main" id="{23EABDA4-A5BA-4DB6-6364-B78C84C8D1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25" y="1997"/>
              <a:ext cx="791" cy="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 dirty="0"/>
                <a:t>Points of Contact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1200" dirty="0"/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 dirty="0"/>
                <a:t>Trevor Lawrence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 dirty="0"/>
                <a:t>Or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 dirty="0"/>
                <a:t>Denise Milne</a:t>
              </a:r>
            </a:p>
          </p:txBody>
        </p:sp>
        <p:sp>
          <p:nvSpPr>
            <p:cNvPr id="14345" name="Rectangle 22">
              <a:extLst>
                <a:ext uri="{FF2B5EF4-FFF2-40B4-BE49-F238E27FC236}">
                  <a16:creationId xmlns:a16="http://schemas.microsoft.com/office/drawing/2014/main" id="{C55EAE57-96E5-1FDB-D2D3-50DD318AA6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92" y="1517"/>
              <a:ext cx="69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Tel No: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200"/>
                <a:t>01380 813 251</a:t>
              </a:r>
            </a:p>
          </p:txBody>
        </p:sp>
      </p:grpSp>
      <p:pic>
        <p:nvPicPr>
          <p:cNvPr id="14338" name="Picture 1">
            <a:extLst>
              <a:ext uri="{FF2B5EF4-FFF2-40B4-BE49-F238E27FC236}">
                <a16:creationId xmlns:a16="http://schemas.microsoft.com/office/drawing/2014/main" id="{EF5612AE-B449-B040-3073-DB955343F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5334000"/>
            <a:ext cx="1371600" cy="14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Line 13">
            <a:extLst>
              <a:ext uri="{FF2B5EF4-FFF2-40B4-BE49-F238E27FC236}">
                <a16:creationId xmlns:a16="http://schemas.microsoft.com/office/drawing/2014/main" id="{DA218A35-FD40-D0EC-28E6-98FD9C2FD7F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816600" y="2438400"/>
            <a:ext cx="544513" cy="203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62" name="Text Box 14">
            <a:extLst>
              <a:ext uri="{FF2B5EF4-FFF2-40B4-BE49-F238E27FC236}">
                <a16:creationId xmlns:a16="http://schemas.microsoft.com/office/drawing/2014/main" id="{225AE06D-3225-0506-0E7F-A04F8F6C7C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2400" y="2209800"/>
            <a:ext cx="889000" cy="3746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900"/>
              <a:t>COTEC Range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900"/>
              <a:t>ENTRANCE</a:t>
            </a:r>
          </a:p>
        </p:txBody>
      </p:sp>
      <p:sp>
        <p:nvSpPr>
          <p:cNvPr id="15363" name="Text Box 15">
            <a:extLst>
              <a:ext uri="{FF2B5EF4-FFF2-40B4-BE49-F238E27FC236}">
                <a16:creationId xmlns:a16="http://schemas.microsoft.com/office/drawing/2014/main" id="{51EE5719-E3A7-E5CB-1624-9B2151B6B2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77200" y="4556125"/>
            <a:ext cx="7572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Map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Not drawn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/>
              <a:t>to scale </a:t>
            </a:r>
          </a:p>
        </p:txBody>
      </p:sp>
      <p:sp>
        <p:nvSpPr>
          <p:cNvPr id="15364" name="WordArt 16" descr="White marble">
            <a:extLst>
              <a:ext uri="{FF2B5EF4-FFF2-40B4-BE49-F238E27FC236}">
                <a16:creationId xmlns:a16="http://schemas.microsoft.com/office/drawing/2014/main" id="{71FD19F6-B2A9-CD73-5845-9F0210B10694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7848600" y="593725"/>
            <a:ext cx="1219200" cy="495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blipFill dpi="0" rotWithShape="0">
                  <a:blip r:embed="rId2"/>
                  <a:srcRect/>
                  <a:tile tx="0" ty="0" sx="100000" sy="100000" flip="none" algn="tl"/>
                </a:blipFill>
                <a:latin typeface="Arial Black" panose="020B0604020202020204" pitchFamily="34" charset="0"/>
                <a:cs typeface="Arial Black" panose="020B0604020202020204" pitchFamily="34" charset="0"/>
              </a:rPr>
              <a:t>COTEC Range</a:t>
            </a:r>
          </a:p>
        </p:txBody>
      </p:sp>
      <p:sp>
        <p:nvSpPr>
          <p:cNvPr id="15365" name="Rectangle 17">
            <a:extLst>
              <a:ext uri="{FF2B5EF4-FFF2-40B4-BE49-F238E27FC236}">
                <a16:creationId xmlns:a16="http://schemas.microsoft.com/office/drawing/2014/main" id="{C38290D1-54B4-EBBE-2D17-9030F14873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1189038"/>
            <a:ext cx="1165225" cy="100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Gore Cross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West Lavington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Devizes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Wiltshire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SN10 4NA</a:t>
            </a:r>
          </a:p>
        </p:txBody>
      </p:sp>
      <p:sp>
        <p:nvSpPr>
          <p:cNvPr id="15366" name="Rectangle 18">
            <a:extLst>
              <a:ext uri="{FF2B5EF4-FFF2-40B4-BE49-F238E27FC236}">
                <a16:creationId xmlns:a16="http://schemas.microsoft.com/office/drawing/2014/main" id="{ED0A415B-0EBD-3808-CBEB-43DF900BCE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5263" y="3170238"/>
            <a:ext cx="12604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Point of Contact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GB" altLang="en-US" sz="12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Trevor Lawrence</a:t>
            </a:r>
          </a:p>
        </p:txBody>
      </p:sp>
      <p:sp>
        <p:nvSpPr>
          <p:cNvPr id="15367" name="Rectangle 19">
            <a:extLst>
              <a:ext uri="{FF2B5EF4-FFF2-40B4-BE49-F238E27FC236}">
                <a16:creationId xmlns:a16="http://schemas.microsoft.com/office/drawing/2014/main" id="{F0652BBD-895E-C53A-199A-88F0716F43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2408238"/>
            <a:ext cx="1098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Tel No: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01380 813 251</a:t>
            </a:r>
          </a:p>
        </p:txBody>
      </p:sp>
      <p:sp>
        <p:nvSpPr>
          <p:cNvPr id="15368" name="Text Box 38">
            <a:extLst>
              <a:ext uri="{FF2B5EF4-FFF2-40B4-BE49-F238E27FC236}">
                <a16:creationId xmlns:a16="http://schemas.microsoft.com/office/drawing/2014/main" id="{05EA5124-0C4A-1BD3-6CE8-061D4289DB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2450" y="5511800"/>
            <a:ext cx="779463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Tileshead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Shrewton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Salisbury</a:t>
            </a:r>
          </a:p>
        </p:txBody>
      </p:sp>
      <p:sp>
        <p:nvSpPr>
          <p:cNvPr id="15369" name="Line 39">
            <a:extLst>
              <a:ext uri="{FF2B5EF4-FFF2-40B4-BE49-F238E27FC236}">
                <a16:creationId xmlns:a16="http://schemas.microsoft.com/office/drawing/2014/main" id="{1DB411A0-E379-1C3F-C79F-5B63D15F6F2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70513" y="51816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0" name="Freeform 22">
            <a:extLst>
              <a:ext uri="{FF2B5EF4-FFF2-40B4-BE49-F238E27FC236}">
                <a16:creationId xmlns:a16="http://schemas.microsoft.com/office/drawing/2014/main" id="{4A58CB82-534C-78DE-3217-585388C52606}"/>
              </a:ext>
            </a:extLst>
          </p:cNvPr>
          <p:cNvSpPr>
            <a:spLocks/>
          </p:cNvSpPr>
          <p:nvPr/>
        </p:nvSpPr>
        <p:spPr bwMode="auto">
          <a:xfrm>
            <a:off x="4532313" y="1019175"/>
            <a:ext cx="447675" cy="1952625"/>
          </a:xfrm>
          <a:custGeom>
            <a:avLst/>
            <a:gdLst>
              <a:gd name="T0" fmla="*/ 2147483646 w 282"/>
              <a:gd name="T1" fmla="*/ 0 h 1230"/>
              <a:gd name="T2" fmla="*/ 2147483646 w 282"/>
              <a:gd name="T3" fmla="*/ 2147483646 h 1230"/>
              <a:gd name="T4" fmla="*/ 2147483646 w 282"/>
              <a:gd name="T5" fmla="*/ 2147483646 h 1230"/>
              <a:gd name="T6" fmla="*/ 2147483646 w 282"/>
              <a:gd name="T7" fmla="*/ 2147483646 h 1230"/>
              <a:gd name="T8" fmla="*/ 2147483646 w 282"/>
              <a:gd name="T9" fmla="*/ 2147483646 h 1230"/>
              <a:gd name="T10" fmla="*/ 2147483646 w 282"/>
              <a:gd name="T11" fmla="*/ 2147483646 h 1230"/>
              <a:gd name="T12" fmla="*/ 2147483646 w 282"/>
              <a:gd name="T13" fmla="*/ 2147483646 h 123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2" h="1230">
                <a:moveTo>
                  <a:pt x="18" y="0"/>
                </a:moveTo>
                <a:cubicBezTo>
                  <a:pt x="0" y="129"/>
                  <a:pt x="29" y="242"/>
                  <a:pt x="42" y="366"/>
                </a:cubicBezTo>
                <a:cubicBezTo>
                  <a:pt x="50" y="440"/>
                  <a:pt x="65" y="515"/>
                  <a:pt x="72" y="588"/>
                </a:cubicBezTo>
                <a:cubicBezTo>
                  <a:pt x="77" y="646"/>
                  <a:pt x="82" y="705"/>
                  <a:pt x="96" y="762"/>
                </a:cubicBezTo>
                <a:cubicBezTo>
                  <a:pt x="116" y="844"/>
                  <a:pt x="152" y="920"/>
                  <a:pt x="186" y="996"/>
                </a:cubicBezTo>
                <a:cubicBezTo>
                  <a:pt x="200" y="1027"/>
                  <a:pt x="233" y="1099"/>
                  <a:pt x="240" y="1128"/>
                </a:cubicBezTo>
                <a:cubicBezTo>
                  <a:pt x="247" y="1155"/>
                  <a:pt x="264" y="1212"/>
                  <a:pt x="282" y="123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1" name="Freeform 23">
            <a:extLst>
              <a:ext uri="{FF2B5EF4-FFF2-40B4-BE49-F238E27FC236}">
                <a16:creationId xmlns:a16="http://schemas.microsoft.com/office/drawing/2014/main" id="{0AA81904-6E33-EE0D-1750-A9C0160846A4}"/>
              </a:ext>
            </a:extLst>
          </p:cNvPr>
          <p:cNvSpPr>
            <a:spLocks/>
          </p:cNvSpPr>
          <p:nvPr/>
        </p:nvSpPr>
        <p:spPr bwMode="auto">
          <a:xfrm>
            <a:off x="4227513" y="1095375"/>
            <a:ext cx="447675" cy="1952625"/>
          </a:xfrm>
          <a:custGeom>
            <a:avLst/>
            <a:gdLst>
              <a:gd name="T0" fmla="*/ 2147483646 w 282"/>
              <a:gd name="T1" fmla="*/ 0 h 1230"/>
              <a:gd name="T2" fmla="*/ 2147483646 w 282"/>
              <a:gd name="T3" fmla="*/ 2147483646 h 1230"/>
              <a:gd name="T4" fmla="*/ 2147483646 w 282"/>
              <a:gd name="T5" fmla="*/ 2147483646 h 1230"/>
              <a:gd name="T6" fmla="*/ 2147483646 w 282"/>
              <a:gd name="T7" fmla="*/ 2147483646 h 1230"/>
              <a:gd name="T8" fmla="*/ 2147483646 w 282"/>
              <a:gd name="T9" fmla="*/ 2147483646 h 1230"/>
              <a:gd name="T10" fmla="*/ 2147483646 w 282"/>
              <a:gd name="T11" fmla="*/ 2147483646 h 1230"/>
              <a:gd name="T12" fmla="*/ 2147483646 w 282"/>
              <a:gd name="T13" fmla="*/ 2147483646 h 123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2" h="1230">
                <a:moveTo>
                  <a:pt x="18" y="0"/>
                </a:moveTo>
                <a:cubicBezTo>
                  <a:pt x="0" y="129"/>
                  <a:pt x="29" y="242"/>
                  <a:pt x="42" y="366"/>
                </a:cubicBezTo>
                <a:cubicBezTo>
                  <a:pt x="50" y="440"/>
                  <a:pt x="65" y="515"/>
                  <a:pt x="72" y="588"/>
                </a:cubicBezTo>
                <a:cubicBezTo>
                  <a:pt x="77" y="646"/>
                  <a:pt x="82" y="705"/>
                  <a:pt x="96" y="762"/>
                </a:cubicBezTo>
                <a:cubicBezTo>
                  <a:pt x="116" y="844"/>
                  <a:pt x="152" y="920"/>
                  <a:pt x="186" y="996"/>
                </a:cubicBezTo>
                <a:cubicBezTo>
                  <a:pt x="200" y="1027"/>
                  <a:pt x="233" y="1099"/>
                  <a:pt x="240" y="1128"/>
                </a:cubicBezTo>
                <a:cubicBezTo>
                  <a:pt x="247" y="1155"/>
                  <a:pt x="264" y="1212"/>
                  <a:pt x="282" y="123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2" name="Freeform 24">
            <a:extLst>
              <a:ext uri="{FF2B5EF4-FFF2-40B4-BE49-F238E27FC236}">
                <a16:creationId xmlns:a16="http://schemas.microsoft.com/office/drawing/2014/main" id="{A2AFC680-6401-1F1C-7B4A-503B58C74AFC}"/>
              </a:ext>
            </a:extLst>
          </p:cNvPr>
          <p:cNvSpPr>
            <a:spLocks/>
          </p:cNvSpPr>
          <p:nvPr/>
        </p:nvSpPr>
        <p:spPr bwMode="auto">
          <a:xfrm>
            <a:off x="4513263" y="3048000"/>
            <a:ext cx="161925" cy="190500"/>
          </a:xfrm>
          <a:custGeom>
            <a:avLst/>
            <a:gdLst>
              <a:gd name="T0" fmla="*/ 2147483646 w 102"/>
              <a:gd name="T1" fmla="*/ 0 h 120"/>
              <a:gd name="T2" fmla="*/ 2147483646 w 102"/>
              <a:gd name="T3" fmla="*/ 2147483646 h 120"/>
              <a:gd name="T4" fmla="*/ 2147483646 w 102"/>
              <a:gd name="T5" fmla="*/ 2147483646 h 120"/>
              <a:gd name="T6" fmla="*/ 2147483646 w 102"/>
              <a:gd name="T7" fmla="*/ 2147483646 h 120"/>
              <a:gd name="T8" fmla="*/ 0 w 102"/>
              <a:gd name="T9" fmla="*/ 2147483646 h 12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02" h="120">
                <a:moveTo>
                  <a:pt x="102" y="0"/>
                </a:moveTo>
                <a:cubicBezTo>
                  <a:pt x="74" y="42"/>
                  <a:pt x="90" y="28"/>
                  <a:pt x="60" y="48"/>
                </a:cubicBezTo>
                <a:cubicBezTo>
                  <a:pt x="45" y="93"/>
                  <a:pt x="67" y="39"/>
                  <a:pt x="36" y="78"/>
                </a:cubicBezTo>
                <a:cubicBezTo>
                  <a:pt x="32" y="83"/>
                  <a:pt x="34" y="91"/>
                  <a:pt x="30" y="96"/>
                </a:cubicBezTo>
                <a:cubicBezTo>
                  <a:pt x="22" y="106"/>
                  <a:pt x="9" y="111"/>
                  <a:pt x="0" y="12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3" name="Freeform 25">
            <a:extLst>
              <a:ext uri="{FF2B5EF4-FFF2-40B4-BE49-F238E27FC236}">
                <a16:creationId xmlns:a16="http://schemas.microsoft.com/office/drawing/2014/main" id="{E0618732-16C3-8EE2-8C79-AC9F2CCDBED0}"/>
              </a:ext>
            </a:extLst>
          </p:cNvPr>
          <p:cNvSpPr>
            <a:spLocks/>
          </p:cNvSpPr>
          <p:nvPr/>
        </p:nvSpPr>
        <p:spPr bwMode="auto">
          <a:xfrm>
            <a:off x="4608513" y="3305175"/>
            <a:ext cx="161925" cy="190500"/>
          </a:xfrm>
          <a:custGeom>
            <a:avLst/>
            <a:gdLst>
              <a:gd name="T0" fmla="*/ 2147483646 w 102"/>
              <a:gd name="T1" fmla="*/ 0 h 120"/>
              <a:gd name="T2" fmla="*/ 2147483646 w 102"/>
              <a:gd name="T3" fmla="*/ 2147483646 h 120"/>
              <a:gd name="T4" fmla="*/ 2147483646 w 102"/>
              <a:gd name="T5" fmla="*/ 2147483646 h 120"/>
              <a:gd name="T6" fmla="*/ 2147483646 w 102"/>
              <a:gd name="T7" fmla="*/ 2147483646 h 120"/>
              <a:gd name="T8" fmla="*/ 0 w 102"/>
              <a:gd name="T9" fmla="*/ 2147483646 h 12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02" h="120">
                <a:moveTo>
                  <a:pt x="102" y="0"/>
                </a:moveTo>
                <a:cubicBezTo>
                  <a:pt x="74" y="42"/>
                  <a:pt x="90" y="28"/>
                  <a:pt x="60" y="48"/>
                </a:cubicBezTo>
                <a:cubicBezTo>
                  <a:pt x="45" y="93"/>
                  <a:pt x="67" y="39"/>
                  <a:pt x="36" y="78"/>
                </a:cubicBezTo>
                <a:cubicBezTo>
                  <a:pt x="32" y="83"/>
                  <a:pt x="34" y="91"/>
                  <a:pt x="30" y="96"/>
                </a:cubicBezTo>
                <a:cubicBezTo>
                  <a:pt x="22" y="106"/>
                  <a:pt x="9" y="111"/>
                  <a:pt x="0" y="12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4" name="Freeform 26">
            <a:extLst>
              <a:ext uri="{FF2B5EF4-FFF2-40B4-BE49-F238E27FC236}">
                <a16:creationId xmlns:a16="http://schemas.microsoft.com/office/drawing/2014/main" id="{D7D7F8B2-F8D0-44FC-B24E-BA8EDB08941D}"/>
              </a:ext>
            </a:extLst>
          </p:cNvPr>
          <p:cNvSpPr>
            <a:spLocks/>
          </p:cNvSpPr>
          <p:nvPr/>
        </p:nvSpPr>
        <p:spPr bwMode="auto">
          <a:xfrm>
            <a:off x="4760913" y="3305175"/>
            <a:ext cx="447675" cy="1952625"/>
          </a:xfrm>
          <a:custGeom>
            <a:avLst/>
            <a:gdLst>
              <a:gd name="T0" fmla="*/ 2147483646 w 282"/>
              <a:gd name="T1" fmla="*/ 0 h 1230"/>
              <a:gd name="T2" fmla="*/ 2147483646 w 282"/>
              <a:gd name="T3" fmla="*/ 2147483646 h 1230"/>
              <a:gd name="T4" fmla="*/ 2147483646 w 282"/>
              <a:gd name="T5" fmla="*/ 2147483646 h 1230"/>
              <a:gd name="T6" fmla="*/ 2147483646 w 282"/>
              <a:gd name="T7" fmla="*/ 2147483646 h 1230"/>
              <a:gd name="T8" fmla="*/ 2147483646 w 282"/>
              <a:gd name="T9" fmla="*/ 2147483646 h 1230"/>
              <a:gd name="T10" fmla="*/ 2147483646 w 282"/>
              <a:gd name="T11" fmla="*/ 2147483646 h 1230"/>
              <a:gd name="T12" fmla="*/ 2147483646 w 282"/>
              <a:gd name="T13" fmla="*/ 2147483646 h 123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2" h="1230">
                <a:moveTo>
                  <a:pt x="18" y="0"/>
                </a:moveTo>
                <a:cubicBezTo>
                  <a:pt x="0" y="129"/>
                  <a:pt x="29" y="242"/>
                  <a:pt x="42" y="366"/>
                </a:cubicBezTo>
                <a:cubicBezTo>
                  <a:pt x="50" y="440"/>
                  <a:pt x="65" y="515"/>
                  <a:pt x="72" y="588"/>
                </a:cubicBezTo>
                <a:cubicBezTo>
                  <a:pt x="77" y="646"/>
                  <a:pt x="82" y="705"/>
                  <a:pt x="96" y="762"/>
                </a:cubicBezTo>
                <a:cubicBezTo>
                  <a:pt x="116" y="844"/>
                  <a:pt x="152" y="920"/>
                  <a:pt x="186" y="996"/>
                </a:cubicBezTo>
                <a:cubicBezTo>
                  <a:pt x="200" y="1027"/>
                  <a:pt x="233" y="1099"/>
                  <a:pt x="240" y="1128"/>
                </a:cubicBezTo>
                <a:cubicBezTo>
                  <a:pt x="247" y="1155"/>
                  <a:pt x="264" y="1212"/>
                  <a:pt x="282" y="123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5" name="Freeform 27">
            <a:extLst>
              <a:ext uri="{FF2B5EF4-FFF2-40B4-BE49-F238E27FC236}">
                <a16:creationId xmlns:a16="http://schemas.microsoft.com/office/drawing/2014/main" id="{A7CD3CE9-9D25-7E0D-177E-AB280D765A4B}"/>
              </a:ext>
            </a:extLst>
          </p:cNvPr>
          <p:cNvSpPr>
            <a:spLocks/>
          </p:cNvSpPr>
          <p:nvPr/>
        </p:nvSpPr>
        <p:spPr bwMode="auto">
          <a:xfrm>
            <a:off x="5065713" y="3228975"/>
            <a:ext cx="447675" cy="1952625"/>
          </a:xfrm>
          <a:custGeom>
            <a:avLst/>
            <a:gdLst>
              <a:gd name="T0" fmla="*/ 2147483646 w 282"/>
              <a:gd name="T1" fmla="*/ 0 h 1230"/>
              <a:gd name="T2" fmla="*/ 2147483646 w 282"/>
              <a:gd name="T3" fmla="*/ 2147483646 h 1230"/>
              <a:gd name="T4" fmla="*/ 2147483646 w 282"/>
              <a:gd name="T5" fmla="*/ 2147483646 h 1230"/>
              <a:gd name="T6" fmla="*/ 2147483646 w 282"/>
              <a:gd name="T7" fmla="*/ 2147483646 h 1230"/>
              <a:gd name="T8" fmla="*/ 2147483646 w 282"/>
              <a:gd name="T9" fmla="*/ 2147483646 h 1230"/>
              <a:gd name="T10" fmla="*/ 2147483646 w 282"/>
              <a:gd name="T11" fmla="*/ 2147483646 h 1230"/>
              <a:gd name="T12" fmla="*/ 2147483646 w 282"/>
              <a:gd name="T13" fmla="*/ 2147483646 h 123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2" h="1230">
                <a:moveTo>
                  <a:pt x="18" y="0"/>
                </a:moveTo>
                <a:cubicBezTo>
                  <a:pt x="0" y="129"/>
                  <a:pt x="29" y="242"/>
                  <a:pt x="42" y="366"/>
                </a:cubicBezTo>
                <a:cubicBezTo>
                  <a:pt x="50" y="440"/>
                  <a:pt x="65" y="515"/>
                  <a:pt x="72" y="588"/>
                </a:cubicBezTo>
                <a:cubicBezTo>
                  <a:pt x="77" y="646"/>
                  <a:pt x="82" y="705"/>
                  <a:pt x="96" y="762"/>
                </a:cubicBezTo>
                <a:cubicBezTo>
                  <a:pt x="116" y="844"/>
                  <a:pt x="152" y="920"/>
                  <a:pt x="186" y="996"/>
                </a:cubicBezTo>
                <a:cubicBezTo>
                  <a:pt x="200" y="1027"/>
                  <a:pt x="233" y="1099"/>
                  <a:pt x="240" y="1128"/>
                </a:cubicBezTo>
                <a:cubicBezTo>
                  <a:pt x="247" y="1155"/>
                  <a:pt x="264" y="1212"/>
                  <a:pt x="282" y="123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6" name="Freeform 28">
            <a:extLst>
              <a:ext uri="{FF2B5EF4-FFF2-40B4-BE49-F238E27FC236}">
                <a16:creationId xmlns:a16="http://schemas.microsoft.com/office/drawing/2014/main" id="{06D557F4-5D20-F275-DC6A-8A8BF7C418B3}"/>
              </a:ext>
            </a:extLst>
          </p:cNvPr>
          <p:cNvSpPr>
            <a:spLocks/>
          </p:cNvSpPr>
          <p:nvPr/>
        </p:nvSpPr>
        <p:spPr bwMode="auto">
          <a:xfrm>
            <a:off x="3236913" y="3152775"/>
            <a:ext cx="1209675" cy="247650"/>
          </a:xfrm>
          <a:custGeom>
            <a:avLst/>
            <a:gdLst>
              <a:gd name="T0" fmla="*/ 2147483646 w 762"/>
              <a:gd name="T1" fmla="*/ 2147483646 h 156"/>
              <a:gd name="T2" fmla="*/ 2147483646 w 762"/>
              <a:gd name="T3" fmla="*/ 2147483646 h 156"/>
              <a:gd name="T4" fmla="*/ 2147483646 w 762"/>
              <a:gd name="T5" fmla="*/ 2147483646 h 156"/>
              <a:gd name="T6" fmla="*/ 0 w 762"/>
              <a:gd name="T7" fmla="*/ 0 h 156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762" h="156">
                <a:moveTo>
                  <a:pt x="762" y="156"/>
                </a:moveTo>
                <a:cubicBezTo>
                  <a:pt x="697" y="145"/>
                  <a:pt x="635" y="117"/>
                  <a:pt x="570" y="108"/>
                </a:cubicBezTo>
                <a:cubicBezTo>
                  <a:pt x="459" y="92"/>
                  <a:pt x="344" y="86"/>
                  <a:pt x="234" y="66"/>
                </a:cubicBezTo>
                <a:cubicBezTo>
                  <a:pt x="155" y="52"/>
                  <a:pt x="81" y="0"/>
                  <a:pt x="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7" name="Freeform 29">
            <a:extLst>
              <a:ext uri="{FF2B5EF4-FFF2-40B4-BE49-F238E27FC236}">
                <a16:creationId xmlns:a16="http://schemas.microsoft.com/office/drawing/2014/main" id="{C56002EB-DF08-062A-D786-384317A53F58}"/>
              </a:ext>
            </a:extLst>
          </p:cNvPr>
          <p:cNvSpPr>
            <a:spLocks/>
          </p:cNvSpPr>
          <p:nvPr/>
        </p:nvSpPr>
        <p:spPr bwMode="auto">
          <a:xfrm>
            <a:off x="3313113" y="3000375"/>
            <a:ext cx="1209675" cy="247650"/>
          </a:xfrm>
          <a:custGeom>
            <a:avLst/>
            <a:gdLst>
              <a:gd name="T0" fmla="*/ 2147483646 w 762"/>
              <a:gd name="T1" fmla="*/ 2147483646 h 156"/>
              <a:gd name="T2" fmla="*/ 2147483646 w 762"/>
              <a:gd name="T3" fmla="*/ 2147483646 h 156"/>
              <a:gd name="T4" fmla="*/ 2147483646 w 762"/>
              <a:gd name="T5" fmla="*/ 2147483646 h 156"/>
              <a:gd name="T6" fmla="*/ 0 w 762"/>
              <a:gd name="T7" fmla="*/ 0 h 156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762" h="156">
                <a:moveTo>
                  <a:pt x="762" y="156"/>
                </a:moveTo>
                <a:cubicBezTo>
                  <a:pt x="697" y="145"/>
                  <a:pt x="635" y="117"/>
                  <a:pt x="570" y="108"/>
                </a:cubicBezTo>
                <a:cubicBezTo>
                  <a:pt x="459" y="92"/>
                  <a:pt x="344" y="86"/>
                  <a:pt x="234" y="66"/>
                </a:cubicBezTo>
                <a:cubicBezTo>
                  <a:pt x="155" y="52"/>
                  <a:pt x="81" y="0"/>
                  <a:pt x="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8" name="Freeform 30">
            <a:extLst>
              <a:ext uri="{FF2B5EF4-FFF2-40B4-BE49-F238E27FC236}">
                <a16:creationId xmlns:a16="http://schemas.microsoft.com/office/drawing/2014/main" id="{8E1D9DE8-C55A-BB30-2178-3205FEECDE39}"/>
              </a:ext>
            </a:extLst>
          </p:cNvPr>
          <p:cNvSpPr>
            <a:spLocks/>
          </p:cNvSpPr>
          <p:nvPr/>
        </p:nvSpPr>
        <p:spPr bwMode="auto">
          <a:xfrm>
            <a:off x="3770313" y="3409950"/>
            <a:ext cx="666750" cy="1047750"/>
          </a:xfrm>
          <a:custGeom>
            <a:avLst/>
            <a:gdLst>
              <a:gd name="T0" fmla="*/ 2147483646 w 420"/>
              <a:gd name="T1" fmla="*/ 0 h 660"/>
              <a:gd name="T2" fmla="*/ 2147483646 w 420"/>
              <a:gd name="T3" fmla="*/ 2147483646 h 660"/>
              <a:gd name="T4" fmla="*/ 2147483646 w 420"/>
              <a:gd name="T5" fmla="*/ 2147483646 h 660"/>
              <a:gd name="T6" fmla="*/ 2147483646 w 420"/>
              <a:gd name="T7" fmla="*/ 2147483646 h 660"/>
              <a:gd name="T8" fmla="*/ 2147483646 w 420"/>
              <a:gd name="T9" fmla="*/ 2147483646 h 660"/>
              <a:gd name="T10" fmla="*/ 2147483646 w 420"/>
              <a:gd name="T11" fmla="*/ 2147483646 h 660"/>
              <a:gd name="T12" fmla="*/ 2147483646 w 420"/>
              <a:gd name="T13" fmla="*/ 2147483646 h 660"/>
              <a:gd name="T14" fmla="*/ 0 w 420"/>
              <a:gd name="T15" fmla="*/ 2147483646 h 66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420" h="660">
                <a:moveTo>
                  <a:pt x="420" y="0"/>
                </a:moveTo>
                <a:cubicBezTo>
                  <a:pt x="391" y="43"/>
                  <a:pt x="382" y="101"/>
                  <a:pt x="366" y="150"/>
                </a:cubicBezTo>
                <a:cubicBezTo>
                  <a:pt x="362" y="162"/>
                  <a:pt x="361" y="175"/>
                  <a:pt x="354" y="186"/>
                </a:cubicBezTo>
                <a:cubicBezTo>
                  <a:pt x="335" y="214"/>
                  <a:pt x="328" y="247"/>
                  <a:pt x="312" y="276"/>
                </a:cubicBezTo>
                <a:cubicBezTo>
                  <a:pt x="281" y="331"/>
                  <a:pt x="236" y="382"/>
                  <a:pt x="192" y="426"/>
                </a:cubicBezTo>
                <a:cubicBezTo>
                  <a:pt x="182" y="457"/>
                  <a:pt x="163" y="474"/>
                  <a:pt x="144" y="498"/>
                </a:cubicBezTo>
                <a:cubicBezTo>
                  <a:pt x="112" y="539"/>
                  <a:pt x="80" y="589"/>
                  <a:pt x="36" y="618"/>
                </a:cubicBezTo>
                <a:cubicBezTo>
                  <a:pt x="25" y="635"/>
                  <a:pt x="9" y="642"/>
                  <a:pt x="0" y="66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79" name="Freeform 31">
            <a:extLst>
              <a:ext uri="{FF2B5EF4-FFF2-40B4-BE49-F238E27FC236}">
                <a16:creationId xmlns:a16="http://schemas.microsoft.com/office/drawing/2014/main" id="{2D3C44D7-9A33-2670-D41E-4D5ABFE4AF78}"/>
              </a:ext>
            </a:extLst>
          </p:cNvPr>
          <p:cNvSpPr>
            <a:spLocks/>
          </p:cNvSpPr>
          <p:nvPr/>
        </p:nvSpPr>
        <p:spPr bwMode="auto">
          <a:xfrm>
            <a:off x="3922713" y="3533775"/>
            <a:ext cx="666750" cy="1047750"/>
          </a:xfrm>
          <a:custGeom>
            <a:avLst/>
            <a:gdLst>
              <a:gd name="T0" fmla="*/ 2147483646 w 420"/>
              <a:gd name="T1" fmla="*/ 0 h 660"/>
              <a:gd name="T2" fmla="*/ 2147483646 w 420"/>
              <a:gd name="T3" fmla="*/ 2147483646 h 660"/>
              <a:gd name="T4" fmla="*/ 2147483646 w 420"/>
              <a:gd name="T5" fmla="*/ 2147483646 h 660"/>
              <a:gd name="T6" fmla="*/ 2147483646 w 420"/>
              <a:gd name="T7" fmla="*/ 2147483646 h 660"/>
              <a:gd name="T8" fmla="*/ 2147483646 w 420"/>
              <a:gd name="T9" fmla="*/ 2147483646 h 660"/>
              <a:gd name="T10" fmla="*/ 2147483646 w 420"/>
              <a:gd name="T11" fmla="*/ 2147483646 h 660"/>
              <a:gd name="T12" fmla="*/ 2147483646 w 420"/>
              <a:gd name="T13" fmla="*/ 2147483646 h 660"/>
              <a:gd name="T14" fmla="*/ 0 w 420"/>
              <a:gd name="T15" fmla="*/ 2147483646 h 66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420" h="660">
                <a:moveTo>
                  <a:pt x="420" y="0"/>
                </a:moveTo>
                <a:cubicBezTo>
                  <a:pt x="391" y="43"/>
                  <a:pt x="382" y="101"/>
                  <a:pt x="366" y="150"/>
                </a:cubicBezTo>
                <a:cubicBezTo>
                  <a:pt x="362" y="162"/>
                  <a:pt x="361" y="175"/>
                  <a:pt x="354" y="186"/>
                </a:cubicBezTo>
                <a:cubicBezTo>
                  <a:pt x="335" y="214"/>
                  <a:pt x="328" y="247"/>
                  <a:pt x="312" y="276"/>
                </a:cubicBezTo>
                <a:cubicBezTo>
                  <a:pt x="281" y="331"/>
                  <a:pt x="236" y="382"/>
                  <a:pt x="192" y="426"/>
                </a:cubicBezTo>
                <a:cubicBezTo>
                  <a:pt x="182" y="457"/>
                  <a:pt x="163" y="474"/>
                  <a:pt x="144" y="498"/>
                </a:cubicBezTo>
                <a:cubicBezTo>
                  <a:pt x="112" y="539"/>
                  <a:pt x="80" y="589"/>
                  <a:pt x="36" y="618"/>
                </a:cubicBezTo>
                <a:cubicBezTo>
                  <a:pt x="25" y="635"/>
                  <a:pt x="9" y="642"/>
                  <a:pt x="0" y="66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0" name="Freeform 32">
            <a:extLst>
              <a:ext uri="{FF2B5EF4-FFF2-40B4-BE49-F238E27FC236}">
                <a16:creationId xmlns:a16="http://schemas.microsoft.com/office/drawing/2014/main" id="{23D098E2-49C7-30AF-8D02-31E213C00EAA}"/>
              </a:ext>
            </a:extLst>
          </p:cNvPr>
          <p:cNvSpPr>
            <a:spLocks/>
          </p:cNvSpPr>
          <p:nvPr/>
        </p:nvSpPr>
        <p:spPr bwMode="auto">
          <a:xfrm>
            <a:off x="4979988" y="1381125"/>
            <a:ext cx="1162050" cy="1590675"/>
          </a:xfrm>
          <a:custGeom>
            <a:avLst/>
            <a:gdLst>
              <a:gd name="T0" fmla="*/ 0 w 732"/>
              <a:gd name="T1" fmla="*/ 2147483646 h 1002"/>
              <a:gd name="T2" fmla="*/ 2147483646 w 732"/>
              <a:gd name="T3" fmla="*/ 2147483646 h 1002"/>
              <a:gd name="T4" fmla="*/ 2147483646 w 732"/>
              <a:gd name="T5" fmla="*/ 2147483646 h 1002"/>
              <a:gd name="T6" fmla="*/ 2147483646 w 732"/>
              <a:gd name="T7" fmla="*/ 2147483646 h 1002"/>
              <a:gd name="T8" fmla="*/ 2147483646 w 732"/>
              <a:gd name="T9" fmla="*/ 2147483646 h 1002"/>
              <a:gd name="T10" fmla="*/ 2147483646 w 732"/>
              <a:gd name="T11" fmla="*/ 2147483646 h 1002"/>
              <a:gd name="T12" fmla="*/ 2147483646 w 732"/>
              <a:gd name="T13" fmla="*/ 2147483646 h 1002"/>
              <a:gd name="T14" fmla="*/ 2147483646 w 732"/>
              <a:gd name="T15" fmla="*/ 2147483646 h 1002"/>
              <a:gd name="T16" fmla="*/ 2147483646 w 732"/>
              <a:gd name="T17" fmla="*/ 2147483646 h 1002"/>
              <a:gd name="T18" fmla="*/ 2147483646 w 732"/>
              <a:gd name="T19" fmla="*/ 2147483646 h 1002"/>
              <a:gd name="T20" fmla="*/ 2147483646 w 732"/>
              <a:gd name="T21" fmla="*/ 2147483646 h 1002"/>
              <a:gd name="T22" fmla="*/ 2147483646 w 732"/>
              <a:gd name="T23" fmla="*/ 2147483646 h 1002"/>
              <a:gd name="T24" fmla="*/ 2147483646 w 732"/>
              <a:gd name="T25" fmla="*/ 2147483646 h 1002"/>
              <a:gd name="T26" fmla="*/ 2147483646 w 732"/>
              <a:gd name="T27" fmla="*/ 2147483646 h 1002"/>
              <a:gd name="T28" fmla="*/ 2147483646 w 732"/>
              <a:gd name="T29" fmla="*/ 2147483646 h 1002"/>
              <a:gd name="T30" fmla="*/ 2147483646 w 732"/>
              <a:gd name="T31" fmla="*/ 2147483646 h 1002"/>
              <a:gd name="T32" fmla="*/ 2147483646 w 732"/>
              <a:gd name="T33" fmla="*/ 2147483646 h 1002"/>
              <a:gd name="T34" fmla="*/ 2147483646 w 732"/>
              <a:gd name="T35" fmla="*/ 0 h 1002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0" t="0" r="r" b="b"/>
            <a:pathLst>
              <a:path w="732" h="1002">
                <a:moveTo>
                  <a:pt x="0" y="1002"/>
                </a:moveTo>
                <a:cubicBezTo>
                  <a:pt x="20" y="972"/>
                  <a:pt x="28" y="939"/>
                  <a:pt x="60" y="918"/>
                </a:cubicBezTo>
                <a:cubicBezTo>
                  <a:pt x="64" y="912"/>
                  <a:pt x="67" y="905"/>
                  <a:pt x="72" y="900"/>
                </a:cubicBezTo>
                <a:cubicBezTo>
                  <a:pt x="83" y="891"/>
                  <a:pt x="108" y="876"/>
                  <a:pt x="108" y="876"/>
                </a:cubicBezTo>
                <a:cubicBezTo>
                  <a:pt x="119" y="842"/>
                  <a:pt x="134" y="817"/>
                  <a:pt x="150" y="786"/>
                </a:cubicBezTo>
                <a:cubicBezTo>
                  <a:pt x="161" y="764"/>
                  <a:pt x="152" y="751"/>
                  <a:pt x="180" y="732"/>
                </a:cubicBezTo>
                <a:cubicBezTo>
                  <a:pt x="196" y="721"/>
                  <a:pt x="204" y="718"/>
                  <a:pt x="216" y="702"/>
                </a:cubicBezTo>
                <a:cubicBezTo>
                  <a:pt x="241" y="670"/>
                  <a:pt x="260" y="640"/>
                  <a:pt x="294" y="618"/>
                </a:cubicBezTo>
                <a:cubicBezTo>
                  <a:pt x="319" y="580"/>
                  <a:pt x="346" y="542"/>
                  <a:pt x="378" y="510"/>
                </a:cubicBezTo>
                <a:cubicBezTo>
                  <a:pt x="390" y="475"/>
                  <a:pt x="390" y="462"/>
                  <a:pt x="414" y="438"/>
                </a:cubicBezTo>
                <a:cubicBezTo>
                  <a:pt x="425" y="405"/>
                  <a:pt x="413" y="432"/>
                  <a:pt x="444" y="396"/>
                </a:cubicBezTo>
                <a:cubicBezTo>
                  <a:pt x="471" y="365"/>
                  <a:pt x="444" y="392"/>
                  <a:pt x="462" y="360"/>
                </a:cubicBezTo>
                <a:cubicBezTo>
                  <a:pt x="477" y="334"/>
                  <a:pt x="504" y="304"/>
                  <a:pt x="528" y="288"/>
                </a:cubicBezTo>
                <a:cubicBezTo>
                  <a:pt x="544" y="264"/>
                  <a:pt x="565" y="246"/>
                  <a:pt x="582" y="222"/>
                </a:cubicBezTo>
                <a:cubicBezTo>
                  <a:pt x="613" y="179"/>
                  <a:pt x="636" y="132"/>
                  <a:pt x="666" y="90"/>
                </a:cubicBezTo>
                <a:cubicBezTo>
                  <a:pt x="678" y="72"/>
                  <a:pt x="690" y="54"/>
                  <a:pt x="702" y="36"/>
                </a:cubicBezTo>
                <a:cubicBezTo>
                  <a:pt x="707" y="29"/>
                  <a:pt x="715" y="25"/>
                  <a:pt x="720" y="18"/>
                </a:cubicBezTo>
                <a:cubicBezTo>
                  <a:pt x="725" y="12"/>
                  <a:pt x="732" y="0"/>
                  <a:pt x="732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1" name="Freeform 33">
            <a:extLst>
              <a:ext uri="{FF2B5EF4-FFF2-40B4-BE49-F238E27FC236}">
                <a16:creationId xmlns:a16="http://schemas.microsoft.com/office/drawing/2014/main" id="{44DED1F6-93F3-086B-DC00-D040B56218F8}"/>
              </a:ext>
            </a:extLst>
          </p:cNvPr>
          <p:cNvSpPr>
            <a:spLocks/>
          </p:cNvSpPr>
          <p:nvPr/>
        </p:nvSpPr>
        <p:spPr bwMode="auto">
          <a:xfrm>
            <a:off x="5751513" y="1628775"/>
            <a:ext cx="552450" cy="762000"/>
          </a:xfrm>
          <a:custGeom>
            <a:avLst/>
            <a:gdLst>
              <a:gd name="T0" fmla="*/ 0 w 732"/>
              <a:gd name="T1" fmla="*/ 2147483646 h 1002"/>
              <a:gd name="T2" fmla="*/ 2147483646 w 732"/>
              <a:gd name="T3" fmla="*/ 2147483646 h 1002"/>
              <a:gd name="T4" fmla="*/ 2147483646 w 732"/>
              <a:gd name="T5" fmla="*/ 2147483646 h 1002"/>
              <a:gd name="T6" fmla="*/ 2147483646 w 732"/>
              <a:gd name="T7" fmla="*/ 2147483646 h 1002"/>
              <a:gd name="T8" fmla="*/ 2147483646 w 732"/>
              <a:gd name="T9" fmla="*/ 2147483646 h 1002"/>
              <a:gd name="T10" fmla="*/ 2147483646 w 732"/>
              <a:gd name="T11" fmla="*/ 2147483646 h 1002"/>
              <a:gd name="T12" fmla="*/ 2147483646 w 732"/>
              <a:gd name="T13" fmla="*/ 2147483646 h 1002"/>
              <a:gd name="T14" fmla="*/ 2147483646 w 732"/>
              <a:gd name="T15" fmla="*/ 2147483646 h 1002"/>
              <a:gd name="T16" fmla="*/ 2147483646 w 732"/>
              <a:gd name="T17" fmla="*/ 2147483646 h 1002"/>
              <a:gd name="T18" fmla="*/ 2147483646 w 732"/>
              <a:gd name="T19" fmla="*/ 2147483646 h 1002"/>
              <a:gd name="T20" fmla="*/ 2147483646 w 732"/>
              <a:gd name="T21" fmla="*/ 2147483646 h 1002"/>
              <a:gd name="T22" fmla="*/ 2147483646 w 732"/>
              <a:gd name="T23" fmla="*/ 2147483646 h 1002"/>
              <a:gd name="T24" fmla="*/ 2147483646 w 732"/>
              <a:gd name="T25" fmla="*/ 2147483646 h 1002"/>
              <a:gd name="T26" fmla="*/ 2147483646 w 732"/>
              <a:gd name="T27" fmla="*/ 2147483646 h 1002"/>
              <a:gd name="T28" fmla="*/ 2147483646 w 732"/>
              <a:gd name="T29" fmla="*/ 2147483646 h 1002"/>
              <a:gd name="T30" fmla="*/ 2147483646 w 732"/>
              <a:gd name="T31" fmla="*/ 2147483646 h 1002"/>
              <a:gd name="T32" fmla="*/ 2147483646 w 732"/>
              <a:gd name="T33" fmla="*/ 2147483646 h 1002"/>
              <a:gd name="T34" fmla="*/ 2147483646 w 732"/>
              <a:gd name="T35" fmla="*/ 0 h 1002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0" t="0" r="r" b="b"/>
            <a:pathLst>
              <a:path w="732" h="1002">
                <a:moveTo>
                  <a:pt x="0" y="1002"/>
                </a:moveTo>
                <a:cubicBezTo>
                  <a:pt x="20" y="972"/>
                  <a:pt x="28" y="939"/>
                  <a:pt x="60" y="918"/>
                </a:cubicBezTo>
                <a:cubicBezTo>
                  <a:pt x="64" y="912"/>
                  <a:pt x="67" y="905"/>
                  <a:pt x="72" y="900"/>
                </a:cubicBezTo>
                <a:cubicBezTo>
                  <a:pt x="83" y="891"/>
                  <a:pt x="108" y="876"/>
                  <a:pt x="108" y="876"/>
                </a:cubicBezTo>
                <a:cubicBezTo>
                  <a:pt x="119" y="842"/>
                  <a:pt x="134" y="817"/>
                  <a:pt x="150" y="786"/>
                </a:cubicBezTo>
                <a:cubicBezTo>
                  <a:pt x="161" y="764"/>
                  <a:pt x="152" y="751"/>
                  <a:pt x="180" y="732"/>
                </a:cubicBezTo>
                <a:cubicBezTo>
                  <a:pt x="196" y="721"/>
                  <a:pt x="204" y="718"/>
                  <a:pt x="216" y="702"/>
                </a:cubicBezTo>
                <a:cubicBezTo>
                  <a:pt x="241" y="670"/>
                  <a:pt x="260" y="640"/>
                  <a:pt x="294" y="618"/>
                </a:cubicBezTo>
                <a:cubicBezTo>
                  <a:pt x="319" y="580"/>
                  <a:pt x="346" y="542"/>
                  <a:pt x="378" y="510"/>
                </a:cubicBezTo>
                <a:cubicBezTo>
                  <a:pt x="390" y="475"/>
                  <a:pt x="390" y="462"/>
                  <a:pt x="414" y="438"/>
                </a:cubicBezTo>
                <a:cubicBezTo>
                  <a:pt x="425" y="405"/>
                  <a:pt x="413" y="432"/>
                  <a:pt x="444" y="396"/>
                </a:cubicBezTo>
                <a:cubicBezTo>
                  <a:pt x="471" y="365"/>
                  <a:pt x="444" y="392"/>
                  <a:pt x="462" y="360"/>
                </a:cubicBezTo>
                <a:cubicBezTo>
                  <a:pt x="477" y="334"/>
                  <a:pt x="504" y="304"/>
                  <a:pt x="528" y="288"/>
                </a:cubicBezTo>
                <a:cubicBezTo>
                  <a:pt x="544" y="264"/>
                  <a:pt x="565" y="246"/>
                  <a:pt x="582" y="222"/>
                </a:cubicBezTo>
                <a:cubicBezTo>
                  <a:pt x="613" y="179"/>
                  <a:pt x="636" y="132"/>
                  <a:pt x="666" y="90"/>
                </a:cubicBezTo>
                <a:cubicBezTo>
                  <a:pt x="678" y="72"/>
                  <a:pt x="690" y="54"/>
                  <a:pt x="702" y="36"/>
                </a:cubicBezTo>
                <a:cubicBezTo>
                  <a:pt x="707" y="29"/>
                  <a:pt x="715" y="25"/>
                  <a:pt x="720" y="18"/>
                </a:cubicBezTo>
                <a:cubicBezTo>
                  <a:pt x="725" y="12"/>
                  <a:pt x="732" y="0"/>
                  <a:pt x="732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2" name="Freeform 34">
            <a:extLst>
              <a:ext uri="{FF2B5EF4-FFF2-40B4-BE49-F238E27FC236}">
                <a16:creationId xmlns:a16="http://schemas.microsoft.com/office/drawing/2014/main" id="{B7862B0C-04A5-BFE6-1D41-6AB6CACA7A28}"/>
              </a:ext>
            </a:extLst>
          </p:cNvPr>
          <p:cNvSpPr>
            <a:spLocks/>
          </p:cNvSpPr>
          <p:nvPr/>
        </p:nvSpPr>
        <p:spPr bwMode="auto">
          <a:xfrm>
            <a:off x="5103813" y="2613025"/>
            <a:ext cx="469900" cy="606425"/>
          </a:xfrm>
          <a:custGeom>
            <a:avLst/>
            <a:gdLst>
              <a:gd name="T0" fmla="*/ 0 w 296"/>
              <a:gd name="T1" fmla="*/ 2147483646 h 382"/>
              <a:gd name="T2" fmla="*/ 2147483646 w 296"/>
              <a:gd name="T3" fmla="*/ 2147483646 h 382"/>
              <a:gd name="T4" fmla="*/ 2147483646 w 296"/>
              <a:gd name="T5" fmla="*/ 2147483646 h 382"/>
              <a:gd name="T6" fmla="*/ 2147483646 w 296"/>
              <a:gd name="T7" fmla="*/ 2147483646 h 382"/>
              <a:gd name="T8" fmla="*/ 2147483646 w 296"/>
              <a:gd name="T9" fmla="*/ 2147483646 h 382"/>
              <a:gd name="T10" fmla="*/ 2147483646 w 296"/>
              <a:gd name="T11" fmla="*/ 2147483646 h 382"/>
              <a:gd name="T12" fmla="*/ 2147483646 w 296"/>
              <a:gd name="T13" fmla="*/ 2147483646 h 382"/>
              <a:gd name="T14" fmla="*/ 2147483646 w 296"/>
              <a:gd name="T15" fmla="*/ 2147483646 h 382"/>
              <a:gd name="T16" fmla="*/ 2147483646 w 296"/>
              <a:gd name="T17" fmla="*/ 2147483646 h 38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96" h="382">
                <a:moveTo>
                  <a:pt x="0" y="382"/>
                </a:moveTo>
                <a:cubicBezTo>
                  <a:pt x="41" y="341"/>
                  <a:pt x="31" y="279"/>
                  <a:pt x="84" y="244"/>
                </a:cubicBezTo>
                <a:cubicBezTo>
                  <a:pt x="96" y="226"/>
                  <a:pt x="108" y="208"/>
                  <a:pt x="120" y="190"/>
                </a:cubicBezTo>
                <a:cubicBezTo>
                  <a:pt x="128" y="178"/>
                  <a:pt x="144" y="174"/>
                  <a:pt x="156" y="166"/>
                </a:cubicBezTo>
                <a:cubicBezTo>
                  <a:pt x="162" y="162"/>
                  <a:pt x="174" y="154"/>
                  <a:pt x="174" y="154"/>
                </a:cubicBezTo>
                <a:cubicBezTo>
                  <a:pt x="183" y="141"/>
                  <a:pt x="195" y="131"/>
                  <a:pt x="204" y="118"/>
                </a:cubicBezTo>
                <a:cubicBezTo>
                  <a:pt x="228" y="82"/>
                  <a:pt x="223" y="62"/>
                  <a:pt x="264" y="34"/>
                </a:cubicBezTo>
                <a:cubicBezTo>
                  <a:pt x="268" y="28"/>
                  <a:pt x="270" y="21"/>
                  <a:pt x="276" y="16"/>
                </a:cubicBezTo>
                <a:cubicBezTo>
                  <a:pt x="296" y="0"/>
                  <a:pt x="294" y="19"/>
                  <a:pt x="294" y="4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3" name="Freeform 35">
            <a:extLst>
              <a:ext uri="{FF2B5EF4-FFF2-40B4-BE49-F238E27FC236}">
                <a16:creationId xmlns:a16="http://schemas.microsoft.com/office/drawing/2014/main" id="{D77121E2-EC17-42C5-C881-C06532FF4B8C}"/>
              </a:ext>
            </a:extLst>
          </p:cNvPr>
          <p:cNvSpPr>
            <a:spLocks/>
          </p:cNvSpPr>
          <p:nvPr/>
        </p:nvSpPr>
        <p:spPr bwMode="auto">
          <a:xfrm>
            <a:off x="5599113" y="2619375"/>
            <a:ext cx="457200" cy="438150"/>
          </a:xfrm>
          <a:custGeom>
            <a:avLst/>
            <a:gdLst>
              <a:gd name="T0" fmla="*/ 0 w 288"/>
              <a:gd name="T1" fmla="*/ 0 h 276"/>
              <a:gd name="T2" fmla="*/ 2147483646 w 288"/>
              <a:gd name="T3" fmla="*/ 2147483646 h 276"/>
              <a:gd name="T4" fmla="*/ 2147483646 w 288"/>
              <a:gd name="T5" fmla="*/ 2147483646 h 276"/>
              <a:gd name="T6" fmla="*/ 2147483646 w 288"/>
              <a:gd name="T7" fmla="*/ 2147483646 h 276"/>
              <a:gd name="T8" fmla="*/ 2147483646 w 288"/>
              <a:gd name="T9" fmla="*/ 2147483646 h 276"/>
              <a:gd name="T10" fmla="*/ 2147483646 w 288"/>
              <a:gd name="T11" fmla="*/ 2147483646 h 276"/>
              <a:gd name="T12" fmla="*/ 2147483646 w 288"/>
              <a:gd name="T13" fmla="*/ 2147483646 h 27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8" h="276">
                <a:moveTo>
                  <a:pt x="0" y="0"/>
                </a:moveTo>
                <a:cubicBezTo>
                  <a:pt x="26" y="17"/>
                  <a:pt x="34" y="43"/>
                  <a:pt x="60" y="60"/>
                </a:cubicBezTo>
                <a:cubicBezTo>
                  <a:pt x="78" y="88"/>
                  <a:pt x="100" y="128"/>
                  <a:pt x="126" y="150"/>
                </a:cubicBezTo>
                <a:cubicBezTo>
                  <a:pt x="137" y="159"/>
                  <a:pt x="162" y="174"/>
                  <a:pt x="162" y="174"/>
                </a:cubicBezTo>
                <a:cubicBezTo>
                  <a:pt x="169" y="185"/>
                  <a:pt x="171" y="201"/>
                  <a:pt x="180" y="210"/>
                </a:cubicBezTo>
                <a:cubicBezTo>
                  <a:pt x="196" y="226"/>
                  <a:pt x="216" y="237"/>
                  <a:pt x="234" y="252"/>
                </a:cubicBezTo>
                <a:cubicBezTo>
                  <a:pt x="249" y="265"/>
                  <a:pt x="288" y="276"/>
                  <a:pt x="288" y="27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4" name="Freeform 36">
            <a:extLst>
              <a:ext uri="{FF2B5EF4-FFF2-40B4-BE49-F238E27FC236}">
                <a16:creationId xmlns:a16="http://schemas.microsoft.com/office/drawing/2014/main" id="{22E9E9CF-3DFC-CA30-9B8C-91464EC325B4}"/>
              </a:ext>
            </a:extLst>
          </p:cNvPr>
          <p:cNvSpPr>
            <a:spLocks/>
          </p:cNvSpPr>
          <p:nvPr/>
        </p:nvSpPr>
        <p:spPr bwMode="auto">
          <a:xfrm>
            <a:off x="5751513" y="2390775"/>
            <a:ext cx="457200" cy="438150"/>
          </a:xfrm>
          <a:custGeom>
            <a:avLst/>
            <a:gdLst>
              <a:gd name="T0" fmla="*/ 0 w 288"/>
              <a:gd name="T1" fmla="*/ 0 h 276"/>
              <a:gd name="T2" fmla="*/ 2147483646 w 288"/>
              <a:gd name="T3" fmla="*/ 2147483646 h 276"/>
              <a:gd name="T4" fmla="*/ 2147483646 w 288"/>
              <a:gd name="T5" fmla="*/ 2147483646 h 276"/>
              <a:gd name="T6" fmla="*/ 2147483646 w 288"/>
              <a:gd name="T7" fmla="*/ 2147483646 h 276"/>
              <a:gd name="T8" fmla="*/ 2147483646 w 288"/>
              <a:gd name="T9" fmla="*/ 2147483646 h 276"/>
              <a:gd name="T10" fmla="*/ 2147483646 w 288"/>
              <a:gd name="T11" fmla="*/ 2147483646 h 276"/>
              <a:gd name="T12" fmla="*/ 2147483646 w 288"/>
              <a:gd name="T13" fmla="*/ 2147483646 h 27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88" h="276">
                <a:moveTo>
                  <a:pt x="0" y="0"/>
                </a:moveTo>
                <a:cubicBezTo>
                  <a:pt x="26" y="17"/>
                  <a:pt x="34" y="43"/>
                  <a:pt x="60" y="60"/>
                </a:cubicBezTo>
                <a:cubicBezTo>
                  <a:pt x="78" y="88"/>
                  <a:pt x="100" y="128"/>
                  <a:pt x="126" y="150"/>
                </a:cubicBezTo>
                <a:cubicBezTo>
                  <a:pt x="137" y="159"/>
                  <a:pt x="162" y="174"/>
                  <a:pt x="162" y="174"/>
                </a:cubicBezTo>
                <a:cubicBezTo>
                  <a:pt x="169" y="185"/>
                  <a:pt x="171" y="201"/>
                  <a:pt x="180" y="210"/>
                </a:cubicBezTo>
                <a:cubicBezTo>
                  <a:pt x="196" y="226"/>
                  <a:pt x="216" y="237"/>
                  <a:pt x="234" y="252"/>
                </a:cubicBezTo>
                <a:cubicBezTo>
                  <a:pt x="249" y="265"/>
                  <a:pt x="288" y="276"/>
                  <a:pt x="288" y="27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85" name="Text Box 37">
            <a:extLst>
              <a:ext uri="{FF2B5EF4-FFF2-40B4-BE49-F238E27FC236}">
                <a16:creationId xmlns:a16="http://schemas.microsoft.com/office/drawing/2014/main" id="{FEA2BE2A-119E-6DE1-5136-7F1E28D573F8}"/>
              </a:ext>
            </a:extLst>
          </p:cNvPr>
          <p:cNvSpPr txBox="1">
            <a:spLocks noChangeArrowheads="1"/>
          </p:cNvSpPr>
          <p:nvPr/>
        </p:nvSpPr>
        <p:spPr bwMode="auto">
          <a:xfrm rot="-3186374">
            <a:off x="5199857" y="2056606"/>
            <a:ext cx="1079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/>
              <a:t>The Ridgeway</a:t>
            </a:r>
          </a:p>
        </p:txBody>
      </p:sp>
      <p:sp>
        <p:nvSpPr>
          <p:cNvPr id="15386" name="Text Box 40">
            <a:extLst>
              <a:ext uri="{FF2B5EF4-FFF2-40B4-BE49-F238E27FC236}">
                <a16:creationId xmlns:a16="http://schemas.microsoft.com/office/drawing/2014/main" id="{2705BD49-10F5-6487-6CCD-656C523D82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0313" y="2819400"/>
            <a:ext cx="873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/>
              <a:t>Gore Cross</a:t>
            </a:r>
          </a:p>
        </p:txBody>
      </p:sp>
      <p:sp>
        <p:nvSpPr>
          <p:cNvPr id="15387" name="Text Box 41">
            <a:extLst>
              <a:ext uri="{FF2B5EF4-FFF2-40B4-BE49-F238E27FC236}">
                <a16:creationId xmlns:a16="http://schemas.microsoft.com/office/drawing/2014/main" id="{F10B6758-2CA2-3403-36EF-E85268B3BA86}"/>
              </a:ext>
            </a:extLst>
          </p:cNvPr>
          <p:cNvSpPr txBox="1">
            <a:spLocks noChangeArrowheads="1"/>
          </p:cNvSpPr>
          <p:nvPr/>
        </p:nvSpPr>
        <p:spPr bwMode="auto">
          <a:xfrm rot="-5333039">
            <a:off x="4784725" y="4046538"/>
            <a:ext cx="52228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/>
              <a:t>A360</a:t>
            </a:r>
          </a:p>
        </p:txBody>
      </p:sp>
      <p:sp>
        <p:nvSpPr>
          <p:cNvPr id="15388" name="Text Box 42">
            <a:extLst>
              <a:ext uri="{FF2B5EF4-FFF2-40B4-BE49-F238E27FC236}">
                <a16:creationId xmlns:a16="http://schemas.microsoft.com/office/drawing/2014/main" id="{698537A6-4B33-76E7-5EF0-A39B926B44D2}"/>
              </a:ext>
            </a:extLst>
          </p:cNvPr>
          <p:cNvSpPr txBox="1">
            <a:spLocks noChangeArrowheads="1"/>
          </p:cNvSpPr>
          <p:nvPr/>
        </p:nvSpPr>
        <p:spPr bwMode="auto">
          <a:xfrm rot="-5333039">
            <a:off x="4203700" y="1728788"/>
            <a:ext cx="52228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/>
              <a:t>A360</a:t>
            </a:r>
          </a:p>
        </p:txBody>
      </p:sp>
      <p:sp>
        <p:nvSpPr>
          <p:cNvPr id="15389" name="Text Box 43">
            <a:extLst>
              <a:ext uri="{FF2B5EF4-FFF2-40B4-BE49-F238E27FC236}">
                <a16:creationId xmlns:a16="http://schemas.microsoft.com/office/drawing/2014/main" id="{3046F3A9-47F6-F1FF-4CE8-4C152EBCBB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488" y="254000"/>
            <a:ext cx="1165225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Devizes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Potterne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West Lavington</a:t>
            </a:r>
          </a:p>
        </p:txBody>
      </p:sp>
      <p:sp>
        <p:nvSpPr>
          <p:cNvPr id="15390" name="Line 44">
            <a:extLst>
              <a:ext uri="{FF2B5EF4-FFF2-40B4-BE49-F238E27FC236}">
                <a16:creationId xmlns:a16="http://schemas.microsoft.com/office/drawing/2014/main" id="{19BCB95A-3F85-189B-FC68-175779A807F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79913" y="228600"/>
            <a:ext cx="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91" name="Line 46">
            <a:extLst>
              <a:ext uri="{FF2B5EF4-FFF2-40B4-BE49-F238E27FC236}">
                <a16:creationId xmlns:a16="http://schemas.microsoft.com/office/drawing/2014/main" id="{5D61F7E8-1912-04FC-B548-0961CBD0D11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902200" y="1905000"/>
            <a:ext cx="163513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5392" name="Text Box 47">
            <a:extLst>
              <a:ext uri="{FF2B5EF4-FFF2-40B4-BE49-F238E27FC236}">
                <a16:creationId xmlns:a16="http://schemas.microsoft.com/office/drawing/2014/main" id="{EE117618-6AE7-284E-A9D4-D777842C2D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8513" y="1219200"/>
            <a:ext cx="1423987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Arrow Shaped Sign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for COTEC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/>
              <a:t>Lavington</a:t>
            </a:r>
          </a:p>
        </p:txBody>
      </p:sp>
      <p:sp>
        <p:nvSpPr>
          <p:cNvPr id="15393" name="Text Box 48">
            <a:extLst>
              <a:ext uri="{FF2B5EF4-FFF2-40B4-BE49-F238E27FC236}">
                <a16:creationId xmlns:a16="http://schemas.microsoft.com/office/drawing/2014/main" id="{E37290E8-DB3F-E5EB-DBD6-CDFF8C8687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136525"/>
            <a:ext cx="2759075" cy="283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 b="1" u="sng"/>
              <a:t>From Devizes,</a:t>
            </a:r>
            <a:r>
              <a:rPr lang="en-GB" altLang="en-US" sz="1000"/>
              <a:t> proceed towards Salisbury on the A360, passing through Potterne, Littleton Panell and then to West Lavington. 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Carry along the A360 crossing the B3098(Stage Post on your left and Dauntsey’s School on your right) for a further 2 miles, at which point it rises out of a wooded area to reveal a tank crossing (Indicated by fluoro yellow capped posts).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A large sign indicating “The Ridgeway” to the left at the next junction.  Turn left at the corner where there is an arrow shaped sign for COTEC LAVINGTON.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Proceed approximately 80 yards up The Ridgeway and then turn right into the entrance of COTEC.</a:t>
            </a:r>
          </a:p>
        </p:txBody>
      </p:sp>
      <p:sp>
        <p:nvSpPr>
          <p:cNvPr id="15394" name="Text Box 49">
            <a:extLst>
              <a:ext uri="{FF2B5EF4-FFF2-40B4-BE49-F238E27FC236}">
                <a16:creationId xmlns:a16="http://schemas.microsoft.com/office/drawing/2014/main" id="{D37F1BA8-B546-250F-9490-4296EAF64C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3565525"/>
            <a:ext cx="2759075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 b="1" u="sng"/>
              <a:t>From Salisbury,</a:t>
            </a:r>
            <a:r>
              <a:rPr lang="en-GB" altLang="en-US" sz="1000"/>
              <a:t> proceed towards Devizes on the A360, passing through Shrewton and Tilshead.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Approximately 2.5 miles from Tilshead there are 2 semi-detached houses set back form the road on the right which is the start of the Gore Cross residential area of farm cottages and houses.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Just before the cross roads there is a sign on the left hand side of the road with an arrow pointing straight ahead for West Lavington and an arrow pointing right for The Ridgeway.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Turn right up The Ridgeway where there is a is an arrow shaped sign for COTEC LAVINGTON on the corner. </a:t>
            </a:r>
          </a:p>
          <a:p>
            <a:pPr algn="just">
              <a:spcBef>
                <a:spcPct val="0"/>
              </a:spcBef>
              <a:buFontTx/>
              <a:buNone/>
            </a:pPr>
            <a:endParaRPr lang="en-GB" altLang="en-US" sz="1000"/>
          </a:p>
          <a:p>
            <a:pPr algn="just">
              <a:spcBef>
                <a:spcPct val="0"/>
              </a:spcBef>
              <a:buFontTx/>
              <a:buNone/>
            </a:pPr>
            <a:r>
              <a:rPr lang="en-GB" altLang="en-US" sz="1000"/>
              <a:t>Proceed approximately 80 yards up The Ridgeway and then turn right into the entrance of COTEC.</a:t>
            </a:r>
          </a:p>
        </p:txBody>
      </p:sp>
      <p:pic>
        <p:nvPicPr>
          <p:cNvPr id="15395" name="Picture 1">
            <a:extLst>
              <a:ext uri="{FF2B5EF4-FFF2-40B4-BE49-F238E27FC236}">
                <a16:creationId xmlns:a16="http://schemas.microsoft.com/office/drawing/2014/main" id="{EAF17152-0116-E00C-6499-7904B014F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138" y="5376863"/>
            <a:ext cx="1439862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352</Words>
  <Application>Microsoft Macintosh PowerPoint</Application>
  <PresentationFormat>On-screen Show (4:3)</PresentationFormat>
  <Paragraphs>78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 Black</vt:lpstr>
      <vt:lpstr>Times New Roman</vt:lpstr>
      <vt:lpstr>Default Design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Pembry</dc:creator>
  <cp:lastModifiedBy>Gareth Collett</cp:lastModifiedBy>
  <cp:revision>9</cp:revision>
  <cp:lastPrinted>2003-10-10T12:05:53Z</cp:lastPrinted>
  <dcterms:created xsi:type="dcterms:W3CDTF">2003-10-10T11:04:40Z</dcterms:created>
  <dcterms:modified xsi:type="dcterms:W3CDTF">2024-09-26T07:31:52Z</dcterms:modified>
</cp:coreProperties>
</file>