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76" r:id="rId1"/>
  </p:sldMasterIdLst>
  <p:notesMasterIdLst>
    <p:notesMasterId r:id="rId19"/>
  </p:notesMasterIdLst>
  <p:sldIdLst>
    <p:sldId id="256" r:id="rId2"/>
    <p:sldId id="257" r:id="rId3"/>
    <p:sldId id="258" r:id="rId4"/>
    <p:sldId id="259" r:id="rId5"/>
    <p:sldId id="260" r:id="rId6"/>
    <p:sldId id="263" r:id="rId7"/>
    <p:sldId id="265" r:id="rId8"/>
    <p:sldId id="267" r:id="rId9"/>
    <p:sldId id="268" r:id="rId10"/>
    <p:sldId id="270" r:id="rId11"/>
    <p:sldId id="271" r:id="rId12"/>
    <p:sldId id="272" r:id="rId13"/>
    <p:sldId id="273" r:id="rId14"/>
    <p:sldId id="307" r:id="rId15"/>
    <p:sldId id="308" r:id="rId16"/>
    <p:sldId id="309" r:id="rId17"/>
    <p:sldId id="264" r:id="rId18"/>
  </p:sldIdLst>
  <p:sldSz cx="9144000" cy="5143500" type="screen16x9"/>
  <p:notesSz cx="6858000" cy="9144000"/>
  <p:embeddedFontLst>
    <p:embeddedFont>
      <p:font typeface="Arimo" panose="020B0604020202020204" charset="0"/>
      <p:regular r:id="rId20"/>
      <p:bold r:id="rId21"/>
      <p:italic r:id="rId22"/>
      <p:boldItalic r:id="rId23"/>
    </p:embeddedFont>
    <p:embeddedFont>
      <p:font typeface="Calibri" panose="020F0502020204030204" pitchFamily="34" charset="0"/>
      <p:regular r:id="rId24"/>
      <p:bold r:id="rId25"/>
      <p:italic r:id="rId26"/>
      <p:boldItalic r:id="rId27"/>
    </p:embeddedFont>
    <p:embeddedFont>
      <p:font typeface="Josefin Sans" pitchFamily="2" charset="0"/>
      <p:regular r:id="rId28"/>
      <p:bold r:id="rId29"/>
      <p:italic r:id="rId30"/>
      <p:boldItalic r:id="rId31"/>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7F4A19C-DE7A-4BD5-A1C0-BAF326BA6579}">
  <a:tblStyle styleId="{57F4A19C-DE7A-4BD5-A1C0-BAF326BA6579}"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74851BE6-E120-43C1-8ADA-198DFC12B2E3}" styleName="Table_1">
    <a:wholeTbl>
      <a:tcTxStyle>
        <a:font>
          <a:latin typeface="Arial"/>
          <a:ea typeface="Arial"/>
          <a:cs typeface="Arial"/>
        </a:font>
        <a:srgbClr val="000000"/>
      </a:tcTxStyle>
      <a:tcStyle>
        <a:tcBdr>
          <a:left>
            <a:ln w="9525" cap="flat" cmpd="sng">
              <a:solidFill>
                <a:srgbClr val="000000"/>
              </a:solidFill>
              <a:prstDash val="solid"/>
              <a:round/>
              <a:headEnd type="none" w="sm" len="sm"/>
              <a:tailEnd type="none" w="sm" len="sm"/>
            </a:ln>
          </a:left>
          <a:right>
            <a:ln w="9525" cap="flat" cmpd="sng">
              <a:solidFill>
                <a:srgbClr val="000000"/>
              </a:solidFill>
              <a:prstDash val="solid"/>
              <a:round/>
              <a:headEnd type="none" w="sm" len="sm"/>
              <a:tailEnd type="none" w="sm" len="sm"/>
            </a:ln>
          </a:right>
          <a:top>
            <a:ln w="9525" cap="flat" cmpd="sng">
              <a:solidFill>
                <a:srgbClr val="000000"/>
              </a:solidFill>
              <a:prstDash val="solid"/>
              <a:round/>
              <a:headEnd type="none" w="sm" len="sm"/>
              <a:tailEnd type="none" w="sm" len="sm"/>
            </a:ln>
          </a:top>
          <a:bottom>
            <a:ln w="9525" cap="flat" cmpd="sng">
              <a:solidFill>
                <a:srgbClr val="000000"/>
              </a:solidFill>
              <a:prstDash val="solid"/>
              <a:round/>
              <a:headEnd type="none" w="sm" len="sm"/>
              <a:tailEnd type="none" w="sm" len="sm"/>
            </a:ln>
          </a:bottom>
          <a:insideH>
            <a:ln w="9525" cap="flat" cmpd="sng">
              <a:solidFill>
                <a:srgbClr val="000000"/>
              </a:solidFill>
              <a:prstDash val="solid"/>
              <a:round/>
              <a:headEnd type="none" w="sm" len="sm"/>
              <a:tailEnd type="none" w="sm" len="sm"/>
            </a:ln>
          </a:insideH>
          <a:insideV>
            <a:ln w="9525" cap="flat" cmpd="sng">
              <a:solidFill>
                <a:srgbClr val="000000"/>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3241" autoAdjust="0"/>
  </p:normalViewPr>
  <p:slideViewPr>
    <p:cSldViewPr>
      <p:cViewPr varScale="1">
        <p:scale>
          <a:sx n="91" d="100"/>
          <a:sy n="91" d="100"/>
        </p:scale>
        <p:origin x="1210" y="58"/>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7.fntdata"/><Relationship Id="rId3" Type="http://schemas.openxmlformats.org/officeDocument/2006/relationships/slide" Target="slides/slide2.xml"/><Relationship Id="rId21" Type="http://schemas.openxmlformats.org/officeDocument/2006/relationships/font" Target="fonts/font2.fntdata"/><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6.fntdata"/><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1.fntdata"/><Relationship Id="rId29" Type="http://schemas.openxmlformats.org/officeDocument/2006/relationships/font" Target="fonts/font10.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5.fntdata"/><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4.fntdata"/><Relationship Id="rId28" Type="http://schemas.openxmlformats.org/officeDocument/2006/relationships/font" Target="fonts/font9.fntdata"/><Relationship Id="rId10" Type="http://schemas.openxmlformats.org/officeDocument/2006/relationships/slide" Target="slides/slide9.xml"/><Relationship Id="rId19" Type="http://schemas.openxmlformats.org/officeDocument/2006/relationships/notesMaster" Target="notesMasters/notesMaster1.xml"/><Relationship Id="rId31" Type="http://schemas.openxmlformats.org/officeDocument/2006/relationships/font" Target="fonts/font12.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3.fntdata"/><Relationship Id="rId27" Type="http://schemas.openxmlformats.org/officeDocument/2006/relationships/font" Target="fonts/font8.fntdata"/><Relationship Id="rId30" Type="http://schemas.openxmlformats.org/officeDocument/2006/relationships/font" Target="fonts/font11.fntdata"/><Relationship Id="rId35" Type="http://schemas.openxmlformats.org/officeDocument/2006/relationships/tableStyles" Target="tableStyle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extLst>
      <p:ext uri="{BB962C8B-B14F-4D97-AF65-F5344CB8AC3E}">
        <p14:creationId xmlns:p14="http://schemas.microsoft.com/office/powerpoint/2010/main" val="2594551908"/>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4"/>
        <p:cNvGrpSpPr/>
        <p:nvPr/>
      </p:nvGrpSpPr>
      <p:grpSpPr>
        <a:xfrm>
          <a:off x="0" y="0"/>
          <a:ext cx="0" cy="0"/>
          <a:chOff x="0" y="0"/>
          <a:chExt cx="0" cy="0"/>
        </a:xfrm>
      </p:grpSpPr>
      <p:sp>
        <p:nvSpPr>
          <p:cNvPr id="175" name="Google Shape;175;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6" name="Google Shape;176;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3"/>
        <p:cNvGrpSpPr/>
        <p:nvPr/>
      </p:nvGrpSpPr>
      <p:grpSpPr>
        <a:xfrm>
          <a:off x="0" y="0"/>
          <a:ext cx="0" cy="0"/>
          <a:chOff x="0" y="0"/>
          <a:chExt cx="0" cy="0"/>
        </a:xfrm>
      </p:grpSpPr>
      <p:sp>
        <p:nvSpPr>
          <p:cNvPr id="184" name="Google Shape;184;g13ae629f2ae_0_21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5" name="Google Shape;185;g13ae629f2ae_0_21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3"/>
        <p:cNvGrpSpPr/>
        <p:nvPr/>
      </p:nvGrpSpPr>
      <p:grpSpPr>
        <a:xfrm>
          <a:off x="0" y="0"/>
          <a:ext cx="0" cy="0"/>
          <a:chOff x="0" y="0"/>
          <a:chExt cx="0" cy="0"/>
        </a:xfrm>
      </p:grpSpPr>
      <p:sp>
        <p:nvSpPr>
          <p:cNvPr id="194" name="Google Shape;194;gf44bf8969f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5" name="Google Shape;195;gf44bf8969f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3"/>
        <p:cNvGrpSpPr/>
        <p:nvPr/>
      </p:nvGrpSpPr>
      <p:grpSpPr>
        <a:xfrm>
          <a:off x="0" y="0"/>
          <a:ext cx="0" cy="0"/>
          <a:chOff x="0" y="0"/>
          <a:chExt cx="0" cy="0"/>
        </a:xfrm>
      </p:grpSpPr>
      <p:sp>
        <p:nvSpPr>
          <p:cNvPr id="224" name="Google Shape;224;g13a8e641045_6_9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5" name="Google Shape;225;g13a8e641045_6_9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The following study will be discussed the business plan for </a:t>
            </a:r>
            <a:r>
              <a:rPr lang="en-GB" sz="1100" b="0" i="0" u="none" strike="noStrike" cap="none" dirty="0" err="1">
                <a:solidFill>
                  <a:srgbClr val="000000"/>
                </a:solidFill>
                <a:effectLst/>
                <a:latin typeface="Arial"/>
                <a:ea typeface="Arial"/>
                <a:cs typeface="Arial"/>
                <a:sym typeface="Arial"/>
              </a:rPr>
              <a:t>Kafe</a:t>
            </a:r>
            <a:r>
              <a:rPr lang="en-GB" sz="1100" b="0" i="0" u="none" strike="noStrike" cap="none" dirty="0">
                <a:solidFill>
                  <a:srgbClr val="000000"/>
                </a:solidFill>
                <a:effectLst/>
                <a:latin typeface="Arial"/>
                <a:ea typeface="Arial"/>
                <a:cs typeface="Arial"/>
                <a:sym typeface="Arial"/>
              </a:rPr>
              <a:t> Express which is a start-up company operating in the United Kingdom. The researcher in the following presentation will be discussing the business overview and the products that will be served by the organization. The company is famous for preserving everything from traditional coffee of Greek. This presentation will be discussed doing a marketing audit for the company identifying the PESTLE and the SWOT analysis along with the target market for the company. A marketing plan along with the management plan will be discussed in the following presentation (</a:t>
            </a:r>
            <a:r>
              <a:rPr lang="en-GB" sz="1100" b="0" i="0" u="none" strike="noStrike" cap="none" dirty="0" err="1">
                <a:solidFill>
                  <a:srgbClr val="000000"/>
                </a:solidFill>
                <a:effectLst/>
                <a:latin typeface="Arial"/>
                <a:ea typeface="Arial"/>
                <a:cs typeface="Arial"/>
                <a:sym typeface="Arial"/>
              </a:rPr>
              <a:t>Bashiri</a:t>
            </a:r>
            <a:r>
              <a:rPr lang="en-GB" sz="1100" b="0" i="0" u="none" strike="noStrike" cap="none" dirty="0">
                <a:solidFill>
                  <a:srgbClr val="000000"/>
                </a:solidFill>
                <a:effectLst/>
                <a:latin typeface="Arial"/>
                <a:ea typeface="Arial"/>
                <a:cs typeface="Arial"/>
                <a:sym typeface="Arial"/>
              </a:rPr>
              <a:t> et al., 2021). The financial plan for the launch of the company will also be discussed in the study.  </a:t>
            </a:r>
            <a:endParaRPr lang="en-IN"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1"/>
        <p:cNvGrpSpPr/>
        <p:nvPr/>
      </p:nvGrpSpPr>
      <p:grpSpPr>
        <a:xfrm>
          <a:off x="0" y="0"/>
          <a:ext cx="0" cy="0"/>
          <a:chOff x="0" y="0"/>
          <a:chExt cx="0" cy="0"/>
        </a:xfrm>
      </p:grpSpPr>
      <p:sp>
        <p:nvSpPr>
          <p:cNvPr id="232" name="Google Shape;232;g1203f54f610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3" name="Google Shape;233;g1203f54f610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err="1">
                <a:solidFill>
                  <a:srgbClr val="000000"/>
                </a:solidFill>
                <a:effectLst/>
                <a:latin typeface="Arial"/>
                <a:ea typeface="Arial"/>
                <a:cs typeface="Arial"/>
                <a:sym typeface="Arial"/>
              </a:rPr>
              <a:t>Kafe</a:t>
            </a:r>
            <a:r>
              <a:rPr lang="en-GB" sz="1100" b="0" i="0" u="none" strike="noStrike" cap="none" dirty="0">
                <a:solidFill>
                  <a:srgbClr val="000000"/>
                </a:solidFill>
                <a:effectLst/>
                <a:latin typeface="Arial"/>
                <a:ea typeface="Arial"/>
                <a:cs typeface="Arial"/>
                <a:sym typeface="Arial"/>
              </a:rPr>
              <a:t> Express is one of the famous organizations operating in the United Kingdom having their registered office situated in London, England. The private limited company got incorporated in the year 2014 and came up with the idea of providing exclusive Greek coffee. The company is into developing an instant formulation of coffee within 5 seconds without even compromising the taste and aroma of the original Greek Coffee (</a:t>
            </a:r>
            <a:r>
              <a:rPr lang="en-GB" sz="1100" b="0" i="0" u="none" strike="noStrike" cap="none" dirty="0" err="1">
                <a:solidFill>
                  <a:srgbClr val="000000"/>
                </a:solidFill>
                <a:effectLst/>
                <a:latin typeface="Arial"/>
                <a:ea typeface="Arial"/>
                <a:cs typeface="Arial"/>
                <a:sym typeface="Arial"/>
              </a:rPr>
              <a:t>Maye</a:t>
            </a:r>
            <a:r>
              <a:rPr lang="en-GB" sz="1100" b="0" i="0" u="none" strike="noStrike" cap="none" dirty="0">
                <a:solidFill>
                  <a:srgbClr val="000000"/>
                </a:solidFill>
                <a:effectLst/>
                <a:latin typeface="Arial"/>
                <a:ea typeface="Arial"/>
                <a:cs typeface="Arial"/>
                <a:sym typeface="Arial"/>
              </a:rPr>
              <a:t>, </a:t>
            </a:r>
            <a:r>
              <a:rPr lang="en-GB" sz="1100" b="0" i="0" u="none" strike="noStrike" cap="none" dirty="0" err="1">
                <a:solidFill>
                  <a:srgbClr val="000000"/>
                </a:solidFill>
                <a:effectLst/>
                <a:latin typeface="Arial"/>
                <a:ea typeface="Arial"/>
                <a:cs typeface="Arial"/>
                <a:sym typeface="Arial"/>
              </a:rPr>
              <a:t>Kirwan</a:t>
            </a:r>
            <a:r>
              <a:rPr lang="en-GB" sz="1100" b="0" i="0" u="none" strike="noStrike" cap="none" dirty="0">
                <a:solidFill>
                  <a:srgbClr val="000000"/>
                </a:solidFill>
                <a:effectLst/>
                <a:latin typeface="Arial"/>
                <a:ea typeface="Arial"/>
                <a:cs typeface="Arial"/>
                <a:sym typeface="Arial"/>
              </a:rPr>
              <a:t> &amp; </a:t>
            </a:r>
            <a:r>
              <a:rPr lang="en-GB" sz="1100" b="0" i="0" u="none" strike="noStrike" cap="none" dirty="0" err="1">
                <a:solidFill>
                  <a:srgbClr val="000000"/>
                </a:solidFill>
                <a:effectLst/>
                <a:latin typeface="Arial"/>
                <a:ea typeface="Arial"/>
                <a:cs typeface="Arial"/>
                <a:sym typeface="Arial"/>
              </a:rPr>
              <a:t>Brunori</a:t>
            </a:r>
            <a:r>
              <a:rPr lang="en-GB" sz="1100" b="0" i="0" u="none" strike="noStrike" cap="none" dirty="0">
                <a:solidFill>
                  <a:srgbClr val="000000"/>
                </a:solidFill>
                <a:effectLst/>
                <a:latin typeface="Arial"/>
                <a:ea typeface="Arial"/>
                <a:cs typeface="Arial"/>
                <a:sym typeface="Arial"/>
              </a:rPr>
              <a:t>, 2019). Regarding the mission of the company, it can be stated that the company is into serving people coffee in places where preparing coffee is difficult such as vehicles, offices, aeroplanes and so on. </a:t>
            </a:r>
            <a:endParaRPr lang="en-IN"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9"/>
        <p:cNvGrpSpPr/>
        <p:nvPr/>
      </p:nvGrpSpPr>
      <p:grpSpPr>
        <a:xfrm>
          <a:off x="0" y="0"/>
          <a:ext cx="0" cy="0"/>
          <a:chOff x="0" y="0"/>
          <a:chExt cx="0" cy="0"/>
        </a:xfrm>
      </p:grpSpPr>
      <p:sp>
        <p:nvSpPr>
          <p:cNvPr id="280" name="Google Shape;280;g13ae629f2ae_1_2200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1" name="Google Shape;281;g13ae629f2ae_1_2200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The following slide will be discussed the different products and services that are available in the company. The various products of the company are Powder Café Express Coffee which is a powdered mix of Greek coffee that gives an instant coffee taste in 5 seconds. Other products that are available in the café are cakes, sandwiches, croissants, muffins, coffee and so on (Kim &amp; Yun, 2019). Regarding the service of the firm, it can be considered that the company has focused menus that are displayed over their counters and are primarily famous for serving Greek coffee and snacks. </a:t>
            </a:r>
            <a:endParaRPr lang="en-IN"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0"/>
        <p:cNvGrpSpPr/>
        <p:nvPr/>
      </p:nvGrpSpPr>
      <p:grpSpPr>
        <a:xfrm>
          <a:off x="0" y="0"/>
          <a:ext cx="0" cy="0"/>
          <a:chOff x="0" y="0"/>
          <a:chExt cx="0" cy="0"/>
        </a:xfrm>
      </p:grpSpPr>
      <p:sp>
        <p:nvSpPr>
          <p:cNvPr id="331" name="Google Shape;331;g13acccdf0e5_0_34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32" name="Google Shape;332;g13acccdf0e5_0_34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GB" sz="1100" b="0" i="0" u="none" strike="noStrike" cap="none" dirty="0">
                <a:solidFill>
                  <a:srgbClr val="000000"/>
                </a:solidFill>
                <a:effectLst/>
                <a:latin typeface="Arial"/>
                <a:ea typeface="Arial"/>
                <a:cs typeface="Arial"/>
                <a:sym typeface="Arial"/>
              </a:rPr>
              <a:t>As per the above slide is considered a marketing audit will be discussed with the company underlining factors such as PESTLE and SWOT analysis. Regarding the PESTLE analysis of the </a:t>
            </a:r>
            <a:r>
              <a:rPr lang="en-GB" sz="1100" b="0" i="0" u="none" strike="noStrike" cap="none" dirty="0" err="1">
                <a:solidFill>
                  <a:srgbClr val="000000"/>
                </a:solidFill>
                <a:effectLst/>
                <a:latin typeface="Arial"/>
                <a:ea typeface="Arial"/>
                <a:cs typeface="Arial"/>
                <a:sym typeface="Arial"/>
              </a:rPr>
              <a:t>Kafe</a:t>
            </a:r>
            <a:r>
              <a:rPr lang="en-GB" sz="1100" b="0" i="0" u="none" strike="noStrike" cap="none" dirty="0">
                <a:solidFill>
                  <a:srgbClr val="000000"/>
                </a:solidFill>
                <a:effectLst/>
                <a:latin typeface="Arial"/>
                <a:ea typeface="Arial"/>
                <a:cs typeface="Arial"/>
                <a:sym typeface="Arial"/>
              </a:rPr>
              <a:t> Express in the United Kingdom, it can be stated that the company is famous for the availability of its instant coffee mix that pure Greek Coffee tastes. Operating in the UK the company is facing problems with the relationship of the country with other countries. As the ingredients required for this coffee need to be imported from Greece therefore the import tax plays a huge role in determining the price (Costa, 2022). As the UK is a developed country therefore there is an ample number of opportunities available to the company in expanding its market and increasing revenue. Social trends also play a huge role in doing business for </a:t>
            </a:r>
            <a:r>
              <a:rPr lang="en-GB" sz="1100" b="0" i="0" u="none" strike="noStrike" cap="none" dirty="0" err="1">
                <a:solidFill>
                  <a:srgbClr val="000000"/>
                </a:solidFill>
                <a:effectLst/>
                <a:latin typeface="Arial"/>
                <a:ea typeface="Arial"/>
                <a:cs typeface="Arial"/>
                <a:sym typeface="Arial"/>
              </a:rPr>
              <a:t>Kafe</a:t>
            </a:r>
            <a:r>
              <a:rPr lang="en-GB" sz="1100" b="0" i="0" u="none" strike="noStrike" cap="none" dirty="0">
                <a:solidFill>
                  <a:srgbClr val="000000"/>
                </a:solidFill>
                <a:effectLst/>
                <a:latin typeface="Arial"/>
                <a:ea typeface="Arial"/>
                <a:cs typeface="Arial"/>
                <a:sym typeface="Arial"/>
              </a:rPr>
              <a:t> Express as it changes the preference of people. Thus, the social factor can affect the company in both positive and negative ways. Regarding the technological factors of the company, it can be stated that </a:t>
            </a:r>
            <a:r>
              <a:rPr lang="en-GB" sz="1100" b="0" i="0" u="none" strike="noStrike" cap="none" dirty="0" err="1">
                <a:solidFill>
                  <a:srgbClr val="000000"/>
                </a:solidFill>
                <a:effectLst/>
                <a:latin typeface="Arial"/>
                <a:ea typeface="Arial"/>
                <a:cs typeface="Arial"/>
                <a:sym typeface="Arial"/>
              </a:rPr>
              <a:t>Kafe</a:t>
            </a:r>
            <a:r>
              <a:rPr lang="en-GB" sz="1100" b="0" i="0" u="none" strike="noStrike" cap="none" dirty="0">
                <a:solidFill>
                  <a:srgbClr val="000000"/>
                </a:solidFill>
                <a:effectLst/>
                <a:latin typeface="Arial"/>
                <a:ea typeface="Arial"/>
                <a:cs typeface="Arial"/>
                <a:sym typeface="Arial"/>
              </a:rPr>
              <a:t> Express is one of the start-up companies that are focusing on </a:t>
            </a:r>
            <a:r>
              <a:rPr lang="en-GB" sz="1100" b="0" i="0" u="none" strike="noStrike" cap="none" dirty="0" err="1">
                <a:solidFill>
                  <a:srgbClr val="000000"/>
                </a:solidFill>
                <a:effectLst/>
                <a:latin typeface="Arial"/>
                <a:ea typeface="Arial"/>
                <a:cs typeface="Arial"/>
                <a:sym typeface="Arial"/>
              </a:rPr>
              <a:t>IoT</a:t>
            </a:r>
            <a:r>
              <a:rPr lang="en-GB" sz="1100" b="0" i="0" u="none" strike="noStrike" cap="none" dirty="0">
                <a:solidFill>
                  <a:srgbClr val="000000"/>
                </a:solidFill>
                <a:effectLst/>
                <a:latin typeface="Arial"/>
                <a:ea typeface="Arial"/>
                <a:cs typeface="Arial"/>
                <a:sym typeface="Arial"/>
              </a:rPr>
              <a:t> in making their business stronger (</a:t>
            </a:r>
            <a:r>
              <a:rPr lang="en-GB" sz="1100" b="0" i="0" u="none" strike="noStrike" cap="none" dirty="0" err="1">
                <a:solidFill>
                  <a:srgbClr val="000000"/>
                </a:solidFill>
                <a:effectLst/>
                <a:latin typeface="Arial"/>
                <a:ea typeface="Arial"/>
                <a:cs typeface="Arial"/>
                <a:sym typeface="Arial"/>
              </a:rPr>
              <a:t>Pandey</a:t>
            </a:r>
            <a:r>
              <a:rPr lang="en-GB" sz="1100" b="0" i="0" u="none" strike="noStrike" cap="none" dirty="0">
                <a:solidFill>
                  <a:srgbClr val="000000"/>
                </a:solidFill>
                <a:effectLst/>
                <a:latin typeface="Arial"/>
                <a:ea typeface="Arial"/>
                <a:cs typeface="Arial"/>
                <a:sym typeface="Arial"/>
              </a:rPr>
              <a:t> et al., 2021). </a:t>
            </a:r>
            <a:endParaRPr lang="en-IN" sz="1100" b="0" i="0" u="none" strike="noStrike" cap="none" dirty="0">
              <a:solidFill>
                <a:srgbClr val="000000"/>
              </a:solidFill>
              <a:effectLst/>
              <a:latin typeface="Arial"/>
              <a:ea typeface="Arial"/>
              <a:cs typeface="Arial"/>
              <a:sym typeface="Arial"/>
            </a:endParaRPr>
          </a:p>
          <a:p>
            <a:r>
              <a:rPr lang="en-GB" sz="1100" b="0" i="0" u="none" strike="noStrike" cap="none" dirty="0">
                <a:solidFill>
                  <a:srgbClr val="000000"/>
                </a:solidFill>
                <a:effectLst/>
                <a:latin typeface="Arial"/>
                <a:ea typeface="Arial"/>
                <a:cs typeface="Arial"/>
                <a:sym typeface="Arial"/>
              </a:rPr>
              <a:t>Moreover, the company is seen to be using technology in bringing the pure taste of Greek coffee into a powdered mix. The company is seen as investing in technology in managing its Human Resources and payroll processes. Moreover, the company is seen to be using coffee grinders along with drip machines and coffee makers to generate coffee in their café instantly. As the environmental factors of the company are considered it can be stated that with the increase in awareness the company focuses on providing sustainable products. </a:t>
            </a:r>
            <a:r>
              <a:rPr lang="en-GB" sz="1100" b="0" i="0" u="none" strike="noStrike" cap="none" dirty="0" err="1">
                <a:solidFill>
                  <a:srgbClr val="000000"/>
                </a:solidFill>
                <a:effectLst/>
                <a:latin typeface="Arial"/>
                <a:ea typeface="Arial"/>
                <a:cs typeface="Arial"/>
                <a:sym typeface="Arial"/>
              </a:rPr>
              <a:t>Kafe</a:t>
            </a:r>
            <a:r>
              <a:rPr lang="en-GB" sz="1100" b="0" i="0" u="none" strike="noStrike" cap="none" dirty="0">
                <a:solidFill>
                  <a:srgbClr val="000000"/>
                </a:solidFill>
                <a:effectLst/>
                <a:latin typeface="Arial"/>
                <a:ea typeface="Arial"/>
                <a:cs typeface="Arial"/>
                <a:sym typeface="Arial"/>
              </a:rPr>
              <a:t> Express has decided to save a part of the environment by recycling the cups used by the customers in café to stop wasting them in landfill (</a:t>
            </a:r>
            <a:r>
              <a:rPr lang="en-GB" sz="1100" b="0" i="0" u="none" strike="noStrike" cap="none" dirty="0" err="1">
                <a:solidFill>
                  <a:srgbClr val="000000"/>
                </a:solidFill>
                <a:effectLst/>
                <a:latin typeface="Arial"/>
                <a:ea typeface="Arial"/>
                <a:cs typeface="Arial"/>
                <a:sym typeface="Arial"/>
              </a:rPr>
              <a:t>Susanto</a:t>
            </a:r>
            <a:r>
              <a:rPr lang="en-GB" sz="1100" b="0" i="0" u="none" strike="noStrike" cap="none" dirty="0">
                <a:solidFill>
                  <a:srgbClr val="000000"/>
                </a:solidFill>
                <a:effectLst/>
                <a:latin typeface="Arial"/>
                <a:ea typeface="Arial"/>
                <a:cs typeface="Arial"/>
                <a:sym typeface="Arial"/>
              </a:rPr>
              <a:t>, </a:t>
            </a:r>
            <a:r>
              <a:rPr lang="en-GB" sz="1100" b="0" i="0" u="none" strike="noStrike" cap="none" dirty="0" err="1">
                <a:solidFill>
                  <a:srgbClr val="000000"/>
                </a:solidFill>
                <a:effectLst/>
                <a:latin typeface="Arial"/>
                <a:ea typeface="Arial"/>
                <a:cs typeface="Arial"/>
                <a:sym typeface="Arial"/>
              </a:rPr>
              <a:t>Adiada</a:t>
            </a:r>
            <a:r>
              <a:rPr lang="en-GB" sz="1100" b="0" i="0" u="none" strike="noStrike" cap="none" dirty="0">
                <a:solidFill>
                  <a:srgbClr val="000000"/>
                </a:solidFill>
                <a:effectLst/>
                <a:latin typeface="Arial"/>
                <a:ea typeface="Arial"/>
                <a:cs typeface="Arial"/>
                <a:sym typeface="Arial"/>
              </a:rPr>
              <a:t> &amp; </a:t>
            </a:r>
            <a:r>
              <a:rPr lang="en-GB" sz="1100" b="0" i="0" u="none" strike="noStrike" cap="none" dirty="0" err="1">
                <a:solidFill>
                  <a:srgbClr val="000000"/>
                </a:solidFill>
                <a:effectLst/>
                <a:latin typeface="Arial"/>
                <a:ea typeface="Arial"/>
                <a:cs typeface="Arial"/>
                <a:sym typeface="Arial"/>
              </a:rPr>
              <a:t>Suyasa</a:t>
            </a:r>
            <a:r>
              <a:rPr lang="en-GB" sz="1100" b="0" i="0" u="none" strike="noStrike" cap="none" dirty="0">
                <a:solidFill>
                  <a:srgbClr val="000000"/>
                </a:solidFill>
                <a:effectLst/>
                <a:latin typeface="Arial"/>
                <a:ea typeface="Arial"/>
                <a:cs typeface="Arial"/>
                <a:sym typeface="Arial"/>
              </a:rPr>
              <a:t>, 2018). Lastly, regarding the legal factors since the product falls under food and drink regulation therefore the company needs to follow the entire legal framework set by the UK government. </a:t>
            </a:r>
            <a:r>
              <a:rPr lang="en-GB" sz="1100" b="0" i="0" u="none" strike="noStrike" cap="none" dirty="0" err="1">
                <a:solidFill>
                  <a:srgbClr val="000000"/>
                </a:solidFill>
                <a:effectLst/>
                <a:latin typeface="Arial"/>
                <a:ea typeface="Arial"/>
                <a:cs typeface="Arial"/>
                <a:sym typeface="Arial"/>
              </a:rPr>
              <a:t>Kafe</a:t>
            </a:r>
            <a:r>
              <a:rPr lang="en-GB" sz="1100" b="0" i="0" u="none" strike="noStrike" cap="none" dirty="0">
                <a:solidFill>
                  <a:srgbClr val="000000"/>
                </a:solidFill>
                <a:effectLst/>
                <a:latin typeface="Arial"/>
                <a:ea typeface="Arial"/>
                <a:cs typeface="Arial"/>
                <a:sym typeface="Arial"/>
              </a:rPr>
              <a:t> Express needs to treat all its employees equally by following the Employment Rights Act 1996. </a:t>
            </a:r>
            <a:endParaRPr lang="en-IN"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9"/>
        <p:cNvGrpSpPr/>
        <p:nvPr/>
      </p:nvGrpSpPr>
      <p:grpSpPr>
        <a:xfrm>
          <a:off x="0" y="0"/>
          <a:ext cx="0" cy="0"/>
          <a:chOff x="0" y="0"/>
          <a:chExt cx="0" cy="0"/>
        </a:xfrm>
      </p:grpSpPr>
      <p:sp>
        <p:nvSpPr>
          <p:cNvPr id="370" name="Google Shape;370;g1202c8d6326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71" name="Google Shape;371;g1202c8d6326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Regarding the strengths of the </a:t>
            </a:r>
            <a:r>
              <a:rPr lang="en-GB" sz="1100" b="0" i="0" u="none" strike="noStrike" cap="none" dirty="0" err="1">
                <a:solidFill>
                  <a:srgbClr val="000000"/>
                </a:solidFill>
                <a:effectLst/>
                <a:latin typeface="Arial"/>
                <a:ea typeface="Arial"/>
                <a:cs typeface="Arial"/>
                <a:sym typeface="Arial"/>
              </a:rPr>
              <a:t>Kafe</a:t>
            </a:r>
            <a:r>
              <a:rPr lang="en-GB" sz="1100" b="0" i="0" u="none" strike="noStrike" cap="none" dirty="0">
                <a:solidFill>
                  <a:srgbClr val="000000"/>
                </a:solidFill>
                <a:effectLst/>
                <a:latin typeface="Arial"/>
                <a:ea typeface="Arial"/>
                <a:cs typeface="Arial"/>
                <a:sym typeface="Arial"/>
              </a:rPr>
              <a:t> Express, it can be stated that the strength of the company includes the making of powdered coffee having Greek traditional coffee essence. Moreover, the snacks and the foods that are being served in their café are considered to be delicious and tasty which is another plus point in doing business (</a:t>
            </a:r>
            <a:r>
              <a:rPr lang="en-GB" sz="1100" b="0" i="0" u="none" strike="noStrike" cap="none" dirty="0" err="1">
                <a:solidFill>
                  <a:srgbClr val="000000"/>
                </a:solidFill>
                <a:effectLst/>
                <a:latin typeface="Arial"/>
                <a:ea typeface="Arial"/>
                <a:cs typeface="Arial"/>
                <a:sym typeface="Arial"/>
              </a:rPr>
              <a:t>Sudiartini</a:t>
            </a:r>
            <a:r>
              <a:rPr lang="en-GB" sz="1100" b="0" i="0" u="none" strike="noStrike" cap="none" dirty="0">
                <a:solidFill>
                  <a:srgbClr val="000000"/>
                </a:solidFill>
                <a:effectLst/>
                <a:latin typeface="Arial"/>
                <a:ea typeface="Arial"/>
                <a:cs typeface="Arial"/>
                <a:sym typeface="Arial"/>
              </a:rPr>
              <a:t> et al., 2020). Fans of </a:t>
            </a:r>
            <a:r>
              <a:rPr lang="en-GB" sz="1100" b="0" i="0" u="none" strike="noStrike" cap="none" dirty="0" err="1">
                <a:solidFill>
                  <a:srgbClr val="000000"/>
                </a:solidFill>
                <a:effectLst/>
                <a:latin typeface="Arial"/>
                <a:ea typeface="Arial"/>
                <a:cs typeface="Arial"/>
                <a:sym typeface="Arial"/>
              </a:rPr>
              <a:t>Kafe</a:t>
            </a:r>
            <a:r>
              <a:rPr lang="en-GB" sz="1100" b="0" i="0" u="none" strike="noStrike" cap="none" dirty="0">
                <a:solidFill>
                  <a:srgbClr val="000000"/>
                </a:solidFill>
                <a:effectLst/>
                <a:latin typeface="Arial"/>
                <a:ea typeface="Arial"/>
                <a:cs typeface="Arial"/>
                <a:sym typeface="Arial"/>
              </a:rPr>
              <a:t> Express powdered mix wrote testimonials regarding the perfect taste of Greek coffee in their products. As the weakness of the company is considered it can be stated that to do more business in the United Kingdom, </a:t>
            </a:r>
            <a:r>
              <a:rPr lang="en-GB" sz="1100" b="0" i="0" u="none" strike="noStrike" cap="none" dirty="0" err="1">
                <a:solidFill>
                  <a:srgbClr val="000000"/>
                </a:solidFill>
                <a:effectLst/>
                <a:latin typeface="Arial"/>
                <a:ea typeface="Arial"/>
                <a:cs typeface="Arial"/>
                <a:sym typeface="Arial"/>
              </a:rPr>
              <a:t>Kafe</a:t>
            </a:r>
            <a:r>
              <a:rPr lang="en-GB" sz="1100" b="0" i="0" u="none" strike="noStrike" cap="none" dirty="0">
                <a:solidFill>
                  <a:srgbClr val="000000"/>
                </a:solidFill>
                <a:effectLst/>
                <a:latin typeface="Arial"/>
                <a:ea typeface="Arial"/>
                <a:cs typeface="Arial"/>
                <a:sym typeface="Arial"/>
              </a:rPr>
              <a:t> Express needs to adopt more aggressive methods. </a:t>
            </a:r>
            <a:r>
              <a:rPr lang="en-GB" sz="1100" b="0" i="0" u="none" strike="noStrike" cap="none" dirty="0" err="1">
                <a:solidFill>
                  <a:srgbClr val="000000"/>
                </a:solidFill>
                <a:effectLst/>
                <a:latin typeface="Arial"/>
                <a:ea typeface="Arial"/>
                <a:cs typeface="Arial"/>
                <a:sym typeface="Arial"/>
              </a:rPr>
              <a:t>Kafe</a:t>
            </a:r>
            <a:r>
              <a:rPr lang="en-GB" sz="1100" b="0" i="0" u="none" strike="noStrike" cap="none" dirty="0">
                <a:solidFill>
                  <a:srgbClr val="000000"/>
                </a:solidFill>
                <a:effectLst/>
                <a:latin typeface="Arial"/>
                <a:ea typeface="Arial"/>
                <a:cs typeface="Arial"/>
                <a:sym typeface="Arial"/>
              </a:rPr>
              <a:t> Express does not spend much on advertising and marketing that are needed to be done which projects a negative impact on the company. Regarding the opportunities it can be said that there are places where finding a good coffee is hectic such as in offices, vehicles, flights and so on (</a:t>
            </a:r>
            <a:r>
              <a:rPr lang="en-GB" sz="1100" b="0" i="0" u="none" strike="noStrike" cap="none" dirty="0" err="1">
                <a:solidFill>
                  <a:srgbClr val="000000"/>
                </a:solidFill>
                <a:effectLst/>
                <a:latin typeface="Arial"/>
                <a:ea typeface="Arial"/>
                <a:cs typeface="Arial"/>
                <a:sym typeface="Arial"/>
              </a:rPr>
              <a:t>Unpapar</a:t>
            </a:r>
            <a:r>
              <a:rPr lang="en-GB" sz="1100" b="0" i="0" u="none" strike="noStrike" cap="none" dirty="0">
                <a:solidFill>
                  <a:srgbClr val="000000"/>
                </a:solidFill>
                <a:effectLst/>
                <a:latin typeface="Arial"/>
                <a:ea typeface="Arial"/>
                <a:cs typeface="Arial"/>
                <a:sym typeface="Arial"/>
              </a:rPr>
              <a:t>, 2021). Here, with the use of the powdered mix coffee the perfect traditional Greek coffee can be made. Regarding the strategic alliances, the company can do more corporate tie-ups to expand more in the UK. Regarding the threats that are being faced by the company, it can be stated that the company has many regional players. The drop-off of the brand value of the company can be a huge threat to the constant competition from the coffee giants like Starbucks (</a:t>
            </a:r>
            <a:r>
              <a:rPr lang="en-GB" sz="1100" b="0" i="0" u="none" strike="noStrike" cap="none" dirty="0" err="1">
                <a:solidFill>
                  <a:srgbClr val="000000"/>
                </a:solidFill>
                <a:effectLst/>
                <a:latin typeface="Arial"/>
                <a:ea typeface="Arial"/>
                <a:cs typeface="Arial"/>
                <a:sym typeface="Arial"/>
              </a:rPr>
              <a:t>Khalida</a:t>
            </a:r>
            <a:r>
              <a:rPr lang="en-GB" sz="1100" b="0" i="0" u="none" strike="noStrike" cap="none" dirty="0">
                <a:solidFill>
                  <a:srgbClr val="000000"/>
                </a:solidFill>
                <a:effectLst/>
                <a:latin typeface="Arial"/>
                <a:ea typeface="Arial"/>
                <a:cs typeface="Arial"/>
                <a:sym typeface="Arial"/>
              </a:rPr>
              <a:t>, </a:t>
            </a:r>
            <a:r>
              <a:rPr lang="en-GB" sz="1100" b="0" i="0" u="none" strike="noStrike" cap="none" dirty="0" err="1">
                <a:solidFill>
                  <a:srgbClr val="000000"/>
                </a:solidFill>
                <a:effectLst/>
                <a:latin typeface="Arial"/>
                <a:ea typeface="Arial"/>
                <a:cs typeface="Arial"/>
                <a:sym typeface="Arial"/>
              </a:rPr>
              <a:t>Faddila</a:t>
            </a:r>
            <a:r>
              <a:rPr lang="en-GB" sz="1100" b="0" i="0" u="none" strike="noStrike" cap="none" dirty="0">
                <a:solidFill>
                  <a:srgbClr val="000000"/>
                </a:solidFill>
                <a:effectLst/>
                <a:latin typeface="Arial"/>
                <a:ea typeface="Arial"/>
                <a:cs typeface="Arial"/>
                <a:sym typeface="Arial"/>
              </a:rPr>
              <a:t> &amp; </a:t>
            </a:r>
            <a:r>
              <a:rPr lang="en-GB" sz="1100" b="0" i="0" u="none" strike="noStrike" cap="none" dirty="0" err="1">
                <a:solidFill>
                  <a:srgbClr val="000000"/>
                </a:solidFill>
                <a:effectLst/>
                <a:latin typeface="Arial"/>
                <a:ea typeface="Arial"/>
                <a:cs typeface="Arial"/>
                <a:sym typeface="Arial"/>
              </a:rPr>
              <a:t>Sumarni</a:t>
            </a:r>
            <a:r>
              <a:rPr lang="en-GB" sz="1100" b="0" i="0" u="none" strike="noStrike" cap="none" dirty="0">
                <a:solidFill>
                  <a:srgbClr val="000000"/>
                </a:solidFill>
                <a:effectLst/>
                <a:latin typeface="Arial"/>
                <a:ea typeface="Arial"/>
                <a:cs typeface="Arial"/>
                <a:sym typeface="Arial"/>
              </a:rPr>
              <a:t>, 2022). </a:t>
            </a:r>
            <a:endParaRPr lang="en-IN"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6"/>
        <p:cNvGrpSpPr/>
        <p:nvPr/>
      </p:nvGrpSpPr>
      <p:grpSpPr>
        <a:xfrm>
          <a:off x="0" y="0"/>
          <a:ext cx="0" cy="0"/>
          <a:chOff x="0" y="0"/>
          <a:chExt cx="0" cy="0"/>
        </a:xfrm>
      </p:grpSpPr>
      <p:sp>
        <p:nvSpPr>
          <p:cNvPr id="377" name="Google Shape;377;g13a6e20226e_1_1155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78" name="Google Shape;378;g13a6e20226e_1_1155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1100" b="0" i="0" u="none" strike="noStrike" cap="none" dirty="0">
                <a:solidFill>
                  <a:srgbClr val="000000"/>
                </a:solidFill>
                <a:effectLst/>
                <a:latin typeface="Arial"/>
                <a:ea typeface="Arial"/>
                <a:cs typeface="Arial"/>
                <a:sym typeface="Arial"/>
              </a:rPr>
              <a:t>Regarding the target market of the company it is seen that </a:t>
            </a:r>
            <a:r>
              <a:rPr lang="en-GB" sz="1100" b="0" i="0" u="none" strike="noStrike" cap="none" dirty="0" err="1">
                <a:solidFill>
                  <a:srgbClr val="000000"/>
                </a:solidFill>
                <a:effectLst/>
                <a:latin typeface="Arial"/>
                <a:ea typeface="Arial"/>
                <a:cs typeface="Arial"/>
                <a:sym typeface="Arial"/>
              </a:rPr>
              <a:t>Kafe</a:t>
            </a:r>
            <a:r>
              <a:rPr lang="en-GB" sz="1100" b="0" i="0" u="none" strike="noStrike" cap="none" dirty="0">
                <a:solidFill>
                  <a:srgbClr val="000000"/>
                </a:solidFill>
                <a:effectLst/>
                <a:latin typeface="Arial"/>
                <a:ea typeface="Arial"/>
                <a:cs typeface="Arial"/>
                <a:sym typeface="Arial"/>
              </a:rPr>
              <a:t> Express to feature their powdered product in the market, they will be targeting people between the age group of 14 – 50. The following age group is selected is because people mainly consume coffee in the following age bracket (</a:t>
            </a:r>
            <a:r>
              <a:rPr lang="en-GB" sz="1100" b="0" i="0" u="none" strike="noStrike" cap="none" dirty="0" err="1">
                <a:solidFill>
                  <a:srgbClr val="000000"/>
                </a:solidFill>
                <a:effectLst/>
                <a:latin typeface="Arial"/>
                <a:ea typeface="Arial"/>
                <a:cs typeface="Arial"/>
                <a:sym typeface="Arial"/>
              </a:rPr>
              <a:t>Ariadini</a:t>
            </a:r>
            <a:r>
              <a:rPr lang="en-GB" sz="1100" b="0" i="0" u="none" strike="noStrike" cap="none" dirty="0">
                <a:solidFill>
                  <a:srgbClr val="000000"/>
                </a:solidFill>
                <a:effectLst/>
                <a:latin typeface="Arial"/>
                <a:ea typeface="Arial"/>
                <a:cs typeface="Arial"/>
                <a:sym typeface="Arial"/>
              </a:rPr>
              <a:t>, 2022). Since the product is a premium one therefore it will be mostly targeted towards upper-middle-class people in the United Kingdom.</a:t>
            </a:r>
            <a:endParaRPr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96"/>
        <p:cNvGrpSpPr/>
        <p:nvPr/>
      </p:nvGrpSpPr>
      <p:grpSpPr>
        <a:xfrm>
          <a:off x="0" y="0"/>
          <a:ext cx="0" cy="0"/>
          <a:chOff x="0" y="0"/>
          <a:chExt cx="0" cy="0"/>
        </a:xfrm>
      </p:grpSpPr>
      <p:sp>
        <p:nvSpPr>
          <p:cNvPr id="397" name="Google Shape;397;g1203f54f610_3_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98" name="Google Shape;398;g1203f54f610_3_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As per the marketing strategy of the company is concerned it can be stated that the company uses various marketing strategies like innovation, promotion planning and pricing approach. It helps the company in positioning itself in that market and achieves the business goal and objective. The different products that the company are into is powdered mix coffee powder and other coffee products like Latte, Americano, Espresso and so on. Other exclusive products available in the company are Mocha cream </a:t>
            </a:r>
            <a:r>
              <a:rPr lang="en-GB" sz="1100" b="0" i="0" u="none" strike="noStrike" cap="none" dirty="0" err="1">
                <a:solidFill>
                  <a:srgbClr val="000000"/>
                </a:solidFill>
                <a:effectLst/>
                <a:latin typeface="Arial"/>
                <a:ea typeface="Arial"/>
                <a:cs typeface="Arial"/>
                <a:sym typeface="Arial"/>
              </a:rPr>
              <a:t>Frostino</a:t>
            </a:r>
            <a:r>
              <a:rPr lang="en-GB" sz="1100" b="0" i="0" u="none" strike="noStrike" cap="none" dirty="0">
                <a:solidFill>
                  <a:srgbClr val="000000"/>
                </a:solidFill>
                <a:effectLst/>
                <a:latin typeface="Arial"/>
                <a:ea typeface="Arial"/>
                <a:cs typeface="Arial"/>
                <a:sym typeface="Arial"/>
              </a:rPr>
              <a:t>, lemonade and so on (</a:t>
            </a:r>
            <a:r>
              <a:rPr lang="en-GB" sz="1100" b="0" i="0" u="none" strike="noStrike" cap="none" dirty="0" err="1">
                <a:solidFill>
                  <a:srgbClr val="000000"/>
                </a:solidFill>
                <a:effectLst/>
                <a:latin typeface="Arial"/>
                <a:ea typeface="Arial"/>
                <a:cs typeface="Arial"/>
                <a:sym typeface="Arial"/>
              </a:rPr>
              <a:t>Rahmah</a:t>
            </a:r>
            <a:r>
              <a:rPr lang="en-GB" sz="1100" b="0" i="0" u="none" strike="noStrike" cap="none" dirty="0">
                <a:solidFill>
                  <a:srgbClr val="000000"/>
                </a:solidFill>
                <a:effectLst/>
                <a:latin typeface="Arial"/>
                <a:ea typeface="Arial"/>
                <a:cs typeface="Arial"/>
                <a:sym typeface="Arial"/>
              </a:rPr>
              <a:t>, </a:t>
            </a:r>
            <a:r>
              <a:rPr lang="en-GB" sz="1100" b="0" i="0" u="none" strike="noStrike" cap="none" dirty="0" err="1">
                <a:solidFill>
                  <a:srgbClr val="000000"/>
                </a:solidFill>
                <a:effectLst/>
                <a:latin typeface="Arial"/>
                <a:ea typeface="Arial"/>
                <a:cs typeface="Arial"/>
                <a:sym typeface="Arial"/>
              </a:rPr>
              <a:t>Sumarwan</a:t>
            </a:r>
            <a:r>
              <a:rPr lang="en-GB" sz="1100" b="0" i="0" u="none" strike="noStrike" cap="none" dirty="0">
                <a:solidFill>
                  <a:srgbClr val="000000"/>
                </a:solidFill>
                <a:effectLst/>
                <a:latin typeface="Arial"/>
                <a:ea typeface="Arial"/>
                <a:cs typeface="Arial"/>
                <a:sym typeface="Arial"/>
              </a:rPr>
              <a:t> &amp; </a:t>
            </a:r>
            <a:r>
              <a:rPr lang="en-GB" sz="1100" b="0" i="0" u="none" strike="noStrike" cap="none" dirty="0" err="1">
                <a:solidFill>
                  <a:srgbClr val="000000"/>
                </a:solidFill>
                <a:effectLst/>
                <a:latin typeface="Arial"/>
                <a:ea typeface="Arial"/>
                <a:cs typeface="Arial"/>
                <a:sym typeface="Arial"/>
              </a:rPr>
              <a:t>Najib</a:t>
            </a:r>
            <a:r>
              <a:rPr lang="en-GB" sz="1100" b="0" i="0" u="none" strike="noStrike" cap="none" dirty="0">
                <a:solidFill>
                  <a:srgbClr val="000000"/>
                </a:solidFill>
                <a:effectLst/>
                <a:latin typeface="Arial"/>
                <a:ea typeface="Arial"/>
                <a:cs typeface="Arial"/>
                <a:sym typeface="Arial"/>
              </a:rPr>
              <a:t>, 2018). As per the pricing strategy of the company it can be said that </a:t>
            </a:r>
            <a:r>
              <a:rPr lang="en-GB" sz="1100" b="0" i="0" u="none" strike="noStrike" cap="none" dirty="0" err="1">
                <a:solidFill>
                  <a:srgbClr val="000000"/>
                </a:solidFill>
                <a:effectLst/>
                <a:latin typeface="Arial"/>
                <a:ea typeface="Arial"/>
                <a:cs typeface="Arial"/>
                <a:sym typeface="Arial"/>
              </a:rPr>
              <a:t>Kafe</a:t>
            </a:r>
            <a:r>
              <a:rPr lang="en-GB" sz="1100" b="0" i="0" u="none" strike="noStrike" cap="none" dirty="0">
                <a:solidFill>
                  <a:srgbClr val="000000"/>
                </a:solidFill>
                <a:effectLst/>
                <a:latin typeface="Arial"/>
                <a:ea typeface="Arial"/>
                <a:cs typeface="Arial"/>
                <a:sym typeface="Arial"/>
              </a:rPr>
              <a:t> Express focuses on using a competitive pricing strategy as the coffee market in the UK is diverse. The following company always believes that for any coffee lover buying coffee the quality of the product is more valuable than the price of the product. As the import tax of the company varies from time to time as per the global economic condition therefore the price of the product varies. Regarding the places, it is seen that the company operates only in the United Kingdom and mainly targets the upper middle class and rich people (</a:t>
            </a:r>
            <a:r>
              <a:rPr lang="en-GB" sz="1100" b="0" i="0" u="none" strike="noStrike" cap="none" dirty="0" err="1">
                <a:solidFill>
                  <a:srgbClr val="000000"/>
                </a:solidFill>
                <a:effectLst/>
                <a:latin typeface="Arial"/>
                <a:ea typeface="Arial"/>
                <a:cs typeface="Arial"/>
                <a:sym typeface="Arial"/>
              </a:rPr>
              <a:t>Gunawan</a:t>
            </a:r>
            <a:r>
              <a:rPr lang="en-GB" sz="1100" b="0" i="0" u="none" strike="noStrike" cap="none" dirty="0">
                <a:solidFill>
                  <a:srgbClr val="000000"/>
                </a:solidFill>
                <a:effectLst/>
                <a:latin typeface="Arial"/>
                <a:ea typeface="Arial"/>
                <a:cs typeface="Arial"/>
                <a:sym typeface="Arial"/>
              </a:rPr>
              <a:t> &amp; Melinda, 2021). It can be found in shopping malls, outlets, airports and so on. To do promotion the company focuses on digital media to promote its campaign to connect with its customers. </a:t>
            </a:r>
            <a:endParaRPr lang="en-IN"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27"/>
        <p:cNvGrpSpPr/>
        <p:nvPr/>
      </p:nvGrpSpPr>
      <p:grpSpPr>
        <a:xfrm>
          <a:off x="0" y="0"/>
          <a:ext cx="0" cy="0"/>
          <a:chOff x="0" y="0"/>
          <a:chExt cx="0" cy="0"/>
        </a:xfrm>
      </p:grpSpPr>
      <p:sp>
        <p:nvSpPr>
          <p:cNvPr id="528" name="Google Shape;528;g13acccdf0e5_0_40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9" name="Google Shape;529;g13acccdf0e5_0_40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Regarding the marketing plan of the company, it can be stated that </a:t>
            </a:r>
            <a:r>
              <a:rPr lang="en-GB" sz="1100" b="0" i="0" u="none" strike="noStrike" cap="none" dirty="0" err="1">
                <a:solidFill>
                  <a:srgbClr val="000000"/>
                </a:solidFill>
                <a:effectLst/>
                <a:latin typeface="Arial"/>
                <a:ea typeface="Arial"/>
                <a:cs typeface="Arial"/>
                <a:sym typeface="Arial"/>
              </a:rPr>
              <a:t>Kafe</a:t>
            </a:r>
            <a:r>
              <a:rPr lang="en-GB" sz="1100" b="0" i="0" u="none" strike="noStrike" cap="none" dirty="0">
                <a:solidFill>
                  <a:srgbClr val="000000"/>
                </a:solidFill>
                <a:effectLst/>
                <a:latin typeface="Arial"/>
                <a:ea typeface="Arial"/>
                <a:cs typeface="Arial"/>
                <a:sym typeface="Arial"/>
              </a:rPr>
              <a:t> Express focuses on competitive strategy and promoting itself in social media to grow in the long run. The average price of a pouch of powdered coffee mix is 5 pounds. </a:t>
            </a:r>
            <a:endParaRPr lang="en-IN"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71"/>
        <p:cNvGrpSpPr/>
        <p:nvPr/>
      </p:nvGrpSpPr>
      <p:grpSpPr>
        <a:xfrm>
          <a:off x="0" y="0"/>
          <a:ext cx="0" cy="0"/>
          <a:chOff x="0" y="0"/>
          <a:chExt cx="0" cy="0"/>
        </a:xfrm>
      </p:grpSpPr>
      <p:sp>
        <p:nvSpPr>
          <p:cNvPr id="572" name="Google Shape;572;g13acccdf0e5_0_116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73" name="Google Shape;573;g13acccdf0e5_0_116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As per the above slide is considered it can be stated that the management plan that the company focuses on is the physical distribution centres of the company. The powdered coffee mix product of the company is available in prime shopping centres. The café is situated in a prime location in London (</a:t>
            </a:r>
            <a:r>
              <a:rPr lang="en-GB" sz="1100" b="0" i="0" u="none" strike="noStrike" cap="none" dirty="0" err="1">
                <a:solidFill>
                  <a:srgbClr val="000000"/>
                </a:solidFill>
                <a:effectLst/>
                <a:latin typeface="Arial"/>
                <a:ea typeface="Arial"/>
                <a:cs typeface="Arial"/>
                <a:sym typeface="Arial"/>
              </a:rPr>
              <a:t>Ang</a:t>
            </a:r>
            <a:r>
              <a:rPr lang="en-GB" sz="1100" b="0" i="0" u="none" strike="noStrike" cap="none" dirty="0">
                <a:solidFill>
                  <a:srgbClr val="000000"/>
                </a:solidFill>
                <a:effectLst/>
                <a:latin typeface="Arial"/>
                <a:ea typeface="Arial"/>
                <a:cs typeface="Arial"/>
                <a:sym typeface="Arial"/>
              </a:rPr>
              <a:t>, </a:t>
            </a:r>
            <a:r>
              <a:rPr lang="en-GB" sz="1100" b="0" i="0" u="none" strike="noStrike" cap="none" dirty="0" err="1">
                <a:solidFill>
                  <a:srgbClr val="000000"/>
                </a:solidFill>
                <a:effectLst/>
                <a:latin typeface="Arial"/>
                <a:ea typeface="Arial"/>
                <a:cs typeface="Arial"/>
                <a:sym typeface="Arial"/>
              </a:rPr>
              <a:t>Looram</a:t>
            </a:r>
            <a:r>
              <a:rPr lang="en-GB" sz="1100" b="0" i="0" u="none" strike="noStrike" cap="none" dirty="0">
                <a:solidFill>
                  <a:srgbClr val="000000"/>
                </a:solidFill>
                <a:effectLst/>
                <a:latin typeface="Arial"/>
                <a:ea typeface="Arial"/>
                <a:cs typeface="Arial"/>
                <a:sym typeface="Arial"/>
              </a:rPr>
              <a:t> &amp; </a:t>
            </a:r>
            <a:r>
              <a:rPr lang="en-GB" sz="1100" b="0" i="0" u="none" strike="noStrike" cap="none" dirty="0" err="1">
                <a:solidFill>
                  <a:srgbClr val="000000"/>
                </a:solidFill>
                <a:effectLst/>
                <a:latin typeface="Arial"/>
                <a:ea typeface="Arial"/>
                <a:cs typeface="Arial"/>
                <a:sym typeface="Arial"/>
              </a:rPr>
              <a:t>Chimalapati</a:t>
            </a:r>
            <a:r>
              <a:rPr lang="en-GB" sz="1100" b="0" i="0" u="none" strike="noStrike" cap="none" dirty="0">
                <a:solidFill>
                  <a:srgbClr val="000000"/>
                </a:solidFill>
                <a:effectLst/>
                <a:latin typeface="Arial"/>
                <a:ea typeface="Arial"/>
                <a:cs typeface="Arial"/>
                <a:sym typeface="Arial"/>
              </a:rPr>
              <a:t>, 2020). </a:t>
            </a:r>
            <a:endParaRPr lang="en-IN"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08"/>
        <p:cNvGrpSpPr/>
        <p:nvPr/>
      </p:nvGrpSpPr>
      <p:grpSpPr>
        <a:xfrm>
          <a:off x="0" y="0"/>
          <a:ext cx="0" cy="0"/>
          <a:chOff x="0" y="0"/>
          <a:chExt cx="0" cy="0"/>
        </a:xfrm>
      </p:grpSpPr>
      <p:sp>
        <p:nvSpPr>
          <p:cNvPr id="609" name="Google Shape;609;g13acccdf0e5_0_66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10" name="Google Shape;610;g13acccdf0e5_0_66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The above slide is all about discussing the income statement and the cash flow statement of </a:t>
            </a:r>
            <a:r>
              <a:rPr lang="en-IN" sz="1100" b="0" i="0" u="none" strike="noStrike" cap="none" dirty="0" err="1">
                <a:solidFill>
                  <a:srgbClr val="000000"/>
                </a:solidFill>
                <a:effectLst/>
                <a:latin typeface="Arial"/>
                <a:ea typeface="Arial"/>
                <a:cs typeface="Arial"/>
                <a:sym typeface="Arial"/>
              </a:rPr>
              <a:t>Kafe</a:t>
            </a:r>
            <a:r>
              <a:rPr lang="en-IN" sz="1100" b="0" i="0" u="none" strike="noStrike" cap="none" dirty="0">
                <a:solidFill>
                  <a:srgbClr val="000000"/>
                </a:solidFill>
                <a:effectLst/>
                <a:latin typeface="Arial"/>
                <a:ea typeface="Arial"/>
                <a:cs typeface="Arial"/>
                <a:sym typeface="Arial"/>
              </a:rPr>
              <a:t> Express</a:t>
            </a:r>
            <a:r>
              <a:rPr lang="en-GB" sz="1100" b="1" i="0" u="none" strike="noStrike" cap="none" dirty="0">
                <a:solidFill>
                  <a:srgbClr val="000000"/>
                </a:solidFill>
                <a:effectLst/>
                <a:latin typeface="Arial"/>
                <a:ea typeface="Arial"/>
                <a:cs typeface="Arial"/>
                <a:sym typeface="Arial"/>
              </a:rPr>
              <a:t>. </a:t>
            </a:r>
            <a:endParaRPr lang="en-IN"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08"/>
        <p:cNvGrpSpPr/>
        <p:nvPr/>
      </p:nvGrpSpPr>
      <p:grpSpPr>
        <a:xfrm>
          <a:off x="0" y="0"/>
          <a:ext cx="0" cy="0"/>
          <a:chOff x="0" y="0"/>
          <a:chExt cx="0" cy="0"/>
        </a:xfrm>
      </p:grpSpPr>
      <p:sp>
        <p:nvSpPr>
          <p:cNvPr id="609" name="Google Shape;609;g13acccdf0e5_0_66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10" name="Google Shape;610;g13acccdf0e5_0_66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buNone/>
            </a:pPr>
            <a:r>
              <a:rPr lang="en-IN" sz="1100" b="0" i="0" u="none" strike="noStrike" cap="none" dirty="0">
                <a:solidFill>
                  <a:srgbClr val="000000"/>
                </a:solidFill>
                <a:effectLst/>
                <a:latin typeface="Arial"/>
                <a:ea typeface="Arial"/>
                <a:cs typeface="Arial"/>
                <a:sym typeface="Arial"/>
              </a:rPr>
              <a:t>The above slide is all about the balance sheet and the ratio analysis of </a:t>
            </a:r>
            <a:r>
              <a:rPr lang="en-IN" sz="1100" b="0" i="0" u="none" strike="noStrike" cap="none" dirty="0" err="1">
                <a:solidFill>
                  <a:srgbClr val="000000"/>
                </a:solidFill>
                <a:effectLst/>
                <a:latin typeface="Arial"/>
                <a:ea typeface="Arial"/>
                <a:cs typeface="Arial"/>
                <a:sym typeface="Arial"/>
              </a:rPr>
              <a:t>Kafe</a:t>
            </a:r>
            <a:r>
              <a:rPr lang="en-IN" sz="1100" b="0" i="0" u="none" strike="noStrike" cap="none" dirty="0">
                <a:solidFill>
                  <a:srgbClr val="000000"/>
                </a:solidFill>
                <a:effectLst/>
                <a:latin typeface="Arial"/>
                <a:ea typeface="Arial"/>
                <a:cs typeface="Arial"/>
                <a:sym typeface="Arial"/>
              </a:rPr>
              <a:t> Express</a:t>
            </a: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27"/>
        <p:cNvGrpSpPr/>
        <p:nvPr/>
      </p:nvGrpSpPr>
      <p:grpSpPr>
        <a:xfrm>
          <a:off x="0" y="0"/>
          <a:ext cx="0" cy="0"/>
          <a:chOff x="0" y="0"/>
          <a:chExt cx="0" cy="0"/>
        </a:xfrm>
      </p:grpSpPr>
      <p:sp>
        <p:nvSpPr>
          <p:cNvPr id="528" name="Google Shape;528;g13acccdf0e5_0_40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9" name="Google Shape;529;g13acccdf0e5_0_40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GB" sz="1100" b="0" i="0" u="none" strike="noStrike" cap="none" dirty="0">
                <a:solidFill>
                  <a:srgbClr val="000000"/>
                </a:solidFill>
                <a:effectLst/>
                <a:latin typeface="Arial"/>
                <a:ea typeface="Arial"/>
                <a:cs typeface="Arial"/>
                <a:sym typeface="Arial"/>
              </a:rPr>
              <a:t>The above presentation is all about discussing the business plan of </a:t>
            </a:r>
            <a:r>
              <a:rPr lang="en-IN" sz="1100" b="0" i="0" u="none" strike="noStrike" cap="none" dirty="0" err="1">
                <a:solidFill>
                  <a:srgbClr val="000000"/>
                </a:solidFill>
                <a:effectLst/>
                <a:latin typeface="Arial"/>
                <a:ea typeface="Arial"/>
                <a:cs typeface="Arial"/>
                <a:sym typeface="Arial"/>
              </a:rPr>
              <a:t>Kafe</a:t>
            </a:r>
            <a:r>
              <a:rPr lang="en-IN" sz="1100" b="0" i="0" u="none" strike="noStrike" cap="none" dirty="0">
                <a:solidFill>
                  <a:srgbClr val="000000"/>
                </a:solidFill>
                <a:effectLst/>
                <a:latin typeface="Arial"/>
                <a:ea typeface="Arial"/>
                <a:cs typeface="Arial"/>
                <a:sym typeface="Arial"/>
              </a:rPr>
              <a:t> Express and the various methods that the company applies in doing business. An overview of the business along with discussing the market audit, target market and marketing plan </a:t>
            </a:r>
            <a:r>
              <a:rPr lang="en-GB" sz="1100" b="0" i="0" u="none" strike="noStrike" cap="none" dirty="0">
                <a:solidFill>
                  <a:srgbClr val="000000"/>
                </a:solidFill>
                <a:effectLst/>
                <a:latin typeface="Arial"/>
                <a:ea typeface="Arial"/>
                <a:cs typeface="Arial"/>
                <a:sym typeface="Arial"/>
              </a:rPr>
              <a:t>of the company was discussed in the following study. </a:t>
            </a:r>
            <a:endParaRPr lang="en-IN" sz="1100" b="0" i="0" u="none" strike="noStrike" cap="none" dirty="0">
              <a:solidFill>
                <a:srgbClr val="000000"/>
              </a:solidFill>
              <a:effectLst/>
              <a:latin typeface="Arial"/>
              <a:ea typeface="Arial"/>
              <a:cs typeface="Arial"/>
              <a:sym typeface="Arial"/>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7"/>
        <p:cNvGrpSpPr/>
        <p:nvPr/>
      </p:nvGrpSpPr>
      <p:grpSpPr>
        <a:xfrm>
          <a:off x="0" y="0"/>
          <a:ext cx="0" cy="0"/>
          <a:chOff x="0" y="0"/>
          <a:chExt cx="0" cy="0"/>
        </a:xfrm>
      </p:grpSpPr>
      <p:sp>
        <p:nvSpPr>
          <p:cNvPr id="288" name="Google Shape;288;g13acccdf0e5_0_25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9" name="Google Shape;289;g13acccdf0e5_0_25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sp>
        <p:nvSpPr>
          <p:cNvPr id="9" name="Google Shape;9;p2"/>
          <p:cNvSpPr txBox="1">
            <a:spLocks noGrp="1"/>
          </p:cNvSpPr>
          <p:nvPr>
            <p:ph type="ctrTitle"/>
          </p:nvPr>
        </p:nvSpPr>
        <p:spPr>
          <a:xfrm>
            <a:off x="713225" y="539500"/>
            <a:ext cx="4498200" cy="2358300"/>
          </a:xfrm>
          <a:prstGeom prst="rect">
            <a:avLst/>
          </a:prstGeom>
        </p:spPr>
        <p:txBody>
          <a:bodyPr spcFirstLastPara="1" wrap="square" lIns="91425" tIns="91425" rIns="91425" bIns="91425" anchor="t" anchorCtr="0">
            <a:noAutofit/>
          </a:bodyPr>
          <a:lstStyle>
            <a:lvl1pPr lvl="0">
              <a:spcBef>
                <a:spcPts val="0"/>
              </a:spcBef>
              <a:spcAft>
                <a:spcPts val="0"/>
              </a:spcAft>
              <a:buSzPts val="5200"/>
              <a:buNone/>
              <a:defRPr sz="4600">
                <a:solidFill>
                  <a:schemeClr val="lt1"/>
                </a:solidFill>
              </a:defRPr>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0" name="Google Shape;10;p2"/>
          <p:cNvSpPr txBox="1">
            <a:spLocks noGrp="1"/>
          </p:cNvSpPr>
          <p:nvPr>
            <p:ph type="subTitle" idx="1"/>
          </p:nvPr>
        </p:nvSpPr>
        <p:spPr>
          <a:xfrm>
            <a:off x="713225" y="3132600"/>
            <a:ext cx="2799900" cy="581400"/>
          </a:xfrm>
          <a:prstGeom prst="rect">
            <a:avLst/>
          </a:prstGeom>
        </p:spPr>
        <p:txBody>
          <a:bodyPr spcFirstLastPara="1" wrap="square" lIns="91425" tIns="91425" rIns="91425" bIns="91425" anchor="t" anchorCtr="0">
            <a:noAutofit/>
          </a:bodyPr>
          <a:lstStyle>
            <a:lvl1pPr lvl="0">
              <a:lnSpc>
                <a:spcPct val="100000"/>
              </a:lnSpc>
              <a:spcBef>
                <a:spcPts val="0"/>
              </a:spcBef>
              <a:spcAft>
                <a:spcPts val="0"/>
              </a:spcAft>
              <a:buSzPts val="2800"/>
              <a:buNone/>
              <a:defRPr sz="1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cxnSp>
        <p:nvCxnSpPr>
          <p:cNvPr id="11" name="Google Shape;11;p2"/>
          <p:cNvCxnSpPr/>
          <p:nvPr/>
        </p:nvCxnSpPr>
        <p:spPr>
          <a:xfrm>
            <a:off x="0" y="4599425"/>
            <a:ext cx="9169500" cy="0"/>
          </a:xfrm>
          <a:prstGeom prst="straightConnector1">
            <a:avLst/>
          </a:prstGeom>
          <a:noFill/>
          <a:ln w="9525" cap="flat" cmpd="sng">
            <a:solidFill>
              <a:schemeClr val="dk1"/>
            </a:solidFill>
            <a:prstDash val="solid"/>
            <a:round/>
            <a:headEnd type="none" w="med" len="med"/>
            <a:tailEnd type="none" w="med" len="med"/>
          </a:ln>
        </p:spPr>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2"/>
        <p:cNvGrpSpPr/>
        <p:nvPr/>
      </p:nvGrpSpPr>
      <p:grpSpPr>
        <a:xfrm>
          <a:off x="0" y="0"/>
          <a:ext cx="0" cy="0"/>
          <a:chOff x="0" y="0"/>
          <a:chExt cx="0" cy="0"/>
        </a:xfrm>
      </p:grpSpPr>
      <p:sp>
        <p:nvSpPr>
          <p:cNvPr id="13" name="Google Shape;13;p3"/>
          <p:cNvSpPr txBox="1">
            <a:spLocks noGrp="1"/>
          </p:cNvSpPr>
          <p:nvPr>
            <p:ph type="title"/>
          </p:nvPr>
        </p:nvSpPr>
        <p:spPr>
          <a:xfrm>
            <a:off x="713219" y="2059850"/>
            <a:ext cx="3993000" cy="841800"/>
          </a:xfrm>
          <a:prstGeom prst="rect">
            <a:avLst/>
          </a:prstGeom>
        </p:spPr>
        <p:txBody>
          <a:bodyPr spcFirstLastPara="1" wrap="square" lIns="91425" tIns="91425" rIns="91425" bIns="91425" anchor="ctr" anchorCtr="0">
            <a:noAutofit/>
          </a:bodyPr>
          <a:lstStyle>
            <a:lvl1pPr lvl="0">
              <a:spcBef>
                <a:spcPts val="0"/>
              </a:spcBef>
              <a:spcAft>
                <a:spcPts val="0"/>
              </a:spcAft>
              <a:buSzPts val="3600"/>
              <a:buNone/>
              <a:defRPr sz="42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14" name="Google Shape;14;p3"/>
          <p:cNvSpPr txBox="1">
            <a:spLocks noGrp="1"/>
          </p:cNvSpPr>
          <p:nvPr>
            <p:ph type="title" idx="2" hasCustomPrompt="1"/>
          </p:nvPr>
        </p:nvSpPr>
        <p:spPr>
          <a:xfrm>
            <a:off x="713221" y="1081450"/>
            <a:ext cx="1437000" cy="841800"/>
          </a:xfrm>
          <a:prstGeom prst="rect">
            <a:avLst/>
          </a:prstGeom>
        </p:spPr>
        <p:txBody>
          <a:bodyPr spcFirstLastPara="1" wrap="square" lIns="91425" tIns="91425" rIns="91425" bIns="91425" anchor="ctr" anchorCtr="0">
            <a:noAutofit/>
          </a:bodyPr>
          <a:lstStyle>
            <a:lvl1pPr lvl="0" rtl="0">
              <a:spcBef>
                <a:spcPts val="0"/>
              </a:spcBef>
              <a:spcAft>
                <a:spcPts val="0"/>
              </a:spcAft>
              <a:buSzPts val="6000"/>
              <a:buNone/>
              <a:defRPr sz="7000">
                <a:solidFill>
                  <a:schemeClr val="dk2"/>
                </a:solidFill>
              </a:defRPr>
            </a:lvl1pPr>
            <a:lvl2pPr lvl="1" algn="ctr" rtl="0">
              <a:spcBef>
                <a:spcPts val="0"/>
              </a:spcBef>
              <a:spcAft>
                <a:spcPts val="0"/>
              </a:spcAft>
              <a:buSzPts val="6000"/>
              <a:buNone/>
              <a:defRPr sz="6000"/>
            </a:lvl2pPr>
            <a:lvl3pPr lvl="2" algn="ctr" rtl="0">
              <a:spcBef>
                <a:spcPts val="0"/>
              </a:spcBef>
              <a:spcAft>
                <a:spcPts val="0"/>
              </a:spcAft>
              <a:buSzPts val="6000"/>
              <a:buNone/>
              <a:defRPr sz="6000"/>
            </a:lvl3pPr>
            <a:lvl4pPr lvl="3" algn="ctr" rtl="0">
              <a:spcBef>
                <a:spcPts val="0"/>
              </a:spcBef>
              <a:spcAft>
                <a:spcPts val="0"/>
              </a:spcAft>
              <a:buSzPts val="6000"/>
              <a:buNone/>
              <a:defRPr sz="6000"/>
            </a:lvl4pPr>
            <a:lvl5pPr lvl="4" algn="ctr" rtl="0">
              <a:spcBef>
                <a:spcPts val="0"/>
              </a:spcBef>
              <a:spcAft>
                <a:spcPts val="0"/>
              </a:spcAft>
              <a:buSzPts val="6000"/>
              <a:buNone/>
              <a:defRPr sz="6000"/>
            </a:lvl5pPr>
            <a:lvl6pPr lvl="5" algn="ctr" rtl="0">
              <a:spcBef>
                <a:spcPts val="0"/>
              </a:spcBef>
              <a:spcAft>
                <a:spcPts val="0"/>
              </a:spcAft>
              <a:buSzPts val="6000"/>
              <a:buNone/>
              <a:defRPr sz="6000"/>
            </a:lvl6pPr>
            <a:lvl7pPr lvl="6" algn="ctr" rtl="0">
              <a:spcBef>
                <a:spcPts val="0"/>
              </a:spcBef>
              <a:spcAft>
                <a:spcPts val="0"/>
              </a:spcAft>
              <a:buSzPts val="6000"/>
              <a:buNone/>
              <a:defRPr sz="6000"/>
            </a:lvl7pPr>
            <a:lvl8pPr lvl="7" algn="ctr" rtl="0">
              <a:spcBef>
                <a:spcPts val="0"/>
              </a:spcBef>
              <a:spcAft>
                <a:spcPts val="0"/>
              </a:spcAft>
              <a:buSzPts val="6000"/>
              <a:buNone/>
              <a:defRPr sz="6000"/>
            </a:lvl8pPr>
            <a:lvl9pPr lvl="8" algn="ctr" rtl="0">
              <a:spcBef>
                <a:spcPts val="0"/>
              </a:spcBef>
              <a:spcAft>
                <a:spcPts val="0"/>
              </a:spcAft>
              <a:buSzPts val="6000"/>
              <a:buNone/>
              <a:defRPr sz="6000"/>
            </a:lvl9pPr>
          </a:lstStyle>
          <a:p>
            <a:r>
              <a:t>xx%</a:t>
            </a:r>
          </a:p>
        </p:txBody>
      </p:sp>
      <p:cxnSp>
        <p:nvCxnSpPr>
          <p:cNvPr id="15" name="Google Shape;15;p3"/>
          <p:cNvCxnSpPr/>
          <p:nvPr/>
        </p:nvCxnSpPr>
        <p:spPr>
          <a:xfrm>
            <a:off x="0" y="4599425"/>
            <a:ext cx="9169500" cy="0"/>
          </a:xfrm>
          <a:prstGeom prst="straightConnector1">
            <a:avLst/>
          </a:prstGeom>
          <a:noFill/>
          <a:ln w="9525" cap="flat" cmpd="sng">
            <a:solidFill>
              <a:schemeClr val="dk1"/>
            </a:solidFill>
            <a:prstDash val="solid"/>
            <a:round/>
            <a:headEnd type="none" w="med" len="med"/>
            <a:tailEnd type="none" w="med" len="med"/>
          </a:ln>
        </p:spPr>
      </p:cxnSp>
      <p:sp>
        <p:nvSpPr>
          <p:cNvPr id="16" name="Google Shape;16;p3"/>
          <p:cNvSpPr txBox="1">
            <a:spLocks noGrp="1"/>
          </p:cNvSpPr>
          <p:nvPr>
            <p:ph type="subTitle" idx="1"/>
          </p:nvPr>
        </p:nvSpPr>
        <p:spPr>
          <a:xfrm>
            <a:off x="713219" y="2901650"/>
            <a:ext cx="3993000" cy="5814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2800"/>
              <a:buNone/>
              <a:defRPr sz="1800"/>
            </a:lvl1pPr>
            <a:lvl2pPr lvl="1" algn="ctr" rtl="0">
              <a:lnSpc>
                <a:spcPct val="100000"/>
              </a:lnSpc>
              <a:spcBef>
                <a:spcPts val="0"/>
              </a:spcBef>
              <a:spcAft>
                <a:spcPts val="0"/>
              </a:spcAft>
              <a:buSzPts val="2800"/>
              <a:buNone/>
              <a:defRPr sz="2800"/>
            </a:lvl2pPr>
            <a:lvl3pPr lvl="2" algn="ctr" rtl="0">
              <a:lnSpc>
                <a:spcPct val="100000"/>
              </a:lnSpc>
              <a:spcBef>
                <a:spcPts val="0"/>
              </a:spcBef>
              <a:spcAft>
                <a:spcPts val="0"/>
              </a:spcAft>
              <a:buSzPts val="2800"/>
              <a:buNone/>
              <a:defRPr sz="2800"/>
            </a:lvl3pPr>
            <a:lvl4pPr lvl="3" algn="ctr" rtl="0">
              <a:lnSpc>
                <a:spcPct val="100000"/>
              </a:lnSpc>
              <a:spcBef>
                <a:spcPts val="0"/>
              </a:spcBef>
              <a:spcAft>
                <a:spcPts val="0"/>
              </a:spcAft>
              <a:buSzPts val="2800"/>
              <a:buNone/>
              <a:defRPr sz="2800"/>
            </a:lvl4pPr>
            <a:lvl5pPr lvl="4" algn="ctr" rtl="0">
              <a:lnSpc>
                <a:spcPct val="100000"/>
              </a:lnSpc>
              <a:spcBef>
                <a:spcPts val="0"/>
              </a:spcBef>
              <a:spcAft>
                <a:spcPts val="0"/>
              </a:spcAft>
              <a:buSzPts val="2800"/>
              <a:buNone/>
              <a:defRPr sz="2800"/>
            </a:lvl5pPr>
            <a:lvl6pPr lvl="5" algn="ctr" rtl="0">
              <a:lnSpc>
                <a:spcPct val="100000"/>
              </a:lnSpc>
              <a:spcBef>
                <a:spcPts val="0"/>
              </a:spcBef>
              <a:spcAft>
                <a:spcPts val="0"/>
              </a:spcAft>
              <a:buSzPts val="2800"/>
              <a:buNone/>
              <a:defRPr sz="2800"/>
            </a:lvl6pPr>
            <a:lvl7pPr lvl="6" algn="ctr" rtl="0">
              <a:lnSpc>
                <a:spcPct val="100000"/>
              </a:lnSpc>
              <a:spcBef>
                <a:spcPts val="0"/>
              </a:spcBef>
              <a:spcAft>
                <a:spcPts val="0"/>
              </a:spcAft>
              <a:buSzPts val="2800"/>
              <a:buNone/>
              <a:defRPr sz="2800"/>
            </a:lvl7pPr>
            <a:lvl8pPr lvl="7" algn="ctr" rtl="0">
              <a:lnSpc>
                <a:spcPct val="100000"/>
              </a:lnSpc>
              <a:spcBef>
                <a:spcPts val="0"/>
              </a:spcBef>
              <a:spcAft>
                <a:spcPts val="0"/>
              </a:spcAft>
              <a:buSzPts val="2800"/>
              <a:buNone/>
              <a:defRPr sz="2800"/>
            </a:lvl8pPr>
            <a:lvl9pPr lvl="8" algn="ctr" rtl="0">
              <a:lnSpc>
                <a:spcPct val="100000"/>
              </a:lnSpc>
              <a:spcBef>
                <a:spcPts val="0"/>
              </a:spcBef>
              <a:spcAft>
                <a:spcPts val="0"/>
              </a:spcAft>
              <a:buSzPts val="2800"/>
              <a:buNone/>
              <a:defRPr sz="2800"/>
            </a:lvl9pPr>
          </a:lstStyle>
          <a:p>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7"/>
        <p:cNvGrpSpPr/>
        <p:nvPr/>
      </p:nvGrpSpPr>
      <p:grpSpPr>
        <a:xfrm>
          <a:off x="0" y="0"/>
          <a:ext cx="0" cy="0"/>
          <a:chOff x="0" y="0"/>
          <a:chExt cx="0" cy="0"/>
        </a:xfrm>
      </p:grpSpPr>
      <p:sp>
        <p:nvSpPr>
          <p:cNvPr id="18" name="Google Shape;18;p4"/>
          <p:cNvSpPr txBox="1">
            <a:spLocks noGrp="1"/>
          </p:cNvSpPr>
          <p:nvPr>
            <p:ph type="title"/>
          </p:nvPr>
        </p:nvSpPr>
        <p:spPr>
          <a:xfrm>
            <a:off x="713225" y="445025"/>
            <a:ext cx="7717500" cy="572700"/>
          </a:xfrm>
          <a:prstGeom prst="rect">
            <a:avLst/>
          </a:prstGeom>
        </p:spPr>
        <p:txBody>
          <a:bodyPr spcFirstLastPara="1" wrap="square" lIns="91425" tIns="91425" rIns="91425" bIns="91425" anchor="t" anchorCtr="0">
            <a:noAutofit/>
          </a:bodyPr>
          <a:lstStyle>
            <a:lvl1pPr lvl="0">
              <a:spcBef>
                <a:spcPts val="0"/>
              </a:spcBef>
              <a:spcAft>
                <a:spcPts val="0"/>
              </a:spcAft>
              <a:buSzPts val="30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9" name="Google Shape;19;p4"/>
          <p:cNvSpPr txBox="1">
            <a:spLocks noGrp="1"/>
          </p:cNvSpPr>
          <p:nvPr>
            <p:ph type="body" idx="1"/>
          </p:nvPr>
        </p:nvSpPr>
        <p:spPr>
          <a:xfrm>
            <a:off x="713225" y="1017725"/>
            <a:ext cx="7717500" cy="572700"/>
          </a:xfrm>
          <a:prstGeom prst="rect">
            <a:avLst/>
          </a:prstGeom>
        </p:spPr>
        <p:txBody>
          <a:bodyPr spcFirstLastPara="1" wrap="square" lIns="91425" tIns="91425" rIns="91425" bIns="91425" anchor="t" anchorCtr="0">
            <a:noAutofit/>
          </a:bodyPr>
          <a:lstStyle>
            <a:lvl1pPr marL="457200" lvl="0" indent="-317500">
              <a:spcBef>
                <a:spcPts val="0"/>
              </a:spcBef>
              <a:spcAft>
                <a:spcPts val="0"/>
              </a:spcAft>
              <a:buSzPts val="1400"/>
              <a:buChar char="●"/>
              <a:defRPr sz="1200"/>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cxnSp>
        <p:nvCxnSpPr>
          <p:cNvPr id="20" name="Google Shape;20;p4"/>
          <p:cNvCxnSpPr/>
          <p:nvPr/>
        </p:nvCxnSpPr>
        <p:spPr>
          <a:xfrm>
            <a:off x="0" y="4599425"/>
            <a:ext cx="9169500" cy="0"/>
          </a:xfrm>
          <a:prstGeom prst="straightConnector1">
            <a:avLst/>
          </a:prstGeom>
          <a:noFill/>
          <a:ln w="9525" cap="flat" cmpd="sng">
            <a:solidFill>
              <a:schemeClr val="dk1"/>
            </a:solidFill>
            <a:prstDash val="solid"/>
            <a:round/>
            <a:headEnd type="none" w="med" len="med"/>
            <a:tailEnd type="none" w="med" len="med"/>
          </a:ln>
        </p:spPr>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8"/>
        <p:cNvGrpSpPr/>
        <p:nvPr/>
      </p:nvGrpSpPr>
      <p:grpSpPr>
        <a:xfrm>
          <a:off x="0" y="0"/>
          <a:ext cx="0" cy="0"/>
          <a:chOff x="0" y="0"/>
          <a:chExt cx="0" cy="0"/>
        </a:xfrm>
      </p:grpSpPr>
      <p:sp>
        <p:nvSpPr>
          <p:cNvPr id="39" name="Google Shape;39;p9"/>
          <p:cNvSpPr txBox="1">
            <a:spLocks noGrp="1"/>
          </p:cNvSpPr>
          <p:nvPr>
            <p:ph type="subTitle" idx="1"/>
          </p:nvPr>
        </p:nvSpPr>
        <p:spPr>
          <a:xfrm>
            <a:off x="859962" y="2321713"/>
            <a:ext cx="3858900" cy="1906200"/>
          </a:xfrm>
          <a:prstGeom prst="rect">
            <a:avLst/>
          </a:prstGeom>
        </p:spPr>
        <p:txBody>
          <a:bodyPr spcFirstLastPara="1" wrap="square" lIns="91425" tIns="91425" rIns="91425" bIns="91425" anchor="t" anchorCtr="0">
            <a:noAutofit/>
          </a:bodyPr>
          <a:lstStyle>
            <a:lvl1pPr lvl="0">
              <a:lnSpc>
                <a:spcPct val="100000"/>
              </a:lnSpc>
              <a:spcBef>
                <a:spcPts val="0"/>
              </a:spcBef>
              <a:spcAft>
                <a:spcPts val="0"/>
              </a:spcAft>
              <a:buSzPts val="2100"/>
              <a:buNone/>
              <a:defRPr sz="16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cxnSp>
        <p:nvCxnSpPr>
          <p:cNvPr id="40" name="Google Shape;40;p9"/>
          <p:cNvCxnSpPr/>
          <p:nvPr/>
        </p:nvCxnSpPr>
        <p:spPr>
          <a:xfrm>
            <a:off x="0" y="4599425"/>
            <a:ext cx="9169500" cy="0"/>
          </a:xfrm>
          <a:prstGeom prst="straightConnector1">
            <a:avLst/>
          </a:prstGeom>
          <a:noFill/>
          <a:ln w="9525" cap="flat" cmpd="sng">
            <a:solidFill>
              <a:schemeClr val="dk1"/>
            </a:solidFill>
            <a:prstDash val="solid"/>
            <a:round/>
            <a:headEnd type="none" w="med" len="med"/>
            <a:tailEnd type="none" w="med" len="med"/>
          </a:ln>
        </p:spPr>
      </p:cxnSp>
      <p:sp>
        <p:nvSpPr>
          <p:cNvPr id="41" name="Google Shape;41;p9"/>
          <p:cNvSpPr txBox="1">
            <a:spLocks noGrp="1"/>
          </p:cNvSpPr>
          <p:nvPr>
            <p:ph type="title"/>
          </p:nvPr>
        </p:nvSpPr>
        <p:spPr>
          <a:xfrm>
            <a:off x="859962" y="610788"/>
            <a:ext cx="3316800" cy="16074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sz="4600">
                <a:solidFill>
                  <a:schemeClr val="dk2"/>
                </a:solidFill>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4"/>
        <p:cNvGrpSpPr/>
        <p:nvPr/>
      </p:nvGrpSpPr>
      <p:grpSpPr>
        <a:xfrm>
          <a:off x="0" y="0"/>
          <a:ext cx="0" cy="0"/>
          <a:chOff x="0" y="0"/>
          <a:chExt cx="0" cy="0"/>
        </a:xfrm>
      </p:grpSpPr>
      <p:sp>
        <p:nvSpPr>
          <p:cNvPr id="45" name="Google Shape;45;p11"/>
          <p:cNvSpPr txBox="1">
            <a:spLocks noGrp="1"/>
          </p:cNvSpPr>
          <p:nvPr>
            <p:ph type="title" hasCustomPrompt="1"/>
          </p:nvPr>
        </p:nvSpPr>
        <p:spPr>
          <a:xfrm>
            <a:off x="713225" y="699900"/>
            <a:ext cx="5728200" cy="1963500"/>
          </a:xfrm>
          <a:prstGeom prst="rect">
            <a:avLst/>
          </a:prstGeom>
        </p:spPr>
        <p:txBody>
          <a:bodyPr spcFirstLastPara="1" wrap="square" lIns="91425" tIns="91425" rIns="91425" bIns="91425" anchor="b" anchorCtr="0">
            <a:noAutofit/>
          </a:bodyPr>
          <a:lstStyle>
            <a:lvl1pPr lvl="0">
              <a:spcBef>
                <a:spcPts val="0"/>
              </a:spcBef>
              <a:spcAft>
                <a:spcPts val="0"/>
              </a:spcAft>
              <a:buSzPts val="12000"/>
              <a:buNone/>
              <a:defRPr sz="12000">
                <a:solidFill>
                  <a:schemeClr val="dk2"/>
                </a:solidFill>
              </a:defRPr>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p11"/>
          <p:cNvSpPr txBox="1">
            <a:spLocks noGrp="1"/>
          </p:cNvSpPr>
          <p:nvPr>
            <p:ph type="subTitle" idx="1"/>
          </p:nvPr>
        </p:nvSpPr>
        <p:spPr>
          <a:xfrm>
            <a:off x="713225" y="2663400"/>
            <a:ext cx="3898800" cy="7134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600"/>
              <a:buNone/>
              <a:defRPr sz="1800"/>
            </a:lvl1pPr>
            <a:lvl2pPr lvl="1" algn="ctr" rtl="0">
              <a:lnSpc>
                <a:spcPct val="100000"/>
              </a:lnSpc>
              <a:spcBef>
                <a:spcPts val="0"/>
              </a:spcBef>
              <a:spcAft>
                <a:spcPts val="0"/>
              </a:spcAft>
              <a:buSzPts val="1600"/>
              <a:buNone/>
              <a:defRPr sz="1600"/>
            </a:lvl2pPr>
            <a:lvl3pPr lvl="2" algn="ctr" rtl="0">
              <a:lnSpc>
                <a:spcPct val="100000"/>
              </a:lnSpc>
              <a:spcBef>
                <a:spcPts val="0"/>
              </a:spcBef>
              <a:spcAft>
                <a:spcPts val="0"/>
              </a:spcAft>
              <a:buSzPts val="1600"/>
              <a:buNone/>
              <a:defRPr sz="1600"/>
            </a:lvl3pPr>
            <a:lvl4pPr lvl="3" algn="ctr" rtl="0">
              <a:lnSpc>
                <a:spcPct val="100000"/>
              </a:lnSpc>
              <a:spcBef>
                <a:spcPts val="0"/>
              </a:spcBef>
              <a:spcAft>
                <a:spcPts val="0"/>
              </a:spcAft>
              <a:buSzPts val="1600"/>
              <a:buNone/>
              <a:defRPr sz="1600"/>
            </a:lvl4pPr>
            <a:lvl5pPr lvl="4" algn="ctr" rtl="0">
              <a:lnSpc>
                <a:spcPct val="100000"/>
              </a:lnSpc>
              <a:spcBef>
                <a:spcPts val="0"/>
              </a:spcBef>
              <a:spcAft>
                <a:spcPts val="0"/>
              </a:spcAft>
              <a:buSzPts val="1600"/>
              <a:buNone/>
              <a:defRPr sz="1600"/>
            </a:lvl5pPr>
            <a:lvl6pPr lvl="5" algn="ctr" rtl="0">
              <a:lnSpc>
                <a:spcPct val="100000"/>
              </a:lnSpc>
              <a:spcBef>
                <a:spcPts val="0"/>
              </a:spcBef>
              <a:spcAft>
                <a:spcPts val="0"/>
              </a:spcAft>
              <a:buSzPts val="1600"/>
              <a:buNone/>
              <a:defRPr sz="1600"/>
            </a:lvl6pPr>
            <a:lvl7pPr lvl="6" algn="ctr" rtl="0">
              <a:lnSpc>
                <a:spcPct val="100000"/>
              </a:lnSpc>
              <a:spcBef>
                <a:spcPts val="0"/>
              </a:spcBef>
              <a:spcAft>
                <a:spcPts val="0"/>
              </a:spcAft>
              <a:buSzPts val="1600"/>
              <a:buNone/>
              <a:defRPr sz="1600"/>
            </a:lvl7pPr>
            <a:lvl8pPr lvl="7" algn="ctr" rtl="0">
              <a:lnSpc>
                <a:spcPct val="100000"/>
              </a:lnSpc>
              <a:spcBef>
                <a:spcPts val="0"/>
              </a:spcBef>
              <a:spcAft>
                <a:spcPts val="0"/>
              </a:spcAft>
              <a:buSzPts val="1600"/>
              <a:buNone/>
              <a:defRPr sz="1600"/>
            </a:lvl8pPr>
            <a:lvl9pPr lvl="8" algn="ctr" rtl="0">
              <a:lnSpc>
                <a:spcPct val="100000"/>
              </a:lnSpc>
              <a:spcBef>
                <a:spcPts val="0"/>
              </a:spcBef>
              <a:spcAft>
                <a:spcPts val="0"/>
              </a:spcAft>
              <a:buSzPts val="1600"/>
              <a:buNone/>
              <a:defRPr sz="1600"/>
            </a:lvl9pPr>
          </a:lstStyle>
          <a:p>
            <a:endParaRPr/>
          </a:p>
        </p:txBody>
      </p:sp>
      <p:cxnSp>
        <p:nvCxnSpPr>
          <p:cNvPr id="47" name="Google Shape;47;p11"/>
          <p:cNvCxnSpPr/>
          <p:nvPr/>
        </p:nvCxnSpPr>
        <p:spPr>
          <a:xfrm>
            <a:off x="0" y="4599425"/>
            <a:ext cx="9169500" cy="0"/>
          </a:xfrm>
          <a:prstGeom prst="straightConnector1">
            <a:avLst/>
          </a:prstGeom>
          <a:noFill/>
          <a:ln w="9525" cap="flat" cmpd="sng">
            <a:solidFill>
              <a:schemeClr val="dk1"/>
            </a:solidFill>
            <a:prstDash val="solid"/>
            <a:round/>
            <a:headEnd type="none" w="med" len="med"/>
            <a:tailEnd type="none" w="med" len="med"/>
          </a:ln>
        </p:spPr>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Blank" type="blank">
  <p:cSld name="BLANK">
    <p:bg>
      <p:bgPr>
        <a:noFill/>
        <a:effectLst/>
      </p:bgPr>
    </p:bg>
    <p:spTree>
      <p:nvGrpSpPr>
        <p:cNvPr id="1" name="Shape 48"/>
        <p:cNvGrpSpPr/>
        <p:nvPr/>
      </p:nvGrpSpPr>
      <p:grpSpPr>
        <a:xfrm>
          <a:off x="0" y="0"/>
          <a:ext cx="0" cy="0"/>
          <a:chOff x="0" y="0"/>
          <a:chExt cx="0" cy="0"/>
        </a:xfrm>
      </p:grpSpPr>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able of contents">
  <p:cSld name="CUSTOM">
    <p:spTree>
      <p:nvGrpSpPr>
        <p:cNvPr id="1" name="Shape 49"/>
        <p:cNvGrpSpPr/>
        <p:nvPr/>
      </p:nvGrpSpPr>
      <p:grpSpPr>
        <a:xfrm>
          <a:off x="0" y="0"/>
          <a:ext cx="0" cy="0"/>
          <a:chOff x="0" y="0"/>
          <a:chExt cx="0" cy="0"/>
        </a:xfrm>
      </p:grpSpPr>
      <p:sp>
        <p:nvSpPr>
          <p:cNvPr id="50" name="Google Shape;50;p13"/>
          <p:cNvSpPr txBox="1">
            <a:spLocks noGrp="1"/>
          </p:cNvSpPr>
          <p:nvPr>
            <p:ph type="title" hasCustomPrompt="1"/>
          </p:nvPr>
        </p:nvSpPr>
        <p:spPr>
          <a:xfrm>
            <a:off x="715100" y="1153675"/>
            <a:ext cx="2340900" cy="459300"/>
          </a:xfrm>
          <a:prstGeom prst="rect">
            <a:avLst/>
          </a:prstGeom>
          <a:noFill/>
        </p:spPr>
        <p:txBody>
          <a:bodyPr spcFirstLastPara="1" wrap="square" lIns="91425" tIns="91425" rIns="91425" bIns="91425" anchor="ctr" anchorCtr="0">
            <a:noAutofit/>
          </a:bodyPr>
          <a:lstStyle>
            <a:lvl1pPr lvl="0" rtl="0">
              <a:spcBef>
                <a:spcPts val="0"/>
              </a:spcBef>
              <a:spcAft>
                <a:spcPts val="0"/>
              </a:spcAft>
              <a:buSzPts val="3000"/>
              <a:buNone/>
              <a:defRPr sz="3000">
                <a:solidFill>
                  <a:schemeClr val="dk2"/>
                </a:solidFill>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51" name="Google Shape;51;p13"/>
          <p:cNvSpPr txBox="1">
            <a:spLocks noGrp="1"/>
          </p:cNvSpPr>
          <p:nvPr>
            <p:ph type="subTitle" idx="1"/>
          </p:nvPr>
        </p:nvSpPr>
        <p:spPr>
          <a:xfrm>
            <a:off x="715100" y="2026085"/>
            <a:ext cx="2336400" cy="484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solidFill>
                  <a:schemeClr val="dk1"/>
                </a:solidFill>
              </a:defRPr>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endParaRPr/>
          </a:p>
        </p:txBody>
      </p:sp>
      <p:sp>
        <p:nvSpPr>
          <p:cNvPr id="52" name="Google Shape;52;p13"/>
          <p:cNvSpPr txBox="1">
            <a:spLocks noGrp="1"/>
          </p:cNvSpPr>
          <p:nvPr>
            <p:ph type="subTitle" idx="2"/>
          </p:nvPr>
        </p:nvSpPr>
        <p:spPr>
          <a:xfrm>
            <a:off x="715100" y="3818237"/>
            <a:ext cx="2336400" cy="484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solidFill>
                  <a:schemeClr val="dk1"/>
                </a:solidFill>
              </a:defRPr>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endParaRPr/>
          </a:p>
        </p:txBody>
      </p:sp>
      <p:sp>
        <p:nvSpPr>
          <p:cNvPr id="53" name="Google Shape;53;p13"/>
          <p:cNvSpPr txBox="1">
            <a:spLocks noGrp="1"/>
          </p:cNvSpPr>
          <p:nvPr>
            <p:ph type="title" idx="3"/>
          </p:nvPr>
        </p:nvSpPr>
        <p:spPr>
          <a:xfrm>
            <a:off x="720000" y="445025"/>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sz="3000"/>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54" name="Google Shape;54;p13"/>
          <p:cNvSpPr txBox="1">
            <a:spLocks noGrp="1"/>
          </p:cNvSpPr>
          <p:nvPr>
            <p:ph type="subTitle" idx="4"/>
          </p:nvPr>
        </p:nvSpPr>
        <p:spPr>
          <a:xfrm>
            <a:off x="715100" y="1810475"/>
            <a:ext cx="2336400" cy="363300"/>
          </a:xfrm>
          <a:prstGeom prst="rect">
            <a:avLst/>
          </a:prstGeom>
          <a:ln>
            <a:noFill/>
          </a:ln>
        </p:spPr>
        <p:txBody>
          <a:bodyPr spcFirstLastPara="1" wrap="square" lIns="91425" tIns="91425" rIns="91425" bIns="91425" anchor="b" anchorCtr="0">
            <a:noAutofit/>
          </a:bodyPr>
          <a:lstStyle>
            <a:lvl1pPr lvl="0" rtl="0">
              <a:lnSpc>
                <a:spcPct val="100000"/>
              </a:lnSpc>
              <a:spcBef>
                <a:spcPts val="0"/>
              </a:spcBef>
              <a:spcAft>
                <a:spcPts val="0"/>
              </a:spcAft>
              <a:buClr>
                <a:schemeClr val="dk1"/>
              </a:buClr>
              <a:buSzPts val="1600"/>
              <a:buFont typeface="Josefin Sans"/>
              <a:buNone/>
              <a:defRPr sz="2000" b="1">
                <a:solidFill>
                  <a:schemeClr val="lt1"/>
                </a:solidFill>
                <a:latin typeface="Josefin Sans"/>
                <a:ea typeface="Josefin Sans"/>
                <a:cs typeface="Josefin Sans"/>
                <a:sym typeface="Josefin Sans"/>
              </a:defRPr>
            </a:lvl1pPr>
            <a:lvl2pPr lvl="1" rtl="0">
              <a:lnSpc>
                <a:spcPct val="100000"/>
              </a:lnSpc>
              <a:spcBef>
                <a:spcPts val="0"/>
              </a:spcBef>
              <a:spcAft>
                <a:spcPts val="0"/>
              </a:spcAft>
              <a:buClr>
                <a:schemeClr val="dk1"/>
              </a:buClr>
              <a:buSzPts val="1600"/>
              <a:buFont typeface="Josefin Sans"/>
              <a:buNone/>
              <a:defRPr sz="1600" b="1">
                <a:solidFill>
                  <a:schemeClr val="dk1"/>
                </a:solidFill>
                <a:latin typeface="Josefin Sans"/>
                <a:ea typeface="Josefin Sans"/>
                <a:cs typeface="Josefin Sans"/>
                <a:sym typeface="Josefin Sans"/>
              </a:defRPr>
            </a:lvl2pPr>
            <a:lvl3pPr lvl="2" rtl="0">
              <a:lnSpc>
                <a:spcPct val="100000"/>
              </a:lnSpc>
              <a:spcBef>
                <a:spcPts val="0"/>
              </a:spcBef>
              <a:spcAft>
                <a:spcPts val="0"/>
              </a:spcAft>
              <a:buClr>
                <a:schemeClr val="dk1"/>
              </a:buClr>
              <a:buSzPts val="1600"/>
              <a:buFont typeface="Josefin Sans"/>
              <a:buNone/>
              <a:defRPr sz="1600" b="1">
                <a:solidFill>
                  <a:schemeClr val="dk1"/>
                </a:solidFill>
                <a:latin typeface="Josefin Sans"/>
                <a:ea typeface="Josefin Sans"/>
                <a:cs typeface="Josefin Sans"/>
                <a:sym typeface="Josefin Sans"/>
              </a:defRPr>
            </a:lvl3pPr>
            <a:lvl4pPr lvl="3" rtl="0">
              <a:lnSpc>
                <a:spcPct val="100000"/>
              </a:lnSpc>
              <a:spcBef>
                <a:spcPts val="0"/>
              </a:spcBef>
              <a:spcAft>
                <a:spcPts val="0"/>
              </a:spcAft>
              <a:buClr>
                <a:schemeClr val="dk1"/>
              </a:buClr>
              <a:buSzPts val="1600"/>
              <a:buFont typeface="Josefin Sans"/>
              <a:buNone/>
              <a:defRPr sz="1600" b="1">
                <a:solidFill>
                  <a:schemeClr val="dk1"/>
                </a:solidFill>
                <a:latin typeface="Josefin Sans"/>
                <a:ea typeface="Josefin Sans"/>
                <a:cs typeface="Josefin Sans"/>
                <a:sym typeface="Josefin Sans"/>
              </a:defRPr>
            </a:lvl4pPr>
            <a:lvl5pPr lvl="4" rtl="0">
              <a:lnSpc>
                <a:spcPct val="100000"/>
              </a:lnSpc>
              <a:spcBef>
                <a:spcPts val="0"/>
              </a:spcBef>
              <a:spcAft>
                <a:spcPts val="0"/>
              </a:spcAft>
              <a:buClr>
                <a:schemeClr val="dk1"/>
              </a:buClr>
              <a:buSzPts val="1600"/>
              <a:buFont typeface="Josefin Sans"/>
              <a:buNone/>
              <a:defRPr sz="1600" b="1">
                <a:solidFill>
                  <a:schemeClr val="dk1"/>
                </a:solidFill>
                <a:latin typeface="Josefin Sans"/>
                <a:ea typeface="Josefin Sans"/>
                <a:cs typeface="Josefin Sans"/>
                <a:sym typeface="Josefin Sans"/>
              </a:defRPr>
            </a:lvl5pPr>
            <a:lvl6pPr lvl="5" rtl="0">
              <a:lnSpc>
                <a:spcPct val="100000"/>
              </a:lnSpc>
              <a:spcBef>
                <a:spcPts val="0"/>
              </a:spcBef>
              <a:spcAft>
                <a:spcPts val="0"/>
              </a:spcAft>
              <a:buClr>
                <a:schemeClr val="dk1"/>
              </a:buClr>
              <a:buSzPts val="1600"/>
              <a:buFont typeface="Josefin Sans"/>
              <a:buNone/>
              <a:defRPr sz="1600" b="1">
                <a:solidFill>
                  <a:schemeClr val="dk1"/>
                </a:solidFill>
                <a:latin typeface="Josefin Sans"/>
                <a:ea typeface="Josefin Sans"/>
                <a:cs typeface="Josefin Sans"/>
                <a:sym typeface="Josefin Sans"/>
              </a:defRPr>
            </a:lvl6pPr>
            <a:lvl7pPr lvl="6" rtl="0">
              <a:lnSpc>
                <a:spcPct val="100000"/>
              </a:lnSpc>
              <a:spcBef>
                <a:spcPts val="0"/>
              </a:spcBef>
              <a:spcAft>
                <a:spcPts val="0"/>
              </a:spcAft>
              <a:buClr>
                <a:schemeClr val="dk1"/>
              </a:buClr>
              <a:buSzPts val="1600"/>
              <a:buFont typeface="Josefin Sans"/>
              <a:buNone/>
              <a:defRPr sz="1600" b="1">
                <a:solidFill>
                  <a:schemeClr val="dk1"/>
                </a:solidFill>
                <a:latin typeface="Josefin Sans"/>
                <a:ea typeface="Josefin Sans"/>
                <a:cs typeface="Josefin Sans"/>
                <a:sym typeface="Josefin Sans"/>
              </a:defRPr>
            </a:lvl7pPr>
            <a:lvl8pPr lvl="7" rtl="0">
              <a:lnSpc>
                <a:spcPct val="100000"/>
              </a:lnSpc>
              <a:spcBef>
                <a:spcPts val="0"/>
              </a:spcBef>
              <a:spcAft>
                <a:spcPts val="0"/>
              </a:spcAft>
              <a:buClr>
                <a:schemeClr val="dk1"/>
              </a:buClr>
              <a:buSzPts val="1600"/>
              <a:buFont typeface="Josefin Sans"/>
              <a:buNone/>
              <a:defRPr sz="1600" b="1">
                <a:solidFill>
                  <a:schemeClr val="dk1"/>
                </a:solidFill>
                <a:latin typeface="Josefin Sans"/>
                <a:ea typeface="Josefin Sans"/>
                <a:cs typeface="Josefin Sans"/>
                <a:sym typeface="Josefin Sans"/>
              </a:defRPr>
            </a:lvl8pPr>
            <a:lvl9pPr lvl="8" rtl="0">
              <a:lnSpc>
                <a:spcPct val="100000"/>
              </a:lnSpc>
              <a:spcBef>
                <a:spcPts val="0"/>
              </a:spcBef>
              <a:spcAft>
                <a:spcPts val="0"/>
              </a:spcAft>
              <a:buClr>
                <a:schemeClr val="dk1"/>
              </a:buClr>
              <a:buSzPts val="1600"/>
              <a:buFont typeface="Josefin Sans"/>
              <a:buNone/>
              <a:defRPr sz="1600" b="1">
                <a:solidFill>
                  <a:schemeClr val="dk1"/>
                </a:solidFill>
                <a:latin typeface="Josefin Sans"/>
                <a:ea typeface="Josefin Sans"/>
                <a:cs typeface="Josefin Sans"/>
                <a:sym typeface="Josefin Sans"/>
              </a:defRPr>
            </a:lvl9pPr>
          </a:lstStyle>
          <a:p>
            <a:endParaRPr/>
          </a:p>
        </p:txBody>
      </p:sp>
      <p:sp>
        <p:nvSpPr>
          <p:cNvPr id="55" name="Google Shape;55;p13"/>
          <p:cNvSpPr txBox="1">
            <a:spLocks noGrp="1"/>
          </p:cNvSpPr>
          <p:nvPr>
            <p:ph type="subTitle" idx="5"/>
          </p:nvPr>
        </p:nvSpPr>
        <p:spPr>
          <a:xfrm>
            <a:off x="715100" y="3605800"/>
            <a:ext cx="2336400" cy="365700"/>
          </a:xfrm>
          <a:prstGeom prst="rect">
            <a:avLst/>
          </a:prstGeom>
          <a:ln>
            <a:noFill/>
          </a:ln>
        </p:spPr>
        <p:txBody>
          <a:bodyPr spcFirstLastPara="1" wrap="square" lIns="91425" tIns="91425" rIns="91425" bIns="91425" anchor="b" anchorCtr="0">
            <a:noAutofit/>
          </a:bodyPr>
          <a:lstStyle>
            <a:lvl1pPr lvl="0" rtl="0">
              <a:lnSpc>
                <a:spcPct val="100000"/>
              </a:lnSpc>
              <a:spcBef>
                <a:spcPts val="0"/>
              </a:spcBef>
              <a:spcAft>
                <a:spcPts val="0"/>
              </a:spcAft>
              <a:buClr>
                <a:schemeClr val="dk1"/>
              </a:buClr>
              <a:buSzPts val="1600"/>
              <a:buFont typeface="Josefin Sans"/>
              <a:buNone/>
              <a:defRPr sz="2000" b="1">
                <a:solidFill>
                  <a:schemeClr val="lt1"/>
                </a:solidFill>
                <a:latin typeface="Josefin Sans"/>
                <a:ea typeface="Josefin Sans"/>
                <a:cs typeface="Josefin Sans"/>
                <a:sym typeface="Josefin Sans"/>
              </a:defRPr>
            </a:lvl1pPr>
            <a:lvl2pPr lvl="1" rtl="0">
              <a:lnSpc>
                <a:spcPct val="100000"/>
              </a:lnSpc>
              <a:spcBef>
                <a:spcPts val="0"/>
              </a:spcBef>
              <a:spcAft>
                <a:spcPts val="0"/>
              </a:spcAft>
              <a:buClr>
                <a:schemeClr val="dk1"/>
              </a:buClr>
              <a:buSzPts val="1600"/>
              <a:buFont typeface="Josefin Sans"/>
              <a:buNone/>
              <a:defRPr sz="1600" b="1">
                <a:solidFill>
                  <a:schemeClr val="dk1"/>
                </a:solidFill>
                <a:latin typeface="Josefin Sans"/>
                <a:ea typeface="Josefin Sans"/>
                <a:cs typeface="Josefin Sans"/>
                <a:sym typeface="Josefin Sans"/>
              </a:defRPr>
            </a:lvl2pPr>
            <a:lvl3pPr lvl="2" rtl="0">
              <a:lnSpc>
                <a:spcPct val="100000"/>
              </a:lnSpc>
              <a:spcBef>
                <a:spcPts val="0"/>
              </a:spcBef>
              <a:spcAft>
                <a:spcPts val="0"/>
              </a:spcAft>
              <a:buClr>
                <a:schemeClr val="dk1"/>
              </a:buClr>
              <a:buSzPts val="1600"/>
              <a:buFont typeface="Josefin Sans"/>
              <a:buNone/>
              <a:defRPr sz="1600" b="1">
                <a:solidFill>
                  <a:schemeClr val="dk1"/>
                </a:solidFill>
                <a:latin typeface="Josefin Sans"/>
                <a:ea typeface="Josefin Sans"/>
                <a:cs typeface="Josefin Sans"/>
                <a:sym typeface="Josefin Sans"/>
              </a:defRPr>
            </a:lvl3pPr>
            <a:lvl4pPr lvl="3" rtl="0">
              <a:lnSpc>
                <a:spcPct val="100000"/>
              </a:lnSpc>
              <a:spcBef>
                <a:spcPts val="0"/>
              </a:spcBef>
              <a:spcAft>
                <a:spcPts val="0"/>
              </a:spcAft>
              <a:buClr>
                <a:schemeClr val="dk1"/>
              </a:buClr>
              <a:buSzPts val="1600"/>
              <a:buFont typeface="Josefin Sans"/>
              <a:buNone/>
              <a:defRPr sz="1600" b="1">
                <a:solidFill>
                  <a:schemeClr val="dk1"/>
                </a:solidFill>
                <a:latin typeface="Josefin Sans"/>
                <a:ea typeface="Josefin Sans"/>
                <a:cs typeface="Josefin Sans"/>
                <a:sym typeface="Josefin Sans"/>
              </a:defRPr>
            </a:lvl4pPr>
            <a:lvl5pPr lvl="4" rtl="0">
              <a:lnSpc>
                <a:spcPct val="100000"/>
              </a:lnSpc>
              <a:spcBef>
                <a:spcPts val="0"/>
              </a:spcBef>
              <a:spcAft>
                <a:spcPts val="0"/>
              </a:spcAft>
              <a:buClr>
                <a:schemeClr val="dk1"/>
              </a:buClr>
              <a:buSzPts val="1600"/>
              <a:buFont typeface="Josefin Sans"/>
              <a:buNone/>
              <a:defRPr sz="1600" b="1">
                <a:solidFill>
                  <a:schemeClr val="dk1"/>
                </a:solidFill>
                <a:latin typeface="Josefin Sans"/>
                <a:ea typeface="Josefin Sans"/>
                <a:cs typeface="Josefin Sans"/>
                <a:sym typeface="Josefin Sans"/>
              </a:defRPr>
            </a:lvl5pPr>
            <a:lvl6pPr lvl="5" rtl="0">
              <a:lnSpc>
                <a:spcPct val="100000"/>
              </a:lnSpc>
              <a:spcBef>
                <a:spcPts val="0"/>
              </a:spcBef>
              <a:spcAft>
                <a:spcPts val="0"/>
              </a:spcAft>
              <a:buClr>
                <a:schemeClr val="dk1"/>
              </a:buClr>
              <a:buSzPts val="1600"/>
              <a:buFont typeface="Josefin Sans"/>
              <a:buNone/>
              <a:defRPr sz="1600" b="1">
                <a:solidFill>
                  <a:schemeClr val="dk1"/>
                </a:solidFill>
                <a:latin typeface="Josefin Sans"/>
                <a:ea typeface="Josefin Sans"/>
                <a:cs typeface="Josefin Sans"/>
                <a:sym typeface="Josefin Sans"/>
              </a:defRPr>
            </a:lvl6pPr>
            <a:lvl7pPr lvl="6" rtl="0">
              <a:lnSpc>
                <a:spcPct val="100000"/>
              </a:lnSpc>
              <a:spcBef>
                <a:spcPts val="0"/>
              </a:spcBef>
              <a:spcAft>
                <a:spcPts val="0"/>
              </a:spcAft>
              <a:buClr>
                <a:schemeClr val="dk1"/>
              </a:buClr>
              <a:buSzPts val="1600"/>
              <a:buFont typeface="Josefin Sans"/>
              <a:buNone/>
              <a:defRPr sz="1600" b="1">
                <a:solidFill>
                  <a:schemeClr val="dk1"/>
                </a:solidFill>
                <a:latin typeface="Josefin Sans"/>
                <a:ea typeface="Josefin Sans"/>
                <a:cs typeface="Josefin Sans"/>
                <a:sym typeface="Josefin Sans"/>
              </a:defRPr>
            </a:lvl7pPr>
            <a:lvl8pPr lvl="7" rtl="0">
              <a:lnSpc>
                <a:spcPct val="100000"/>
              </a:lnSpc>
              <a:spcBef>
                <a:spcPts val="0"/>
              </a:spcBef>
              <a:spcAft>
                <a:spcPts val="0"/>
              </a:spcAft>
              <a:buClr>
                <a:schemeClr val="dk1"/>
              </a:buClr>
              <a:buSzPts val="1600"/>
              <a:buFont typeface="Josefin Sans"/>
              <a:buNone/>
              <a:defRPr sz="1600" b="1">
                <a:solidFill>
                  <a:schemeClr val="dk1"/>
                </a:solidFill>
                <a:latin typeface="Josefin Sans"/>
                <a:ea typeface="Josefin Sans"/>
                <a:cs typeface="Josefin Sans"/>
                <a:sym typeface="Josefin Sans"/>
              </a:defRPr>
            </a:lvl8pPr>
            <a:lvl9pPr lvl="8" rtl="0">
              <a:lnSpc>
                <a:spcPct val="100000"/>
              </a:lnSpc>
              <a:spcBef>
                <a:spcPts val="0"/>
              </a:spcBef>
              <a:spcAft>
                <a:spcPts val="0"/>
              </a:spcAft>
              <a:buClr>
                <a:schemeClr val="dk1"/>
              </a:buClr>
              <a:buSzPts val="1600"/>
              <a:buFont typeface="Josefin Sans"/>
              <a:buNone/>
              <a:defRPr sz="1600" b="1">
                <a:solidFill>
                  <a:schemeClr val="dk1"/>
                </a:solidFill>
                <a:latin typeface="Josefin Sans"/>
                <a:ea typeface="Josefin Sans"/>
                <a:cs typeface="Josefin Sans"/>
                <a:sym typeface="Josefin Sans"/>
              </a:defRPr>
            </a:lvl9pPr>
          </a:lstStyle>
          <a:p>
            <a:endParaRPr/>
          </a:p>
        </p:txBody>
      </p:sp>
      <p:sp>
        <p:nvSpPr>
          <p:cNvPr id="56" name="Google Shape;56;p13"/>
          <p:cNvSpPr txBox="1">
            <a:spLocks noGrp="1"/>
          </p:cNvSpPr>
          <p:nvPr>
            <p:ph type="title" idx="6" hasCustomPrompt="1"/>
          </p:nvPr>
        </p:nvSpPr>
        <p:spPr>
          <a:xfrm>
            <a:off x="715100" y="2949963"/>
            <a:ext cx="2340900" cy="459300"/>
          </a:xfrm>
          <a:prstGeom prst="rect">
            <a:avLst/>
          </a:prstGeom>
          <a:noFill/>
        </p:spPr>
        <p:txBody>
          <a:bodyPr spcFirstLastPara="1" wrap="square" lIns="91425" tIns="91425" rIns="91425" bIns="91425" anchor="ctr" anchorCtr="0">
            <a:noAutofit/>
          </a:bodyPr>
          <a:lstStyle>
            <a:lvl1pPr lvl="0" rtl="0">
              <a:spcBef>
                <a:spcPts val="0"/>
              </a:spcBef>
              <a:spcAft>
                <a:spcPts val="0"/>
              </a:spcAft>
              <a:buSzPts val="3000"/>
              <a:buNone/>
              <a:defRPr sz="3000">
                <a:solidFill>
                  <a:schemeClr val="dk2"/>
                </a:solidFill>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57" name="Google Shape;57;p13"/>
          <p:cNvSpPr txBox="1">
            <a:spLocks noGrp="1"/>
          </p:cNvSpPr>
          <p:nvPr>
            <p:ph type="title" idx="7" hasCustomPrompt="1"/>
          </p:nvPr>
        </p:nvSpPr>
        <p:spPr>
          <a:xfrm>
            <a:off x="3401550" y="1153675"/>
            <a:ext cx="2340900" cy="459300"/>
          </a:xfrm>
          <a:prstGeom prst="rect">
            <a:avLst/>
          </a:prstGeom>
          <a:noFill/>
        </p:spPr>
        <p:txBody>
          <a:bodyPr spcFirstLastPara="1" wrap="square" lIns="91425" tIns="91425" rIns="91425" bIns="91425" anchor="ctr" anchorCtr="0">
            <a:noAutofit/>
          </a:bodyPr>
          <a:lstStyle>
            <a:lvl1pPr lvl="0" rtl="0">
              <a:spcBef>
                <a:spcPts val="0"/>
              </a:spcBef>
              <a:spcAft>
                <a:spcPts val="0"/>
              </a:spcAft>
              <a:buSzPts val="3000"/>
              <a:buNone/>
              <a:defRPr sz="3000">
                <a:solidFill>
                  <a:schemeClr val="dk2"/>
                </a:solidFill>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58" name="Google Shape;58;p13"/>
          <p:cNvSpPr txBox="1">
            <a:spLocks noGrp="1"/>
          </p:cNvSpPr>
          <p:nvPr>
            <p:ph type="subTitle" idx="8"/>
          </p:nvPr>
        </p:nvSpPr>
        <p:spPr>
          <a:xfrm>
            <a:off x="3401550" y="2026085"/>
            <a:ext cx="2336400" cy="484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solidFill>
                  <a:schemeClr val="dk1"/>
                </a:solidFill>
              </a:defRPr>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endParaRPr/>
          </a:p>
        </p:txBody>
      </p:sp>
      <p:sp>
        <p:nvSpPr>
          <p:cNvPr id="59" name="Google Shape;59;p13"/>
          <p:cNvSpPr txBox="1">
            <a:spLocks noGrp="1"/>
          </p:cNvSpPr>
          <p:nvPr>
            <p:ph type="subTitle" idx="9"/>
          </p:nvPr>
        </p:nvSpPr>
        <p:spPr>
          <a:xfrm>
            <a:off x="3401550" y="3818237"/>
            <a:ext cx="2336400" cy="484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solidFill>
                  <a:schemeClr val="dk1"/>
                </a:solidFill>
              </a:defRPr>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endParaRPr/>
          </a:p>
        </p:txBody>
      </p:sp>
      <p:sp>
        <p:nvSpPr>
          <p:cNvPr id="60" name="Google Shape;60;p13"/>
          <p:cNvSpPr txBox="1">
            <a:spLocks noGrp="1"/>
          </p:cNvSpPr>
          <p:nvPr>
            <p:ph type="subTitle" idx="13"/>
          </p:nvPr>
        </p:nvSpPr>
        <p:spPr>
          <a:xfrm>
            <a:off x="3401550" y="1810475"/>
            <a:ext cx="2336400" cy="363300"/>
          </a:xfrm>
          <a:prstGeom prst="rect">
            <a:avLst/>
          </a:prstGeom>
          <a:ln>
            <a:noFill/>
          </a:ln>
        </p:spPr>
        <p:txBody>
          <a:bodyPr spcFirstLastPara="1" wrap="square" lIns="91425" tIns="91425" rIns="91425" bIns="91425" anchor="b" anchorCtr="0">
            <a:noAutofit/>
          </a:bodyPr>
          <a:lstStyle>
            <a:lvl1pPr lvl="0" rtl="0">
              <a:lnSpc>
                <a:spcPct val="100000"/>
              </a:lnSpc>
              <a:spcBef>
                <a:spcPts val="0"/>
              </a:spcBef>
              <a:spcAft>
                <a:spcPts val="0"/>
              </a:spcAft>
              <a:buClr>
                <a:schemeClr val="dk1"/>
              </a:buClr>
              <a:buSzPts val="1600"/>
              <a:buFont typeface="Josefin Sans"/>
              <a:buNone/>
              <a:defRPr sz="2000" b="1">
                <a:solidFill>
                  <a:schemeClr val="lt1"/>
                </a:solidFill>
                <a:latin typeface="Josefin Sans"/>
                <a:ea typeface="Josefin Sans"/>
                <a:cs typeface="Josefin Sans"/>
                <a:sym typeface="Josefin Sans"/>
              </a:defRPr>
            </a:lvl1pPr>
            <a:lvl2pPr lvl="1" rtl="0">
              <a:lnSpc>
                <a:spcPct val="100000"/>
              </a:lnSpc>
              <a:spcBef>
                <a:spcPts val="0"/>
              </a:spcBef>
              <a:spcAft>
                <a:spcPts val="0"/>
              </a:spcAft>
              <a:buClr>
                <a:schemeClr val="dk1"/>
              </a:buClr>
              <a:buSzPts val="1600"/>
              <a:buFont typeface="Josefin Sans"/>
              <a:buNone/>
              <a:defRPr sz="1600" b="1">
                <a:solidFill>
                  <a:schemeClr val="dk1"/>
                </a:solidFill>
                <a:latin typeface="Josefin Sans"/>
                <a:ea typeface="Josefin Sans"/>
                <a:cs typeface="Josefin Sans"/>
                <a:sym typeface="Josefin Sans"/>
              </a:defRPr>
            </a:lvl2pPr>
            <a:lvl3pPr lvl="2" rtl="0">
              <a:lnSpc>
                <a:spcPct val="100000"/>
              </a:lnSpc>
              <a:spcBef>
                <a:spcPts val="0"/>
              </a:spcBef>
              <a:spcAft>
                <a:spcPts val="0"/>
              </a:spcAft>
              <a:buClr>
                <a:schemeClr val="dk1"/>
              </a:buClr>
              <a:buSzPts val="1600"/>
              <a:buFont typeface="Josefin Sans"/>
              <a:buNone/>
              <a:defRPr sz="1600" b="1">
                <a:solidFill>
                  <a:schemeClr val="dk1"/>
                </a:solidFill>
                <a:latin typeface="Josefin Sans"/>
                <a:ea typeface="Josefin Sans"/>
                <a:cs typeface="Josefin Sans"/>
                <a:sym typeface="Josefin Sans"/>
              </a:defRPr>
            </a:lvl3pPr>
            <a:lvl4pPr lvl="3" rtl="0">
              <a:lnSpc>
                <a:spcPct val="100000"/>
              </a:lnSpc>
              <a:spcBef>
                <a:spcPts val="0"/>
              </a:spcBef>
              <a:spcAft>
                <a:spcPts val="0"/>
              </a:spcAft>
              <a:buClr>
                <a:schemeClr val="dk1"/>
              </a:buClr>
              <a:buSzPts val="1600"/>
              <a:buFont typeface="Josefin Sans"/>
              <a:buNone/>
              <a:defRPr sz="1600" b="1">
                <a:solidFill>
                  <a:schemeClr val="dk1"/>
                </a:solidFill>
                <a:latin typeface="Josefin Sans"/>
                <a:ea typeface="Josefin Sans"/>
                <a:cs typeface="Josefin Sans"/>
                <a:sym typeface="Josefin Sans"/>
              </a:defRPr>
            </a:lvl4pPr>
            <a:lvl5pPr lvl="4" rtl="0">
              <a:lnSpc>
                <a:spcPct val="100000"/>
              </a:lnSpc>
              <a:spcBef>
                <a:spcPts val="0"/>
              </a:spcBef>
              <a:spcAft>
                <a:spcPts val="0"/>
              </a:spcAft>
              <a:buClr>
                <a:schemeClr val="dk1"/>
              </a:buClr>
              <a:buSzPts val="1600"/>
              <a:buFont typeface="Josefin Sans"/>
              <a:buNone/>
              <a:defRPr sz="1600" b="1">
                <a:solidFill>
                  <a:schemeClr val="dk1"/>
                </a:solidFill>
                <a:latin typeface="Josefin Sans"/>
                <a:ea typeface="Josefin Sans"/>
                <a:cs typeface="Josefin Sans"/>
                <a:sym typeface="Josefin Sans"/>
              </a:defRPr>
            </a:lvl5pPr>
            <a:lvl6pPr lvl="5" rtl="0">
              <a:lnSpc>
                <a:spcPct val="100000"/>
              </a:lnSpc>
              <a:spcBef>
                <a:spcPts val="0"/>
              </a:spcBef>
              <a:spcAft>
                <a:spcPts val="0"/>
              </a:spcAft>
              <a:buClr>
                <a:schemeClr val="dk1"/>
              </a:buClr>
              <a:buSzPts val="1600"/>
              <a:buFont typeface="Josefin Sans"/>
              <a:buNone/>
              <a:defRPr sz="1600" b="1">
                <a:solidFill>
                  <a:schemeClr val="dk1"/>
                </a:solidFill>
                <a:latin typeface="Josefin Sans"/>
                <a:ea typeface="Josefin Sans"/>
                <a:cs typeface="Josefin Sans"/>
                <a:sym typeface="Josefin Sans"/>
              </a:defRPr>
            </a:lvl6pPr>
            <a:lvl7pPr lvl="6" rtl="0">
              <a:lnSpc>
                <a:spcPct val="100000"/>
              </a:lnSpc>
              <a:spcBef>
                <a:spcPts val="0"/>
              </a:spcBef>
              <a:spcAft>
                <a:spcPts val="0"/>
              </a:spcAft>
              <a:buClr>
                <a:schemeClr val="dk1"/>
              </a:buClr>
              <a:buSzPts val="1600"/>
              <a:buFont typeface="Josefin Sans"/>
              <a:buNone/>
              <a:defRPr sz="1600" b="1">
                <a:solidFill>
                  <a:schemeClr val="dk1"/>
                </a:solidFill>
                <a:latin typeface="Josefin Sans"/>
                <a:ea typeface="Josefin Sans"/>
                <a:cs typeface="Josefin Sans"/>
                <a:sym typeface="Josefin Sans"/>
              </a:defRPr>
            </a:lvl7pPr>
            <a:lvl8pPr lvl="7" rtl="0">
              <a:lnSpc>
                <a:spcPct val="100000"/>
              </a:lnSpc>
              <a:spcBef>
                <a:spcPts val="0"/>
              </a:spcBef>
              <a:spcAft>
                <a:spcPts val="0"/>
              </a:spcAft>
              <a:buClr>
                <a:schemeClr val="dk1"/>
              </a:buClr>
              <a:buSzPts val="1600"/>
              <a:buFont typeface="Josefin Sans"/>
              <a:buNone/>
              <a:defRPr sz="1600" b="1">
                <a:solidFill>
                  <a:schemeClr val="dk1"/>
                </a:solidFill>
                <a:latin typeface="Josefin Sans"/>
                <a:ea typeface="Josefin Sans"/>
                <a:cs typeface="Josefin Sans"/>
                <a:sym typeface="Josefin Sans"/>
              </a:defRPr>
            </a:lvl8pPr>
            <a:lvl9pPr lvl="8" rtl="0">
              <a:lnSpc>
                <a:spcPct val="100000"/>
              </a:lnSpc>
              <a:spcBef>
                <a:spcPts val="0"/>
              </a:spcBef>
              <a:spcAft>
                <a:spcPts val="0"/>
              </a:spcAft>
              <a:buClr>
                <a:schemeClr val="dk1"/>
              </a:buClr>
              <a:buSzPts val="1600"/>
              <a:buFont typeface="Josefin Sans"/>
              <a:buNone/>
              <a:defRPr sz="1600" b="1">
                <a:solidFill>
                  <a:schemeClr val="dk1"/>
                </a:solidFill>
                <a:latin typeface="Josefin Sans"/>
                <a:ea typeface="Josefin Sans"/>
                <a:cs typeface="Josefin Sans"/>
                <a:sym typeface="Josefin Sans"/>
              </a:defRPr>
            </a:lvl9pPr>
          </a:lstStyle>
          <a:p>
            <a:endParaRPr/>
          </a:p>
        </p:txBody>
      </p:sp>
      <p:sp>
        <p:nvSpPr>
          <p:cNvPr id="61" name="Google Shape;61;p13"/>
          <p:cNvSpPr txBox="1">
            <a:spLocks noGrp="1"/>
          </p:cNvSpPr>
          <p:nvPr>
            <p:ph type="subTitle" idx="14"/>
          </p:nvPr>
        </p:nvSpPr>
        <p:spPr>
          <a:xfrm>
            <a:off x="3401550" y="3605800"/>
            <a:ext cx="2336400" cy="365700"/>
          </a:xfrm>
          <a:prstGeom prst="rect">
            <a:avLst/>
          </a:prstGeom>
          <a:ln>
            <a:noFill/>
          </a:ln>
        </p:spPr>
        <p:txBody>
          <a:bodyPr spcFirstLastPara="1" wrap="square" lIns="91425" tIns="91425" rIns="91425" bIns="91425" anchor="b" anchorCtr="0">
            <a:noAutofit/>
          </a:bodyPr>
          <a:lstStyle>
            <a:lvl1pPr lvl="0" rtl="0">
              <a:lnSpc>
                <a:spcPct val="100000"/>
              </a:lnSpc>
              <a:spcBef>
                <a:spcPts val="0"/>
              </a:spcBef>
              <a:spcAft>
                <a:spcPts val="0"/>
              </a:spcAft>
              <a:buClr>
                <a:schemeClr val="dk1"/>
              </a:buClr>
              <a:buSzPts val="1600"/>
              <a:buFont typeface="Josefin Sans"/>
              <a:buNone/>
              <a:defRPr sz="2000" b="1">
                <a:solidFill>
                  <a:schemeClr val="lt1"/>
                </a:solidFill>
                <a:latin typeface="Josefin Sans"/>
                <a:ea typeface="Josefin Sans"/>
                <a:cs typeface="Josefin Sans"/>
                <a:sym typeface="Josefin Sans"/>
              </a:defRPr>
            </a:lvl1pPr>
            <a:lvl2pPr lvl="1" rtl="0">
              <a:lnSpc>
                <a:spcPct val="100000"/>
              </a:lnSpc>
              <a:spcBef>
                <a:spcPts val="0"/>
              </a:spcBef>
              <a:spcAft>
                <a:spcPts val="0"/>
              </a:spcAft>
              <a:buClr>
                <a:schemeClr val="dk1"/>
              </a:buClr>
              <a:buSzPts val="1600"/>
              <a:buFont typeface="Josefin Sans"/>
              <a:buNone/>
              <a:defRPr sz="1600" b="1">
                <a:solidFill>
                  <a:schemeClr val="dk1"/>
                </a:solidFill>
                <a:latin typeface="Josefin Sans"/>
                <a:ea typeface="Josefin Sans"/>
                <a:cs typeface="Josefin Sans"/>
                <a:sym typeface="Josefin Sans"/>
              </a:defRPr>
            </a:lvl2pPr>
            <a:lvl3pPr lvl="2" rtl="0">
              <a:lnSpc>
                <a:spcPct val="100000"/>
              </a:lnSpc>
              <a:spcBef>
                <a:spcPts val="0"/>
              </a:spcBef>
              <a:spcAft>
                <a:spcPts val="0"/>
              </a:spcAft>
              <a:buClr>
                <a:schemeClr val="dk1"/>
              </a:buClr>
              <a:buSzPts val="1600"/>
              <a:buFont typeface="Josefin Sans"/>
              <a:buNone/>
              <a:defRPr sz="1600" b="1">
                <a:solidFill>
                  <a:schemeClr val="dk1"/>
                </a:solidFill>
                <a:latin typeface="Josefin Sans"/>
                <a:ea typeface="Josefin Sans"/>
                <a:cs typeface="Josefin Sans"/>
                <a:sym typeface="Josefin Sans"/>
              </a:defRPr>
            </a:lvl3pPr>
            <a:lvl4pPr lvl="3" rtl="0">
              <a:lnSpc>
                <a:spcPct val="100000"/>
              </a:lnSpc>
              <a:spcBef>
                <a:spcPts val="0"/>
              </a:spcBef>
              <a:spcAft>
                <a:spcPts val="0"/>
              </a:spcAft>
              <a:buClr>
                <a:schemeClr val="dk1"/>
              </a:buClr>
              <a:buSzPts val="1600"/>
              <a:buFont typeface="Josefin Sans"/>
              <a:buNone/>
              <a:defRPr sz="1600" b="1">
                <a:solidFill>
                  <a:schemeClr val="dk1"/>
                </a:solidFill>
                <a:latin typeface="Josefin Sans"/>
                <a:ea typeface="Josefin Sans"/>
                <a:cs typeface="Josefin Sans"/>
                <a:sym typeface="Josefin Sans"/>
              </a:defRPr>
            </a:lvl4pPr>
            <a:lvl5pPr lvl="4" rtl="0">
              <a:lnSpc>
                <a:spcPct val="100000"/>
              </a:lnSpc>
              <a:spcBef>
                <a:spcPts val="0"/>
              </a:spcBef>
              <a:spcAft>
                <a:spcPts val="0"/>
              </a:spcAft>
              <a:buClr>
                <a:schemeClr val="dk1"/>
              </a:buClr>
              <a:buSzPts val="1600"/>
              <a:buFont typeface="Josefin Sans"/>
              <a:buNone/>
              <a:defRPr sz="1600" b="1">
                <a:solidFill>
                  <a:schemeClr val="dk1"/>
                </a:solidFill>
                <a:latin typeface="Josefin Sans"/>
                <a:ea typeface="Josefin Sans"/>
                <a:cs typeface="Josefin Sans"/>
                <a:sym typeface="Josefin Sans"/>
              </a:defRPr>
            </a:lvl5pPr>
            <a:lvl6pPr lvl="5" rtl="0">
              <a:lnSpc>
                <a:spcPct val="100000"/>
              </a:lnSpc>
              <a:spcBef>
                <a:spcPts val="0"/>
              </a:spcBef>
              <a:spcAft>
                <a:spcPts val="0"/>
              </a:spcAft>
              <a:buClr>
                <a:schemeClr val="dk1"/>
              </a:buClr>
              <a:buSzPts val="1600"/>
              <a:buFont typeface="Josefin Sans"/>
              <a:buNone/>
              <a:defRPr sz="1600" b="1">
                <a:solidFill>
                  <a:schemeClr val="dk1"/>
                </a:solidFill>
                <a:latin typeface="Josefin Sans"/>
                <a:ea typeface="Josefin Sans"/>
                <a:cs typeface="Josefin Sans"/>
                <a:sym typeface="Josefin Sans"/>
              </a:defRPr>
            </a:lvl6pPr>
            <a:lvl7pPr lvl="6" rtl="0">
              <a:lnSpc>
                <a:spcPct val="100000"/>
              </a:lnSpc>
              <a:spcBef>
                <a:spcPts val="0"/>
              </a:spcBef>
              <a:spcAft>
                <a:spcPts val="0"/>
              </a:spcAft>
              <a:buClr>
                <a:schemeClr val="dk1"/>
              </a:buClr>
              <a:buSzPts val="1600"/>
              <a:buFont typeface="Josefin Sans"/>
              <a:buNone/>
              <a:defRPr sz="1600" b="1">
                <a:solidFill>
                  <a:schemeClr val="dk1"/>
                </a:solidFill>
                <a:latin typeface="Josefin Sans"/>
                <a:ea typeface="Josefin Sans"/>
                <a:cs typeface="Josefin Sans"/>
                <a:sym typeface="Josefin Sans"/>
              </a:defRPr>
            </a:lvl7pPr>
            <a:lvl8pPr lvl="7" rtl="0">
              <a:lnSpc>
                <a:spcPct val="100000"/>
              </a:lnSpc>
              <a:spcBef>
                <a:spcPts val="0"/>
              </a:spcBef>
              <a:spcAft>
                <a:spcPts val="0"/>
              </a:spcAft>
              <a:buClr>
                <a:schemeClr val="dk1"/>
              </a:buClr>
              <a:buSzPts val="1600"/>
              <a:buFont typeface="Josefin Sans"/>
              <a:buNone/>
              <a:defRPr sz="1600" b="1">
                <a:solidFill>
                  <a:schemeClr val="dk1"/>
                </a:solidFill>
                <a:latin typeface="Josefin Sans"/>
                <a:ea typeface="Josefin Sans"/>
                <a:cs typeface="Josefin Sans"/>
                <a:sym typeface="Josefin Sans"/>
              </a:defRPr>
            </a:lvl8pPr>
            <a:lvl9pPr lvl="8" rtl="0">
              <a:lnSpc>
                <a:spcPct val="100000"/>
              </a:lnSpc>
              <a:spcBef>
                <a:spcPts val="0"/>
              </a:spcBef>
              <a:spcAft>
                <a:spcPts val="0"/>
              </a:spcAft>
              <a:buClr>
                <a:schemeClr val="dk1"/>
              </a:buClr>
              <a:buSzPts val="1600"/>
              <a:buFont typeface="Josefin Sans"/>
              <a:buNone/>
              <a:defRPr sz="1600" b="1">
                <a:solidFill>
                  <a:schemeClr val="dk1"/>
                </a:solidFill>
                <a:latin typeface="Josefin Sans"/>
                <a:ea typeface="Josefin Sans"/>
                <a:cs typeface="Josefin Sans"/>
                <a:sym typeface="Josefin Sans"/>
              </a:defRPr>
            </a:lvl9pPr>
          </a:lstStyle>
          <a:p>
            <a:endParaRPr/>
          </a:p>
        </p:txBody>
      </p:sp>
      <p:sp>
        <p:nvSpPr>
          <p:cNvPr id="62" name="Google Shape;62;p13"/>
          <p:cNvSpPr txBox="1">
            <a:spLocks noGrp="1"/>
          </p:cNvSpPr>
          <p:nvPr>
            <p:ph type="title" idx="15" hasCustomPrompt="1"/>
          </p:nvPr>
        </p:nvSpPr>
        <p:spPr>
          <a:xfrm>
            <a:off x="3401550" y="2949963"/>
            <a:ext cx="2340900" cy="459300"/>
          </a:xfrm>
          <a:prstGeom prst="rect">
            <a:avLst/>
          </a:prstGeom>
          <a:noFill/>
        </p:spPr>
        <p:txBody>
          <a:bodyPr spcFirstLastPara="1" wrap="square" lIns="91425" tIns="91425" rIns="91425" bIns="91425" anchor="ctr" anchorCtr="0">
            <a:noAutofit/>
          </a:bodyPr>
          <a:lstStyle>
            <a:lvl1pPr lvl="0" rtl="0">
              <a:spcBef>
                <a:spcPts val="0"/>
              </a:spcBef>
              <a:spcAft>
                <a:spcPts val="0"/>
              </a:spcAft>
              <a:buSzPts val="3000"/>
              <a:buNone/>
              <a:defRPr sz="3000">
                <a:solidFill>
                  <a:schemeClr val="dk2"/>
                </a:solidFill>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63" name="Google Shape;63;p13"/>
          <p:cNvSpPr txBox="1">
            <a:spLocks noGrp="1"/>
          </p:cNvSpPr>
          <p:nvPr>
            <p:ph type="title" idx="16" hasCustomPrompt="1"/>
          </p:nvPr>
        </p:nvSpPr>
        <p:spPr>
          <a:xfrm>
            <a:off x="6088000" y="1153675"/>
            <a:ext cx="2340900" cy="459300"/>
          </a:xfrm>
          <a:prstGeom prst="rect">
            <a:avLst/>
          </a:prstGeom>
          <a:noFill/>
        </p:spPr>
        <p:txBody>
          <a:bodyPr spcFirstLastPara="1" wrap="square" lIns="91425" tIns="91425" rIns="91425" bIns="91425" anchor="ctr" anchorCtr="0">
            <a:noAutofit/>
          </a:bodyPr>
          <a:lstStyle>
            <a:lvl1pPr lvl="0" rtl="0">
              <a:spcBef>
                <a:spcPts val="0"/>
              </a:spcBef>
              <a:spcAft>
                <a:spcPts val="0"/>
              </a:spcAft>
              <a:buSzPts val="3000"/>
              <a:buNone/>
              <a:defRPr sz="3000">
                <a:solidFill>
                  <a:schemeClr val="dk2"/>
                </a:solidFill>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64" name="Google Shape;64;p13"/>
          <p:cNvSpPr txBox="1">
            <a:spLocks noGrp="1"/>
          </p:cNvSpPr>
          <p:nvPr>
            <p:ph type="subTitle" idx="17"/>
          </p:nvPr>
        </p:nvSpPr>
        <p:spPr>
          <a:xfrm>
            <a:off x="6088000" y="2026085"/>
            <a:ext cx="2336400" cy="4845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solidFill>
                  <a:schemeClr val="dk1"/>
                </a:solidFill>
              </a:defRPr>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endParaRPr/>
          </a:p>
        </p:txBody>
      </p:sp>
      <p:sp>
        <p:nvSpPr>
          <p:cNvPr id="65" name="Google Shape;65;p13"/>
          <p:cNvSpPr txBox="1">
            <a:spLocks noGrp="1"/>
          </p:cNvSpPr>
          <p:nvPr>
            <p:ph type="subTitle" idx="18"/>
          </p:nvPr>
        </p:nvSpPr>
        <p:spPr>
          <a:xfrm>
            <a:off x="6088000" y="3818237"/>
            <a:ext cx="2336400" cy="484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solidFill>
                  <a:schemeClr val="dk1"/>
                </a:solidFill>
              </a:defRPr>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endParaRPr/>
          </a:p>
        </p:txBody>
      </p:sp>
      <p:sp>
        <p:nvSpPr>
          <p:cNvPr id="66" name="Google Shape;66;p13"/>
          <p:cNvSpPr txBox="1">
            <a:spLocks noGrp="1"/>
          </p:cNvSpPr>
          <p:nvPr>
            <p:ph type="subTitle" idx="19"/>
          </p:nvPr>
        </p:nvSpPr>
        <p:spPr>
          <a:xfrm>
            <a:off x="6088000" y="1810475"/>
            <a:ext cx="2336400" cy="363300"/>
          </a:xfrm>
          <a:prstGeom prst="rect">
            <a:avLst/>
          </a:prstGeom>
          <a:ln>
            <a:noFill/>
          </a:ln>
        </p:spPr>
        <p:txBody>
          <a:bodyPr spcFirstLastPara="1" wrap="square" lIns="91425" tIns="91425" rIns="91425" bIns="91425" anchor="b" anchorCtr="0">
            <a:noAutofit/>
          </a:bodyPr>
          <a:lstStyle>
            <a:lvl1pPr lvl="0" rtl="0">
              <a:lnSpc>
                <a:spcPct val="100000"/>
              </a:lnSpc>
              <a:spcBef>
                <a:spcPts val="0"/>
              </a:spcBef>
              <a:spcAft>
                <a:spcPts val="0"/>
              </a:spcAft>
              <a:buClr>
                <a:schemeClr val="dk1"/>
              </a:buClr>
              <a:buSzPts val="1600"/>
              <a:buFont typeface="Josefin Sans"/>
              <a:buNone/>
              <a:defRPr sz="2000" b="1">
                <a:solidFill>
                  <a:schemeClr val="lt1"/>
                </a:solidFill>
                <a:latin typeface="Josefin Sans"/>
                <a:ea typeface="Josefin Sans"/>
                <a:cs typeface="Josefin Sans"/>
                <a:sym typeface="Josefin Sans"/>
              </a:defRPr>
            </a:lvl1pPr>
            <a:lvl2pPr lvl="1" rtl="0">
              <a:lnSpc>
                <a:spcPct val="100000"/>
              </a:lnSpc>
              <a:spcBef>
                <a:spcPts val="0"/>
              </a:spcBef>
              <a:spcAft>
                <a:spcPts val="0"/>
              </a:spcAft>
              <a:buClr>
                <a:schemeClr val="dk1"/>
              </a:buClr>
              <a:buSzPts val="1600"/>
              <a:buFont typeface="Josefin Sans"/>
              <a:buNone/>
              <a:defRPr sz="1600" b="1">
                <a:solidFill>
                  <a:schemeClr val="dk1"/>
                </a:solidFill>
                <a:latin typeface="Josefin Sans"/>
                <a:ea typeface="Josefin Sans"/>
                <a:cs typeface="Josefin Sans"/>
                <a:sym typeface="Josefin Sans"/>
              </a:defRPr>
            </a:lvl2pPr>
            <a:lvl3pPr lvl="2" rtl="0">
              <a:lnSpc>
                <a:spcPct val="100000"/>
              </a:lnSpc>
              <a:spcBef>
                <a:spcPts val="0"/>
              </a:spcBef>
              <a:spcAft>
                <a:spcPts val="0"/>
              </a:spcAft>
              <a:buClr>
                <a:schemeClr val="dk1"/>
              </a:buClr>
              <a:buSzPts val="1600"/>
              <a:buFont typeface="Josefin Sans"/>
              <a:buNone/>
              <a:defRPr sz="1600" b="1">
                <a:solidFill>
                  <a:schemeClr val="dk1"/>
                </a:solidFill>
                <a:latin typeface="Josefin Sans"/>
                <a:ea typeface="Josefin Sans"/>
                <a:cs typeface="Josefin Sans"/>
                <a:sym typeface="Josefin Sans"/>
              </a:defRPr>
            </a:lvl3pPr>
            <a:lvl4pPr lvl="3" rtl="0">
              <a:lnSpc>
                <a:spcPct val="100000"/>
              </a:lnSpc>
              <a:spcBef>
                <a:spcPts val="0"/>
              </a:spcBef>
              <a:spcAft>
                <a:spcPts val="0"/>
              </a:spcAft>
              <a:buClr>
                <a:schemeClr val="dk1"/>
              </a:buClr>
              <a:buSzPts val="1600"/>
              <a:buFont typeface="Josefin Sans"/>
              <a:buNone/>
              <a:defRPr sz="1600" b="1">
                <a:solidFill>
                  <a:schemeClr val="dk1"/>
                </a:solidFill>
                <a:latin typeface="Josefin Sans"/>
                <a:ea typeface="Josefin Sans"/>
                <a:cs typeface="Josefin Sans"/>
                <a:sym typeface="Josefin Sans"/>
              </a:defRPr>
            </a:lvl4pPr>
            <a:lvl5pPr lvl="4" rtl="0">
              <a:lnSpc>
                <a:spcPct val="100000"/>
              </a:lnSpc>
              <a:spcBef>
                <a:spcPts val="0"/>
              </a:spcBef>
              <a:spcAft>
                <a:spcPts val="0"/>
              </a:spcAft>
              <a:buClr>
                <a:schemeClr val="dk1"/>
              </a:buClr>
              <a:buSzPts val="1600"/>
              <a:buFont typeface="Josefin Sans"/>
              <a:buNone/>
              <a:defRPr sz="1600" b="1">
                <a:solidFill>
                  <a:schemeClr val="dk1"/>
                </a:solidFill>
                <a:latin typeface="Josefin Sans"/>
                <a:ea typeface="Josefin Sans"/>
                <a:cs typeface="Josefin Sans"/>
                <a:sym typeface="Josefin Sans"/>
              </a:defRPr>
            </a:lvl5pPr>
            <a:lvl6pPr lvl="5" rtl="0">
              <a:lnSpc>
                <a:spcPct val="100000"/>
              </a:lnSpc>
              <a:spcBef>
                <a:spcPts val="0"/>
              </a:spcBef>
              <a:spcAft>
                <a:spcPts val="0"/>
              </a:spcAft>
              <a:buClr>
                <a:schemeClr val="dk1"/>
              </a:buClr>
              <a:buSzPts val="1600"/>
              <a:buFont typeface="Josefin Sans"/>
              <a:buNone/>
              <a:defRPr sz="1600" b="1">
                <a:solidFill>
                  <a:schemeClr val="dk1"/>
                </a:solidFill>
                <a:latin typeface="Josefin Sans"/>
                <a:ea typeface="Josefin Sans"/>
                <a:cs typeface="Josefin Sans"/>
                <a:sym typeface="Josefin Sans"/>
              </a:defRPr>
            </a:lvl6pPr>
            <a:lvl7pPr lvl="6" rtl="0">
              <a:lnSpc>
                <a:spcPct val="100000"/>
              </a:lnSpc>
              <a:spcBef>
                <a:spcPts val="0"/>
              </a:spcBef>
              <a:spcAft>
                <a:spcPts val="0"/>
              </a:spcAft>
              <a:buClr>
                <a:schemeClr val="dk1"/>
              </a:buClr>
              <a:buSzPts val="1600"/>
              <a:buFont typeface="Josefin Sans"/>
              <a:buNone/>
              <a:defRPr sz="1600" b="1">
                <a:solidFill>
                  <a:schemeClr val="dk1"/>
                </a:solidFill>
                <a:latin typeface="Josefin Sans"/>
                <a:ea typeface="Josefin Sans"/>
                <a:cs typeface="Josefin Sans"/>
                <a:sym typeface="Josefin Sans"/>
              </a:defRPr>
            </a:lvl7pPr>
            <a:lvl8pPr lvl="7" rtl="0">
              <a:lnSpc>
                <a:spcPct val="100000"/>
              </a:lnSpc>
              <a:spcBef>
                <a:spcPts val="0"/>
              </a:spcBef>
              <a:spcAft>
                <a:spcPts val="0"/>
              </a:spcAft>
              <a:buClr>
                <a:schemeClr val="dk1"/>
              </a:buClr>
              <a:buSzPts val="1600"/>
              <a:buFont typeface="Josefin Sans"/>
              <a:buNone/>
              <a:defRPr sz="1600" b="1">
                <a:solidFill>
                  <a:schemeClr val="dk1"/>
                </a:solidFill>
                <a:latin typeface="Josefin Sans"/>
                <a:ea typeface="Josefin Sans"/>
                <a:cs typeface="Josefin Sans"/>
                <a:sym typeface="Josefin Sans"/>
              </a:defRPr>
            </a:lvl8pPr>
            <a:lvl9pPr lvl="8" rtl="0">
              <a:lnSpc>
                <a:spcPct val="100000"/>
              </a:lnSpc>
              <a:spcBef>
                <a:spcPts val="0"/>
              </a:spcBef>
              <a:spcAft>
                <a:spcPts val="0"/>
              </a:spcAft>
              <a:buClr>
                <a:schemeClr val="dk1"/>
              </a:buClr>
              <a:buSzPts val="1600"/>
              <a:buFont typeface="Josefin Sans"/>
              <a:buNone/>
              <a:defRPr sz="1600" b="1">
                <a:solidFill>
                  <a:schemeClr val="dk1"/>
                </a:solidFill>
                <a:latin typeface="Josefin Sans"/>
                <a:ea typeface="Josefin Sans"/>
                <a:cs typeface="Josefin Sans"/>
                <a:sym typeface="Josefin Sans"/>
              </a:defRPr>
            </a:lvl9pPr>
          </a:lstStyle>
          <a:p>
            <a:endParaRPr/>
          </a:p>
        </p:txBody>
      </p:sp>
      <p:sp>
        <p:nvSpPr>
          <p:cNvPr id="67" name="Google Shape;67;p13"/>
          <p:cNvSpPr txBox="1">
            <a:spLocks noGrp="1"/>
          </p:cNvSpPr>
          <p:nvPr>
            <p:ph type="subTitle" idx="20"/>
          </p:nvPr>
        </p:nvSpPr>
        <p:spPr>
          <a:xfrm>
            <a:off x="6088000" y="3605800"/>
            <a:ext cx="2336400" cy="365700"/>
          </a:xfrm>
          <a:prstGeom prst="rect">
            <a:avLst/>
          </a:prstGeom>
          <a:ln>
            <a:noFill/>
          </a:ln>
        </p:spPr>
        <p:txBody>
          <a:bodyPr spcFirstLastPara="1" wrap="square" lIns="91425" tIns="91425" rIns="91425" bIns="91425" anchor="b" anchorCtr="0">
            <a:noAutofit/>
          </a:bodyPr>
          <a:lstStyle>
            <a:lvl1pPr lvl="0" rtl="0">
              <a:lnSpc>
                <a:spcPct val="100000"/>
              </a:lnSpc>
              <a:spcBef>
                <a:spcPts val="0"/>
              </a:spcBef>
              <a:spcAft>
                <a:spcPts val="0"/>
              </a:spcAft>
              <a:buClr>
                <a:schemeClr val="dk1"/>
              </a:buClr>
              <a:buSzPts val="1600"/>
              <a:buFont typeface="Josefin Sans"/>
              <a:buNone/>
              <a:defRPr sz="2000" b="1">
                <a:solidFill>
                  <a:schemeClr val="lt1"/>
                </a:solidFill>
                <a:latin typeface="Josefin Sans"/>
                <a:ea typeface="Josefin Sans"/>
                <a:cs typeface="Josefin Sans"/>
                <a:sym typeface="Josefin Sans"/>
              </a:defRPr>
            </a:lvl1pPr>
            <a:lvl2pPr lvl="1" rtl="0">
              <a:lnSpc>
                <a:spcPct val="100000"/>
              </a:lnSpc>
              <a:spcBef>
                <a:spcPts val="0"/>
              </a:spcBef>
              <a:spcAft>
                <a:spcPts val="0"/>
              </a:spcAft>
              <a:buClr>
                <a:schemeClr val="dk1"/>
              </a:buClr>
              <a:buSzPts val="1600"/>
              <a:buFont typeface="Josefin Sans"/>
              <a:buNone/>
              <a:defRPr sz="1600" b="1">
                <a:solidFill>
                  <a:schemeClr val="dk1"/>
                </a:solidFill>
                <a:latin typeface="Josefin Sans"/>
                <a:ea typeface="Josefin Sans"/>
                <a:cs typeface="Josefin Sans"/>
                <a:sym typeface="Josefin Sans"/>
              </a:defRPr>
            </a:lvl2pPr>
            <a:lvl3pPr lvl="2" rtl="0">
              <a:lnSpc>
                <a:spcPct val="100000"/>
              </a:lnSpc>
              <a:spcBef>
                <a:spcPts val="0"/>
              </a:spcBef>
              <a:spcAft>
                <a:spcPts val="0"/>
              </a:spcAft>
              <a:buClr>
                <a:schemeClr val="dk1"/>
              </a:buClr>
              <a:buSzPts val="1600"/>
              <a:buFont typeface="Josefin Sans"/>
              <a:buNone/>
              <a:defRPr sz="1600" b="1">
                <a:solidFill>
                  <a:schemeClr val="dk1"/>
                </a:solidFill>
                <a:latin typeface="Josefin Sans"/>
                <a:ea typeface="Josefin Sans"/>
                <a:cs typeface="Josefin Sans"/>
                <a:sym typeface="Josefin Sans"/>
              </a:defRPr>
            </a:lvl3pPr>
            <a:lvl4pPr lvl="3" rtl="0">
              <a:lnSpc>
                <a:spcPct val="100000"/>
              </a:lnSpc>
              <a:spcBef>
                <a:spcPts val="0"/>
              </a:spcBef>
              <a:spcAft>
                <a:spcPts val="0"/>
              </a:spcAft>
              <a:buClr>
                <a:schemeClr val="dk1"/>
              </a:buClr>
              <a:buSzPts val="1600"/>
              <a:buFont typeface="Josefin Sans"/>
              <a:buNone/>
              <a:defRPr sz="1600" b="1">
                <a:solidFill>
                  <a:schemeClr val="dk1"/>
                </a:solidFill>
                <a:latin typeface="Josefin Sans"/>
                <a:ea typeface="Josefin Sans"/>
                <a:cs typeface="Josefin Sans"/>
                <a:sym typeface="Josefin Sans"/>
              </a:defRPr>
            </a:lvl4pPr>
            <a:lvl5pPr lvl="4" rtl="0">
              <a:lnSpc>
                <a:spcPct val="100000"/>
              </a:lnSpc>
              <a:spcBef>
                <a:spcPts val="0"/>
              </a:spcBef>
              <a:spcAft>
                <a:spcPts val="0"/>
              </a:spcAft>
              <a:buClr>
                <a:schemeClr val="dk1"/>
              </a:buClr>
              <a:buSzPts val="1600"/>
              <a:buFont typeface="Josefin Sans"/>
              <a:buNone/>
              <a:defRPr sz="1600" b="1">
                <a:solidFill>
                  <a:schemeClr val="dk1"/>
                </a:solidFill>
                <a:latin typeface="Josefin Sans"/>
                <a:ea typeface="Josefin Sans"/>
                <a:cs typeface="Josefin Sans"/>
                <a:sym typeface="Josefin Sans"/>
              </a:defRPr>
            </a:lvl5pPr>
            <a:lvl6pPr lvl="5" rtl="0">
              <a:lnSpc>
                <a:spcPct val="100000"/>
              </a:lnSpc>
              <a:spcBef>
                <a:spcPts val="0"/>
              </a:spcBef>
              <a:spcAft>
                <a:spcPts val="0"/>
              </a:spcAft>
              <a:buClr>
                <a:schemeClr val="dk1"/>
              </a:buClr>
              <a:buSzPts val="1600"/>
              <a:buFont typeface="Josefin Sans"/>
              <a:buNone/>
              <a:defRPr sz="1600" b="1">
                <a:solidFill>
                  <a:schemeClr val="dk1"/>
                </a:solidFill>
                <a:latin typeface="Josefin Sans"/>
                <a:ea typeface="Josefin Sans"/>
                <a:cs typeface="Josefin Sans"/>
                <a:sym typeface="Josefin Sans"/>
              </a:defRPr>
            </a:lvl6pPr>
            <a:lvl7pPr lvl="6" rtl="0">
              <a:lnSpc>
                <a:spcPct val="100000"/>
              </a:lnSpc>
              <a:spcBef>
                <a:spcPts val="0"/>
              </a:spcBef>
              <a:spcAft>
                <a:spcPts val="0"/>
              </a:spcAft>
              <a:buClr>
                <a:schemeClr val="dk1"/>
              </a:buClr>
              <a:buSzPts val="1600"/>
              <a:buFont typeface="Josefin Sans"/>
              <a:buNone/>
              <a:defRPr sz="1600" b="1">
                <a:solidFill>
                  <a:schemeClr val="dk1"/>
                </a:solidFill>
                <a:latin typeface="Josefin Sans"/>
                <a:ea typeface="Josefin Sans"/>
                <a:cs typeface="Josefin Sans"/>
                <a:sym typeface="Josefin Sans"/>
              </a:defRPr>
            </a:lvl7pPr>
            <a:lvl8pPr lvl="7" rtl="0">
              <a:lnSpc>
                <a:spcPct val="100000"/>
              </a:lnSpc>
              <a:spcBef>
                <a:spcPts val="0"/>
              </a:spcBef>
              <a:spcAft>
                <a:spcPts val="0"/>
              </a:spcAft>
              <a:buClr>
                <a:schemeClr val="dk1"/>
              </a:buClr>
              <a:buSzPts val="1600"/>
              <a:buFont typeface="Josefin Sans"/>
              <a:buNone/>
              <a:defRPr sz="1600" b="1">
                <a:solidFill>
                  <a:schemeClr val="dk1"/>
                </a:solidFill>
                <a:latin typeface="Josefin Sans"/>
                <a:ea typeface="Josefin Sans"/>
                <a:cs typeface="Josefin Sans"/>
                <a:sym typeface="Josefin Sans"/>
              </a:defRPr>
            </a:lvl8pPr>
            <a:lvl9pPr lvl="8" rtl="0">
              <a:lnSpc>
                <a:spcPct val="100000"/>
              </a:lnSpc>
              <a:spcBef>
                <a:spcPts val="0"/>
              </a:spcBef>
              <a:spcAft>
                <a:spcPts val="0"/>
              </a:spcAft>
              <a:buClr>
                <a:schemeClr val="dk1"/>
              </a:buClr>
              <a:buSzPts val="1600"/>
              <a:buFont typeface="Josefin Sans"/>
              <a:buNone/>
              <a:defRPr sz="1600" b="1">
                <a:solidFill>
                  <a:schemeClr val="dk1"/>
                </a:solidFill>
                <a:latin typeface="Josefin Sans"/>
                <a:ea typeface="Josefin Sans"/>
                <a:cs typeface="Josefin Sans"/>
                <a:sym typeface="Josefin Sans"/>
              </a:defRPr>
            </a:lvl9pPr>
          </a:lstStyle>
          <a:p>
            <a:endParaRPr/>
          </a:p>
        </p:txBody>
      </p:sp>
      <p:sp>
        <p:nvSpPr>
          <p:cNvPr id="68" name="Google Shape;68;p13"/>
          <p:cNvSpPr txBox="1">
            <a:spLocks noGrp="1"/>
          </p:cNvSpPr>
          <p:nvPr>
            <p:ph type="title" idx="21" hasCustomPrompt="1"/>
          </p:nvPr>
        </p:nvSpPr>
        <p:spPr>
          <a:xfrm>
            <a:off x="6088000" y="2949963"/>
            <a:ext cx="2340900" cy="459300"/>
          </a:xfrm>
          <a:prstGeom prst="rect">
            <a:avLst/>
          </a:prstGeom>
          <a:noFill/>
        </p:spPr>
        <p:txBody>
          <a:bodyPr spcFirstLastPara="1" wrap="square" lIns="91425" tIns="91425" rIns="91425" bIns="91425" anchor="ctr" anchorCtr="0">
            <a:noAutofit/>
          </a:bodyPr>
          <a:lstStyle>
            <a:lvl1pPr lvl="0" rtl="0">
              <a:spcBef>
                <a:spcPts val="0"/>
              </a:spcBef>
              <a:spcAft>
                <a:spcPts val="0"/>
              </a:spcAft>
              <a:buSzPts val="3000"/>
              <a:buNone/>
              <a:defRPr sz="3000">
                <a:solidFill>
                  <a:schemeClr val="dk2"/>
                </a:solidFill>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cxnSp>
        <p:nvCxnSpPr>
          <p:cNvPr id="69" name="Google Shape;69;p13"/>
          <p:cNvCxnSpPr/>
          <p:nvPr/>
        </p:nvCxnSpPr>
        <p:spPr>
          <a:xfrm>
            <a:off x="0" y="4599425"/>
            <a:ext cx="9169500" cy="0"/>
          </a:xfrm>
          <a:prstGeom prst="straightConnector1">
            <a:avLst/>
          </a:prstGeom>
          <a:noFill/>
          <a:ln w="9525" cap="flat" cmpd="sng">
            <a:solidFill>
              <a:schemeClr val="dk1"/>
            </a:solidFill>
            <a:prstDash val="solid"/>
            <a:round/>
            <a:headEnd type="none" w="med" len="med"/>
            <a:tailEnd type="none" w="med" len="med"/>
          </a:ln>
        </p:spPr>
      </p:cxn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Title only">
  <p:cSld name="CUSTOM_5">
    <p:spTree>
      <p:nvGrpSpPr>
        <p:cNvPr id="1" name="Shape 74"/>
        <p:cNvGrpSpPr/>
        <p:nvPr/>
      </p:nvGrpSpPr>
      <p:grpSpPr>
        <a:xfrm>
          <a:off x="0" y="0"/>
          <a:ext cx="0" cy="0"/>
          <a:chOff x="0" y="0"/>
          <a:chExt cx="0" cy="0"/>
        </a:xfrm>
      </p:grpSpPr>
      <p:sp>
        <p:nvSpPr>
          <p:cNvPr id="75" name="Google Shape;75;p15"/>
          <p:cNvSpPr txBox="1">
            <a:spLocks noGrp="1"/>
          </p:cNvSpPr>
          <p:nvPr>
            <p:ph type="title"/>
          </p:nvPr>
        </p:nvSpPr>
        <p:spPr>
          <a:xfrm>
            <a:off x="713225" y="445025"/>
            <a:ext cx="77175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cxnSp>
        <p:nvCxnSpPr>
          <p:cNvPr id="76" name="Google Shape;76;p15"/>
          <p:cNvCxnSpPr/>
          <p:nvPr/>
        </p:nvCxnSpPr>
        <p:spPr>
          <a:xfrm>
            <a:off x="0" y="4599425"/>
            <a:ext cx="9169500" cy="0"/>
          </a:xfrm>
          <a:prstGeom prst="straightConnector1">
            <a:avLst/>
          </a:prstGeom>
          <a:noFill/>
          <a:ln w="9525" cap="flat" cmpd="sng">
            <a:solidFill>
              <a:schemeClr val="dk1"/>
            </a:solidFill>
            <a:prstDash val="solid"/>
            <a:round/>
            <a:headEnd type="none" w="med" len="med"/>
            <a:tailEnd type="none" w="med" len="med"/>
          </a:ln>
        </p:spPr>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itle only 1">
  <p:cSld name="CUSTOM_5_1">
    <p:spTree>
      <p:nvGrpSpPr>
        <p:cNvPr id="1" name="Shape 77"/>
        <p:cNvGrpSpPr/>
        <p:nvPr/>
      </p:nvGrpSpPr>
      <p:grpSpPr>
        <a:xfrm>
          <a:off x="0" y="0"/>
          <a:ext cx="0" cy="0"/>
          <a:chOff x="0" y="0"/>
          <a:chExt cx="0" cy="0"/>
        </a:xfrm>
      </p:grpSpPr>
      <p:sp>
        <p:nvSpPr>
          <p:cNvPr id="78" name="Google Shape;78;p16"/>
          <p:cNvSpPr txBox="1">
            <a:spLocks noGrp="1"/>
          </p:cNvSpPr>
          <p:nvPr>
            <p:ph type="title"/>
          </p:nvPr>
        </p:nvSpPr>
        <p:spPr>
          <a:xfrm>
            <a:off x="713225" y="445025"/>
            <a:ext cx="77175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cxnSp>
        <p:nvCxnSpPr>
          <p:cNvPr id="79" name="Google Shape;79;p16"/>
          <p:cNvCxnSpPr/>
          <p:nvPr/>
        </p:nvCxnSpPr>
        <p:spPr>
          <a:xfrm>
            <a:off x="0" y="4599425"/>
            <a:ext cx="9169500" cy="0"/>
          </a:xfrm>
          <a:prstGeom prst="straightConnector1">
            <a:avLst/>
          </a:prstGeom>
          <a:noFill/>
          <a:ln w="9525" cap="flat" cmpd="sng">
            <a:solidFill>
              <a:schemeClr val="dk1"/>
            </a:solidFill>
            <a:prstDash val="solid"/>
            <a:round/>
            <a:headEnd type="none" w="med" len="med"/>
            <a:tailEnd type="none" w="med" len="med"/>
          </a:ln>
        </p:spPr>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three columns">
  <p:cSld name="CUSTOM_2_1_2">
    <p:spTree>
      <p:nvGrpSpPr>
        <p:cNvPr id="1" name="Shape 96"/>
        <p:cNvGrpSpPr/>
        <p:nvPr/>
      </p:nvGrpSpPr>
      <p:grpSpPr>
        <a:xfrm>
          <a:off x="0" y="0"/>
          <a:ext cx="0" cy="0"/>
          <a:chOff x="0" y="0"/>
          <a:chExt cx="0" cy="0"/>
        </a:xfrm>
      </p:grpSpPr>
      <p:sp>
        <p:nvSpPr>
          <p:cNvPr id="97" name="Google Shape;97;p20"/>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98" name="Google Shape;98;p20"/>
          <p:cNvSpPr txBox="1">
            <a:spLocks noGrp="1"/>
          </p:cNvSpPr>
          <p:nvPr>
            <p:ph type="subTitle" idx="1"/>
          </p:nvPr>
        </p:nvSpPr>
        <p:spPr>
          <a:xfrm>
            <a:off x="1470000" y="1540275"/>
            <a:ext cx="3858900" cy="484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solidFill>
                  <a:schemeClr val="dk1"/>
                </a:solidFill>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99" name="Google Shape;99;p20"/>
          <p:cNvSpPr txBox="1">
            <a:spLocks noGrp="1"/>
          </p:cNvSpPr>
          <p:nvPr>
            <p:ph type="subTitle" idx="2"/>
          </p:nvPr>
        </p:nvSpPr>
        <p:spPr>
          <a:xfrm>
            <a:off x="1470000" y="1356150"/>
            <a:ext cx="3858900" cy="335700"/>
          </a:xfrm>
          <a:prstGeom prst="rect">
            <a:avLst/>
          </a:prstGeom>
          <a:ln>
            <a:noFill/>
          </a:ln>
        </p:spPr>
        <p:txBody>
          <a:bodyPr spcFirstLastPara="1" wrap="square" lIns="91425" tIns="91425" rIns="91425" bIns="91425" anchor="b" anchorCtr="0">
            <a:noAutofit/>
          </a:bodyPr>
          <a:lstStyle>
            <a:lvl1pPr lvl="0" rtl="0">
              <a:lnSpc>
                <a:spcPct val="100000"/>
              </a:lnSpc>
              <a:spcBef>
                <a:spcPts val="0"/>
              </a:spcBef>
              <a:spcAft>
                <a:spcPts val="0"/>
              </a:spcAft>
              <a:buClr>
                <a:schemeClr val="lt1"/>
              </a:buClr>
              <a:buSzPts val="2000"/>
              <a:buFont typeface="Josefin Sans"/>
              <a:buNone/>
              <a:defRPr sz="2000" b="1">
                <a:solidFill>
                  <a:schemeClr val="lt1"/>
                </a:solidFill>
                <a:latin typeface="Josefin Sans"/>
                <a:ea typeface="Josefin Sans"/>
                <a:cs typeface="Josefin Sans"/>
                <a:sym typeface="Josefin Sans"/>
              </a:defRPr>
            </a:lvl1pPr>
            <a:lvl2pPr lvl="1" algn="ctr" rtl="0">
              <a:lnSpc>
                <a:spcPct val="100000"/>
              </a:lnSpc>
              <a:spcBef>
                <a:spcPts val="0"/>
              </a:spcBef>
              <a:spcAft>
                <a:spcPts val="0"/>
              </a:spcAft>
              <a:buClr>
                <a:schemeClr val="lt1"/>
              </a:buClr>
              <a:buSzPts val="2000"/>
              <a:buFont typeface="Josefin Sans"/>
              <a:buNone/>
              <a:defRPr sz="2000" b="1">
                <a:solidFill>
                  <a:schemeClr val="lt1"/>
                </a:solidFill>
                <a:latin typeface="Josefin Sans"/>
                <a:ea typeface="Josefin Sans"/>
                <a:cs typeface="Josefin Sans"/>
                <a:sym typeface="Josefin Sans"/>
              </a:defRPr>
            </a:lvl2pPr>
            <a:lvl3pPr lvl="2" algn="ctr" rtl="0">
              <a:lnSpc>
                <a:spcPct val="100000"/>
              </a:lnSpc>
              <a:spcBef>
                <a:spcPts val="0"/>
              </a:spcBef>
              <a:spcAft>
                <a:spcPts val="0"/>
              </a:spcAft>
              <a:buClr>
                <a:schemeClr val="lt1"/>
              </a:buClr>
              <a:buSzPts val="2000"/>
              <a:buFont typeface="Josefin Sans"/>
              <a:buNone/>
              <a:defRPr sz="2000" b="1">
                <a:solidFill>
                  <a:schemeClr val="lt1"/>
                </a:solidFill>
                <a:latin typeface="Josefin Sans"/>
                <a:ea typeface="Josefin Sans"/>
                <a:cs typeface="Josefin Sans"/>
                <a:sym typeface="Josefin Sans"/>
              </a:defRPr>
            </a:lvl3pPr>
            <a:lvl4pPr lvl="3" algn="ctr" rtl="0">
              <a:lnSpc>
                <a:spcPct val="100000"/>
              </a:lnSpc>
              <a:spcBef>
                <a:spcPts val="0"/>
              </a:spcBef>
              <a:spcAft>
                <a:spcPts val="0"/>
              </a:spcAft>
              <a:buClr>
                <a:schemeClr val="lt1"/>
              </a:buClr>
              <a:buSzPts val="2000"/>
              <a:buFont typeface="Josefin Sans"/>
              <a:buNone/>
              <a:defRPr sz="2000" b="1">
                <a:solidFill>
                  <a:schemeClr val="lt1"/>
                </a:solidFill>
                <a:latin typeface="Josefin Sans"/>
                <a:ea typeface="Josefin Sans"/>
                <a:cs typeface="Josefin Sans"/>
                <a:sym typeface="Josefin Sans"/>
              </a:defRPr>
            </a:lvl4pPr>
            <a:lvl5pPr lvl="4" algn="ctr" rtl="0">
              <a:lnSpc>
                <a:spcPct val="100000"/>
              </a:lnSpc>
              <a:spcBef>
                <a:spcPts val="0"/>
              </a:spcBef>
              <a:spcAft>
                <a:spcPts val="0"/>
              </a:spcAft>
              <a:buClr>
                <a:schemeClr val="lt1"/>
              </a:buClr>
              <a:buSzPts val="2000"/>
              <a:buFont typeface="Josefin Sans"/>
              <a:buNone/>
              <a:defRPr sz="2000" b="1">
                <a:solidFill>
                  <a:schemeClr val="lt1"/>
                </a:solidFill>
                <a:latin typeface="Josefin Sans"/>
                <a:ea typeface="Josefin Sans"/>
                <a:cs typeface="Josefin Sans"/>
                <a:sym typeface="Josefin Sans"/>
              </a:defRPr>
            </a:lvl5pPr>
            <a:lvl6pPr lvl="5" algn="ctr" rtl="0">
              <a:lnSpc>
                <a:spcPct val="100000"/>
              </a:lnSpc>
              <a:spcBef>
                <a:spcPts val="0"/>
              </a:spcBef>
              <a:spcAft>
                <a:spcPts val="0"/>
              </a:spcAft>
              <a:buClr>
                <a:schemeClr val="lt1"/>
              </a:buClr>
              <a:buSzPts val="2000"/>
              <a:buFont typeface="Josefin Sans"/>
              <a:buNone/>
              <a:defRPr sz="2000" b="1">
                <a:solidFill>
                  <a:schemeClr val="lt1"/>
                </a:solidFill>
                <a:latin typeface="Josefin Sans"/>
                <a:ea typeface="Josefin Sans"/>
                <a:cs typeface="Josefin Sans"/>
                <a:sym typeface="Josefin Sans"/>
              </a:defRPr>
            </a:lvl6pPr>
            <a:lvl7pPr lvl="6" algn="ctr" rtl="0">
              <a:lnSpc>
                <a:spcPct val="100000"/>
              </a:lnSpc>
              <a:spcBef>
                <a:spcPts val="0"/>
              </a:spcBef>
              <a:spcAft>
                <a:spcPts val="0"/>
              </a:spcAft>
              <a:buClr>
                <a:schemeClr val="lt1"/>
              </a:buClr>
              <a:buSzPts val="2000"/>
              <a:buFont typeface="Josefin Sans"/>
              <a:buNone/>
              <a:defRPr sz="2000" b="1">
                <a:solidFill>
                  <a:schemeClr val="lt1"/>
                </a:solidFill>
                <a:latin typeface="Josefin Sans"/>
                <a:ea typeface="Josefin Sans"/>
                <a:cs typeface="Josefin Sans"/>
                <a:sym typeface="Josefin Sans"/>
              </a:defRPr>
            </a:lvl7pPr>
            <a:lvl8pPr lvl="7" algn="ctr" rtl="0">
              <a:lnSpc>
                <a:spcPct val="100000"/>
              </a:lnSpc>
              <a:spcBef>
                <a:spcPts val="0"/>
              </a:spcBef>
              <a:spcAft>
                <a:spcPts val="0"/>
              </a:spcAft>
              <a:buClr>
                <a:schemeClr val="lt1"/>
              </a:buClr>
              <a:buSzPts val="2000"/>
              <a:buFont typeface="Josefin Sans"/>
              <a:buNone/>
              <a:defRPr sz="2000" b="1">
                <a:solidFill>
                  <a:schemeClr val="lt1"/>
                </a:solidFill>
                <a:latin typeface="Josefin Sans"/>
                <a:ea typeface="Josefin Sans"/>
                <a:cs typeface="Josefin Sans"/>
                <a:sym typeface="Josefin Sans"/>
              </a:defRPr>
            </a:lvl8pPr>
            <a:lvl9pPr lvl="8" algn="ctr" rtl="0">
              <a:lnSpc>
                <a:spcPct val="100000"/>
              </a:lnSpc>
              <a:spcBef>
                <a:spcPts val="0"/>
              </a:spcBef>
              <a:spcAft>
                <a:spcPts val="0"/>
              </a:spcAft>
              <a:buClr>
                <a:schemeClr val="lt1"/>
              </a:buClr>
              <a:buSzPts val="2000"/>
              <a:buFont typeface="Josefin Sans"/>
              <a:buNone/>
              <a:defRPr sz="2000" b="1">
                <a:solidFill>
                  <a:schemeClr val="lt1"/>
                </a:solidFill>
                <a:latin typeface="Josefin Sans"/>
                <a:ea typeface="Josefin Sans"/>
                <a:cs typeface="Josefin Sans"/>
                <a:sym typeface="Josefin Sans"/>
              </a:defRPr>
            </a:lvl9pPr>
          </a:lstStyle>
          <a:p>
            <a:endParaRPr/>
          </a:p>
        </p:txBody>
      </p:sp>
      <p:sp>
        <p:nvSpPr>
          <p:cNvPr id="100" name="Google Shape;100;p20"/>
          <p:cNvSpPr txBox="1">
            <a:spLocks noGrp="1"/>
          </p:cNvSpPr>
          <p:nvPr>
            <p:ph type="subTitle" idx="3"/>
          </p:nvPr>
        </p:nvSpPr>
        <p:spPr>
          <a:xfrm>
            <a:off x="1469875" y="2682075"/>
            <a:ext cx="3858900" cy="484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solidFill>
                  <a:schemeClr val="dk1"/>
                </a:solidFill>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01" name="Google Shape;101;p20"/>
          <p:cNvSpPr txBox="1">
            <a:spLocks noGrp="1"/>
          </p:cNvSpPr>
          <p:nvPr>
            <p:ph type="subTitle" idx="4"/>
          </p:nvPr>
        </p:nvSpPr>
        <p:spPr>
          <a:xfrm>
            <a:off x="1470000" y="2498012"/>
            <a:ext cx="3858900" cy="335700"/>
          </a:xfrm>
          <a:prstGeom prst="rect">
            <a:avLst/>
          </a:prstGeom>
          <a:ln>
            <a:noFill/>
          </a:ln>
        </p:spPr>
        <p:txBody>
          <a:bodyPr spcFirstLastPara="1" wrap="square" lIns="91425" tIns="91425" rIns="91425" bIns="91425" anchor="b" anchorCtr="0">
            <a:noAutofit/>
          </a:bodyPr>
          <a:lstStyle>
            <a:lvl1pPr lvl="0" rtl="0">
              <a:lnSpc>
                <a:spcPct val="100000"/>
              </a:lnSpc>
              <a:spcBef>
                <a:spcPts val="0"/>
              </a:spcBef>
              <a:spcAft>
                <a:spcPts val="0"/>
              </a:spcAft>
              <a:buClr>
                <a:schemeClr val="lt1"/>
              </a:buClr>
              <a:buSzPts val="2000"/>
              <a:buFont typeface="Josefin Sans"/>
              <a:buNone/>
              <a:defRPr sz="2000" b="1">
                <a:solidFill>
                  <a:schemeClr val="lt1"/>
                </a:solidFill>
                <a:latin typeface="Josefin Sans"/>
                <a:ea typeface="Josefin Sans"/>
                <a:cs typeface="Josefin Sans"/>
                <a:sym typeface="Josefin Sans"/>
              </a:defRPr>
            </a:lvl1pPr>
            <a:lvl2pPr lvl="1" algn="ctr" rtl="0">
              <a:lnSpc>
                <a:spcPct val="100000"/>
              </a:lnSpc>
              <a:spcBef>
                <a:spcPts val="0"/>
              </a:spcBef>
              <a:spcAft>
                <a:spcPts val="0"/>
              </a:spcAft>
              <a:buClr>
                <a:schemeClr val="lt1"/>
              </a:buClr>
              <a:buSzPts val="2000"/>
              <a:buFont typeface="Josefin Sans"/>
              <a:buNone/>
              <a:defRPr sz="2000" b="1">
                <a:solidFill>
                  <a:schemeClr val="lt1"/>
                </a:solidFill>
                <a:latin typeface="Josefin Sans"/>
                <a:ea typeface="Josefin Sans"/>
                <a:cs typeface="Josefin Sans"/>
                <a:sym typeface="Josefin Sans"/>
              </a:defRPr>
            </a:lvl2pPr>
            <a:lvl3pPr lvl="2" algn="ctr" rtl="0">
              <a:lnSpc>
                <a:spcPct val="100000"/>
              </a:lnSpc>
              <a:spcBef>
                <a:spcPts val="0"/>
              </a:spcBef>
              <a:spcAft>
                <a:spcPts val="0"/>
              </a:spcAft>
              <a:buClr>
                <a:schemeClr val="lt1"/>
              </a:buClr>
              <a:buSzPts val="2000"/>
              <a:buFont typeface="Josefin Sans"/>
              <a:buNone/>
              <a:defRPr sz="2000" b="1">
                <a:solidFill>
                  <a:schemeClr val="lt1"/>
                </a:solidFill>
                <a:latin typeface="Josefin Sans"/>
                <a:ea typeface="Josefin Sans"/>
                <a:cs typeface="Josefin Sans"/>
                <a:sym typeface="Josefin Sans"/>
              </a:defRPr>
            </a:lvl3pPr>
            <a:lvl4pPr lvl="3" algn="ctr" rtl="0">
              <a:lnSpc>
                <a:spcPct val="100000"/>
              </a:lnSpc>
              <a:spcBef>
                <a:spcPts val="0"/>
              </a:spcBef>
              <a:spcAft>
                <a:spcPts val="0"/>
              </a:spcAft>
              <a:buClr>
                <a:schemeClr val="lt1"/>
              </a:buClr>
              <a:buSzPts val="2000"/>
              <a:buFont typeface="Josefin Sans"/>
              <a:buNone/>
              <a:defRPr sz="2000" b="1">
                <a:solidFill>
                  <a:schemeClr val="lt1"/>
                </a:solidFill>
                <a:latin typeface="Josefin Sans"/>
                <a:ea typeface="Josefin Sans"/>
                <a:cs typeface="Josefin Sans"/>
                <a:sym typeface="Josefin Sans"/>
              </a:defRPr>
            </a:lvl4pPr>
            <a:lvl5pPr lvl="4" algn="ctr" rtl="0">
              <a:lnSpc>
                <a:spcPct val="100000"/>
              </a:lnSpc>
              <a:spcBef>
                <a:spcPts val="0"/>
              </a:spcBef>
              <a:spcAft>
                <a:spcPts val="0"/>
              </a:spcAft>
              <a:buClr>
                <a:schemeClr val="lt1"/>
              </a:buClr>
              <a:buSzPts val="2000"/>
              <a:buFont typeface="Josefin Sans"/>
              <a:buNone/>
              <a:defRPr sz="2000" b="1">
                <a:solidFill>
                  <a:schemeClr val="lt1"/>
                </a:solidFill>
                <a:latin typeface="Josefin Sans"/>
                <a:ea typeface="Josefin Sans"/>
                <a:cs typeface="Josefin Sans"/>
                <a:sym typeface="Josefin Sans"/>
              </a:defRPr>
            </a:lvl5pPr>
            <a:lvl6pPr lvl="5" algn="ctr" rtl="0">
              <a:lnSpc>
                <a:spcPct val="100000"/>
              </a:lnSpc>
              <a:spcBef>
                <a:spcPts val="0"/>
              </a:spcBef>
              <a:spcAft>
                <a:spcPts val="0"/>
              </a:spcAft>
              <a:buClr>
                <a:schemeClr val="lt1"/>
              </a:buClr>
              <a:buSzPts val="2000"/>
              <a:buFont typeface="Josefin Sans"/>
              <a:buNone/>
              <a:defRPr sz="2000" b="1">
                <a:solidFill>
                  <a:schemeClr val="lt1"/>
                </a:solidFill>
                <a:latin typeface="Josefin Sans"/>
                <a:ea typeface="Josefin Sans"/>
                <a:cs typeface="Josefin Sans"/>
                <a:sym typeface="Josefin Sans"/>
              </a:defRPr>
            </a:lvl6pPr>
            <a:lvl7pPr lvl="6" algn="ctr" rtl="0">
              <a:lnSpc>
                <a:spcPct val="100000"/>
              </a:lnSpc>
              <a:spcBef>
                <a:spcPts val="0"/>
              </a:spcBef>
              <a:spcAft>
                <a:spcPts val="0"/>
              </a:spcAft>
              <a:buClr>
                <a:schemeClr val="lt1"/>
              </a:buClr>
              <a:buSzPts val="2000"/>
              <a:buFont typeface="Josefin Sans"/>
              <a:buNone/>
              <a:defRPr sz="2000" b="1">
                <a:solidFill>
                  <a:schemeClr val="lt1"/>
                </a:solidFill>
                <a:latin typeface="Josefin Sans"/>
                <a:ea typeface="Josefin Sans"/>
                <a:cs typeface="Josefin Sans"/>
                <a:sym typeface="Josefin Sans"/>
              </a:defRPr>
            </a:lvl7pPr>
            <a:lvl8pPr lvl="7" algn="ctr" rtl="0">
              <a:lnSpc>
                <a:spcPct val="100000"/>
              </a:lnSpc>
              <a:spcBef>
                <a:spcPts val="0"/>
              </a:spcBef>
              <a:spcAft>
                <a:spcPts val="0"/>
              </a:spcAft>
              <a:buClr>
                <a:schemeClr val="lt1"/>
              </a:buClr>
              <a:buSzPts val="2000"/>
              <a:buFont typeface="Josefin Sans"/>
              <a:buNone/>
              <a:defRPr sz="2000" b="1">
                <a:solidFill>
                  <a:schemeClr val="lt1"/>
                </a:solidFill>
                <a:latin typeface="Josefin Sans"/>
                <a:ea typeface="Josefin Sans"/>
                <a:cs typeface="Josefin Sans"/>
                <a:sym typeface="Josefin Sans"/>
              </a:defRPr>
            </a:lvl8pPr>
            <a:lvl9pPr lvl="8" algn="ctr" rtl="0">
              <a:lnSpc>
                <a:spcPct val="100000"/>
              </a:lnSpc>
              <a:spcBef>
                <a:spcPts val="0"/>
              </a:spcBef>
              <a:spcAft>
                <a:spcPts val="0"/>
              </a:spcAft>
              <a:buClr>
                <a:schemeClr val="lt1"/>
              </a:buClr>
              <a:buSzPts val="2000"/>
              <a:buFont typeface="Josefin Sans"/>
              <a:buNone/>
              <a:defRPr sz="2000" b="1">
                <a:solidFill>
                  <a:schemeClr val="lt1"/>
                </a:solidFill>
                <a:latin typeface="Josefin Sans"/>
                <a:ea typeface="Josefin Sans"/>
                <a:cs typeface="Josefin Sans"/>
                <a:sym typeface="Josefin Sans"/>
              </a:defRPr>
            </a:lvl9pPr>
          </a:lstStyle>
          <a:p>
            <a:endParaRPr/>
          </a:p>
        </p:txBody>
      </p:sp>
      <p:sp>
        <p:nvSpPr>
          <p:cNvPr id="102" name="Google Shape;102;p20"/>
          <p:cNvSpPr txBox="1">
            <a:spLocks noGrp="1"/>
          </p:cNvSpPr>
          <p:nvPr>
            <p:ph type="subTitle" idx="5"/>
          </p:nvPr>
        </p:nvSpPr>
        <p:spPr>
          <a:xfrm>
            <a:off x="1470000" y="3823925"/>
            <a:ext cx="3858900" cy="484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solidFill>
                  <a:schemeClr val="dk1"/>
                </a:solidFill>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03" name="Google Shape;103;p20"/>
          <p:cNvSpPr txBox="1">
            <a:spLocks noGrp="1"/>
          </p:cNvSpPr>
          <p:nvPr>
            <p:ph type="subTitle" idx="6"/>
          </p:nvPr>
        </p:nvSpPr>
        <p:spPr>
          <a:xfrm>
            <a:off x="1470000" y="3639850"/>
            <a:ext cx="3858900" cy="335700"/>
          </a:xfrm>
          <a:prstGeom prst="rect">
            <a:avLst/>
          </a:prstGeom>
          <a:ln>
            <a:noFill/>
          </a:ln>
        </p:spPr>
        <p:txBody>
          <a:bodyPr spcFirstLastPara="1" wrap="square" lIns="91425" tIns="91425" rIns="91425" bIns="91425" anchor="b" anchorCtr="0">
            <a:noAutofit/>
          </a:bodyPr>
          <a:lstStyle>
            <a:lvl1pPr lvl="0" rtl="0">
              <a:lnSpc>
                <a:spcPct val="100000"/>
              </a:lnSpc>
              <a:spcBef>
                <a:spcPts val="0"/>
              </a:spcBef>
              <a:spcAft>
                <a:spcPts val="0"/>
              </a:spcAft>
              <a:buClr>
                <a:schemeClr val="lt1"/>
              </a:buClr>
              <a:buSzPts val="2000"/>
              <a:buFont typeface="Josefin Sans"/>
              <a:buNone/>
              <a:defRPr sz="2000" b="1">
                <a:solidFill>
                  <a:schemeClr val="lt1"/>
                </a:solidFill>
                <a:latin typeface="Josefin Sans"/>
                <a:ea typeface="Josefin Sans"/>
                <a:cs typeface="Josefin Sans"/>
                <a:sym typeface="Josefin Sans"/>
              </a:defRPr>
            </a:lvl1pPr>
            <a:lvl2pPr lvl="1" algn="ctr" rtl="0">
              <a:lnSpc>
                <a:spcPct val="100000"/>
              </a:lnSpc>
              <a:spcBef>
                <a:spcPts val="0"/>
              </a:spcBef>
              <a:spcAft>
                <a:spcPts val="0"/>
              </a:spcAft>
              <a:buClr>
                <a:schemeClr val="lt1"/>
              </a:buClr>
              <a:buSzPts val="2000"/>
              <a:buFont typeface="Josefin Sans"/>
              <a:buNone/>
              <a:defRPr sz="2000" b="1">
                <a:solidFill>
                  <a:schemeClr val="lt1"/>
                </a:solidFill>
                <a:latin typeface="Josefin Sans"/>
                <a:ea typeface="Josefin Sans"/>
                <a:cs typeface="Josefin Sans"/>
                <a:sym typeface="Josefin Sans"/>
              </a:defRPr>
            </a:lvl2pPr>
            <a:lvl3pPr lvl="2" algn="ctr" rtl="0">
              <a:lnSpc>
                <a:spcPct val="100000"/>
              </a:lnSpc>
              <a:spcBef>
                <a:spcPts val="0"/>
              </a:spcBef>
              <a:spcAft>
                <a:spcPts val="0"/>
              </a:spcAft>
              <a:buClr>
                <a:schemeClr val="lt1"/>
              </a:buClr>
              <a:buSzPts val="2000"/>
              <a:buFont typeface="Josefin Sans"/>
              <a:buNone/>
              <a:defRPr sz="2000" b="1">
                <a:solidFill>
                  <a:schemeClr val="lt1"/>
                </a:solidFill>
                <a:latin typeface="Josefin Sans"/>
                <a:ea typeface="Josefin Sans"/>
                <a:cs typeface="Josefin Sans"/>
                <a:sym typeface="Josefin Sans"/>
              </a:defRPr>
            </a:lvl3pPr>
            <a:lvl4pPr lvl="3" algn="ctr" rtl="0">
              <a:lnSpc>
                <a:spcPct val="100000"/>
              </a:lnSpc>
              <a:spcBef>
                <a:spcPts val="0"/>
              </a:spcBef>
              <a:spcAft>
                <a:spcPts val="0"/>
              </a:spcAft>
              <a:buClr>
                <a:schemeClr val="lt1"/>
              </a:buClr>
              <a:buSzPts val="2000"/>
              <a:buFont typeface="Josefin Sans"/>
              <a:buNone/>
              <a:defRPr sz="2000" b="1">
                <a:solidFill>
                  <a:schemeClr val="lt1"/>
                </a:solidFill>
                <a:latin typeface="Josefin Sans"/>
                <a:ea typeface="Josefin Sans"/>
                <a:cs typeface="Josefin Sans"/>
                <a:sym typeface="Josefin Sans"/>
              </a:defRPr>
            </a:lvl4pPr>
            <a:lvl5pPr lvl="4" algn="ctr" rtl="0">
              <a:lnSpc>
                <a:spcPct val="100000"/>
              </a:lnSpc>
              <a:spcBef>
                <a:spcPts val="0"/>
              </a:spcBef>
              <a:spcAft>
                <a:spcPts val="0"/>
              </a:spcAft>
              <a:buClr>
                <a:schemeClr val="lt1"/>
              </a:buClr>
              <a:buSzPts val="2000"/>
              <a:buFont typeface="Josefin Sans"/>
              <a:buNone/>
              <a:defRPr sz="2000" b="1">
                <a:solidFill>
                  <a:schemeClr val="lt1"/>
                </a:solidFill>
                <a:latin typeface="Josefin Sans"/>
                <a:ea typeface="Josefin Sans"/>
                <a:cs typeface="Josefin Sans"/>
                <a:sym typeface="Josefin Sans"/>
              </a:defRPr>
            </a:lvl5pPr>
            <a:lvl6pPr lvl="5" algn="ctr" rtl="0">
              <a:lnSpc>
                <a:spcPct val="100000"/>
              </a:lnSpc>
              <a:spcBef>
                <a:spcPts val="0"/>
              </a:spcBef>
              <a:spcAft>
                <a:spcPts val="0"/>
              </a:spcAft>
              <a:buClr>
                <a:schemeClr val="lt1"/>
              </a:buClr>
              <a:buSzPts val="2000"/>
              <a:buFont typeface="Josefin Sans"/>
              <a:buNone/>
              <a:defRPr sz="2000" b="1">
                <a:solidFill>
                  <a:schemeClr val="lt1"/>
                </a:solidFill>
                <a:latin typeface="Josefin Sans"/>
                <a:ea typeface="Josefin Sans"/>
                <a:cs typeface="Josefin Sans"/>
                <a:sym typeface="Josefin Sans"/>
              </a:defRPr>
            </a:lvl6pPr>
            <a:lvl7pPr lvl="6" algn="ctr" rtl="0">
              <a:lnSpc>
                <a:spcPct val="100000"/>
              </a:lnSpc>
              <a:spcBef>
                <a:spcPts val="0"/>
              </a:spcBef>
              <a:spcAft>
                <a:spcPts val="0"/>
              </a:spcAft>
              <a:buClr>
                <a:schemeClr val="lt1"/>
              </a:buClr>
              <a:buSzPts val="2000"/>
              <a:buFont typeface="Josefin Sans"/>
              <a:buNone/>
              <a:defRPr sz="2000" b="1">
                <a:solidFill>
                  <a:schemeClr val="lt1"/>
                </a:solidFill>
                <a:latin typeface="Josefin Sans"/>
                <a:ea typeface="Josefin Sans"/>
                <a:cs typeface="Josefin Sans"/>
                <a:sym typeface="Josefin Sans"/>
              </a:defRPr>
            </a:lvl7pPr>
            <a:lvl8pPr lvl="7" algn="ctr" rtl="0">
              <a:lnSpc>
                <a:spcPct val="100000"/>
              </a:lnSpc>
              <a:spcBef>
                <a:spcPts val="0"/>
              </a:spcBef>
              <a:spcAft>
                <a:spcPts val="0"/>
              </a:spcAft>
              <a:buClr>
                <a:schemeClr val="lt1"/>
              </a:buClr>
              <a:buSzPts val="2000"/>
              <a:buFont typeface="Josefin Sans"/>
              <a:buNone/>
              <a:defRPr sz="2000" b="1">
                <a:solidFill>
                  <a:schemeClr val="lt1"/>
                </a:solidFill>
                <a:latin typeface="Josefin Sans"/>
                <a:ea typeface="Josefin Sans"/>
                <a:cs typeface="Josefin Sans"/>
                <a:sym typeface="Josefin Sans"/>
              </a:defRPr>
            </a:lvl8pPr>
            <a:lvl9pPr lvl="8" algn="ctr" rtl="0">
              <a:lnSpc>
                <a:spcPct val="100000"/>
              </a:lnSpc>
              <a:spcBef>
                <a:spcPts val="0"/>
              </a:spcBef>
              <a:spcAft>
                <a:spcPts val="0"/>
              </a:spcAft>
              <a:buClr>
                <a:schemeClr val="lt1"/>
              </a:buClr>
              <a:buSzPts val="2000"/>
              <a:buFont typeface="Josefin Sans"/>
              <a:buNone/>
              <a:defRPr sz="2000" b="1">
                <a:solidFill>
                  <a:schemeClr val="lt1"/>
                </a:solidFill>
                <a:latin typeface="Josefin Sans"/>
                <a:ea typeface="Josefin Sans"/>
                <a:cs typeface="Josefin Sans"/>
                <a:sym typeface="Josefin Sans"/>
              </a:defRPr>
            </a:lvl9pPr>
          </a:lstStyle>
          <a:p>
            <a:endParaRPr/>
          </a:p>
        </p:txBody>
      </p:sp>
      <p:cxnSp>
        <p:nvCxnSpPr>
          <p:cNvPr id="104" name="Google Shape;104;p20"/>
          <p:cNvCxnSpPr/>
          <p:nvPr/>
        </p:nvCxnSpPr>
        <p:spPr>
          <a:xfrm>
            <a:off x="0" y="4599425"/>
            <a:ext cx="9169500" cy="0"/>
          </a:xfrm>
          <a:prstGeom prst="straightConnector1">
            <a:avLst/>
          </a:prstGeom>
          <a:noFill/>
          <a:ln w="9525" cap="flat" cmpd="sng">
            <a:solidFill>
              <a:schemeClr val="dk1"/>
            </a:solidFill>
            <a:prstDash val="solid"/>
            <a:round/>
            <a:headEnd type="none" w="med" len="med"/>
            <a:tailEnd type="none" w="med" len="med"/>
          </a:ln>
        </p:spPr>
      </p:cxn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Title and four columns ">
  <p:cSld name="CUSTOM_2_1_1">
    <p:spTree>
      <p:nvGrpSpPr>
        <p:cNvPr id="1" name="Shape 105"/>
        <p:cNvGrpSpPr/>
        <p:nvPr/>
      </p:nvGrpSpPr>
      <p:grpSpPr>
        <a:xfrm>
          <a:off x="0" y="0"/>
          <a:ext cx="0" cy="0"/>
          <a:chOff x="0" y="0"/>
          <a:chExt cx="0" cy="0"/>
        </a:xfrm>
      </p:grpSpPr>
      <p:sp>
        <p:nvSpPr>
          <p:cNvPr id="106" name="Google Shape;106;p21"/>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107" name="Google Shape;107;p21"/>
          <p:cNvSpPr txBox="1">
            <a:spLocks noGrp="1"/>
          </p:cNvSpPr>
          <p:nvPr>
            <p:ph type="subTitle" idx="1"/>
          </p:nvPr>
        </p:nvSpPr>
        <p:spPr>
          <a:xfrm>
            <a:off x="723000" y="1736850"/>
            <a:ext cx="1908000" cy="7746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SzPts val="1400"/>
              <a:buNone/>
              <a:defRPr sz="1400">
                <a:solidFill>
                  <a:schemeClr val="dk1"/>
                </a:solidFill>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08" name="Google Shape;108;p21"/>
          <p:cNvSpPr txBox="1">
            <a:spLocks noGrp="1"/>
          </p:cNvSpPr>
          <p:nvPr>
            <p:ph type="subTitle" idx="2"/>
          </p:nvPr>
        </p:nvSpPr>
        <p:spPr>
          <a:xfrm>
            <a:off x="723000" y="1480425"/>
            <a:ext cx="1908000" cy="408300"/>
          </a:xfrm>
          <a:prstGeom prst="rect">
            <a:avLst/>
          </a:prstGeom>
          <a:ln>
            <a:noFill/>
          </a:ln>
        </p:spPr>
        <p:txBody>
          <a:bodyPr spcFirstLastPara="1" wrap="square" lIns="91425" tIns="91425" rIns="91425" bIns="91425" anchor="b" anchorCtr="0">
            <a:noAutofit/>
          </a:bodyPr>
          <a:lstStyle>
            <a:lvl1pPr lvl="0" algn="r" rtl="0">
              <a:lnSpc>
                <a:spcPct val="100000"/>
              </a:lnSpc>
              <a:spcBef>
                <a:spcPts val="0"/>
              </a:spcBef>
              <a:spcAft>
                <a:spcPts val="0"/>
              </a:spcAft>
              <a:buClr>
                <a:schemeClr val="lt1"/>
              </a:buClr>
              <a:buSzPts val="2000"/>
              <a:buFont typeface="Josefin Sans"/>
              <a:buNone/>
              <a:defRPr sz="2000" b="1">
                <a:solidFill>
                  <a:schemeClr val="lt1"/>
                </a:solidFill>
                <a:latin typeface="Josefin Sans"/>
                <a:ea typeface="Josefin Sans"/>
                <a:cs typeface="Josefin Sans"/>
                <a:sym typeface="Josefin Sans"/>
              </a:defRPr>
            </a:lvl1pPr>
            <a:lvl2pPr lvl="1" algn="ctr" rtl="0">
              <a:lnSpc>
                <a:spcPct val="100000"/>
              </a:lnSpc>
              <a:spcBef>
                <a:spcPts val="0"/>
              </a:spcBef>
              <a:spcAft>
                <a:spcPts val="0"/>
              </a:spcAft>
              <a:buClr>
                <a:schemeClr val="lt1"/>
              </a:buClr>
              <a:buSzPts val="2000"/>
              <a:buFont typeface="Josefin Sans"/>
              <a:buNone/>
              <a:defRPr sz="2000" b="1">
                <a:solidFill>
                  <a:schemeClr val="lt1"/>
                </a:solidFill>
                <a:latin typeface="Josefin Sans"/>
                <a:ea typeface="Josefin Sans"/>
                <a:cs typeface="Josefin Sans"/>
                <a:sym typeface="Josefin Sans"/>
              </a:defRPr>
            </a:lvl2pPr>
            <a:lvl3pPr lvl="2" algn="ctr" rtl="0">
              <a:lnSpc>
                <a:spcPct val="100000"/>
              </a:lnSpc>
              <a:spcBef>
                <a:spcPts val="0"/>
              </a:spcBef>
              <a:spcAft>
                <a:spcPts val="0"/>
              </a:spcAft>
              <a:buClr>
                <a:schemeClr val="lt1"/>
              </a:buClr>
              <a:buSzPts val="2000"/>
              <a:buFont typeface="Josefin Sans"/>
              <a:buNone/>
              <a:defRPr sz="2000" b="1">
                <a:solidFill>
                  <a:schemeClr val="lt1"/>
                </a:solidFill>
                <a:latin typeface="Josefin Sans"/>
                <a:ea typeface="Josefin Sans"/>
                <a:cs typeface="Josefin Sans"/>
                <a:sym typeface="Josefin Sans"/>
              </a:defRPr>
            </a:lvl3pPr>
            <a:lvl4pPr lvl="3" algn="ctr" rtl="0">
              <a:lnSpc>
                <a:spcPct val="100000"/>
              </a:lnSpc>
              <a:spcBef>
                <a:spcPts val="0"/>
              </a:spcBef>
              <a:spcAft>
                <a:spcPts val="0"/>
              </a:spcAft>
              <a:buClr>
                <a:schemeClr val="lt1"/>
              </a:buClr>
              <a:buSzPts val="2000"/>
              <a:buFont typeface="Josefin Sans"/>
              <a:buNone/>
              <a:defRPr sz="2000" b="1">
                <a:solidFill>
                  <a:schemeClr val="lt1"/>
                </a:solidFill>
                <a:latin typeface="Josefin Sans"/>
                <a:ea typeface="Josefin Sans"/>
                <a:cs typeface="Josefin Sans"/>
                <a:sym typeface="Josefin Sans"/>
              </a:defRPr>
            </a:lvl4pPr>
            <a:lvl5pPr lvl="4" algn="ctr" rtl="0">
              <a:lnSpc>
                <a:spcPct val="100000"/>
              </a:lnSpc>
              <a:spcBef>
                <a:spcPts val="0"/>
              </a:spcBef>
              <a:spcAft>
                <a:spcPts val="0"/>
              </a:spcAft>
              <a:buClr>
                <a:schemeClr val="lt1"/>
              </a:buClr>
              <a:buSzPts val="2000"/>
              <a:buFont typeface="Josefin Sans"/>
              <a:buNone/>
              <a:defRPr sz="2000" b="1">
                <a:solidFill>
                  <a:schemeClr val="lt1"/>
                </a:solidFill>
                <a:latin typeface="Josefin Sans"/>
                <a:ea typeface="Josefin Sans"/>
                <a:cs typeface="Josefin Sans"/>
                <a:sym typeface="Josefin Sans"/>
              </a:defRPr>
            </a:lvl5pPr>
            <a:lvl6pPr lvl="5" algn="ctr" rtl="0">
              <a:lnSpc>
                <a:spcPct val="100000"/>
              </a:lnSpc>
              <a:spcBef>
                <a:spcPts val="0"/>
              </a:spcBef>
              <a:spcAft>
                <a:spcPts val="0"/>
              </a:spcAft>
              <a:buClr>
                <a:schemeClr val="lt1"/>
              </a:buClr>
              <a:buSzPts val="2000"/>
              <a:buFont typeface="Josefin Sans"/>
              <a:buNone/>
              <a:defRPr sz="2000" b="1">
                <a:solidFill>
                  <a:schemeClr val="lt1"/>
                </a:solidFill>
                <a:latin typeface="Josefin Sans"/>
                <a:ea typeface="Josefin Sans"/>
                <a:cs typeface="Josefin Sans"/>
                <a:sym typeface="Josefin Sans"/>
              </a:defRPr>
            </a:lvl6pPr>
            <a:lvl7pPr lvl="6" algn="ctr" rtl="0">
              <a:lnSpc>
                <a:spcPct val="100000"/>
              </a:lnSpc>
              <a:spcBef>
                <a:spcPts val="0"/>
              </a:spcBef>
              <a:spcAft>
                <a:spcPts val="0"/>
              </a:spcAft>
              <a:buClr>
                <a:schemeClr val="lt1"/>
              </a:buClr>
              <a:buSzPts val="2000"/>
              <a:buFont typeface="Josefin Sans"/>
              <a:buNone/>
              <a:defRPr sz="2000" b="1">
                <a:solidFill>
                  <a:schemeClr val="lt1"/>
                </a:solidFill>
                <a:latin typeface="Josefin Sans"/>
                <a:ea typeface="Josefin Sans"/>
                <a:cs typeface="Josefin Sans"/>
                <a:sym typeface="Josefin Sans"/>
              </a:defRPr>
            </a:lvl7pPr>
            <a:lvl8pPr lvl="7" algn="ctr" rtl="0">
              <a:lnSpc>
                <a:spcPct val="100000"/>
              </a:lnSpc>
              <a:spcBef>
                <a:spcPts val="0"/>
              </a:spcBef>
              <a:spcAft>
                <a:spcPts val="0"/>
              </a:spcAft>
              <a:buClr>
                <a:schemeClr val="lt1"/>
              </a:buClr>
              <a:buSzPts val="2000"/>
              <a:buFont typeface="Josefin Sans"/>
              <a:buNone/>
              <a:defRPr sz="2000" b="1">
                <a:solidFill>
                  <a:schemeClr val="lt1"/>
                </a:solidFill>
                <a:latin typeface="Josefin Sans"/>
                <a:ea typeface="Josefin Sans"/>
                <a:cs typeface="Josefin Sans"/>
                <a:sym typeface="Josefin Sans"/>
              </a:defRPr>
            </a:lvl8pPr>
            <a:lvl9pPr lvl="8" algn="ctr" rtl="0">
              <a:lnSpc>
                <a:spcPct val="100000"/>
              </a:lnSpc>
              <a:spcBef>
                <a:spcPts val="0"/>
              </a:spcBef>
              <a:spcAft>
                <a:spcPts val="0"/>
              </a:spcAft>
              <a:buClr>
                <a:schemeClr val="lt1"/>
              </a:buClr>
              <a:buSzPts val="2000"/>
              <a:buFont typeface="Josefin Sans"/>
              <a:buNone/>
              <a:defRPr sz="2000" b="1">
                <a:solidFill>
                  <a:schemeClr val="lt1"/>
                </a:solidFill>
                <a:latin typeface="Josefin Sans"/>
                <a:ea typeface="Josefin Sans"/>
                <a:cs typeface="Josefin Sans"/>
                <a:sym typeface="Josefin Sans"/>
              </a:defRPr>
            </a:lvl9pPr>
          </a:lstStyle>
          <a:p>
            <a:endParaRPr/>
          </a:p>
        </p:txBody>
      </p:sp>
      <p:sp>
        <p:nvSpPr>
          <p:cNvPr id="109" name="Google Shape;109;p21"/>
          <p:cNvSpPr txBox="1">
            <a:spLocks noGrp="1"/>
          </p:cNvSpPr>
          <p:nvPr>
            <p:ph type="subTitle" idx="3"/>
          </p:nvPr>
        </p:nvSpPr>
        <p:spPr>
          <a:xfrm>
            <a:off x="720000" y="3239137"/>
            <a:ext cx="1911000" cy="7773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SzPts val="1400"/>
              <a:buNone/>
              <a:defRPr sz="1400">
                <a:solidFill>
                  <a:schemeClr val="dk1"/>
                </a:solidFill>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10" name="Google Shape;110;p21"/>
          <p:cNvSpPr txBox="1">
            <a:spLocks noGrp="1"/>
          </p:cNvSpPr>
          <p:nvPr>
            <p:ph type="subTitle" idx="4"/>
          </p:nvPr>
        </p:nvSpPr>
        <p:spPr>
          <a:xfrm>
            <a:off x="720000" y="2982450"/>
            <a:ext cx="1911000" cy="408300"/>
          </a:xfrm>
          <a:prstGeom prst="rect">
            <a:avLst/>
          </a:prstGeom>
          <a:ln>
            <a:noFill/>
          </a:ln>
        </p:spPr>
        <p:txBody>
          <a:bodyPr spcFirstLastPara="1" wrap="square" lIns="91425" tIns="91425" rIns="91425" bIns="91425" anchor="b" anchorCtr="0">
            <a:noAutofit/>
          </a:bodyPr>
          <a:lstStyle>
            <a:lvl1pPr lvl="0" algn="r" rtl="0">
              <a:lnSpc>
                <a:spcPct val="100000"/>
              </a:lnSpc>
              <a:spcBef>
                <a:spcPts val="0"/>
              </a:spcBef>
              <a:spcAft>
                <a:spcPts val="0"/>
              </a:spcAft>
              <a:buClr>
                <a:schemeClr val="lt1"/>
              </a:buClr>
              <a:buSzPts val="2000"/>
              <a:buFont typeface="Josefin Sans"/>
              <a:buNone/>
              <a:defRPr sz="2000" b="1">
                <a:solidFill>
                  <a:schemeClr val="lt1"/>
                </a:solidFill>
                <a:latin typeface="Josefin Sans"/>
                <a:ea typeface="Josefin Sans"/>
                <a:cs typeface="Josefin Sans"/>
                <a:sym typeface="Josefin Sans"/>
              </a:defRPr>
            </a:lvl1pPr>
            <a:lvl2pPr lvl="1" algn="ctr" rtl="0">
              <a:lnSpc>
                <a:spcPct val="100000"/>
              </a:lnSpc>
              <a:spcBef>
                <a:spcPts val="0"/>
              </a:spcBef>
              <a:spcAft>
                <a:spcPts val="0"/>
              </a:spcAft>
              <a:buClr>
                <a:schemeClr val="lt1"/>
              </a:buClr>
              <a:buSzPts val="2000"/>
              <a:buFont typeface="Josefin Sans"/>
              <a:buNone/>
              <a:defRPr sz="2000" b="1">
                <a:solidFill>
                  <a:schemeClr val="lt1"/>
                </a:solidFill>
                <a:latin typeface="Josefin Sans"/>
                <a:ea typeface="Josefin Sans"/>
                <a:cs typeface="Josefin Sans"/>
                <a:sym typeface="Josefin Sans"/>
              </a:defRPr>
            </a:lvl2pPr>
            <a:lvl3pPr lvl="2" algn="ctr" rtl="0">
              <a:lnSpc>
                <a:spcPct val="100000"/>
              </a:lnSpc>
              <a:spcBef>
                <a:spcPts val="0"/>
              </a:spcBef>
              <a:spcAft>
                <a:spcPts val="0"/>
              </a:spcAft>
              <a:buClr>
                <a:schemeClr val="lt1"/>
              </a:buClr>
              <a:buSzPts val="2000"/>
              <a:buFont typeface="Josefin Sans"/>
              <a:buNone/>
              <a:defRPr sz="2000" b="1">
                <a:solidFill>
                  <a:schemeClr val="lt1"/>
                </a:solidFill>
                <a:latin typeface="Josefin Sans"/>
                <a:ea typeface="Josefin Sans"/>
                <a:cs typeface="Josefin Sans"/>
                <a:sym typeface="Josefin Sans"/>
              </a:defRPr>
            </a:lvl3pPr>
            <a:lvl4pPr lvl="3" algn="ctr" rtl="0">
              <a:lnSpc>
                <a:spcPct val="100000"/>
              </a:lnSpc>
              <a:spcBef>
                <a:spcPts val="0"/>
              </a:spcBef>
              <a:spcAft>
                <a:spcPts val="0"/>
              </a:spcAft>
              <a:buClr>
                <a:schemeClr val="lt1"/>
              </a:buClr>
              <a:buSzPts val="2000"/>
              <a:buFont typeface="Josefin Sans"/>
              <a:buNone/>
              <a:defRPr sz="2000" b="1">
                <a:solidFill>
                  <a:schemeClr val="lt1"/>
                </a:solidFill>
                <a:latin typeface="Josefin Sans"/>
                <a:ea typeface="Josefin Sans"/>
                <a:cs typeface="Josefin Sans"/>
                <a:sym typeface="Josefin Sans"/>
              </a:defRPr>
            </a:lvl4pPr>
            <a:lvl5pPr lvl="4" algn="ctr" rtl="0">
              <a:lnSpc>
                <a:spcPct val="100000"/>
              </a:lnSpc>
              <a:spcBef>
                <a:spcPts val="0"/>
              </a:spcBef>
              <a:spcAft>
                <a:spcPts val="0"/>
              </a:spcAft>
              <a:buClr>
                <a:schemeClr val="lt1"/>
              </a:buClr>
              <a:buSzPts val="2000"/>
              <a:buFont typeface="Josefin Sans"/>
              <a:buNone/>
              <a:defRPr sz="2000" b="1">
                <a:solidFill>
                  <a:schemeClr val="lt1"/>
                </a:solidFill>
                <a:latin typeface="Josefin Sans"/>
                <a:ea typeface="Josefin Sans"/>
                <a:cs typeface="Josefin Sans"/>
                <a:sym typeface="Josefin Sans"/>
              </a:defRPr>
            </a:lvl5pPr>
            <a:lvl6pPr lvl="5" algn="ctr" rtl="0">
              <a:lnSpc>
                <a:spcPct val="100000"/>
              </a:lnSpc>
              <a:spcBef>
                <a:spcPts val="0"/>
              </a:spcBef>
              <a:spcAft>
                <a:spcPts val="0"/>
              </a:spcAft>
              <a:buClr>
                <a:schemeClr val="lt1"/>
              </a:buClr>
              <a:buSzPts val="2000"/>
              <a:buFont typeface="Josefin Sans"/>
              <a:buNone/>
              <a:defRPr sz="2000" b="1">
                <a:solidFill>
                  <a:schemeClr val="lt1"/>
                </a:solidFill>
                <a:latin typeface="Josefin Sans"/>
                <a:ea typeface="Josefin Sans"/>
                <a:cs typeface="Josefin Sans"/>
                <a:sym typeface="Josefin Sans"/>
              </a:defRPr>
            </a:lvl6pPr>
            <a:lvl7pPr lvl="6" algn="ctr" rtl="0">
              <a:lnSpc>
                <a:spcPct val="100000"/>
              </a:lnSpc>
              <a:spcBef>
                <a:spcPts val="0"/>
              </a:spcBef>
              <a:spcAft>
                <a:spcPts val="0"/>
              </a:spcAft>
              <a:buClr>
                <a:schemeClr val="lt1"/>
              </a:buClr>
              <a:buSzPts val="2000"/>
              <a:buFont typeface="Josefin Sans"/>
              <a:buNone/>
              <a:defRPr sz="2000" b="1">
                <a:solidFill>
                  <a:schemeClr val="lt1"/>
                </a:solidFill>
                <a:latin typeface="Josefin Sans"/>
                <a:ea typeface="Josefin Sans"/>
                <a:cs typeface="Josefin Sans"/>
                <a:sym typeface="Josefin Sans"/>
              </a:defRPr>
            </a:lvl7pPr>
            <a:lvl8pPr lvl="7" algn="ctr" rtl="0">
              <a:lnSpc>
                <a:spcPct val="100000"/>
              </a:lnSpc>
              <a:spcBef>
                <a:spcPts val="0"/>
              </a:spcBef>
              <a:spcAft>
                <a:spcPts val="0"/>
              </a:spcAft>
              <a:buClr>
                <a:schemeClr val="lt1"/>
              </a:buClr>
              <a:buSzPts val="2000"/>
              <a:buFont typeface="Josefin Sans"/>
              <a:buNone/>
              <a:defRPr sz="2000" b="1">
                <a:solidFill>
                  <a:schemeClr val="lt1"/>
                </a:solidFill>
                <a:latin typeface="Josefin Sans"/>
                <a:ea typeface="Josefin Sans"/>
                <a:cs typeface="Josefin Sans"/>
                <a:sym typeface="Josefin Sans"/>
              </a:defRPr>
            </a:lvl8pPr>
            <a:lvl9pPr lvl="8" algn="ctr" rtl="0">
              <a:lnSpc>
                <a:spcPct val="100000"/>
              </a:lnSpc>
              <a:spcBef>
                <a:spcPts val="0"/>
              </a:spcBef>
              <a:spcAft>
                <a:spcPts val="0"/>
              </a:spcAft>
              <a:buClr>
                <a:schemeClr val="lt1"/>
              </a:buClr>
              <a:buSzPts val="2000"/>
              <a:buFont typeface="Josefin Sans"/>
              <a:buNone/>
              <a:defRPr sz="2000" b="1">
                <a:solidFill>
                  <a:schemeClr val="lt1"/>
                </a:solidFill>
                <a:latin typeface="Josefin Sans"/>
                <a:ea typeface="Josefin Sans"/>
                <a:cs typeface="Josefin Sans"/>
                <a:sym typeface="Josefin Sans"/>
              </a:defRPr>
            </a:lvl9pPr>
          </a:lstStyle>
          <a:p>
            <a:endParaRPr/>
          </a:p>
        </p:txBody>
      </p:sp>
      <p:sp>
        <p:nvSpPr>
          <p:cNvPr id="111" name="Google Shape;111;p21"/>
          <p:cNvSpPr txBox="1">
            <a:spLocks noGrp="1"/>
          </p:cNvSpPr>
          <p:nvPr>
            <p:ph type="subTitle" idx="5"/>
          </p:nvPr>
        </p:nvSpPr>
        <p:spPr>
          <a:xfrm>
            <a:off x="6513000" y="1736862"/>
            <a:ext cx="1911000" cy="7773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solidFill>
                  <a:schemeClr val="dk1"/>
                </a:solidFill>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12" name="Google Shape;112;p21"/>
          <p:cNvSpPr txBox="1">
            <a:spLocks noGrp="1"/>
          </p:cNvSpPr>
          <p:nvPr>
            <p:ph type="subTitle" idx="6"/>
          </p:nvPr>
        </p:nvSpPr>
        <p:spPr>
          <a:xfrm>
            <a:off x="6513000" y="1480425"/>
            <a:ext cx="1911000" cy="408300"/>
          </a:xfrm>
          <a:prstGeom prst="rect">
            <a:avLst/>
          </a:prstGeom>
          <a:ln>
            <a:noFill/>
          </a:ln>
        </p:spPr>
        <p:txBody>
          <a:bodyPr spcFirstLastPara="1" wrap="square" lIns="91425" tIns="91425" rIns="91425" bIns="91425" anchor="b" anchorCtr="0">
            <a:noAutofit/>
          </a:bodyPr>
          <a:lstStyle>
            <a:lvl1pPr lvl="0" rtl="0">
              <a:lnSpc>
                <a:spcPct val="100000"/>
              </a:lnSpc>
              <a:spcBef>
                <a:spcPts val="0"/>
              </a:spcBef>
              <a:spcAft>
                <a:spcPts val="0"/>
              </a:spcAft>
              <a:buClr>
                <a:schemeClr val="lt1"/>
              </a:buClr>
              <a:buSzPts val="2000"/>
              <a:buFont typeface="Josefin Sans"/>
              <a:buNone/>
              <a:defRPr sz="2000" b="1">
                <a:solidFill>
                  <a:schemeClr val="lt1"/>
                </a:solidFill>
                <a:latin typeface="Josefin Sans"/>
                <a:ea typeface="Josefin Sans"/>
                <a:cs typeface="Josefin Sans"/>
                <a:sym typeface="Josefin Sans"/>
              </a:defRPr>
            </a:lvl1pPr>
            <a:lvl2pPr lvl="1" algn="ctr" rtl="0">
              <a:lnSpc>
                <a:spcPct val="100000"/>
              </a:lnSpc>
              <a:spcBef>
                <a:spcPts val="0"/>
              </a:spcBef>
              <a:spcAft>
                <a:spcPts val="0"/>
              </a:spcAft>
              <a:buClr>
                <a:schemeClr val="lt1"/>
              </a:buClr>
              <a:buSzPts val="2000"/>
              <a:buFont typeface="Josefin Sans"/>
              <a:buNone/>
              <a:defRPr sz="2000" b="1">
                <a:solidFill>
                  <a:schemeClr val="lt1"/>
                </a:solidFill>
                <a:latin typeface="Josefin Sans"/>
                <a:ea typeface="Josefin Sans"/>
                <a:cs typeface="Josefin Sans"/>
                <a:sym typeface="Josefin Sans"/>
              </a:defRPr>
            </a:lvl2pPr>
            <a:lvl3pPr lvl="2" algn="ctr" rtl="0">
              <a:lnSpc>
                <a:spcPct val="100000"/>
              </a:lnSpc>
              <a:spcBef>
                <a:spcPts val="0"/>
              </a:spcBef>
              <a:spcAft>
                <a:spcPts val="0"/>
              </a:spcAft>
              <a:buClr>
                <a:schemeClr val="lt1"/>
              </a:buClr>
              <a:buSzPts val="2000"/>
              <a:buFont typeface="Josefin Sans"/>
              <a:buNone/>
              <a:defRPr sz="2000" b="1">
                <a:solidFill>
                  <a:schemeClr val="lt1"/>
                </a:solidFill>
                <a:latin typeface="Josefin Sans"/>
                <a:ea typeface="Josefin Sans"/>
                <a:cs typeface="Josefin Sans"/>
                <a:sym typeface="Josefin Sans"/>
              </a:defRPr>
            </a:lvl3pPr>
            <a:lvl4pPr lvl="3" algn="ctr" rtl="0">
              <a:lnSpc>
                <a:spcPct val="100000"/>
              </a:lnSpc>
              <a:spcBef>
                <a:spcPts val="0"/>
              </a:spcBef>
              <a:spcAft>
                <a:spcPts val="0"/>
              </a:spcAft>
              <a:buClr>
                <a:schemeClr val="lt1"/>
              </a:buClr>
              <a:buSzPts val="2000"/>
              <a:buFont typeface="Josefin Sans"/>
              <a:buNone/>
              <a:defRPr sz="2000" b="1">
                <a:solidFill>
                  <a:schemeClr val="lt1"/>
                </a:solidFill>
                <a:latin typeface="Josefin Sans"/>
                <a:ea typeface="Josefin Sans"/>
                <a:cs typeface="Josefin Sans"/>
                <a:sym typeface="Josefin Sans"/>
              </a:defRPr>
            </a:lvl4pPr>
            <a:lvl5pPr lvl="4" algn="ctr" rtl="0">
              <a:lnSpc>
                <a:spcPct val="100000"/>
              </a:lnSpc>
              <a:spcBef>
                <a:spcPts val="0"/>
              </a:spcBef>
              <a:spcAft>
                <a:spcPts val="0"/>
              </a:spcAft>
              <a:buClr>
                <a:schemeClr val="lt1"/>
              </a:buClr>
              <a:buSzPts val="2000"/>
              <a:buFont typeface="Josefin Sans"/>
              <a:buNone/>
              <a:defRPr sz="2000" b="1">
                <a:solidFill>
                  <a:schemeClr val="lt1"/>
                </a:solidFill>
                <a:latin typeface="Josefin Sans"/>
                <a:ea typeface="Josefin Sans"/>
                <a:cs typeface="Josefin Sans"/>
                <a:sym typeface="Josefin Sans"/>
              </a:defRPr>
            </a:lvl5pPr>
            <a:lvl6pPr lvl="5" algn="ctr" rtl="0">
              <a:lnSpc>
                <a:spcPct val="100000"/>
              </a:lnSpc>
              <a:spcBef>
                <a:spcPts val="0"/>
              </a:spcBef>
              <a:spcAft>
                <a:spcPts val="0"/>
              </a:spcAft>
              <a:buClr>
                <a:schemeClr val="lt1"/>
              </a:buClr>
              <a:buSzPts val="2000"/>
              <a:buFont typeface="Josefin Sans"/>
              <a:buNone/>
              <a:defRPr sz="2000" b="1">
                <a:solidFill>
                  <a:schemeClr val="lt1"/>
                </a:solidFill>
                <a:latin typeface="Josefin Sans"/>
                <a:ea typeface="Josefin Sans"/>
                <a:cs typeface="Josefin Sans"/>
                <a:sym typeface="Josefin Sans"/>
              </a:defRPr>
            </a:lvl6pPr>
            <a:lvl7pPr lvl="6" algn="ctr" rtl="0">
              <a:lnSpc>
                <a:spcPct val="100000"/>
              </a:lnSpc>
              <a:spcBef>
                <a:spcPts val="0"/>
              </a:spcBef>
              <a:spcAft>
                <a:spcPts val="0"/>
              </a:spcAft>
              <a:buClr>
                <a:schemeClr val="lt1"/>
              </a:buClr>
              <a:buSzPts val="2000"/>
              <a:buFont typeface="Josefin Sans"/>
              <a:buNone/>
              <a:defRPr sz="2000" b="1">
                <a:solidFill>
                  <a:schemeClr val="lt1"/>
                </a:solidFill>
                <a:latin typeface="Josefin Sans"/>
                <a:ea typeface="Josefin Sans"/>
                <a:cs typeface="Josefin Sans"/>
                <a:sym typeface="Josefin Sans"/>
              </a:defRPr>
            </a:lvl7pPr>
            <a:lvl8pPr lvl="7" algn="ctr" rtl="0">
              <a:lnSpc>
                <a:spcPct val="100000"/>
              </a:lnSpc>
              <a:spcBef>
                <a:spcPts val="0"/>
              </a:spcBef>
              <a:spcAft>
                <a:spcPts val="0"/>
              </a:spcAft>
              <a:buClr>
                <a:schemeClr val="lt1"/>
              </a:buClr>
              <a:buSzPts val="2000"/>
              <a:buFont typeface="Josefin Sans"/>
              <a:buNone/>
              <a:defRPr sz="2000" b="1">
                <a:solidFill>
                  <a:schemeClr val="lt1"/>
                </a:solidFill>
                <a:latin typeface="Josefin Sans"/>
                <a:ea typeface="Josefin Sans"/>
                <a:cs typeface="Josefin Sans"/>
                <a:sym typeface="Josefin Sans"/>
              </a:defRPr>
            </a:lvl8pPr>
            <a:lvl9pPr lvl="8" algn="ctr" rtl="0">
              <a:lnSpc>
                <a:spcPct val="100000"/>
              </a:lnSpc>
              <a:spcBef>
                <a:spcPts val="0"/>
              </a:spcBef>
              <a:spcAft>
                <a:spcPts val="0"/>
              </a:spcAft>
              <a:buClr>
                <a:schemeClr val="lt1"/>
              </a:buClr>
              <a:buSzPts val="2000"/>
              <a:buFont typeface="Josefin Sans"/>
              <a:buNone/>
              <a:defRPr sz="2000" b="1">
                <a:solidFill>
                  <a:schemeClr val="lt1"/>
                </a:solidFill>
                <a:latin typeface="Josefin Sans"/>
                <a:ea typeface="Josefin Sans"/>
                <a:cs typeface="Josefin Sans"/>
                <a:sym typeface="Josefin Sans"/>
              </a:defRPr>
            </a:lvl9pPr>
          </a:lstStyle>
          <a:p>
            <a:endParaRPr/>
          </a:p>
        </p:txBody>
      </p:sp>
      <p:sp>
        <p:nvSpPr>
          <p:cNvPr id="113" name="Google Shape;113;p21"/>
          <p:cNvSpPr txBox="1">
            <a:spLocks noGrp="1"/>
          </p:cNvSpPr>
          <p:nvPr>
            <p:ph type="subTitle" idx="7"/>
          </p:nvPr>
        </p:nvSpPr>
        <p:spPr>
          <a:xfrm>
            <a:off x="6513000" y="3239137"/>
            <a:ext cx="1911000" cy="7773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solidFill>
                  <a:schemeClr val="dk1"/>
                </a:solidFill>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14" name="Google Shape;114;p21"/>
          <p:cNvSpPr txBox="1">
            <a:spLocks noGrp="1"/>
          </p:cNvSpPr>
          <p:nvPr>
            <p:ph type="subTitle" idx="8"/>
          </p:nvPr>
        </p:nvSpPr>
        <p:spPr>
          <a:xfrm>
            <a:off x="6513000" y="2982450"/>
            <a:ext cx="1911000" cy="408300"/>
          </a:xfrm>
          <a:prstGeom prst="rect">
            <a:avLst/>
          </a:prstGeom>
          <a:ln>
            <a:noFill/>
          </a:ln>
        </p:spPr>
        <p:txBody>
          <a:bodyPr spcFirstLastPara="1" wrap="square" lIns="91425" tIns="91425" rIns="91425" bIns="91425" anchor="b" anchorCtr="0">
            <a:noAutofit/>
          </a:bodyPr>
          <a:lstStyle>
            <a:lvl1pPr lvl="0" rtl="0">
              <a:lnSpc>
                <a:spcPct val="100000"/>
              </a:lnSpc>
              <a:spcBef>
                <a:spcPts val="0"/>
              </a:spcBef>
              <a:spcAft>
                <a:spcPts val="0"/>
              </a:spcAft>
              <a:buClr>
                <a:schemeClr val="lt1"/>
              </a:buClr>
              <a:buSzPts val="2000"/>
              <a:buFont typeface="Josefin Sans"/>
              <a:buNone/>
              <a:defRPr sz="2000" b="1">
                <a:solidFill>
                  <a:schemeClr val="lt1"/>
                </a:solidFill>
                <a:latin typeface="Josefin Sans"/>
                <a:ea typeface="Josefin Sans"/>
                <a:cs typeface="Josefin Sans"/>
                <a:sym typeface="Josefin Sans"/>
              </a:defRPr>
            </a:lvl1pPr>
            <a:lvl2pPr lvl="1" algn="ctr" rtl="0">
              <a:lnSpc>
                <a:spcPct val="100000"/>
              </a:lnSpc>
              <a:spcBef>
                <a:spcPts val="0"/>
              </a:spcBef>
              <a:spcAft>
                <a:spcPts val="0"/>
              </a:spcAft>
              <a:buClr>
                <a:schemeClr val="lt1"/>
              </a:buClr>
              <a:buSzPts val="2000"/>
              <a:buFont typeface="Josefin Sans"/>
              <a:buNone/>
              <a:defRPr sz="2000" b="1">
                <a:solidFill>
                  <a:schemeClr val="lt1"/>
                </a:solidFill>
                <a:latin typeface="Josefin Sans"/>
                <a:ea typeface="Josefin Sans"/>
                <a:cs typeface="Josefin Sans"/>
                <a:sym typeface="Josefin Sans"/>
              </a:defRPr>
            </a:lvl2pPr>
            <a:lvl3pPr lvl="2" algn="ctr" rtl="0">
              <a:lnSpc>
                <a:spcPct val="100000"/>
              </a:lnSpc>
              <a:spcBef>
                <a:spcPts val="0"/>
              </a:spcBef>
              <a:spcAft>
                <a:spcPts val="0"/>
              </a:spcAft>
              <a:buClr>
                <a:schemeClr val="lt1"/>
              </a:buClr>
              <a:buSzPts val="2000"/>
              <a:buFont typeface="Josefin Sans"/>
              <a:buNone/>
              <a:defRPr sz="2000" b="1">
                <a:solidFill>
                  <a:schemeClr val="lt1"/>
                </a:solidFill>
                <a:latin typeface="Josefin Sans"/>
                <a:ea typeface="Josefin Sans"/>
                <a:cs typeface="Josefin Sans"/>
                <a:sym typeface="Josefin Sans"/>
              </a:defRPr>
            </a:lvl3pPr>
            <a:lvl4pPr lvl="3" algn="ctr" rtl="0">
              <a:lnSpc>
                <a:spcPct val="100000"/>
              </a:lnSpc>
              <a:spcBef>
                <a:spcPts val="0"/>
              </a:spcBef>
              <a:spcAft>
                <a:spcPts val="0"/>
              </a:spcAft>
              <a:buClr>
                <a:schemeClr val="lt1"/>
              </a:buClr>
              <a:buSzPts val="2000"/>
              <a:buFont typeface="Josefin Sans"/>
              <a:buNone/>
              <a:defRPr sz="2000" b="1">
                <a:solidFill>
                  <a:schemeClr val="lt1"/>
                </a:solidFill>
                <a:latin typeface="Josefin Sans"/>
                <a:ea typeface="Josefin Sans"/>
                <a:cs typeface="Josefin Sans"/>
                <a:sym typeface="Josefin Sans"/>
              </a:defRPr>
            </a:lvl4pPr>
            <a:lvl5pPr lvl="4" algn="ctr" rtl="0">
              <a:lnSpc>
                <a:spcPct val="100000"/>
              </a:lnSpc>
              <a:spcBef>
                <a:spcPts val="0"/>
              </a:spcBef>
              <a:spcAft>
                <a:spcPts val="0"/>
              </a:spcAft>
              <a:buClr>
                <a:schemeClr val="lt1"/>
              </a:buClr>
              <a:buSzPts val="2000"/>
              <a:buFont typeface="Josefin Sans"/>
              <a:buNone/>
              <a:defRPr sz="2000" b="1">
                <a:solidFill>
                  <a:schemeClr val="lt1"/>
                </a:solidFill>
                <a:latin typeface="Josefin Sans"/>
                <a:ea typeface="Josefin Sans"/>
                <a:cs typeface="Josefin Sans"/>
                <a:sym typeface="Josefin Sans"/>
              </a:defRPr>
            </a:lvl5pPr>
            <a:lvl6pPr lvl="5" algn="ctr" rtl="0">
              <a:lnSpc>
                <a:spcPct val="100000"/>
              </a:lnSpc>
              <a:spcBef>
                <a:spcPts val="0"/>
              </a:spcBef>
              <a:spcAft>
                <a:spcPts val="0"/>
              </a:spcAft>
              <a:buClr>
                <a:schemeClr val="lt1"/>
              </a:buClr>
              <a:buSzPts val="2000"/>
              <a:buFont typeface="Josefin Sans"/>
              <a:buNone/>
              <a:defRPr sz="2000" b="1">
                <a:solidFill>
                  <a:schemeClr val="lt1"/>
                </a:solidFill>
                <a:latin typeface="Josefin Sans"/>
                <a:ea typeface="Josefin Sans"/>
                <a:cs typeface="Josefin Sans"/>
                <a:sym typeface="Josefin Sans"/>
              </a:defRPr>
            </a:lvl6pPr>
            <a:lvl7pPr lvl="6" algn="ctr" rtl="0">
              <a:lnSpc>
                <a:spcPct val="100000"/>
              </a:lnSpc>
              <a:spcBef>
                <a:spcPts val="0"/>
              </a:spcBef>
              <a:spcAft>
                <a:spcPts val="0"/>
              </a:spcAft>
              <a:buClr>
                <a:schemeClr val="lt1"/>
              </a:buClr>
              <a:buSzPts val="2000"/>
              <a:buFont typeface="Josefin Sans"/>
              <a:buNone/>
              <a:defRPr sz="2000" b="1">
                <a:solidFill>
                  <a:schemeClr val="lt1"/>
                </a:solidFill>
                <a:latin typeface="Josefin Sans"/>
                <a:ea typeface="Josefin Sans"/>
                <a:cs typeface="Josefin Sans"/>
                <a:sym typeface="Josefin Sans"/>
              </a:defRPr>
            </a:lvl7pPr>
            <a:lvl8pPr lvl="7" algn="ctr" rtl="0">
              <a:lnSpc>
                <a:spcPct val="100000"/>
              </a:lnSpc>
              <a:spcBef>
                <a:spcPts val="0"/>
              </a:spcBef>
              <a:spcAft>
                <a:spcPts val="0"/>
              </a:spcAft>
              <a:buClr>
                <a:schemeClr val="lt1"/>
              </a:buClr>
              <a:buSzPts val="2000"/>
              <a:buFont typeface="Josefin Sans"/>
              <a:buNone/>
              <a:defRPr sz="2000" b="1">
                <a:solidFill>
                  <a:schemeClr val="lt1"/>
                </a:solidFill>
                <a:latin typeface="Josefin Sans"/>
                <a:ea typeface="Josefin Sans"/>
                <a:cs typeface="Josefin Sans"/>
                <a:sym typeface="Josefin Sans"/>
              </a:defRPr>
            </a:lvl8pPr>
            <a:lvl9pPr lvl="8" algn="ctr" rtl="0">
              <a:lnSpc>
                <a:spcPct val="100000"/>
              </a:lnSpc>
              <a:spcBef>
                <a:spcPts val="0"/>
              </a:spcBef>
              <a:spcAft>
                <a:spcPts val="0"/>
              </a:spcAft>
              <a:buClr>
                <a:schemeClr val="lt1"/>
              </a:buClr>
              <a:buSzPts val="2000"/>
              <a:buFont typeface="Josefin Sans"/>
              <a:buNone/>
              <a:defRPr sz="2000" b="1">
                <a:solidFill>
                  <a:schemeClr val="lt1"/>
                </a:solidFill>
                <a:latin typeface="Josefin Sans"/>
                <a:ea typeface="Josefin Sans"/>
                <a:cs typeface="Josefin Sans"/>
                <a:sym typeface="Josefin Sans"/>
              </a:defRPr>
            </a:lvl9pPr>
          </a:lstStyle>
          <a:p>
            <a:endParaRPr/>
          </a:p>
        </p:txBody>
      </p:sp>
      <p:cxnSp>
        <p:nvCxnSpPr>
          <p:cNvPr id="115" name="Google Shape;115;p21"/>
          <p:cNvCxnSpPr/>
          <p:nvPr/>
        </p:nvCxnSpPr>
        <p:spPr>
          <a:xfrm>
            <a:off x="0" y="4599425"/>
            <a:ext cx="9169500" cy="0"/>
          </a:xfrm>
          <a:prstGeom prst="straightConnector1">
            <a:avLst/>
          </a:prstGeom>
          <a:noFill/>
          <a:ln w="9525" cap="flat" cmpd="sng">
            <a:solidFill>
              <a:schemeClr val="dk1"/>
            </a:solidFill>
            <a:prstDash val="solid"/>
            <a:round/>
            <a:headEnd type="none" w="med" len="med"/>
            <a:tailEnd type="none" w="med" len="med"/>
          </a:ln>
        </p:spPr>
      </p:cxn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Background">
  <p:cSld name="CUSTOM_8">
    <p:spTree>
      <p:nvGrpSpPr>
        <p:cNvPr id="1" name="Shape 162"/>
        <p:cNvGrpSpPr/>
        <p:nvPr/>
      </p:nvGrpSpPr>
      <p:grpSpPr>
        <a:xfrm>
          <a:off x="0" y="0"/>
          <a:ext cx="0" cy="0"/>
          <a:chOff x="0" y="0"/>
          <a:chExt cx="0" cy="0"/>
        </a:xfrm>
      </p:grpSpPr>
      <p:cxnSp>
        <p:nvCxnSpPr>
          <p:cNvPr id="163" name="Google Shape;163;p26"/>
          <p:cNvCxnSpPr/>
          <p:nvPr/>
        </p:nvCxnSpPr>
        <p:spPr>
          <a:xfrm>
            <a:off x="0" y="4599425"/>
            <a:ext cx="9169500" cy="0"/>
          </a:xfrm>
          <a:prstGeom prst="straightConnector1">
            <a:avLst/>
          </a:prstGeom>
          <a:noFill/>
          <a:ln w="9525" cap="flat" cmpd="sng">
            <a:solidFill>
              <a:schemeClr val="dk1"/>
            </a:solidFill>
            <a:prstDash val="solid"/>
            <a:round/>
            <a:headEnd type="none" w="med" len="med"/>
            <a:tailEnd type="none" w="med" len="med"/>
          </a:ln>
        </p:spPr>
      </p:cxnSp>
      <p:pic>
        <p:nvPicPr>
          <p:cNvPr id="164" name="Google Shape;164;p26"/>
          <p:cNvPicPr preferRelativeResize="0"/>
          <p:nvPr/>
        </p:nvPicPr>
        <p:blipFill rotWithShape="1">
          <a:blip r:embed="rId2">
            <a:alphaModFix/>
          </a:blip>
          <a:srcRect l="23008" t="-2005" r="39505" b="52244"/>
          <a:stretch/>
        </p:blipFill>
        <p:spPr>
          <a:xfrm>
            <a:off x="7924800" y="271949"/>
            <a:ext cx="838200" cy="1075176"/>
          </a:xfrm>
          <a:prstGeom prst="rect">
            <a:avLst/>
          </a:prstGeom>
          <a:noFill/>
          <a:ln>
            <a:noFill/>
          </a:ln>
        </p:spPr>
      </p:pic>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Background 1">
  <p:cSld name="CUSTOM_8_1">
    <p:spTree>
      <p:nvGrpSpPr>
        <p:cNvPr id="1" name="Shape 165"/>
        <p:cNvGrpSpPr/>
        <p:nvPr/>
      </p:nvGrpSpPr>
      <p:grpSpPr>
        <a:xfrm>
          <a:off x="0" y="0"/>
          <a:ext cx="0" cy="0"/>
          <a:chOff x="0" y="0"/>
          <a:chExt cx="0" cy="0"/>
        </a:xfrm>
      </p:grpSpPr>
      <p:cxnSp>
        <p:nvCxnSpPr>
          <p:cNvPr id="166" name="Google Shape;166;p27"/>
          <p:cNvCxnSpPr/>
          <p:nvPr/>
        </p:nvCxnSpPr>
        <p:spPr>
          <a:xfrm>
            <a:off x="0" y="4599425"/>
            <a:ext cx="9169500" cy="0"/>
          </a:xfrm>
          <a:prstGeom prst="straightConnector1">
            <a:avLst/>
          </a:prstGeom>
          <a:noFill/>
          <a:ln w="9525" cap="flat" cmpd="sng">
            <a:solidFill>
              <a:schemeClr val="dk1"/>
            </a:solidFill>
            <a:prstDash val="solid"/>
            <a:round/>
            <a:headEnd type="none" w="med" len="med"/>
            <a:tailEnd type="none" w="med" len="med"/>
          </a:ln>
        </p:spPr>
      </p:cxnSp>
      <p:pic>
        <p:nvPicPr>
          <p:cNvPr id="167" name="Google Shape;167;p27"/>
          <p:cNvPicPr preferRelativeResize="0"/>
          <p:nvPr/>
        </p:nvPicPr>
        <p:blipFill>
          <a:blip r:embed="rId2">
            <a:alphaModFix/>
          </a:blip>
          <a:stretch>
            <a:fillRect/>
          </a:stretch>
        </p:blipFill>
        <p:spPr>
          <a:xfrm>
            <a:off x="7091550" y="2764864"/>
            <a:ext cx="1615024" cy="1830410"/>
          </a:xfrm>
          <a:prstGeom prst="rect">
            <a:avLst/>
          </a:prstGeom>
          <a:noFill/>
          <a:ln>
            <a:noFill/>
          </a:ln>
        </p:spPr>
      </p:pic>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rgbClr val="FEEED3"/>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13225" y="445025"/>
            <a:ext cx="7717500" cy="572700"/>
          </a:xfrm>
          <a:prstGeom prst="rect">
            <a:avLst/>
          </a:prstGeom>
          <a:noFill/>
          <a:ln>
            <a:noFill/>
          </a:ln>
        </p:spPr>
        <p:txBody>
          <a:bodyPr spcFirstLastPara="1" wrap="square" lIns="91425" tIns="91425" rIns="91425" bIns="91425" anchor="t" anchorCtr="0">
            <a:noAutofit/>
          </a:bodyPr>
          <a:lstStyle>
            <a:lvl1pPr lvl="0">
              <a:spcBef>
                <a:spcPts val="0"/>
              </a:spcBef>
              <a:spcAft>
                <a:spcPts val="0"/>
              </a:spcAft>
              <a:buClr>
                <a:schemeClr val="dk1"/>
              </a:buClr>
              <a:buSzPts val="3000"/>
              <a:buFont typeface="Josefin Sans"/>
              <a:buNone/>
              <a:defRPr sz="3000" b="1">
                <a:solidFill>
                  <a:schemeClr val="dk1"/>
                </a:solidFill>
                <a:latin typeface="Josefin Sans"/>
                <a:ea typeface="Josefin Sans"/>
                <a:cs typeface="Josefin Sans"/>
                <a:sym typeface="Josefin Sans"/>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a:endParaRPr/>
          </a:p>
        </p:txBody>
      </p:sp>
      <p:sp>
        <p:nvSpPr>
          <p:cNvPr id="7" name="Google Shape;7;p1"/>
          <p:cNvSpPr txBox="1">
            <a:spLocks noGrp="1"/>
          </p:cNvSpPr>
          <p:nvPr>
            <p:ph type="body" idx="1"/>
          </p:nvPr>
        </p:nvSpPr>
        <p:spPr>
          <a:xfrm>
            <a:off x="713225" y="1152475"/>
            <a:ext cx="7717500" cy="3416400"/>
          </a:xfrm>
          <a:prstGeom prst="rect">
            <a:avLst/>
          </a:prstGeom>
          <a:noFill/>
          <a:ln>
            <a:noFill/>
          </a:ln>
        </p:spPr>
        <p:txBody>
          <a:bodyPr spcFirstLastPara="1" wrap="square" lIns="91425" tIns="91425" rIns="91425" bIns="91425" anchor="t" anchorCtr="0">
            <a:noAutofit/>
          </a:bodyPr>
          <a:lstStyle>
            <a:lvl1pPr marL="457200" lvl="0" indent="-317500">
              <a:lnSpc>
                <a:spcPct val="100000"/>
              </a:lnSpc>
              <a:spcBef>
                <a:spcPts val="0"/>
              </a:spcBef>
              <a:spcAft>
                <a:spcPts val="0"/>
              </a:spcAft>
              <a:buClr>
                <a:schemeClr val="dk1"/>
              </a:buClr>
              <a:buSzPts val="1400"/>
              <a:buFont typeface="Arimo"/>
              <a:buChar char="●"/>
              <a:defRPr>
                <a:solidFill>
                  <a:schemeClr val="dk1"/>
                </a:solidFill>
                <a:latin typeface="Arimo"/>
                <a:ea typeface="Arimo"/>
                <a:cs typeface="Arimo"/>
                <a:sym typeface="Arimo"/>
              </a:defRPr>
            </a:lvl1pPr>
            <a:lvl2pPr marL="914400" lvl="1" indent="-317500">
              <a:lnSpc>
                <a:spcPct val="100000"/>
              </a:lnSpc>
              <a:spcBef>
                <a:spcPts val="0"/>
              </a:spcBef>
              <a:spcAft>
                <a:spcPts val="0"/>
              </a:spcAft>
              <a:buClr>
                <a:schemeClr val="dk1"/>
              </a:buClr>
              <a:buSzPts val="1400"/>
              <a:buFont typeface="Arimo"/>
              <a:buChar char="○"/>
              <a:defRPr>
                <a:solidFill>
                  <a:schemeClr val="dk1"/>
                </a:solidFill>
                <a:latin typeface="Arimo"/>
                <a:ea typeface="Arimo"/>
                <a:cs typeface="Arimo"/>
                <a:sym typeface="Arimo"/>
              </a:defRPr>
            </a:lvl2pPr>
            <a:lvl3pPr marL="1371600" lvl="2" indent="-317500">
              <a:lnSpc>
                <a:spcPct val="100000"/>
              </a:lnSpc>
              <a:spcBef>
                <a:spcPts val="0"/>
              </a:spcBef>
              <a:spcAft>
                <a:spcPts val="0"/>
              </a:spcAft>
              <a:buClr>
                <a:schemeClr val="dk1"/>
              </a:buClr>
              <a:buSzPts val="1400"/>
              <a:buFont typeface="Arimo"/>
              <a:buChar char="■"/>
              <a:defRPr>
                <a:solidFill>
                  <a:schemeClr val="dk1"/>
                </a:solidFill>
                <a:latin typeface="Arimo"/>
                <a:ea typeface="Arimo"/>
                <a:cs typeface="Arimo"/>
                <a:sym typeface="Arimo"/>
              </a:defRPr>
            </a:lvl3pPr>
            <a:lvl4pPr marL="1828800" lvl="3" indent="-317500">
              <a:lnSpc>
                <a:spcPct val="100000"/>
              </a:lnSpc>
              <a:spcBef>
                <a:spcPts val="0"/>
              </a:spcBef>
              <a:spcAft>
                <a:spcPts val="0"/>
              </a:spcAft>
              <a:buClr>
                <a:schemeClr val="dk1"/>
              </a:buClr>
              <a:buSzPts val="1400"/>
              <a:buFont typeface="Arimo"/>
              <a:buChar char="●"/>
              <a:defRPr>
                <a:solidFill>
                  <a:schemeClr val="dk1"/>
                </a:solidFill>
                <a:latin typeface="Arimo"/>
                <a:ea typeface="Arimo"/>
                <a:cs typeface="Arimo"/>
                <a:sym typeface="Arimo"/>
              </a:defRPr>
            </a:lvl4pPr>
            <a:lvl5pPr marL="2286000" lvl="4" indent="-317500">
              <a:lnSpc>
                <a:spcPct val="100000"/>
              </a:lnSpc>
              <a:spcBef>
                <a:spcPts val="0"/>
              </a:spcBef>
              <a:spcAft>
                <a:spcPts val="0"/>
              </a:spcAft>
              <a:buClr>
                <a:schemeClr val="dk1"/>
              </a:buClr>
              <a:buSzPts val="1400"/>
              <a:buFont typeface="Arimo"/>
              <a:buChar char="○"/>
              <a:defRPr>
                <a:solidFill>
                  <a:schemeClr val="dk1"/>
                </a:solidFill>
                <a:latin typeface="Arimo"/>
                <a:ea typeface="Arimo"/>
                <a:cs typeface="Arimo"/>
                <a:sym typeface="Arimo"/>
              </a:defRPr>
            </a:lvl5pPr>
            <a:lvl6pPr marL="2743200" lvl="5" indent="-317500">
              <a:lnSpc>
                <a:spcPct val="100000"/>
              </a:lnSpc>
              <a:spcBef>
                <a:spcPts val="0"/>
              </a:spcBef>
              <a:spcAft>
                <a:spcPts val="0"/>
              </a:spcAft>
              <a:buClr>
                <a:schemeClr val="dk1"/>
              </a:buClr>
              <a:buSzPts val="1400"/>
              <a:buFont typeface="Arimo"/>
              <a:buChar char="■"/>
              <a:defRPr>
                <a:solidFill>
                  <a:schemeClr val="dk1"/>
                </a:solidFill>
                <a:latin typeface="Arimo"/>
                <a:ea typeface="Arimo"/>
                <a:cs typeface="Arimo"/>
                <a:sym typeface="Arimo"/>
              </a:defRPr>
            </a:lvl6pPr>
            <a:lvl7pPr marL="3200400" lvl="6" indent="-317500">
              <a:lnSpc>
                <a:spcPct val="100000"/>
              </a:lnSpc>
              <a:spcBef>
                <a:spcPts val="0"/>
              </a:spcBef>
              <a:spcAft>
                <a:spcPts val="0"/>
              </a:spcAft>
              <a:buClr>
                <a:schemeClr val="dk1"/>
              </a:buClr>
              <a:buSzPts val="1400"/>
              <a:buFont typeface="Arimo"/>
              <a:buChar char="●"/>
              <a:defRPr>
                <a:solidFill>
                  <a:schemeClr val="dk1"/>
                </a:solidFill>
                <a:latin typeface="Arimo"/>
                <a:ea typeface="Arimo"/>
                <a:cs typeface="Arimo"/>
                <a:sym typeface="Arimo"/>
              </a:defRPr>
            </a:lvl7pPr>
            <a:lvl8pPr marL="3657600" lvl="7" indent="-317500">
              <a:lnSpc>
                <a:spcPct val="100000"/>
              </a:lnSpc>
              <a:spcBef>
                <a:spcPts val="0"/>
              </a:spcBef>
              <a:spcAft>
                <a:spcPts val="0"/>
              </a:spcAft>
              <a:buClr>
                <a:schemeClr val="dk1"/>
              </a:buClr>
              <a:buSzPts val="1400"/>
              <a:buFont typeface="Arimo"/>
              <a:buChar char="○"/>
              <a:defRPr>
                <a:solidFill>
                  <a:schemeClr val="dk1"/>
                </a:solidFill>
                <a:latin typeface="Arimo"/>
                <a:ea typeface="Arimo"/>
                <a:cs typeface="Arimo"/>
                <a:sym typeface="Arimo"/>
              </a:defRPr>
            </a:lvl8pPr>
            <a:lvl9pPr marL="4114800" lvl="8" indent="-317500">
              <a:lnSpc>
                <a:spcPct val="100000"/>
              </a:lnSpc>
              <a:spcBef>
                <a:spcPts val="0"/>
              </a:spcBef>
              <a:spcAft>
                <a:spcPts val="0"/>
              </a:spcAft>
              <a:buClr>
                <a:schemeClr val="dk1"/>
              </a:buClr>
              <a:buSzPts val="1400"/>
              <a:buFont typeface="Arimo"/>
              <a:buChar char="■"/>
              <a:defRPr>
                <a:solidFill>
                  <a:schemeClr val="dk1"/>
                </a:solidFill>
                <a:latin typeface="Arimo"/>
                <a:ea typeface="Arimo"/>
                <a:cs typeface="Arimo"/>
                <a:sym typeface="Arimo"/>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5" r:id="rId4"/>
    <p:sldLayoutId id="2147483657" r:id="rId5"/>
    <p:sldLayoutId id="2147483658" r:id="rId6"/>
    <p:sldLayoutId id="2147483659" r:id="rId7"/>
    <p:sldLayoutId id="2147483661" r:id="rId8"/>
    <p:sldLayoutId id="2147483662" r:id="rId9"/>
    <p:sldLayoutId id="2147483666" r:id="rId10"/>
    <p:sldLayoutId id="2147483667" r:id="rId11"/>
    <p:sldLayoutId id="2147483672" r:id="rId12"/>
    <p:sldLayoutId id="2147483673" r:id="rId13"/>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openxmlformats.org/officeDocument/2006/relationships/image" Target="../media/image1.png"/></Relationships>
</file>

<file path=ppt/slides/_rels/slide5.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11.xml"/><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11.xml"/><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12.xml"/><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5.xml"/><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8" Type="http://schemas.openxmlformats.org/officeDocument/2006/relationships/hyperlink" Target="https://www.mdpi.com/2071-1050/11/14/3816/pdf" TargetMode="External"/><Relationship Id="rId13" Type="http://schemas.openxmlformats.org/officeDocument/2006/relationships/hyperlink" Target="https://jurnal.undhirabali.ac.id/index.php/sintesa/article/viewFile/524/456" TargetMode="External"/><Relationship Id="rId3" Type="http://schemas.openxmlformats.org/officeDocument/2006/relationships/hyperlink" Target="https://ejournal.unwaha.ac.id/index.php/jurnal_penelitian/article/download/2653/1254" TargetMode="External"/><Relationship Id="rId7" Type="http://schemas.openxmlformats.org/officeDocument/2006/relationships/hyperlink" Target="https://iocscience.org/ejournal/index.php/mantik/article/download/2262/1790" TargetMode="External"/><Relationship Id="rId12" Type="http://schemas.openxmlformats.org/officeDocument/2006/relationships/hyperlink" Target="https://core.ac.uk/download/pdf/328143508.pdf" TargetMode="External"/><Relationship Id="rId2" Type="http://schemas.openxmlformats.org/officeDocument/2006/relationships/hyperlink" Target="https://www.tandfonline.com/doi/pdf/10.1080/20518196.2020.1767386" TargetMode="External"/><Relationship Id="rId1" Type="http://schemas.openxmlformats.org/officeDocument/2006/relationships/slideLayout" Target="../slideLayouts/slideLayout8.xml"/><Relationship Id="rId6" Type="http://schemas.openxmlformats.org/officeDocument/2006/relationships/hyperlink" Target="https://knepublishing.com/index.php/KnE-Social/article/download/8838/15017" TargetMode="External"/><Relationship Id="rId11" Type="http://schemas.openxmlformats.org/officeDocument/2006/relationships/hyperlink" Target="https://jurnal.ipb.ac.id/index.php/jcs/article/download/23001/15114" TargetMode="External"/><Relationship Id="rId5" Type="http://schemas.openxmlformats.org/officeDocument/2006/relationships/hyperlink" Target="https://repository.uwtsd.ac.uk/id/eprint/1995/1/1995%20Costa%2C%20M.%20Strategies%20For%20Developing%20Entrepreneurial%20Capacity%20%282022%29.pdf" TargetMode="External"/><Relationship Id="rId10" Type="http://schemas.openxmlformats.org/officeDocument/2006/relationships/hyperlink" Target="https://ejournal.aibpm.org/index.php/IJTHAP/article/viewFile/1021/953" TargetMode="External"/><Relationship Id="rId4" Type="http://schemas.openxmlformats.org/officeDocument/2006/relationships/hyperlink" Target="https://www.mdpi.com/2071-1050/13/2/589/pdf" TargetMode="External"/><Relationship Id="rId9" Type="http://schemas.openxmlformats.org/officeDocument/2006/relationships/hyperlink" Target="https://eprints.glos.ac.uk/6475/3/6475%20-%20Maye%20-%202018%20-%20Ethics%20and%20responsibilisation.pdf" TargetMode="External"/><Relationship Id="rId14" Type="http://schemas.openxmlformats.org/officeDocument/2006/relationships/hyperlink" Target="http://www.jurnal.stie-aas.ac.id/index.php/IJEBAR/article/download/2790/1577"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16.xml"/><Relationship Id="rId1" Type="http://schemas.openxmlformats.org/officeDocument/2006/relationships/slideLayout" Target="../slideLayouts/slideLayout1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77"/>
        <p:cNvGrpSpPr/>
        <p:nvPr/>
      </p:nvGrpSpPr>
      <p:grpSpPr>
        <a:xfrm>
          <a:off x="0" y="0"/>
          <a:ext cx="0" cy="0"/>
          <a:chOff x="0" y="0"/>
          <a:chExt cx="0" cy="0"/>
        </a:xfrm>
      </p:grpSpPr>
      <p:pic>
        <p:nvPicPr>
          <p:cNvPr id="178" name="Google Shape;178;p31"/>
          <p:cNvPicPr preferRelativeResize="0"/>
          <p:nvPr/>
        </p:nvPicPr>
        <p:blipFill rotWithShape="1">
          <a:blip r:embed="rId3">
            <a:alphaModFix/>
          </a:blip>
          <a:srcRect l="16688" t="-11547" r="14860" b="-12352"/>
          <a:stretch/>
        </p:blipFill>
        <p:spPr>
          <a:xfrm>
            <a:off x="5531575" y="0"/>
            <a:ext cx="3612427" cy="4595276"/>
          </a:xfrm>
          <a:prstGeom prst="rect">
            <a:avLst/>
          </a:prstGeom>
          <a:noFill/>
          <a:ln>
            <a:noFill/>
          </a:ln>
        </p:spPr>
      </p:pic>
      <p:sp>
        <p:nvSpPr>
          <p:cNvPr id="179" name="Google Shape;179;p31"/>
          <p:cNvSpPr txBox="1">
            <a:spLocks noGrp="1"/>
          </p:cNvSpPr>
          <p:nvPr>
            <p:ph type="ctrTitle"/>
          </p:nvPr>
        </p:nvSpPr>
        <p:spPr>
          <a:xfrm>
            <a:off x="448750" y="987574"/>
            <a:ext cx="4498200" cy="2232248"/>
          </a:xfrm>
          <a:prstGeom prst="rect">
            <a:avLst/>
          </a:prstGeom>
        </p:spPr>
        <p:txBody>
          <a:bodyPr spcFirstLastPara="1" wrap="square" lIns="91425" tIns="91425" rIns="91425" bIns="91425" anchor="t" anchorCtr="0">
            <a:noAutofit/>
          </a:bodyPr>
          <a:lstStyle/>
          <a:p>
            <a:pPr>
              <a:lnSpc>
                <a:spcPct val="150000"/>
              </a:lnSpc>
            </a:pPr>
            <a:r>
              <a:rPr lang="en-GB" sz="1100" dirty="0">
                <a:latin typeface="+mn-lt"/>
                <a:cs typeface="Times New Roman" pitchFamily="18" charset="0"/>
              </a:rPr>
              <a:t>PROGRAMME: CERTIFICATE IN HIGHER EDUCATION SKILLS FOR THE WORKPLACE </a:t>
            </a:r>
            <a:br>
              <a:rPr lang="en-IN" sz="1100" dirty="0">
                <a:latin typeface="+mn-lt"/>
                <a:cs typeface="Times New Roman" pitchFamily="18" charset="0"/>
              </a:rPr>
            </a:br>
            <a:r>
              <a:rPr lang="en-GB" sz="1100" dirty="0">
                <a:latin typeface="+mn-lt"/>
                <a:cs typeface="Times New Roman" pitchFamily="18" charset="0"/>
              </a:rPr>
              <a:t>MODULE: MANAGING ENTERPRISE IN THE 21</a:t>
            </a:r>
            <a:r>
              <a:rPr lang="en-GB" sz="1100" baseline="30000" dirty="0">
                <a:latin typeface="+mn-lt"/>
                <a:cs typeface="Times New Roman" pitchFamily="18" charset="0"/>
              </a:rPr>
              <a:t>ST</a:t>
            </a:r>
            <a:r>
              <a:rPr lang="en-GB" sz="1100" dirty="0">
                <a:latin typeface="+mn-lt"/>
                <a:cs typeface="Times New Roman" pitchFamily="18" charset="0"/>
              </a:rPr>
              <a:t> CENTURY </a:t>
            </a:r>
            <a:br>
              <a:rPr lang="en-IN" sz="1100" dirty="0">
                <a:latin typeface="+mn-lt"/>
                <a:cs typeface="Times New Roman" pitchFamily="18" charset="0"/>
              </a:rPr>
            </a:br>
            <a:r>
              <a:rPr lang="en-GB" sz="1100" dirty="0">
                <a:latin typeface="+mn-lt"/>
                <a:cs typeface="Times New Roman" pitchFamily="18" charset="0"/>
              </a:rPr>
              <a:t>MODULE CODE: BMSW4006</a:t>
            </a:r>
            <a:br>
              <a:rPr lang="en-IN" sz="1100" dirty="0">
                <a:latin typeface="+mn-lt"/>
                <a:cs typeface="Times New Roman" pitchFamily="18" charset="0"/>
              </a:rPr>
            </a:br>
            <a:r>
              <a:rPr lang="en-GB" sz="1100" dirty="0">
                <a:latin typeface="+mn-lt"/>
                <a:cs typeface="Times New Roman" pitchFamily="18" charset="0"/>
              </a:rPr>
              <a:t>MODULE LEADER:  Rajesh Kumar</a:t>
            </a:r>
            <a:br>
              <a:rPr lang="en-GB" sz="1100" dirty="0">
                <a:latin typeface="+mn-lt"/>
                <a:cs typeface="Times New Roman" pitchFamily="18" charset="0"/>
              </a:rPr>
            </a:br>
            <a:r>
              <a:rPr lang="en-GB" sz="1100" dirty="0">
                <a:latin typeface="+mn-lt"/>
                <a:cs typeface="Times New Roman" pitchFamily="18" charset="0"/>
              </a:rPr>
              <a:t>STUDENT ID – 2118517, 2118520, 2118804, 2118800.</a:t>
            </a:r>
            <a:br>
              <a:rPr lang="en-GB" sz="1100" dirty="0">
                <a:latin typeface="+mn-lt"/>
                <a:cs typeface="Times New Roman" pitchFamily="18" charset="0"/>
              </a:rPr>
            </a:br>
            <a:r>
              <a:rPr lang="en-GB" sz="1100" dirty="0">
                <a:latin typeface="+mn-lt"/>
                <a:cs typeface="Times New Roman" pitchFamily="18" charset="0"/>
              </a:rPr>
              <a:t>STUDENT NAME – Andreea Micdan, Stefan Mihai Ciolan, Mircea </a:t>
            </a:r>
            <a:r>
              <a:rPr lang="en-GB" sz="1100" dirty="0" err="1">
                <a:latin typeface="+mn-lt"/>
                <a:cs typeface="Times New Roman" pitchFamily="18" charset="0"/>
              </a:rPr>
              <a:t>Ilie</a:t>
            </a:r>
            <a:r>
              <a:rPr lang="en-GB" sz="1100" dirty="0">
                <a:latin typeface="+mn-lt"/>
                <a:cs typeface="Times New Roman" pitchFamily="18" charset="0"/>
              </a:rPr>
              <a:t>, </a:t>
            </a:r>
            <a:r>
              <a:rPr lang="en-GB" sz="1100" dirty="0" err="1">
                <a:latin typeface="+mn-lt"/>
                <a:cs typeface="Times New Roman" pitchFamily="18" charset="0"/>
              </a:rPr>
              <a:t>Toader</a:t>
            </a:r>
            <a:r>
              <a:rPr lang="en-GB" sz="1100" dirty="0">
                <a:latin typeface="+mn-lt"/>
                <a:cs typeface="Times New Roman" pitchFamily="18" charset="0"/>
              </a:rPr>
              <a:t> Robert.</a:t>
            </a:r>
            <a:endParaRPr lang="en-IN" sz="1100" dirty="0">
              <a:latin typeface="+mn-lt"/>
              <a:cs typeface="Times New Roman" pitchFamily="18" charset="0"/>
            </a:endParaRPr>
          </a:p>
        </p:txBody>
      </p:sp>
      <p:pic>
        <p:nvPicPr>
          <p:cNvPr id="181" name="Google Shape;181;p31"/>
          <p:cNvPicPr preferRelativeResize="0"/>
          <p:nvPr/>
        </p:nvPicPr>
        <p:blipFill>
          <a:blip r:embed="rId4">
            <a:alphaModFix/>
          </a:blip>
          <a:stretch>
            <a:fillRect/>
          </a:stretch>
        </p:blipFill>
        <p:spPr>
          <a:xfrm>
            <a:off x="3624450" y="2764864"/>
            <a:ext cx="1615024" cy="1830410"/>
          </a:xfrm>
          <a:prstGeom prst="rect">
            <a:avLst/>
          </a:prstGeom>
          <a:noFill/>
          <a:ln>
            <a:noFill/>
          </a:ln>
        </p:spPr>
      </p:pic>
      <p:pic>
        <p:nvPicPr>
          <p:cNvPr id="182" name="Google Shape;182;p31"/>
          <p:cNvPicPr preferRelativeResize="0"/>
          <p:nvPr/>
        </p:nvPicPr>
        <p:blipFill rotWithShape="1">
          <a:blip r:embed="rId5">
            <a:alphaModFix/>
          </a:blip>
          <a:srcRect l="23008" t="-2005" r="39505" b="52244"/>
          <a:stretch/>
        </p:blipFill>
        <p:spPr>
          <a:xfrm>
            <a:off x="5141825" y="180975"/>
            <a:ext cx="772275" cy="990598"/>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86"/>
        <p:cNvGrpSpPr/>
        <p:nvPr/>
      </p:nvGrpSpPr>
      <p:grpSpPr>
        <a:xfrm>
          <a:off x="0" y="0"/>
          <a:ext cx="0" cy="0"/>
          <a:chOff x="0" y="0"/>
          <a:chExt cx="0" cy="0"/>
        </a:xfrm>
      </p:grpSpPr>
      <p:sp>
        <p:nvSpPr>
          <p:cNvPr id="187" name="Google Shape;187;p32"/>
          <p:cNvSpPr txBox="1">
            <a:spLocks noGrp="1"/>
          </p:cNvSpPr>
          <p:nvPr>
            <p:ph type="title"/>
          </p:nvPr>
        </p:nvSpPr>
        <p:spPr>
          <a:xfrm>
            <a:off x="713225" y="445025"/>
            <a:ext cx="7717500" cy="572700"/>
          </a:xfrm>
          <a:prstGeom prst="rect">
            <a:avLst/>
          </a:prstGeom>
        </p:spPr>
        <p:txBody>
          <a:bodyPr spcFirstLastPara="1" wrap="square" lIns="91425" tIns="91425" rIns="91425" bIns="91425" anchor="t" anchorCtr="0">
            <a:noAutofit/>
          </a:bodyPr>
          <a:lstStyle/>
          <a:p>
            <a:pPr lvl="0"/>
            <a:r>
              <a:rPr lang="en-GB" dirty="0"/>
              <a:t>Executive Summary</a:t>
            </a:r>
            <a:endParaRPr dirty="0"/>
          </a:p>
        </p:txBody>
      </p:sp>
      <p:sp>
        <p:nvSpPr>
          <p:cNvPr id="188" name="Google Shape;188;p32"/>
          <p:cNvSpPr txBox="1">
            <a:spLocks noGrp="1"/>
          </p:cNvSpPr>
          <p:nvPr>
            <p:ph type="body" idx="1"/>
          </p:nvPr>
        </p:nvSpPr>
        <p:spPr>
          <a:xfrm>
            <a:off x="1835696" y="1923678"/>
            <a:ext cx="5112568" cy="572700"/>
          </a:xfrm>
          <a:prstGeom prst="rect">
            <a:avLst/>
          </a:prstGeom>
        </p:spPr>
        <p:txBody>
          <a:bodyPr spcFirstLastPara="1" wrap="square" lIns="91425" tIns="91425" rIns="91425" bIns="91425" anchor="t" anchorCtr="0">
            <a:noAutofit/>
          </a:bodyPr>
          <a:lstStyle/>
          <a:p>
            <a:pPr marL="139700" indent="0" algn="just">
              <a:lnSpc>
                <a:spcPct val="150000"/>
              </a:lnSpc>
              <a:buNone/>
            </a:pPr>
            <a:r>
              <a:rPr lang="en-GB" sz="1100" dirty="0">
                <a:latin typeface="+mn-lt"/>
                <a:cs typeface="Times New Roman" pitchFamily="18" charset="0"/>
              </a:rPr>
              <a:t>The purpose of the following study is to discuss the business plan of </a:t>
            </a:r>
            <a:r>
              <a:rPr lang="en-GB" sz="1100" dirty="0" err="1">
                <a:latin typeface="+mn-lt"/>
                <a:cs typeface="Times New Roman" pitchFamily="18" charset="0"/>
              </a:rPr>
              <a:t>Kafe</a:t>
            </a:r>
            <a:r>
              <a:rPr lang="en-GB" sz="1100" dirty="0">
                <a:latin typeface="+mn-lt"/>
                <a:cs typeface="Times New Roman" pitchFamily="18" charset="0"/>
              </a:rPr>
              <a:t> Express and the researcher in the following study discussed the business overview and the different products and services. The marketing audit and the target market of the company are discussed in the following study. The following study discussed the marketing and the financial plan of the company.   </a:t>
            </a:r>
            <a:endParaRPr lang="en-IN" sz="1100" dirty="0">
              <a:latin typeface="+mn-lt"/>
              <a:cs typeface="Times New Roman" pitchFamily="18" charset="0"/>
            </a:endParaRPr>
          </a:p>
        </p:txBody>
      </p:sp>
      <p:pic>
        <p:nvPicPr>
          <p:cNvPr id="192" name="Google Shape;192;p32"/>
          <p:cNvPicPr preferRelativeResize="0"/>
          <p:nvPr/>
        </p:nvPicPr>
        <p:blipFill rotWithShape="1">
          <a:blip r:embed="rId3">
            <a:alphaModFix/>
          </a:blip>
          <a:srcRect l="23008" t="-2005" r="39505" b="52244"/>
          <a:stretch/>
        </p:blipFill>
        <p:spPr>
          <a:xfrm>
            <a:off x="7924800" y="271949"/>
            <a:ext cx="838200" cy="1075176"/>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lt2"/>
        </a:solidFill>
        <a:effectLst/>
      </p:bgPr>
    </p:bg>
    <p:spTree>
      <p:nvGrpSpPr>
        <p:cNvPr id="1" name="Shape 196"/>
        <p:cNvGrpSpPr/>
        <p:nvPr/>
      </p:nvGrpSpPr>
      <p:grpSpPr>
        <a:xfrm>
          <a:off x="0" y="0"/>
          <a:ext cx="0" cy="0"/>
          <a:chOff x="0" y="0"/>
          <a:chExt cx="0" cy="0"/>
        </a:xfrm>
      </p:grpSpPr>
      <p:sp>
        <p:nvSpPr>
          <p:cNvPr id="197" name="Google Shape;197;p33"/>
          <p:cNvSpPr txBox="1">
            <a:spLocks noGrp="1"/>
          </p:cNvSpPr>
          <p:nvPr>
            <p:ph type="title" idx="3"/>
          </p:nvPr>
        </p:nvSpPr>
        <p:spPr>
          <a:xfrm>
            <a:off x="720000" y="445025"/>
            <a:ext cx="7704000" cy="572700"/>
          </a:xfrm>
          <a:prstGeom prst="rect">
            <a:avLst/>
          </a:prstGeom>
        </p:spPr>
        <p:txBody>
          <a:bodyPr spcFirstLastPara="1" wrap="square" lIns="91425" tIns="91425" rIns="91425" bIns="91425" anchor="t" anchorCtr="0">
            <a:noAutofit/>
          </a:bodyPr>
          <a:lstStyle/>
          <a:p>
            <a:r>
              <a:rPr lang="en-GB" dirty="0"/>
              <a:t>Table of Content</a:t>
            </a:r>
            <a:endParaRPr lang="en-IN" dirty="0"/>
          </a:p>
        </p:txBody>
      </p:sp>
      <p:pic>
        <p:nvPicPr>
          <p:cNvPr id="222" name="Google Shape;222;p33"/>
          <p:cNvPicPr preferRelativeResize="0"/>
          <p:nvPr/>
        </p:nvPicPr>
        <p:blipFill>
          <a:blip r:embed="rId3">
            <a:alphaModFix/>
          </a:blip>
          <a:stretch>
            <a:fillRect/>
          </a:stretch>
        </p:blipFill>
        <p:spPr>
          <a:xfrm>
            <a:off x="6740277" y="209051"/>
            <a:ext cx="2103281" cy="888351"/>
          </a:xfrm>
          <a:prstGeom prst="rect">
            <a:avLst/>
          </a:prstGeom>
          <a:noFill/>
          <a:ln>
            <a:noFill/>
          </a:ln>
        </p:spPr>
      </p:pic>
      <p:graphicFrame>
        <p:nvGraphicFramePr>
          <p:cNvPr id="20" name="Table 19"/>
          <p:cNvGraphicFramePr>
            <a:graphicFrameLocks noGrp="1"/>
          </p:cNvGraphicFramePr>
          <p:nvPr>
            <p:extLst>
              <p:ext uri="{D42A27DB-BD31-4B8C-83A1-F6EECF244321}">
                <p14:modId xmlns:p14="http://schemas.microsoft.com/office/powerpoint/2010/main" val="3934415233"/>
              </p:ext>
            </p:extLst>
          </p:nvPr>
        </p:nvGraphicFramePr>
        <p:xfrm>
          <a:off x="1784206" y="1152526"/>
          <a:ext cx="5575588" cy="3416298"/>
        </p:xfrm>
        <a:graphic>
          <a:graphicData uri="http://schemas.openxmlformats.org/drawingml/2006/table">
            <a:tbl>
              <a:tblPr firstRow="1" firstCol="1" bandRow="1">
                <a:tableStyleId>{57F4A19C-DE7A-4BD5-A1C0-BAF326BA6579}</a:tableStyleId>
              </a:tblPr>
              <a:tblGrid>
                <a:gridCol w="2787794">
                  <a:extLst>
                    <a:ext uri="{9D8B030D-6E8A-4147-A177-3AD203B41FA5}">
                      <a16:colId xmlns:a16="http://schemas.microsoft.com/office/drawing/2014/main" val="20000"/>
                    </a:ext>
                  </a:extLst>
                </a:gridCol>
                <a:gridCol w="2787794">
                  <a:extLst>
                    <a:ext uri="{9D8B030D-6E8A-4147-A177-3AD203B41FA5}">
                      <a16:colId xmlns:a16="http://schemas.microsoft.com/office/drawing/2014/main" val="20001"/>
                    </a:ext>
                  </a:extLst>
                </a:gridCol>
              </a:tblGrid>
              <a:tr h="183158">
                <a:tc>
                  <a:txBody>
                    <a:bodyPr/>
                    <a:lstStyle/>
                    <a:p>
                      <a:pPr algn="ctr">
                        <a:lnSpc>
                          <a:spcPct val="115000"/>
                        </a:lnSpc>
                        <a:spcAft>
                          <a:spcPts val="0"/>
                        </a:spcAft>
                      </a:pPr>
                      <a:r>
                        <a:rPr lang="en-GB" sz="1100" dirty="0">
                          <a:effectLst/>
                        </a:rPr>
                        <a:t>Slide Name</a:t>
                      </a:r>
                      <a:endParaRPr lang="en-IN" sz="1100" dirty="0">
                        <a:effectLst/>
                        <a:latin typeface="Calibri"/>
                        <a:ea typeface="Calibri"/>
                        <a:cs typeface="Times New Roman"/>
                      </a:endParaRPr>
                    </a:p>
                  </a:txBody>
                  <a:tcPr marL="65155" marR="65155" marT="0" marB="0"/>
                </a:tc>
                <a:tc>
                  <a:txBody>
                    <a:bodyPr/>
                    <a:lstStyle/>
                    <a:p>
                      <a:pPr algn="ctr">
                        <a:lnSpc>
                          <a:spcPct val="115000"/>
                        </a:lnSpc>
                        <a:spcAft>
                          <a:spcPts val="0"/>
                        </a:spcAft>
                      </a:pPr>
                      <a:r>
                        <a:rPr lang="en-GB" sz="1100">
                          <a:effectLst/>
                        </a:rPr>
                        <a:t>Slide no. </a:t>
                      </a:r>
                      <a:endParaRPr lang="en-IN" sz="1100">
                        <a:effectLst/>
                        <a:latin typeface="Calibri"/>
                        <a:ea typeface="Calibri"/>
                        <a:cs typeface="Times New Roman"/>
                      </a:endParaRPr>
                    </a:p>
                  </a:txBody>
                  <a:tcPr marL="65155" marR="65155" marT="0" marB="0"/>
                </a:tc>
                <a:extLst>
                  <a:ext uri="{0D108BD9-81ED-4DB2-BD59-A6C34878D82A}">
                    <a16:rowId xmlns:a16="http://schemas.microsoft.com/office/drawing/2014/main" val="10000"/>
                  </a:ext>
                </a:extLst>
              </a:tr>
              <a:tr h="238902">
                <a:tc>
                  <a:txBody>
                    <a:bodyPr/>
                    <a:lstStyle/>
                    <a:p>
                      <a:pPr algn="ctr">
                        <a:lnSpc>
                          <a:spcPct val="150000"/>
                        </a:lnSpc>
                        <a:spcAft>
                          <a:spcPts val="0"/>
                        </a:spcAft>
                      </a:pPr>
                      <a:r>
                        <a:rPr lang="en-GB" sz="1100">
                          <a:effectLst/>
                        </a:rPr>
                        <a:t>Executive Summary</a:t>
                      </a:r>
                      <a:endParaRPr lang="en-IN" sz="1100">
                        <a:effectLst/>
                        <a:latin typeface="Calibri"/>
                        <a:ea typeface="Calibri"/>
                        <a:cs typeface="Times New Roman"/>
                      </a:endParaRPr>
                    </a:p>
                  </a:txBody>
                  <a:tcPr marL="65155" marR="65155" marT="0" marB="0"/>
                </a:tc>
                <a:tc>
                  <a:txBody>
                    <a:bodyPr/>
                    <a:lstStyle/>
                    <a:p>
                      <a:pPr algn="ctr">
                        <a:lnSpc>
                          <a:spcPct val="115000"/>
                        </a:lnSpc>
                        <a:spcAft>
                          <a:spcPts val="0"/>
                        </a:spcAft>
                      </a:pPr>
                      <a:r>
                        <a:rPr lang="en-GB" sz="1100">
                          <a:effectLst/>
                        </a:rPr>
                        <a:t>Slide 2</a:t>
                      </a:r>
                      <a:endParaRPr lang="en-IN" sz="1100">
                        <a:effectLst/>
                        <a:latin typeface="Calibri"/>
                        <a:ea typeface="Calibri"/>
                        <a:cs typeface="Times New Roman"/>
                      </a:endParaRPr>
                    </a:p>
                  </a:txBody>
                  <a:tcPr marL="65155" marR="65155" marT="0" marB="0"/>
                </a:tc>
                <a:extLst>
                  <a:ext uri="{0D108BD9-81ED-4DB2-BD59-A6C34878D82A}">
                    <a16:rowId xmlns:a16="http://schemas.microsoft.com/office/drawing/2014/main" val="10001"/>
                  </a:ext>
                </a:extLst>
              </a:tr>
              <a:tr h="238902">
                <a:tc>
                  <a:txBody>
                    <a:bodyPr/>
                    <a:lstStyle/>
                    <a:p>
                      <a:pPr algn="ctr">
                        <a:lnSpc>
                          <a:spcPct val="150000"/>
                        </a:lnSpc>
                        <a:spcAft>
                          <a:spcPts val="0"/>
                        </a:spcAft>
                      </a:pPr>
                      <a:r>
                        <a:rPr lang="en-GB" sz="1100">
                          <a:effectLst/>
                        </a:rPr>
                        <a:t>Introduction</a:t>
                      </a:r>
                      <a:endParaRPr lang="en-IN" sz="1100">
                        <a:effectLst/>
                        <a:latin typeface="Calibri"/>
                        <a:ea typeface="Calibri"/>
                        <a:cs typeface="Times New Roman"/>
                      </a:endParaRPr>
                    </a:p>
                  </a:txBody>
                  <a:tcPr marL="65155" marR="65155" marT="0" marB="0"/>
                </a:tc>
                <a:tc>
                  <a:txBody>
                    <a:bodyPr/>
                    <a:lstStyle/>
                    <a:p>
                      <a:pPr algn="ctr">
                        <a:lnSpc>
                          <a:spcPct val="115000"/>
                        </a:lnSpc>
                        <a:spcAft>
                          <a:spcPts val="0"/>
                        </a:spcAft>
                      </a:pPr>
                      <a:r>
                        <a:rPr lang="en-GB" sz="1100">
                          <a:effectLst/>
                        </a:rPr>
                        <a:t>Slide 4</a:t>
                      </a:r>
                      <a:endParaRPr lang="en-IN" sz="1100">
                        <a:effectLst/>
                        <a:latin typeface="Calibri"/>
                        <a:ea typeface="Calibri"/>
                        <a:cs typeface="Times New Roman"/>
                      </a:endParaRPr>
                    </a:p>
                  </a:txBody>
                  <a:tcPr marL="65155" marR="65155" marT="0" marB="0"/>
                </a:tc>
                <a:extLst>
                  <a:ext uri="{0D108BD9-81ED-4DB2-BD59-A6C34878D82A}">
                    <a16:rowId xmlns:a16="http://schemas.microsoft.com/office/drawing/2014/main" val="10002"/>
                  </a:ext>
                </a:extLst>
              </a:tr>
              <a:tr h="238902">
                <a:tc>
                  <a:txBody>
                    <a:bodyPr/>
                    <a:lstStyle/>
                    <a:p>
                      <a:pPr algn="ctr">
                        <a:lnSpc>
                          <a:spcPct val="150000"/>
                        </a:lnSpc>
                        <a:spcAft>
                          <a:spcPts val="0"/>
                        </a:spcAft>
                      </a:pPr>
                      <a:r>
                        <a:rPr lang="en-GB" sz="1100" dirty="0">
                          <a:effectLst/>
                        </a:rPr>
                        <a:t>Business Overview</a:t>
                      </a:r>
                      <a:endParaRPr lang="en-IN" sz="1100" dirty="0">
                        <a:effectLst/>
                        <a:latin typeface="Calibri"/>
                        <a:ea typeface="Calibri"/>
                        <a:cs typeface="Times New Roman"/>
                      </a:endParaRPr>
                    </a:p>
                  </a:txBody>
                  <a:tcPr marL="65155" marR="65155" marT="0" marB="0"/>
                </a:tc>
                <a:tc>
                  <a:txBody>
                    <a:bodyPr/>
                    <a:lstStyle/>
                    <a:p>
                      <a:pPr algn="ctr">
                        <a:lnSpc>
                          <a:spcPct val="115000"/>
                        </a:lnSpc>
                        <a:spcAft>
                          <a:spcPts val="0"/>
                        </a:spcAft>
                      </a:pPr>
                      <a:r>
                        <a:rPr lang="en-GB" sz="1100">
                          <a:effectLst/>
                        </a:rPr>
                        <a:t>Slide 5</a:t>
                      </a:r>
                      <a:endParaRPr lang="en-IN" sz="1100">
                        <a:effectLst/>
                        <a:latin typeface="Calibri"/>
                        <a:ea typeface="Calibri"/>
                        <a:cs typeface="Times New Roman"/>
                      </a:endParaRPr>
                    </a:p>
                  </a:txBody>
                  <a:tcPr marL="65155" marR="65155" marT="0" marB="0"/>
                </a:tc>
                <a:extLst>
                  <a:ext uri="{0D108BD9-81ED-4DB2-BD59-A6C34878D82A}">
                    <a16:rowId xmlns:a16="http://schemas.microsoft.com/office/drawing/2014/main" val="10003"/>
                  </a:ext>
                </a:extLst>
              </a:tr>
              <a:tr h="238902">
                <a:tc>
                  <a:txBody>
                    <a:bodyPr/>
                    <a:lstStyle/>
                    <a:p>
                      <a:pPr algn="ctr">
                        <a:lnSpc>
                          <a:spcPct val="150000"/>
                        </a:lnSpc>
                        <a:spcAft>
                          <a:spcPts val="0"/>
                        </a:spcAft>
                      </a:pPr>
                      <a:r>
                        <a:rPr lang="en-GB" sz="1100" dirty="0">
                          <a:effectLst/>
                        </a:rPr>
                        <a:t>Product and Services</a:t>
                      </a:r>
                      <a:endParaRPr lang="en-IN" sz="1100" dirty="0">
                        <a:effectLst/>
                        <a:latin typeface="Calibri"/>
                        <a:ea typeface="Calibri"/>
                        <a:cs typeface="Times New Roman"/>
                      </a:endParaRPr>
                    </a:p>
                  </a:txBody>
                  <a:tcPr marL="65155" marR="65155" marT="0" marB="0"/>
                </a:tc>
                <a:tc>
                  <a:txBody>
                    <a:bodyPr/>
                    <a:lstStyle/>
                    <a:p>
                      <a:pPr algn="ctr">
                        <a:lnSpc>
                          <a:spcPct val="115000"/>
                        </a:lnSpc>
                        <a:spcAft>
                          <a:spcPts val="0"/>
                        </a:spcAft>
                      </a:pPr>
                      <a:r>
                        <a:rPr lang="en-GB" sz="1100">
                          <a:effectLst/>
                        </a:rPr>
                        <a:t>Slide 6</a:t>
                      </a:r>
                      <a:endParaRPr lang="en-IN" sz="1100">
                        <a:effectLst/>
                        <a:latin typeface="Calibri"/>
                        <a:ea typeface="Calibri"/>
                        <a:cs typeface="Times New Roman"/>
                      </a:endParaRPr>
                    </a:p>
                  </a:txBody>
                  <a:tcPr marL="65155" marR="65155" marT="0" marB="0"/>
                </a:tc>
                <a:extLst>
                  <a:ext uri="{0D108BD9-81ED-4DB2-BD59-A6C34878D82A}">
                    <a16:rowId xmlns:a16="http://schemas.microsoft.com/office/drawing/2014/main" val="10004"/>
                  </a:ext>
                </a:extLst>
              </a:tr>
              <a:tr h="238902">
                <a:tc>
                  <a:txBody>
                    <a:bodyPr/>
                    <a:lstStyle/>
                    <a:p>
                      <a:pPr algn="ctr">
                        <a:lnSpc>
                          <a:spcPct val="150000"/>
                        </a:lnSpc>
                        <a:spcAft>
                          <a:spcPts val="0"/>
                        </a:spcAft>
                      </a:pPr>
                      <a:r>
                        <a:rPr lang="en-GB" sz="1100">
                          <a:effectLst/>
                        </a:rPr>
                        <a:t>Market audit</a:t>
                      </a:r>
                      <a:endParaRPr lang="en-IN" sz="1100">
                        <a:effectLst/>
                        <a:latin typeface="Calibri"/>
                        <a:ea typeface="Calibri"/>
                        <a:cs typeface="Times New Roman"/>
                      </a:endParaRPr>
                    </a:p>
                  </a:txBody>
                  <a:tcPr marL="65155" marR="65155" marT="0" marB="0"/>
                </a:tc>
                <a:tc>
                  <a:txBody>
                    <a:bodyPr/>
                    <a:lstStyle/>
                    <a:p>
                      <a:pPr algn="ctr">
                        <a:lnSpc>
                          <a:spcPct val="115000"/>
                        </a:lnSpc>
                        <a:spcAft>
                          <a:spcPts val="0"/>
                        </a:spcAft>
                      </a:pPr>
                      <a:r>
                        <a:rPr lang="en-GB" sz="1100">
                          <a:effectLst/>
                        </a:rPr>
                        <a:t>Slide 7</a:t>
                      </a:r>
                      <a:endParaRPr lang="en-IN" sz="1100">
                        <a:effectLst/>
                        <a:latin typeface="Calibri"/>
                        <a:ea typeface="Calibri"/>
                        <a:cs typeface="Times New Roman"/>
                      </a:endParaRPr>
                    </a:p>
                  </a:txBody>
                  <a:tcPr marL="65155" marR="65155" marT="0" marB="0"/>
                </a:tc>
                <a:extLst>
                  <a:ext uri="{0D108BD9-81ED-4DB2-BD59-A6C34878D82A}">
                    <a16:rowId xmlns:a16="http://schemas.microsoft.com/office/drawing/2014/main" val="10005"/>
                  </a:ext>
                </a:extLst>
              </a:tr>
              <a:tr h="238902">
                <a:tc>
                  <a:txBody>
                    <a:bodyPr/>
                    <a:lstStyle/>
                    <a:p>
                      <a:pPr algn="ctr">
                        <a:lnSpc>
                          <a:spcPct val="150000"/>
                        </a:lnSpc>
                        <a:spcAft>
                          <a:spcPts val="0"/>
                        </a:spcAft>
                      </a:pPr>
                      <a:r>
                        <a:rPr lang="en-GB" sz="1100">
                          <a:effectLst/>
                        </a:rPr>
                        <a:t>Market audit (Cont.)</a:t>
                      </a:r>
                      <a:endParaRPr lang="en-IN" sz="1100">
                        <a:effectLst/>
                        <a:latin typeface="Calibri"/>
                        <a:ea typeface="Calibri"/>
                        <a:cs typeface="Times New Roman"/>
                      </a:endParaRPr>
                    </a:p>
                  </a:txBody>
                  <a:tcPr marL="65155" marR="65155" marT="0" marB="0"/>
                </a:tc>
                <a:tc>
                  <a:txBody>
                    <a:bodyPr/>
                    <a:lstStyle/>
                    <a:p>
                      <a:pPr algn="ctr">
                        <a:lnSpc>
                          <a:spcPct val="115000"/>
                        </a:lnSpc>
                        <a:spcAft>
                          <a:spcPts val="0"/>
                        </a:spcAft>
                      </a:pPr>
                      <a:r>
                        <a:rPr lang="en-GB" sz="1100">
                          <a:effectLst/>
                        </a:rPr>
                        <a:t>Slide 8</a:t>
                      </a:r>
                      <a:endParaRPr lang="en-IN" sz="1100">
                        <a:effectLst/>
                        <a:latin typeface="Calibri"/>
                        <a:ea typeface="Calibri"/>
                        <a:cs typeface="Times New Roman"/>
                      </a:endParaRPr>
                    </a:p>
                  </a:txBody>
                  <a:tcPr marL="65155" marR="65155" marT="0" marB="0"/>
                </a:tc>
                <a:extLst>
                  <a:ext uri="{0D108BD9-81ED-4DB2-BD59-A6C34878D82A}">
                    <a16:rowId xmlns:a16="http://schemas.microsoft.com/office/drawing/2014/main" val="10006"/>
                  </a:ext>
                </a:extLst>
              </a:tr>
              <a:tr h="238902">
                <a:tc>
                  <a:txBody>
                    <a:bodyPr/>
                    <a:lstStyle/>
                    <a:p>
                      <a:pPr algn="ctr">
                        <a:lnSpc>
                          <a:spcPct val="150000"/>
                        </a:lnSpc>
                        <a:spcAft>
                          <a:spcPts val="0"/>
                        </a:spcAft>
                      </a:pPr>
                      <a:r>
                        <a:rPr lang="en-GB" sz="1100">
                          <a:effectLst/>
                        </a:rPr>
                        <a:t>Target market</a:t>
                      </a:r>
                      <a:endParaRPr lang="en-IN" sz="1100">
                        <a:effectLst/>
                        <a:latin typeface="Calibri"/>
                        <a:ea typeface="Calibri"/>
                        <a:cs typeface="Times New Roman"/>
                      </a:endParaRPr>
                    </a:p>
                  </a:txBody>
                  <a:tcPr marL="65155" marR="65155" marT="0" marB="0"/>
                </a:tc>
                <a:tc>
                  <a:txBody>
                    <a:bodyPr/>
                    <a:lstStyle/>
                    <a:p>
                      <a:pPr algn="ctr">
                        <a:lnSpc>
                          <a:spcPct val="115000"/>
                        </a:lnSpc>
                        <a:spcAft>
                          <a:spcPts val="0"/>
                        </a:spcAft>
                      </a:pPr>
                      <a:r>
                        <a:rPr lang="en-GB" sz="1100">
                          <a:effectLst/>
                        </a:rPr>
                        <a:t>Slide 9</a:t>
                      </a:r>
                      <a:endParaRPr lang="en-IN" sz="1100">
                        <a:effectLst/>
                        <a:latin typeface="Calibri"/>
                        <a:ea typeface="Calibri"/>
                        <a:cs typeface="Times New Roman"/>
                      </a:endParaRPr>
                    </a:p>
                  </a:txBody>
                  <a:tcPr marL="65155" marR="65155" marT="0" marB="0"/>
                </a:tc>
                <a:extLst>
                  <a:ext uri="{0D108BD9-81ED-4DB2-BD59-A6C34878D82A}">
                    <a16:rowId xmlns:a16="http://schemas.microsoft.com/office/drawing/2014/main" val="10007"/>
                  </a:ext>
                </a:extLst>
              </a:tr>
              <a:tr h="238902">
                <a:tc>
                  <a:txBody>
                    <a:bodyPr/>
                    <a:lstStyle/>
                    <a:p>
                      <a:pPr algn="ctr">
                        <a:lnSpc>
                          <a:spcPct val="150000"/>
                        </a:lnSpc>
                        <a:spcAft>
                          <a:spcPts val="0"/>
                        </a:spcAft>
                      </a:pPr>
                      <a:r>
                        <a:rPr lang="en-GB" sz="1100">
                          <a:effectLst/>
                        </a:rPr>
                        <a:t>Marketing Plan</a:t>
                      </a:r>
                      <a:endParaRPr lang="en-IN" sz="1100">
                        <a:effectLst/>
                        <a:latin typeface="Calibri"/>
                        <a:ea typeface="Calibri"/>
                        <a:cs typeface="Times New Roman"/>
                      </a:endParaRPr>
                    </a:p>
                  </a:txBody>
                  <a:tcPr marL="65155" marR="65155" marT="0" marB="0"/>
                </a:tc>
                <a:tc>
                  <a:txBody>
                    <a:bodyPr/>
                    <a:lstStyle/>
                    <a:p>
                      <a:pPr algn="ctr">
                        <a:lnSpc>
                          <a:spcPct val="115000"/>
                        </a:lnSpc>
                        <a:spcAft>
                          <a:spcPts val="0"/>
                        </a:spcAft>
                      </a:pPr>
                      <a:r>
                        <a:rPr lang="en-GB" sz="1100">
                          <a:effectLst/>
                        </a:rPr>
                        <a:t>Slide 10</a:t>
                      </a:r>
                      <a:endParaRPr lang="en-IN" sz="1100">
                        <a:effectLst/>
                        <a:latin typeface="Calibri"/>
                        <a:ea typeface="Calibri"/>
                        <a:cs typeface="Times New Roman"/>
                      </a:endParaRPr>
                    </a:p>
                  </a:txBody>
                  <a:tcPr marL="65155" marR="65155" marT="0" marB="0"/>
                </a:tc>
                <a:extLst>
                  <a:ext uri="{0D108BD9-81ED-4DB2-BD59-A6C34878D82A}">
                    <a16:rowId xmlns:a16="http://schemas.microsoft.com/office/drawing/2014/main" val="10008"/>
                  </a:ext>
                </a:extLst>
              </a:tr>
              <a:tr h="238902">
                <a:tc>
                  <a:txBody>
                    <a:bodyPr/>
                    <a:lstStyle/>
                    <a:p>
                      <a:pPr algn="ctr">
                        <a:lnSpc>
                          <a:spcPct val="150000"/>
                        </a:lnSpc>
                        <a:spcAft>
                          <a:spcPts val="0"/>
                        </a:spcAft>
                      </a:pPr>
                      <a:r>
                        <a:rPr lang="en-GB" sz="1100">
                          <a:effectLst/>
                        </a:rPr>
                        <a:t>Marketing Plan (Cont.)</a:t>
                      </a:r>
                      <a:endParaRPr lang="en-IN" sz="1100">
                        <a:effectLst/>
                        <a:latin typeface="Calibri"/>
                        <a:ea typeface="Calibri"/>
                        <a:cs typeface="Times New Roman"/>
                      </a:endParaRPr>
                    </a:p>
                  </a:txBody>
                  <a:tcPr marL="65155" marR="65155" marT="0" marB="0"/>
                </a:tc>
                <a:tc>
                  <a:txBody>
                    <a:bodyPr/>
                    <a:lstStyle/>
                    <a:p>
                      <a:pPr algn="ctr">
                        <a:lnSpc>
                          <a:spcPct val="115000"/>
                        </a:lnSpc>
                        <a:spcAft>
                          <a:spcPts val="0"/>
                        </a:spcAft>
                      </a:pPr>
                      <a:r>
                        <a:rPr lang="en-GB" sz="1100">
                          <a:effectLst/>
                        </a:rPr>
                        <a:t>Slide 11</a:t>
                      </a:r>
                      <a:endParaRPr lang="en-IN" sz="1100">
                        <a:effectLst/>
                        <a:latin typeface="Calibri"/>
                        <a:ea typeface="Calibri"/>
                        <a:cs typeface="Times New Roman"/>
                      </a:endParaRPr>
                    </a:p>
                  </a:txBody>
                  <a:tcPr marL="65155" marR="65155" marT="0" marB="0"/>
                </a:tc>
                <a:extLst>
                  <a:ext uri="{0D108BD9-81ED-4DB2-BD59-A6C34878D82A}">
                    <a16:rowId xmlns:a16="http://schemas.microsoft.com/office/drawing/2014/main" val="10009"/>
                  </a:ext>
                </a:extLst>
              </a:tr>
              <a:tr h="238902">
                <a:tc>
                  <a:txBody>
                    <a:bodyPr/>
                    <a:lstStyle/>
                    <a:p>
                      <a:pPr algn="ctr">
                        <a:lnSpc>
                          <a:spcPct val="150000"/>
                        </a:lnSpc>
                        <a:spcAft>
                          <a:spcPts val="0"/>
                        </a:spcAft>
                      </a:pPr>
                      <a:r>
                        <a:rPr lang="en-GB" sz="1100">
                          <a:effectLst/>
                        </a:rPr>
                        <a:t>Management Plan</a:t>
                      </a:r>
                      <a:endParaRPr lang="en-IN" sz="1100">
                        <a:effectLst/>
                        <a:latin typeface="Calibri"/>
                        <a:ea typeface="Calibri"/>
                        <a:cs typeface="Times New Roman"/>
                      </a:endParaRPr>
                    </a:p>
                  </a:txBody>
                  <a:tcPr marL="65155" marR="65155" marT="0" marB="0"/>
                </a:tc>
                <a:tc>
                  <a:txBody>
                    <a:bodyPr/>
                    <a:lstStyle/>
                    <a:p>
                      <a:pPr algn="ctr">
                        <a:lnSpc>
                          <a:spcPct val="115000"/>
                        </a:lnSpc>
                        <a:spcAft>
                          <a:spcPts val="0"/>
                        </a:spcAft>
                      </a:pPr>
                      <a:r>
                        <a:rPr lang="en-GB" sz="1100">
                          <a:effectLst/>
                        </a:rPr>
                        <a:t>Slide 12</a:t>
                      </a:r>
                      <a:endParaRPr lang="en-IN" sz="1100">
                        <a:effectLst/>
                        <a:latin typeface="Calibri"/>
                        <a:ea typeface="Calibri"/>
                        <a:cs typeface="Times New Roman"/>
                      </a:endParaRPr>
                    </a:p>
                  </a:txBody>
                  <a:tcPr marL="65155" marR="65155" marT="0" marB="0"/>
                </a:tc>
                <a:extLst>
                  <a:ext uri="{0D108BD9-81ED-4DB2-BD59-A6C34878D82A}">
                    <a16:rowId xmlns:a16="http://schemas.microsoft.com/office/drawing/2014/main" val="10010"/>
                  </a:ext>
                </a:extLst>
              </a:tr>
              <a:tr h="183158">
                <a:tc>
                  <a:txBody>
                    <a:bodyPr/>
                    <a:lstStyle/>
                    <a:p>
                      <a:pPr algn="ctr">
                        <a:lnSpc>
                          <a:spcPct val="115000"/>
                        </a:lnSpc>
                        <a:spcAft>
                          <a:spcPts val="0"/>
                        </a:spcAft>
                      </a:pPr>
                      <a:r>
                        <a:rPr lang="en-GB" sz="1100">
                          <a:effectLst/>
                        </a:rPr>
                        <a:t>Financial Plan</a:t>
                      </a:r>
                      <a:endParaRPr lang="en-IN" sz="1100">
                        <a:effectLst/>
                        <a:latin typeface="Calibri"/>
                        <a:ea typeface="Calibri"/>
                        <a:cs typeface="Times New Roman"/>
                      </a:endParaRPr>
                    </a:p>
                  </a:txBody>
                  <a:tcPr marL="65155" marR="65155" marT="0" marB="0"/>
                </a:tc>
                <a:tc>
                  <a:txBody>
                    <a:bodyPr/>
                    <a:lstStyle/>
                    <a:p>
                      <a:pPr algn="ctr">
                        <a:lnSpc>
                          <a:spcPct val="115000"/>
                        </a:lnSpc>
                        <a:spcAft>
                          <a:spcPts val="0"/>
                        </a:spcAft>
                      </a:pPr>
                      <a:r>
                        <a:rPr lang="en-GB" sz="1100">
                          <a:effectLst/>
                        </a:rPr>
                        <a:t>Slide 13</a:t>
                      </a:r>
                      <a:endParaRPr lang="en-IN" sz="1100">
                        <a:effectLst/>
                        <a:latin typeface="Calibri"/>
                        <a:ea typeface="Calibri"/>
                        <a:cs typeface="Times New Roman"/>
                      </a:endParaRPr>
                    </a:p>
                  </a:txBody>
                  <a:tcPr marL="65155" marR="65155" marT="0" marB="0"/>
                </a:tc>
                <a:extLst>
                  <a:ext uri="{0D108BD9-81ED-4DB2-BD59-A6C34878D82A}">
                    <a16:rowId xmlns:a16="http://schemas.microsoft.com/office/drawing/2014/main" val="10011"/>
                  </a:ext>
                </a:extLst>
              </a:tr>
              <a:tr h="183158">
                <a:tc>
                  <a:txBody>
                    <a:bodyPr/>
                    <a:lstStyle/>
                    <a:p>
                      <a:pPr algn="ctr">
                        <a:lnSpc>
                          <a:spcPct val="115000"/>
                        </a:lnSpc>
                        <a:spcAft>
                          <a:spcPts val="0"/>
                        </a:spcAft>
                      </a:pPr>
                      <a:r>
                        <a:rPr lang="en-GB" sz="1100">
                          <a:effectLst/>
                        </a:rPr>
                        <a:t>Financial Plan (Cont)</a:t>
                      </a:r>
                      <a:endParaRPr lang="en-IN" sz="1100">
                        <a:effectLst/>
                        <a:latin typeface="Calibri"/>
                        <a:ea typeface="Calibri"/>
                        <a:cs typeface="Times New Roman"/>
                      </a:endParaRPr>
                    </a:p>
                  </a:txBody>
                  <a:tcPr marL="65155" marR="65155" marT="0" marB="0"/>
                </a:tc>
                <a:tc>
                  <a:txBody>
                    <a:bodyPr/>
                    <a:lstStyle/>
                    <a:p>
                      <a:pPr algn="ctr">
                        <a:lnSpc>
                          <a:spcPct val="115000"/>
                        </a:lnSpc>
                        <a:spcAft>
                          <a:spcPts val="0"/>
                        </a:spcAft>
                      </a:pPr>
                      <a:r>
                        <a:rPr lang="en-GB" sz="1100">
                          <a:effectLst/>
                        </a:rPr>
                        <a:t>Slide 14</a:t>
                      </a:r>
                      <a:endParaRPr lang="en-IN" sz="1100">
                        <a:effectLst/>
                        <a:latin typeface="Calibri"/>
                        <a:ea typeface="Calibri"/>
                        <a:cs typeface="Times New Roman"/>
                      </a:endParaRPr>
                    </a:p>
                  </a:txBody>
                  <a:tcPr marL="65155" marR="65155" marT="0" marB="0"/>
                </a:tc>
                <a:extLst>
                  <a:ext uri="{0D108BD9-81ED-4DB2-BD59-A6C34878D82A}">
                    <a16:rowId xmlns:a16="http://schemas.microsoft.com/office/drawing/2014/main" val="10012"/>
                  </a:ext>
                </a:extLst>
              </a:tr>
              <a:tr h="238902">
                <a:tc>
                  <a:txBody>
                    <a:bodyPr/>
                    <a:lstStyle/>
                    <a:p>
                      <a:pPr algn="ctr">
                        <a:lnSpc>
                          <a:spcPct val="150000"/>
                        </a:lnSpc>
                        <a:spcAft>
                          <a:spcPts val="0"/>
                        </a:spcAft>
                      </a:pPr>
                      <a:r>
                        <a:rPr lang="en-GB" sz="1100">
                          <a:effectLst/>
                        </a:rPr>
                        <a:t>Conclusion</a:t>
                      </a:r>
                      <a:endParaRPr lang="en-IN" sz="1100">
                        <a:effectLst/>
                        <a:latin typeface="Calibri"/>
                        <a:ea typeface="Calibri"/>
                        <a:cs typeface="Times New Roman"/>
                      </a:endParaRPr>
                    </a:p>
                  </a:txBody>
                  <a:tcPr marL="65155" marR="65155" marT="0" marB="0"/>
                </a:tc>
                <a:tc>
                  <a:txBody>
                    <a:bodyPr/>
                    <a:lstStyle/>
                    <a:p>
                      <a:pPr algn="ctr">
                        <a:lnSpc>
                          <a:spcPct val="115000"/>
                        </a:lnSpc>
                        <a:spcAft>
                          <a:spcPts val="0"/>
                        </a:spcAft>
                      </a:pPr>
                      <a:r>
                        <a:rPr lang="en-GB" sz="1100">
                          <a:effectLst/>
                        </a:rPr>
                        <a:t>Slide 15</a:t>
                      </a:r>
                      <a:endParaRPr lang="en-IN" sz="1100">
                        <a:effectLst/>
                        <a:latin typeface="Calibri"/>
                        <a:ea typeface="Calibri"/>
                        <a:cs typeface="Times New Roman"/>
                      </a:endParaRPr>
                    </a:p>
                  </a:txBody>
                  <a:tcPr marL="65155" marR="65155" marT="0" marB="0"/>
                </a:tc>
                <a:extLst>
                  <a:ext uri="{0D108BD9-81ED-4DB2-BD59-A6C34878D82A}">
                    <a16:rowId xmlns:a16="http://schemas.microsoft.com/office/drawing/2014/main" val="10013"/>
                  </a:ext>
                </a:extLst>
              </a:tr>
              <a:tr h="238902">
                <a:tc>
                  <a:txBody>
                    <a:bodyPr/>
                    <a:lstStyle/>
                    <a:p>
                      <a:pPr algn="ctr">
                        <a:lnSpc>
                          <a:spcPct val="150000"/>
                        </a:lnSpc>
                        <a:spcAft>
                          <a:spcPts val="0"/>
                        </a:spcAft>
                      </a:pPr>
                      <a:r>
                        <a:rPr lang="en-GB" sz="1100">
                          <a:effectLst/>
                        </a:rPr>
                        <a:t>Reference list</a:t>
                      </a:r>
                      <a:endParaRPr lang="en-IN" sz="1100">
                        <a:effectLst/>
                        <a:latin typeface="Calibri"/>
                        <a:ea typeface="Calibri"/>
                        <a:cs typeface="Times New Roman"/>
                      </a:endParaRPr>
                    </a:p>
                  </a:txBody>
                  <a:tcPr marL="65155" marR="65155" marT="0" marB="0"/>
                </a:tc>
                <a:tc>
                  <a:txBody>
                    <a:bodyPr/>
                    <a:lstStyle/>
                    <a:p>
                      <a:pPr algn="ctr">
                        <a:lnSpc>
                          <a:spcPct val="115000"/>
                        </a:lnSpc>
                        <a:spcAft>
                          <a:spcPts val="0"/>
                        </a:spcAft>
                      </a:pPr>
                      <a:r>
                        <a:rPr lang="en-GB" sz="1100" dirty="0">
                          <a:effectLst/>
                        </a:rPr>
                        <a:t>Slide 16</a:t>
                      </a:r>
                      <a:endParaRPr lang="en-IN" sz="1100" dirty="0">
                        <a:effectLst/>
                        <a:latin typeface="Calibri"/>
                        <a:ea typeface="Calibri"/>
                        <a:cs typeface="Times New Roman"/>
                      </a:endParaRPr>
                    </a:p>
                  </a:txBody>
                  <a:tcPr marL="65155" marR="65155" marT="0" marB="0"/>
                </a:tc>
                <a:extLst>
                  <a:ext uri="{0D108BD9-81ED-4DB2-BD59-A6C34878D82A}">
                    <a16:rowId xmlns:a16="http://schemas.microsoft.com/office/drawing/2014/main" val="10014"/>
                  </a:ext>
                </a:extLst>
              </a:tr>
            </a:tbl>
          </a:graphicData>
        </a:graphic>
      </p:graphicFrame>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226"/>
        <p:cNvGrpSpPr/>
        <p:nvPr/>
      </p:nvGrpSpPr>
      <p:grpSpPr>
        <a:xfrm>
          <a:off x="0" y="0"/>
          <a:ext cx="0" cy="0"/>
          <a:chOff x="0" y="0"/>
          <a:chExt cx="0" cy="0"/>
        </a:xfrm>
      </p:grpSpPr>
      <p:pic>
        <p:nvPicPr>
          <p:cNvPr id="227" name="Google Shape;227;p34"/>
          <p:cNvPicPr preferRelativeResize="0"/>
          <p:nvPr/>
        </p:nvPicPr>
        <p:blipFill rotWithShape="1">
          <a:blip r:embed="rId3">
            <a:alphaModFix/>
          </a:blip>
          <a:srcRect l="6842" t="8490" r="7840" b="6178"/>
          <a:stretch/>
        </p:blipFill>
        <p:spPr>
          <a:xfrm>
            <a:off x="4967237" y="810622"/>
            <a:ext cx="3316800" cy="3065056"/>
          </a:xfrm>
          <a:prstGeom prst="rect">
            <a:avLst/>
          </a:prstGeom>
          <a:noFill/>
          <a:ln>
            <a:noFill/>
          </a:ln>
        </p:spPr>
      </p:pic>
      <p:sp>
        <p:nvSpPr>
          <p:cNvPr id="228" name="Google Shape;228;p34"/>
          <p:cNvSpPr txBox="1">
            <a:spLocks noGrp="1"/>
          </p:cNvSpPr>
          <p:nvPr>
            <p:ph type="subTitle" idx="1"/>
          </p:nvPr>
        </p:nvSpPr>
        <p:spPr>
          <a:xfrm>
            <a:off x="859962" y="2321713"/>
            <a:ext cx="3858900" cy="1906200"/>
          </a:xfrm>
          <a:prstGeom prst="rect">
            <a:avLst/>
          </a:prstGeom>
        </p:spPr>
        <p:txBody>
          <a:bodyPr spcFirstLastPara="1" wrap="square" lIns="91425" tIns="91425" rIns="91425" bIns="91425" anchor="t" anchorCtr="0">
            <a:noAutofit/>
          </a:bodyPr>
          <a:lstStyle/>
          <a:p>
            <a:pPr lvl="0" algn="just">
              <a:buFont typeface="Arial" pitchFamily="34" charset="0"/>
              <a:buChar char="•"/>
            </a:pPr>
            <a:r>
              <a:rPr lang="en-GB" sz="1100" dirty="0" err="1">
                <a:latin typeface="+mn-lt"/>
                <a:cs typeface="Times New Roman" pitchFamily="18" charset="0"/>
              </a:rPr>
              <a:t>Kafe</a:t>
            </a:r>
            <a:r>
              <a:rPr lang="en-GB" sz="1100" dirty="0">
                <a:latin typeface="+mn-lt"/>
                <a:cs typeface="Times New Roman" pitchFamily="18" charset="0"/>
              </a:rPr>
              <a:t> Express is one of the eminent start-up organizations operating in the United Kingdom that is leveraging itself more on using </a:t>
            </a:r>
            <a:r>
              <a:rPr lang="en-GB" sz="1100" dirty="0" err="1">
                <a:latin typeface="+mn-lt"/>
                <a:cs typeface="Times New Roman" pitchFamily="18" charset="0"/>
              </a:rPr>
              <a:t>IoT</a:t>
            </a:r>
            <a:r>
              <a:rPr lang="en-GB" sz="1100" dirty="0">
                <a:latin typeface="+mn-lt"/>
                <a:cs typeface="Times New Roman" pitchFamily="18" charset="0"/>
              </a:rPr>
              <a:t>. </a:t>
            </a:r>
            <a:endParaRPr lang="en-IN" sz="1100" dirty="0">
              <a:latin typeface="+mn-lt"/>
              <a:cs typeface="Times New Roman" pitchFamily="18" charset="0"/>
            </a:endParaRPr>
          </a:p>
          <a:p>
            <a:pPr lvl="0" algn="just">
              <a:buFont typeface="Arial" pitchFamily="34" charset="0"/>
              <a:buChar char="•"/>
            </a:pPr>
            <a:r>
              <a:rPr lang="en-GB" sz="1100" dirty="0">
                <a:latin typeface="+mn-lt"/>
                <a:cs typeface="Times New Roman" pitchFamily="18" charset="0"/>
              </a:rPr>
              <a:t>The company is on making a revolution of serving Greek coffee to customers on the go. </a:t>
            </a:r>
            <a:endParaRPr lang="en-IN" sz="1100" dirty="0">
              <a:latin typeface="+mn-lt"/>
              <a:cs typeface="Times New Roman" pitchFamily="18" charset="0"/>
            </a:endParaRPr>
          </a:p>
          <a:p>
            <a:pPr lvl="0" algn="just">
              <a:buFont typeface="Arial" pitchFamily="34" charset="0"/>
              <a:buChar char="•"/>
            </a:pPr>
            <a:r>
              <a:rPr lang="en-GB" sz="1100" dirty="0">
                <a:latin typeface="+mn-lt"/>
                <a:cs typeface="Times New Roman" pitchFamily="18" charset="0"/>
              </a:rPr>
              <a:t>In the following presentation, a proper business plan related to the company will be discussed. </a:t>
            </a:r>
            <a:endParaRPr lang="en-IN" sz="1100" dirty="0">
              <a:latin typeface="+mn-lt"/>
              <a:cs typeface="Times New Roman" pitchFamily="18" charset="0"/>
            </a:endParaRPr>
          </a:p>
        </p:txBody>
      </p:sp>
      <p:sp>
        <p:nvSpPr>
          <p:cNvPr id="229" name="Google Shape;229;p34"/>
          <p:cNvSpPr txBox="1">
            <a:spLocks noGrp="1"/>
          </p:cNvSpPr>
          <p:nvPr>
            <p:ph type="title"/>
          </p:nvPr>
        </p:nvSpPr>
        <p:spPr>
          <a:xfrm>
            <a:off x="859962" y="610788"/>
            <a:ext cx="3316800" cy="1607400"/>
          </a:xfrm>
          <a:prstGeom prst="rect">
            <a:avLst/>
          </a:prstGeom>
        </p:spPr>
        <p:txBody>
          <a:bodyPr spcFirstLastPara="1" wrap="square" lIns="91425" tIns="91425" rIns="91425" bIns="91425" anchor="t" anchorCtr="0">
            <a:noAutofit/>
          </a:bodyPr>
          <a:lstStyle/>
          <a:p>
            <a:pPr lvl="0"/>
            <a:r>
              <a:rPr lang="en-GB" sz="4000" dirty="0"/>
              <a:t>Introduction</a:t>
            </a:r>
            <a:endParaRPr sz="4000" dirty="0"/>
          </a:p>
        </p:txBody>
      </p:sp>
      <p:pic>
        <p:nvPicPr>
          <p:cNvPr id="230" name="Google Shape;230;p34"/>
          <p:cNvPicPr preferRelativeResize="0"/>
          <p:nvPr/>
        </p:nvPicPr>
        <p:blipFill rotWithShape="1">
          <a:blip r:embed="rId4">
            <a:alphaModFix/>
          </a:blip>
          <a:srcRect l="23008" t="-2005" r="39505" b="52244"/>
          <a:stretch/>
        </p:blipFill>
        <p:spPr>
          <a:xfrm rot="4499997">
            <a:off x="7319550" y="3324222"/>
            <a:ext cx="772273" cy="990600"/>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234"/>
        <p:cNvGrpSpPr/>
        <p:nvPr/>
      </p:nvGrpSpPr>
      <p:grpSpPr>
        <a:xfrm>
          <a:off x="0" y="0"/>
          <a:ext cx="0" cy="0"/>
          <a:chOff x="0" y="0"/>
          <a:chExt cx="0" cy="0"/>
        </a:xfrm>
      </p:grpSpPr>
      <p:sp>
        <p:nvSpPr>
          <p:cNvPr id="235" name="Google Shape;235;p35"/>
          <p:cNvSpPr txBox="1">
            <a:spLocks noGrp="1"/>
          </p:cNvSpPr>
          <p:nvPr>
            <p:ph type="title" idx="2"/>
          </p:nvPr>
        </p:nvSpPr>
        <p:spPr>
          <a:xfrm>
            <a:off x="713220" y="1081450"/>
            <a:ext cx="3006229" cy="841800"/>
          </a:xfrm>
          <a:prstGeom prst="rect">
            <a:avLst/>
          </a:prstGeom>
        </p:spPr>
        <p:txBody>
          <a:bodyPr spcFirstLastPara="1" wrap="square" lIns="91425" tIns="91425" rIns="91425" bIns="91425" anchor="ctr" anchorCtr="0">
            <a:noAutofit/>
          </a:bodyPr>
          <a:lstStyle/>
          <a:p>
            <a:pPr lvl="0"/>
            <a:r>
              <a:rPr lang="en-GB" sz="2800" dirty="0"/>
              <a:t>Business Overview</a:t>
            </a:r>
            <a:endParaRPr sz="2800" dirty="0"/>
          </a:p>
        </p:txBody>
      </p:sp>
      <p:pic>
        <p:nvPicPr>
          <p:cNvPr id="238" name="Google Shape;238;p35"/>
          <p:cNvPicPr preferRelativeResize="0"/>
          <p:nvPr/>
        </p:nvPicPr>
        <p:blipFill rotWithShape="1">
          <a:blip r:embed="rId3">
            <a:alphaModFix/>
          </a:blip>
          <a:srcRect l="38386" r="14823"/>
          <a:stretch/>
        </p:blipFill>
        <p:spPr>
          <a:xfrm>
            <a:off x="5796136" y="-25400"/>
            <a:ext cx="3347862" cy="4114693"/>
          </a:xfrm>
          <a:prstGeom prst="rect">
            <a:avLst/>
          </a:prstGeom>
          <a:noFill/>
          <a:ln>
            <a:noFill/>
          </a:ln>
        </p:spPr>
      </p:pic>
      <p:pic>
        <p:nvPicPr>
          <p:cNvPr id="240" name="Google Shape;240;p35"/>
          <p:cNvPicPr preferRelativeResize="0"/>
          <p:nvPr/>
        </p:nvPicPr>
        <p:blipFill>
          <a:blip r:embed="rId4">
            <a:alphaModFix/>
          </a:blip>
          <a:stretch>
            <a:fillRect/>
          </a:stretch>
        </p:blipFill>
        <p:spPr>
          <a:xfrm>
            <a:off x="3719450" y="603150"/>
            <a:ext cx="829471" cy="491694"/>
          </a:xfrm>
          <a:prstGeom prst="rect">
            <a:avLst/>
          </a:prstGeom>
          <a:noFill/>
          <a:ln>
            <a:noFill/>
          </a:ln>
        </p:spPr>
      </p:pic>
      <p:pic>
        <p:nvPicPr>
          <p:cNvPr id="241" name="Google Shape;241;p35"/>
          <p:cNvPicPr preferRelativeResize="0"/>
          <p:nvPr/>
        </p:nvPicPr>
        <p:blipFill rotWithShape="1">
          <a:blip r:embed="rId5">
            <a:alphaModFix/>
          </a:blip>
          <a:srcRect l="-4176" r="76462"/>
          <a:stretch/>
        </p:blipFill>
        <p:spPr>
          <a:xfrm>
            <a:off x="4062300" y="843267"/>
            <a:ext cx="829476" cy="634258"/>
          </a:xfrm>
          <a:prstGeom prst="rect">
            <a:avLst/>
          </a:prstGeom>
          <a:noFill/>
          <a:ln>
            <a:noFill/>
          </a:ln>
        </p:spPr>
      </p:pic>
      <p:sp>
        <p:nvSpPr>
          <p:cNvPr id="5" name="TextBox 4"/>
          <p:cNvSpPr txBox="1"/>
          <p:nvPr/>
        </p:nvSpPr>
        <p:spPr>
          <a:xfrm>
            <a:off x="888402" y="2031946"/>
            <a:ext cx="3433430" cy="2600135"/>
          </a:xfrm>
          <a:prstGeom prst="rect">
            <a:avLst/>
          </a:prstGeom>
          <a:noFill/>
        </p:spPr>
        <p:txBody>
          <a:bodyPr wrap="square" rtlCol="0">
            <a:spAutoFit/>
          </a:bodyPr>
          <a:lstStyle/>
          <a:p>
            <a:pPr marL="171450" lvl="0" indent="-171450" algn="just">
              <a:lnSpc>
                <a:spcPct val="150000"/>
              </a:lnSpc>
              <a:buFont typeface="Arial" pitchFamily="34" charset="0"/>
              <a:buChar char="•"/>
            </a:pPr>
            <a:r>
              <a:rPr lang="en-GB" sz="1100" dirty="0" err="1"/>
              <a:t>Kafe</a:t>
            </a:r>
            <a:r>
              <a:rPr lang="en-GB" sz="1100" dirty="0"/>
              <a:t> Express is a start-up company operating in the United Kingdom and implementing </a:t>
            </a:r>
            <a:r>
              <a:rPr lang="en-GB" sz="1100" dirty="0" err="1"/>
              <a:t>IoT</a:t>
            </a:r>
            <a:r>
              <a:rPr lang="en-GB" sz="1100" dirty="0"/>
              <a:t> in its business operation. </a:t>
            </a:r>
            <a:endParaRPr lang="en-IN" sz="1100" dirty="0"/>
          </a:p>
          <a:p>
            <a:pPr marL="171450" lvl="0" indent="-171450" algn="just">
              <a:lnSpc>
                <a:spcPct val="150000"/>
              </a:lnSpc>
              <a:buFont typeface="Arial" pitchFamily="34" charset="0"/>
              <a:buChar char="•"/>
            </a:pPr>
            <a:r>
              <a:rPr lang="en-GB" sz="1100" dirty="0" err="1"/>
              <a:t>Kafe</a:t>
            </a:r>
            <a:r>
              <a:rPr lang="en-GB" sz="1100" dirty="0"/>
              <a:t> Express has a registered office situated in London, England (</a:t>
            </a:r>
            <a:r>
              <a:rPr lang="en-GB" sz="1100" dirty="0" err="1"/>
              <a:t>kafe</a:t>
            </a:r>
            <a:r>
              <a:rPr lang="en-GB" sz="1100" dirty="0"/>
              <a:t>-express, 2022). </a:t>
            </a:r>
            <a:endParaRPr lang="en-IN" sz="1100" dirty="0"/>
          </a:p>
          <a:p>
            <a:pPr marL="171450" lvl="0" indent="-171450" algn="just">
              <a:lnSpc>
                <a:spcPct val="150000"/>
              </a:lnSpc>
              <a:buFont typeface="Arial" pitchFamily="34" charset="0"/>
              <a:buChar char="•"/>
            </a:pPr>
            <a:r>
              <a:rPr lang="en-GB" sz="1100" dirty="0"/>
              <a:t>The company was incorporated in 2014 and is a private limited company. </a:t>
            </a:r>
          </a:p>
          <a:p>
            <a:pPr marL="171450" lvl="0" indent="-171450" algn="just">
              <a:lnSpc>
                <a:spcPct val="150000"/>
              </a:lnSpc>
              <a:buFont typeface="Arial" pitchFamily="34" charset="0"/>
              <a:buChar char="•"/>
            </a:pPr>
            <a:r>
              <a:rPr lang="en-GB" sz="1100" dirty="0"/>
              <a:t>We have the intentions of expanding into Birmingham.</a:t>
            </a:r>
            <a:endParaRPr lang="en-IN" sz="1100" dirty="0"/>
          </a:p>
          <a:p>
            <a:pPr marL="171450" indent="-171450" algn="just">
              <a:lnSpc>
                <a:spcPct val="150000"/>
              </a:lnSpc>
              <a:buFont typeface="Arial" pitchFamily="34" charset="0"/>
              <a:buChar char="•"/>
            </a:pPr>
            <a:endParaRPr lang="en-IN" sz="11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282"/>
        <p:cNvGrpSpPr/>
        <p:nvPr/>
      </p:nvGrpSpPr>
      <p:grpSpPr>
        <a:xfrm>
          <a:off x="0" y="0"/>
          <a:ext cx="0" cy="0"/>
          <a:chOff x="0" y="0"/>
          <a:chExt cx="0" cy="0"/>
        </a:xfrm>
      </p:grpSpPr>
      <p:sp>
        <p:nvSpPr>
          <p:cNvPr id="283" name="Google Shape;283;p38"/>
          <p:cNvSpPr txBox="1">
            <a:spLocks noGrp="1"/>
          </p:cNvSpPr>
          <p:nvPr>
            <p:ph type="title"/>
          </p:nvPr>
        </p:nvSpPr>
        <p:spPr>
          <a:xfrm>
            <a:off x="611560" y="699542"/>
            <a:ext cx="5728200" cy="883738"/>
          </a:xfrm>
          <a:prstGeom prst="rect">
            <a:avLst/>
          </a:prstGeom>
        </p:spPr>
        <p:txBody>
          <a:bodyPr spcFirstLastPara="1" wrap="square" lIns="91425" tIns="91425" rIns="91425" bIns="91425" anchor="b" anchorCtr="0">
            <a:noAutofit/>
          </a:bodyPr>
          <a:lstStyle/>
          <a:p>
            <a:r>
              <a:rPr lang="en-GB" sz="3200" dirty="0"/>
              <a:t>Product and Services </a:t>
            </a:r>
            <a:endParaRPr lang="en-IN" sz="3200" dirty="0"/>
          </a:p>
        </p:txBody>
      </p:sp>
      <p:pic>
        <p:nvPicPr>
          <p:cNvPr id="286" name="Google Shape;286;p38"/>
          <p:cNvPicPr preferRelativeResize="0"/>
          <p:nvPr/>
        </p:nvPicPr>
        <p:blipFill>
          <a:blip r:embed="rId3">
            <a:alphaModFix/>
          </a:blip>
          <a:stretch>
            <a:fillRect/>
          </a:stretch>
        </p:blipFill>
        <p:spPr>
          <a:xfrm>
            <a:off x="6538425" y="1779662"/>
            <a:ext cx="1900238" cy="1963500"/>
          </a:xfrm>
          <a:prstGeom prst="rect">
            <a:avLst/>
          </a:prstGeom>
          <a:noFill/>
          <a:ln>
            <a:noFill/>
          </a:ln>
        </p:spPr>
      </p:pic>
      <p:sp>
        <p:nvSpPr>
          <p:cNvPr id="3" name="Rectangle 2"/>
          <p:cNvSpPr/>
          <p:nvPr/>
        </p:nvSpPr>
        <p:spPr>
          <a:xfrm>
            <a:off x="755576" y="2355726"/>
            <a:ext cx="4572000" cy="1785104"/>
          </a:xfrm>
          <a:prstGeom prst="rect">
            <a:avLst/>
          </a:prstGeom>
        </p:spPr>
        <p:txBody>
          <a:bodyPr>
            <a:spAutoFit/>
          </a:bodyPr>
          <a:lstStyle/>
          <a:p>
            <a:r>
              <a:rPr lang="en-GB" sz="1100" b="1" dirty="0"/>
              <a:t>Products </a:t>
            </a:r>
            <a:endParaRPr lang="en-IN" sz="1100" dirty="0"/>
          </a:p>
          <a:p>
            <a:pPr marL="285750" lvl="0" indent="-285750">
              <a:buFont typeface="Arial" pitchFamily="34" charset="0"/>
              <a:buChar char="•"/>
            </a:pPr>
            <a:r>
              <a:rPr lang="en-GB" sz="1100" dirty="0"/>
              <a:t>Powdered coffee mix</a:t>
            </a:r>
            <a:endParaRPr lang="en-IN" sz="1100" dirty="0"/>
          </a:p>
          <a:p>
            <a:pPr marL="285750" lvl="0" indent="-285750">
              <a:buFont typeface="Arial" pitchFamily="34" charset="0"/>
              <a:buChar char="•"/>
            </a:pPr>
            <a:r>
              <a:rPr lang="en-GB" sz="1100" dirty="0"/>
              <a:t>Sandwiches</a:t>
            </a:r>
            <a:endParaRPr lang="en-IN" sz="1100" dirty="0"/>
          </a:p>
          <a:p>
            <a:pPr marL="285750" lvl="0" indent="-285750">
              <a:buFont typeface="Arial" pitchFamily="34" charset="0"/>
              <a:buChar char="•"/>
            </a:pPr>
            <a:r>
              <a:rPr lang="en-GB" sz="1100" dirty="0"/>
              <a:t>Cake</a:t>
            </a:r>
            <a:endParaRPr lang="en-IN" sz="1100" dirty="0"/>
          </a:p>
          <a:p>
            <a:pPr marL="285750" lvl="0" indent="-285750">
              <a:buFont typeface="Arial" pitchFamily="34" charset="0"/>
              <a:buChar char="•"/>
            </a:pPr>
            <a:r>
              <a:rPr lang="en-GB" sz="1100" dirty="0"/>
              <a:t>Muffins</a:t>
            </a:r>
          </a:p>
          <a:p>
            <a:pPr lvl="0"/>
            <a:endParaRPr lang="en-IN" sz="1100" dirty="0"/>
          </a:p>
          <a:p>
            <a:r>
              <a:rPr lang="en-GB" sz="1100" b="1" dirty="0"/>
              <a:t>Services</a:t>
            </a:r>
            <a:endParaRPr lang="en-IN" sz="1100" dirty="0"/>
          </a:p>
          <a:p>
            <a:pPr marL="285750" lvl="0" indent="-285750">
              <a:buFont typeface="Arial" pitchFamily="34" charset="0"/>
              <a:buChar char="•"/>
            </a:pPr>
            <a:r>
              <a:rPr lang="en-GB" sz="1100" dirty="0"/>
              <a:t>24X7 availability of coffee through the </a:t>
            </a:r>
            <a:r>
              <a:rPr lang="en-GB" sz="1100" dirty="0" err="1"/>
              <a:t>Kafe</a:t>
            </a:r>
            <a:r>
              <a:rPr lang="en-GB" sz="1100" dirty="0"/>
              <a:t> Express application and website. </a:t>
            </a:r>
            <a:endParaRPr lang="en-IN" sz="1100" dirty="0"/>
          </a:p>
          <a:p>
            <a:pPr marL="285750" lvl="0" indent="-285750">
              <a:buFont typeface="Arial" pitchFamily="34" charset="0"/>
              <a:buChar char="•"/>
            </a:pPr>
            <a:r>
              <a:rPr lang="en-GB" sz="1100" dirty="0"/>
              <a:t>Serves top-class Greek Coffee </a:t>
            </a:r>
            <a:endParaRPr lang="en-IN" sz="11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333"/>
        <p:cNvGrpSpPr/>
        <p:nvPr/>
      </p:nvGrpSpPr>
      <p:grpSpPr>
        <a:xfrm>
          <a:off x="0" y="0"/>
          <a:ext cx="0" cy="0"/>
          <a:chOff x="0" y="0"/>
          <a:chExt cx="0" cy="0"/>
        </a:xfrm>
      </p:grpSpPr>
      <p:sp>
        <p:nvSpPr>
          <p:cNvPr id="334" name="Google Shape;334;p40"/>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p>
            <a:r>
              <a:rPr lang="en-GB" dirty="0"/>
              <a:t>Market audit </a:t>
            </a:r>
            <a:endParaRPr lang="en-IN" dirty="0"/>
          </a:p>
        </p:txBody>
      </p:sp>
      <p:sp>
        <p:nvSpPr>
          <p:cNvPr id="343" name="Google Shape;343;p40"/>
          <p:cNvSpPr/>
          <p:nvPr/>
        </p:nvSpPr>
        <p:spPr>
          <a:xfrm>
            <a:off x="6077973" y="1446574"/>
            <a:ext cx="2470500" cy="24705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 name="Google Shape;344;p40"/>
          <p:cNvSpPr/>
          <p:nvPr/>
        </p:nvSpPr>
        <p:spPr>
          <a:xfrm>
            <a:off x="6077973" y="1446574"/>
            <a:ext cx="882000" cy="882000"/>
          </a:xfrm>
          <a:prstGeom prst="ellipse">
            <a:avLst/>
          </a:prstGeom>
          <a:solidFill>
            <a:schemeClr val="lt2"/>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 name="Google Shape;345;p40"/>
          <p:cNvSpPr/>
          <p:nvPr/>
        </p:nvSpPr>
        <p:spPr>
          <a:xfrm>
            <a:off x="7812360" y="1446586"/>
            <a:ext cx="882000" cy="882000"/>
          </a:xfrm>
          <a:prstGeom prst="ellipse">
            <a:avLst/>
          </a:prstGeom>
          <a:solidFill>
            <a:schemeClr val="lt2"/>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 name="Google Shape;346;p40"/>
          <p:cNvSpPr/>
          <p:nvPr/>
        </p:nvSpPr>
        <p:spPr>
          <a:xfrm>
            <a:off x="6077973" y="2948724"/>
            <a:ext cx="882000" cy="882000"/>
          </a:xfrm>
          <a:prstGeom prst="ellipse">
            <a:avLst/>
          </a:prstGeom>
          <a:solidFill>
            <a:schemeClr val="lt2"/>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 name="Google Shape;347;p40"/>
          <p:cNvSpPr/>
          <p:nvPr/>
        </p:nvSpPr>
        <p:spPr>
          <a:xfrm>
            <a:off x="7812348" y="2948724"/>
            <a:ext cx="882000" cy="882000"/>
          </a:xfrm>
          <a:prstGeom prst="ellipse">
            <a:avLst/>
          </a:prstGeom>
          <a:solidFill>
            <a:schemeClr val="lt2"/>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8" name="Google Shape;348;p40"/>
          <p:cNvSpPr/>
          <p:nvPr/>
        </p:nvSpPr>
        <p:spPr>
          <a:xfrm>
            <a:off x="8053797" y="3129526"/>
            <a:ext cx="399090" cy="520381"/>
          </a:xfrm>
          <a:custGeom>
            <a:avLst/>
            <a:gdLst/>
            <a:ahLst/>
            <a:cxnLst/>
            <a:rect l="l" t="t" r="r" b="b"/>
            <a:pathLst>
              <a:path w="13362" h="17423" extrusionOk="0">
                <a:moveTo>
                  <a:pt x="4835" y="556"/>
                </a:moveTo>
                <a:cubicBezTo>
                  <a:pt x="5091" y="556"/>
                  <a:pt x="5299" y="764"/>
                  <a:pt x="5299" y="1020"/>
                </a:cubicBezTo>
                <a:cubicBezTo>
                  <a:pt x="5299" y="1276"/>
                  <a:pt x="5091" y="1484"/>
                  <a:pt x="4835" y="1484"/>
                </a:cubicBezTo>
                <a:cubicBezTo>
                  <a:pt x="4579" y="1484"/>
                  <a:pt x="4371" y="1276"/>
                  <a:pt x="4371" y="1020"/>
                </a:cubicBezTo>
                <a:cubicBezTo>
                  <a:pt x="4371" y="764"/>
                  <a:pt x="4579" y="556"/>
                  <a:pt x="4835" y="556"/>
                </a:cubicBezTo>
                <a:close/>
                <a:moveTo>
                  <a:pt x="4835" y="3159"/>
                </a:moveTo>
                <a:cubicBezTo>
                  <a:pt x="6651" y="3159"/>
                  <a:pt x="8150" y="4213"/>
                  <a:pt x="8337" y="5561"/>
                </a:cubicBezTo>
                <a:lnTo>
                  <a:pt x="1332" y="5561"/>
                </a:lnTo>
                <a:cubicBezTo>
                  <a:pt x="1521" y="4213"/>
                  <a:pt x="3018" y="3159"/>
                  <a:pt x="4835" y="3159"/>
                </a:cubicBezTo>
                <a:close/>
                <a:moveTo>
                  <a:pt x="9514" y="7229"/>
                </a:moveTo>
                <a:lnTo>
                  <a:pt x="9514" y="7785"/>
                </a:lnTo>
                <a:lnTo>
                  <a:pt x="8912" y="7785"/>
                </a:lnTo>
                <a:lnTo>
                  <a:pt x="8912" y="7229"/>
                </a:lnTo>
                <a:close/>
                <a:moveTo>
                  <a:pt x="9782" y="8342"/>
                </a:moveTo>
                <a:cubicBezTo>
                  <a:pt x="10233" y="8342"/>
                  <a:pt x="10677" y="8627"/>
                  <a:pt x="11036" y="9147"/>
                </a:cubicBezTo>
                <a:cubicBezTo>
                  <a:pt x="11460" y="9762"/>
                  <a:pt x="11693" y="10595"/>
                  <a:pt x="11693" y="11492"/>
                </a:cubicBezTo>
                <a:cubicBezTo>
                  <a:pt x="11693" y="12389"/>
                  <a:pt x="11460" y="13223"/>
                  <a:pt x="11036" y="13836"/>
                </a:cubicBezTo>
                <a:cubicBezTo>
                  <a:pt x="10679" y="14357"/>
                  <a:pt x="10233" y="14643"/>
                  <a:pt x="9782" y="14643"/>
                </a:cubicBezTo>
                <a:lnTo>
                  <a:pt x="8912" y="14643"/>
                </a:lnTo>
                <a:lnTo>
                  <a:pt x="8912" y="8342"/>
                </a:lnTo>
                <a:close/>
                <a:moveTo>
                  <a:pt x="10071" y="7247"/>
                </a:moveTo>
                <a:cubicBezTo>
                  <a:pt x="10793" y="7337"/>
                  <a:pt x="11456" y="7780"/>
                  <a:pt x="11964" y="8516"/>
                </a:cubicBezTo>
                <a:cubicBezTo>
                  <a:pt x="12514" y="9315"/>
                  <a:pt x="12817" y="10371"/>
                  <a:pt x="12817" y="11492"/>
                </a:cubicBezTo>
                <a:cubicBezTo>
                  <a:pt x="12817" y="12613"/>
                  <a:pt x="12514" y="13669"/>
                  <a:pt x="11964" y="14468"/>
                </a:cubicBezTo>
                <a:cubicBezTo>
                  <a:pt x="11456" y="15205"/>
                  <a:pt x="10793" y="15648"/>
                  <a:pt x="10071" y="15738"/>
                </a:cubicBezTo>
                <a:lnTo>
                  <a:pt x="10071" y="15176"/>
                </a:lnTo>
                <a:cubicBezTo>
                  <a:pt x="10608" y="15084"/>
                  <a:pt x="11109" y="14729"/>
                  <a:pt x="11506" y="14152"/>
                </a:cubicBezTo>
                <a:cubicBezTo>
                  <a:pt x="11993" y="13445"/>
                  <a:pt x="12261" y="12502"/>
                  <a:pt x="12261" y="11492"/>
                </a:cubicBezTo>
                <a:cubicBezTo>
                  <a:pt x="12261" y="10484"/>
                  <a:pt x="11993" y="9539"/>
                  <a:pt x="11506" y="8832"/>
                </a:cubicBezTo>
                <a:cubicBezTo>
                  <a:pt x="11109" y="8255"/>
                  <a:pt x="10608" y="7901"/>
                  <a:pt x="10071" y="7809"/>
                </a:cubicBezTo>
                <a:lnTo>
                  <a:pt x="10071" y="7247"/>
                </a:lnTo>
                <a:close/>
                <a:moveTo>
                  <a:pt x="9516" y="15200"/>
                </a:moveTo>
                <a:lnTo>
                  <a:pt x="9516" y="15756"/>
                </a:lnTo>
                <a:lnTo>
                  <a:pt x="8912" y="15756"/>
                </a:lnTo>
                <a:lnTo>
                  <a:pt x="8912" y="15200"/>
                </a:lnTo>
                <a:close/>
                <a:moveTo>
                  <a:pt x="4835" y="1"/>
                </a:moveTo>
                <a:cubicBezTo>
                  <a:pt x="4273" y="1"/>
                  <a:pt x="3816" y="458"/>
                  <a:pt x="3816" y="1020"/>
                </a:cubicBezTo>
                <a:cubicBezTo>
                  <a:pt x="3816" y="1486"/>
                  <a:pt x="4130" y="1879"/>
                  <a:pt x="4556" y="2001"/>
                </a:cubicBezTo>
                <a:lnTo>
                  <a:pt x="4556" y="2610"/>
                </a:lnTo>
                <a:cubicBezTo>
                  <a:pt x="2556" y="2717"/>
                  <a:pt x="948" y="3978"/>
                  <a:pt x="774" y="5561"/>
                </a:cubicBezTo>
                <a:lnTo>
                  <a:pt x="294" y="5561"/>
                </a:lnTo>
                <a:cubicBezTo>
                  <a:pt x="191" y="5561"/>
                  <a:pt x="97" y="5618"/>
                  <a:pt x="49" y="5708"/>
                </a:cubicBezTo>
                <a:cubicBezTo>
                  <a:pt x="1" y="5798"/>
                  <a:pt x="6" y="5907"/>
                  <a:pt x="62" y="5993"/>
                </a:cubicBezTo>
                <a:lnTo>
                  <a:pt x="758" y="7035"/>
                </a:lnTo>
                <a:lnTo>
                  <a:pt x="758" y="8064"/>
                </a:lnTo>
                <a:cubicBezTo>
                  <a:pt x="758" y="8217"/>
                  <a:pt x="882" y="8341"/>
                  <a:pt x="1035" y="8341"/>
                </a:cubicBezTo>
                <a:cubicBezTo>
                  <a:pt x="1188" y="8341"/>
                  <a:pt x="1313" y="8217"/>
                  <a:pt x="1313" y="8064"/>
                </a:cubicBezTo>
                <a:lnTo>
                  <a:pt x="1313" y="6951"/>
                </a:lnTo>
                <a:cubicBezTo>
                  <a:pt x="1313" y="6896"/>
                  <a:pt x="1297" y="6843"/>
                  <a:pt x="1266" y="6796"/>
                </a:cubicBezTo>
                <a:lnTo>
                  <a:pt x="812" y="6117"/>
                </a:lnTo>
                <a:lnTo>
                  <a:pt x="973" y="6117"/>
                </a:lnTo>
                <a:cubicBezTo>
                  <a:pt x="994" y="6122"/>
                  <a:pt x="1014" y="6123"/>
                  <a:pt x="1035" y="6123"/>
                </a:cubicBezTo>
                <a:cubicBezTo>
                  <a:pt x="1056" y="6123"/>
                  <a:pt x="1076" y="6122"/>
                  <a:pt x="1096" y="6117"/>
                </a:cubicBezTo>
                <a:lnTo>
                  <a:pt x="4556" y="6117"/>
                </a:lnTo>
                <a:lnTo>
                  <a:pt x="4556" y="11213"/>
                </a:lnTo>
                <a:lnTo>
                  <a:pt x="2147" y="11213"/>
                </a:lnTo>
                <a:cubicBezTo>
                  <a:pt x="1994" y="11213"/>
                  <a:pt x="1869" y="11339"/>
                  <a:pt x="1869" y="11492"/>
                </a:cubicBezTo>
                <a:lnTo>
                  <a:pt x="1869" y="16033"/>
                </a:lnTo>
                <a:cubicBezTo>
                  <a:pt x="1869" y="16186"/>
                  <a:pt x="1994" y="16311"/>
                  <a:pt x="2147" y="16311"/>
                </a:cubicBezTo>
                <a:lnTo>
                  <a:pt x="7522" y="16311"/>
                </a:lnTo>
                <a:cubicBezTo>
                  <a:pt x="7675" y="16311"/>
                  <a:pt x="7801" y="16186"/>
                  <a:pt x="7801" y="16033"/>
                </a:cubicBezTo>
                <a:lnTo>
                  <a:pt x="7801" y="12605"/>
                </a:lnTo>
                <a:cubicBezTo>
                  <a:pt x="7801" y="12450"/>
                  <a:pt x="7675" y="12326"/>
                  <a:pt x="7522" y="12326"/>
                </a:cubicBezTo>
                <a:cubicBezTo>
                  <a:pt x="7369" y="12326"/>
                  <a:pt x="7244" y="12450"/>
                  <a:pt x="7244" y="12605"/>
                </a:cubicBezTo>
                <a:lnTo>
                  <a:pt x="7244" y="15754"/>
                </a:lnTo>
                <a:lnTo>
                  <a:pt x="2426" y="15754"/>
                </a:lnTo>
                <a:lnTo>
                  <a:pt x="2426" y="11770"/>
                </a:lnTo>
                <a:lnTo>
                  <a:pt x="4556" y="11770"/>
                </a:lnTo>
                <a:lnTo>
                  <a:pt x="4556" y="14643"/>
                </a:lnTo>
                <a:lnTo>
                  <a:pt x="3537" y="14643"/>
                </a:lnTo>
                <a:cubicBezTo>
                  <a:pt x="3384" y="14643"/>
                  <a:pt x="3260" y="14767"/>
                  <a:pt x="3260" y="14920"/>
                </a:cubicBezTo>
                <a:cubicBezTo>
                  <a:pt x="3260" y="15075"/>
                  <a:pt x="3384" y="15199"/>
                  <a:pt x="3537" y="15199"/>
                </a:cubicBezTo>
                <a:lnTo>
                  <a:pt x="6133" y="15199"/>
                </a:lnTo>
                <a:cubicBezTo>
                  <a:pt x="6286" y="15199"/>
                  <a:pt x="6410" y="15075"/>
                  <a:pt x="6410" y="14920"/>
                </a:cubicBezTo>
                <a:cubicBezTo>
                  <a:pt x="6410" y="14767"/>
                  <a:pt x="6286" y="14643"/>
                  <a:pt x="6133" y="14643"/>
                </a:cubicBezTo>
                <a:lnTo>
                  <a:pt x="5113" y="14643"/>
                </a:lnTo>
                <a:lnTo>
                  <a:pt x="5113" y="11770"/>
                </a:lnTo>
                <a:lnTo>
                  <a:pt x="7522" y="11770"/>
                </a:lnTo>
                <a:cubicBezTo>
                  <a:pt x="7675" y="11770"/>
                  <a:pt x="7801" y="11645"/>
                  <a:pt x="7801" y="11492"/>
                </a:cubicBezTo>
                <a:cubicBezTo>
                  <a:pt x="7801" y="11339"/>
                  <a:pt x="7675" y="11213"/>
                  <a:pt x="7522" y="11213"/>
                </a:cubicBezTo>
                <a:lnTo>
                  <a:pt x="5113" y="11213"/>
                </a:lnTo>
                <a:lnTo>
                  <a:pt x="5113" y="6117"/>
                </a:lnTo>
                <a:lnTo>
                  <a:pt x="8357" y="6117"/>
                </a:lnTo>
                <a:lnTo>
                  <a:pt x="8357" y="16867"/>
                </a:lnTo>
                <a:lnTo>
                  <a:pt x="1313" y="16867"/>
                </a:lnTo>
                <a:lnTo>
                  <a:pt x="1313" y="9175"/>
                </a:lnTo>
                <a:cubicBezTo>
                  <a:pt x="1313" y="9022"/>
                  <a:pt x="1189" y="8898"/>
                  <a:pt x="1035" y="8898"/>
                </a:cubicBezTo>
                <a:cubicBezTo>
                  <a:pt x="882" y="8898"/>
                  <a:pt x="758" y="9022"/>
                  <a:pt x="758" y="9175"/>
                </a:cubicBezTo>
                <a:lnTo>
                  <a:pt x="758" y="17146"/>
                </a:lnTo>
                <a:cubicBezTo>
                  <a:pt x="758" y="17299"/>
                  <a:pt x="882" y="17423"/>
                  <a:pt x="1035" y="17423"/>
                </a:cubicBezTo>
                <a:lnTo>
                  <a:pt x="8635" y="17423"/>
                </a:lnTo>
                <a:cubicBezTo>
                  <a:pt x="8788" y="17423"/>
                  <a:pt x="8912" y="17299"/>
                  <a:pt x="8912" y="17146"/>
                </a:cubicBezTo>
                <a:lnTo>
                  <a:pt x="8912" y="16311"/>
                </a:lnTo>
                <a:lnTo>
                  <a:pt x="9782" y="16311"/>
                </a:lnTo>
                <a:cubicBezTo>
                  <a:pt x="10798" y="16311"/>
                  <a:pt x="11730" y="15769"/>
                  <a:pt x="12410" y="14783"/>
                </a:cubicBezTo>
                <a:cubicBezTo>
                  <a:pt x="13023" y="13893"/>
                  <a:pt x="13361" y="12724"/>
                  <a:pt x="13361" y="11492"/>
                </a:cubicBezTo>
                <a:cubicBezTo>
                  <a:pt x="13361" y="10260"/>
                  <a:pt x="13023" y="9091"/>
                  <a:pt x="12410" y="8200"/>
                </a:cubicBezTo>
                <a:lnTo>
                  <a:pt x="12410" y="8202"/>
                </a:lnTo>
                <a:cubicBezTo>
                  <a:pt x="11730" y="7217"/>
                  <a:pt x="10798" y="6674"/>
                  <a:pt x="9782" y="6674"/>
                </a:cubicBezTo>
                <a:lnTo>
                  <a:pt x="8912" y="6674"/>
                </a:lnTo>
                <a:lnTo>
                  <a:pt x="8912" y="5840"/>
                </a:lnTo>
                <a:lnTo>
                  <a:pt x="8912" y="5837"/>
                </a:lnTo>
                <a:cubicBezTo>
                  <a:pt x="8906" y="4126"/>
                  <a:pt x="7228" y="2724"/>
                  <a:pt x="5113" y="2610"/>
                </a:cubicBezTo>
                <a:lnTo>
                  <a:pt x="5113" y="2001"/>
                </a:lnTo>
                <a:cubicBezTo>
                  <a:pt x="5540" y="1879"/>
                  <a:pt x="5854" y="1486"/>
                  <a:pt x="5854" y="1020"/>
                </a:cubicBezTo>
                <a:cubicBezTo>
                  <a:pt x="5854" y="458"/>
                  <a:pt x="5397" y="1"/>
                  <a:pt x="483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9" name="Google Shape;349;p40"/>
          <p:cNvSpPr/>
          <p:nvPr/>
        </p:nvSpPr>
        <p:spPr>
          <a:xfrm>
            <a:off x="6368630" y="1627424"/>
            <a:ext cx="300676" cy="520292"/>
          </a:xfrm>
          <a:custGeom>
            <a:avLst/>
            <a:gdLst/>
            <a:ahLst/>
            <a:cxnLst/>
            <a:rect l="l" t="t" r="r" b="b"/>
            <a:pathLst>
              <a:path w="10067" h="17420" extrusionOk="0">
                <a:moveTo>
                  <a:pt x="5179" y="642"/>
                </a:moveTo>
                <a:lnTo>
                  <a:pt x="6309" y="1109"/>
                </a:lnTo>
                <a:lnTo>
                  <a:pt x="4986" y="1109"/>
                </a:lnTo>
                <a:lnTo>
                  <a:pt x="5179" y="642"/>
                </a:lnTo>
                <a:close/>
                <a:moveTo>
                  <a:pt x="7163" y="1666"/>
                </a:moveTo>
                <a:lnTo>
                  <a:pt x="6383" y="3547"/>
                </a:lnTo>
                <a:lnTo>
                  <a:pt x="4329" y="2697"/>
                </a:lnTo>
                <a:lnTo>
                  <a:pt x="4755" y="1666"/>
                </a:lnTo>
                <a:close/>
                <a:moveTo>
                  <a:pt x="4153" y="1665"/>
                </a:moveTo>
                <a:lnTo>
                  <a:pt x="3709" y="2740"/>
                </a:lnTo>
                <a:cubicBezTo>
                  <a:pt x="3680" y="2808"/>
                  <a:pt x="3680" y="2885"/>
                  <a:pt x="3709" y="2953"/>
                </a:cubicBezTo>
                <a:cubicBezTo>
                  <a:pt x="3736" y="3022"/>
                  <a:pt x="3791" y="3075"/>
                  <a:pt x="3858" y="3104"/>
                </a:cubicBezTo>
                <a:lnTo>
                  <a:pt x="4021" y="3170"/>
                </a:lnTo>
                <a:lnTo>
                  <a:pt x="2010" y="4003"/>
                </a:lnTo>
                <a:lnTo>
                  <a:pt x="1725" y="1665"/>
                </a:lnTo>
                <a:close/>
                <a:moveTo>
                  <a:pt x="4517" y="3565"/>
                </a:moveTo>
                <a:lnTo>
                  <a:pt x="5369" y="5619"/>
                </a:lnTo>
                <a:lnTo>
                  <a:pt x="3313" y="6470"/>
                </a:lnTo>
                <a:lnTo>
                  <a:pt x="2462" y="4415"/>
                </a:lnTo>
                <a:lnTo>
                  <a:pt x="4517" y="3565"/>
                </a:lnTo>
                <a:close/>
                <a:moveTo>
                  <a:pt x="8346" y="1666"/>
                </a:moveTo>
                <a:lnTo>
                  <a:pt x="7705" y="6928"/>
                </a:lnTo>
                <a:lnTo>
                  <a:pt x="7705" y="6928"/>
                </a:lnTo>
                <a:lnTo>
                  <a:pt x="7704" y="6927"/>
                </a:lnTo>
                <a:lnTo>
                  <a:pt x="5688" y="6091"/>
                </a:lnTo>
                <a:lnTo>
                  <a:pt x="5837" y="6030"/>
                </a:lnTo>
                <a:cubicBezTo>
                  <a:pt x="5979" y="5970"/>
                  <a:pt x="6047" y="5808"/>
                  <a:pt x="5989" y="5666"/>
                </a:cubicBezTo>
                <a:lnTo>
                  <a:pt x="5148" y="3639"/>
                </a:lnTo>
                <a:lnTo>
                  <a:pt x="6427" y="4169"/>
                </a:lnTo>
                <a:cubicBezTo>
                  <a:pt x="6462" y="4181"/>
                  <a:pt x="6498" y="4189"/>
                  <a:pt x="6533" y="4189"/>
                </a:cubicBezTo>
                <a:cubicBezTo>
                  <a:pt x="6643" y="4189"/>
                  <a:pt x="6746" y="4125"/>
                  <a:pt x="6791" y="4017"/>
                </a:cubicBezTo>
                <a:lnTo>
                  <a:pt x="7765" y="1666"/>
                </a:lnTo>
                <a:close/>
                <a:moveTo>
                  <a:pt x="5179" y="6479"/>
                </a:moveTo>
                <a:lnTo>
                  <a:pt x="7235" y="7331"/>
                </a:lnTo>
                <a:lnTo>
                  <a:pt x="6383" y="9386"/>
                </a:lnTo>
                <a:lnTo>
                  <a:pt x="4329" y="8536"/>
                </a:lnTo>
                <a:lnTo>
                  <a:pt x="5179" y="6479"/>
                </a:lnTo>
                <a:close/>
                <a:moveTo>
                  <a:pt x="9467" y="1665"/>
                </a:moveTo>
                <a:lnTo>
                  <a:pt x="7723" y="16004"/>
                </a:lnTo>
                <a:cubicBezTo>
                  <a:pt x="7665" y="16471"/>
                  <a:pt x="7221" y="16864"/>
                  <a:pt x="6752" y="16864"/>
                </a:cubicBezTo>
                <a:lnTo>
                  <a:pt x="3321" y="16864"/>
                </a:lnTo>
                <a:cubicBezTo>
                  <a:pt x="2850" y="16864"/>
                  <a:pt x="2406" y="16471"/>
                  <a:pt x="2350" y="16004"/>
                </a:cubicBezTo>
                <a:lnTo>
                  <a:pt x="606" y="1665"/>
                </a:lnTo>
                <a:lnTo>
                  <a:pt x="1164" y="1665"/>
                </a:lnTo>
                <a:lnTo>
                  <a:pt x="2259" y="10653"/>
                </a:lnTo>
                <a:cubicBezTo>
                  <a:pt x="2275" y="10795"/>
                  <a:pt x="2396" y="10898"/>
                  <a:pt x="2535" y="10898"/>
                </a:cubicBezTo>
                <a:cubicBezTo>
                  <a:pt x="2546" y="10898"/>
                  <a:pt x="2557" y="10898"/>
                  <a:pt x="2569" y="10896"/>
                </a:cubicBezTo>
                <a:cubicBezTo>
                  <a:pt x="2720" y="10877"/>
                  <a:pt x="2829" y="10738"/>
                  <a:pt x="2810" y="10587"/>
                </a:cubicBezTo>
                <a:lnTo>
                  <a:pt x="2143" y="5101"/>
                </a:lnTo>
                <a:lnTo>
                  <a:pt x="2907" y="6943"/>
                </a:lnTo>
                <a:cubicBezTo>
                  <a:pt x="2950" y="7049"/>
                  <a:pt x="3053" y="7114"/>
                  <a:pt x="3163" y="7114"/>
                </a:cubicBezTo>
                <a:cubicBezTo>
                  <a:pt x="3198" y="7114"/>
                  <a:pt x="3234" y="7107"/>
                  <a:pt x="3269" y="7093"/>
                </a:cubicBezTo>
                <a:lnTo>
                  <a:pt x="4543" y="6565"/>
                </a:lnTo>
                <a:lnTo>
                  <a:pt x="3709" y="8582"/>
                </a:lnTo>
                <a:cubicBezTo>
                  <a:pt x="3680" y="8650"/>
                  <a:pt x="3680" y="8726"/>
                  <a:pt x="3709" y="8795"/>
                </a:cubicBezTo>
                <a:cubicBezTo>
                  <a:pt x="3736" y="8863"/>
                  <a:pt x="3791" y="8917"/>
                  <a:pt x="3858" y="8945"/>
                </a:cubicBezTo>
                <a:lnTo>
                  <a:pt x="6427" y="10009"/>
                </a:lnTo>
                <a:cubicBezTo>
                  <a:pt x="6462" y="10024"/>
                  <a:pt x="6498" y="10030"/>
                  <a:pt x="6533" y="10030"/>
                </a:cubicBezTo>
                <a:cubicBezTo>
                  <a:pt x="6643" y="10030"/>
                  <a:pt x="6746" y="9966"/>
                  <a:pt x="6791" y="9859"/>
                </a:cubicBezTo>
                <a:lnTo>
                  <a:pt x="7583" y="7946"/>
                </a:lnTo>
                <a:lnTo>
                  <a:pt x="7583" y="7946"/>
                </a:lnTo>
                <a:lnTo>
                  <a:pt x="6805" y="14334"/>
                </a:lnTo>
                <a:cubicBezTo>
                  <a:pt x="6683" y="14452"/>
                  <a:pt x="6092" y="14640"/>
                  <a:pt x="5036" y="14640"/>
                </a:cubicBezTo>
                <a:cubicBezTo>
                  <a:pt x="3981" y="14640"/>
                  <a:pt x="3385" y="14450"/>
                  <a:pt x="3267" y="14336"/>
                </a:cubicBezTo>
                <a:lnTo>
                  <a:pt x="2945" y="11690"/>
                </a:lnTo>
                <a:cubicBezTo>
                  <a:pt x="2927" y="11548"/>
                  <a:pt x="2807" y="11445"/>
                  <a:pt x="2669" y="11445"/>
                </a:cubicBezTo>
                <a:cubicBezTo>
                  <a:pt x="2658" y="11445"/>
                  <a:pt x="2647" y="11446"/>
                  <a:pt x="2636" y="11447"/>
                </a:cubicBezTo>
                <a:cubicBezTo>
                  <a:pt x="2483" y="11466"/>
                  <a:pt x="2375" y="11605"/>
                  <a:pt x="2393" y="11758"/>
                </a:cubicBezTo>
                <a:lnTo>
                  <a:pt x="2723" y="14466"/>
                </a:lnTo>
                <a:cubicBezTo>
                  <a:pt x="2726" y="14495"/>
                  <a:pt x="2734" y="14523"/>
                  <a:pt x="2746" y="14548"/>
                </a:cubicBezTo>
                <a:cubicBezTo>
                  <a:pt x="3011" y="15133"/>
                  <a:pt x="4437" y="15196"/>
                  <a:pt x="5036" y="15196"/>
                </a:cubicBezTo>
                <a:cubicBezTo>
                  <a:pt x="5636" y="15196"/>
                  <a:pt x="7061" y="15133"/>
                  <a:pt x="7327" y="14548"/>
                </a:cubicBezTo>
                <a:cubicBezTo>
                  <a:pt x="7338" y="14523"/>
                  <a:pt x="7346" y="14495"/>
                  <a:pt x="7350" y="14466"/>
                </a:cubicBezTo>
                <a:lnTo>
                  <a:pt x="8907" y="1665"/>
                </a:lnTo>
                <a:close/>
                <a:moveTo>
                  <a:pt x="5032" y="0"/>
                </a:moveTo>
                <a:cubicBezTo>
                  <a:pt x="4915" y="0"/>
                  <a:pt x="4814" y="70"/>
                  <a:pt x="4771" y="172"/>
                </a:cubicBezTo>
                <a:lnTo>
                  <a:pt x="4383" y="1109"/>
                </a:lnTo>
                <a:lnTo>
                  <a:pt x="293" y="1109"/>
                </a:lnTo>
                <a:cubicBezTo>
                  <a:pt x="261" y="1109"/>
                  <a:pt x="229" y="1114"/>
                  <a:pt x="198" y="1125"/>
                </a:cubicBezTo>
                <a:cubicBezTo>
                  <a:pt x="69" y="1172"/>
                  <a:pt x="0" y="1297"/>
                  <a:pt x="15" y="1421"/>
                </a:cubicBezTo>
                <a:lnTo>
                  <a:pt x="1797" y="16072"/>
                </a:lnTo>
                <a:cubicBezTo>
                  <a:pt x="1887" y="16816"/>
                  <a:pt x="2572" y="17420"/>
                  <a:pt x="3321" y="17420"/>
                </a:cubicBezTo>
                <a:lnTo>
                  <a:pt x="6752" y="17420"/>
                </a:lnTo>
                <a:cubicBezTo>
                  <a:pt x="7501" y="17420"/>
                  <a:pt x="8184" y="16816"/>
                  <a:pt x="8274" y="16072"/>
                </a:cubicBezTo>
                <a:lnTo>
                  <a:pt x="10056" y="1421"/>
                </a:lnTo>
                <a:cubicBezTo>
                  <a:pt x="10066" y="1343"/>
                  <a:pt x="10042" y="1264"/>
                  <a:pt x="9989" y="1204"/>
                </a:cubicBezTo>
                <a:lnTo>
                  <a:pt x="9989" y="1202"/>
                </a:lnTo>
                <a:cubicBezTo>
                  <a:pt x="9936" y="1143"/>
                  <a:pt x="9860" y="1109"/>
                  <a:pt x="9781" y="1109"/>
                </a:cubicBezTo>
                <a:lnTo>
                  <a:pt x="7749" y="1109"/>
                </a:lnTo>
                <a:cubicBezTo>
                  <a:pt x="7734" y="1099"/>
                  <a:pt x="7720" y="1091"/>
                  <a:pt x="7704" y="1085"/>
                </a:cubicBezTo>
                <a:lnTo>
                  <a:pt x="5139" y="24"/>
                </a:lnTo>
                <a:cubicBezTo>
                  <a:pt x="5113" y="12"/>
                  <a:pt x="5084" y="3"/>
                  <a:pt x="5055" y="1"/>
                </a:cubicBezTo>
                <a:cubicBezTo>
                  <a:pt x="5047" y="1"/>
                  <a:pt x="5040" y="0"/>
                  <a:pt x="503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50" name="Google Shape;350;p40"/>
          <p:cNvGrpSpPr/>
          <p:nvPr/>
        </p:nvGrpSpPr>
        <p:grpSpPr>
          <a:xfrm>
            <a:off x="8042394" y="1666098"/>
            <a:ext cx="421908" cy="442935"/>
            <a:chOff x="1049225" y="1955250"/>
            <a:chExt cx="353150" cy="370750"/>
          </a:xfrm>
        </p:grpSpPr>
        <p:sp>
          <p:nvSpPr>
            <p:cNvPr id="351" name="Google Shape;351;p40"/>
            <p:cNvSpPr/>
            <p:nvPr/>
          </p:nvSpPr>
          <p:spPr>
            <a:xfrm>
              <a:off x="1049225" y="1955250"/>
              <a:ext cx="353150" cy="370750"/>
            </a:xfrm>
            <a:custGeom>
              <a:avLst/>
              <a:gdLst/>
              <a:ahLst/>
              <a:cxnLst/>
              <a:rect l="l" t="t" r="r" b="b"/>
              <a:pathLst>
                <a:path w="14126" h="14830" extrusionOk="0">
                  <a:moveTo>
                    <a:pt x="12818" y="1669"/>
                  </a:moveTo>
                  <a:cubicBezTo>
                    <a:pt x="13034" y="1669"/>
                    <a:pt x="13225" y="1751"/>
                    <a:pt x="13359" y="1901"/>
                  </a:cubicBezTo>
                  <a:cubicBezTo>
                    <a:pt x="13493" y="2050"/>
                    <a:pt x="13554" y="2252"/>
                    <a:pt x="13530" y="2466"/>
                  </a:cubicBezTo>
                  <a:lnTo>
                    <a:pt x="12665" y="10264"/>
                  </a:lnTo>
                  <a:cubicBezTo>
                    <a:pt x="12612" y="10730"/>
                    <a:pt x="12259" y="11123"/>
                    <a:pt x="11892" y="11123"/>
                  </a:cubicBezTo>
                  <a:lnTo>
                    <a:pt x="11221" y="11123"/>
                  </a:lnTo>
                  <a:lnTo>
                    <a:pt x="10422" y="1669"/>
                  </a:lnTo>
                  <a:close/>
                  <a:moveTo>
                    <a:pt x="752" y="611"/>
                  </a:moveTo>
                  <a:lnTo>
                    <a:pt x="9861" y="1641"/>
                  </a:lnTo>
                  <a:lnTo>
                    <a:pt x="10688" y="11429"/>
                  </a:lnTo>
                  <a:cubicBezTo>
                    <a:pt x="10688" y="11430"/>
                    <a:pt x="10688" y="11432"/>
                    <a:pt x="10689" y="11433"/>
                  </a:cubicBezTo>
                  <a:lnTo>
                    <a:pt x="10783" y="12543"/>
                  </a:lnTo>
                  <a:cubicBezTo>
                    <a:pt x="10821" y="13005"/>
                    <a:pt x="10678" y="13440"/>
                    <a:pt x="10377" y="13767"/>
                  </a:cubicBezTo>
                  <a:cubicBezTo>
                    <a:pt x="10076" y="14094"/>
                    <a:pt x="9655" y="14272"/>
                    <a:pt x="9192" y="14272"/>
                  </a:cubicBezTo>
                  <a:lnTo>
                    <a:pt x="2333" y="14272"/>
                  </a:lnTo>
                  <a:cubicBezTo>
                    <a:pt x="1870" y="14272"/>
                    <a:pt x="1449" y="14094"/>
                    <a:pt x="1148" y="13767"/>
                  </a:cubicBezTo>
                  <a:cubicBezTo>
                    <a:pt x="849" y="13440"/>
                    <a:pt x="704" y="13005"/>
                    <a:pt x="744" y="12543"/>
                  </a:cubicBezTo>
                  <a:lnTo>
                    <a:pt x="1589" y="2527"/>
                  </a:lnTo>
                  <a:cubicBezTo>
                    <a:pt x="1594" y="2479"/>
                    <a:pt x="1586" y="2430"/>
                    <a:pt x="1565" y="2387"/>
                  </a:cubicBezTo>
                  <a:lnTo>
                    <a:pt x="752" y="611"/>
                  </a:lnTo>
                  <a:close/>
                  <a:moveTo>
                    <a:pt x="295" y="0"/>
                  </a:moveTo>
                  <a:cubicBezTo>
                    <a:pt x="207" y="0"/>
                    <a:pt x="123" y="43"/>
                    <a:pt x="69" y="116"/>
                  </a:cubicBezTo>
                  <a:cubicBezTo>
                    <a:pt x="11" y="197"/>
                    <a:pt x="0" y="303"/>
                    <a:pt x="42" y="395"/>
                  </a:cubicBezTo>
                  <a:lnTo>
                    <a:pt x="1029" y="2553"/>
                  </a:lnTo>
                  <a:lnTo>
                    <a:pt x="190" y="12496"/>
                  </a:lnTo>
                  <a:cubicBezTo>
                    <a:pt x="137" y="13115"/>
                    <a:pt x="332" y="13699"/>
                    <a:pt x="739" y="14142"/>
                  </a:cubicBezTo>
                  <a:cubicBezTo>
                    <a:pt x="1147" y="14585"/>
                    <a:pt x="1712" y="14829"/>
                    <a:pt x="2333" y="14829"/>
                  </a:cubicBezTo>
                  <a:lnTo>
                    <a:pt x="9190" y="14829"/>
                  </a:lnTo>
                  <a:cubicBezTo>
                    <a:pt x="9812" y="14829"/>
                    <a:pt x="10380" y="14585"/>
                    <a:pt x="10787" y="14140"/>
                  </a:cubicBezTo>
                  <a:cubicBezTo>
                    <a:pt x="11195" y="13697"/>
                    <a:pt x="11391" y="13111"/>
                    <a:pt x="11338" y="12491"/>
                  </a:cubicBezTo>
                  <a:lnTo>
                    <a:pt x="11270" y="11678"/>
                  </a:lnTo>
                  <a:lnTo>
                    <a:pt x="11892" y="11678"/>
                  </a:lnTo>
                  <a:cubicBezTo>
                    <a:pt x="12541" y="11678"/>
                    <a:pt x="13135" y="11071"/>
                    <a:pt x="13217" y="10327"/>
                  </a:cubicBezTo>
                  <a:lnTo>
                    <a:pt x="14084" y="2527"/>
                  </a:lnTo>
                  <a:cubicBezTo>
                    <a:pt x="14125" y="2153"/>
                    <a:pt x="14016" y="1799"/>
                    <a:pt x="13774" y="1530"/>
                  </a:cubicBezTo>
                  <a:cubicBezTo>
                    <a:pt x="13533" y="1261"/>
                    <a:pt x="13195" y="1113"/>
                    <a:pt x="12818" y="1113"/>
                  </a:cubicBezTo>
                  <a:lnTo>
                    <a:pt x="10134" y="1113"/>
                  </a:lnTo>
                  <a:lnTo>
                    <a:pt x="325" y="2"/>
                  </a:lnTo>
                  <a:cubicBezTo>
                    <a:pt x="315" y="1"/>
                    <a:pt x="305" y="0"/>
                    <a:pt x="29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2" name="Google Shape;352;p40"/>
            <p:cNvSpPr/>
            <p:nvPr/>
          </p:nvSpPr>
          <p:spPr>
            <a:xfrm>
              <a:off x="1260525" y="2016500"/>
              <a:ext cx="35500" cy="261800"/>
            </a:xfrm>
            <a:custGeom>
              <a:avLst/>
              <a:gdLst/>
              <a:ahLst/>
              <a:cxnLst/>
              <a:rect l="l" t="t" r="r" b="b"/>
              <a:pathLst>
                <a:path w="1420" h="10472" extrusionOk="0">
                  <a:moveTo>
                    <a:pt x="294" y="0"/>
                  </a:moveTo>
                  <a:cubicBezTo>
                    <a:pt x="285" y="0"/>
                    <a:pt x="277" y="0"/>
                    <a:pt x="268" y="1"/>
                  </a:cubicBezTo>
                  <a:cubicBezTo>
                    <a:pt x="115" y="14"/>
                    <a:pt x="0" y="148"/>
                    <a:pt x="13" y="301"/>
                  </a:cubicBezTo>
                  <a:lnTo>
                    <a:pt x="852" y="10217"/>
                  </a:lnTo>
                  <a:cubicBezTo>
                    <a:pt x="864" y="10362"/>
                    <a:pt x="986" y="10471"/>
                    <a:pt x="1129" y="10471"/>
                  </a:cubicBezTo>
                  <a:lnTo>
                    <a:pt x="1152" y="10471"/>
                  </a:lnTo>
                  <a:cubicBezTo>
                    <a:pt x="1306" y="10458"/>
                    <a:pt x="1419" y="10323"/>
                    <a:pt x="1406" y="10170"/>
                  </a:cubicBezTo>
                  <a:lnTo>
                    <a:pt x="569" y="254"/>
                  </a:lnTo>
                  <a:cubicBezTo>
                    <a:pt x="555" y="110"/>
                    <a:pt x="436" y="0"/>
                    <a:pt x="29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3" name="Google Shape;353;p40"/>
            <p:cNvSpPr/>
            <p:nvPr/>
          </p:nvSpPr>
          <p:spPr>
            <a:xfrm>
              <a:off x="1090850" y="2214550"/>
              <a:ext cx="18450" cy="60650"/>
            </a:xfrm>
            <a:custGeom>
              <a:avLst/>
              <a:gdLst/>
              <a:ahLst/>
              <a:cxnLst/>
              <a:rect l="l" t="t" r="r" b="b"/>
              <a:pathLst>
                <a:path w="738" h="2426" extrusionOk="0">
                  <a:moveTo>
                    <a:pt x="447" y="1"/>
                  </a:moveTo>
                  <a:cubicBezTo>
                    <a:pt x="304" y="1"/>
                    <a:pt x="183" y="111"/>
                    <a:pt x="171" y="256"/>
                  </a:cubicBezTo>
                  <a:lnTo>
                    <a:pt x="13" y="2124"/>
                  </a:lnTo>
                  <a:cubicBezTo>
                    <a:pt x="0" y="2277"/>
                    <a:pt x="113" y="2411"/>
                    <a:pt x="266" y="2424"/>
                  </a:cubicBezTo>
                  <a:cubicBezTo>
                    <a:pt x="274" y="2425"/>
                    <a:pt x="282" y="2425"/>
                    <a:pt x="290" y="2425"/>
                  </a:cubicBezTo>
                  <a:cubicBezTo>
                    <a:pt x="433" y="2425"/>
                    <a:pt x="554" y="2316"/>
                    <a:pt x="567" y="2171"/>
                  </a:cubicBezTo>
                  <a:lnTo>
                    <a:pt x="725" y="303"/>
                  </a:lnTo>
                  <a:cubicBezTo>
                    <a:pt x="738" y="150"/>
                    <a:pt x="623" y="15"/>
                    <a:pt x="470" y="2"/>
                  </a:cubicBezTo>
                  <a:cubicBezTo>
                    <a:pt x="462" y="1"/>
                    <a:pt x="455" y="1"/>
                    <a:pt x="44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4" name="Google Shape;354;p40"/>
            <p:cNvSpPr/>
            <p:nvPr/>
          </p:nvSpPr>
          <p:spPr>
            <a:xfrm>
              <a:off x="1097125" y="2038675"/>
              <a:ext cx="27025" cy="162050"/>
            </a:xfrm>
            <a:custGeom>
              <a:avLst/>
              <a:gdLst/>
              <a:ahLst/>
              <a:cxnLst/>
              <a:rect l="l" t="t" r="r" b="b"/>
              <a:pathLst>
                <a:path w="1081" h="6482" extrusionOk="0">
                  <a:moveTo>
                    <a:pt x="790" y="1"/>
                  </a:moveTo>
                  <a:cubicBezTo>
                    <a:pt x="648" y="1"/>
                    <a:pt x="526" y="109"/>
                    <a:pt x="514" y="254"/>
                  </a:cubicBezTo>
                  <a:lnTo>
                    <a:pt x="13" y="6179"/>
                  </a:lnTo>
                  <a:cubicBezTo>
                    <a:pt x="0" y="6332"/>
                    <a:pt x="113" y="6467"/>
                    <a:pt x="266" y="6480"/>
                  </a:cubicBezTo>
                  <a:cubicBezTo>
                    <a:pt x="274" y="6480"/>
                    <a:pt x="282" y="6481"/>
                    <a:pt x="290" y="6481"/>
                  </a:cubicBezTo>
                  <a:cubicBezTo>
                    <a:pt x="433" y="6481"/>
                    <a:pt x="554" y="6370"/>
                    <a:pt x="567" y="6225"/>
                  </a:cubicBezTo>
                  <a:lnTo>
                    <a:pt x="1068" y="301"/>
                  </a:lnTo>
                  <a:cubicBezTo>
                    <a:pt x="1081" y="148"/>
                    <a:pt x="966" y="14"/>
                    <a:pt x="813" y="2"/>
                  </a:cubicBezTo>
                  <a:cubicBezTo>
                    <a:pt x="806" y="1"/>
                    <a:pt x="798" y="1"/>
                    <a:pt x="79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55" name="Google Shape;355;p40"/>
          <p:cNvGrpSpPr/>
          <p:nvPr/>
        </p:nvGrpSpPr>
        <p:grpSpPr>
          <a:xfrm>
            <a:off x="6256491" y="3148520"/>
            <a:ext cx="524832" cy="482241"/>
            <a:chOff x="1736125" y="1951225"/>
            <a:chExt cx="439300" cy="403650"/>
          </a:xfrm>
        </p:grpSpPr>
        <p:sp>
          <p:nvSpPr>
            <p:cNvPr id="356" name="Google Shape;356;p40"/>
            <p:cNvSpPr/>
            <p:nvPr/>
          </p:nvSpPr>
          <p:spPr>
            <a:xfrm>
              <a:off x="1736125" y="1951225"/>
              <a:ext cx="439300" cy="403650"/>
            </a:xfrm>
            <a:custGeom>
              <a:avLst/>
              <a:gdLst/>
              <a:ahLst/>
              <a:cxnLst/>
              <a:rect l="l" t="t" r="r" b="b"/>
              <a:pathLst>
                <a:path w="17572" h="16146" extrusionOk="0">
                  <a:moveTo>
                    <a:pt x="11776" y="852"/>
                  </a:moveTo>
                  <a:cubicBezTo>
                    <a:pt x="12026" y="852"/>
                    <a:pt x="12269" y="865"/>
                    <a:pt x="12503" y="888"/>
                  </a:cubicBezTo>
                  <a:lnTo>
                    <a:pt x="12372" y="1807"/>
                  </a:lnTo>
                  <a:cubicBezTo>
                    <a:pt x="12181" y="1789"/>
                    <a:pt x="11981" y="1780"/>
                    <a:pt x="11776" y="1780"/>
                  </a:cubicBezTo>
                  <a:lnTo>
                    <a:pt x="7949" y="1780"/>
                  </a:lnTo>
                  <a:cubicBezTo>
                    <a:pt x="7744" y="1780"/>
                    <a:pt x="7545" y="1789"/>
                    <a:pt x="7353" y="1807"/>
                  </a:cubicBezTo>
                  <a:lnTo>
                    <a:pt x="7287" y="1340"/>
                  </a:lnTo>
                  <a:lnTo>
                    <a:pt x="7222" y="888"/>
                  </a:lnTo>
                  <a:cubicBezTo>
                    <a:pt x="7456" y="865"/>
                    <a:pt x="7699" y="852"/>
                    <a:pt x="7949" y="852"/>
                  </a:cubicBezTo>
                  <a:close/>
                  <a:moveTo>
                    <a:pt x="12949" y="1701"/>
                  </a:moveTo>
                  <a:cubicBezTo>
                    <a:pt x="13926" y="1892"/>
                    <a:pt x="14656" y="2334"/>
                    <a:pt x="15068" y="2987"/>
                  </a:cubicBezTo>
                  <a:cubicBezTo>
                    <a:pt x="15495" y="3665"/>
                    <a:pt x="15559" y="4535"/>
                    <a:pt x="15255" y="5503"/>
                  </a:cubicBezTo>
                  <a:cubicBezTo>
                    <a:pt x="14894" y="6649"/>
                    <a:pt x="14522" y="7828"/>
                    <a:pt x="14419" y="9147"/>
                  </a:cubicBezTo>
                  <a:cubicBezTo>
                    <a:pt x="13944" y="8760"/>
                    <a:pt x="13420" y="8433"/>
                    <a:pt x="12858" y="8176"/>
                  </a:cubicBezTo>
                  <a:cubicBezTo>
                    <a:pt x="12844" y="8168"/>
                    <a:pt x="12829" y="8160"/>
                    <a:pt x="12812" y="8153"/>
                  </a:cubicBezTo>
                  <a:cubicBezTo>
                    <a:pt x="12807" y="8152"/>
                    <a:pt x="12802" y="8150"/>
                    <a:pt x="12797" y="8148"/>
                  </a:cubicBezTo>
                  <a:cubicBezTo>
                    <a:pt x="11979" y="7784"/>
                    <a:pt x="11082" y="7567"/>
                    <a:pt x="10140" y="7532"/>
                  </a:cubicBezTo>
                  <a:lnTo>
                    <a:pt x="10140" y="6970"/>
                  </a:lnTo>
                  <a:lnTo>
                    <a:pt x="10593" y="6970"/>
                  </a:lnTo>
                  <a:cubicBezTo>
                    <a:pt x="10735" y="6970"/>
                    <a:pt x="10862" y="6867"/>
                    <a:pt x="10879" y="6727"/>
                  </a:cubicBezTo>
                  <a:cubicBezTo>
                    <a:pt x="10899" y="6557"/>
                    <a:pt x="10768" y="6414"/>
                    <a:pt x="10604" y="6414"/>
                  </a:cubicBezTo>
                  <a:lnTo>
                    <a:pt x="9129" y="6414"/>
                  </a:lnTo>
                  <a:cubicBezTo>
                    <a:pt x="8997" y="6414"/>
                    <a:pt x="8876" y="6501"/>
                    <a:pt x="8849" y="6630"/>
                  </a:cubicBezTo>
                  <a:cubicBezTo>
                    <a:pt x="8810" y="6810"/>
                    <a:pt x="8947" y="6970"/>
                    <a:pt x="9121" y="6970"/>
                  </a:cubicBezTo>
                  <a:lnTo>
                    <a:pt x="9583" y="6970"/>
                  </a:lnTo>
                  <a:lnTo>
                    <a:pt x="9583" y="7532"/>
                  </a:lnTo>
                  <a:cubicBezTo>
                    <a:pt x="8659" y="7567"/>
                    <a:pt x="7751" y="7780"/>
                    <a:pt x="6912" y="8155"/>
                  </a:cubicBezTo>
                  <a:cubicBezTo>
                    <a:pt x="6900" y="8158"/>
                    <a:pt x="6889" y="8165"/>
                    <a:pt x="6878" y="8169"/>
                  </a:cubicBezTo>
                  <a:cubicBezTo>
                    <a:pt x="6678" y="8260"/>
                    <a:pt x="6482" y="8359"/>
                    <a:pt x="6292" y="8469"/>
                  </a:cubicBezTo>
                  <a:cubicBezTo>
                    <a:pt x="5944" y="8665"/>
                    <a:pt x="5614" y="8892"/>
                    <a:pt x="5305" y="9144"/>
                  </a:cubicBezTo>
                  <a:cubicBezTo>
                    <a:pt x="5202" y="7826"/>
                    <a:pt x="4831" y="6648"/>
                    <a:pt x="4470" y="5503"/>
                  </a:cubicBezTo>
                  <a:cubicBezTo>
                    <a:pt x="4165" y="4535"/>
                    <a:pt x="4229" y="3665"/>
                    <a:pt x="4656" y="2987"/>
                  </a:cubicBezTo>
                  <a:lnTo>
                    <a:pt x="4657" y="2987"/>
                  </a:lnTo>
                  <a:cubicBezTo>
                    <a:pt x="5070" y="2334"/>
                    <a:pt x="5799" y="1892"/>
                    <a:pt x="6775" y="1701"/>
                  </a:cubicBezTo>
                  <a:lnTo>
                    <a:pt x="6891" y="2520"/>
                  </a:lnTo>
                  <a:cubicBezTo>
                    <a:pt x="6912" y="2659"/>
                    <a:pt x="7031" y="2759"/>
                    <a:pt x="7166" y="2759"/>
                  </a:cubicBezTo>
                  <a:cubicBezTo>
                    <a:pt x="7184" y="2759"/>
                    <a:pt x="7200" y="2757"/>
                    <a:pt x="7218" y="2754"/>
                  </a:cubicBezTo>
                  <a:cubicBezTo>
                    <a:pt x="7363" y="2728"/>
                    <a:pt x="7462" y="2580"/>
                    <a:pt x="7441" y="2435"/>
                  </a:cubicBezTo>
                  <a:lnTo>
                    <a:pt x="7430" y="2358"/>
                  </a:lnTo>
                  <a:cubicBezTo>
                    <a:pt x="7598" y="2343"/>
                    <a:pt x="7770" y="2335"/>
                    <a:pt x="7949" y="2335"/>
                  </a:cubicBezTo>
                  <a:lnTo>
                    <a:pt x="11776" y="2335"/>
                  </a:lnTo>
                  <a:cubicBezTo>
                    <a:pt x="11955" y="2335"/>
                    <a:pt x="12127" y="2345"/>
                    <a:pt x="12295" y="2358"/>
                  </a:cubicBezTo>
                  <a:lnTo>
                    <a:pt x="12282" y="2442"/>
                  </a:lnTo>
                  <a:cubicBezTo>
                    <a:pt x="12261" y="2595"/>
                    <a:pt x="12367" y="2735"/>
                    <a:pt x="12519" y="2756"/>
                  </a:cubicBezTo>
                  <a:cubicBezTo>
                    <a:pt x="12533" y="2759"/>
                    <a:pt x="12546" y="2759"/>
                    <a:pt x="12559" y="2759"/>
                  </a:cubicBezTo>
                  <a:cubicBezTo>
                    <a:pt x="12694" y="2759"/>
                    <a:pt x="12813" y="2659"/>
                    <a:pt x="12833" y="2520"/>
                  </a:cubicBezTo>
                  <a:lnTo>
                    <a:pt x="12949" y="1701"/>
                  </a:lnTo>
                  <a:close/>
                  <a:moveTo>
                    <a:pt x="9862" y="8079"/>
                  </a:moveTo>
                  <a:cubicBezTo>
                    <a:pt x="10736" y="8079"/>
                    <a:pt x="11572" y="8250"/>
                    <a:pt x="12338" y="8556"/>
                  </a:cubicBezTo>
                  <a:cubicBezTo>
                    <a:pt x="11921" y="9269"/>
                    <a:pt x="10949" y="9747"/>
                    <a:pt x="9862" y="9747"/>
                  </a:cubicBezTo>
                  <a:cubicBezTo>
                    <a:pt x="8776" y="9747"/>
                    <a:pt x="7801" y="9268"/>
                    <a:pt x="7385" y="8553"/>
                  </a:cubicBezTo>
                  <a:cubicBezTo>
                    <a:pt x="8158" y="8243"/>
                    <a:pt x="8997" y="8081"/>
                    <a:pt x="9862" y="8081"/>
                  </a:cubicBezTo>
                  <a:lnTo>
                    <a:pt x="9862" y="8079"/>
                  </a:lnTo>
                  <a:close/>
                  <a:moveTo>
                    <a:pt x="1029" y="8764"/>
                  </a:moveTo>
                  <a:cubicBezTo>
                    <a:pt x="1862" y="9179"/>
                    <a:pt x="2384" y="9788"/>
                    <a:pt x="2888" y="10379"/>
                  </a:cubicBezTo>
                  <a:cubicBezTo>
                    <a:pt x="3160" y="10694"/>
                    <a:pt x="3440" y="11021"/>
                    <a:pt x="3767" y="11308"/>
                  </a:cubicBezTo>
                  <a:cubicBezTo>
                    <a:pt x="3818" y="11353"/>
                    <a:pt x="3883" y="11377"/>
                    <a:pt x="3950" y="11377"/>
                  </a:cubicBezTo>
                  <a:cubicBezTo>
                    <a:pt x="4020" y="11377"/>
                    <a:pt x="4091" y="11351"/>
                    <a:pt x="4150" y="11293"/>
                  </a:cubicBezTo>
                  <a:cubicBezTo>
                    <a:pt x="4163" y="11280"/>
                    <a:pt x="4174" y="11264"/>
                    <a:pt x="4185" y="11248"/>
                  </a:cubicBezTo>
                  <a:cubicBezTo>
                    <a:pt x="4482" y="10768"/>
                    <a:pt x="4831" y="10337"/>
                    <a:pt x="5222" y="9957"/>
                  </a:cubicBezTo>
                  <a:cubicBezTo>
                    <a:pt x="5242" y="9942"/>
                    <a:pt x="5260" y="9925"/>
                    <a:pt x="5274" y="9907"/>
                  </a:cubicBezTo>
                  <a:cubicBezTo>
                    <a:pt x="5752" y="9451"/>
                    <a:pt x="6292" y="9074"/>
                    <a:pt x="6876" y="8783"/>
                  </a:cubicBezTo>
                  <a:cubicBezTo>
                    <a:pt x="7100" y="9189"/>
                    <a:pt x="7462" y="9548"/>
                    <a:pt x="7923" y="9812"/>
                  </a:cubicBezTo>
                  <a:cubicBezTo>
                    <a:pt x="8485" y="10136"/>
                    <a:pt x="9156" y="10306"/>
                    <a:pt x="9862" y="10306"/>
                  </a:cubicBezTo>
                  <a:cubicBezTo>
                    <a:pt x="10569" y="10306"/>
                    <a:pt x="11240" y="10136"/>
                    <a:pt x="11802" y="9812"/>
                  </a:cubicBezTo>
                  <a:cubicBezTo>
                    <a:pt x="12261" y="9548"/>
                    <a:pt x="12622" y="9192"/>
                    <a:pt x="12846" y="8788"/>
                  </a:cubicBezTo>
                  <a:cubicBezTo>
                    <a:pt x="15031" y="9884"/>
                    <a:pt x="16535" y="12147"/>
                    <a:pt x="16535" y="14754"/>
                  </a:cubicBezTo>
                  <a:lnTo>
                    <a:pt x="16535" y="15588"/>
                  </a:lnTo>
                  <a:lnTo>
                    <a:pt x="15609" y="15588"/>
                  </a:lnTo>
                  <a:lnTo>
                    <a:pt x="15609" y="14383"/>
                  </a:lnTo>
                  <a:lnTo>
                    <a:pt x="15607" y="14362"/>
                  </a:lnTo>
                  <a:cubicBezTo>
                    <a:pt x="15559" y="13657"/>
                    <a:pt x="15383" y="12974"/>
                    <a:pt x="15085" y="12334"/>
                  </a:cubicBezTo>
                  <a:cubicBezTo>
                    <a:pt x="15038" y="12233"/>
                    <a:pt x="14938" y="12173"/>
                    <a:pt x="14833" y="12173"/>
                  </a:cubicBezTo>
                  <a:cubicBezTo>
                    <a:pt x="14794" y="12173"/>
                    <a:pt x="14754" y="12182"/>
                    <a:pt x="14715" y="12200"/>
                  </a:cubicBezTo>
                  <a:cubicBezTo>
                    <a:pt x="14577" y="12264"/>
                    <a:pt x="14515" y="12430"/>
                    <a:pt x="14581" y="12569"/>
                  </a:cubicBezTo>
                  <a:cubicBezTo>
                    <a:pt x="14850" y="13145"/>
                    <a:pt x="15008" y="13759"/>
                    <a:pt x="15052" y="14393"/>
                  </a:cubicBezTo>
                  <a:lnTo>
                    <a:pt x="15052" y="15590"/>
                  </a:lnTo>
                  <a:lnTo>
                    <a:pt x="3190" y="15590"/>
                  </a:lnTo>
                  <a:lnTo>
                    <a:pt x="3190" y="14755"/>
                  </a:lnTo>
                  <a:cubicBezTo>
                    <a:pt x="3190" y="14152"/>
                    <a:pt x="3271" y="13551"/>
                    <a:pt x="3430" y="12973"/>
                  </a:cubicBezTo>
                  <a:cubicBezTo>
                    <a:pt x="3459" y="12870"/>
                    <a:pt x="3425" y="12759"/>
                    <a:pt x="3345" y="12688"/>
                  </a:cubicBezTo>
                  <a:cubicBezTo>
                    <a:pt x="2749" y="12174"/>
                    <a:pt x="2388" y="11562"/>
                    <a:pt x="2039" y="10971"/>
                  </a:cubicBezTo>
                  <a:cubicBezTo>
                    <a:pt x="1669" y="10345"/>
                    <a:pt x="1316" y="9749"/>
                    <a:pt x="696" y="9269"/>
                  </a:cubicBezTo>
                  <a:lnTo>
                    <a:pt x="1029" y="8764"/>
                  </a:lnTo>
                  <a:close/>
                  <a:moveTo>
                    <a:pt x="6857" y="1"/>
                  </a:moveTo>
                  <a:cubicBezTo>
                    <a:pt x="6844" y="1"/>
                    <a:pt x="6830" y="2"/>
                    <a:pt x="6817" y="4"/>
                  </a:cubicBezTo>
                  <a:cubicBezTo>
                    <a:pt x="6664" y="25"/>
                    <a:pt x="6559" y="166"/>
                    <a:pt x="6580" y="318"/>
                  </a:cubicBezTo>
                  <a:lnTo>
                    <a:pt x="6631" y="685"/>
                  </a:lnTo>
                  <a:lnTo>
                    <a:pt x="6698" y="1150"/>
                  </a:lnTo>
                  <a:cubicBezTo>
                    <a:pt x="5553" y="1368"/>
                    <a:pt x="4688" y="1897"/>
                    <a:pt x="4187" y="2691"/>
                  </a:cubicBezTo>
                  <a:cubicBezTo>
                    <a:pt x="3670" y="3511"/>
                    <a:pt x="3585" y="4541"/>
                    <a:pt x="3941" y="5670"/>
                  </a:cubicBezTo>
                  <a:cubicBezTo>
                    <a:pt x="4332" y="6910"/>
                    <a:pt x="4735" y="8192"/>
                    <a:pt x="4775" y="9622"/>
                  </a:cubicBezTo>
                  <a:cubicBezTo>
                    <a:pt x="4451" y="9942"/>
                    <a:pt x="4158" y="10293"/>
                    <a:pt x="3899" y="10669"/>
                  </a:cubicBezTo>
                  <a:cubicBezTo>
                    <a:pt x="3693" y="10462"/>
                    <a:pt x="3499" y="10237"/>
                    <a:pt x="3311" y="10016"/>
                  </a:cubicBezTo>
                  <a:cubicBezTo>
                    <a:pt x="2723" y="9330"/>
                    <a:pt x="2116" y="8622"/>
                    <a:pt x="1041" y="8156"/>
                  </a:cubicBezTo>
                  <a:cubicBezTo>
                    <a:pt x="1004" y="8140"/>
                    <a:pt x="966" y="8133"/>
                    <a:pt x="928" y="8133"/>
                  </a:cubicBezTo>
                  <a:cubicBezTo>
                    <a:pt x="837" y="8133"/>
                    <a:pt x="750" y="8177"/>
                    <a:pt x="698" y="8258"/>
                  </a:cubicBezTo>
                  <a:lnTo>
                    <a:pt x="86" y="9185"/>
                  </a:lnTo>
                  <a:cubicBezTo>
                    <a:pt x="0" y="9314"/>
                    <a:pt x="36" y="9487"/>
                    <a:pt x="165" y="9570"/>
                  </a:cubicBezTo>
                  <a:cubicBezTo>
                    <a:pt x="822" y="10005"/>
                    <a:pt x="1163" y="10583"/>
                    <a:pt x="1559" y="11255"/>
                  </a:cubicBezTo>
                  <a:cubicBezTo>
                    <a:pt x="1907" y="11842"/>
                    <a:pt x="2266" y="12448"/>
                    <a:pt x="2851" y="12992"/>
                  </a:cubicBezTo>
                  <a:cubicBezTo>
                    <a:pt x="2707" y="13567"/>
                    <a:pt x="2635" y="14158"/>
                    <a:pt x="2635" y="14754"/>
                  </a:cubicBezTo>
                  <a:lnTo>
                    <a:pt x="2635" y="15588"/>
                  </a:lnTo>
                  <a:lnTo>
                    <a:pt x="2474" y="15588"/>
                  </a:lnTo>
                  <a:cubicBezTo>
                    <a:pt x="2430" y="15588"/>
                    <a:pt x="2387" y="15606"/>
                    <a:pt x="2356" y="15639"/>
                  </a:cubicBezTo>
                  <a:cubicBezTo>
                    <a:pt x="2152" y="15875"/>
                    <a:pt x="2316" y="16145"/>
                    <a:pt x="2541" y="16145"/>
                  </a:cubicBezTo>
                  <a:lnTo>
                    <a:pt x="17251" y="16145"/>
                  </a:lnTo>
                  <a:cubicBezTo>
                    <a:pt x="17296" y="16145"/>
                    <a:pt x="17342" y="16127"/>
                    <a:pt x="17370" y="16092"/>
                  </a:cubicBezTo>
                  <a:cubicBezTo>
                    <a:pt x="17572" y="15857"/>
                    <a:pt x="17409" y="15588"/>
                    <a:pt x="17184" y="15588"/>
                  </a:cubicBezTo>
                  <a:lnTo>
                    <a:pt x="17092" y="15588"/>
                  </a:lnTo>
                  <a:lnTo>
                    <a:pt x="17092" y="14754"/>
                  </a:lnTo>
                  <a:cubicBezTo>
                    <a:pt x="17092" y="12751"/>
                    <a:pt x="16272" y="10936"/>
                    <a:pt x="14950" y="9625"/>
                  </a:cubicBezTo>
                  <a:cubicBezTo>
                    <a:pt x="14990" y="8194"/>
                    <a:pt x="15395" y="6910"/>
                    <a:pt x="15786" y="5670"/>
                  </a:cubicBezTo>
                  <a:cubicBezTo>
                    <a:pt x="16140" y="4541"/>
                    <a:pt x="16055" y="3511"/>
                    <a:pt x="15538" y="2691"/>
                  </a:cubicBezTo>
                  <a:cubicBezTo>
                    <a:pt x="15039" y="1897"/>
                    <a:pt x="14174" y="1368"/>
                    <a:pt x="13028" y="1150"/>
                  </a:cubicBezTo>
                  <a:lnTo>
                    <a:pt x="13094" y="685"/>
                  </a:lnTo>
                  <a:cubicBezTo>
                    <a:pt x="13094" y="685"/>
                    <a:pt x="13147" y="318"/>
                    <a:pt x="13147" y="318"/>
                  </a:cubicBezTo>
                  <a:cubicBezTo>
                    <a:pt x="13168" y="166"/>
                    <a:pt x="13061" y="25"/>
                    <a:pt x="12910" y="4"/>
                  </a:cubicBezTo>
                  <a:cubicBezTo>
                    <a:pt x="12897" y="2"/>
                    <a:pt x="12884" y="1"/>
                    <a:pt x="12871" y="1"/>
                  </a:cubicBezTo>
                  <a:cubicBezTo>
                    <a:pt x="12735" y="1"/>
                    <a:pt x="12615" y="100"/>
                    <a:pt x="12596" y="240"/>
                  </a:cubicBezTo>
                  <a:lnTo>
                    <a:pt x="12582" y="337"/>
                  </a:lnTo>
                  <a:cubicBezTo>
                    <a:pt x="12322" y="311"/>
                    <a:pt x="12052" y="297"/>
                    <a:pt x="11776" y="297"/>
                  </a:cubicBezTo>
                  <a:lnTo>
                    <a:pt x="7949" y="297"/>
                  </a:lnTo>
                  <a:cubicBezTo>
                    <a:pt x="7673" y="297"/>
                    <a:pt x="7404" y="311"/>
                    <a:pt x="7144" y="337"/>
                  </a:cubicBezTo>
                  <a:lnTo>
                    <a:pt x="7131" y="240"/>
                  </a:lnTo>
                  <a:cubicBezTo>
                    <a:pt x="7110" y="101"/>
                    <a:pt x="6992" y="1"/>
                    <a:pt x="685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7" name="Google Shape;357;p40"/>
            <p:cNvSpPr/>
            <p:nvPr/>
          </p:nvSpPr>
          <p:spPr>
            <a:xfrm>
              <a:off x="2055850" y="2203075"/>
              <a:ext cx="44425" cy="42500"/>
            </a:xfrm>
            <a:custGeom>
              <a:avLst/>
              <a:gdLst/>
              <a:ahLst/>
              <a:cxnLst/>
              <a:rect l="l" t="t" r="r" b="b"/>
              <a:pathLst>
                <a:path w="1777" h="1700" extrusionOk="0">
                  <a:moveTo>
                    <a:pt x="315" y="0"/>
                  </a:moveTo>
                  <a:cubicBezTo>
                    <a:pt x="230" y="0"/>
                    <a:pt x="146" y="39"/>
                    <a:pt x="92" y="113"/>
                  </a:cubicBezTo>
                  <a:cubicBezTo>
                    <a:pt x="0" y="237"/>
                    <a:pt x="26" y="411"/>
                    <a:pt x="150" y="501"/>
                  </a:cubicBezTo>
                  <a:cubicBezTo>
                    <a:pt x="564" y="807"/>
                    <a:pt x="931" y="1173"/>
                    <a:pt x="1239" y="1586"/>
                  </a:cubicBezTo>
                  <a:cubicBezTo>
                    <a:pt x="1293" y="1659"/>
                    <a:pt x="1377" y="1699"/>
                    <a:pt x="1461" y="1699"/>
                  </a:cubicBezTo>
                  <a:cubicBezTo>
                    <a:pt x="1519" y="1699"/>
                    <a:pt x="1577" y="1680"/>
                    <a:pt x="1628" y="1643"/>
                  </a:cubicBezTo>
                  <a:cubicBezTo>
                    <a:pt x="1751" y="1553"/>
                    <a:pt x="1776" y="1377"/>
                    <a:pt x="1685" y="1255"/>
                  </a:cubicBezTo>
                  <a:cubicBezTo>
                    <a:pt x="1343" y="797"/>
                    <a:pt x="939" y="393"/>
                    <a:pt x="480" y="55"/>
                  </a:cubicBezTo>
                  <a:cubicBezTo>
                    <a:pt x="431" y="18"/>
                    <a:pt x="373" y="0"/>
                    <a:pt x="31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58" name="Google Shape;358;p40"/>
          <p:cNvGrpSpPr/>
          <p:nvPr/>
        </p:nvGrpSpPr>
        <p:grpSpPr>
          <a:xfrm>
            <a:off x="6900999" y="2218844"/>
            <a:ext cx="1122871" cy="992079"/>
            <a:chOff x="3985838" y="2311238"/>
            <a:chExt cx="1122871" cy="992079"/>
          </a:xfrm>
        </p:grpSpPr>
        <p:pic>
          <p:nvPicPr>
            <p:cNvPr id="359" name="Google Shape;359;p40"/>
            <p:cNvPicPr preferRelativeResize="0"/>
            <p:nvPr/>
          </p:nvPicPr>
          <p:blipFill>
            <a:blip r:embed="rId3">
              <a:alphaModFix/>
            </a:blip>
            <a:stretch>
              <a:fillRect/>
            </a:stretch>
          </p:blipFill>
          <p:spPr>
            <a:xfrm>
              <a:off x="3985838" y="2311238"/>
              <a:ext cx="829471" cy="491694"/>
            </a:xfrm>
            <a:prstGeom prst="rect">
              <a:avLst/>
            </a:prstGeom>
            <a:noFill/>
            <a:ln>
              <a:noFill/>
            </a:ln>
          </p:spPr>
        </p:pic>
        <p:pic>
          <p:nvPicPr>
            <p:cNvPr id="360" name="Google Shape;360;p40"/>
            <p:cNvPicPr preferRelativeResize="0"/>
            <p:nvPr/>
          </p:nvPicPr>
          <p:blipFill rotWithShape="1">
            <a:blip r:embed="rId4">
              <a:alphaModFix/>
            </a:blip>
            <a:srcRect l="-4176" r="76462"/>
            <a:stretch/>
          </p:blipFill>
          <p:spPr>
            <a:xfrm rot="-1370205">
              <a:off x="4188663" y="2532954"/>
              <a:ext cx="829476" cy="634258"/>
            </a:xfrm>
            <a:prstGeom prst="rect">
              <a:avLst/>
            </a:prstGeom>
            <a:noFill/>
            <a:ln>
              <a:noFill/>
            </a:ln>
          </p:spPr>
        </p:pic>
      </p:grpSp>
      <p:sp>
        <p:nvSpPr>
          <p:cNvPr id="10" name="Rectangle 9"/>
          <p:cNvSpPr/>
          <p:nvPr/>
        </p:nvSpPr>
        <p:spPr>
          <a:xfrm>
            <a:off x="395536" y="1140877"/>
            <a:ext cx="4572000" cy="3139321"/>
          </a:xfrm>
          <a:prstGeom prst="rect">
            <a:avLst/>
          </a:prstGeom>
        </p:spPr>
        <p:txBody>
          <a:bodyPr>
            <a:spAutoFit/>
          </a:bodyPr>
          <a:lstStyle/>
          <a:p>
            <a:pPr algn="just">
              <a:lnSpc>
                <a:spcPct val="150000"/>
              </a:lnSpc>
            </a:pPr>
            <a:r>
              <a:rPr lang="en-GB" sz="1100" b="1" dirty="0"/>
              <a:t>Pestle Analysis </a:t>
            </a:r>
            <a:endParaRPr lang="en-IN" sz="1100" dirty="0"/>
          </a:p>
          <a:p>
            <a:pPr algn="just">
              <a:lnSpc>
                <a:spcPct val="150000"/>
              </a:lnSpc>
            </a:pPr>
            <a:r>
              <a:rPr lang="en-GB" sz="1100" b="1" dirty="0"/>
              <a:t>Political factors – </a:t>
            </a:r>
            <a:r>
              <a:rPr lang="en-GB" sz="1100" dirty="0"/>
              <a:t>Relationship between UK and Greece.</a:t>
            </a:r>
            <a:endParaRPr lang="en-IN" sz="1100" dirty="0"/>
          </a:p>
          <a:p>
            <a:pPr algn="just">
              <a:lnSpc>
                <a:spcPct val="150000"/>
              </a:lnSpc>
            </a:pPr>
            <a:r>
              <a:rPr lang="en-GB" sz="1100" b="1" dirty="0"/>
              <a:t>Economic factors – </a:t>
            </a:r>
            <a:r>
              <a:rPr lang="en-GB" sz="1100" dirty="0"/>
              <a:t>The import tax plays a huge role in determining the price of the ingredients required for making the coffee. </a:t>
            </a:r>
            <a:endParaRPr lang="en-IN" sz="1100" dirty="0"/>
          </a:p>
          <a:p>
            <a:pPr algn="just">
              <a:lnSpc>
                <a:spcPct val="150000"/>
              </a:lnSpc>
            </a:pPr>
            <a:r>
              <a:rPr lang="en-GB" sz="1100" b="1" dirty="0"/>
              <a:t>Social factors – </a:t>
            </a:r>
            <a:r>
              <a:rPr lang="en-GB" sz="1100" dirty="0"/>
              <a:t>Social trends change people's </a:t>
            </a:r>
            <a:r>
              <a:rPr lang="en-GB" sz="1100" dirty="0" err="1"/>
              <a:t>mindsets</a:t>
            </a:r>
            <a:r>
              <a:rPr lang="en-GB" sz="1100" dirty="0"/>
              <a:t> and buying preferences and thus affect the company. </a:t>
            </a:r>
            <a:endParaRPr lang="en-IN" sz="1100" dirty="0"/>
          </a:p>
          <a:p>
            <a:pPr algn="just">
              <a:lnSpc>
                <a:spcPct val="150000"/>
              </a:lnSpc>
            </a:pPr>
            <a:r>
              <a:rPr lang="en-GB" sz="1100" b="1" dirty="0"/>
              <a:t>Technological factors – </a:t>
            </a:r>
            <a:r>
              <a:rPr lang="en-GB" sz="1100" dirty="0"/>
              <a:t>Focussed more on implementing</a:t>
            </a:r>
            <a:r>
              <a:rPr lang="en-GB" sz="1100" b="1" dirty="0"/>
              <a:t> </a:t>
            </a:r>
            <a:r>
              <a:rPr lang="en-GB" sz="1100" dirty="0"/>
              <a:t>the use of</a:t>
            </a:r>
            <a:r>
              <a:rPr lang="en-GB" sz="1100" b="1" dirty="0"/>
              <a:t> </a:t>
            </a:r>
            <a:r>
              <a:rPr lang="en-GB" sz="1100" dirty="0" err="1"/>
              <a:t>IoT</a:t>
            </a:r>
            <a:r>
              <a:rPr lang="en-GB" sz="1100" dirty="0"/>
              <a:t> in business.</a:t>
            </a:r>
            <a:r>
              <a:rPr lang="en-GB" sz="1100" b="1" dirty="0"/>
              <a:t> </a:t>
            </a:r>
            <a:endParaRPr lang="en-IN" sz="1100" dirty="0"/>
          </a:p>
          <a:p>
            <a:pPr algn="just">
              <a:lnSpc>
                <a:spcPct val="150000"/>
              </a:lnSpc>
            </a:pPr>
            <a:r>
              <a:rPr lang="en-GB" sz="1100" b="1" dirty="0"/>
              <a:t>Legal factors – </a:t>
            </a:r>
            <a:r>
              <a:rPr lang="en-GB" sz="1100" dirty="0" err="1"/>
              <a:t>Kafe</a:t>
            </a:r>
            <a:r>
              <a:rPr lang="en-GB" sz="1100" dirty="0"/>
              <a:t> Express of the United Kingdom needs to follow the Employment Rights Act of 1996</a:t>
            </a:r>
            <a:endParaRPr lang="en-IN" sz="1100" dirty="0"/>
          </a:p>
          <a:p>
            <a:pPr algn="just">
              <a:lnSpc>
                <a:spcPct val="150000"/>
              </a:lnSpc>
            </a:pPr>
            <a:r>
              <a:rPr lang="en-GB" sz="1100" b="1" dirty="0"/>
              <a:t>Environmental factors – </a:t>
            </a:r>
            <a:r>
              <a:rPr lang="en-GB" sz="1100" dirty="0" err="1"/>
              <a:t>Kafe</a:t>
            </a:r>
            <a:r>
              <a:rPr lang="en-GB" sz="1100" dirty="0"/>
              <a:t> Express focuses on recycling the cups used by them in the café. </a:t>
            </a:r>
            <a:endParaRPr lang="en-IN" sz="11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372"/>
        <p:cNvGrpSpPr/>
        <p:nvPr/>
      </p:nvGrpSpPr>
      <p:grpSpPr>
        <a:xfrm>
          <a:off x="0" y="0"/>
          <a:ext cx="0" cy="0"/>
          <a:chOff x="0" y="0"/>
          <a:chExt cx="0" cy="0"/>
        </a:xfrm>
      </p:grpSpPr>
      <p:sp>
        <p:nvSpPr>
          <p:cNvPr id="373" name="Google Shape;373;p42"/>
          <p:cNvSpPr txBox="1">
            <a:spLocks noGrp="1"/>
          </p:cNvSpPr>
          <p:nvPr>
            <p:ph type="title"/>
          </p:nvPr>
        </p:nvSpPr>
        <p:spPr>
          <a:xfrm>
            <a:off x="713225" y="445025"/>
            <a:ext cx="7717500" cy="572700"/>
          </a:xfrm>
          <a:prstGeom prst="rect">
            <a:avLst/>
          </a:prstGeom>
        </p:spPr>
        <p:txBody>
          <a:bodyPr spcFirstLastPara="1" wrap="square" lIns="91425" tIns="91425" rIns="91425" bIns="91425" anchor="t" anchorCtr="0">
            <a:noAutofit/>
          </a:bodyPr>
          <a:lstStyle/>
          <a:p>
            <a:pPr lvl="0"/>
            <a:r>
              <a:rPr lang="en-GB" dirty="0"/>
              <a:t>Market </a:t>
            </a:r>
            <a:r>
              <a:rPr lang="en-GB"/>
              <a:t>audit </a:t>
            </a:r>
            <a:endParaRPr dirty="0"/>
          </a:p>
        </p:txBody>
      </p:sp>
      <p:sp>
        <p:nvSpPr>
          <p:cNvPr id="2" name="Rectangle 1"/>
          <p:cNvSpPr/>
          <p:nvPr/>
        </p:nvSpPr>
        <p:spPr>
          <a:xfrm>
            <a:off x="755576" y="1663809"/>
            <a:ext cx="4572000" cy="1838388"/>
          </a:xfrm>
          <a:prstGeom prst="rect">
            <a:avLst/>
          </a:prstGeom>
        </p:spPr>
        <p:txBody>
          <a:bodyPr>
            <a:spAutoFit/>
          </a:bodyPr>
          <a:lstStyle/>
          <a:p>
            <a:pPr algn="just">
              <a:lnSpc>
                <a:spcPct val="150000"/>
              </a:lnSpc>
            </a:pPr>
            <a:r>
              <a:rPr lang="en-GB" sz="1100" b="1" dirty="0"/>
              <a:t>SWOT Analysis </a:t>
            </a:r>
            <a:endParaRPr lang="en-IN" sz="1100" dirty="0"/>
          </a:p>
          <a:p>
            <a:pPr algn="just">
              <a:lnSpc>
                <a:spcPct val="150000"/>
              </a:lnSpc>
            </a:pPr>
            <a:r>
              <a:rPr lang="en-GB" sz="1100" b="1" dirty="0"/>
              <a:t>Strengths –  </a:t>
            </a:r>
            <a:r>
              <a:rPr lang="en-GB" sz="1100" dirty="0"/>
              <a:t>Excellent service</a:t>
            </a:r>
            <a:endParaRPr lang="en-IN" sz="1100" dirty="0"/>
          </a:p>
          <a:p>
            <a:pPr algn="just">
              <a:lnSpc>
                <a:spcPct val="150000"/>
              </a:lnSpc>
            </a:pPr>
            <a:r>
              <a:rPr lang="en-GB" sz="1100" b="1" dirty="0"/>
              <a:t>Weakness – </a:t>
            </a:r>
            <a:r>
              <a:rPr lang="en-GB" sz="1100" dirty="0"/>
              <a:t>Need</a:t>
            </a:r>
            <a:r>
              <a:rPr lang="en-GB" sz="1100" b="1" dirty="0"/>
              <a:t> </a:t>
            </a:r>
            <a:r>
              <a:rPr lang="en-GB" sz="1100" dirty="0"/>
              <a:t>to spend more on marketing and adapt aggressive methods in doing business. </a:t>
            </a:r>
            <a:endParaRPr lang="en-IN" sz="1100" dirty="0"/>
          </a:p>
          <a:p>
            <a:pPr algn="just">
              <a:lnSpc>
                <a:spcPct val="150000"/>
              </a:lnSpc>
            </a:pPr>
            <a:r>
              <a:rPr lang="en-GB" sz="1100" b="1" dirty="0"/>
              <a:t>Opportunities – </a:t>
            </a:r>
            <a:r>
              <a:rPr lang="en-GB" sz="1100" dirty="0"/>
              <a:t>Location, having regular </a:t>
            </a:r>
            <a:r>
              <a:rPr lang="en-GB" sz="1100" dirty="0" err="1"/>
              <a:t>costomers</a:t>
            </a:r>
            <a:endParaRPr lang="en-IN" sz="1100" dirty="0"/>
          </a:p>
          <a:p>
            <a:pPr algn="just">
              <a:lnSpc>
                <a:spcPct val="150000"/>
              </a:lnSpc>
            </a:pPr>
            <a:r>
              <a:rPr lang="en-GB" sz="1100" b="1" dirty="0"/>
              <a:t>Threats – </a:t>
            </a:r>
            <a:r>
              <a:rPr lang="en-GB" sz="1100" dirty="0"/>
              <a:t>Competition from regional players and coffee giants like Starbucks. </a:t>
            </a:r>
            <a:endParaRPr lang="en-IN" sz="1100" dirty="0"/>
          </a:p>
        </p:txBody>
      </p:sp>
      <p:pic>
        <p:nvPicPr>
          <p:cNvPr id="6" name="Google Shape;368;p41"/>
          <p:cNvPicPr preferRelativeResize="0"/>
          <p:nvPr/>
        </p:nvPicPr>
        <p:blipFill rotWithShape="1">
          <a:blip r:embed="rId3">
            <a:alphaModFix/>
          </a:blip>
          <a:srcRect l="5510" t="-18069" r="-5510" b="-9092"/>
          <a:stretch/>
        </p:blipFill>
        <p:spPr>
          <a:xfrm rot="10800000">
            <a:off x="6588224" y="1305758"/>
            <a:ext cx="1793152" cy="2473201"/>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379"/>
        <p:cNvGrpSpPr/>
        <p:nvPr/>
      </p:nvGrpSpPr>
      <p:grpSpPr>
        <a:xfrm>
          <a:off x="0" y="0"/>
          <a:ext cx="0" cy="0"/>
          <a:chOff x="0" y="0"/>
          <a:chExt cx="0" cy="0"/>
        </a:xfrm>
      </p:grpSpPr>
      <p:sp>
        <p:nvSpPr>
          <p:cNvPr id="380" name="Google Shape;380;p43"/>
          <p:cNvSpPr txBox="1">
            <a:spLocks noGrp="1"/>
          </p:cNvSpPr>
          <p:nvPr>
            <p:ph type="title"/>
          </p:nvPr>
        </p:nvSpPr>
        <p:spPr>
          <a:xfrm>
            <a:off x="713225" y="445025"/>
            <a:ext cx="7717500" cy="572700"/>
          </a:xfrm>
          <a:prstGeom prst="rect">
            <a:avLst/>
          </a:prstGeom>
        </p:spPr>
        <p:txBody>
          <a:bodyPr spcFirstLastPara="1" wrap="square" lIns="91425" tIns="91425" rIns="91425" bIns="91425" anchor="t" anchorCtr="0">
            <a:noAutofit/>
          </a:bodyPr>
          <a:lstStyle/>
          <a:p>
            <a:pPr lvl="0"/>
            <a:r>
              <a:rPr lang="en-GB" dirty="0"/>
              <a:t>Target market</a:t>
            </a:r>
            <a:endParaRPr dirty="0"/>
          </a:p>
        </p:txBody>
      </p:sp>
      <p:pic>
        <p:nvPicPr>
          <p:cNvPr id="389" name="Google Shape;389;p43"/>
          <p:cNvPicPr preferRelativeResize="0"/>
          <p:nvPr/>
        </p:nvPicPr>
        <p:blipFill>
          <a:blip r:embed="rId3">
            <a:alphaModFix/>
          </a:blip>
          <a:stretch>
            <a:fillRect/>
          </a:stretch>
        </p:blipFill>
        <p:spPr>
          <a:xfrm>
            <a:off x="6605328" y="1419622"/>
            <a:ext cx="2046984" cy="1941585"/>
          </a:xfrm>
          <a:prstGeom prst="rect">
            <a:avLst/>
          </a:prstGeom>
          <a:noFill/>
          <a:ln>
            <a:noFill/>
          </a:ln>
        </p:spPr>
      </p:pic>
      <p:sp>
        <p:nvSpPr>
          <p:cNvPr id="2" name="Rectangle 1"/>
          <p:cNvSpPr/>
          <p:nvPr/>
        </p:nvSpPr>
        <p:spPr>
          <a:xfrm>
            <a:off x="827584" y="1893452"/>
            <a:ext cx="4968552" cy="1330557"/>
          </a:xfrm>
          <a:prstGeom prst="rect">
            <a:avLst/>
          </a:prstGeom>
        </p:spPr>
        <p:txBody>
          <a:bodyPr wrap="square">
            <a:spAutoFit/>
          </a:bodyPr>
          <a:lstStyle/>
          <a:p>
            <a:pPr marL="171450" lvl="0" indent="-171450">
              <a:lnSpc>
                <a:spcPct val="150000"/>
              </a:lnSpc>
              <a:buFont typeface="Arial" pitchFamily="34" charset="0"/>
              <a:buChar char="•"/>
            </a:pPr>
            <a:r>
              <a:rPr lang="en-GB" sz="1100" dirty="0"/>
              <a:t>It will be mainly targeted to the people of age group between 14 to 50 years of age. </a:t>
            </a:r>
            <a:endParaRPr lang="en-IN" sz="1100" dirty="0"/>
          </a:p>
          <a:p>
            <a:pPr marL="171450" lvl="0" indent="-171450">
              <a:lnSpc>
                <a:spcPct val="150000"/>
              </a:lnSpc>
              <a:buFont typeface="Arial" pitchFamily="34" charset="0"/>
              <a:buChar char="•"/>
            </a:pPr>
            <a:r>
              <a:rPr lang="en-GB" sz="1100" dirty="0"/>
              <a:t>Traditional Greek coffee lovers. </a:t>
            </a:r>
            <a:endParaRPr lang="en-IN" sz="1100" dirty="0"/>
          </a:p>
          <a:p>
            <a:pPr marL="171450" indent="-171450">
              <a:lnSpc>
                <a:spcPct val="150000"/>
              </a:lnSpc>
              <a:buFont typeface="Arial" pitchFamily="34" charset="0"/>
              <a:buChar char="•"/>
            </a:pPr>
            <a:r>
              <a:rPr lang="en-GB" sz="1100" dirty="0"/>
              <a:t>To the individuals who like to have coffee on the go while travelling or in a place where premium coffee is unavailable</a:t>
            </a:r>
            <a:endParaRPr lang="en-IN" sz="11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399"/>
        <p:cNvGrpSpPr/>
        <p:nvPr/>
      </p:nvGrpSpPr>
      <p:grpSpPr>
        <a:xfrm>
          <a:off x="0" y="0"/>
          <a:ext cx="0" cy="0"/>
          <a:chOff x="0" y="0"/>
          <a:chExt cx="0" cy="0"/>
        </a:xfrm>
      </p:grpSpPr>
      <p:sp>
        <p:nvSpPr>
          <p:cNvPr id="400" name="Google Shape;400;p45"/>
          <p:cNvSpPr txBox="1">
            <a:spLocks noGrp="1"/>
          </p:cNvSpPr>
          <p:nvPr>
            <p:ph type="title"/>
          </p:nvPr>
        </p:nvSpPr>
        <p:spPr>
          <a:xfrm>
            <a:off x="713225" y="445025"/>
            <a:ext cx="7717500" cy="572700"/>
          </a:xfrm>
          <a:prstGeom prst="rect">
            <a:avLst/>
          </a:prstGeom>
        </p:spPr>
        <p:txBody>
          <a:bodyPr spcFirstLastPara="1" wrap="square" lIns="91425" tIns="91425" rIns="91425" bIns="91425" anchor="t" anchorCtr="0">
            <a:noAutofit/>
          </a:bodyPr>
          <a:lstStyle/>
          <a:p>
            <a:pPr lvl="0"/>
            <a:r>
              <a:rPr lang="en-GB" dirty="0"/>
              <a:t>Marketing Plan</a:t>
            </a:r>
            <a:endParaRPr dirty="0"/>
          </a:p>
        </p:txBody>
      </p:sp>
      <p:pic>
        <p:nvPicPr>
          <p:cNvPr id="526" name="Google Shape;526;p45"/>
          <p:cNvPicPr preferRelativeResize="0"/>
          <p:nvPr/>
        </p:nvPicPr>
        <p:blipFill rotWithShape="1">
          <a:blip r:embed="rId3">
            <a:alphaModFix/>
          </a:blip>
          <a:srcRect t="-10926" r="-5786"/>
          <a:stretch/>
        </p:blipFill>
        <p:spPr>
          <a:xfrm>
            <a:off x="6948264" y="1995686"/>
            <a:ext cx="1440160" cy="1684979"/>
          </a:xfrm>
          <a:prstGeom prst="rect">
            <a:avLst/>
          </a:prstGeom>
          <a:noFill/>
          <a:ln>
            <a:noFill/>
          </a:ln>
        </p:spPr>
      </p:pic>
      <p:sp>
        <p:nvSpPr>
          <p:cNvPr id="4" name="Rectangle 3"/>
          <p:cNvSpPr/>
          <p:nvPr/>
        </p:nvSpPr>
        <p:spPr>
          <a:xfrm>
            <a:off x="827584" y="1894883"/>
            <a:ext cx="4572000" cy="2346220"/>
          </a:xfrm>
          <a:prstGeom prst="rect">
            <a:avLst/>
          </a:prstGeom>
        </p:spPr>
        <p:txBody>
          <a:bodyPr>
            <a:spAutoFit/>
          </a:bodyPr>
          <a:lstStyle/>
          <a:p>
            <a:pPr>
              <a:lnSpc>
                <a:spcPct val="150000"/>
              </a:lnSpc>
            </a:pPr>
            <a:r>
              <a:rPr lang="en-GB" sz="1100" b="1" dirty="0"/>
              <a:t>Marketing mix </a:t>
            </a:r>
            <a:endParaRPr lang="en-IN" sz="1100" dirty="0"/>
          </a:p>
          <a:p>
            <a:pPr>
              <a:lnSpc>
                <a:spcPct val="150000"/>
              </a:lnSpc>
            </a:pPr>
            <a:r>
              <a:rPr lang="en-GB" sz="1100" b="1" dirty="0"/>
              <a:t>Product – </a:t>
            </a:r>
            <a:r>
              <a:rPr lang="en-GB" sz="1100" dirty="0"/>
              <a:t>Powdered mix coffee powder, Latte, Americano, Espresso and so on.</a:t>
            </a:r>
            <a:endParaRPr lang="en-IN" sz="1100" dirty="0"/>
          </a:p>
          <a:p>
            <a:pPr>
              <a:lnSpc>
                <a:spcPct val="150000"/>
              </a:lnSpc>
            </a:pPr>
            <a:r>
              <a:rPr lang="en-GB" sz="1100" b="1" dirty="0"/>
              <a:t>Price – </a:t>
            </a:r>
            <a:r>
              <a:rPr lang="en-GB" sz="1100" dirty="0" err="1"/>
              <a:t>Kafe</a:t>
            </a:r>
            <a:r>
              <a:rPr lang="en-GB" sz="1100" dirty="0"/>
              <a:t> Express uses a competitive pricing strategy to sell its products in the market, lower prices.</a:t>
            </a:r>
            <a:endParaRPr lang="en-IN" sz="1100" dirty="0"/>
          </a:p>
          <a:p>
            <a:pPr>
              <a:lnSpc>
                <a:spcPct val="150000"/>
              </a:lnSpc>
            </a:pPr>
            <a:r>
              <a:rPr lang="en-GB" sz="1100" b="1" dirty="0"/>
              <a:t>Place – </a:t>
            </a:r>
            <a:r>
              <a:rPr lang="en-GB" sz="1100" dirty="0"/>
              <a:t>Shopping malls, outlets and online.</a:t>
            </a:r>
          </a:p>
          <a:p>
            <a:pPr>
              <a:lnSpc>
                <a:spcPct val="150000"/>
              </a:lnSpc>
            </a:pPr>
            <a:r>
              <a:rPr lang="en-GB" sz="1100" b="1" dirty="0"/>
              <a:t>Promotion – </a:t>
            </a:r>
            <a:r>
              <a:rPr lang="en-GB" sz="1100" dirty="0" err="1"/>
              <a:t>Kafe</a:t>
            </a:r>
            <a:r>
              <a:rPr lang="en-GB" sz="1100" dirty="0"/>
              <a:t> Express to promote their products in the market uses digital media campaigns to connect with more customers, social media.</a:t>
            </a:r>
            <a:endParaRPr lang="en-IN" sz="11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530"/>
        <p:cNvGrpSpPr/>
        <p:nvPr/>
      </p:nvGrpSpPr>
      <p:grpSpPr>
        <a:xfrm>
          <a:off x="0" y="0"/>
          <a:ext cx="0" cy="0"/>
          <a:chOff x="0" y="0"/>
          <a:chExt cx="0" cy="0"/>
        </a:xfrm>
      </p:grpSpPr>
      <p:sp>
        <p:nvSpPr>
          <p:cNvPr id="532" name="Google Shape;532;p46"/>
          <p:cNvSpPr txBox="1">
            <a:spLocks noGrp="1"/>
          </p:cNvSpPr>
          <p:nvPr>
            <p:ph type="title"/>
          </p:nvPr>
        </p:nvSpPr>
        <p:spPr>
          <a:xfrm>
            <a:off x="713225" y="445025"/>
            <a:ext cx="7717500" cy="572700"/>
          </a:xfrm>
          <a:prstGeom prst="rect">
            <a:avLst/>
          </a:prstGeom>
        </p:spPr>
        <p:txBody>
          <a:bodyPr spcFirstLastPara="1" wrap="square" lIns="91425" tIns="91425" rIns="91425" bIns="91425" anchor="t" anchorCtr="0">
            <a:noAutofit/>
          </a:bodyPr>
          <a:lstStyle/>
          <a:p>
            <a:pPr lvl="0"/>
            <a:r>
              <a:rPr lang="en-GB" dirty="0"/>
              <a:t>Marketing Plan (Cont.)</a:t>
            </a:r>
            <a:endParaRPr dirty="0"/>
          </a:p>
        </p:txBody>
      </p:sp>
      <p:sp>
        <p:nvSpPr>
          <p:cNvPr id="2" name="Rectangle 1"/>
          <p:cNvSpPr/>
          <p:nvPr/>
        </p:nvSpPr>
        <p:spPr>
          <a:xfrm>
            <a:off x="683568" y="2067694"/>
            <a:ext cx="4572000" cy="938719"/>
          </a:xfrm>
          <a:prstGeom prst="rect">
            <a:avLst/>
          </a:prstGeom>
        </p:spPr>
        <p:txBody>
          <a:bodyPr>
            <a:spAutoFit/>
          </a:bodyPr>
          <a:lstStyle/>
          <a:p>
            <a:r>
              <a:rPr lang="en-GB" sz="1100" b="1" dirty="0"/>
              <a:t>Growth strategy</a:t>
            </a:r>
          </a:p>
          <a:p>
            <a:r>
              <a:rPr lang="en-GB" sz="1100" b="1" dirty="0"/>
              <a:t> </a:t>
            </a:r>
            <a:endParaRPr lang="en-IN" sz="1100" dirty="0"/>
          </a:p>
          <a:p>
            <a:pPr marL="171450" lvl="0" indent="-171450">
              <a:lnSpc>
                <a:spcPct val="150000"/>
              </a:lnSpc>
              <a:buFont typeface="Arial" pitchFamily="34" charset="0"/>
              <a:buChar char="•"/>
            </a:pPr>
            <a:r>
              <a:rPr lang="en-GB" sz="1100" dirty="0"/>
              <a:t>Focusing more on a competitive pricing strategy </a:t>
            </a:r>
            <a:endParaRPr lang="en-IN" sz="1100" dirty="0"/>
          </a:p>
          <a:p>
            <a:pPr marL="171450" lvl="0" indent="-171450">
              <a:lnSpc>
                <a:spcPct val="150000"/>
              </a:lnSpc>
              <a:buFont typeface="Arial" pitchFamily="34" charset="0"/>
              <a:buChar char="•"/>
            </a:pPr>
            <a:r>
              <a:rPr lang="en-GB" sz="1100" dirty="0"/>
              <a:t>Using different promotional strategies </a:t>
            </a:r>
            <a:endParaRPr lang="en-IN" sz="1100" dirty="0"/>
          </a:p>
        </p:txBody>
      </p:sp>
      <p:pic>
        <p:nvPicPr>
          <p:cNvPr id="43" name="Google Shape;804;p55"/>
          <p:cNvPicPr preferRelativeResize="0"/>
          <p:nvPr/>
        </p:nvPicPr>
        <p:blipFill rotWithShape="1">
          <a:blip r:embed="rId3">
            <a:alphaModFix/>
          </a:blip>
          <a:srcRect l="24719" t="115" r="24719" b="19711"/>
          <a:stretch/>
        </p:blipFill>
        <p:spPr>
          <a:xfrm>
            <a:off x="5541608" y="627534"/>
            <a:ext cx="3577176" cy="3104804"/>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574"/>
        <p:cNvGrpSpPr/>
        <p:nvPr/>
      </p:nvGrpSpPr>
      <p:grpSpPr>
        <a:xfrm>
          <a:off x="0" y="0"/>
          <a:ext cx="0" cy="0"/>
          <a:chOff x="0" y="0"/>
          <a:chExt cx="0" cy="0"/>
        </a:xfrm>
      </p:grpSpPr>
      <p:sp>
        <p:nvSpPr>
          <p:cNvPr id="596" name="Google Shape;596;p47"/>
          <p:cNvSpPr txBox="1">
            <a:spLocks noGrp="1"/>
          </p:cNvSpPr>
          <p:nvPr>
            <p:ph type="title"/>
          </p:nvPr>
        </p:nvSpPr>
        <p:spPr>
          <a:xfrm>
            <a:off x="713225" y="445025"/>
            <a:ext cx="7717500" cy="572700"/>
          </a:xfrm>
          <a:prstGeom prst="rect">
            <a:avLst/>
          </a:prstGeom>
        </p:spPr>
        <p:txBody>
          <a:bodyPr spcFirstLastPara="1" wrap="square" lIns="91425" tIns="91425" rIns="91425" bIns="91425" anchor="t" anchorCtr="0">
            <a:noAutofit/>
          </a:bodyPr>
          <a:lstStyle/>
          <a:p>
            <a:pPr lvl="0"/>
            <a:r>
              <a:rPr lang="en-GB" dirty="0"/>
              <a:t>Management Plan</a:t>
            </a:r>
            <a:endParaRPr dirty="0"/>
          </a:p>
        </p:txBody>
      </p:sp>
      <p:sp>
        <p:nvSpPr>
          <p:cNvPr id="2" name="Rectangle 1"/>
          <p:cNvSpPr/>
          <p:nvPr/>
        </p:nvSpPr>
        <p:spPr>
          <a:xfrm>
            <a:off x="197466" y="1812059"/>
            <a:ext cx="4374534" cy="2071144"/>
          </a:xfrm>
          <a:prstGeom prst="rect">
            <a:avLst/>
          </a:prstGeom>
        </p:spPr>
        <p:txBody>
          <a:bodyPr wrap="square">
            <a:spAutoFit/>
          </a:bodyPr>
          <a:lstStyle/>
          <a:p>
            <a:pPr marL="171450" lvl="0" indent="-171450">
              <a:lnSpc>
                <a:spcPct val="200000"/>
              </a:lnSpc>
              <a:buFont typeface="Arial" panose="020B0604020202020204" pitchFamily="34" charset="0"/>
              <a:buChar char="•"/>
            </a:pPr>
            <a:r>
              <a:rPr lang="en-GB" sz="1100" dirty="0"/>
              <a:t>Prime location for doing business</a:t>
            </a:r>
          </a:p>
          <a:p>
            <a:pPr marL="171450" lvl="0" indent="-171450">
              <a:lnSpc>
                <a:spcPct val="200000"/>
              </a:lnSpc>
              <a:buFont typeface="Arial" panose="020B0604020202020204" pitchFamily="34" charset="0"/>
              <a:buChar char="•"/>
            </a:pPr>
            <a:r>
              <a:rPr lang="en-GB" sz="1100" dirty="0"/>
              <a:t>The powdered coffee mix product of the company is available in prime shopping centres. </a:t>
            </a:r>
          </a:p>
          <a:p>
            <a:pPr marL="171450" lvl="0" indent="-171450">
              <a:lnSpc>
                <a:spcPct val="200000"/>
              </a:lnSpc>
              <a:buFont typeface="Arial" panose="020B0604020202020204" pitchFamily="34" charset="0"/>
              <a:buChar char="•"/>
            </a:pPr>
            <a:r>
              <a:rPr lang="en-GB" sz="1100" dirty="0"/>
              <a:t>The company focuses on is the physical distribution centres of the company. </a:t>
            </a:r>
          </a:p>
          <a:p>
            <a:pPr marL="171450" lvl="0" indent="-171450">
              <a:lnSpc>
                <a:spcPct val="200000"/>
              </a:lnSpc>
              <a:buFont typeface="Arial" panose="020B0604020202020204" pitchFamily="34" charset="0"/>
              <a:buChar char="•"/>
            </a:pPr>
            <a:endParaRPr lang="en-IN" sz="1100" dirty="0"/>
          </a:p>
        </p:txBody>
      </p:sp>
      <p:pic>
        <p:nvPicPr>
          <p:cNvPr id="36" name="Google Shape;1053;p60"/>
          <p:cNvPicPr preferRelativeResize="0"/>
          <p:nvPr/>
        </p:nvPicPr>
        <p:blipFill rotWithShape="1">
          <a:blip r:embed="rId3">
            <a:alphaModFix/>
          </a:blip>
          <a:srcRect l="22059" t="22380" r="22065" b="-102"/>
          <a:stretch/>
        </p:blipFill>
        <p:spPr>
          <a:xfrm>
            <a:off x="5132296" y="267494"/>
            <a:ext cx="4011704" cy="3190082"/>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611"/>
        <p:cNvGrpSpPr/>
        <p:nvPr/>
      </p:nvGrpSpPr>
      <p:grpSpPr>
        <a:xfrm>
          <a:off x="0" y="0"/>
          <a:ext cx="0" cy="0"/>
          <a:chOff x="0" y="0"/>
          <a:chExt cx="0" cy="0"/>
        </a:xfrm>
      </p:grpSpPr>
      <p:sp>
        <p:nvSpPr>
          <p:cNvPr id="640" name="Google Shape;640;p48"/>
          <p:cNvSpPr txBox="1">
            <a:spLocks noGrp="1"/>
          </p:cNvSpPr>
          <p:nvPr>
            <p:ph type="title"/>
          </p:nvPr>
        </p:nvSpPr>
        <p:spPr>
          <a:xfrm>
            <a:off x="323528" y="123478"/>
            <a:ext cx="7717500" cy="572700"/>
          </a:xfrm>
          <a:prstGeom prst="rect">
            <a:avLst/>
          </a:prstGeom>
        </p:spPr>
        <p:txBody>
          <a:bodyPr spcFirstLastPara="1" wrap="square" lIns="91425" tIns="91425" rIns="91425" bIns="91425" anchor="t" anchorCtr="0">
            <a:noAutofit/>
          </a:bodyPr>
          <a:lstStyle/>
          <a:p>
            <a:pPr lvl="0"/>
            <a:r>
              <a:rPr lang="en-GB" dirty="0"/>
              <a:t>Financial Plan</a:t>
            </a:r>
            <a:endParaRPr dirty="0"/>
          </a:p>
        </p:txBody>
      </p:sp>
      <p:graphicFrame>
        <p:nvGraphicFramePr>
          <p:cNvPr id="4" name="Table 3"/>
          <p:cNvGraphicFramePr>
            <a:graphicFrameLocks noGrp="1"/>
          </p:cNvGraphicFramePr>
          <p:nvPr>
            <p:extLst>
              <p:ext uri="{D42A27DB-BD31-4B8C-83A1-F6EECF244321}">
                <p14:modId xmlns:p14="http://schemas.microsoft.com/office/powerpoint/2010/main" val="2287320683"/>
              </p:ext>
            </p:extLst>
          </p:nvPr>
        </p:nvGraphicFramePr>
        <p:xfrm>
          <a:off x="395536" y="1131590"/>
          <a:ext cx="3653155" cy="2628900"/>
        </p:xfrm>
        <a:graphic>
          <a:graphicData uri="http://schemas.openxmlformats.org/drawingml/2006/table">
            <a:tbl>
              <a:tblPr firstRow="1" firstCol="1" bandRow="1">
                <a:tableStyleId>{57F4A19C-DE7A-4BD5-A1C0-BAF326BA6579}</a:tableStyleId>
              </a:tblPr>
              <a:tblGrid>
                <a:gridCol w="2433955">
                  <a:extLst>
                    <a:ext uri="{9D8B030D-6E8A-4147-A177-3AD203B41FA5}">
                      <a16:colId xmlns:a16="http://schemas.microsoft.com/office/drawing/2014/main" val="20000"/>
                    </a:ext>
                  </a:extLst>
                </a:gridCol>
                <a:gridCol w="609600">
                  <a:extLst>
                    <a:ext uri="{9D8B030D-6E8A-4147-A177-3AD203B41FA5}">
                      <a16:colId xmlns:a16="http://schemas.microsoft.com/office/drawing/2014/main" val="20001"/>
                    </a:ext>
                  </a:extLst>
                </a:gridCol>
                <a:gridCol w="609600">
                  <a:extLst>
                    <a:ext uri="{9D8B030D-6E8A-4147-A177-3AD203B41FA5}">
                      <a16:colId xmlns:a16="http://schemas.microsoft.com/office/drawing/2014/main" val="20002"/>
                    </a:ext>
                  </a:extLst>
                </a:gridCol>
              </a:tblGrid>
              <a:tr h="190500">
                <a:tc>
                  <a:txBody>
                    <a:bodyPr/>
                    <a:lstStyle/>
                    <a:p>
                      <a:pPr algn="ctr">
                        <a:lnSpc>
                          <a:spcPct val="115000"/>
                        </a:lnSpc>
                        <a:spcAft>
                          <a:spcPts val="0"/>
                        </a:spcAft>
                      </a:pPr>
                      <a:r>
                        <a:rPr lang="en-IN" sz="1100">
                          <a:effectLst/>
                        </a:rPr>
                        <a:t>In the books of Kafe Express</a:t>
                      </a:r>
                      <a:endParaRPr lang="en-IN" sz="1100">
                        <a:effectLst/>
                        <a:latin typeface="Calibri"/>
                        <a:ea typeface="Calibri"/>
                        <a:cs typeface="Times New Roman"/>
                      </a:endParaRPr>
                    </a:p>
                  </a:txBody>
                  <a:tcPr marL="68580" marR="68580" marT="0" marB="0" anchor="ctr"/>
                </a:tc>
                <a:tc>
                  <a:txBody>
                    <a:bodyPr/>
                    <a:lstStyle/>
                    <a:p>
                      <a:pPr algn="ctr">
                        <a:lnSpc>
                          <a:spcPct val="115000"/>
                        </a:lnSpc>
                        <a:spcAft>
                          <a:spcPts val="0"/>
                        </a:spcAft>
                      </a:pPr>
                      <a:r>
                        <a:rPr lang="en-IN" sz="1100">
                          <a:effectLst/>
                        </a:rPr>
                        <a:t>£</a:t>
                      </a:r>
                      <a:endParaRPr lang="en-IN" sz="1100">
                        <a:effectLst/>
                        <a:latin typeface="Calibri"/>
                        <a:ea typeface="Calibri"/>
                        <a:cs typeface="Times New Roman"/>
                      </a:endParaRPr>
                    </a:p>
                  </a:txBody>
                  <a:tcPr marL="68580" marR="68580" marT="0" marB="0" anchor="ctr"/>
                </a:tc>
                <a:tc>
                  <a:txBody>
                    <a:bodyPr/>
                    <a:lstStyle/>
                    <a:p>
                      <a:pPr algn="ctr">
                        <a:lnSpc>
                          <a:spcPct val="115000"/>
                        </a:lnSpc>
                        <a:spcAft>
                          <a:spcPts val="0"/>
                        </a:spcAft>
                      </a:pPr>
                      <a:r>
                        <a:rPr lang="en-IN" sz="1100">
                          <a:effectLst/>
                        </a:rPr>
                        <a:t>£</a:t>
                      </a:r>
                      <a:endParaRPr lang="en-IN" sz="1100">
                        <a:effectLst/>
                        <a:latin typeface="Calibri"/>
                        <a:ea typeface="Calibri"/>
                        <a:cs typeface="Times New Roman"/>
                      </a:endParaRPr>
                    </a:p>
                  </a:txBody>
                  <a:tcPr marL="68580" marR="68580" marT="0" marB="0" anchor="ctr"/>
                </a:tc>
                <a:extLst>
                  <a:ext uri="{0D108BD9-81ED-4DB2-BD59-A6C34878D82A}">
                    <a16:rowId xmlns:a16="http://schemas.microsoft.com/office/drawing/2014/main" val="10000"/>
                  </a:ext>
                </a:extLst>
              </a:tr>
              <a:tr h="180975">
                <a:tc>
                  <a:txBody>
                    <a:bodyPr/>
                    <a:lstStyle/>
                    <a:p>
                      <a:pPr algn="ctr">
                        <a:lnSpc>
                          <a:spcPct val="115000"/>
                        </a:lnSpc>
                        <a:spcAft>
                          <a:spcPts val="0"/>
                        </a:spcAft>
                      </a:pPr>
                      <a:r>
                        <a:rPr lang="en-IN" sz="1100">
                          <a:effectLst/>
                        </a:rPr>
                        <a:t>Income statement (projected)</a:t>
                      </a:r>
                      <a:endParaRPr lang="en-IN" sz="1100">
                        <a:effectLst/>
                        <a:latin typeface="Calibri"/>
                        <a:ea typeface="Calibri"/>
                        <a:cs typeface="Times New Roman"/>
                      </a:endParaRPr>
                    </a:p>
                  </a:txBody>
                  <a:tcPr marL="68580" marR="68580" marT="0" marB="0" anchor="ctr"/>
                </a:tc>
                <a:tc>
                  <a:txBody>
                    <a:bodyPr/>
                    <a:lstStyle/>
                    <a:p>
                      <a:pPr algn="ctr">
                        <a:lnSpc>
                          <a:spcPct val="115000"/>
                        </a:lnSpc>
                        <a:spcAft>
                          <a:spcPts val="0"/>
                        </a:spcAft>
                      </a:pPr>
                      <a:r>
                        <a:rPr lang="en-IN" sz="1100">
                          <a:effectLst/>
                        </a:rPr>
                        <a:t> </a:t>
                      </a:r>
                      <a:endParaRPr lang="en-IN" sz="1100">
                        <a:effectLst/>
                        <a:latin typeface="Calibri"/>
                        <a:ea typeface="Calibri"/>
                        <a:cs typeface="Times New Roman"/>
                      </a:endParaRPr>
                    </a:p>
                  </a:txBody>
                  <a:tcPr marL="68580" marR="68580" marT="0" marB="0" anchor="ctr"/>
                </a:tc>
                <a:tc>
                  <a:txBody>
                    <a:bodyPr/>
                    <a:lstStyle/>
                    <a:p>
                      <a:pPr algn="ctr">
                        <a:lnSpc>
                          <a:spcPct val="115000"/>
                        </a:lnSpc>
                        <a:spcAft>
                          <a:spcPts val="0"/>
                        </a:spcAft>
                      </a:pPr>
                      <a:r>
                        <a:rPr lang="en-IN" sz="1100">
                          <a:effectLst/>
                        </a:rPr>
                        <a:t> </a:t>
                      </a:r>
                      <a:endParaRPr lang="en-IN" sz="1100">
                        <a:effectLst/>
                        <a:latin typeface="Calibri"/>
                        <a:ea typeface="Calibri"/>
                        <a:cs typeface="Times New Roman"/>
                      </a:endParaRPr>
                    </a:p>
                  </a:txBody>
                  <a:tcPr marL="68580" marR="68580" marT="0" marB="0" anchor="ctr"/>
                </a:tc>
                <a:extLst>
                  <a:ext uri="{0D108BD9-81ED-4DB2-BD59-A6C34878D82A}">
                    <a16:rowId xmlns:a16="http://schemas.microsoft.com/office/drawing/2014/main" val="10001"/>
                  </a:ext>
                </a:extLst>
              </a:tr>
              <a:tr h="190500">
                <a:tc>
                  <a:txBody>
                    <a:bodyPr/>
                    <a:lstStyle/>
                    <a:p>
                      <a:pPr algn="ctr">
                        <a:lnSpc>
                          <a:spcPct val="115000"/>
                        </a:lnSpc>
                        <a:spcAft>
                          <a:spcPts val="0"/>
                        </a:spcAft>
                      </a:pPr>
                      <a:r>
                        <a:rPr lang="en-IN" sz="1100">
                          <a:effectLst/>
                        </a:rPr>
                        <a:t>Revenue</a:t>
                      </a:r>
                      <a:endParaRPr lang="en-IN" sz="1100">
                        <a:effectLst/>
                        <a:latin typeface="Calibri"/>
                        <a:ea typeface="Calibri"/>
                        <a:cs typeface="Times New Roman"/>
                      </a:endParaRPr>
                    </a:p>
                  </a:txBody>
                  <a:tcPr marL="68580" marR="68580" marT="0" marB="0" anchor="ctr"/>
                </a:tc>
                <a:tc>
                  <a:txBody>
                    <a:bodyPr/>
                    <a:lstStyle/>
                    <a:p>
                      <a:pPr algn="ctr">
                        <a:lnSpc>
                          <a:spcPct val="115000"/>
                        </a:lnSpc>
                        <a:spcAft>
                          <a:spcPts val="0"/>
                        </a:spcAft>
                      </a:pPr>
                      <a:r>
                        <a:rPr lang="en-IN" sz="1100">
                          <a:effectLst/>
                        </a:rPr>
                        <a:t>400000</a:t>
                      </a:r>
                      <a:endParaRPr lang="en-IN" sz="1100">
                        <a:effectLst/>
                        <a:latin typeface="Calibri"/>
                        <a:ea typeface="Calibri"/>
                        <a:cs typeface="Times New Roman"/>
                      </a:endParaRPr>
                    </a:p>
                  </a:txBody>
                  <a:tcPr marL="68580" marR="68580" marT="0" marB="0" anchor="ctr"/>
                </a:tc>
                <a:tc>
                  <a:txBody>
                    <a:bodyPr/>
                    <a:lstStyle/>
                    <a:p>
                      <a:pPr algn="ctr">
                        <a:lnSpc>
                          <a:spcPct val="115000"/>
                        </a:lnSpc>
                        <a:spcAft>
                          <a:spcPts val="0"/>
                        </a:spcAft>
                      </a:pPr>
                      <a:r>
                        <a:rPr lang="en-IN" sz="1100">
                          <a:effectLst/>
                        </a:rPr>
                        <a:t> </a:t>
                      </a:r>
                      <a:endParaRPr lang="en-IN" sz="1100">
                        <a:effectLst/>
                        <a:latin typeface="Calibri"/>
                        <a:ea typeface="Calibri"/>
                        <a:cs typeface="Times New Roman"/>
                      </a:endParaRPr>
                    </a:p>
                  </a:txBody>
                  <a:tcPr marL="68580" marR="68580" marT="0" marB="0" anchor="ctr"/>
                </a:tc>
                <a:extLst>
                  <a:ext uri="{0D108BD9-81ED-4DB2-BD59-A6C34878D82A}">
                    <a16:rowId xmlns:a16="http://schemas.microsoft.com/office/drawing/2014/main" val="10002"/>
                  </a:ext>
                </a:extLst>
              </a:tr>
              <a:tr h="190500">
                <a:tc>
                  <a:txBody>
                    <a:bodyPr/>
                    <a:lstStyle/>
                    <a:p>
                      <a:pPr algn="ctr">
                        <a:lnSpc>
                          <a:spcPct val="115000"/>
                        </a:lnSpc>
                        <a:spcAft>
                          <a:spcPts val="0"/>
                        </a:spcAft>
                      </a:pPr>
                      <a:r>
                        <a:rPr lang="en-IN" sz="1100">
                          <a:effectLst/>
                        </a:rPr>
                        <a:t>less: Cost of goods sold</a:t>
                      </a:r>
                      <a:endParaRPr lang="en-IN" sz="1100">
                        <a:effectLst/>
                        <a:latin typeface="Calibri"/>
                        <a:ea typeface="Calibri"/>
                        <a:cs typeface="Times New Roman"/>
                      </a:endParaRPr>
                    </a:p>
                  </a:txBody>
                  <a:tcPr marL="68580" marR="68580" marT="0" marB="0" anchor="ctr"/>
                </a:tc>
                <a:tc>
                  <a:txBody>
                    <a:bodyPr/>
                    <a:lstStyle/>
                    <a:p>
                      <a:pPr algn="ctr">
                        <a:lnSpc>
                          <a:spcPct val="115000"/>
                        </a:lnSpc>
                        <a:spcAft>
                          <a:spcPts val="0"/>
                        </a:spcAft>
                      </a:pPr>
                      <a:r>
                        <a:rPr lang="en-IN" sz="1100">
                          <a:effectLst/>
                        </a:rPr>
                        <a:t>40000</a:t>
                      </a:r>
                      <a:endParaRPr lang="en-IN" sz="1100">
                        <a:effectLst/>
                        <a:latin typeface="Calibri"/>
                        <a:ea typeface="Calibri"/>
                        <a:cs typeface="Times New Roman"/>
                      </a:endParaRPr>
                    </a:p>
                  </a:txBody>
                  <a:tcPr marL="68580" marR="68580" marT="0" marB="0" anchor="ctr"/>
                </a:tc>
                <a:tc>
                  <a:txBody>
                    <a:bodyPr/>
                    <a:lstStyle/>
                    <a:p>
                      <a:pPr algn="ctr">
                        <a:lnSpc>
                          <a:spcPct val="115000"/>
                        </a:lnSpc>
                        <a:spcAft>
                          <a:spcPts val="0"/>
                        </a:spcAft>
                      </a:pPr>
                      <a:r>
                        <a:rPr lang="en-IN" sz="1100">
                          <a:effectLst/>
                        </a:rPr>
                        <a:t> </a:t>
                      </a:r>
                      <a:endParaRPr lang="en-IN" sz="1100">
                        <a:effectLst/>
                        <a:latin typeface="Calibri"/>
                        <a:ea typeface="Calibri"/>
                        <a:cs typeface="Times New Roman"/>
                      </a:endParaRPr>
                    </a:p>
                  </a:txBody>
                  <a:tcPr marL="68580" marR="68580" marT="0" marB="0" anchor="ctr"/>
                </a:tc>
                <a:extLst>
                  <a:ext uri="{0D108BD9-81ED-4DB2-BD59-A6C34878D82A}">
                    <a16:rowId xmlns:a16="http://schemas.microsoft.com/office/drawing/2014/main" val="10003"/>
                  </a:ext>
                </a:extLst>
              </a:tr>
              <a:tr h="190500">
                <a:tc>
                  <a:txBody>
                    <a:bodyPr/>
                    <a:lstStyle/>
                    <a:p>
                      <a:pPr algn="ctr">
                        <a:lnSpc>
                          <a:spcPct val="115000"/>
                        </a:lnSpc>
                        <a:spcAft>
                          <a:spcPts val="0"/>
                        </a:spcAft>
                      </a:pPr>
                      <a:r>
                        <a:rPr lang="en-IN" sz="1100">
                          <a:effectLst/>
                        </a:rPr>
                        <a:t>Gross profit</a:t>
                      </a:r>
                      <a:endParaRPr lang="en-IN" sz="1100">
                        <a:effectLst/>
                        <a:latin typeface="Calibri"/>
                        <a:ea typeface="Calibri"/>
                        <a:cs typeface="Times New Roman"/>
                      </a:endParaRPr>
                    </a:p>
                  </a:txBody>
                  <a:tcPr marL="68580" marR="68580" marT="0" marB="0" anchor="ctr"/>
                </a:tc>
                <a:tc>
                  <a:txBody>
                    <a:bodyPr/>
                    <a:lstStyle/>
                    <a:p>
                      <a:pPr algn="ctr">
                        <a:lnSpc>
                          <a:spcPct val="115000"/>
                        </a:lnSpc>
                        <a:spcAft>
                          <a:spcPts val="0"/>
                        </a:spcAft>
                      </a:pPr>
                      <a:r>
                        <a:rPr lang="en-IN" sz="1100">
                          <a:effectLst/>
                        </a:rPr>
                        <a:t> </a:t>
                      </a:r>
                      <a:endParaRPr lang="en-IN" sz="1100">
                        <a:effectLst/>
                        <a:latin typeface="Calibri"/>
                        <a:ea typeface="Calibri"/>
                        <a:cs typeface="Times New Roman"/>
                      </a:endParaRPr>
                    </a:p>
                  </a:txBody>
                  <a:tcPr marL="68580" marR="68580" marT="0" marB="0" anchor="ctr"/>
                </a:tc>
                <a:tc>
                  <a:txBody>
                    <a:bodyPr/>
                    <a:lstStyle/>
                    <a:p>
                      <a:pPr algn="ctr">
                        <a:lnSpc>
                          <a:spcPct val="115000"/>
                        </a:lnSpc>
                        <a:spcAft>
                          <a:spcPts val="0"/>
                        </a:spcAft>
                      </a:pPr>
                      <a:r>
                        <a:rPr lang="en-IN" sz="1100">
                          <a:effectLst/>
                        </a:rPr>
                        <a:t>360000</a:t>
                      </a:r>
                      <a:endParaRPr lang="en-IN" sz="1100">
                        <a:effectLst/>
                        <a:latin typeface="Calibri"/>
                        <a:ea typeface="Calibri"/>
                        <a:cs typeface="Times New Roman"/>
                      </a:endParaRPr>
                    </a:p>
                  </a:txBody>
                  <a:tcPr marL="68580" marR="68580" marT="0" marB="0" anchor="ctr"/>
                </a:tc>
                <a:extLst>
                  <a:ext uri="{0D108BD9-81ED-4DB2-BD59-A6C34878D82A}">
                    <a16:rowId xmlns:a16="http://schemas.microsoft.com/office/drawing/2014/main" val="10004"/>
                  </a:ext>
                </a:extLst>
              </a:tr>
              <a:tr h="180975">
                <a:tc>
                  <a:txBody>
                    <a:bodyPr/>
                    <a:lstStyle/>
                    <a:p>
                      <a:pPr algn="ctr">
                        <a:lnSpc>
                          <a:spcPct val="115000"/>
                        </a:lnSpc>
                        <a:spcAft>
                          <a:spcPts val="0"/>
                        </a:spcAft>
                      </a:pPr>
                      <a:r>
                        <a:rPr lang="en-IN" sz="1100">
                          <a:effectLst/>
                        </a:rPr>
                        <a:t>Expenses</a:t>
                      </a:r>
                      <a:endParaRPr lang="en-IN" sz="1100">
                        <a:effectLst/>
                        <a:latin typeface="Calibri"/>
                        <a:ea typeface="Calibri"/>
                        <a:cs typeface="Times New Roman"/>
                      </a:endParaRPr>
                    </a:p>
                  </a:txBody>
                  <a:tcPr marL="68580" marR="68580" marT="0" marB="0" anchor="ctr"/>
                </a:tc>
                <a:tc>
                  <a:txBody>
                    <a:bodyPr/>
                    <a:lstStyle/>
                    <a:p>
                      <a:pPr algn="ctr">
                        <a:lnSpc>
                          <a:spcPct val="115000"/>
                        </a:lnSpc>
                        <a:spcAft>
                          <a:spcPts val="0"/>
                        </a:spcAft>
                      </a:pPr>
                      <a:r>
                        <a:rPr lang="en-IN" sz="1100">
                          <a:effectLst/>
                        </a:rPr>
                        <a:t> </a:t>
                      </a:r>
                      <a:endParaRPr lang="en-IN" sz="1100">
                        <a:effectLst/>
                        <a:latin typeface="Calibri"/>
                        <a:ea typeface="Calibri"/>
                        <a:cs typeface="Times New Roman"/>
                      </a:endParaRPr>
                    </a:p>
                  </a:txBody>
                  <a:tcPr marL="68580" marR="68580" marT="0" marB="0" anchor="ctr"/>
                </a:tc>
                <a:tc>
                  <a:txBody>
                    <a:bodyPr/>
                    <a:lstStyle/>
                    <a:p>
                      <a:pPr algn="ctr">
                        <a:lnSpc>
                          <a:spcPct val="115000"/>
                        </a:lnSpc>
                        <a:spcAft>
                          <a:spcPts val="0"/>
                        </a:spcAft>
                      </a:pPr>
                      <a:r>
                        <a:rPr lang="en-IN" sz="1100">
                          <a:effectLst/>
                        </a:rPr>
                        <a:t> </a:t>
                      </a:r>
                      <a:endParaRPr lang="en-IN" sz="1100">
                        <a:effectLst/>
                        <a:latin typeface="Calibri"/>
                        <a:ea typeface="Calibri"/>
                        <a:cs typeface="Times New Roman"/>
                      </a:endParaRPr>
                    </a:p>
                  </a:txBody>
                  <a:tcPr marL="68580" marR="68580" marT="0" marB="0" anchor="ctr"/>
                </a:tc>
                <a:extLst>
                  <a:ext uri="{0D108BD9-81ED-4DB2-BD59-A6C34878D82A}">
                    <a16:rowId xmlns:a16="http://schemas.microsoft.com/office/drawing/2014/main" val="10005"/>
                  </a:ext>
                </a:extLst>
              </a:tr>
              <a:tr h="180975">
                <a:tc>
                  <a:txBody>
                    <a:bodyPr/>
                    <a:lstStyle/>
                    <a:p>
                      <a:pPr algn="ctr">
                        <a:lnSpc>
                          <a:spcPct val="115000"/>
                        </a:lnSpc>
                        <a:spcAft>
                          <a:spcPts val="0"/>
                        </a:spcAft>
                      </a:pPr>
                      <a:r>
                        <a:rPr lang="en-IN" sz="1100">
                          <a:effectLst/>
                        </a:rPr>
                        <a:t>Salary of staffs</a:t>
                      </a:r>
                      <a:endParaRPr lang="en-IN" sz="1100">
                        <a:effectLst/>
                        <a:latin typeface="Calibri"/>
                        <a:ea typeface="Calibri"/>
                        <a:cs typeface="Times New Roman"/>
                      </a:endParaRPr>
                    </a:p>
                  </a:txBody>
                  <a:tcPr marL="68580" marR="68580" marT="0" marB="0" anchor="ctr"/>
                </a:tc>
                <a:tc>
                  <a:txBody>
                    <a:bodyPr/>
                    <a:lstStyle/>
                    <a:p>
                      <a:pPr algn="ctr">
                        <a:lnSpc>
                          <a:spcPct val="115000"/>
                        </a:lnSpc>
                        <a:spcAft>
                          <a:spcPts val="0"/>
                        </a:spcAft>
                      </a:pPr>
                      <a:r>
                        <a:rPr lang="en-IN" sz="1100">
                          <a:effectLst/>
                        </a:rPr>
                        <a:t>4000</a:t>
                      </a:r>
                      <a:endParaRPr lang="en-IN" sz="1100">
                        <a:effectLst/>
                        <a:latin typeface="Calibri"/>
                        <a:ea typeface="Calibri"/>
                        <a:cs typeface="Times New Roman"/>
                      </a:endParaRPr>
                    </a:p>
                  </a:txBody>
                  <a:tcPr marL="68580" marR="68580" marT="0" marB="0" anchor="ctr"/>
                </a:tc>
                <a:tc>
                  <a:txBody>
                    <a:bodyPr/>
                    <a:lstStyle/>
                    <a:p>
                      <a:pPr algn="ctr">
                        <a:lnSpc>
                          <a:spcPct val="115000"/>
                        </a:lnSpc>
                        <a:spcAft>
                          <a:spcPts val="0"/>
                        </a:spcAft>
                      </a:pPr>
                      <a:r>
                        <a:rPr lang="en-IN" sz="1100">
                          <a:effectLst/>
                        </a:rPr>
                        <a:t> </a:t>
                      </a:r>
                      <a:endParaRPr lang="en-IN" sz="1100">
                        <a:effectLst/>
                        <a:latin typeface="Calibri"/>
                        <a:ea typeface="Calibri"/>
                        <a:cs typeface="Times New Roman"/>
                      </a:endParaRPr>
                    </a:p>
                  </a:txBody>
                  <a:tcPr marL="68580" marR="68580" marT="0" marB="0" anchor="ctr"/>
                </a:tc>
                <a:extLst>
                  <a:ext uri="{0D108BD9-81ED-4DB2-BD59-A6C34878D82A}">
                    <a16:rowId xmlns:a16="http://schemas.microsoft.com/office/drawing/2014/main" val="10006"/>
                  </a:ext>
                </a:extLst>
              </a:tr>
              <a:tr h="180975">
                <a:tc>
                  <a:txBody>
                    <a:bodyPr/>
                    <a:lstStyle/>
                    <a:p>
                      <a:pPr algn="ctr">
                        <a:lnSpc>
                          <a:spcPct val="115000"/>
                        </a:lnSpc>
                        <a:spcAft>
                          <a:spcPts val="0"/>
                        </a:spcAft>
                      </a:pPr>
                      <a:r>
                        <a:rPr lang="en-IN" sz="1100">
                          <a:effectLst/>
                        </a:rPr>
                        <a:t>Maintenance Expenses</a:t>
                      </a:r>
                      <a:endParaRPr lang="en-IN" sz="1100">
                        <a:effectLst/>
                        <a:latin typeface="Calibri"/>
                        <a:ea typeface="Calibri"/>
                        <a:cs typeface="Times New Roman"/>
                      </a:endParaRPr>
                    </a:p>
                  </a:txBody>
                  <a:tcPr marL="68580" marR="68580" marT="0" marB="0" anchor="ctr"/>
                </a:tc>
                <a:tc>
                  <a:txBody>
                    <a:bodyPr/>
                    <a:lstStyle/>
                    <a:p>
                      <a:pPr algn="ctr">
                        <a:lnSpc>
                          <a:spcPct val="115000"/>
                        </a:lnSpc>
                        <a:spcAft>
                          <a:spcPts val="0"/>
                        </a:spcAft>
                      </a:pPr>
                      <a:r>
                        <a:rPr lang="en-IN" sz="1100">
                          <a:effectLst/>
                        </a:rPr>
                        <a:t>600</a:t>
                      </a:r>
                      <a:endParaRPr lang="en-IN" sz="1100">
                        <a:effectLst/>
                        <a:latin typeface="Calibri"/>
                        <a:ea typeface="Calibri"/>
                        <a:cs typeface="Times New Roman"/>
                      </a:endParaRPr>
                    </a:p>
                  </a:txBody>
                  <a:tcPr marL="68580" marR="68580" marT="0" marB="0" anchor="ctr"/>
                </a:tc>
                <a:tc>
                  <a:txBody>
                    <a:bodyPr/>
                    <a:lstStyle/>
                    <a:p>
                      <a:pPr algn="ctr">
                        <a:lnSpc>
                          <a:spcPct val="115000"/>
                        </a:lnSpc>
                        <a:spcAft>
                          <a:spcPts val="0"/>
                        </a:spcAft>
                      </a:pPr>
                      <a:r>
                        <a:rPr lang="en-IN" sz="1100">
                          <a:effectLst/>
                        </a:rPr>
                        <a:t> </a:t>
                      </a:r>
                      <a:endParaRPr lang="en-IN" sz="1100">
                        <a:effectLst/>
                        <a:latin typeface="Calibri"/>
                        <a:ea typeface="Calibri"/>
                        <a:cs typeface="Times New Roman"/>
                      </a:endParaRPr>
                    </a:p>
                  </a:txBody>
                  <a:tcPr marL="68580" marR="68580" marT="0" marB="0" anchor="ctr"/>
                </a:tc>
                <a:extLst>
                  <a:ext uri="{0D108BD9-81ED-4DB2-BD59-A6C34878D82A}">
                    <a16:rowId xmlns:a16="http://schemas.microsoft.com/office/drawing/2014/main" val="10007"/>
                  </a:ext>
                </a:extLst>
              </a:tr>
              <a:tr h="190500">
                <a:tc>
                  <a:txBody>
                    <a:bodyPr/>
                    <a:lstStyle/>
                    <a:p>
                      <a:pPr algn="ctr">
                        <a:lnSpc>
                          <a:spcPct val="115000"/>
                        </a:lnSpc>
                        <a:spcAft>
                          <a:spcPts val="0"/>
                        </a:spcAft>
                      </a:pPr>
                      <a:r>
                        <a:rPr lang="en-IN" sz="1100">
                          <a:effectLst/>
                        </a:rPr>
                        <a:t>Transport exp</a:t>
                      </a:r>
                      <a:endParaRPr lang="en-IN" sz="1100">
                        <a:effectLst/>
                        <a:latin typeface="Calibri"/>
                        <a:ea typeface="Calibri"/>
                        <a:cs typeface="Times New Roman"/>
                      </a:endParaRPr>
                    </a:p>
                  </a:txBody>
                  <a:tcPr marL="68580" marR="68580" marT="0" marB="0" anchor="ctr"/>
                </a:tc>
                <a:tc>
                  <a:txBody>
                    <a:bodyPr/>
                    <a:lstStyle/>
                    <a:p>
                      <a:pPr algn="ctr">
                        <a:lnSpc>
                          <a:spcPct val="115000"/>
                        </a:lnSpc>
                        <a:spcAft>
                          <a:spcPts val="0"/>
                        </a:spcAft>
                      </a:pPr>
                      <a:r>
                        <a:rPr lang="en-IN" sz="1100">
                          <a:effectLst/>
                        </a:rPr>
                        <a:t>1000</a:t>
                      </a:r>
                      <a:endParaRPr lang="en-IN" sz="1100">
                        <a:effectLst/>
                        <a:latin typeface="Calibri"/>
                        <a:ea typeface="Calibri"/>
                        <a:cs typeface="Times New Roman"/>
                      </a:endParaRPr>
                    </a:p>
                  </a:txBody>
                  <a:tcPr marL="68580" marR="68580" marT="0" marB="0" anchor="ctr"/>
                </a:tc>
                <a:tc>
                  <a:txBody>
                    <a:bodyPr/>
                    <a:lstStyle/>
                    <a:p>
                      <a:pPr algn="ctr">
                        <a:lnSpc>
                          <a:spcPct val="115000"/>
                        </a:lnSpc>
                        <a:spcAft>
                          <a:spcPts val="0"/>
                        </a:spcAft>
                      </a:pPr>
                      <a:r>
                        <a:rPr lang="en-IN" sz="1100">
                          <a:effectLst/>
                        </a:rPr>
                        <a:t> </a:t>
                      </a:r>
                      <a:endParaRPr lang="en-IN" sz="1100">
                        <a:effectLst/>
                        <a:latin typeface="Calibri"/>
                        <a:ea typeface="Calibri"/>
                        <a:cs typeface="Times New Roman"/>
                      </a:endParaRPr>
                    </a:p>
                  </a:txBody>
                  <a:tcPr marL="68580" marR="68580" marT="0" marB="0" anchor="ctr"/>
                </a:tc>
                <a:extLst>
                  <a:ext uri="{0D108BD9-81ED-4DB2-BD59-A6C34878D82A}">
                    <a16:rowId xmlns:a16="http://schemas.microsoft.com/office/drawing/2014/main" val="10008"/>
                  </a:ext>
                </a:extLst>
              </a:tr>
              <a:tr h="190500">
                <a:tc>
                  <a:txBody>
                    <a:bodyPr/>
                    <a:lstStyle/>
                    <a:p>
                      <a:pPr algn="ctr">
                        <a:lnSpc>
                          <a:spcPct val="115000"/>
                        </a:lnSpc>
                        <a:spcAft>
                          <a:spcPts val="0"/>
                        </a:spcAft>
                      </a:pPr>
                      <a:r>
                        <a:rPr lang="en-IN" sz="1100">
                          <a:effectLst/>
                        </a:rPr>
                        <a:t>Legal expenses</a:t>
                      </a:r>
                      <a:endParaRPr lang="en-IN" sz="1100">
                        <a:effectLst/>
                        <a:latin typeface="Calibri"/>
                        <a:ea typeface="Calibri"/>
                        <a:cs typeface="Times New Roman"/>
                      </a:endParaRPr>
                    </a:p>
                  </a:txBody>
                  <a:tcPr marL="68580" marR="68580" marT="0" marB="0" anchor="ctr"/>
                </a:tc>
                <a:tc>
                  <a:txBody>
                    <a:bodyPr/>
                    <a:lstStyle/>
                    <a:p>
                      <a:pPr algn="ctr">
                        <a:lnSpc>
                          <a:spcPct val="115000"/>
                        </a:lnSpc>
                        <a:spcAft>
                          <a:spcPts val="0"/>
                        </a:spcAft>
                      </a:pPr>
                      <a:r>
                        <a:rPr lang="en-IN" sz="1100">
                          <a:effectLst/>
                        </a:rPr>
                        <a:t>250</a:t>
                      </a:r>
                      <a:endParaRPr lang="en-IN" sz="1100">
                        <a:effectLst/>
                        <a:latin typeface="Calibri"/>
                        <a:ea typeface="Calibri"/>
                        <a:cs typeface="Times New Roman"/>
                      </a:endParaRPr>
                    </a:p>
                  </a:txBody>
                  <a:tcPr marL="68580" marR="68580" marT="0" marB="0" anchor="ctr"/>
                </a:tc>
                <a:tc>
                  <a:txBody>
                    <a:bodyPr/>
                    <a:lstStyle/>
                    <a:p>
                      <a:pPr algn="ctr">
                        <a:lnSpc>
                          <a:spcPct val="115000"/>
                        </a:lnSpc>
                        <a:spcAft>
                          <a:spcPts val="0"/>
                        </a:spcAft>
                      </a:pPr>
                      <a:r>
                        <a:rPr lang="en-IN" sz="1100">
                          <a:effectLst/>
                        </a:rPr>
                        <a:t> </a:t>
                      </a:r>
                      <a:endParaRPr lang="en-IN" sz="1100">
                        <a:effectLst/>
                        <a:latin typeface="Calibri"/>
                        <a:ea typeface="Calibri"/>
                        <a:cs typeface="Times New Roman"/>
                      </a:endParaRPr>
                    </a:p>
                  </a:txBody>
                  <a:tcPr marL="68580" marR="68580" marT="0" marB="0" anchor="ctr"/>
                </a:tc>
                <a:extLst>
                  <a:ext uri="{0D108BD9-81ED-4DB2-BD59-A6C34878D82A}">
                    <a16:rowId xmlns:a16="http://schemas.microsoft.com/office/drawing/2014/main" val="10009"/>
                  </a:ext>
                </a:extLst>
              </a:tr>
              <a:tr h="190500">
                <a:tc>
                  <a:txBody>
                    <a:bodyPr/>
                    <a:lstStyle/>
                    <a:p>
                      <a:pPr algn="ctr">
                        <a:lnSpc>
                          <a:spcPct val="115000"/>
                        </a:lnSpc>
                        <a:spcAft>
                          <a:spcPts val="0"/>
                        </a:spcAft>
                      </a:pPr>
                      <a:r>
                        <a:rPr lang="en-IN" sz="1100">
                          <a:effectLst/>
                        </a:rPr>
                        <a:t>Insurance</a:t>
                      </a:r>
                      <a:endParaRPr lang="en-IN" sz="1100">
                        <a:effectLst/>
                        <a:latin typeface="Calibri"/>
                        <a:ea typeface="Calibri"/>
                        <a:cs typeface="Times New Roman"/>
                      </a:endParaRPr>
                    </a:p>
                  </a:txBody>
                  <a:tcPr marL="68580" marR="68580" marT="0" marB="0" anchor="ctr"/>
                </a:tc>
                <a:tc>
                  <a:txBody>
                    <a:bodyPr/>
                    <a:lstStyle/>
                    <a:p>
                      <a:pPr algn="ctr">
                        <a:lnSpc>
                          <a:spcPct val="115000"/>
                        </a:lnSpc>
                        <a:spcAft>
                          <a:spcPts val="0"/>
                        </a:spcAft>
                      </a:pPr>
                      <a:r>
                        <a:rPr lang="en-IN" sz="1100">
                          <a:effectLst/>
                        </a:rPr>
                        <a:t>600</a:t>
                      </a:r>
                      <a:endParaRPr lang="en-IN" sz="1100">
                        <a:effectLst/>
                        <a:latin typeface="Calibri"/>
                        <a:ea typeface="Calibri"/>
                        <a:cs typeface="Times New Roman"/>
                      </a:endParaRPr>
                    </a:p>
                  </a:txBody>
                  <a:tcPr marL="68580" marR="68580" marT="0" marB="0" anchor="ctr"/>
                </a:tc>
                <a:tc>
                  <a:txBody>
                    <a:bodyPr/>
                    <a:lstStyle/>
                    <a:p>
                      <a:pPr algn="ctr">
                        <a:lnSpc>
                          <a:spcPct val="115000"/>
                        </a:lnSpc>
                        <a:spcAft>
                          <a:spcPts val="0"/>
                        </a:spcAft>
                      </a:pPr>
                      <a:r>
                        <a:rPr lang="en-IN" sz="1100">
                          <a:effectLst/>
                        </a:rPr>
                        <a:t> </a:t>
                      </a:r>
                      <a:endParaRPr lang="en-IN" sz="1100">
                        <a:effectLst/>
                        <a:latin typeface="Calibri"/>
                        <a:ea typeface="Calibri"/>
                        <a:cs typeface="Times New Roman"/>
                      </a:endParaRPr>
                    </a:p>
                  </a:txBody>
                  <a:tcPr marL="68580" marR="68580" marT="0" marB="0" anchor="ctr"/>
                </a:tc>
                <a:extLst>
                  <a:ext uri="{0D108BD9-81ED-4DB2-BD59-A6C34878D82A}">
                    <a16:rowId xmlns:a16="http://schemas.microsoft.com/office/drawing/2014/main" val="10010"/>
                  </a:ext>
                </a:extLst>
              </a:tr>
              <a:tr h="190500">
                <a:tc>
                  <a:txBody>
                    <a:bodyPr/>
                    <a:lstStyle/>
                    <a:p>
                      <a:pPr algn="ctr">
                        <a:lnSpc>
                          <a:spcPct val="115000"/>
                        </a:lnSpc>
                        <a:spcAft>
                          <a:spcPts val="0"/>
                        </a:spcAft>
                      </a:pPr>
                      <a:r>
                        <a:rPr lang="en-IN" sz="1100">
                          <a:effectLst/>
                        </a:rPr>
                        <a:t>Miscellaneous expenses</a:t>
                      </a:r>
                      <a:endParaRPr lang="en-IN" sz="1100">
                        <a:effectLst/>
                        <a:latin typeface="Calibri"/>
                        <a:ea typeface="Calibri"/>
                        <a:cs typeface="Times New Roman"/>
                      </a:endParaRPr>
                    </a:p>
                  </a:txBody>
                  <a:tcPr marL="68580" marR="68580" marT="0" marB="0" anchor="ctr"/>
                </a:tc>
                <a:tc>
                  <a:txBody>
                    <a:bodyPr/>
                    <a:lstStyle/>
                    <a:p>
                      <a:pPr algn="ctr">
                        <a:lnSpc>
                          <a:spcPct val="115000"/>
                        </a:lnSpc>
                        <a:spcAft>
                          <a:spcPts val="0"/>
                        </a:spcAft>
                      </a:pPr>
                      <a:r>
                        <a:rPr lang="en-IN" sz="1100">
                          <a:effectLst/>
                        </a:rPr>
                        <a:t>250</a:t>
                      </a:r>
                      <a:endParaRPr lang="en-IN" sz="1100">
                        <a:effectLst/>
                        <a:latin typeface="Calibri"/>
                        <a:ea typeface="Calibri"/>
                        <a:cs typeface="Times New Roman"/>
                      </a:endParaRPr>
                    </a:p>
                  </a:txBody>
                  <a:tcPr marL="68580" marR="68580" marT="0" marB="0" anchor="ctr"/>
                </a:tc>
                <a:tc>
                  <a:txBody>
                    <a:bodyPr/>
                    <a:lstStyle/>
                    <a:p>
                      <a:pPr algn="ctr">
                        <a:lnSpc>
                          <a:spcPct val="115000"/>
                        </a:lnSpc>
                        <a:spcAft>
                          <a:spcPts val="0"/>
                        </a:spcAft>
                      </a:pPr>
                      <a:r>
                        <a:rPr lang="en-IN" sz="1100">
                          <a:effectLst/>
                        </a:rPr>
                        <a:t> </a:t>
                      </a:r>
                      <a:endParaRPr lang="en-IN" sz="1100">
                        <a:effectLst/>
                        <a:latin typeface="Calibri"/>
                        <a:ea typeface="Calibri"/>
                        <a:cs typeface="Times New Roman"/>
                      </a:endParaRPr>
                    </a:p>
                  </a:txBody>
                  <a:tcPr marL="68580" marR="68580" marT="0" marB="0" anchor="ctr"/>
                </a:tc>
                <a:extLst>
                  <a:ext uri="{0D108BD9-81ED-4DB2-BD59-A6C34878D82A}">
                    <a16:rowId xmlns:a16="http://schemas.microsoft.com/office/drawing/2014/main" val="10011"/>
                  </a:ext>
                </a:extLst>
              </a:tr>
              <a:tr h="190500">
                <a:tc>
                  <a:txBody>
                    <a:bodyPr/>
                    <a:lstStyle/>
                    <a:p>
                      <a:pPr algn="ctr">
                        <a:lnSpc>
                          <a:spcPct val="115000"/>
                        </a:lnSpc>
                        <a:spcAft>
                          <a:spcPts val="0"/>
                        </a:spcAft>
                      </a:pPr>
                      <a:r>
                        <a:rPr lang="en-IN" sz="1100">
                          <a:effectLst/>
                        </a:rPr>
                        <a:t>Total expenses</a:t>
                      </a:r>
                      <a:endParaRPr lang="en-IN" sz="1100">
                        <a:effectLst/>
                        <a:latin typeface="Calibri"/>
                        <a:ea typeface="Calibri"/>
                        <a:cs typeface="Times New Roman"/>
                      </a:endParaRPr>
                    </a:p>
                  </a:txBody>
                  <a:tcPr marL="68580" marR="68580" marT="0" marB="0" anchor="ctr"/>
                </a:tc>
                <a:tc>
                  <a:txBody>
                    <a:bodyPr/>
                    <a:lstStyle/>
                    <a:p>
                      <a:pPr algn="ctr">
                        <a:lnSpc>
                          <a:spcPct val="115000"/>
                        </a:lnSpc>
                        <a:spcAft>
                          <a:spcPts val="0"/>
                        </a:spcAft>
                      </a:pPr>
                      <a:r>
                        <a:rPr lang="en-IN" sz="1100">
                          <a:effectLst/>
                        </a:rPr>
                        <a:t> </a:t>
                      </a:r>
                      <a:endParaRPr lang="en-IN" sz="1100">
                        <a:effectLst/>
                        <a:latin typeface="Calibri"/>
                        <a:ea typeface="Calibri"/>
                        <a:cs typeface="Times New Roman"/>
                      </a:endParaRPr>
                    </a:p>
                  </a:txBody>
                  <a:tcPr marL="68580" marR="68580" marT="0" marB="0" anchor="ctr"/>
                </a:tc>
                <a:tc>
                  <a:txBody>
                    <a:bodyPr/>
                    <a:lstStyle/>
                    <a:p>
                      <a:pPr algn="ctr">
                        <a:lnSpc>
                          <a:spcPct val="115000"/>
                        </a:lnSpc>
                        <a:spcAft>
                          <a:spcPts val="0"/>
                        </a:spcAft>
                      </a:pPr>
                      <a:r>
                        <a:rPr lang="en-IN" sz="1100">
                          <a:effectLst/>
                        </a:rPr>
                        <a:t>6700</a:t>
                      </a:r>
                      <a:endParaRPr lang="en-IN" sz="1100">
                        <a:effectLst/>
                        <a:latin typeface="Calibri"/>
                        <a:ea typeface="Calibri"/>
                        <a:cs typeface="Times New Roman"/>
                      </a:endParaRPr>
                    </a:p>
                  </a:txBody>
                  <a:tcPr marL="68580" marR="68580" marT="0" marB="0" anchor="ctr"/>
                </a:tc>
                <a:extLst>
                  <a:ext uri="{0D108BD9-81ED-4DB2-BD59-A6C34878D82A}">
                    <a16:rowId xmlns:a16="http://schemas.microsoft.com/office/drawing/2014/main" val="10012"/>
                  </a:ext>
                </a:extLst>
              </a:tr>
              <a:tr h="190500">
                <a:tc>
                  <a:txBody>
                    <a:bodyPr/>
                    <a:lstStyle/>
                    <a:p>
                      <a:pPr algn="ctr">
                        <a:lnSpc>
                          <a:spcPct val="115000"/>
                        </a:lnSpc>
                        <a:spcAft>
                          <a:spcPts val="0"/>
                        </a:spcAft>
                      </a:pPr>
                      <a:r>
                        <a:rPr lang="en-IN" sz="1100">
                          <a:effectLst/>
                        </a:rPr>
                        <a:t>Net income</a:t>
                      </a:r>
                      <a:endParaRPr lang="en-IN" sz="1100">
                        <a:effectLst/>
                        <a:latin typeface="Calibri"/>
                        <a:ea typeface="Calibri"/>
                        <a:cs typeface="Times New Roman"/>
                      </a:endParaRPr>
                    </a:p>
                  </a:txBody>
                  <a:tcPr marL="68580" marR="68580" marT="0" marB="0" anchor="ctr"/>
                </a:tc>
                <a:tc>
                  <a:txBody>
                    <a:bodyPr/>
                    <a:lstStyle/>
                    <a:p>
                      <a:pPr algn="ctr">
                        <a:lnSpc>
                          <a:spcPct val="115000"/>
                        </a:lnSpc>
                        <a:spcAft>
                          <a:spcPts val="0"/>
                        </a:spcAft>
                      </a:pPr>
                      <a:r>
                        <a:rPr lang="en-IN" sz="1100">
                          <a:effectLst/>
                        </a:rPr>
                        <a:t>`</a:t>
                      </a:r>
                      <a:endParaRPr lang="en-IN" sz="1100">
                        <a:effectLst/>
                        <a:latin typeface="Calibri"/>
                        <a:ea typeface="Calibri"/>
                        <a:cs typeface="Times New Roman"/>
                      </a:endParaRPr>
                    </a:p>
                  </a:txBody>
                  <a:tcPr marL="68580" marR="68580" marT="0" marB="0" anchor="ctr"/>
                </a:tc>
                <a:tc>
                  <a:txBody>
                    <a:bodyPr/>
                    <a:lstStyle/>
                    <a:p>
                      <a:pPr algn="ctr">
                        <a:lnSpc>
                          <a:spcPct val="115000"/>
                        </a:lnSpc>
                        <a:spcAft>
                          <a:spcPts val="0"/>
                        </a:spcAft>
                      </a:pPr>
                      <a:r>
                        <a:rPr lang="en-IN" sz="1100" dirty="0">
                          <a:effectLst/>
                        </a:rPr>
                        <a:t>353300</a:t>
                      </a:r>
                      <a:endParaRPr lang="en-IN" sz="1100" dirty="0">
                        <a:effectLst/>
                        <a:latin typeface="Calibri"/>
                        <a:ea typeface="Calibri"/>
                        <a:cs typeface="Times New Roman"/>
                      </a:endParaRPr>
                    </a:p>
                  </a:txBody>
                  <a:tcPr marL="68580" marR="68580" marT="0" marB="0" anchor="ctr"/>
                </a:tc>
                <a:extLst>
                  <a:ext uri="{0D108BD9-81ED-4DB2-BD59-A6C34878D82A}">
                    <a16:rowId xmlns:a16="http://schemas.microsoft.com/office/drawing/2014/main" val="10013"/>
                  </a:ext>
                </a:extLst>
              </a:tr>
            </a:tbl>
          </a:graphicData>
        </a:graphic>
      </p:graphicFrame>
      <p:graphicFrame>
        <p:nvGraphicFramePr>
          <p:cNvPr id="5" name="Table 4"/>
          <p:cNvGraphicFramePr>
            <a:graphicFrameLocks noGrp="1"/>
          </p:cNvGraphicFramePr>
          <p:nvPr>
            <p:extLst>
              <p:ext uri="{D42A27DB-BD31-4B8C-83A1-F6EECF244321}">
                <p14:modId xmlns:p14="http://schemas.microsoft.com/office/powerpoint/2010/main" val="61069542"/>
              </p:ext>
            </p:extLst>
          </p:nvPr>
        </p:nvGraphicFramePr>
        <p:xfrm>
          <a:off x="4716016" y="1203598"/>
          <a:ext cx="3653155" cy="2419350"/>
        </p:xfrm>
        <a:graphic>
          <a:graphicData uri="http://schemas.openxmlformats.org/drawingml/2006/table">
            <a:tbl>
              <a:tblPr firstRow="1" firstCol="1" bandRow="1">
                <a:tableStyleId>{57F4A19C-DE7A-4BD5-A1C0-BAF326BA6579}</a:tableStyleId>
              </a:tblPr>
              <a:tblGrid>
                <a:gridCol w="2433955">
                  <a:extLst>
                    <a:ext uri="{9D8B030D-6E8A-4147-A177-3AD203B41FA5}">
                      <a16:colId xmlns:a16="http://schemas.microsoft.com/office/drawing/2014/main" val="20000"/>
                    </a:ext>
                  </a:extLst>
                </a:gridCol>
                <a:gridCol w="609600">
                  <a:extLst>
                    <a:ext uri="{9D8B030D-6E8A-4147-A177-3AD203B41FA5}">
                      <a16:colId xmlns:a16="http://schemas.microsoft.com/office/drawing/2014/main" val="20001"/>
                    </a:ext>
                  </a:extLst>
                </a:gridCol>
                <a:gridCol w="609600">
                  <a:extLst>
                    <a:ext uri="{9D8B030D-6E8A-4147-A177-3AD203B41FA5}">
                      <a16:colId xmlns:a16="http://schemas.microsoft.com/office/drawing/2014/main" val="20002"/>
                    </a:ext>
                  </a:extLst>
                </a:gridCol>
              </a:tblGrid>
              <a:tr h="190500">
                <a:tc>
                  <a:txBody>
                    <a:bodyPr/>
                    <a:lstStyle/>
                    <a:p>
                      <a:pPr algn="ctr">
                        <a:lnSpc>
                          <a:spcPct val="115000"/>
                        </a:lnSpc>
                        <a:spcAft>
                          <a:spcPts val="0"/>
                        </a:spcAft>
                      </a:pPr>
                      <a:r>
                        <a:rPr lang="en-IN" sz="1100" dirty="0">
                          <a:effectLst/>
                        </a:rPr>
                        <a:t>In the books of </a:t>
                      </a:r>
                      <a:r>
                        <a:rPr lang="en-IN" sz="1100" dirty="0" err="1">
                          <a:effectLst/>
                        </a:rPr>
                        <a:t>Kafe</a:t>
                      </a:r>
                      <a:r>
                        <a:rPr lang="en-IN" sz="1100" dirty="0">
                          <a:effectLst/>
                        </a:rPr>
                        <a:t> Express</a:t>
                      </a:r>
                      <a:endParaRPr lang="en-IN" sz="1100" dirty="0">
                        <a:effectLst/>
                        <a:latin typeface="Calibri"/>
                        <a:ea typeface="Calibri"/>
                        <a:cs typeface="Times New Roman"/>
                      </a:endParaRPr>
                    </a:p>
                  </a:txBody>
                  <a:tcPr marL="68580" marR="68580" marT="0" marB="0" anchor="ctr"/>
                </a:tc>
                <a:tc>
                  <a:txBody>
                    <a:bodyPr/>
                    <a:lstStyle/>
                    <a:p>
                      <a:pPr algn="ctr">
                        <a:lnSpc>
                          <a:spcPct val="115000"/>
                        </a:lnSpc>
                        <a:spcAft>
                          <a:spcPts val="0"/>
                        </a:spcAft>
                      </a:pPr>
                      <a:r>
                        <a:rPr lang="en-IN" sz="1100">
                          <a:effectLst/>
                        </a:rPr>
                        <a:t>£</a:t>
                      </a:r>
                      <a:endParaRPr lang="en-IN" sz="1100">
                        <a:effectLst/>
                        <a:latin typeface="Calibri"/>
                        <a:ea typeface="Calibri"/>
                        <a:cs typeface="Times New Roman"/>
                      </a:endParaRPr>
                    </a:p>
                  </a:txBody>
                  <a:tcPr marL="68580" marR="68580" marT="0" marB="0" anchor="ctr"/>
                </a:tc>
                <a:tc>
                  <a:txBody>
                    <a:bodyPr/>
                    <a:lstStyle/>
                    <a:p>
                      <a:pPr algn="ctr">
                        <a:lnSpc>
                          <a:spcPct val="115000"/>
                        </a:lnSpc>
                        <a:spcAft>
                          <a:spcPts val="0"/>
                        </a:spcAft>
                      </a:pPr>
                      <a:r>
                        <a:rPr lang="en-IN" sz="1100">
                          <a:effectLst/>
                        </a:rPr>
                        <a:t>£</a:t>
                      </a:r>
                      <a:endParaRPr lang="en-IN" sz="1100">
                        <a:effectLst/>
                        <a:latin typeface="Calibri"/>
                        <a:ea typeface="Calibri"/>
                        <a:cs typeface="Times New Roman"/>
                      </a:endParaRPr>
                    </a:p>
                  </a:txBody>
                  <a:tcPr marL="68580" marR="68580" marT="0" marB="0" anchor="ctr"/>
                </a:tc>
                <a:extLst>
                  <a:ext uri="{0D108BD9-81ED-4DB2-BD59-A6C34878D82A}">
                    <a16:rowId xmlns:a16="http://schemas.microsoft.com/office/drawing/2014/main" val="10000"/>
                  </a:ext>
                </a:extLst>
              </a:tr>
              <a:tr h="180975">
                <a:tc>
                  <a:txBody>
                    <a:bodyPr/>
                    <a:lstStyle/>
                    <a:p>
                      <a:pPr algn="ctr">
                        <a:lnSpc>
                          <a:spcPct val="115000"/>
                        </a:lnSpc>
                        <a:spcAft>
                          <a:spcPts val="0"/>
                        </a:spcAft>
                      </a:pPr>
                      <a:r>
                        <a:rPr lang="en-IN" sz="1100">
                          <a:effectLst/>
                        </a:rPr>
                        <a:t>Cash flow statement</a:t>
                      </a:r>
                      <a:endParaRPr lang="en-IN" sz="1100">
                        <a:effectLst/>
                        <a:latin typeface="Calibri"/>
                        <a:ea typeface="Calibri"/>
                        <a:cs typeface="Times New Roman"/>
                      </a:endParaRPr>
                    </a:p>
                  </a:txBody>
                  <a:tcPr marL="68580" marR="68580" marT="0" marB="0" anchor="ctr"/>
                </a:tc>
                <a:tc>
                  <a:txBody>
                    <a:bodyPr/>
                    <a:lstStyle/>
                    <a:p>
                      <a:pPr algn="ctr">
                        <a:lnSpc>
                          <a:spcPct val="115000"/>
                        </a:lnSpc>
                        <a:spcAft>
                          <a:spcPts val="0"/>
                        </a:spcAft>
                      </a:pPr>
                      <a:r>
                        <a:rPr lang="en-IN" sz="1100">
                          <a:effectLst/>
                        </a:rPr>
                        <a:t> </a:t>
                      </a:r>
                      <a:endParaRPr lang="en-IN" sz="1100">
                        <a:effectLst/>
                        <a:latin typeface="Calibri"/>
                        <a:ea typeface="Calibri"/>
                        <a:cs typeface="Times New Roman"/>
                      </a:endParaRPr>
                    </a:p>
                  </a:txBody>
                  <a:tcPr marL="68580" marR="68580" marT="0" marB="0" anchor="ctr"/>
                </a:tc>
                <a:tc>
                  <a:txBody>
                    <a:bodyPr/>
                    <a:lstStyle/>
                    <a:p>
                      <a:pPr algn="ctr">
                        <a:lnSpc>
                          <a:spcPct val="115000"/>
                        </a:lnSpc>
                        <a:spcAft>
                          <a:spcPts val="0"/>
                        </a:spcAft>
                      </a:pPr>
                      <a:r>
                        <a:rPr lang="en-IN" sz="1100">
                          <a:effectLst/>
                        </a:rPr>
                        <a:t> </a:t>
                      </a:r>
                      <a:endParaRPr lang="en-IN" sz="1100">
                        <a:effectLst/>
                        <a:latin typeface="Calibri"/>
                        <a:ea typeface="Calibri"/>
                        <a:cs typeface="Times New Roman"/>
                      </a:endParaRPr>
                    </a:p>
                  </a:txBody>
                  <a:tcPr marL="68580" marR="68580" marT="0" marB="0" anchor="ctr"/>
                </a:tc>
                <a:extLst>
                  <a:ext uri="{0D108BD9-81ED-4DB2-BD59-A6C34878D82A}">
                    <a16:rowId xmlns:a16="http://schemas.microsoft.com/office/drawing/2014/main" val="10001"/>
                  </a:ext>
                </a:extLst>
              </a:tr>
              <a:tr h="190500">
                <a:tc>
                  <a:txBody>
                    <a:bodyPr/>
                    <a:lstStyle/>
                    <a:p>
                      <a:pPr algn="ctr">
                        <a:lnSpc>
                          <a:spcPct val="115000"/>
                        </a:lnSpc>
                        <a:spcAft>
                          <a:spcPts val="0"/>
                        </a:spcAft>
                      </a:pPr>
                      <a:r>
                        <a:rPr lang="en-IN" sz="1100">
                          <a:effectLst/>
                        </a:rPr>
                        <a:t>Cash at the beginning</a:t>
                      </a:r>
                      <a:endParaRPr lang="en-IN" sz="1100">
                        <a:effectLst/>
                        <a:latin typeface="Calibri"/>
                        <a:ea typeface="Calibri"/>
                        <a:cs typeface="Times New Roman"/>
                      </a:endParaRPr>
                    </a:p>
                  </a:txBody>
                  <a:tcPr marL="68580" marR="68580" marT="0" marB="0" anchor="ctr"/>
                </a:tc>
                <a:tc>
                  <a:txBody>
                    <a:bodyPr/>
                    <a:lstStyle/>
                    <a:p>
                      <a:pPr algn="ctr">
                        <a:lnSpc>
                          <a:spcPct val="115000"/>
                        </a:lnSpc>
                        <a:spcAft>
                          <a:spcPts val="0"/>
                        </a:spcAft>
                      </a:pPr>
                      <a:r>
                        <a:rPr lang="en-IN" sz="1100">
                          <a:effectLst/>
                        </a:rPr>
                        <a:t> </a:t>
                      </a:r>
                      <a:endParaRPr lang="en-IN" sz="1100">
                        <a:effectLst/>
                        <a:latin typeface="Calibri"/>
                        <a:ea typeface="Calibri"/>
                        <a:cs typeface="Times New Roman"/>
                      </a:endParaRPr>
                    </a:p>
                  </a:txBody>
                  <a:tcPr marL="68580" marR="68580" marT="0" marB="0" anchor="ctr"/>
                </a:tc>
                <a:tc>
                  <a:txBody>
                    <a:bodyPr/>
                    <a:lstStyle/>
                    <a:p>
                      <a:pPr algn="ctr">
                        <a:lnSpc>
                          <a:spcPct val="115000"/>
                        </a:lnSpc>
                        <a:spcAft>
                          <a:spcPts val="0"/>
                        </a:spcAft>
                      </a:pPr>
                      <a:r>
                        <a:rPr lang="en-IN" sz="1100">
                          <a:effectLst/>
                        </a:rPr>
                        <a:t>200000</a:t>
                      </a:r>
                      <a:endParaRPr lang="en-IN" sz="1100">
                        <a:effectLst/>
                        <a:latin typeface="Calibri"/>
                        <a:ea typeface="Calibri"/>
                        <a:cs typeface="Times New Roman"/>
                      </a:endParaRPr>
                    </a:p>
                  </a:txBody>
                  <a:tcPr marL="68580" marR="68580" marT="0" marB="0" anchor="ctr"/>
                </a:tc>
                <a:extLst>
                  <a:ext uri="{0D108BD9-81ED-4DB2-BD59-A6C34878D82A}">
                    <a16:rowId xmlns:a16="http://schemas.microsoft.com/office/drawing/2014/main" val="10002"/>
                  </a:ext>
                </a:extLst>
              </a:tr>
              <a:tr h="190500">
                <a:tc>
                  <a:txBody>
                    <a:bodyPr/>
                    <a:lstStyle/>
                    <a:p>
                      <a:pPr algn="ctr">
                        <a:lnSpc>
                          <a:spcPct val="115000"/>
                        </a:lnSpc>
                        <a:spcAft>
                          <a:spcPts val="0"/>
                        </a:spcAft>
                      </a:pPr>
                      <a:r>
                        <a:rPr lang="en-IN" sz="1100">
                          <a:effectLst/>
                        </a:rPr>
                        <a:t>Sales</a:t>
                      </a:r>
                      <a:endParaRPr lang="en-IN" sz="1100">
                        <a:effectLst/>
                        <a:latin typeface="Calibri"/>
                        <a:ea typeface="Calibri"/>
                        <a:cs typeface="Times New Roman"/>
                      </a:endParaRPr>
                    </a:p>
                  </a:txBody>
                  <a:tcPr marL="68580" marR="68580" marT="0" marB="0" anchor="ctr"/>
                </a:tc>
                <a:tc>
                  <a:txBody>
                    <a:bodyPr/>
                    <a:lstStyle/>
                    <a:p>
                      <a:pPr algn="ctr">
                        <a:lnSpc>
                          <a:spcPct val="115000"/>
                        </a:lnSpc>
                        <a:spcAft>
                          <a:spcPts val="0"/>
                        </a:spcAft>
                      </a:pPr>
                      <a:r>
                        <a:rPr lang="en-IN" sz="1100">
                          <a:effectLst/>
                        </a:rPr>
                        <a:t> </a:t>
                      </a:r>
                      <a:endParaRPr lang="en-IN" sz="1100">
                        <a:effectLst/>
                        <a:latin typeface="Calibri"/>
                        <a:ea typeface="Calibri"/>
                        <a:cs typeface="Times New Roman"/>
                      </a:endParaRPr>
                    </a:p>
                  </a:txBody>
                  <a:tcPr marL="68580" marR="68580" marT="0" marB="0" anchor="ctr"/>
                </a:tc>
                <a:tc>
                  <a:txBody>
                    <a:bodyPr/>
                    <a:lstStyle/>
                    <a:p>
                      <a:pPr algn="ctr">
                        <a:lnSpc>
                          <a:spcPct val="115000"/>
                        </a:lnSpc>
                        <a:spcAft>
                          <a:spcPts val="0"/>
                        </a:spcAft>
                      </a:pPr>
                      <a:r>
                        <a:rPr lang="en-IN" sz="1100">
                          <a:effectLst/>
                        </a:rPr>
                        <a:t>400000</a:t>
                      </a:r>
                      <a:endParaRPr lang="en-IN" sz="1100">
                        <a:effectLst/>
                        <a:latin typeface="Calibri"/>
                        <a:ea typeface="Calibri"/>
                        <a:cs typeface="Times New Roman"/>
                      </a:endParaRPr>
                    </a:p>
                  </a:txBody>
                  <a:tcPr marL="68580" marR="68580" marT="0" marB="0" anchor="ctr"/>
                </a:tc>
                <a:extLst>
                  <a:ext uri="{0D108BD9-81ED-4DB2-BD59-A6C34878D82A}">
                    <a16:rowId xmlns:a16="http://schemas.microsoft.com/office/drawing/2014/main" val="10003"/>
                  </a:ext>
                </a:extLst>
              </a:tr>
              <a:tr h="190500">
                <a:tc>
                  <a:txBody>
                    <a:bodyPr/>
                    <a:lstStyle/>
                    <a:p>
                      <a:pPr algn="ctr">
                        <a:lnSpc>
                          <a:spcPct val="115000"/>
                        </a:lnSpc>
                        <a:spcAft>
                          <a:spcPts val="0"/>
                        </a:spcAft>
                      </a:pPr>
                      <a:r>
                        <a:rPr lang="en-IN" sz="1100">
                          <a:effectLst/>
                        </a:rPr>
                        <a:t>Total cash received</a:t>
                      </a:r>
                      <a:endParaRPr lang="en-IN" sz="1100">
                        <a:effectLst/>
                        <a:latin typeface="Calibri"/>
                        <a:ea typeface="Calibri"/>
                        <a:cs typeface="Times New Roman"/>
                      </a:endParaRPr>
                    </a:p>
                  </a:txBody>
                  <a:tcPr marL="68580" marR="68580" marT="0" marB="0" anchor="ctr"/>
                </a:tc>
                <a:tc>
                  <a:txBody>
                    <a:bodyPr/>
                    <a:lstStyle/>
                    <a:p>
                      <a:pPr algn="ctr">
                        <a:lnSpc>
                          <a:spcPct val="115000"/>
                        </a:lnSpc>
                        <a:spcAft>
                          <a:spcPts val="0"/>
                        </a:spcAft>
                      </a:pPr>
                      <a:r>
                        <a:rPr lang="en-IN" sz="1100">
                          <a:effectLst/>
                        </a:rPr>
                        <a:t> </a:t>
                      </a:r>
                      <a:endParaRPr lang="en-IN" sz="1100">
                        <a:effectLst/>
                        <a:latin typeface="Calibri"/>
                        <a:ea typeface="Calibri"/>
                        <a:cs typeface="Times New Roman"/>
                      </a:endParaRPr>
                    </a:p>
                  </a:txBody>
                  <a:tcPr marL="68580" marR="68580" marT="0" marB="0" anchor="ctr"/>
                </a:tc>
                <a:tc>
                  <a:txBody>
                    <a:bodyPr/>
                    <a:lstStyle/>
                    <a:p>
                      <a:pPr algn="ctr">
                        <a:lnSpc>
                          <a:spcPct val="115000"/>
                        </a:lnSpc>
                        <a:spcAft>
                          <a:spcPts val="0"/>
                        </a:spcAft>
                      </a:pPr>
                      <a:r>
                        <a:rPr lang="en-IN" sz="1100">
                          <a:effectLst/>
                        </a:rPr>
                        <a:t>600000</a:t>
                      </a:r>
                      <a:endParaRPr lang="en-IN" sz="1100">
                        <a:effectLst/>
                        <a:latin typeface="Calibri"/>
                        <a:ea typeface="Calibri"/>
                        <a:cs typeface="Times New Roman"/>
                      </a:endParaRPr>
                    </a:p>
                  </a:txBody>
                  <a:tcPr marL="68580" marR="68580" marT="0" marB="0" anchor="ctr"/>
                </a:tc>
                <a:extLst>
                  <a:ext uri="{0D108BD9-81ED-4DB2-BD59-A6C34878D82A}">
                    <a16:rowId xmlns:a16="http://schemas.microsoft.com/office/drawing/2014/main" val="10004"/>
                  </a:ext>
                </a:extLst>
              </a:tr>
              <a:tr h="180975">
                <a:tc>
                  <a:txBody>
                    <a:bodyPr/>
                    <a:lstStyle/>
                    <a:p>
                      <a:pPr algn="ctr">
                        <a:lnSpc>
                          <a:spcPct val="115000"/>
                        </a:lnSpc>
                        <a:spcAft>
                          <a:spcPts val="0"/>
                        </a:spcAft>
                      </a:pPr>
                      <a:r>
                        <a:rPr lang="en-IN" sz="1100">
                          <a:effectLst/>
                        </a:rPr>
                        <a:t>Cash paid</a:t>
                      </a:r>
                      <a:endParaRPr lang="en-IN" sz="1100">
                        <a:effectLst/>
                        <a:latin typeface="Calibri"/>
                        <a:ea typeface="Calibri"/>
                        <a:cs typeface="Times New Roman"/>
                      </a:endParaRPr>
                    </a:p>
                  </a:txBody>
                  <a:tcPr marL="68580" marR="68580" marT="0" marB="0" anchor="ctr"/>
                </a:tc>
                <a:tc>
                  <a:txBody>
                    <a:bodyPr/>
                    <a:lstStyle/>
                    <a:p>
                      <a:pPr algn="ctr">
                        <a:lnSpc>
                          <a:spcPct val="115000"/>
                        </a:lnSpc>
                        <a:spcAft>
                          <a:spcPts val="0"/>
                        </a:spcAft>
                      </a:pPr>
                      <a:r>
                        <a:rPr lang="en-IN" sz="1100">
                          <a:effectLst/>
                        </a:rPr>
                        <a:t> </a:t>
                      </a:r>
                      <a:endParaRPr lang="en-IN" sz="1100">
                        <a:effectLst/>
                        <a:latin typeface="Calibri"/>
                        <a:ea typeface="Calibri"/>
                        <a:cs typeface="Times New Roman"/>
                      </a:endParaRPr>
                    </a:p>
                  </a:txBody>
                  <a:tcPr marL="68580" marR="68580" marT="0" marB="0" anchor="ctr"/>
                </a:tc>
                <a:tc>
                  <a:txBody>
                    <a:bodyPr/>
                    <a:lstStyle/>
                    <a:p>
                      <a:pPr algn="ctr">
                        <a:lnSpc>
                          <a:spcPct val="115000"/>
                        </a:lnSpc>
                        <a:spcAft>
                          <a:spcPts val="0"/>
                        </a:spcAft>
                      </a:pPr>
                      <a:r>
                        <a:rPr lang="en-IN" sz="1100">
                          <a:effectLst/>
                        </a:rPr>
                        <a:t> </a:t>
                      </a:r>
                      <a:endParaRPr lang="en-IN" sz="1100">
                        <a:effectLst/>
                        <a:latin typeface="Calibri"/>
                        <a:ea typeface="Calibri"/>
                        <a:cs typeface="Times New Roman"/>
                      </a:endParaRPr>
                    </a:p>
                  </a:txBody>
                  <a:tcPr marL="68580" marR="68580" marT="0" marB="0" anchor="ctr"/>
                </a:tc>
                <a:extLst>
                  <a:ext uri="{0D108BD9-81ED-4DB2-BD59-A6C34878D82A}">
                    <a16:rowId xmlns:a16="http://schemas.microsoft.com/office/drawing/2014/main" val="10005"/>
                  </a:ext>
                </a:extLst>
              </a:tr>
              <a:tr h="180975">
                <a:tc>
                  <a:txBody>
                    <a:bodyPr/>
                    <a:lstStyle/>
                    <a:p>
                      <a:pPr algn="ctr">
                        <a:lnSpc>
                          <a:spcPct val="115000"/>
                        </a:lnSpc>
                        <a:spcAft>
                          <a:spcPts val="0"/>
                        </a:spcAft>
                      </a:pPr>
                      <a:r>
                        <a:rPr lang="en-IN" sz="1100">
                          <a:effectLst/>
                        </a:rPr>
                        <a:t>Salary</a:t>
                      </a:r>
                      <a:endParaRPr lang="en-IN" sz="1100">
                        <a:effectLst/>
                        <a:latin typeface="Calibri"/>
                        <a:ea typeface="Calibri"/>
                        <a:cs typeface="Times New Roman"/>
                      </a:endParaRPr>
                    </a:p>
                  </a:txBody>
                  <a:tcPr marL="68580" marR="68580" marT="0" marB="0" anchor="ctr"/>
                </a:tc>
                <a:tc>
                  <a:txBody>
                    <a:bodyPr/>
                    <a:lstStyle/>
                    <a:p>
                      <a:pPr algn="ctr">
                        <a:lnSpc>
                          <a:spcPct val="115000"/>
                        </a:lnSpc>
                        <a:spcAft>
                          <a:spcPts val="0"/>
                        </a:spcAft>
                      </a:pPr>
                      <a:r>
                        <a:rPr lang="en-IN" sz="1100">
                          <a:effectLst/>
                        </a:rPr>
                        <a:t>4000</a:t>
                      </a:r>
                      <a:endParaRPr lang="en-IN" sz="1100">
                        <a:effectLst/>
                        <a:latin typeface="Calibri"/>
                        <a:ea typeface="Calibri"/>
                        <a:cs typeface="Times New Roman"/>
                      </a:endParaRPr>
                    </a:p>
                  </a:txBody>
                  <a:tcPr marL="68580" marR="68580" marT="0" marB="0" anchor="ctr"/>
                </a:tc>
                <a:tc>
                  <a:txBody>
                    <a:bodyPr/>
                    <a:lstStyle/>
                    <a:p>
                      <a:pPr algn="ctr">
                        <a:lnSpc>
                          <a:spcPct val="115000"/>
                        </a:lnSpc>
                        <a:spcAft>
                          <a:spcPts val="0"/>
                        </a:spcAft>
                      </a:pPr>
                      <a:r>
                        <a:rPr lang="en-IN" sz="1100">
                          <a:effectLst/>
                        </a:rPr>
                        <a:t> </a:t>
                      </a:r>
                      <a:endParaRPr lang="en-IN" sz="1100">
                        <a:effectLst/>
                        <a:latin typeface="Calibri"/>
                        <a:ea typeface="Calibri"/>
                        <a:cs typeface="Times New Roman"/>
                      </a:endParaRPr>
                    </a:p>
                  </a:txBody>
                  <a:tcPr marL="68580" marR="68580" marT="0" marB="0" anchor="ctr"/>
                </a:tc>
                <a:extLst>
                  <a:ext uri="{0D108BD9-81ED-4DB2-BD59-A6C34878D82A}">
                    <a16:rowId xmlns:a16="http://schemas.microsoft.com/office/drawing/2014/main" val="10006"/>
                  </a:ext>
                </a:extLst>
              </a:tr>
              <a:tr h="180975">
                <a:tc>
                  <a:txBody>
                    <a:bodyPr/>
                    <a:lstStyle/>
                    <a:p>
                      <a:pPr algn="ctr">
                        <a:lnSpc>
                          <a:spcPct val="115000"/>
                        </a:lnSpc>
                        <a:spcAft>
                          <a:spcPts val="0"/>
                        </a:spcAft>
                      </a:pPr>
                      <a:r>
                        <a:rPr lang="en-IN" sz="1100">
                          <a:effectLst/>
                        </a:rPr>
                        <a:t>Transport cost</a:t>
                      </a:r>
                      <a:endParaRPr lang="en-IN" sz="1100">
                        <a:effectLst/>
                        <a:latin typeface="Calibri"/>
                        <a:ea typeface="Calibri"/>
                        <a:cs typeface="Times New Roman"/>
                      </a:endParaRPr>
                    </a:p>
                  </a:txBody>
                  <a:tcPr marL="68580" marR="68580" marT="0" marB="0" anchor="ctr"/>
                </a:tc>
                <a:tc>
                  <a:txBody>
                    <a:bodyPr/>
                    <a:lstStyle/>
                    <a:p>
                      <a:pPr algn="ctr">
                        <a:lnSpc>
                          <a:spcPct val="115000"/>
                        </a:lnSpc>
                        <a:spcAft>
                          <a:spcPts val="0"/>
                        </a:spcAft>
                      </a:pPr>
                      <a:r>
                        <a:rPr lang="en-IN" sz="1100">
                          <a:effectLst/>
                        </a:rPr>
                        <a:t>1000</a:t>
                      </a:r>
                      <a:endParaRPr lang="en-IN" sz="1100">
                        <a:effectLst/>
                        <a:latin typeface="Calibri"/>
                        <a:ea typeface="Calibri"/>
                        <a:cs typeface="Times New Roman"/>
                      </a:endParaRPr>
                    </a:p>
                  </a:txBody>
                  <a:tcPr marL="68580" marR="68580" marT="0" marB="0" anchor="ctr"/>
                </a:tc>
                <a:tc>
                  <a:txBody>
                    <a:bodyPr/>
                    <a:lstStyle/>
                    <a:p>
                      <a:pPr algn="ctr">
                        <a:lnSpc>
                          <a:spcPct val="115000"/>
                        </a:lnSpc>
                        <a:spcAft>
                          <a:spcPts val="0"/>
                        </a:spcAft>
                      </a:pPr>
                      <a:r>
                        <a:rPr lang="en-IN" sz="1100">
                          <a:effectLst/>
                        </a:rPr>
                        <a:t> </a:t>
                      </a:r>
                      <a:endParaRPr lang="en-IN" sz="1100">
                        <a:effectLst/>
                        <a:latin typeface="Calibri"/>
                        <a:ea typeface="Calibri"/>
                        <a:cs typeface="Times New Roman"/>
                      </a:endParaRPr>
                    </a:p>
                  </a:txBody>
                  <a:tcPr marL="68580" marR="68580" marT="0" marB="0" anchor="ctr"/>
                </a:tc>
                <a:extLst>
                  <a:ext uri="{0D108BD9-81ED-4DB2-BD59-A6C34878D82A}">
                    <a16:rowId xmlns:a16="http://schemas.microsoft.com/office/drawing/2014/main" val="10007"/>
                  </a:ext>
                </a:extLst>
              </a:tr>
              <a:tr h="190500">
                <a:tc>
                  <a:txBody>
                    <a:bodyPr/>
                    <a:lstStyle/>
                    <a:p>
                      <a:pPr algn="ctr">
                        <a:lnSpc>
                          <a:spcPct val="115000"/>
                        </a:lnSpc>
                        <a:spcAft>
                          <a:spcPts val="0"/>
                        </a:spcAft>
                      </a:pPr>
                      <a:r>
                        <a:rPr lang="en-IN" sz="1100">
                          <a:effectLst/>
                        </a:rPr>
                        <a:t>Legal expenses</a:t>
                      </a:r>
                      <a:endParaRPr lang="en-IN" sz="1100">
                        <a:effectLst/>
                        <a:latin typeface="Calibri"/>
                        <a:ea typeface="Calibri"/>
                        <a:cs typeface="Times New Roman"/>
                      </a:endParaRPr>
                    </a:p>
                  </a:txBody>
                  <a:tcPr marL="68580" marR="68580" marT="0" marB="0" anchor="ctr"/>
                </a:tc>
                <a:tc>
                  <a:txBody>
                    <a:bodyPr/>
                    <a:lstStyle/>
                    <a:p>
                      <a:pPr algn="ctr">
                        <a:lnSpc>
                          <a:spcPct val="115000"/>
                        </a:lnSpc>
                        <a:spcAft>
                          <a:spcPts val="0"/>
                        </a:spcAft>
                      </a:pPr>
                      <a:r>
                        <a:rPr lang="en-IN" sz="1100">
                          <a:effectLst/>
                        </a:rPr>
                        <a:t>250</a:t>
                      </a:r>
                      <a:endParaRPr lang="en-IN" sz="1100">
                        <a:effectLst/>
                        <a:latin typeface="Calibri"/>
                        <a:ea typeface="Calibri"/>
                        <a:cs typeface="Times New Roman"/>
                      </a:endParaRPr>
                    </a:p>
                  </a:txBody>
                  <a:tcPr marL="68580" marR="68580" marT="0" marB="0" anchor="ctr"/>
                </a:tc>
                <a:tc>
                  <a:txBody>
                    <a:bodyPr/>
                    <a:lstStyle/>
                    <a:p>
                      <a:pPr algn="ctr">
                        <a:lnSpc>
                          <a:spcPct val="115000"/>
                        </a:lnSpc>
                        <a:spcAft>
                          <a:spcPts val="0"/>
                        </a:spcAft>
                      </a:pPr>
                      <a:r>
                        <a:rPr lang="en-IN" sz="1100">
                          <a:effectLst/>
                        </a:rPr>
                        <a:t> </a:t>
                      </a:r>
                      <a:endParaRPr lang="en-IN" sz="1100">
                        <a:effectLst/>
                        <a:latin typeface="Calibri"/>
                        <a:ea typeface="Calibri"/>
                        <a:cs typeface="Times New Roman"/>
                      </a:endParaRPr>
                    </a:p>
                  </a:txBody>
                  <a:tcPr marL="68580" marR="68580" marT="0" marB="0" anchor="ctr"/>
                </a:tc>
                <a:extLst>
                  <a:ext uri="{0D108BD9-81ED-4DB2-BD59-A6C34878D82A}">
                    <a16:rowId xmlns:a16="http://schemas.microsoft.com/office/drawing/2014/main" val="10008"/>
                  </a:ext>
                </a:extLst>
              </a:tr>
              <a:tr h="180975">
                <a:tc>
                  <a:txBody>
                    <a:bodyPr/>
                    <a:lstStyle/>
                    <a:p>
                      <a:pPr algn="ctr">
                        <a:lnSpc>
                          <a:spcPct val="115000"/>
                        </a:lnSpc>
                        <a:spcAft>
                          <a:spcPts val="0"/>
                        </a:spcAft>
                      </a:pPr>
                      <a:r>
                        <a:rPr lang="en-IN" sz="1100">
                          <a:effectLst/>
                        </a:rPr>
                        <a:t>Insurance</a:t>
                      </a:r>
                      <a:endParaRPr lang="en-IN" sz="1100">
                        <a:effectLst/>
                        <a:latin typeface="Calibri"/>
                        <a:ea typeface="Calibri"/>
                        <a:cs typeface="Times New Roman"/>
                      </a:endParaRPr>
                    </a:p>
                  </a:txBody>
                  <a:tcPr marL="68580" marR="68580" marT="0" marB="0" anchor="ctr"/>
                </a:tc>
                <a:tc>
                  <a:txBody>
                    <a:bodyPr/>
                    <a:lstStyle/>
                    <a:p>
                      <a:pPr algn="ctr">
                        <a:lnSpc>
                          <a:spcPct val="115000"/>
                        </a:lnSpc>
                        <a:spcAft>
                          <a:spcPts val="0"/>
                        </a:spcAft>
                      </a:pPr>
                      <a:r>
                        <a:rPr lang="en-IN" sz="1100">
                          <a:effectLst/>
                        </a:rPr>
                        <a:t>600</a:t>
                      </a:r>
                      <a:endParaRPr lang="en-IN" sz="1100">
                        <a:effectLst/>
                        <a:latin typeface="Calibri"/>
                        <a:ea typeface="Calibri"/>
                        <a:cs typeface="Times New Roman"/>
                      </a:endParaRPr>
                    </a:p>
                  </a:txBody>
                  <a:tcPr marL="68580" marR="68580" marT="0" marB="0" anchor="ctr"/>
                </a:tc>
                <a:tc>
                  <a:txBody>
                    <a:bodyPr/>
                    <a:lstStyle/>
                    <a:p>
                      <a:pPr algn="ctr">
                        <a:lnSpc>
                          <a:spcPct val="115000"/>
                        </a:lnSpc>
                        <a:spcAft>
                          <a:spcPts val="0"/>
                        </a:spcAft>
                      </a:pPr>
                      <a:r>
                        <a:rPr lang="en-IN" sz="1100">
                          <a:effectLst/>
                        </a:rPr>
                        <a:t> </a:t>
                      </a:r>
                      <a:endParaRPr lang="en-IN" sz="1100">
                        <a:effectLst/>
                        <a:latin typeface="Calibri"/>
                        <a:ea typeface="Calibri"/>
                        <a:cs typeface="Times New Roman"/>
                      </a:endParaRPr>
                    </a:p>
                  </a:txBody>
                  <a:tcPr marL="68580" marR="68580" marT="0" marB="0" anchor="ctr"/>
                </a:tc>
                <a:extLst>
                  <a:ext uri="{0D108BD9-81ED-4DB2-BD59-A6C34878D82A}">
                    <a16:rowId xmlns:a16="http://schemas.microsoft.com/office/drawing/2014/main" val="10009"/>
                  </a:ext>
                </a:extLst>
              </a:tr>
              <a:tr h="180975">
                <a:tc>
                  <a:txBody>
                    <a:bodyPr/>
                    <a:lstStyle/>
                    <a:p>
                      <a:pPr algn="ctr">
                        <a:lnSpc>
                          <a:spcPct val="115000"/>
                        </a:lnSpc>
                        <a:spcAft>
                          <a:spcPts val="0"/>
                        </a:spcAft>
                      </a:pPr>
                      <a:r>
                        <a:rPr lang="en-IN" sz="1100">
                          <a:effectLst/>
                        </a:rPr>
                        <a:t>Maintenance charge</a:t>
                      </a:r>
                      <a:endParaRPr lang="en-IN" sz="1100">
                        <a:effectLst/>
                        <a:latin typeface="Calibri"/>
                        <a:ea typeface="Calibri"/>
                        <a:cs typeface="Times New Roman"/>
                      </a:endParaRPr>
                    </a:p>
                  </a:txBody>
                  <a:tcPr marL="68580" marR="68580" marT="0" marB="0" anchor="ctr"/>
                </a:tc>
                <a:tc>
                  <a:txBody>
                    <a:bodyPr/>
                    <a:lstStyle/>
                    <a:p>
                      <a:pPr algn="ctr">
                        <a:lnSpc>
                          <a:spcPct val="115000"/>
                        </a:lnSpc>
                        <a:spcAft>
                          <a:spcPts val="0"/>
                        </a:spcAft>
                      </a:pPr>
                      <a:r>
                        <a:rPr lang="en-IN" sz="1100">
                          <a:effectLst/>
                        </a:rPr>
                        <a:t>600</a:t>
                      </a:r>
                      <a:endParaRPr lang="en-IN" sz="1100">
                        <a:effectLst/>
                        <a:latin typeface="Calibri"/>
                        <a:ea typeface="Calibri"/>
                        <a:cs typeface="Times New Roman"/>
                      </a:endParaRPr>
                    </a:p>
                  </a:txBody>
                  <a:tcPr marL="68580" marR="68580" marT="0" marB="0" anchor="ctr"/>
                </a:tc>
                <a:tc>
                  <a:txBody>
                    <a:bodyPr/>
                    <a:lstStyle/>
                    <a:p>
                      <a:pPr algn="ctr">
                        <a:lnSpc>
                          <a:spcPct val="115000"/>
                        </a:lnSpc>
                        <a:spcAft>
                          <a:spcPts val="0"/>
                        </a:spcAft>
                      </a:pPr>
                      <a:r>
                        <a:rPr lang="en-IN" sz="1100">
                          <a:effectLst/>
                        </a:rPr>
                        <a:t> </a:t>
                      </a:r>
                      <a:endParaRPr lang="en-IN" sz="1100">
                        <a:effectLst/>
                        <a:latin typeface="Calibri"/>
                        <a:ea typeface="Calibri"/>
                        <a:cs typeface="Times New Roman"/>
                      </a:endParaRPr>
                    </a:p>
                  </a:txBody>
                  <a:tcPr marL="68580" marR="68580" marT="0" marB="0" anchor="ctr"/>
                </a:tc>
                <a:extLst>
                  <a:ext uri="{0D108BD9-81ED-4DB2-BD59-A6C34878D82A}">
                    <a16:rowId xmlns:a16="http://schemas.microsoft.com/office/drawing/2014/main" val="10010"/>
                  </a:ext>
                </a:extLst>
              </a:tr>
              <a:tr h="190500">
                <a:tc>
                  <a:txBody>
                    <a:bodyPr/>
                    <a:lstStyle/>
                    <a:p>
                      <a:pPr algn="ctr">
                        <a:lnSpc>
                          <a:spcPct val="115000"/>
                        </a:lnSpc>
                        <a:spcAft>
                          <a:spcPts val="0"/>
                        </a:spcAft>
                      </a:pPr>
                      <a:r>
                        <a:rPr lang="en-IN" sz="1100">
                          <a:effectLst/>
                        </a:rPr>
                        <a:t>Total Cash paid</a:t>
                      </a:r>
                      <a:endParaRPr lang="en-IN" sz="1100">
                        <a:effectLst/>
                        <a:latin typeface="Calibri"/>
                        <a:ea typeface="Calibri"/>
                        <a:cs typeface="Times New Roman"/>
                      </a:endParaRPr>
                    </a:p>
                  </a:txBody>
                  <a:tcPr marL="68580" marR="68580" marT="0" marB="0" anchor="ctr"/>
                </a:tc>
                <a:tc>
                  <a:txBody>
                    <a:bodyPr/>
                    <a:lstStyle/>
                    <a:p>
                      <a:pPr algn="ctr">
                        <a:lnSpc>
                          <a:spcPct val="115000"/>
                        </a:lnSpc>
                        <a:spcAft>
                          <a:spcPts val="0"/>
                        </a:spcAft>
                      </a:pPr>
                      <a:r>
                        <a:rPr lang="en-IN" sz="1100">
                          <a:effectLst/>
                        </a:rPr>
                        <a:t> </a:t>
                      </a:r>
                      <a:endParaRPr lang="en-IN" sz="1100">
                        <a:effectLst/>
                        <a:latin typeface="Calibri"/>
                        <a:ea typeface="Calibri"/>
                        <a:cs typeface="Times New Roman"/>
                      </a:endParaRPr>
                    </a:p>
                  </a:txBody>
                  <a:tcPr marL="68580" marR="68580" marT="0" marB="0" anchor="ctr"/>
                </a:tc>
                <a:tc>
                  <a:txBody>
                    <a:bodyPr/>
                    <a:lstStyle/>
                    <a:p>
                      <a:pPr algn="ctr">
                        <a:lnSpc>
                          <a:spcPct val="115000"/>
                        </a:lnSpc>
                        <a:spcAft>
                          <a:spcPts val="0"/>
                        </a:spcAft>
                      </a:pPr>
                      <a:r>
                        <a:rPr lang="en-IN" sz="1100">
                          <a:effectLst/>
                        </a:rPr>
                        <a:t>6450</a:t>
                      </a:r>
                      <a:endParaRPr lang="en-IN" sz="1100">
                        <a:effectLst/>
                        <a:latin typeface="Calibri"/>
                        <a:ea typeface="Calibri"/>
                        <a:cs typeface="Times New Roman"/>
                      </a:endParaRPr>
                    </a:p>
                  </a:txBody>
                  <a:tcPr marL="68580" marR="68580" marT="0" marB="0" anchor="ctr"/>
                </a:tc>
                <a:extLst>
                  <a:ext uri="{0D108BD9-81ED-4DB2-BD59-A6C34878D82A}">
                    <a16:rowId xmlns:a16="http://schemas.microsoft.com/office/drawing/2014/main" val="10011"/>
                  </a:ext>
                </a:extLst>
              </a:tr>
              <a:tr h="190500">
                <a:tc>
                  <a:txBody>
                    <a:bodyPr/>
                    <a:lstStyle/>
                    <a:p>
                      <a:pPr algn="ctr">
                        <a:lnSpc>
                          <a:spcPct val="115000"/>
                        </a:lnSpc>
                        <a:spcAft>
                          <a:spcPts val="0"/>
                        </a:spcAft>
                      </a:pPr>
                      <a:r>
                        <a:rPr lang="en-IN" sz="1100">
                          <a:effectLst/>
                        </a:rPr>
                        <a:t>Cash available at the end of the year</a:t>
                      </a:r>
                      <a:endParaRPr lang="en-IN" sz="1100">
                        <a:effectLst/>
                        <a:latin typeface="Calibri"/>
                        <a:ea typeface="Calibri"/>
                        <a:cs typeface="Times New Roman"/>
                      </a:endParaRPr>
                    </a:p>
                  </a:txBody>
                  <a:tcPr marL="68580" marR="68580" marT="0" marB="0" anchor="ctr"/>
                </a:tc>
                <a:tc>
                  <a:txBody>
                    <a:bodyPr/>
                    <a:lstStyle/>
                    <a:p>
                      <a:pPr algn="ctr">
                        <a:lnSpc>
                          <a:spcPct val="115000"/>
                        </a:lnSpc>
                        <a:spcAft>
                          <a:spcPts val="0"/>
                        </a:spcAft>
                      </a:pPr>
                      <a:r>
                        <a:rPr lang="en-IN" sz="1100" dirty="0">
                          <a:effectLst/>
                        </a:rPr>
                        <a:t> </a:t>
                      </a:r>
                      <a:endParaRPr lang="en-IN" sz="1100" dirty="0">
                        <a:effectLst/>
                        <a:latin typeface="Calibri"/>
                        <a:ea typeface="Calibri"/>
                        <a:cs typeface="Times New Roman"/>
                      </a:endParaRPr>
                    </a:p>
                  </a:txBody>
                  <a:tcPr marL="68580" marR="68580" marT="0" marB="0" anchor="ctr"/>
                </a:tc>
                <a:tc>
                  <a:txBody>
                    <a:bodyPr/>
                    <a:lstStyle/>
                    <a:p>
                      <a:pPr algn="ctr">
                        <a:lnSpc>
                          <a:spcPct val="115000"/>
                        </a:lnSpc>
                        <a:spcAft>
                          <a:spcPts val="0"/>
                        </a:spcAft>
                      </a:pPr>
                      <a:r>
                        <a:rPr lang="en-IN" sz="1100" dirty="0">
                          <a:effectLst/>
                        </a:rPr>
                        <a:t>593550</a:t>
                      </a:r>
                      <a:endParaRPr lang="en-IN" sz="1100" dirty="0">
                        <a:effectLst/>
                        <a:latin typeface="Calibri"/>
                        <a:ea typeface="Calibri"/>
                        <a:cs typeface="Times New Roman"/>
                      </a:endParaRPr>
                    </a:p>
                  </a:txBody>
                  <a:tcPr marL="68580" marR="68580" marT="0" marB="0" anchor="ctr"/>
                </a:tc>
                <a:extLst>
                  <a:ext uri="{0D108BD9-81ED-4DB2-BD59-A6C34878D82A}">
                    <a16:rowId xmlns:a16="http://schemas.microsoft.com/office/drawing/2014/main" val="10012"/>
                  </a:ext>
                </a:extLst>
              </a:tr>
            </a:tbl>
          </a:graphicData>
        </a:graphic>
      </p:graphicFrame>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611"/>
        <p:cNvGrpSpPr/>
        <p:nvPr/>
      </p:nvGrpSpPr>
      <p:grpSpPr>
        <a:xfrm>
          <a:off x="0" y="0"/>
          <a:ext cx="0" cy="0"/>
          <a:chOff x="0" y="0"/>
          <a:chExt cx="0" cy="0"/>
        </a:xfrm>
      </p:grpSpPr>
      <p:sp>
        <p:nvSpPr>
          <p:cNvPr id="640" name="Google Shape;640;p48"/>
          <p:cNvSpPr txBox="1">
            <a:spLocks noGrp="1"/>
          </p:cNvSpPr>
          <p:nvPr>
            <p:ph type="title"/>
          </p:nvPr>
        </p:nvSpPr>
        <p:spPr>
          <a:xfrm>
            <a:off x="323528" y="115089"/>
            <a:ext cx="7717500" cy="572700"/>
          </a:xfrm>
          <a:prstGeom prst="rect">
            <a:avLst/>
          </a:prstGeom>
        </p:spPr>
        <p:txBody>
          <a:bodyPr spcFirstLastPara="1" wrap="square" lIns="91425" tIns="91425" rIns="91425" bIns="91425" anchor="t" anchorCtr="0">
            <a:noAutofit/>
          </a:bodyPr>
          <a:lstStyle/>
          <a:p>
            <a:pPr lvl="0"/>
            <a:r>
              <a:rPr lang="en-GB" dirty="0"/>
              <a:t>Financial Plan </a:t>
            </a:r>
            <a:br>
              <a:rPr lang="en-GB" dirty="0"/>
            </a:br>
            <a:endParaRPr dirty="0"/>
          </a:p>
        </p:txBody>
      </p:sp>
      <p:graphicFrame>
        <p:nvGraphicFramePr>
          <p:cNvPr id="4" name="Table 3"/>
          <p:cNvGraphicFramePr>
            <a:graphicFrameLocks noGrp="1"/>
          </p:cNvGraphicFramePr>
          <p:nvPr>
            <p:extLst>
              <p:ext uri="{D42A27DB-BD31-4B8C-83A1-F6EECF244321}">
                <p14:modId xmlns:p14="http://schemas.microsoft.com/office/powerpoint/2010/main" val="2587122881"/>
              </p:ext>
            </p:extLst>
          </p:nvPr>
        </p:nvGraphicFramePr>
        <p:xfrm>
          <a:off x="323528" y="699542"/>
          <a:ext cx="3904664" cy="3813910"/>
        </p:xfrm>
        <a:graphic>
          <a:graphicData uri="http://schemas.openxmlformats.org/drawingml/2006/table">
            <a:tbl>
              <a:tblPr firstRow="1" firstCol="1" bandRow="1">
                <a:tableStyleId>{57F4A19C-DE7A-4BD5-A1C0-BAF326BA6579}</a:tableStyleId>
              </a:tblPr>
              <a:tblGrid>
                <a:gridCol w="3364538">
                  <a:extLst>
                    <a:ext uri="{9D8B030D-6E8A-4147-A177-3AD203B41FA5}">
                      <a16:colId xmlns:a16="http://schemas.microsoft.com/office/drawing/2014/main" val="20000"/>
                    </a:ext>
                  </a:extLst>
                </a:gridCol>
                <a:gridCol w="540126">
                  <a:extLst>
                    <a:ext uri="{9D8B030D-6E8A-4147-A177-3AD203B41FA5}">
                      <a16:colId xmlns:a16="http://schemas.microsoft.com/office/drawing/2014/main" val="20001"/>
                    </a:ext>
                  </a:extLst>
                </a:gridCol>
              </a:tblGrid>
              <a:tr h="170815">
                <a:tc>
                  <a:txBody>
                    <a:bodyPr/>
                    <a:lstStyle/>
                    <a:p>
                      <a:pPr algn="ctr">
                        <a:lnSpc>
                          <a:spcPct val="115000"/>
                        </a:lnSpc>
                        <a:spcAft>
                          <a:spcPts val="0"/>
                        </a:spcAft>
                      </a:pPr>
                      <a:r>
                        <a:rPr lang="en-IN" sz="1000">
                          <a:effectLst/>
                        </a:rPr>
                        <a:t>In the books of Kafe Express</a:t>
                      </a:r>
                      <a:endParaRPr lang="en-IN" sz="1000">
                        <a:effectLst/>
                        <a:latin typeface="Calibri"/>
                        <a:ea typeface="Calibri"/>
                        <a:cs typeface="Times New Roman"/>
                      </a:endParaRPr>
                    </a:p>
                  </a:txBody>
                  <a:tcPr marL="60764" marR="60764" marT="0" marB="0" anchor="ctr"/>
                </a:tc>
                <a:tc>
                  <a:txBody>
                    <a:bodyPr/>
                    <a:lstStyle/>
                    <a:p>
                      <a:pPr algn="ctr">
                        <a:lnSpc>
                          <a:spcPct val="115000"/>
                        </a:lnSpc>
                        <a:spcAft>
                          <a:spcPts val="0"/>
                        </a:spcAft>
                      </a:pPr>
                      <a:r>
                        <a:rPr lang="en-IN" sz="1000">
                          <a:effectLst/>
                        </a:rPr>
                        <a:t>£</a:t>
                      </a:r>
                      <a:endParaRPr lang="en-IN" sz="1000">
                        <a:effectLst/>
                        <a:latin typeface="Calibri"/>
                        <a:ea typeface="Calibri"/>
                        <a:cs typeface="Times New Roman"/>
                      </a:endParaRPr>
                    </a:p>
                  </a:txBody>
                  <a:tcPr marL="60764" marR="60764" marT="0" marB="0" anchor="ctr"/>
                </a:tc>
                <a:extLst>
                  <a:ext uri="{0D108BD9-81ED-4DB2-BD59-A6C34878D82A}">
                    <a16:rowId xmlns:a16="http://schemas.microsoft.com/office/drawing/2014/main" val="10000"/>
                  </a:ext>
                </a:extLst>
              </a:tr>
              <a:tr h="170815">
                <a:tc>
                  <a:txBody>
                    <a:bodyPr/>
                    <a:lstStyle/>
                    <a:p>
                      <a:pPr algn="ctr">
                        <a:lnSpc>
                          <a:spcPct val="115000"/>
                        </a:lnSpc>
                        <a:spcAft>
                          <a:spcPts val="0"/>
                        </a:spcAft>
                      </a:pPr>
                      <a:r>
                        <a:rPr lang="en-IN" sz="1000">
                          <a:effectLst/>
                        </a:rPr>
                        <a:t>Statement of the balance sheet (Projected)</a:t>
                      </a:r>
                      <a:endParaRPr lang="en-IN" sz="1000">
                        <a:effectLst/>
                        <a:latin typeface="Calibri"/>
                        <a:ea typeface="Calibri"/>
                        <a:cs typeface="Times New Roman"/>
                      </a:endParaRPr>
                    </a:p>
                  </a:txBody>
                  <a:tcPr marL="60764" marR="60764" marT="0" marB="0" anchor="ctr"/>
                </a:tc>
                <a:tc>
                  <a:txBody>
                    <a:bodyPr/>
                    <a:lstStyle/>
                    <a:p>
                      <a:pPr algn="ctr">
                        <a:lnSpc>
                          <a:spcPct val="115000"/>
                        </a:lnSpc>
                        <a:spcAft>
                          <a:spcPts val="0"/>
                        </a:spcAft>
                      </a:pPr>
                      <a:r>
                        <a:rPr lang="en-IN" sz="1000">
                          <a:effectLst/>
                        </a:rPr>
                        <a:t> </a:t>
                      </a:r>
                      <a:endParaRPr lang="en-IN" sz="1000">
                        <a:effectLst/>
                        <a:latin typeface="Calibri"/>
                        <a:ea typeface="Calibri"/>
                        <a:cs typeface="Times New Roman"/>
                      </a:endParaRPr>
                    </a:p>
                  </a:txBody>
                  <a:tcPr marL="60764" marR="60764" marT="0" marB="0" anchor="ctr"/>
                </a:tc>
                <a:extLst>
                  <a:ext uri="{0D108BD9-81ED-4DB2-BD59-A6C34878D82A}">
                    <a16:rowId xmlns:a16="http://schemas.microsoft.com/office/drawing/2014/main" val="10001"/>
                  </a:ext>
                </a:extLst>
              </a:tr>
              <a:tr h="170815">
                <a:tc>
                  <a:txBody>
                    <a:bodyPr/>
                    <a:lstStyle/>
                    <a:p>
                      <a:pPr algn="ctr">
                        <a:lnSpc>
                          <a:spcPct val="115000"/>
                        </a:lnSpc>
                        <a:spcAft>
                          <a:spcPts val="0"/>
                        </a:spcAft>
                      </a:pPr>
                      <a:r>
                        <a:rPr lang="en-IN" sz="1000">
                          <a:effectLst/>
                        </a:rPr>
                        <a:t>Assets</a:t>
                      </a:r>
                      <a:endParaRPr lang="en-IN" sz="1000">
                        <a:effectLst/>
                        <a:latin typeface="Calibri"/>
                        <a:ea typeface="Calibri"/>
                        <a:cs typeface="Times New Roman"/>
                      </a:endParaRPr>
                    </a:p>
                  </a:txBody>
                  <a:tcPr marL="60764" marR="60764" marT="0" marB="0" anchor="ctr"/>
                </a:tc>
                <a:tc>
                  <a:txBody>
                    <a:bodyPr/>
                    <a:lstStyle/>
                    <a:p>
                      <a:pPr algn="ctr">
                        <a:lnSpc>
                          <a:spcPct val="115000"/>
                        </a:lnSpc>
                        <a:spcAft>
                          <a:spcPts val="0"/>
                        </a:spcAft>
                      </a:pPr>
                      <a:r>
                        <a:rPr lang="en-IN" sz="1000">
                          <a:effectLst/>
                        </a:rPr>
                        <a:t> </a:t>
                      </a:r>
                      <a:endParaRPr lang="en-IN" sz="1000">
                        <a:effectLst/>
                        <a:latin typeface="Calibri"/>
                        <a:ea typeface="Calibri"/>
                        <a:cs typeface="Times New Roman"/>
                      </a:endParaRPr>
                    </a:p>
                  </a:txBody>
                  <a:tcPr marL="60764" marR="60764" marT="0" marB="0" anchor="ctr"/>
                </a:tc>
                <a:extLst>
                  <a:ext uri="{0D108BD9-81ED-4DB2-BD59-A6C34878D82A}">
                    <a16:rowId xmlns:a16="http://schemas.microsoft.com/office/drawing/2014/main" val="10002"/>
                  </a:ext>
                </a:extLst>
              </a:tr>
              <a:tr h="170815">
                <a:tc>
                  <a:txBody>
                    <a:bodyPr/>
                    <a:lstStyle/>
                    <a:p>
                      <a:pPr algn="ctr">
                        <a:lnSpc>
                          <a:spcPct val="115000"/>
                        </a:lnSpc>
                        <a:spcAft>
                          <a:spcPts val="0"/>
                        </a:spcAft>
                      </a:pPr>
                      <a:r>
                        <a:rPr lang="en-IN" sz="1000">
                          <a:effectLst/>
                        </a:rPr>
                        <a:t>Fixed asset</a:t>
                      </a:r>
                      <a:endParaRPr lang="en-IN" sz="1000">
                        <a:effectLst/>
                        <a:latin typeface="Calibri"/>
                        <a:ea typeface="Calibri"/>
                        <a:cs typeface="Times New Roman"/>
                      </a:endParaRPr>
                    </a:p>
                  </a:txBody>
                  <a:tcPr marL="60764" marR="60764" marT="0" marB="0" anchor="ctr"/>
                </a:tc>
                <a:tc>
                  <a:txBody>
                    <a:bodyPr/>
                    <a:lstStyle/>
                    <a:p>
                      <a:pPr algn="ctr">
                        <a:lnSpc>
                          <a:spcPct val="115000"/>
                        </a:lnSpc>
                        <a:spcAft>
                          <a:spcPts val="0"/>
                        </a:spcAft>
                      </a:pPr>
                      <a:r>
                        <a:rPr lang="en-IN" sz="1000">
                          <a:effectLst/>
                        </a:rPr>
                        <a:t> </a:t>
                      </a:r>
                      <a:endParaRPr lang="en-IN" sz="1000">
                        <a:effectLst/>
                        <a:latin typeface="Calibri"/>
                        <a:ea typeface="Calibri"/>
                        <a:cs typeface="Times New Roman"/>
                      </a:endParaRPr>
                    </a:p>
                  </a:txBody>
                  <a:tcPr marL="60764" marR="60764" marT="0" marB="0" anchor="ctr"/>
                </a:tc>
                <a:extLst>
                  <a:ext uri="{0D108BD9-81ED-4DB2-BD59-A6C34878D82A}">
                    <a16:rowId xmlns:a16="http://schemas.microsoft.com/office/drawing/2014/main" val="10003"/>
                  </a:ext>
                </a:extLst>
              </a:tr>
              <a:tr h="170815">
                <a:tc>
                  <a:txBody>
                    <a:bodyPr/>
                    <a:lstStyle/>
                    <a:p>
                      <a:pPr algn="ctr">
                        <a:lnSpc>
                          <a:spcPct val="115000"/>
                        </a:lnSpc>
                        <a:spcAft>
                          <a:spcPts val="0"/>
                        </a:spcAft>
                      </a:pPr>
                      <a:r>
                        <a:rPr lang="en-IN" sz="1000">
                          <a:effectLst/>
                        </a:rPr>
                        <a:t>Current Asset</a:t>
                      </a:r>
                      <a:endParaRPr lang="en-IN" sz="1000">
                        <a:effectLst/>
                        <a:latin typeface="Calibri"/>
                        <a:ea typeface="Calibri"/>
                        <a:cs typeface="Times New Roman"/>
                      </a:endParaRPr>
                    </a:p>
                  </a:txBody>
                  <a:tcPr marL="60764" marR="60764" marT="0" marB="0" anchor="ctr"/>
                </a:tc>
                <a:tc>
                  <a:txBody>
                    <a:bodyPr/>
                    <a:lstStyle/>
                    <a:p>
                      <a:pPr algn="ctr">
                        <a:lnSpc>
                          <a:spcPct val="115000"/>
                        </a:lnSpc>
                        <a:spcAft>
                          <a:spcPts val="0"/>
                        </a:spcAft>
                      </a:pPr>
                      <a:r>
                        <a:rPr lang="en-IN" sz="1000">
                          <a:effectLst/>
                        </a:rPr>
                        <a:t> </a:t>
                      </a:r>
                      <a:endParaRPr lang="en-IN" sz="1000">
                        <a:effectLst/>
                        <a:latin typeface="Calibri"/>
                        <a:ea typeface="Calibri"/>
                        <a:cs typeface="Times New Roman"/>
                      </a:endParaRPr>
                    </a:p>
                  </a:txBody>
                  <a:tcPr marL="60764" marR="60764" marT="0" marB="0" anchor="ctr"/>
                </a:tc>
                <a:extLst>
                  <a:ext uri="{0D108BD9-81ED-4DB2-BD59-A6C34878D82A}">
                    <a16:rowId xmlns:a16="http://schemas.microsoft.com/office/drawing/2014/main" val="10004"/>
                  </a:ext>
                </a:extLst>
              </a:tr>
              <a:tr h="170815">
                <a:tc>
                  <a:txBody>
                    <a:bodyPr/>
                    <a:lstStyle/>
                    <a:p>
                      <a:pPr algn="ctr">
                        <a:lnSpc>
                          <a:spcPct val="115000"/>
                        </a:lnSpc>
                        <a:spcAft>
                          <a:spcPts val="0"/>
                        </a:spcAft>
                      </a:pPr>
                      <a:r>
                        <a:rPr lang="en-IN" sz="1000">
                          <a:effectLst/>
                        </a:rPr>
                        <a:t>Cash </a:t>
                      </a:r>
                      <a:endParaRPr lang="en-IN" sz="1000">
                        <a:effectLst/>
                        <a:latin typeface="Calibri"/>
                        <a:ea typeface="Calibri"/>
                        <a:cs typeface="Times New Roman"/>
                      </a:endParaRPr>
                    </a:p>
                  </a:txBody>
                  <a:tcPr marL="60764" marR="60764" marT="0" marB="0" anchor="ctr"/>
                </a:tc>
                <a:tc>
                  <a:txBody>
                    <a:bodyPr/>
                    <a:lstStyle/>
                    <a:p>
                      <a:pPr algn="ctr">
                        <a:lnSpc>
                          <a:spcPct val="115000"/>
                        </a:lnSpc>
                        <a:spcAft>
                          <a:spcPts val="0"/>
                        </a:spcAft>
                      </a:pPr>
                      <a:r>
                        <a:rPr lang="en-IN" sz="1000">
                          <a:effectLst/>
                        </a:rPr>
                        <a:t>200000</a:t>
                      </a:r>
                      <a:endParaRPr lang="en-IN" sz="1000">
                        <a:effectLst/>
                        <a:latin typeface="Calibri"/>
                        <a:ea typeface="Calibri"/>
                        <a:cs typeface="Times New Roman"/>
                      </a:endParaRPr>
                    </a:p>
                  </a:txBody>
                  <a:tcPr marL="60764" marR="60764" marT="0" marB="0" anchor="ctr"/>
                </a:tc>
                <a:extLst>
                  <a:ext uri="{0D108BD9-81ED-4DB2-BD59-A6C34878D82A}">
                    <a16:rowId xmlns:a16="http://schemas.microsoft.com/office/drawing/2014/main" val="10005"/>
                  </a:ext>
                </a:extLst>
              </a:tr>
              <a:tr h="170815">
                <a:tc>
                  <a:txBody>
                    <a:bodyPr/>
                    <a:lstStyle/>
                    <a:p>
                      <a:pPr algn="ctr">
                        <a:lnSpc>
                          <a:spcPct val="115000"/>
                        </a:lnSpc>
                        <a:spcAft>
                          <a:spcPts val="0"/>
                        </a:spcAft>
                      </a:pPr>
                      <a:r>
                        <a:rPr lang="en-IN" sz="1000">
                          <a:effectLst/>
                        </a:rPr>
                        <a:t>Inventories</a:t>
                      </a:r>
                      <a:endParaRPr lang="en-IN" sz="1000">
                        <a:effectLst/>
                        <a:latin typeface="Calibri"/>
                        <a:ea typeface="Calibri"/>
                        <a:cs typeface="Times New Roman"/>
                      </a:endParaRPr>
                    </a:p>
                  </a:txBody>
                  <a:tcPr marL="60764" marR="60764" marT="0" marB="0" anchor="ctr"/>
                </a:tc>
                <a:tc>
                  <a:txBody>
                    <a:bodyPr/>
                    <a:lstStyle/>
                    <a:p>
                      <a:pPr algn="ctr">
                        <a:lnSpc>
                          <a:spcPct val="115000"/>
                        </a:lnSpc>
                        <a:spcAft>
                          <a:spcPts val="0"/>
                        </a:spcAft>
                      </a:pPr>
                      <a:r>
                        <a:rPr lang="en-IN" sz="1000">
                          <a:effectLst/>
                        </a:rPr>
                        <a:t>15300</a:t>
                      </a:r>
                      <a:endParaRPr lang="en-IN" sz="1000">
                        <a:effectLst/>
                        <a:latin typeface="Calibri"/>
                        <a:ea typeface="Calibri"/>
                        <a:cs typeface="Times New Roman"/>
                      </a:endParaRPr>
                    </a:p>
                  </a:txBody>
                  <a:tcPr marL="60764" marR="60764" marT="0" marB="0" anchor="ctr"/>
                </a:tc>
                <a:extLst>
                  <a:ext uri="{0D108BD9-81ED-4DB2-BD59-A6C34878D82A}">
                    <a16:rowId xmlns:a16="http://schemas.microsoft.com/office/drawing/2014/main" val="10006"/>
                  </a:ext>
                </a:extLst>
              </a:tr>
              <a:tr h="170815">
                <a:tc>
                  <a:txBody>
                    <a:bodyPr/>
                    <a:lstStyle/>
                    <a:p>
                      <a:pPr algn="ctr">
                        <a:lnSpc>
                          <a:spcPct val="115000"/>
                        </a:lnSpc>
                        <a:spcAft>
                          <a:spcPts val="0"/>
                        </a:spcAft>
                      </a:pPr>
                      <a:r>
                        <a:rPr lang="en-IN" sz="1000">
                          <a:effectLst/>
                        </a:rPr>
                        <a:t>Debtors</a:t>
                      </a:r>
                      <a:endParaRPr lang="en-IN" sz="1000">
                        <a:effectLst/>
                        <a:latin typeface="Calibri"/>
                        <a:ea typeface="Calibri"/>
                        <a:cs typeface="Times New Roman"/>
                      </a:endParaRPr>
                    </a:p>
                  </a:txBody>
                  <a:tcPr marL="60764" marR="60764" marT="0" marB="0" anchor="ctr"/>
                </a:tc>
                <a:tc>
                  <a:txBody>
                    <a:bodyPr/>
                    <a:lstStyle/>
                    <a:p>
                      <a:pPr algn="ctr">
                        <a:lnSpc>
                          <a:spcPct val="115000"/>
                        </a:lnSpc>
                        <a:spcAft>
                          <a:spcPts val="0"/>
                        </a:spcAft>
                      </a:pPr>
                      <a:r>
                        <a:rPr lang="en-IN" sz="1000">
                          <a:effectLst/>
                        </a:rPr>
                        <a:t>13000</a:t>
                      </a:r>
                      <a:endParaRPr lang="en-IN" sz="1000">
                        <a:effectLst/>
                        <a:latin typeface="Calibri"/>
                        <a:ea typeface="Calibri"/>
                        <a:cs typeface="Times New Roman"/>
                      </a:endParaRPr>
                    </a:p>
                  </a:txBody>
                  <a:tcPr marL="60764" marR="60764" marT="0" marB="0" anchor="ctr"/>
                </a:tc>
                <a:extLst>
                  <a:ext uri="{0D108BD9-81ED-4DB2-BD59-A6C34878D82A}">
                    <a16:rowId xmlns:a16="http://schemas.microsoft.com/office/drawing/2014/main" val="10007"/>
                  </a:ext>
                </a:extLst>
              </a:tr>
              <a:tr h="170815">
                <a:tc>
                  <a:txBody>
                    <a:bodyPr/>
                    <a:lstStyle/>
                    <a:p>
                      <a:pPr algn="ctr">
                        <a:lnSpc>
                          <a:spcPct val="115000"/>
                        </a:lnSpc>
                        <a:spcAft>
                          <a:spcPts val="0"/>
                        </a:spcAft>
                      </a:pPr>
                      <a:r>
                        <a:rPr lang="en-IN" sz="1000">
                          <a:effectLst/>
                        </a:rPr>
                        <a:t>Total current asset</a:t>
                      </a:r>
                      <a:endParaRPr lang="en-IN" sz="1000">
                        <a:effectLst/>
                        <a:latin typeface="Calibri"/>
                        <a:ea typeface="Calibri"/>
                        <a:cs typeface="Times New Roman"/>
                      </a:endParaRPr>
                    </a:p>
                  </a:txBody>
                  <a:tcPr marL="60764" marR="60764" marT="0" marB="0" anchor="ctr"/>
                </a:tc>
                <a:tc>
                  <a:txBody>
                    <a:bodyPr/>
                    <a:lstStyle/>
                    <a:p>
                      <a:pPr algn="ctr">
                        <a:lnSpc>
                          <a:spcPct val="115000"/>
                        </a:lnSpc>
                        <a:spcAft>
                          <a:spcPts val="0"/>
                        </a:spcAft>
                      </a:pPr>
                      <a:r>
                        <a:rPr lang="en-IN" sz="1000" dirty="0">
                          <a:effectLst/>
                        </a:rPr>
                        <a:t> </a:t>
                      </a:r>
                      <a:endParaRPr lang="en-IN" sz="1000" dirty="0">
                        <a:effectLst/>
                        <a:latin typeface="Calibri"/>
                        <a:ea typeface="Calibri"/>
                        <a:cs typeface="Times New Roman"/>
                      </a:endParaRPr>
                    </a:p>
                  </a:txBody>
                  <a:tcPr marL="60764" marR="60764" marT="0" marB="0" anchor="ctr"/>
                </a:tc>
                <a:extLst>
                  <a:ext uri="{0D108BD9-81ED-4DB2-BD59-A6C34878D82A}">
                    <a16:rowId xmlns:a16="http://schemas.microsoft.com/office/drawing/2014/main" val="10008"/>
                  </a:ext>
                </a:extLst>
              </a:tr>
              <a:tr h="238479">
                <a:tc>
                  <a:txBody>
                    <a:bodyPr/>
                    <a:lstStyle/>
                    <a:p>
                      <a:pPr algn="ctr">
                        <a:lnSpc>
                          <a:spcPct val="115000"/>
                        </a:lnSpc>
                        <a:spcAft>
                          <a:spcPts val="0"/>
                        </a:spcAft>
                      </a:pPr>
                      <a:r>
                        <a:rPr lang="en-IN" sz="1000">
                          <a:effectLst/>
                        </a:rPr>
                        <a:t>Total Asset</a:t>
                      </a:r>
                      <a:endParaRPr lang="en-IN" sz="1000">
                        <a:effectLst/>
                        <a:latin typeface="Calibri"/>
                        <a:ea typeface="Calibri"/>
                        <a:cs typeface="Times New Roman"/>
                      </a:endParaRPr>
                    </a:p>
                  </a:txBody>
                  <a:tcPr marL="60764" marR="60764" marT="0" marB="0" anchor="ctr"/>
                </a:tc>
                <a:tc>
                  <a:txBody>
                    <a:bodyPr/>
                    <a:lstStyle/>
                    <a:p>
                      <a:pPr algn="ctr">
                        <a:lnSpc>
                          <a:spcPct val="115000"/>
                        </a:lnSpc>
                        <a:spcAft>
                          <a:spcPts val="0"/>
                        </a:spcAft>
                      </a:pPr>
                      <a:r>
                        <a:rPr lang="en-IN" sz="1000" dirty="0">
                          <a:effectLst/>
                        </a:rPr>
                        <a:t>48300 </a:t>
                      </a:r>
                      <a:endParaRPr lang="en-IN" sz="1000" dirty="0">
                        <a:effectLst/>
                        <a:latin typeface="Calibri"/>
                        <a:ea typeface="Calibri"/>
                        <a:cs typeface="Times New Roman"/>
                      </a:endParaRPr>
                    </a:p>
                  </a:txBody>
                  <a:tcPr marL="60764" marR="60764" marT="0" marB="0" anchor="ctr"/>
                </a:tc>
                <a:extLst>
                  <a:ext uri="{0D108BD9-81ED-4DB2-BD59-A6C34878D82A}">
                    <a16:rowId xmlns:a16="http://schemas.microsoft.com/office/drawing/2014/main" val="10009"/>
                  </a:ext>
                </a:extLst>
              </a:tr>
              <a:tr h="115286">
                <a:tc>
                  <a:txBody>
                    <a:bodyPr/>
                    <a:lstStyle/>
                    <a:p>
                      <a:pPr algn="ctr">
                        <a:lnSpc>
                          <a:spcPct val="115000"/>
                        </a:lnSpc>
                        <a:spcAft>
                          <a:spcPts val="0"/>
                        </a:spcAft>
                      </a:pPr>
                      <a:r>
                        <a:rPr lang="en-IN" sz="1000">
                          <a:effectLst/>
                        </a:rPr>
                        <a:t>Liabilities</a:t>
                      </a:r>
                      <a:endParaRPr lang="en-IN" sz="1000">
                        <a:effectLst/>
                        <a:latin typeface="Calibri"/>
                        <a:ea typeface="Calibri"/>
                        <a:cs typeface="Times New Roman"/>
                      </a:endParaRPr>
                    </a:p>
                  </a:txBody>
                  <a:tcPr marL="60764" marR="60764" marT="0" marB="0" anchor="ctr"/>
                </a:tc>
                <a:tc>
                  <a:txBody>
                    <a:bodyPr/>
                    <a:lstStyle/>
                    <a:p>
                      <a:pPr algn="ctr">
                        <a:lnSpc>
                          <a:spcPct val="115000"/>
                        </a:lnSpc>
                        <a:spcAft>
                          <a:spcPts val="0"/>
                        </a:spcAft>
                      </a:pPr>
                      <a:r>
                        <a:rPr lang="en-IN" sz="1000" dirty="0">
                          <a:effectLst/>
                        </a:rPr>
                        <a:t>48300 </a:t>
                      </a:r>
                      <a:endParaRPr lang="en-IN" sz="1000" dirty="0">
                        <a:effectLst/>
                        <a:latin typeface="Calibri"/>
                        <a:ea typeface="Calibri"/>
                        <a:cs typeface="Times New Roman"/>
                      </a:endParaRPr>
                    </a:p>
                  </a:txBody>
                  <a:tcPr marL="60764" marR="60764" marT="0" marB="0" anchor="ctr"/>
                </a:tc>
                <a:extLst>
                  <a:ext uri="{0D108BD9-81ED-4DB2-BD59-A6C34878D82A}">
                    <a16:rowId xmlns:a16="http://schemas.microsoft.com/office/drawing/2014/main" val="10010"/>
                  </a:ext>
                </a:extLst>
              </a:tr>
              <a:tr h="170815">
                <a:tc>
                  <a:txBody>
                    <a:bodyPr/>
                    <a:lstStyle/>
                    <a:p>
                      <a:pPr algn="ctr">
                        <a:lnSpc>
                          <a:spcPct val="115000"/>
                        </a:lnSpc>
                        <a:spcAft>
                          <a:spcPts val="0"/>
                        </a:spcAft>
                      </a:pPr>
                      <a:r>
                        <a:rPr lang="en-IN" sz="1000">
                          <a:effectLst/>
                        </a:rPr>
                        <a:t>Current liabilities</a:t>
                      </a:r>
                      <a:endParaRPr lang="en-IN" sz="1000">
                        <a:effectLst/>
                        <a:latin typeface="Calibri"/>
                        <a:ea typeface="Calibri"/>
                        <a:cs typeface="Times New Roman"/>
                      </a:endParaRPr>
                    </a:p>
                  </a:txBody>
                  <a:tcPr marL="60764" marR="60764" marT="0" marB="0" anchor="ctr"/>
                </a:tc>
                <a:tc>
                  <a:txBody>
                    <a:bodyPr/>
                    <a:lstStyle/>
                    <a:p>
                      <a:pPr algn="ctr">
                        <a:lnSpc>
                          <a:spcPct val="115000"/>
                        </a:lnSpc>
                        <a:spcAft>
                          <a:spcPts val="0"/>
                        </a:spcAft>
                      </a:pPr>
                      <a:r>
                        <a:rPr lang="en-IN" sz="1000">
                          <a:effectLst/>
                        </a:rPr>
                        <a:t> </a:t>
                      </a:r>
                      <a:endParaRPr lang="en-IN" sz="1000">
                        <a:effectLst/>
                        <a:latin typeface="Calibri"/>
                        <a:ea typeface="Calibri"/>
                        <a:cs typeface="Times New Roman"/>
                      </a:endParaRPr>
                    </a:p>
                  </a:txBody>
                  <a:tcPr marL="60764" marR="60764" marT="0" marB="0" anchor="ctr"/>
                </a:tc>
                <a:extLst>
                  <a:ext uri="{0D108BD9-81ED-4DB2-BD59-A6C34878D82A}">
                    <a16:rowId xmlns:a16="http://schemas.microsoft.com/office/drawing/2014/main" val="10011"/>
                  </a:ext>
                </a:extLst>
              </a:tr>
              <a:tr h="170815">
                <a:tc>
                  <a:txBody>
                    <a:bodyPr/>
                    <a:lstStyle/>
                    <a:p>
                      <a:pPr algn="ctr">
                        <a:lnSpc>
                          <a:spcPct val="115000"/>
                        </a:lnSpc>
                        <a:spcAft>
                          <a:spcPts val="0"/>
                        </a:spcAft>
                      </a:pPr>
                      <a:r>
                        <a:rPr lang="en-IN" sz="1000">
                          <a:effectLst/>
                        </a:rPr>
                        <a:t>Short term loan</a:t>
                      </a:r>
                      <a:endParaRPr lang="en-IN" sz="1000">
                        <a:effectLst/>
                        <a:latin typeface="Calibri"/>
                        <a:ea typeface="Calibri"/>
                        <a:cs typeface="Times New Roman"/>
                      </a:endParaRPr>
                    </a:p>
                  </a:txBody>
                  <a:tcPr marL="60764" marR="60764" marT="0" marB="0" anchor="ctr"/>
                </a:tc>
                <a:tc>
                  <a:txBody>
                    <a:bodyPr/>
                    <a:lstStyle/>
                    <a:p>
                      <a:pPr algn="ctr">
                        <a:lnSpc>
                          <a:spcPct val="115000"/>
                        </a:lnSpc>
                        <a:spcAft>
                          <a:spcPts val="0"/>
                        </a:spcAft>
                      </a:pPr>
                      <a:r>
                        <a:rPr lang="en-IN" sz="1000">
                          <a:effectLst/>
                        </a:rPr>
                        <a:t>10000</a:t>
                      </a:r>
                      <a:endParaRPr lang="en-IN" sz="1000">
                        <a:effectLst/>
                        <a:latin typeface="Calibri"/>
                        <a:ea typeface="Calibri"/>
                        <a:cs typeface="Times New Roman"/>
                      </a:endParaRPr>
                    </a:p>
                  </a:txBody>
                  <a:tcPr marL="60764" marR="60764" marT="0" marB="0" anchor="ctr"/>
                </a:tc>
                <a:extLst>
                  <a:ext uri="{0D108BD9-81ED-4DB2-BD59-A6C34878D82A}">
                    <a16:rowId xmlns:a16="http://schemas.microsoft.com/office/drawing/2014/main" val="10012"/>
                  </a:ext>
                </a:extLst>
              </a:tr>
              <a:tr h="170815">
                <a:tc>
                  <a:txBody>
                    <a:bodyPr/>
                    <a:lstStyle/>
                    <a:p>
                      <a:pPr algn="ctr">
                        <a:lnSpc>
                          <a:spcPct val="115000"/>
                        </a:lnSpc>
                        <a:spcAft>
                          <a:spcPts val="0"/>
                        </a:spcAft>
                      </a:pPr>
                      <a:r>
                        <a:rPr lang="en-IN" sz="1000">
                          <a:effectLst/>
                        </a:rPr>
                        <a:t>Accounts payable</a:t>
                      </a:r>
                      <a:endParaRPr lang="en-IN" sz="1000">
                        <a:effectLst/>
                        <a:latin typeface="Calibri"/>
                        <a:ea typeface="Calibri"/>
                        <a:cs typeface="Times New Roman"/>
                      </a:endParaRPr>
                    </a:p>
                  </a:txBody>
                  <a:tcPr marL="60764" marR="60764" marT="0" marB="0" anchor="ctr"/>
                </a:tc>
                <a:tc>
                  <a:txBody>
                    <a:bodyPr/>
                    <a:lstStyle/>
                    <a:p>
                      <a:pPr algn="ctr">
                        <a:lnSpc>
                          <a:spcPct val="115000"/>
                        </a:lnSpc>
                        <a:spcAft>
                          <a:spcPts val="0"/>
                        </a:spcAft>
                      </a:pPr>
                      <a:r>
                        <a:rPr lang="en-IN" sz="1000">
                          <a:effectLst/>
                        </a:rPr>
                        <a:t>8800</a:t>
                      </a:r>
                      <a:endParaRPr lang="en-IN" sz="1000">
                        <a:effectLst/>
                        <a:latin typeface="Calibri"/>
                        <a:ea typeface="Calibri"/>
                        <a:cs typeface="Times New Roman"/>
                      </a:endParaRPr>
                    </a:p>
                  </a:txBody>
                  <a:tcPr marL="60764" marR="60764" marT="0" marB="0" anchor="ctr"/>
                </a:tc>
                <a:extLst>
                  <a:ext uri="{0D108BD9-81ED-4DB2-BD59-A6C34878D82A}">
                    <a16:rowId xmlns:a16="http://schemas.microsoft.com/office/drawing/2014/main" val="10013"/>
                  </a:ext>
                </a:extLst>
              </a:tr>
              <a:tr h="170815">
                <a:tc>
                  <a:txBody>
                    <a:bodyPr/>
                    <a:lstStyle/>
                    <a:p>
                      <a:pPr algn="ctr">
                        <a:lnSpc>
                          <a:spcPct val="115000"/>
                        </a:lnSpc>
                        <a:spcAft>
                          <a:spcPts val="0"/>
                        </a:spcAft>
                      </a:pPr>
                      <a:r>
                        <a:rPr lang="en-IN" sz="1000">
                          <a:effectLst/>
                        </a:rPr>
                        <a:t>Total current liabilities</a:t>
                      </a:r>
                      <a:endParaRPr lang="en-IN" sz="1000">
                        <a:effectLst/>
                        <a:latin typeface="Calibri"/>
                        <a:ea typeface="Calibri"/>
                        <a:cs typeface="Times New Roman"/>
                      </a:endParaRPr>
                    </a:p>
                  </a:txBody>
                  <a:tcPr marL="60764" marR="60764" marT="0" marB="0" anchor="ctr"/>
                </a:tc>
                <a:tc>
                  <a:txBody>
                    <a:bodyPr/>
                    <a:lstStyle/>
                    <a:p>
                      <a:pPr algn="ctr">
                        <a:lnSpc>
                          <a:spcPct val="115000"/>
                        </a:lnSpc>
                        <a:spcAft>
                          <a:spcPts val="0"/>
                        </a:spcAft>
                      </a:pPr>
                      <a:r>
                        <a:rPr lang="en-IN" sz="1000">
                          <a:effectLst/>
                        </a:rPr>
                        <a:t> </a:t>
                      </a:r>
                      <a:endParaRPr lang="en-IN" sz="1000">
                        <a:effectLst/>
                        <a:latin typeface="Calibri"/>
                        <a:ea typeface="Calibri"/>
                        <a:cs typeface="Times New Roman"/>
                      </a:endParaRPr>
                    </a:p>
                  </a:txBody>
                  <a:tcPr marL="60764" marR="60764" marT="0" marB="0" anchor="ctr"/>
                </a:tc>
                <a:extLst>
                  <a:ext uri="{0D108BD9-81ED-4DB2-BD59-A6C34878D82A}">
                    <a16:rowId xmlns:a16="http://schemas.microsoft.com/office/drawing/2014/main" val="10014"/>
                  </a:ext>
                </a:extLst>
              </a:tr>
              <a:tr h="170815">
                <a:tc>
                  <a:txBody>
                    <a:bodyPr/>
                    <a:lstStyle/>
                    <a:p>
                      <a:pPr algn="ctr">
                        <a:lnSpc>
                          <a:spcPct val="115000"/>
                        </a:lnSpc>
                        <a:spcAft>
                          <a:spcPts val="0"/>
                        </a:spcAft>
                      </a:pPr>
                      <a:r>
                        <a:rPr lang="en-IN" sz="1000">
                          <a:effectLst/>
                        </a:rPr>
                        <a:t>Equity and liabilities</a:t>
                      </a:r>
                      <a:endParaRPr lang="en-IN" sz="1000">
                        <a:effectLst/>
                        <a:latin typeface="Calibri"/>
                        <a:ea typeface="Calibri"/>
                        <a:cs typeface="Times New Roman"/>
                      </a:endParaRPr>
                    </a:p>
                  </a:txBody>
                  <a:tcPr marL="60764" marR="60764" marT="0" marB="0" anchor="ctr"/>
                </a:tc>
                <a:tc>
                  <a:txBody>
                    <a:bodyPr/>
                    <a:lstStyle/>
                    <a:p>
                      <a:pPr algn="ctr">
                        <a:lnSpc>
                          <a:spcPct val="115000"/>
                        </a:lnSpc>
                        <a:spcAft>
                          <a:spcPts val="0"/>
                        </a:spcAft>
                      </a:pPr>
                      <a:r>
                        <a:rPr lang="en-IN" sz="1000">
                          <a:effectLst/>
                        </a:rPr>
                        <a:t> </a:t>
                      </a:r>
                      <a:endParaRPr lang="en-IN" sz="1000">
                        <a:effectLst/>
                        <a:latin typeface="Calibri"/>
                        <a:ea typeface="Calibri"/>
                        <a:cs typeface="Times New Roman"/>
                      </a:endParaRPr>
                    </a:p>
                  </a:txBody>
                  <a:tcPr marL="60764" marR="60764" marT="0" marB="0" anchor="ctr"/>
                </a:tc>
                <a:extLst>
                  <a:ext uri="{0D108BD9-81ED-4DB2-BD59-A6C34878D82A}">
                    <a16:rowId xmlns:a16="http://schemas.microsoft.com/office/drawing/2014/main" val="10015"/>
                  </a:ext>
                </a:extLst>
              </a:tr>
              <a:tr h="170815">
                <a:tc>
                  <a:txBody>
                    <a:bodyPr/>
                    <a:lstStyle/>
                    <a:p>
                      <a:pPr algn="ctr">
                        <a:lnSpc>
                          <a:spcPct val="115000"/>
                        </a:lnSpc>
                        <a:spcAft>
                          <a:spcPts val="0"/>
                        </a:spcAft>
                      </a:pPr>
                      <a:r>
                        <a:rPr lang="en-IN" sz="1000">
                          <a:effectLst/>
                        </a:rPr>
                        <a:t>Capital</a:t>
                      </a:r>
                      <a:endParaRPr lang="en-IN" sz="1000">
                        <a:effectLst/>
                        <a:latin typeface="Calibri"/>
                        <a:ea typeface="Calibri"/>
                        <a:cs typeface="Times New Roman"/>
                      </a:endParaRPr>
                    </a:p>
                  </a:txBody>
                  <a:tcPr marL="60764" marR="60764" marT="0" marB="0" anchor="ctr"/>
                </a:tc>
                <a:tc>
                  <a:txBody>
                    <a:bodyPr/>
                    <a:lstStyle/>
                    <a:p>
                      <a:pPr algn="ctr">
                        <a:lnSpc>
                          <a:spcPct val="115000"/>
                        </a:lnSpc>
                        <a:spcAft>
                          <a:spcPts val="0"/>
                        </a:spcAft>
                      </a:pPr>
                      <a:r>
                        <a:rPr lang="en-IN" sz="1000">
                          <a:effectLst/>
                        </a:rPr>
                        <a:t>20000</a:t>
                      </a:r>
                      <a:endParaRPr lang="en-IN" sz="1000">
                        <a:effectLst/>
                        <a:latin typeface="Calibri"/>
                        <a:ea typeface="Calibri"/>
                        <a:cs typeface="Times New Roman"/>
                      </a:endParaRPr>
                    </a:p>
                  </a:txBody>
                  <a:tcPr marL="60764" marR="60764" marT="0" marB="0" anchor="ctr"/>
                </a:tc>
                <a:extLst>
                  <a:ext uri="{0D108BD9-81ED-4DB2-BD59-A6C34878D82A}">
                    <a16:rowId xmlns:a16="http://schemas.microsoft.com/office/drawing/2014/main" val="10016"/>
                  </a:ext>
                </a:extLst>
              </a:tr>
              <a:tr h="170815">
                <a:tc>
                  <a:txBody>
                    <a:bodyPr/>
                    <a:lstStyle/>
                    <a:p>
                      <a:pPr algn="ctr">
                        <a:lnSpc>
                          <a:spcPct val="115000"/>
                        </a:lnSpc>
                        <a:spcAft>
                          <a:spcPts val="0"/>
                        </a:spcAft>
                      </a:pPr>
                      <a:r>
                        <a:rPr lang="en-IN" sz="1000">
                          <a:effectLst/>
                        </a:rPr>
                        <a:t>Add: Net income</a:t>
                      </a:r>
                      <a:endParaRPr lang="en-IN" sz="1000">
                        <a:effectLst/>
                        <a:latin typeface="Calibri"/>
                        <a:ea typeface="Calibri"/>
                        <a:cs typeface="Times New Roman"/>
                      </a:endParaRPr>
                    </a:p>
                  </a:txBody>
                  <a:tcPr marL="60764" marR="60764" marT="0" marB="0" anchor="ctr"/>
                </a:tc>
                <a:tc>
                  <a:txBody>
                    <a:bodyPr/>
                    <a:lstStyle/>
                    <a:p>
                      <a:pPr algn="ctr">
                        <a:lnSpc>
                          <a:spcPct val="115000"/>
                        </a:lnSpc>
                        <a:spcAft>
                          <a:spcPts val="0"/>
                        </a:spcAft>
                      </a:pPr>
                      <a:r>
                        <a:rPr lang="en-IN" sz="1000">
                          <a:effectLst/>
                        </a:rPr>
                        <a:t>353300</a:t>
                      </a:r>
                      <a:endParaRPr lang="en-IN" sz="1000">
                        <a:effectLst/>
                        <a:latin typeface="Calibri"/>
                        <a:ea typeface="Calibri"/>
                        <a:cs typeface="Times New Roman"/>
                      </a:endParaRPr>
                    </a:p>
                  </a:txBody>
                  <a:tcPr marL="60764" marR="60764" marT="0" marB="0" anchor="ctr"/>
                </a:tc>
                <a:extLst>
                  <a:ext uri="{0D108BD9-81ED-4DB2-BD59-A6C34878D82A}">
                    <a16:rowId xmlns:a16="http://schemas.microsoft.com/office/drawing/2014/main" val="10017"/>
                  </a:ext>
                </a:extLst>
              </a:tr>
              <a:tr h="170815">
                <a:tc>
                  <a:txBody>
                    <a:bodyPr/>
                    <a:lstStyle/>
                    <a:p>
                      <a:pPr algn="ctr">
                        <a:lnSpc>
                          <a:spcPct val="115000"/>
                        </a:lnSpc>
                        <a:spcAft>
                          <a:spcPts val="0"/>
                        </a:spcAft>
                      </a:pPr>
                      <a:r>
                        <a:rPr lang="en-IN" sz="1000">
                          <a:effectLst/>
                        </a:rPr>
                        <a:t>Total equity and liabilities</a:t>
                      </a:r>
                      <a:endParaRPr lang="en-IN" sz="1000">
                        <a:effectLst/>
                        <a:latin typeface="Calibri"/>
                        <a:ea typeface="Calibri"/>
                        <a:cs typeface="Times New Roman"/>
                      </a:endParaRPr>
                    </a:p>
                  </a:txBody>
                  <a:tcPr marL="60764" marR="60764" marT="0" marB="0" anchor="ctr"/>
                </a:tc>
                <a:tc>
                  <a:txBody>
                    <a:bodyPr/>
                    <a:lstStyle/>
                    <a:p>
                      <a:pPr algn="ctr">
                        <a:lnSpc>
                          <a:spcPct val="115000"/>
                        </a:lnSpc>
                        <a:spcAft>
                          <a:spcPts val="0"/>
                        </a:spcAft>
                      </a:pPr>
                      <a:r>
                        <a:rPr lang="en-IN" sz="1000" dirty="0">
                          <a:effectLst/>
                        </a:rPr>
                        <a:t>28300 </a:t>
                      </a:r>
                      <a:endParaRPr lang="en-IN" sz="1000" dirty="0">
                        <a:effectLst/>
                        <a:latin typeface="Calibri"/>
                        <a:ea typeface="Calibri"/>
                        <a:cs typeface="Times New Roman"/>
                      </a:endParaRPr>
                    </a:p>
                  </a:txBody>
                  <a:tcPr marL="60764" marR="60764" marT="0" marB="0" anchor="ctr"/>
                </a:tc>
                <a:extLst>
                  <a:ext uri="{0D108BD9-81ED-4DB2-BD59-A6C34878D82A}">
                    <a16:rowId xmlns:a16="http://schemas.microsoft.com/office/drawing/2014/main" val="10018"/>
                  </a:ext>
                </a:extLst>
              </a:tr>
              <a:tr h="170815">
                <a:tc>
                  <a:txBody>
                    <a:bodyPr/>
                    <a:lstStyle/>
                    <a:p>
                      <a:pPr algn="ctr">
                        <a:lnSpc>
                          <a:spcPct val="115000"/>
                        </a:lnSpc>
                        <a:spcAft>
                          <a:spcPts val="0"/>
                        </a:spcAft>
                      </a:pPr>
                      <a:r>
                        <a:rPr lang="en-IN" sz="1000">
                          <a:effectLst/>
                        </a:rPr>
                        <a:t>Total liability</a:t>
                      </a:r>
                      <a:endParaRPr lang="en-IN" sz="1000">
                        <a:effectLst/>
                        <a:latin typeface="Calibri"/>
                        <a:ea typeface="Calibri"/>
                        <a:cs typeface="Times New Roman"/>
                      </a:endParaRPr>
                    </a:p>
                  </a:txBody>
                  <a:tcPr marL="60764" marR="60764" marT="0" marB="0" anchor="ctr"/>
                </a:tc>
                <a:tc>
                  <a:txBody>
                    <a:bodyPr/>
                    <a:lstStyle/>
                    <a:p>
                      <a:pPr algn="ctr">
                        <a:lnSpc>
                          <a:spcPct val="115000"/>
                        </a:lnSpc>
                        <a:spcAft>
                          <a:spcPts val="0"/>
                        </a:spcAft>
                      </a:pPr>
                      <a:r>
                        <a:rPr lang="en-IN" sz="1000">
                          <a:effectLst/>
                        </a:rPr>
                        <a:t> 28300</a:t>
                      </a:r>
                      <a:endParaRPr lang="en-IN" sz="1000" dirty="0">
                        <a:effectLst/>
                        <a:latin typeface="Calibri"/>
                        <a:ea typeface="Calibri"/>
                        <a:cs typeface="Times New Roman"/>
                      </a:endParaRPr>
                    </a:p>
                  </a:txBody>
                  <a:tcPr marL="60764" marR="60764" marT="0" marB="0" anchor="ctr"/>
                </a:tc>
                <a:extLst>
                  <a:ext uri="{0D108BD9-81ED-4DB2-BD59-A6C34878D82A}">
                    <a16:rowId xmlns:a16="http://schemas.microsoft.com/office/drawing/2014/main" val="10019"/>
                  </a:ext>
                </a:extLst>
              </a:tr>
            </a:tbl>
          </a:graphicData>
        </a:graphic>
      </p:graphicFrame>
      <p:graphicFrame>
        <p:nvGraphicFramePr>
          <p:cNvPr id="5" name="Table 4"/>
          <p:cNvGraphicFramePr>
            <a:graphicFrameLocks noGrp="1"/>
          </p:cNvGraphicFramePr>
          <p:nvPr>
            <p:extLst>
              <p:ext uri="{D42A27DB-BD31-4B8C-83A1-F6EECF244321}">
                <p14:modId xmlns:p14="http://schemas.microsoft.com/office/powerpoint/2010/main" val="3882431493"/>
              </p:ext>
            </p:extLst>
          </p:nvPr>
        </p:nvGraphicFramePr>
        <p:xfrm>
          <a:off x="4932040" y="771550"/>
          <a:ext cx="3672408" cy="3672408"/>
        </p:xfrm>
        <a:graphic>
          <a:graphicData uri="http://schemas.openxmlformats.org/drawingml/2006/table">
            <a:tbl>
              <a:tblPr firstRow="1" firstCol="1" bandRow="1">
                <a:tableStyleId>{57F4A19C-DE7A-4BD5-A1C0-BAF326BA6579}</a:tableStyleId>
              </a:tblPr>
              <a:tblGrid>
                <a:gridCol w="3164410">
                  <a:extLst>
                    <a:ext uri="{9D8B030D-6E8A-4147-A177-3AD203B41FA5}">
                      <a16:colId xmlns:a16="http://schemas.microsoft.com/office/drawing/2014/main" val="20000"/>
                    </a:ext>
                  </a:extLst>
                </a:gridCol>
                <a:gridCol w="507998">
                  <a:extLst>
                    <a:ext uri="{9D8B030D-6E8A-4147-A177-3AD203B41FA5}">
                      <a16:colId xmlns:a16="http://schemas.microsoft.com/office/drawing/2014/main" val="20001"/>
                    </a:ext>
                  </a:extLst>
                </a:gridCol>
              </a:tblGrid>
              <a:tr h="153017">
                <a:tc>
                  <a:txBody>
                    <a:bodyPr/>
                    <a:lstStyle/>
                    <a:p>
                      <a:pPr algn="ctr">
                        <a:lnSpc>
                          <a:spcPct val="115000"/>
                        </a:lnSpc>
                        <a:spcAft>
                          <a:spcPts val="0"/>
                        </a:spcAft>
                      </a:pPr>
                      <a:r>
                        <a:rPr lang="en-IN" sz="800">
                          <a:effectLst/>
                        </a:rPr>
                        <a:t>Ratio analysis</a:t>
                      </a:r>
                      <a:endParaRPr lang="en-IN" sz="800">
                        <a:effectLst/>
                        <a:latin typeface="Calibri"/>
                        <a:ea typeface="Calibri"/>
                        <a:cs typeface="Times New Roman"/>
                      </a:endParaRPr>
                    </a:p>
                  </a:txBody>
                  <a:tcPr marL="50637" marR="50637" marT="0" marB="0" anchor="ctr"/>
                </a:tc>
                <a:tc>
                  <a:txBody>
                    <a:bodyPr/>
                    <a:lstStyle/>
                    <a:p>
                      <a:pPr algn="ctr">
                        <a:lnSpc>
                          <a:spcPct val="115000"/>
                        </a:lnSpc>
                        <a:spcAft>
                          <a:spcPts val="0"/>
                        </a:spcAft>
                      </a:pPr>
                      <a:r>
                        <a:rPr lang="en-IN" sz="800">
                          <a:effectLst/>
                        </a:rPr>
                        <a:t> </a:t>
                      </a:r>
                      <a:endParaRPr lang="en-IN" sz="800">
                        <a:effectLst/>
                        <a:latin typeface="Calibri"/>
                        <a:ea typeface="Calibri"/>
                        <a:cs typeface="Times New Roman"/>
                      </a:endParaRPr>
                    </a:p>
                  </a:txBody>
                  <a:tcPr marL="50637" marR="50637" marT="0" marB="0" anchor="ctr"/>
                </a:tc>
                <a:extLst>
                  <a:ext uri="{0D108BD9-81ED-4DB2-BD59-A6C34878D82A}">
                    <a16:rowId xmlns:a16="http://schemas.microsoft.com/office/drawing/2014/main" val="10000"/>
                  </a:ext>
                </a:extLst>
              </a:tr>
              <a:tr h="153017">
                <a:tc>
                  <a:txBody>
                    <a:bodyPr/>
                    <a:lstStyle/>
                    <a:p>
                      <a:pPr algn="ctr">
                        <a:lnSpc>
                          <a:spcPct val="115000"/>
                        </a:lnSpc>
                        <a:spcAft>
                          <a:spcPts val="0"/>
                        </a:spcAft>
                      </a:pPr>
                      <a:r>
                        <a:rPr lang="en-IN" sz="800">
                          <a:effectLst/>
                        </a:rPr>
                        <a:t>Gross profit ratio</a:t>
                      </a:r>
                      <a:endParaRPr lang="en-IN" sz="800">
                        <a:effectLst/>
                        <a:latin typeface="Calibri"/>
                        <a:ea typeface="Calibri"/>
                        <a:cs typeface="Times New Roman"/>
                      </a:endParaRPr>
                    </a:p>
                  </a:txBody>
                  <a:tcPr marL="50637" marR="50637" marT="0" marB="0" anchor="ctr"/>
                </a:tc>
                <a:tc>
                  <a:txBody>
                    <a:bodyPr/>
                    <a:lstStyle/>
                    <a:p>
                      <a:pPr algn="ctr">
                        <a:lnSpc>
                          <a:spcPct val="115000"/>
                        </a:lnSpc>
                        <a:spcAft>
                          <a:spcPts val="0"/>
                        </a:spcAft>
                      </a:pPr>
                      <a:r>
                        <a:rPr lang="en-IN" sz="800">
                          <a:effectLst/>
                        </a:rPr>
                        <a:t>£</a:t>
                      </a:r>
                      <a:endParaRPr lang="en-IN" sz="800">
                        <a:effectLst/>
                        <a:latin typeface="Calibri"/>
                        <a:ea typeface="Calibri"/>
                        <a:cs typeface="Times New Roman"/>
                      </a:endParaRPr>
                    </a:p>
                  </a:txBody>
                  <a:tcPr marL="50637" marR="50637" marT="0" marB="0" anchor="ctr"/>
                </a:tc>
                <a:extLst>
                  <a:ext uri="{0D108BD9-81ED-4DB2-BD59-A6C34878D82A}">
                    <a16:rowId xmlns:a16="http://schemas.microsoft.com/office/drawing/2014/main" val="10001"/>
                  </a:ext>
                </a:extLst>
              </a:tr>
              <a:tr h="153017">
                <a:tc>
                  <a:txBody>
                    <a:bodyPr/>
                    <a:lstStyle/>
                    <a:p>
                      <a:pPr algn="ctr">
                        <a:lnSpc>
                          <a:spcPct val="115000"/>
                        </a:lnSpc>
                        <a:spcAft>
                          <a:spcPts val="0"/>
                        </a:spcAft>
                      </a:pPr>
                      <a:r>
                        <a:rPr lang="en-IN" sz="800">
                          <a:effectLst/>
                        </a:rPr>
                        <a:t>Gross profit</a:t>
                      </a:r>
                      <a:endParaRPr lang="en-IN" sz="800">
                        <a:effectLst/>
                        <a:latin typeface="Calibri"/>
                        <a:ea typeface="Calibri"/>
                        <a:cs typeface="Times New Roman"/>
                      </a:endParaRPr>
                    </a:p>
                  </a:txBody>
                  <a:tcPr marL="50637" marR="50637" marT="0" marB="0" anchor="ctr"/>
                </a:tc>
                <a:tc>
                  <a:txBody>
                    <a:bodyPr/>
                    <a:lstStyle/>
                    <a:p>
                      <a:pPr algn="ctr">
                        <a:lnSpc>
                          <a:spcPct val="115000"/>
                        </a:lnSpc>
                        <a:spcAft>
                          <a:spcPts val="0"/>
                        </a:spcAft>
                      </a:pPr>
                      <a:r>
                        <a:rPr lang="en-IN" sz="800">
                          <a:effectLst/>
                        </a:rPr>
                        <a:t>360000</a:t>
                      </a:r>
                      <a:endParaRPr lang="en-IN" sz="800">
                        <a:effectLst/>
                        <a:latin typeface="Calibri"/>
                        <a:ea typeface="Calibri"/>
                        <a:cs typeface="Times New Roman"/>
                      </a:endParaRPr>
                    </a:p>
                  </a:txBody>
                  <a:tcPr marL="50637" marR="50637" marT="0" marB="0" anchor="ctr"/>
                </a:tc>
                <a:extLst>
                  <a:ext uri="{0D108BD9-81ED-4DB2-BD59-A6C34878D82A}">
                    <a16:rowId xmlns:a16="http://schemas.microsoft.com/office/drawing/2014/main" val="10002"/>
                  </a:ext>
                </a:extLst>
              </a:tr>
              <a:tr h="153017">
                <a:tc>
                  <a:txBody>
                    <a:bodyPr/>
                    <a:lstStyle/>
                    <a:p>
                      <a:pPr algn="ctr">
                        <a:lnSpc>
                          <a:spcPct val="115000"/>
                        </a:lnSpc>
                        <a:spcAft>
                          <a:spcPts val="0"/>
                        </a:spcAft>
                      </a:pPr>
                      <a:r>
                        <a:rPr lang="en-IN" sz="800">
                          <a:effectLst/>
                        </a:rPr>
                        <a:t>Sales</a:t>
                      </a:r>
                      <a:endParaRPr lang="en-IN" sz="800">
                        <a:effectLst/>
                        <a:latin typeface="Calibri"/>
                        <a:ea typeface="Calibri"/>
                        <a:cs typeface="Times New Roman"/>
                      </a:endParaRPr>
                    </a:p>
                  </a:txBody>
                  <a:tcPr marL="50637" marR="50637" marT="0" marB="0" anchor="ctr"/>
                </a:tc>
                <a:tc>
                  <a:txBody>
                    <a:bodyPr/>
                    <a:lstStyle/>
                    <a:p>
                      <a:pPr algn="ctr">
                        <a:lnSpc>
                          <a:spcPct val="115000"/>
                        </a:lnSpc>
                        <a:spcAft>
                          <a:spcPts val="0"/>
                        </a:spcAft>
                      </a:pPr>
                      <a:r>
                        <a:rPr lang="en-IN" sz="800">
                          <a:effectLst/>
                        </a:rPr>
                        <a:t>400000</a:t>
                      </a:r>
                      <a:endParaRPr lang="en-IN" sz="800">
                        <a:effectLst/>
                        <a:latin typeface="Calibri"/>
                        <a:ea typeface="Calibri"/>
                        <a:cs typeface="Times New Roman"/>
                      </a:endParaRPr>
                    </a:p>
                  </a:txBody>
                  <a:tcPr marL="50637" marR="50637" marT="0" marB="0" anchor="ctr"/>
                </a:tc>
                <a:extLst>
                  <a:ext uri="{0D108BD9-81ED-4DB2-BD59-A6C34878D82A}">
                    <a16:rowId xmlns:a16="http://schemas.microsoft.com/office/drawing/2014/main" val="10003"/>
                  </a:ext>
                </a:extLst>
              </a:tr>
              <a:tr h="153017">
                <a:tc>
                  <a:txBody>
                    <a:bodyPr/>
                    <a:lstStyle/>
                    <a:p>
                      <a:pPr algn="ctr">
                        <a:lnSpc>
                          <a:spcPct val="115000"/>
                        </a:lnSpc>
                        <a:spcAft>
                          <a:spcPts val="0"/>
                        </a:spcAft>
                      </a:pPr>
                      <a:r>
                        <a:rPr lang="en-IN" sz="800">
                          <a:effectLst/>
                        </a:rPr>
                        <a:t>Gross profit ratio = (gross profit/sales)*100 </a:t>
                      </a:r>
                      <a:endParaRPr lang="en-IN" sz="800">
                        <a:effectLst/>
                        <a:latin typeface="Calibri"/>
                        <a:ea typeface="Calibri"/>
                        <a:cs typeface="Times New Roman"/>
                      </a:endParaRPr>
                    </a:p>
                  </a:txBody>
                  <a:tcPr marL="50637" marR="50637" marT="0" marB="0" anchor="ctr"/>
                </a:tc>
                <a:tc>
                  <a:txBody>
                    <a:bodyPr/>
                    <a:lstStyle/>
                    <a:p>
                      <a:pPr algn="ctr">
                        <a:lnSpc>
                          <a:spcPct val="115000"/>
                        </a:lnSpc>
                        <a:spcAft>
                          <a:spcPts val="0"/>
                        </a:spcAft>
                      </a:pPr>
                      <a:r>
                        <a:rPr lang="en-IN" sz="800">
                          <a:effectLst/>
                        </a:rPr>
                        <a:t>90</a:t>
                      </a:r>
                      <a:endParaRPr lang="en-IN" sz="800">
                        <a:effectLst/>
                        <a:latin typeface="Calibri"/>
                        <a:ea typeface="Calibri"/>
                        <a:cs typeface="Times New Roman"/>
                      </a:endParaRPr>
                    </a:p>
                  </a:txBody>
                  <a:tcPr marL="50637" marR="50637" marT="0" marB="0" anchor="ctr"/>
                </a:tc>
                <a:extLst>
                  <a:ext uri="{0D108BD9-81ED-4DB2-BD59-A6C34878D82A}">
                    <a16:rowId xmlns:a16="http://schemas.microsoft.com/office/drawing/2014/main" val="10004"/>
                  </a:ext>
                </a:extLst>
              </a:tr>
              <a:tr h="153017">
                <a:tc>
                  <a:txBody>
                    <a:bodyPr/>
                    <a:lstStyle/>
                    <a:p>
                      <a:pPr>
                        <a:lnSpc>
                          <a:spcPct val="115000"/>
                        </a:lnSpc>
                      </a:pPr>
                      <a:endParaRPr lang="en-IN" sz="800">
                        <a:effectLst/>
                        <a:latin typeface="Calibri"/>
                        <a:cs typeface="Times New Roman"/>
                      </a:endParaRPr>
                    </a:p>
                  </a:txBody>
                  <a:tcPr marL="50637" marR="50637" marT="0" marB="0" anchor="b"/>
                </a:tc>
                <a:tc>
                  <a:txBody>
                    <a:bodyPr/>
                    <a:lstStyle/>
                    <a:p>
                      <a:pPr>
                        <a:lnSpc>
                          <a:spcPct val="115000"/>
                        </a:lnSpc>
                      </a:pPr>
                      <a:endParaRPr lang="en-IN" sz="800">
                        <a:effectLst/>
                        <a:latin typeface="Calibri"/>
                        <a:cs typeface="Times New Roman"/>
                      </a:endParaRPr>
                    </a:p>
                  </a:txBody>
                  <a:tcPr marL="50637" marR="50637" marT="0" marB="0" anchor="b"/>
                </a:tc>
                <a:extLst>
                  <a:ext uri="{0D108BD9-81ED-4DB2-BD59-A6C34878D82A}">
                    <a16:rowId xmlns:a16="http://schemas.microsoft.com/office/drawing/2014/main" val="10005"/>
                  </a:ext>
                </a:extLst>
              </a:tr>
              <a:tr h="153017">
                <a:tc>
                  <a:txBody>
                    <a:bodyPr/>
                    <a:lstStyle/>
                    <a:p>
                      <a:pPr algn="ctr">
                        <a:lnSpc>
                          <a:spcPct val="115000"/>
                        </a:lnSpc>
                        <a:spcAft>
                          <a:spcPts val="0"/>
                        </a:spcAft>
                      </a:pPr>
                      <a:r>
                        <a:rPr lang="en-IN" sz="800">
                          <a:effectLst/>
                        </a:rPr>
                        <a:t>Net profit ratio</a:t>
                      </a:r>
                      <a:endParaRPr lang="en-IN" sz="800">
                        <a:effectLst/>
                        <a:latin typeface="Calibri"/>
                        <a:ea typeface="Calibri"/>
                        <a:cs typeface="Times New Roman"/>
                      </a:endParaRPr>
                    </a:p>
                  </a:txBody>
                  <a:tcPr marL="50637" marR="50637" marT="0" marB="0" anchor="ctr"/>
                </a:tc>
                <a:tc>
                  <a:txBody>
                    <a:bodyPr/>
                    <a:lstStyle/>
                    <a:p>
                      <a:pPr algn="ctr">
                        <a:lnSpc>
                          <a:spcPct val="115000"/>
                        </a:lnSpc>
                        <a:spcAft>
                          <a:spcPts val="0"/>
                        </a:spcAft>
                      </a:pPr>
                      <a:r>
                        <a:rPr lang="en-IN" sz="800">
                          <a:effectLst/>
                        </a:rPr>
                        <a:t>£</a:t>
                      </a:r>
                      <a:endParaRPr lang="en-IN" sz="800">
                        <a:effectLst/>
                        <a:latin typeface="Calibri"/>
                        <a:ea typeface="Calibri"/>
                        <a:cs typeface="Times New Roman"/>
                      </a:endParaRPr>
                    </a:p>
                  </a:txBody>
                  <a:tcPr marL="50637" marR="50637" marT="0" marB="0" anchor="ctr"/>
                </a:tc>
                <a:extLst>
                  <a:ext uri="{0D108BD9-81ED-4DB2-BD59-A6C34878D82A}">
                    <a16:rowId xmlns:a16="http://schemas.microsoft.com/office/drawing/2014/main" val="10006"/>
                  </a:ext>
                </a:extLst>
              </a:tr>
              <a:tr h="153017">
                <a:tc>
                  <a:txBody>
                    <a:bodyPr/>
                    <a:lstStyle/>
                    <a:p>
                      <a:pPr algn="ctr">
                        <a:lnSpc>
                          <a:spcPct val="115000"/>
                        </a:lnSpc>
                        <a:spcAft>
                          <a:spcPts val="0"/>
                        </a:spcAft>
                      </a:pPr>
                      <a:r>
                        <a:rPr lang="en-IN" sz="800">
                          <a:effectLst/>
                        </a:rPr>
                        <a:t>Net profit</a:t>
                      </a:r>
                      <a:endParaRPr lang="en-IN" sz="800">
                        <a:effectLst/>
                        <a:latin typeface="Calibri"/>
                        <a:ea typeface="Calibri"/>
                        <a:cs typeface="Times New Roman"/>
                      </a:endParaRPr>
                    </a:p>
                  </a:txBody>
                  <a:tcPr marL="50637" marR="50637" marT="0" marB="0" anchor="ctr"/>
                </a:tc>
                <a:tc>
                  <a:txBody>
                    <a:bodyPr/>
                    <a:lstStyle/>
                    <a:p>
                      <a:pPr algn="ctr">
                        <a:lnSpc>
                          <a:spcPct val="115000"/>
                        </a:lnSpc>
                        <a:spcAft>
                          <a:spcPts val="0"/>
                        </a:spcAft>
                      </a:pPr>
                      <a:r>
                        <a:rPr lang="en-IN" sz="800">
                          <a:effectLst/>
                        </a:rPr>
                        <a:t>353300</a:t>
                      </a:r>
                      <a:endParaRPr lang="en-IN" sz="800">
                        <a:effectLst/>
                        <a:latin typeface="Calibri"/>
                        <a:ea typeface="Calibri"/>
                        <a:cs typeface="Times New Roman"/>
                      </a:endParaRPr>
                    </a:p>
                  </a:txBody>
                  <a:tcPr marL="50637" marR="50637" marT="0" marB="0" anchor="ctr"/>
                </a:tc>
                <a:extLst>
                  <a:ext uri="{0D108BD9-81ED-4DB2-BD59-A6C34878D82A}">
                    <a16:rowId xmlns:a16="http://schemas.microsoft.com/office/drawing/2014/main" val="10007"/>
                  </a:ext>
                </a:extLst>
              </a:tr>
              <a:tr h="153017">
                <a:tc>
                  <a:txBody>
                    <a:bodyPr/>
                    <a:lstStyle/>
                    <a:p>
                      <a:pPr algn="ctr">
                        <a:lnSpc>
                          <a:spcPct val="115000"/>
                        </a:lnSpc>
                        <a:spcAft>
                          <a:spcPts val="0"/>
                        </a:spcAft>
                      </a:pPr>
                      <a:r>
                        <a:rPr lang="en-IN" sz="800">
                          <a:effectLst/>
                        </a:rPr>
                        <a:t>Sales</a:t>
                      </a:r>
                      <a:endParaRPr lang="en-IN" sz="800">
                        <a:effectLst/>
                        <a:latin typeface="Calibri"/>
                        <a:ea typeface="Calibri"/>
                        <a:cs typeface="Times New Roman"/>
                      </a:endParaRPr>
                    </a:p>
                  </a:txBody>
                  <a:tcPr marL="50637" marR="50637" marT="0" marB="0" anchor="ctr"/>
                </a:tc>
                <a:tc>
                  <a:txBody>
                    <a:bodyPr/>
                    <a:lstStyle/>
                    <a:p>
                      <a:pPr algn="ctr">
                        <a:lnSpc>
                          <a:spcPct val="115000"/>
                        </a:lnSpc>
                        <a:spcAft>
                          <a:spcPts val="0"/>
                        </a:spcAft>
                      </a:pPr>
                      <a:r>
                        <a:rPr lang="en-IN" sz="800">
                          <a:effectLst/>
                        </a:rPr>
                        <a:t>400000</a:t>
                      </a:r>
                      <a:endParaRPr lang="en-IN" sz="800">
                        <a:effectLst/>
                        <a:latin typeface="Calibri"/>
                        <a:ea typeface="Calibri"/>
                        <a:cs typeface="Times New Roman"/>
                      </a:endParaRPr>
                    </a:p>
                  </a:txBody>
                  <a:tcPr marL="50637" marR="50637" marT="0" marB="0" anchor="ctr"/>
                </a:tc>
                <a:extLst>
                  <a:ext uri="{0D108BD9-81ED-4DB2-BD59-A6C34878D82A}">
                    <a16:rowId xmlns:a16="http://schemas.microsoft.com/office/drawing/2014/main" val="10008"/>
                  </a:ext>
                </a:extLst>
              </a:tr>
              <a:tr h="153017">
                <a:tc>
                  <a:txBody>
                    <a:bodyPr/>
                    <a:lstStyle/>
                    <a:p>
                      <a:pPr algn="ctr">
                        <a:lnSpc>
                          <a:spcPct val="115000"/>
                        </a:lnSpc>
                        <a:spcAft>
                          <a:spcPts val="0"/>
                        </a:spcAft>
                      </a:pPr>
                      <a:r>
                        <a:rPr lang="en-IN" sz="800">
                          <a:effectLst/>
                        </a:rPr>
                        <a:t>Net profit ratio= (Net profit / sales)* 100</a:t>
                      </a:r>
                      <a:endParaRPr lang="en-IN" sz="800">
                        <a:effectLst/>
                        <a:latin typeface="Calibri"/>
                        <a:ea typeface="Calibri"/>
                        <a:cs typeface="Times New Roman"/>
                      </a:endParaRPr>
                    </a:p>
                  </a:txBody>
                  <a:tcPr marL="50637" marR="50637" marT="0" marB="0" anchor="ctr"/>
                </a:tc>
                <a:tc>
                  <a:txBody>
                    <a:bodyPr/>
                    <a:lstStyle/>
                    <a:p>
                      <a:pPr algn="ctr">
                        <a:lnSpc>
                          <a:spcPct val="115000"/>
                        </a:lnSpc>
                        <a:spcAft>
                          <a:spcPts val="0"/>
                        </a:spcAft>
                      </a:pPr>
                      <a:r>
                        <a:rPr lang="en-IN" sz="800">
                          <a:effectLst/>
                        </a:rPr>
                        <a:t>88.325</a:t>
                      </a:r>
                      <a:endParaRPr lang="en-IN" sz="800">
                        <a:effectLst/>
                        <a:latin typeface="Calibri"/>
                        <a:ea typeface="Calibri"/>
                        <a:cs typeface="Times New Roman"/>
                      </a:endParaRPr>
                    </a:p>
                  </a:txBody>
                  <a:tcPr marL="50637" marR="50637" marT="0" marB="0" anchor="ctr"/>
                </a:tc>
                <a:extLst>
                  <a:ext uri="{0D108BD9-81ED-4DB2-BD59-A6C34878D82A}">
                    <a16:rowId xmlns:a16="http://schemas.microsoft.com/office/drawing/2014/main" val="10009"/>
                  </a:ext>
                </a:extLst>
              </a:tr>
              <a:tr h="153017">
                <a:tc>
                  <a:txBody>
                    <a:bodyPr/>
                    <a:lstStyle/>
                    <a:p>
                      <a:pPr>
                        <a:lnSpc>
                          <a:spcPct val="115000"/>
                        </a:lnSpc>
                      </a:pPr>
                      <a:endParaRPr lang="en-IN" sz="800">
                        <a:effectLst/>
                        <a:latin typeface="Calibri"/>
                        <a:cs typeface="Times New Roman"/>
                      </a:endParaRPr>
                    </a:p>
                  </a:txBody>
                  <a:tcPr marL="50637" marR="50637" marT="0" marB="0" anchor="b"/>
                </a:tc>
                <a:tc>
                  <a:txBody>
                    <a:bodyPr/>
                    <a:lstStyle/>
                    <a:p>
                      <a:pPr>
                        <a:lnSpc>
                          <a:spcPct val="115000"/>
                        </a:lnSpc>
                      </a:pPr>
                      <a:endParaRPr lang="en-IN" sz="800">
                        <a:effectLst/>
                        <a:latin typeface="Calibri"/>
                        <a:cs typeface="Times New Roman"/>
                      </a:endParaRPr>
                    </a:p>
                  </a:txBody>
                  <a:tcPr marL="50637" marR="50637" marT="0" marB="0" anchor="b"/>
                </a:tc>
                <a:extLst>
                  <a:ext uri="{0D108BD9-81ED-4DB2-BD59-A6C34878D82A}">
                    <a16:rowId xmlns:a16="http://schemas.microsoft.com/office/drawing/2014/main" val="10010"/>
                  </a:ext>
                </a:extLst>
              </a:tr>
              <a:tr h="153017">
                <a:tc>
                  <a:txBody>
                    <a:bodyPr/>
                    <a:lstStyle/>
                    <a:p>
                      <a:pPr algn="ctr">
                        <a:lnSpc>
                          <a:spcPct val="115000"/>
                        </a:lnSpc>
                        <a:spcAft>
                          <a:spcPts val="0"/>
                        </a:spcAft>
                      </a:pPr>
                      <a:r>
                        <a:rPr lang="en-IN" sz="800">
                          <a:effectLst/>
                        </a:rPr>
                        <a:t>Current ratio</a:t>
                      </a:r>
                      <a:endParaRPr lang="en-IN" sz="800">
                        <a:effectLst/>
                        <a:latin typeface="Calibri"/>
                        <a:ea typeface="Calibri"/>
                        <a:cs typeface="Times New Roman"/>
                      </a:endParaRPr>
                    </a:p>
                  </a:txBody>
                  <a:tcPr marL="50637" marR="50637" marT="0" marB="0" anchor="ctr"/>
                </a:tc>
                <a:tc>
                  <a:txBody>
                    <a:bodyPr/>
                    <a:lstStyle/>
                    <a:p>
                      <a:pPr algn="ctr">
                        <a:lnSpc>
                          <a:spcPct val="115000"/>
                        </a:lnSpc>
                        <a:spcAft>
                          <a:spcPts val="0"/>
                        </a:spcAft>
                      </a:pPr>
                      <a:r>
                        <a:rPr lang="en-IN" sz="800">
                          <a:effectLst/>
                        </a:rPr>
                        <a:t>£</a:t>
                      </a:r>
                      <a:endParaRPr lang="en-IN" sz="800">
                        <a:effectLst/>
                        <a:latin typeface="Calibri"/>
                        <a:ea typeface="Calibri"/>
                        <a:cs typeface="Times New Roman"/>
                      </a:endParaRPr>
                    </a:p>
                  </a:txBody>
                  <a:tcPr marL="50637" marR="50637" marT="0" marB="0" anchor="ctr"/>
                </a:tc>
                <a:extLst>
                  <a:ext uri="{0D108BD9-81ED-4DB2-BD59-A6C34878D82A}">
                    <a16:rowId xmlns:a16="http://schemas.microsoft.com/office/drawing/2014/main" val="10011"/>
                  </a:ext>
                </a:extLst>
              </a:tr>
              <a:tr h="153017">
                <a:tc>
                  <a:txBody>
                    <a:bodyPr/>
                    <a:lstStyle/>
                    <a:p>
                      <a:pPr algn="ctr">
                        <a:lnSpc>
                          <a:spcPct val="115000"/>
                        </a:lnSpc>
                        <a:spcAft>
                          <a:spcPts val="0"/>
                        </a:spcAft>
                      </a:pPr>
                      <a:r>
                        <a:rPr lang="en-IN" sz="800">
                          <a:effectLst/>
                        </a:rPr>
                        <a:t>Current Asset</a:t>
                      </a:r>
                      <a:endParaRPr lang="en-IN" sz="800">
                        <a:effectLst/>
                        <a:latin typeface="Calibri"/>
                        <a:ea typeface="Calibri"/>
                        <a:cs typeface="Times New Roman"/>
                      </a:endParaRPr>
                    </a:p>
                  </a:txBody>
                  <a:tcPr marL="50637" marR="50637" marT="0" marB="0" anchor="ctr"/>
                </a:tc>
                <a:tc>
                  <a:txBody>
                    <a:bodyPr/>
                    <a:lstStyle/>
                    <a:p>
                      <a:pPr algn="ctr">
                        <a:lnSpc>
                          <a:spcPct val="115000"/>
                        </a:lnSpc>
                        <a:spcAft>
                          <a:spcPts val="0"/>
                        </a:spcAft>
                      </a:pPr>
                      <a:r>
                        <a:rPr lang="en-IN" sz="800">
                          <a:effectLst/>
                        </a:rPr>
                        <a:t>228300</a:t>
                      </a:r>
                      <a:endParaRPr lang="en-IN" sz="800">
                        <a:effectLst/>
                        <a:latin typeface="Calibri"/>
                        <a:ea typeface="Calibri"/>
                        <a:cs typeface="Times New Roman"/>
                      </a:endParaRPr>
                    </a:p>
                  </a:txBody>
                  <a:tcPr marL="50637" marR="50637" marT="0" marB="0" anchor="ctr"/>
                </a:tc>
                <a:extLst>
                  <a:ext uri="{0D108BD9-81ED-4DB2-BD59-A6C34878D82A}">
                    <a16:rowId xmlns:a16="http://schemas.microsoft.com/office/drawing/2014/main" val="10012"/>
                  </a:ext>
                </a:extLst>
              </a:tr>
              <a:tr h="153017">
                <a:tc>
                  <a:txBody>
                    <a:bodyPr/>
                    <a:lstStyle/>
                    <a:p>
                      <a:pPr algn="ctr">
                        <a:lnSpc>
                          <a:spcPct val="115000"/>
                        </a:lnSpc>
                        <a:spcAft>
                          <a:spcPts val="0"/>
                        </a:spcAft>
                      </a:pPr>
                      <a:r>
                        <a:rPr lang="en-IN" sz="800">
                          <a:effectLst/>
                        </a:rPr>
                        <a:t>Current liabilities</a:t>
                      </a:r>
                      <a:endParaRPr lang="en-IN" sz="800">
                        <a:effectLst/>
                        <a:latin typeface="Calibri"/>
                        <a:ea typeface="Calibri"/>
                        <a:cs typeface="Times New Roman"/>
                      </a:endParaRPr>
                    </a:p>
                  </a:txBody>
                  <a:tcPr marL="50637" marR="50637" marT="0" marB="0" anchor="ctr"/>
                </a:tc>
                <a:tc>
                  <a:txBody>
                    <a:bodyPr/>
                    <a:lstStyle/>
                    <a:p>
                      <a:pPr algn="ctr">
                        <a:lnSpc>
                          <a:spcPct val="115000"/>
                        </a:lnSpc>
                        <a:spcAft>
                          <a:spcPts val="0"/>
                        </a:spcAft>
                      </a:pPr>
                      <a:r>
                        <a:rPr lang="en-IN" sz="800">
                          <a:effectLst/>
                        </a:rPr>
                        <a:t>18800</a:t>
                      </a:r>
                      <a:endParaRPr lang="en-IN" sz="800">
                        <a:effectLst/>
                        <a:latin typeface="Calibri"/>
                        <a:ea typeface="Calibri"/>
                        <a:cs typeface="Times New Roman"/>
                      </a:endParaRPr>
                    </a:p>
                  </a:txBody>
                  <a:tcPr marL="50637" marR="50637" marT="0" marB="0" anchor="ctr"/>
                </a:tc>
                <a:extLst>
                  <a:ext uri="{0D108BD9-81ED-4DB2-BD59-A6C34878D82A}">
                    <a16:rowId xmlns:a16="http://schemas.microsoft.com/office/drawing/2014/main" val="10013"/>
                  </a:ext>
                </a:extLst>
              </a:tr>
              <a:tr h="306034">
                <a:tc>
                  <a:txBody>
                    <a:bodyPr/>
                    <a:lstStyle/>
                    <a:p>
                      <a:pPr algn="ctr">
                        <a:lnSpc>
                          <a:spcPct val="115000"/>
                        </a:lnSpc>
                        <a:spcAft>
                          <a:spcPts val="0"/>
                        </a:spcAft>
                      </a:pPr>
                      <a:r>
                        <a:rPr lang="en-IN" sz="800">
                          <a:effectLst/>
                        </a:rPr>
                        <a:t>Current ratio= Current asset/current liabilities</a:t>
                      </a:r>
                      <a:endParaRPr lang="en-IN" sz="800">
                        <a:effectLst/>
                        <a:latin typeface="Calibri"/>
                        <a:ea typeface="Calibri"/>
                        <a:cs typeface="Times New Roman"/>
                      </a:endParaRPr>
                    </a:p>
                  </a:txBody>
                  <a:tcPr marL="50637" marR="50637" marT="0" marB="0" anchor="ctr"/>
                </a:tc>
                <a:tc>
                  <a:txBody>
                    <a:bodyPr/>
                    <a:lstStyle/>
                    <a:p>
                      <a:pPr algn="ctr">
                        <a:lnSpc>
                          <a:spcPct val="115000"/>
                        </a:lnSpc>
                        <a:spcAft>
                          <a:spcPts val="0"/>
                        </a:spcAft>
                      </a:pPr>
                      <a:r>
                        <a:rPr lang="en-IN" sz="800">
                          <a:effectLst/>
                        </a:rPr>
                        <a:t>12.1436</a:t>
                      </a:r>
                      <a:endParaRPr lang="en-IN" sz="800">
                        <a:effectLst/>
                        <a:latin typeface="Calibri"/>
                        <a:ea typeface="Calibri"/>
                        <a:cs typeface="Times New Roman"/>
                      </a:endParaRPr>
                    </a:p>
                  </a:txBody>
                  <a:tcPr marL="50637" marR="50637" marT="0" marB="0" anchor="ctr"/>
                </a:tc>
                <a:extLst>
                  <a:ext uri="{0D108BD9-81ED-4DB2-BD59-A6C34878D82A}">
                    <a16:rowId xmlns:a16="http://schemas.microsoft.com/office/drawing/2014/main" val="10014"/>
                  </a:ext>
                </a:extLst>
              </a:tr>
              <a:tr h="153017">
                <a:tc>
                  <a:txBody>
                    <a:bodyPr/>
                    <a:lstStyle/>
                    <a:p>
                      <a:pPr>
                        <a:lnSpc>
                          <a:spcPct val="115000"/>
                        </a:lnSpc>
                      </a:pPr>
                      <a:endParaRPr lang="en-IN" sz="800">
                        <a:effectLst/>
                        <a:latin typeface="Calibri"/>
                        <a:cs typeface="Times New Roman"/>
                      </a:endParaRPr>
                    </a:p>
                  </a:txBody>
                  <a:tcPr marL="50637" marR="50637" marT="0" marB="0" anchor="b"/>
                </a:tc>
                <a:tc>
                  <a:txBody>
                    <a:bodyPr/>
                    <a:lstStyle/>
                    <a:p>
                      <a:pPr>
                        <a:lnSpc>
                          <a:spcPct val="115000"/>
                        </a:lnSpc>
                      </a:pPr>
                      <a:endParaRPr lang="en-IN" sz="800">
                        <a:effectLst/>
                        <a:latin typeface="Calibri"/>
                        <a:cs typeface="Times New Roman"/>
                      </a:endParaRPr>
                    </a:p>
                  </a:txBody>
                  <a:tcPr marL="50637" marR="50637" marT="0" marB="0" anchor="b"/>
                </a:tc>
                <a:extLst>
                  <a:ext uri="{0D108BD9-81ED-4DB2-BD59-A6C34878D82A}">
                    <a16:rowId xmlns:a16="http://schemas.microsoft.com/office/drawing/2014/main" val="10015"/>
                  </a:ext>
                </a:extLst>
              </a:tr>
              <a:tr h="153017">
                <a:tc>
                  <a:txBody>
                    <a:bodyPr/>
                    <a:lstStyle/>
                    <a:p>
                      <a:pPr algn="ctr">
                        <a:lnSpc>
                          <a:spcPct val="115000"/>
                        </a:lnSpc>
                        <a:spcAft>
                          <a:spcPts val="0"/>
                        </a:spcAft>
                      </a:pPr>
                      <a:r>
                        <a:rPr lang="en-IN" sz="800">
                          <a:effectLst/>
                        </a:rPr>
                        <a:t>Return on capital employed</a:t>
                      </a:r>
                      <a:endParaRPr lang="en-IN" sz="800">
                        <a:effectLst/>
                        <a:latin typeface="Calibri"/>
                        <a:ea typeface="Calibri"/>
                        <a:cs typeface="Times New Roman"/>
                      </a:endParaRPr>
                    </a:p>
                  </a:txBody>
                  <a:tcPr marL="50637" marR="50637" marT="0" marB="0" anchor="ctr"/>
                </a:tc>
                <a:tc>
                  <a:txBody>
                    <a:bodyPr/>
                    <a:lstStyle/>
                    <a:p>
                      <a:pPr algn="ctr">
                        <a:lnSpc>
                          <a:spcPct val="115000"/>
                        </a:lnSpc>
                        <a:spcAft>
                          <a:spcPts val="0"/>
                        </a:spcAft>
                      </a:pPr>
                      <a:r>
                        <a:rPr lang="en-IN" sz="800">
                          <a:effectLst/>
                        </a:rPr>
                        <a:t>£</a:t>
                      </a:r>
                      <a:endParaRPr lang="en-IN" sz="800">
                        <a:effectLst/>
                        <a:latin typeface="Calibri"/>
                        <a:ea typeface="Calibri"/>
                        <a:cs typeface="Times New Roman"/>
                      </a:endParaRPr>
                    </a:p>
                  </a:txBody>
                  <a:tcPr marL="50637" marR="50637" marT="0" marB="0" anchor="ctr"/>
                </a:tc>
                <a:extLst>
                  <a:ext uri="{0D108BD9-81ED-4DB2-BD59-A6C34878D82A}">
                    <a16:rowId xmlns:a16="http://schemas.microsoft.com/office/drawing/2014/main" val="10016"/>
                  </a:ext>
                </a:extLst>
              </a:tr>
              <a:tr h="153017">
                <a:tc>
                  <a:txBody>
                    <a:bodyPr/>
                    <a:lstStyle/>
                    <a:p>
                      <a:pPr algn="ctr">
                        <a:lnSpc>
                          <a:spcPct val="115000"/>
                        </a:lnSpc>
                        <a:spcAft>
                          <a:spcPts val="0"/>
                        </a:spcAft>
                      </a:pPr>
                      <a:r>
                        <a:rPr lang="en-IN" sz="800">
                          <a:effectLst/>
                        </a:rPr>
                        <a:t>Net Income</a:t>
                      </a:r>
                      <a:endParaRPr lang="en-IN" sz="800">
                        <a:effectLst/>
                        <a:latin typeface="Calibri"/>
                        <a:ea typeface="Calibri"/>
                        <a:cs typeface="Times New Roman"/>
                      </a:endParaRPr>
                    </a:p>
                  </a:txBody>
                  <a:tcPr marL="50637" marR="50637" marT="0" marB="0" anchor="ctr"/>
                </a:tc>
                <a:tc>
                  <a:txBody>
                    <a:bodyPr/>
                    <a:lstStyle/>
                    <a:p>
                      <a:pPr algn="r">
                        <a:lnSpc>
                          <a:spcPct val="115000"/>
                        </a:lnSpc>
                        <a:spcAft>
                          <a:spcPts val="0"/>
                        </a:spcAft>
                      </a:pPr>
                      <a:r>
                        <a:rPr lang="en-IN" sz="800">
                          <a:effectLst/>
                        </a:rPr>
                        <a:t>353300</a:t>
                      </a:r>
                      <a:endParaRPr lang="en-IN" sz="800">
                        <a:effectLst/>
                        <a:latin typeface="Calibri"/>
                        <a:ea typeface="Calibri"/>
                        <a:cs typeface="Times New Roman"/>
                      </a:endParaRPr>
                    </a:p>
                  </a:txBody>
                  <a:tcPr marL="50637" marR="50637" marT="0" marB="0" anchor="b"/>
                </a:tc>
                <a:extLst>
                  <a:ext uri="{0D108BD9-81ED-4DB2-BD59-A6C34878D82A}">
                    <a16:rowId xmlns:a16="http://schemas.microsoft.com/office/drawing/2014/main" val="10017"/>
                  </a:ext>
                </a:extLst>
              </a:tr>
              <a:tr h="153017">
                <a:tc>
                  <a:txBody>
                    <a:bodyPr/>
                    <a:lstStyle/>
                    <a:p>
                      <a:pPr algn="ctr">
                        <a:lnSpc>
                          <a:spcPct val="115000"/>
                        </a:lnSpc>
                        <a:spcAft>
                          <a:spcPts val="0"/>
                        </a:spcAft>
                      </a:pPr>
                      <a:r>
                        <a:rPr lang="en-IN" sz="800">
                          <a:effectLst/>
                        </a:rPr>
                        <a:t>Total asset</a:t>
                      </a:r>
                      <a:endParaRPr lang="en-IN" sz="800">
                        <a:effectLst/>
                        <a:latin typeface="Calibri"/>
                        <a:ea typeface="Calibri"/>
                        <a:cs typeface="Times New Roman"/>
                      </a:endParaRPr>
                    </a:p>
                  </a:txBody>
                  <a:tcPr marL="50637" marR="50637" marT="0" marB="0" anchor="ctr"/>
                </a:tc>
                <a:tc>
                  <a:txBody>
                    <a:bodyPr/>
                    <a:lstStyle/>
                    <a:p>
                      <a:pPr algn="r">
                        <a:lnSpc>
                          <a:spcPct val="115000"/>
                        </a:lnSpc>
                        <a:spcAft>
                          <a:spcPts val="0"/>
                        </a:spcAft>
                      </a:pPr>
                      <a:r>
                        <a:rPr lang="en-IN" sz="800">
                          <a:effectLst/>
                        </a:rPr>
                        <a:t>478300</a:t>
                      </a:r>
                      <a:endParaRPr lang="en-IN" sz="800">
                        <a:effectLst/>
                        <a:latin typeface="Calibri"/>
                        <a:ea typeface="Calibri"/>
                        <a:cs typeface="Times New Roman"/>
                      </a:endParaRPr>
                    </a:p>
                  </a:txBody>
                  <a:tcPr marL="50637" marR="50637" marT="0" marB="0" anchor="b"/>
                </a:tc>
                <a:extLst>
                  <a:ext uri="{0D108BD9-81ED-4DB2-BD59-A6C34878D82A}">
                    <a16:rowId xmlns:a16="http://schemas.microsoft.com/office/drawing/2014/main" val="10018"/>
                  </a:ext>
                </a:extLst>
              </a:tr>
              <a:tr h="153017">
                <a:tc>
                  <a:txBody>
                    <a:bodyPr/>
                    <a:lstStyle/>
                    <a:p>
                      <a:pPr algn="ctr">
                        <a:lnSpc>
                          <a:spcPct val="115000"/>
                        </a:lnSpc>
                        <a:spcAft>
                          <a:spcPts val="0"/>
                        </a:spcAft>
                      </a:pPr>
                      <a:r>
                        <a:rPr lang="en-IN" sz="800">
                          <a:effectLst/>
                        </a:rPr>
                        <a:t>Current liabilities</a:t>
                      </a:r>
                      <a:endParaRPr lang="en-IN" sz="800">
                        <a:effectLst/>
                        <a:latin typeface="Calibri"/>
                        <a:ea typeface="Calibri"/>
                        <a:cs typeface="Times New Roman"/>
                      </a:endParaRPr>
                    </a:p>
                  </a:txBody>
                  <a:tcPr marL="50637" marR="50637" marT="0" marB="0" anchor="ctr"/>
                </a:tc>
                <a:tc>
                  <a:txBody>
                    <a:bodyPr/>
                    <a:lstStyle/>
                    <a:p>
                      <a:pPr algn="r">
                        <a:lnSpc>
                          <a:spcPct val="115000"/>
                        </a:lnSpc>
                        <a:spcAft>
                          <a:spcPts val="0"/>
                        </a:spcAft>
                      </a:pPr>
                      <a:r>
                        <a:rPr lang="en-IN" sz="800">
                          <a:effectLst/>
                        </a:rPr>
                        <a:t>18800</a:t>
                      </a:r>
                      <a:endParaRPr lang="en-IN" sz="800">
                        <a:effectLst/>
                        <a:latin typeface="Calibri"/>
                        <a:ea typeface="Calibri"/>
                        <a:cs typeface="Times New Roman"/>
                      </a:endParaRPr>
                    </a:p>
                  </a:txBody>
                  <a:tcPr marL="50637" marR="50637" marT="0" marB="0" anchor="b"/>
                </a:tc>
                <a:extLst>
                  <a:ext uri="{0D108BD9-81ED-4DB2-BD59-A6C34878D82A}">
                    <a16:rowId xmlns:a16="http://schemas.microsoft.com/office/drawing/2014/main" val="10019"/>
                  </a:ext>
                </a:extLst>
              </a:tr>
              <a:tr h="153017">
                <a:tc>
                  <a:txBody>
                    <a:bodyPr/>
                    <a:lstStyle/>
                    <a:p>
                      <a:pPr algn="ctr">
                        <a:lnSpc>
                          <a:spcPct val="115000"/>
                        </a:lnSpc>
                        <a:spcAft>
                          <a:spcPts val="0"/>
                        </a:spcAft>
                      </a:pPr>
                      <a:r>
                        <a:rPr lang="en-IN" sz="800">
                          <a:effectLst/>
                        </a:rPr>
                        <a:t>Capital employed = Total asset - Current liabilities</a:t>
                      </a:r>
                      <a:endParaRPr lang="en-IN" sz="800">
                        <a:effectLst/>
                        <a:latin typeface="Calibri"/>
                        <a:ea typeface="Calibri"/>
                        <a:cs typeface="Times New Roman"/>
                      </a:endParaRPr>
                    </a:p>
                  </a:txBody>
                  <a:tcPr marL="50637" marR="50637" marT="0" marB="0" anchor="ctr"/>
                </a:tc>
                <a:tc>
                  <a:txBody>
                    <a:bodyPr/>
                    <a:lstStyle/>
                    <a:p>
                      <a:pPr algn="r">
                        <a:lnSpc>
                          <a:spcPct val="115000"/>
                        </a:lnSpc>
                        <a:spcAft>
                          <a:spcPts val="0"/>
                        </a:spcAft>
                      </a:pPr>
                      <a:r>
                        <a:rPr lang="en-IN" sz="800">
                          <a:effectLst/>
                        </a:rPr>
                        <a:t>459500</a:t>
                      </a:r>
                      <a:endParaRPr lang="en-IN" sz="800">
                        <a:effectLst/>
                        <a:latin typeface="Calibri"/>
                        <a:ea typeface="Calibri"/>
                        <a:cs typeface="Times New Roman"/>
                      </a:endParaRPr>
                    </a:p>
                  </a:txBody>
                  <a:tcPr marL="50637" marR="50637" marT="0" marB="0" anchor="b"/>
                </a:tc>
                <a:extLst>
                  <a:ext uri="{0D108BD9-81ED-4DB2-BD59-A6C34878D82A}">
                    <a16:rowId xmlns:a16="http://schemas.microsoft.com/office/drawing/2014/main" val="10020"/>
                  </a:ext>
                </a:extLst>
              </a:tr>
              <a:tr h="306034">
                <a:tc>
                  <a:txBody>
                    <a:bodyPr/>
                    <a:lstStyle/>
                    <a:p>
                      <a:pPr algn="ctr">
                        <a:lnSpc>
                          <a:spcPct val="115000"/>
                        </a:lnSpc>
                        <a:spcAft>
                          <a:spcPts val="0"/>
                        </a:spcAft>
                      </a:pPr>
                      <a:r>
                        <a:rPr lang="en-IN" sz="800">
                          <a:effectLst/>
                        </a:rPr>
                        <a:t>Return on capital employed = Net income/ Capital employed</a:t>
                      </a:r>
                      <a:endParaRPr lang="en-IN" sz="800">
                        <a:effectLst/>
                        <a:latin typeface="Calibri"/>
                        <a:ea typeface="Calibri"/>
                        <a:cs typeface="Times New Roman"/>
                      </a:endParaRPr>
                    </a:p>
                  </a:txBody>
                  <a:tcPr marL="50637" marR="50637" marT="0" marB="0" anchor="ctr"/>
                </a:tc>
                <a:tc>
                  <a:txBody>
                    <a:bodyPr/>
                    <a:lstStyle/>
                    <a:p>
                      <a:pPr algn="r">
                        <a:lnSpc>
                          <a:spcPct val="115000"/>
                        </a:lnSpc>
                        <a:spcAft>
                          <a:spcPts val="0"/>
                        </a:spcAft>
                      </a:pPr>
                      <a:r>
                        <a:rPr lang="en-IN" sz="800" dirty="0">
                          <a:effectLst/>
                        </a:rPr>
                        <a:t>0.76888</a:t>
                      </a:r>
                      <a:endParaRPr lang="en-IN" sz="800" dirty="0">
                        <a:effectLst/>
                        <a:latin typeface="Calibri"/>
                        <a:ea typeface="Calibri"/>
                        <a:cs typeface="Times New Roman"/>
                      </a:endParaRPr>
                    </a:p>
                  </a:txBody>
                  <a:tcPr marL="50637" marR="50637" marT="0" marB="0" anchor="b"/>
                </a:tc>
                <a:extLst>
                  <a:ext uri="{0D108BD9-81ED-4DB2-BD59-A6C34878D82A}">
                    <a16:rowId xmlns:a16="http://schemas.microsoft.com/office/drawing/2014/main" val="10021"/>
                  </a:ext>
                </a:extLst>
              </a:tr>
            </a:tbl>
          </a:graphicData>
        </a:graphic>
      </p:graphicFrame>
    </p:spTree>
    <p:extLst>
      <p:ext uri="{BB962C8B-B14F-4D97-AF65-F5344CB8AC3E}">
        <p14:creationId xmlns:p14="http://schemas.microsoft.com/office/powerpoint/2010/main" val="198046516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530"/>
        <p:cNvGrpSpPr/>
        <p:nvPr/>
      </p:nvGrpSpPr>
      <p:grpSpPr>
        <a:xfrm>
          <a:off x="0" y="0"/>
          <a:ext cx="0" cy="0"/>
          <a:chOff x="0" y="0"/>
          <a:chExt cx="0" cy="0"/>
        </a:xfrm>
      </p:grpSpPr>
      <p:sp>
        <p:nvSpPr>
          <p:cNvPr id="532" name="Google Shape;532;p46"/>
          <p:cNvSpPr txBox="1">
            <a:spLocks noGrp="1"/>
          </p:cNvSpPr>
          <p:nvPr>
            <p:ph type="title"/>
          </p:nvPr>
        </p:nvSpPr>
        <p:spPr>
          <a:xfrm>
            <a:off x="713225" y="445025"/>
            <a:ext cx="7717500" cy="572700"/>
          </a:xfrm>
          <a:prstGeom prst="rect">
            <a:avLst/>
          </a:prstGeom>
        </p:spPr>
        <p:txBody>
          <a:bodyPr spcFirstLastPara="1" wrap="square" lIns="91425" tIns="91425" rIns="91425" bIns="91425" anchor="t" anchorCtr="0">
            <a:noAutofit/>
          </a:bodyPr>
          <a:lstStyle/>
          <a:p>
            <a:pPr lvl="0"/>
            <a:r>
              <a:rPr lang="en-GB" dirty="0"/>
              <a:t>Conclusion</a:t>
            </a:r>
            <a:endParaRPr dirty="0"/>
          </a:p>
        </p:txBody>
      </p:sp>
      <p:sp>
        <p:nvSpPr>
          <p:cNvPr id="2" name="Rectangle 1"/>
          <p:cNvSpPr/>
          <p:nvPr/>
        </p:nvSpPr>
        <p:spPr>
          <a:xfrm>
            <a:off x="683568" y="2067694"/>
            <a:ext cx="4572000" cy="1361911"/>
          </a:xfrm>
          <a:prstGeom prst="rect">
            <a:avLst/>
          </a:prstGeom>
        </p:spPr>
        <p:txBody>
          <a:bodyPr>
            <a:spAutoFit/>
          </a:bodyPr>
          <a:lstStyle/>
          <a:p>
            <a:pPr lvl="0" algn="just">
              <a:lnSpc>
                <a:spcPct val="150000"/>
              </a:lnSpc>
            </a:pPr>
            <a:r>
              <a:rPr lang="en-GB" sz="1100" dirty="0"/>
              <a:t>Business plan of </a:t>
            </a:r>
            <a:r>
              <a:rPr lang="en-IN" sz="1100" dirty="0" err="1"/>
              <a:t>Kafe</a:t>
            </a:r>
            <a:r>
              <a:rPr lang="en-IN" sz="1100" dirty="0"/>
              <a:t> Express</a:t>
            </a:r>
          </a:p>
          <a:p>
            <a:pPr marL="171450" lvl="0" indent="-171450" algn="just">
              <a:lnSpc>
                <a:spcPct val="150000"/>
              </a:lnSpc>
              <a:buFont typeface="Arial" pitchFamily="34" charset="0"/>
              <a:buChar char="•"/>
            </a:pPr>
            <a:r>
              <a:rPr lang="en-IN" sz="1100" dirty="0"/>
              <a:t>Market audit discussing the product and the services offered by the company </a:t>
            </a:r>
          </a:p>
          <a:p>
            <a:pPr marL="171450" lvl="0" indent="-171450" algn="just">
              <a:lnSpc>
                <a:spcPct val="150000"/>
              </a:lnSpc>
              <a:buFont typeface="Arial" pitchFamily="34" charset="0"/>
              <a:buChar char="•"/>
            </a:pPr>
            <a:r>
              <a:rPr lang="en-IN" sz="1100" dirty="0"/>
              <a:t>The target market of the company</a:t>
            </a:r>
          </a:p>
          <a:p>
            <a:pPr marL="171450" indent="-171450" algn="just">
              <a:lnSpc>
                <a:spcPct val="150000"/>
              </a:lnSpc>
              <a:buFont typeface="Arial" pitchFamily="34" charset="0"/>
              <a:buChar char="•"/>
            </a:pPr>
            <a:r>
              <a:rPr lang="en-IN" sz="1100" dirty="0"/>
              <a:t>Marketing and Financial Plan</a:t>
            </a:r>
          </a:p>
        </p:txBody>
      </p:sp>
      <p:sp>
        <p:nvSpPr>
          <p:cNvPr id="4" name="AutoShape 2" descr="The coffee that's made without 'coffee beans' | The Times of India"/>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IN"/>
          </a:p>
        </p:txBody>
      </p:sp>
      <p:pic>
        <p:nvPicPr>
          <p:cNvPr id="4099"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71528" y="1184485"/>
            <a:ext cx="3524170" cy="279510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49572465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6962" y="51470"/>
            <a:ext cx="7717500" cy="572700"/>
          </a:xfrm>
        </p:spPr>
        <p:txBody>
          <a:bodyPr/>
          <a:lstStyle/>
          <a:p>
            <a:r>
              <a:rPr lang="en-US" dirty="0"/>
              <a:t>Reference list </a:t>
            </a:r>
            <a:endParaRPr lang="en-IN" dirty="0"/>
          </a:p>
        </p:txBody>
      </p:sp>
      <p:sp>
        <p:nvSpPr>
          <p:cNvPr id="3" name="Rectangle 2"/>
          <p:cNvSpPr/>
          <p:nvPr/>
        </p:nvSpPr>
        <p:spPr>
          <a:xfrm>
            <a:off x="539552" y="771550"/>
            <a:ext cx="8064896" cy="3785652"/>
          </a:xfrm>
          <a:prstGeom prst="rect">
            <a:avLst/>
          </a:prstGeom>
        </p:spPr>
        <p:txBody>
          <a:bodyPr wrap="square">
            <a:spAutoFit/>
          </a:bodyPr>
          <a:lstStyle/>
          <a:p>
            <a:pPr algn="just"/>
            <a:r>
              <a:rPr lang="en-GB" sz="600" dirty="0" err="1"/>
              <a:t>Ang</a:t>
            </a:r>
            <a:r>
              <a:rPr lang="en-GB" sz="600" dirty="0"/>
              <a:t>, M. C., </a:t>
            </a:r>
            <a:r>
              <a:rPr lang="en-GB" sz="600" dirty="0" err="1"/>
              <a:t>Looram</a:t>
            </a:r>
            <a:r>
              <a:rPr lang="en-GB" sz="600" dirty="0"/>
              <a:t>, C. P., &amp; </a:t>
            </a:r>
            <a:r>
              <a:rPr lang="en-GB" sz="600" dirty="0" err="1"/>
              <a:t>Chimalapati</a:t>
            </a:r>
            <a:r>
              <a:rPr lang="en-GB" sz="600" dirty="0"/>
              <a:t>, V. (2020). Community archaeology in </a:t>
            </a:r>
            <a:r>
              <a:rPr lang="en-GB" sz="600" dirty="0" err="1"/>
              <a:t>Sia</a:t>
            </a:r>
            <a:r>
              <a:rPr lang="en-GB" sz="600" dirty="0"/>
              <a:t> </a:t>
            </a:r>
            <a:r>
              <a:rPr lang="en-GB" sz="600" dirty="0" err="1"/>
              <a:t>Boey</a:t>
            </a:r>
            <a:r>
              <a:rPr lang="en-GB" sz="600" dirty="0"/>
              <a:t> Integrated Management Plan, Malaysia. </a:t>
            </a:r>
            <a:r>
              <a:rPr lang="en-GB" sz="600" i="1" dirty="0"/>
              <a:t>Journal of Community Archaeology &amp; Heritage</a:t>
            </a:r>
            <a:r>
              <a:rPr lang="en-GB" sz="600" dirty="0"/>
              <a:t>, </a:t>
            </a:r>
            <a:r>
              <a:rPr lang="en-GB" sz="600" i="1" dirty="0"/>
              <a:t>7</a:t>
            </a:r>
            <a:r>
              <a:rPr lang="en-GB" sz="600" dirty="0"/>
              <a:t>(3), 161-170. </a:t>
            </a:r>
            <a:r>
              <a:rPr lang="en-GB" sz="600" dirty="0">
                <a:hlinkClick r:id="rId2"/>
              </a:rPr>
              <a:t>https://www.tandfonline.com/doi/pdf/10.1080/20518196.2020.1767386</a:t>
            </a:r>
            <a:endParaRPr lang="en-GB" sz="600" dirty="0"/>
          </a:p>
          <a:p>
            <a:pPr algn="just"/>
            <a:endParaRPr lang="en-IN" sz="600" dirty="0"/>
          </a:p>
          <a:p>
            <a:pPr algn="just"/>
            <a:r>
              <a:rPr lang="en-GB" sz="600" dirty="0" err="1"/>
              <a:t>Ariadini</a:t>
            </a:r>
            <a:r>
              <a:rPr lang="en-GB" sz="600" dirty="0"/>
              <a:t>, M. (2022). A Marketing Strategy Analysis of Marketing Strategies to Increase Competitiveness at </a:t>
            </a:r>
            <a:r>
              <a:rPr lang="en-GB" sz="600" dirty="0" err="1"/>
              <a:t>Kopili</a:t>
            </a:r>
            <a:r>
              <a:rPr lang="en-GB" sz="600" dirty="0"/>
              <a:t> Coffee. </a:t>
            </a:r>
            <a:r>
              <a:rPr lang="en-GB" sz="600" i="1" dirty="0"/>
              <a:t>INCOME: Innovation of Economics and Management</a:t>
            </a:r>
            <a:r>
              <a:rPr lang="en-GB" sz="600" dirty="0"/>
              <a:t>, </a:t>
            </a:r>
            <a:r>
              <a:rPr lang="en-GB" sz="600" i="1" dirty="0"/>
              <a:t>2</a:t>
            </a:r>
            <a:r>
              <a:rPr lang="en-GB" sz="600" dirty="0"/>
              <a:t>(1), 22-25. </a:t>
            </a:r>
            <a:r>
              <a:rPr lang="en-GB" sz="600" u="sng" dirty="0">
                <a:hlinkClick r:id="rId3"/>
              </a:rPr>
              <a:t>https://ejournal.unwaha.ac.id/index.php/jurnal_penelitian/article/download/2653/1254</a:t>
            </a:r>
            <a:endParaRPr lang="en-GB" sz="600" u="sng" dirty="0"/>
          </a:p>
          <a:p>
            <a:pPr algn="just"/>
            <a:endParaRPr lang="en-IN" sz="600" dirty="0"/>
          </a:p>
          <a:p>
            <a:pPr algn="just"/>
            <a:r>
              <a:rPr lang="en-GB" sz="600" dirty="0" err="1"/>
              <a:t>Bashiri</a:t>
            </a:r>
            <a:r>
              <a:rPr lang="en-GB" sz="600" dirty="0"/>
              <a:t>, M., </a:t>
            </a:r>
            <a:r>
              <a:rPr lang="en-GB" sz="600" dirty="0" err="1"/>
              <a:t>Tjahjono</a:t>
            </a:r>
            <a:r>
              <a:rPr lang="en-GB" sz="600" dirty="0"/>
              <a:t>, B., </a:t>
            </a:r>
            <a:r>
              <a:rPr lang="en-GB" sz="600" dirty="0" err="1"/>
              <a:t>Lazell</a:t>
            </a:r>
            <a:r>
              <a:rPr lang="en-GB" sz="600" dirty="0"/>
              <a:t>, J., Ferreira, J., &amp; </a:t>
            </a:r>
            <a:r>
              <a:rPr lang="en-GB" sz="600" dirty="0" err="1"/>
              <a:t>Perdana</a:t>
            </a:r>
            <a:r>
              <a:rPr lang="en-GB" sz="600" dirty="0"/>
              <a:t>, T. (2021). The dynamics of sustainability risks in the global coffee supply chain: a case of Indonesia–UK. </a:t>
            </a:r>
            <a:r>
              <a:rPr lang="en-GB" sz="600" i="1" dirty="0"/>
              <a:t>Sustainability</a:t>
            </a:r>
            <a:r>
              <a:rPr lang="en-GB" sz="600" dirty="0"/>
              <a:t>, </a:t>
            </a:r>
            <a:r>
              <a:rPr lang="en-GB" sz="600" i="1" dirty="0"/>
              <a:t>13</a:t>
            </a:r>
            <a:r>
              <a:rPr lang="en-GB" sz="600" dirty="0"/>
              <a:t>(2), 589. </a:t>
            </a:r>
            <a:r>
              <a:rPr lang="en-GB" sz="600" dirty="0">
                <a:hlinkClick r:id="rId4"/>
              </a:rPr>
              <a:t>https://www.mdpi.com/2071-1050/13/2/589/pdf</a:t>
            </a:r>
            <a:endParaRPr lang="en-GB" sz="600" dirty="0"/>
          </a:p>
          <a:p>
            <a:pPr algn="just"/>
            <a:endParaRPr lang="en-IN" sz="600" dirty="0"/>
          </a:p>
          <a:p>
            <a:pPr algn="just"/>
            <a:r>
              <a:rPr lang="en-GB" sz="600" dirty="0"/>
              <a:t>Costa, M. L. L. (2022). </a:t>
            </a:r>
            <a:r>
              <a:rPr lang="en-GB" sz="600" i="1" dirty="0"/>
              <a:t>Strategies for Developing Entrepreneurial Capacity and Capability in Coffee Industry Sect in Timor-Leste</a:t>
            </a:r>
            <a:r>
              <a:rPr lang="en-GB" sz="600" dirty="0"/>
              <a:t> (Doctoral dissertation, University of Wales Trinity Saint David). </a:t>
            </a:r>
            <a:r>
              <a:rPr lang="en-GB" sz="600" u="sng" dirty="0">
                <a:hlinkClick r:id="rId5"/>
              </a:rPr>
              <a:t>https://repository.uwtsd.ac.uk/id/eprint/1995/1/1995%20Costa%2C%20M.%20Strategies%20For%20Developing%20Entrepreneurial%20Capacity%20%282022%29.pdf</a:t>
            </a:r>
            <a:endParaRPr lang="en-GB" sz="600" u="sng" dirty="0"/>
          </a:p>
          <a:p>
            <a:pPr algn="just"/>
            <a:endParaRPr lang="en-IN" sz="600" dirty="0"/>
          </a:p>
          <a:p>
            <a:pPr algn="just"/>
            <a:r>
              <a:rPr lang="en-GB" sz="600" dirty="0" err="1"/>
              <a:t>Gunawan</a:t>
            </a:r>
            <a:r>
              <a:rPr lang="en-GB" sz="600" dirty="0"/>
              <a:t>, A., &amp; Melinda, T. (2021). Analysis of Marketing Mix and Purchasing Decisions (a Study of </a:t>
            </a:r>
            <a:r>
              <a:rPr lang="en-GB" sz="600" dirty="0" err="1"/>
              <a:t>Kene</a:t>
            </a:r>
            <a:r>
              <a:rPr lang="en-GB" sz="600" dirty="0"/>
              <a:t> Kopi Products). </a:t>
            </a:r>
            <a:r>
              <a:rPr lang="en-GB" sz="600" i="1" dirty="0" err="1"/>
              <a:t>KnE</a:t>
            </a:r>
            <a:r>
              <a:rPr lang="en-GB" sz="600" i="1" dirty="0"/>
              <a:t> Social Sciences</a:t>
            </a:r>
            <a:r>
              <a:rPr lang="en-GB" sz="600" dirty="0"/>
              <a:t>, 510-518. </a:t>
            </a:r>
            <a:r>
              <a:rPr lang="en-GB" sz="600" u="sng" dirty="0">
                <a:hlinkClick r:id="rId6"/>
              </a:rPr>
              <a:t>https://knepublishing.com/index.php/KnE-Social/article/download/8838/15017</a:t>
            </a:r>
            <a:endParaRPr lang="en-GB" sz="600" u="sng" dirty="0"/>
          </a:p>
          <a:p>
            <a:pPr algn="just"/>
            <a:endParaRPr lang="en-IN" sz="600" dirty="0"/>
          </a:p>
          <a:p>
            <a:pPr algn="just"/>
            <a:r>
              <a:rPr lang="en-GB" sz="600" dirty="0" err="1"/>
              <a:t>Khalida</a:t>
            </a:r>
            <a:r>
              <a:rPr lang="en-GB" sz="600" dirty="0"/>
              <a:t>, L. R., </a:t>
            </a:r>
            <a:r>
              <a:rPr lang="en-GB" sz="600" dirty="0" err="1"/>
              <a:t>Faddila</a:t>
            </a:r>
            <a:r>
              <a:rPr lang="en-GB" sz="600" dirty="0"/>
              <a:t>, S. P., &amp; </a:t>
            </a:r>
            <a:r>
              <a:rPr lang="en-GB" sz="600" dirty="0" err="1"/>
              <a:t>Sumarni</a:t>
            </a:r>
            <a:r>
              <a:rPr lang="en-GB" sz="600" dirty="0"/>
              <a:t>, N. (2022). Analysis of Business Strategies on </a:t>
            </a:r>
            <a:r>
              <a:rPr lang="en-GB" sz="600" dirty="0" err="1"/>
              <a:t>Msmes</a:t>
            </a:r>
            <a:r>
              <a:rPr lang="en-GB" sz="600" dirty="0"/>
              <a:t> Coffee Promise Souls Branch East </a:t>
            </a:r>
            <a:r>
              <a:rPr lang="en-GB" sz="600" dirty="0" err="1"/>
              <a:t>Telukjambe</a:t>
            </a:r>
            <a:r>
              <a:rPr lang="en-GB" sz="600" dirty="0"/>
              <a:t> </a:t>
            </a:r>
            <a:r>
              <a:rPr lang="en-GB" sz="600" dirty="0" err="1"/>
              <a:t>Karawang</a:t>
            </a:r>
            <a:r>
              <a:rPr lang="en-GB" sz="600" dirty="0"/>
              <a:t>. </a:t>
            </a:r>
            <a:r>
              <a:rPr lang="en-GB" sz="600" i="1" dirty="0" err="1"/>
              <a:t>Jurnal</a:t>
            </a:r>
            <a:r>
              <a:rPr lang="en-GB" sz="600" i="1" dirty="0"/>
              <a:t> </a:t>
            </a:r>
            <a:r>
              <a:rPr lang="en-GB" sz="600" i="1" dirty="0" err="1"/>
              <a:t>Mantik</a:t>
            </a:r>
            <a:r>
              <a:rPr lang="en-GB" sz="600" dirty="0"/>
              <a:t>, </a:t>
            </a:r>
            <a:r>
              <a:rPr lang="en-GB" sz="600" i="1" dirty="0"/>
              <a:t>6</a:t>
            </a:r>
            <a:r>
              <a:rPr lang="en-GB" sz="600" dirty="0"/>
              <a:t>(1), 215-220. </a:t>
            </a:r>
            <a:r>
              <a:rPr lang="en-GB" sz="600" u="sng" dirty="0">
                <a:hlinkClick r:id="rId7"/>
              </a:rPr>
              <a:t>https://iocscience.org/ejournal/index.php/mantik/article/download/2262/1790</a:t>
            </a:r>
            <a:endParaRPr lang="en-GB" sz="600" u="sng" dirty="0"/>
          </a:p>
          <a:p>
            <a:pPr algn="just"/>
            <a:endParaRPr lang="en-IN" sz="600" dirty="0"/>
          </a:p>
          <a:p>
            <a:pPr algn="just"/>
            <a:r>
              <a:rPr lang="en-GB" sz="600" dirty="0"/>
              <a:t>Kim, T., &amp; Yun, S. (2019). How will changes toward pro-environmental </a:t>
            </a:r>
            <a:r>
              <a:rPr lang="en-GB" sz="600" dirty="0" err="1"/>
              <a:t>behavior</a:t>
            </a:r>
            <a:r>
              <a:rPr lang="en-GB" sz="600" dirty="0"/>
              <a:t> play in customers’ perceived value of environmental concerns at coffee shops?. </a:t>
            </a:r>
            <a:r>
              <a:rPr lang="en-GB" sz="600" i="1" dirty="0"/>
              <a:t>Sustainability</a:t>
            </a:r>
            <a:r>
              <a:rPr lang="en-GB" sz="600" dirty="0"/>
              <a:t>, </a:t>
            </a:r>
            <a:r>
              <a:rPr lang="en-GB" sz="600" i="1" dirty="0"/>
              <a:t>11</a:t>
            </a:r>
            <a:r>
              <a:rPr lang="en-GB" sz="600" dirty="0"/>
              <a:t>(14), 3816. </a:t>
            </a:r>
            <a:r>
              <a:rPr lang="en-GB" sz="600" u="sng" dirty="0">
                <a:hlinkClick r:id="rId8"/>
              </a:rPr>
              <a:t>https://www.mdpi.com/2071-1050/11/14/3816/pdf</a:t>
            </a:r>
            <a:endParaRPr lang="en-GB" sz="600" u="sng" dirty="0"/>
          </a:p>
          <a:p>
            <a:pPr algn="just"/>
            <a:endParaRPr lang="en-IN" sz="600" dirty="0"/>
          </a:p>
          <a:p>
            <a:pPr algn="just"/>
            <a:r>
              <a:rPr lang="en-GB" sz="600" dirty="0" err="1"/>
              <a:t>Maye</a:t>
            </a:r>
            <a:r>
              <a:rPr lang="en-GB" sz="600" dirty="0"/>
              <a:t>, D., </a:t>
            </a:r>
            <a:r>
              <a:rPr lang="en-GB" sz="600" dirty="0" err="1"/>
              <a:t>Kirwan</a:t>
            </a:r>
            <a:r>
              <a:rPr lang="en-GB" sz="600" dirty="0"/>
              <a:t>, J., &amp; </a:t>
            </a:r>
            <a:r>
              <a:rPr lang="en-GB" sz="600" dirty="0" err="1"/>
              <a:t>Brunori</a:t>
            </a:r>
            <a:r>
              <a:rPr lang="en-GB" sz="600" dirty="0"/>
              <a:t>, G. (2019). Ethics and </a:t>
            </a:r>
            <a:r>
              <a:rPr lang="en-GB" sz="600" dirty="0" err="1"/>
              <a:t>responsibilisation</a:t>
            </a:r>
            <a:r>
              <a:rPr lang="en-GB" sz="600" dirty="0"/>
              <a:t> in </a:t>
            </a:r>
            <a:r>
              <a:rPr lang="en-GB" sz="600" dirty="0" err="1"/>
              <a:t>agri</a:t>
            </a:r>
            <a:r>
              <a:rPr lang="en-GB" sz="600" dirty="0"/>
              <a:t>-food governance: the single-use plastics debate and strategies to introduce reusable coffee cups in UK retail chains. </a:t>
            </a:r>
            <a:r>
              <a:rPr lang="en-GB" sz="600" i="1" dirty="0"/>
              <a:t>Agriculture and human values</a:t>
            </a:r>
            <a:r>
              <a:rPr lang="en-GB" sz="600" dirty="0"/>
              <a:t>, </a:t>
            </a:r>
            <a:r>
              <a:rPr lang="en-GB" sz="600" i="1" dirty="0"/>
              <a:t>36</a:t>
            </a:r>
            <a:r>
              <a:rPr lang="en-GB" sz="600" dirty="0"/>
              <a:t>(2), 301-312. </a:t>
            </a:r>
            <a:r>
              <a:rPr lang="en-GB" sz="600" u="sng" dirty="0">
                <a:hlinkClick r:id="rId9"/>
              </a:rPr>
              <a:t>https://eprints.glos.ac.uk/6475/3/6475%20-%20Maye%20-%202018%20-%20Ethics%20and%20responsibilisation.pdf</a:t>
            </a:r>
            <a:endParaRPr lang="en-GB" sz="600" u="sng" dirty="0"/>
          </a:p>
          <a:p>
            <a:pPr algn="just"/>
            <a:endParaRPr lang="en-IN" sz="600" dirty="0"/>
          </a:p>
          <a:p>
            <a:pPr algn="just"/>
            <a:r>
              <a:rPr lang="en-GB" sz="600" dirty="0" err="1"/>
              <a:t>Pandey</a:t>
            </a:r>
            <a:r>
              <a:rPr lang="en-GB" sz="600" dirty="0"/>
              <a:t>, R., </a:t>
            </a:r>
            <a:r>
              <a:rPr lang="en-GB" sz="600" dirty="0" err="1"/>
              <a:t>Ganatra</a:t>
            </a:r>
            <a:r>
              <a:rPr lang="en-GB" sz="600" dirty="0"/>
              <a:t>, V., </a:t>
            </a:r>
            <a:r>
              <a:rPr lang="en-GB" sz="600" dirty="0" err="1"/>
              <a:t>Jamnik</a:t>
            </a:r>
            <a:r>
              <a:rPr lang="en-GB" sz="600" dirty="0"/>
              <a:t>, S., </a:t>
            </a:r>
            <a:r>
              <a:rPr lang="en-GB" sz="600" dirty="0" err="1"/>
              <a:t>Goel</a:t>
            </a:r>
            <a:r>
              <a:rPr lang="en-GB" sz="600" dirty="0"/>
              <a:t>, P., </a:t>
            </a:r>
            <a:r>
              <a:rPr lang="en-GB" sz="600" dirty="0" err="1"/>
              <a:t>Goyal</a:t>
            </a:r>
            <a:r>
              <a:rPr lang="en-GB" sz="600" dirty="0"/>
              <a:t>, P., </a:t>
            </a:r>
            <a:r>
              <a:rPr lang="en-GB" sz="600" dirty="0" err="1"/>
              <a:t>Xuan</a:t>
            </a:r>
            <a:r>
              <a:rPr lang="en-GB" sz="600" dirty="0"/>
              <a:t>, C. L., ... &amp; Zen, L. J. (2021). An empirical study on customer satisfaction, perception, and brand image in Starbucks coffee in India, Asia. </a:t>
            </a:r>
            <a:r>
              <a:rPr lang="en-GB" sz="600" i="1" dirty="0"/>
              <a:t>International journal of Tourism and hospitality in Asia </a:t>
            </a:r>
            <a:r>
              <a:rPr lang="en-GB" sz="600" i="1" dirty="0" err="1"/>
              <a:t>Pasific</a:t>
            </a:r>
            <a:r>
              <a:rPr lang="en-GB" sz="600" i="1" dirty="0"/>
              <a:t> (IJTHAP)</a:t>
            </a:r>
            <a:r>
              <a:rPr lang="en-GB" sz="600" dirty="0"/>
              <a:t>, </a:t>
            </a:r>
            <a:r>
              <a:rPr lang="en-GB" sz="600" i="1" dirty="0"/>
              <a:t>4</a:t>
            </a:r>
            <a:r>
              <a:rPr lang="en-GB" sz="600" dirty="0"/>
              <a:t>(1), 53-63. </a:t>
            </a:r>
            <a:r>
              <a:rPr lang="en-GB" sz="600" u="sng" dirty="0">
                <a:hlinkClick r:id="rId10"/>
              </a:rPr>
              <a:t>https://ejournal.aibpm.org/index.php/IJTHAP/article/viewFile/1021/953</a:t>
            </a:r>
            <a:endParaRPr lang="en-GB" sz="600" u="sng" dirty="0"/>
          </a:p>
          <a:p>
            <a:pPr algn="just"/>
            <a:endParaRPr lang="en-IN" sz="600" dirty="0"/>
          </a:p>
          <a:p>
            <a:pPr algn="just"/>
            <a:r>
              <a:rPr lang="en-GB" sz="600" dirty="0" err="1"/>
              <a:t>Rahmah</a:t>
            </a:r>
            <a:r>
              <a:rPr lang="en-GB" sz="600" dirty="0"/>
              <a:t>, K., </a:t>
            </a:r>
            <a:r>
              <a:rPr lang="en-GB" sz="600" dirty="0" err="1"/>
              <a:t>Sumarwan</a:t>
            </a:r>
            <a:r>
              <a:rPr lang="en-GB" sz="600" dirty="0"/>
              <a:t>, U., &amp; </a:t>
            </a:r>
            <a:r>
              <a:rPr lang="en-GB" sz="600" dirty="0" err="1"/>
              <a:t>Najib</a:t>
            </a:r>
            <a:r>
              <a:rPr lang="en-GB" sz="600" dirty="0"/>
              <a:t>, M. (2018). The Effect Of Brand Equity, Marketing Mix, And Lifestyle To Purchase Decision At Maxx Coffee, Bogor. </a:t>
            </a:r>
            <a:r>
              <a:rPr lang="en-GB" sz="600" i="1" dirty="0"/>
              <a:t>Journal of Consumer Sciences</a:t>
            </a:r>
            <a:r>
              <a:rPr lang="en-GB" sz="600" dirty="0"/>
              <a:t>, </a:t>
            </a:r>
            <a:r>
              <a:rPr lang="en-GB" sz="600" i="1" dirty="0"/>
              <a:t>3</a:t>
            </a:r>
            <a:r>
              <a:rPr lang="en-GB" sz="600" dirty="0"/>
              <a:t>(2), 01-15. </a:t>
            </a:r>
            <a:r>
              <a:rPr lang="en-GB" sz="600" u="sng" dirty="0">
                <a:hlinkClick r:id="rId11"/>
              </a:rPr>
              <a:t>https://jurnal.ipb.ac.id/index.php/jcs/article/download/23001/15114</a:t>
            </a:r>
            <a:endParaRPr lang="en-GB" sz="600" u="sng" dirty="0"/>
          </a:p>
          <a:p>
            <a:pPr algn="just"/>
            <a:endParaRPr lang="en-IN" sz="600" dirty="0"/>
          </a:p>
          <a:p>
            <a:pPr algn="just"/>
            <a:r>
              <a:rPr lang="en-GB" sz="600" dirty="0" err="1"/>
              <a:t>Sudiartini</a:t>
            </a:r>
            <a:r>
              <a:rPr lang="en-GB" sz="600" dirty="0"/>
              <a:t>, N. W. A., </a:t>
            </a:r>
            <a:r>
              <a:rPr lang="en-GB" sz="600" dirty="0" err="1"/>
              <a:t>Astari</a:t>
            </a:r>
            <a:r>
              <a:rPr lang="en-GB" sz="600" dirty="0"/>
              <a:t>, A. A. E., </a:t>
            </a:r>
            <a:r>
              <a:rPr lang="en-GB" sz="600" dirty="0" err="1"/>
              <a:t>Kardini</a:t>
            </a:r>
            <a:r>
              <a:rPr lang="en-GB" sz="600" dirty="0"/>
              <a:t>, N. L., &amp; </a:t>
            </a:r>
            <a:r>
              <a:rPr lang="en-GB" sz="600" dirty="0" err="1"/>
              <a:t>Dhani</a:t>
            </a:r>
            <a:r>
              <a:rPr lang="en-GB" sz="600" dirty="0"/>
              <a:t>, Y. R. (2020). The feasibility study of coffee house business opportunity in COVID-19 pandemic: a case study at </a:t>
            </a:r>
            <a:r>
              <a:rPr lang="en-GB" sz="600" dirty="0" err="1"/>
              <a:t>kulo</a:t>
            </a:r>
            <a:r>
              <a:rPr lang="en-GB" sz="600" dirty="0"/>
              <a:t> coffee shop </a:t>
            </a:r>
            <a:r>
              <a:rPr lang="en-GB" sz="600" dirty="0" err="1"/>
              <a:t>pemogan</a:t>
            </a:r>
            <a:r>
              <a:rPr lang="en-GB" sz="600" dirty="0"/>
              <a:t>. </a:t>
            </a:r>
            <a:r>
              <a:rPr lang="en-GB" sz="600" i="1" dirty="0"/>
              <a:t>International Research Journal of Management, IT and Social Sciences</a:t>
            </a:r>
            <a:r>
              <a:rPr lang="en-GB" sz="600" dirty="0"/>
              <a:t>, </a:t>
            </a:r>
            <a:r>
              <a:rPr lang="en-GB" sz="600" i="1" dirty="0"/>
              <a:t>7</a:t>
            </a:r>
            <a:r>
              <a:rPr lang="en-GB" sz="600" dirty="0"/>
              <a:t>(5), 38-45. </a:t>
            </a:r>
            <a:r>
              <a:rPr lang="en-GB" sz="600" u="sng" dirty="0">
                <a:hlinkClick r:id="rId12"/>
              </a:rPr>
              <a:t>https://core.ac.uk/download/pdf/328143508.pdf</a:t>
            </a:r>
            <a:endParaRPr lang="en-GB" sz="600" u="sng" dirty="0"/>
          </a:p>
          <a:p>
            <a:pPr algn="just"/>
            <a:endParaRPr lang="en-IN" sz="600" dirty="0"/>
          </a:p>
          <a:p>
            <a:pPr algn="just"/>
            <a:r>
              <a:rPr lang="en-GB" sz="600" dirty="0" err="1"/>
              <a:t>Susanto</a:t>
            </a:r>
            <a:r>
              <a:rPr lang="en-GB" sz="600" dirty="0"/>
              <a:t>, P. C., </a:t>
            </a:r>
            <a:r>
              <a:rPr lang="en-GB" sz="600" dirty="0" err="1"/>
              <a:t>Adiada</a:t>
            </a:r>
            <a:r>
              <a:rPr lang="en-GB" sz="600" dirty="0"/>
              <a:t>, A. A. K., &amp; </a:t>
            </a:r>
            <a:r>
              <a:rPr lang="en-GB" sz="600" dirty="0" err="1"/>
              <a:t>Suyasa</a:t>
            </a:r>
            <a:r>
              <a:rPr lang="en-GB" sz="600" dirty="0"/>
              <a:t>, N. L. C. P. (2018, December). Identification of tourism potentials in </a:t>
            </a:r>
            <a:r>
              <a:rPr lang="en-GB" sz="600" dirty="0" err="1"/>
              <a:t>Catur</a:t>
            </a:r>
            <a:r>
              <a:rPr lang="en-GB" sz="600" dirty="0"/>
              <a:t> village </a:t>
            </a:r>
            <a:r>
              <a:rPr lang="en-GB" sz="600" dirty="0" err="1"/>
              <a:t>Kintamani</a:t>
            </a:r>
            <a:r>
              <a:rPr lang="en-GB" sz="600" dirty="0"/>
              <a:t>. In </a:t>
            </a:r>
            <a:r>
              <a:rPr lang="en-GB" sz="600" i="1" dirty="0"/>
              <a:t>Seminar </a:t>
            </a:r>
            <a:r>
              <a:rPr lang="en-GB" sz="600" i="1" dirty="0" err="1"/>
              <a:t>Ilmiah</a:t>
            </a:r>
            <a:r>
              <a:rPr lang="en-GB" sz="600" i="1" dirty="0"/>
              <a:t> </a:t>
            </a:r>
            <a:r>
              <a:rPr lang="en-GB" sz="600" i="1" dirty="0" err="1"/>
              <a:t>Nasional</a:t>
            </a:r>
            <a:r>
              <a:rPr lang="en-GB" sz="600" i="1" dirty="0"/>
              <a:t> </a:t>
            </a:r>
            <a:r>
              <a:rPr lang="en-GB" sz="600" i="1" dirty="0" err="1"/>
              <a:t>Teknologi</a:t>
            </a:r>
            <a:r>
              <a:rPr lang="en-GB" sz="600" i="1" dirty="0"/>
              <a:t>, </a:t>
            </a:r>
            <a:r>
              <a:rPr lang="en-GB" sz="600" i="1" dirty="0" err="1"/>
              <a:t>Sains</a:t>
            </a:r>
            <a:r>
              <a:rPr lang="en-GB" sz="600" i="1" dirty="0"/>
              <a:t>, Dan </a:t>
            </a:r>
            <a:r>
              <a:rPr lang="en-GB" sz="600" i="1" dirty="0" err="1"/>
              <a:t>Sosial</a:t>
            </a:r>
            <a:r>
              <a:rPr lang="en-GB" sz="600" i="1" dirty="0"/>
              <a:t> </a:t>
            </a:r>
            <a:r>
              <a:rPr lang="en-GB" sz="600" i="1" dirty="0" err="1"/>
              <a:t>Humaniora</a:t>
            </a:r>
            <a:r>
              <a:rPr lang="en-GB" sz="600" i="1" dirty="0"/>
              <a:t> (SINTESA)</a:t>
            </a:r>
            <a:r>
              <a:rPr lang="en-GB" sz="600" dirty="0"/>
              <a:t> (Vol. 1). </a:t>
            </a:r>
            <a:r>
              <a:rPr lang="en-GB" sz="600" u="sng" dirty="0">
                <a:hlinkClick r:id="rId13"/>
              </a:rPr>
              <a:t>https://jurnal.undhirabali.ac.id/index.php/sintesa/article/viewFile/524/456</a:t>
            </a:r>
            <a:endParaRPr lang="en-GB" sz="600" u="sng" dirty="0"/>
          </a:p>
          <a:p>
            <a:pPr algn="just"/>
            <a:endParaRPr lang="en-IN" sz="600" dirty="0"/>
          </a:p>
          <a:p>
            <a:pPr algn="just"/>
            <a:r>
              <a:rPr lang="en-GB" sz="600" dirty="0" err="1"/>
              <a:t>Unpapar</a:t>
            </a:r>
            <a:r>
              <a:rPr lang="en-GB" sz="600" dirty="0"/>
              <a:t>, A. A. (2021). SWOT ANALYSIS IN SALES STRATEGY AT THE COFFEE SHOP IN THE PANDEMIC ERA (Study of </a:t>
            </a:r>
            <a:r>
              <a:rPr lang="en-GB" sz="600" dirty="0" err="1"/>
              <a:t>Belikopi</a:t>
            </a:r>
            <a:r>
              <a:rPr lang="en-GB" sz="600" dirty="0"/>
              <a:t> Coffee Shop in </a:t>
            </a:r>
            <a:r>
              <a:rPr lang="en-GB" sz="600" dirty="0" err="1"/>
              <a:t>Nganjuk</a:t>
            </a:r>
            <a:r>
              <a:rPr lang="en-GB" sz="600" dirty="0"/>
              <a:t>). </a:t>
            </a:r>
            <a:r>
              <a:rPr lang="en-GB" sz="600" i="1" dirty="0"/>
              <a:t>International Journal of Economics, Business and Accounting Research (IJEBAR)</a:t>
            </a:r>
            <a:r>
              <a:rPr lang="en-GB" sz="600" dirty="0"/>
              <a:t>, </a:t>
            </a:r>
            <a:r>
              <a:rPr lang="en-GB" sz="600" i="1" dirty="0"/>
              <a:t>5</a:t>
            </a:r>
            <a:r>
              <a:rPr lang="en-GB" sz="600" dirty="0"/>
              <a:t>(3), 2139-2150. </a:t>
            </a:r>
            <a:r>
              <a:rPr lang="en-GB" sz="600" u="sng" dirty="0">
                <a:hlinkClick r:id="rId14"/>
              </a:rPr>
              <a:t>http://www.jurnal.stie-aas.ac.id/index.php/IJEBAR/article/download/2790/1577</a:t>
            </a:r>
            <a:endParaRPr lang="en-GB" sz="600" u="sng" dirty="0"/>
          </a:p>
          <a:p>
            <a:pPr algn="just"/>
            <a:endParaRPr lang="en-IN" sz="600" dirty="0"/>
          </a:p>
          <a:p>
            <a:pPr algn="just"/>
            <a:r>
              <a:rPr lang="en-IN" sz="600" dirty="0"/>
              <a:t>www.kafe-express.com. (2022). </a:t>
            </a:r>
            <a:r>
              <a:rPr lang="en-IN" sz="600" i="1" dirty="0" err="1"/>
              <a:t>Kafe</a:t>
            </a:r>
            <a:r>
              <a:rPr lang="en-IN" sz="600" i="1" dirty="0"/>
              <a:t> Express - Home</a:t>
            </a:r>
            <a:r>
              <a:rPr lang="en-IN" sz="600" dirty="0"/>
              <a:t>. [online] Available at: https://www.kafe-express.com/ [Accessed 28 Oct. 2022].</a:t>
            </a:r>
          </a:p>
        </p:txBody>
      </p:sp>
    </p:spTree>
    <p:extLst>
      <p:ext uri="{BB962C8B-B14F-4D97-AF65-F5344CB8AC3E}">
        <p14:creationId xmlns:p14="http://schemas.microsoft.com/office/powerpoint/2010/main" val="180226774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290"/>
        <p:cNvGrpSpPr/>
        <p:nvPr/>
      </p:nvGrpSpPr>
      <p:grpSpPr>
        <a:xfrm>
          <a:off x="0" y="0"/>
          <a:ext cx="0" cy="0"/>
          <a:chOff x="0" y="0"/>
          <a:chExt cx="0" cy="0"/>
        </a:xfrm>
      </p:grpSpPr>
      <p:pic>
        <p:nvPicPr>
          <p:cNvPr id="329" name="Google Shape;329;p39"/>
          <p:cNvPicPr preferRelativeResize="0"/>
          <p:nvPr/>
        </p:nvPicPr>
        <p:blipFill rotWithShape="1">
          <a:blip r:embed="rId3">
            <a:alphaModFix/>
          </a:blip>
          <a:srcRect l="53501" r="3001"/>
          <a:stretch/>
        </p:blipFill>
        <p:spPr>
          <a:xfrm>
            <a:off x="5566825" y="-30775"/>
            <a:ext cx="3577176" cy="4626050"/>
          </a:xfrm>
          <a:prstGeom prst="rect">
            <a:avLst/>
          </a:prstGeom>
          <a:noFill/>
          <a:ln>
            <a:noFill/>
          </a:ln>
        </p:spPr>
      </p:pic>
      <p:sp>
        <p:nvSpPr>
          <p:cNvPr id="8" name="Rectangle 7"/>
          <p:cNvSpPr/>
          <p:nvPr/>
        </p:nvSpPr>
        <p:spPr>
          <a:xfrm>
            <a:off x="1835696" y="1692544"/>
            <a:ext cx="2286000" cy="1569660"/>
          </a:xfrm>
          <a:prstGeom prst="rect">
            <a:avLst/>
          </a:prstGeom>
        </p:spPr>
        <p:txBody>
          <a:bodyPr>
            <a:spAutoFit/>
          </a:bodyPr>
          <a:lstStyle/>
          <a:p>
            <a:pPr lvl="0" algn="ctr">
              <a:buClr>
                <a:srgbClr val="301A0D"/>
              </a:buClr>
              <a:buSzPts val="3000"/>
            </a:pPr>
            <a:r>
              <a:rPr lang="en-IN" sz="4800" b="1" dirty="0">
                <a:solidFill>
                  <a:srgbClr val="301A0D"/>
                </a:solidFill>
                <a:latin typeface="Josefin Sans"/>
                <a:sym typeface="Josefin Sans"/>
              </a:rPr>
              <a:t>Thank You </a:t>
            </a:r>
          </a:p>
        </p:txBody>
      </p:sp>
    </p:spTree>
  </p:cSld>
  <p:clrMapOvr>
    <a:masterClrMapping/>
  </p:clrMapOvr>
</p:sld>
</file>

<file path=ppt/theme/theme1.xml><?xml version="1.0" encoding="utf-8"?>
<a:theme xmlns:a="http://schemas.openxmlformats.org/drawingml/2006/main" name="Colombian Coffee Brand MK Plan by Slidesgo">
  <a:themeElements>
    <a:clrScheme name="Simple Light">
      <a:dk1>
        <a:srgbClr val="301A0D"/>
      </a:dk1>
      <a:lt1>
        <a:srgbClr val="703D1F"/>
      </a:lt1>
      <a:dk2>
        <a:srgbClr val="B86D42"/>
      </a:dk2>
      <a:lt2>
        <a:srgbClr val="FEEED3"/>
      </a:lt2>
      <a:accent1>
        <a:srgbClr val="C28968"/>
      </a:accent1>
      <a:accent2>
        <a:srgbClr val="C55B34"/>
      </a:accent2>
      <a:accent3>
        <a:srgbClr val="FFFFFF"/>
      </a:accent3>
      <a:accent4>
        <a:srgbClr val="FFFFFF"/>
      </a:accent4>
      <a:accent5>
        <a:srgbClr val="FFFFFF"/>
      </a:accent5>
      <a:accent6>
        <a:srgbClr val="FFFFFF"/>
      </a:accent6>
      <a:hlink>
        <a:srgbClr val="301A0D"/>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3428</Words>
  <Application>Microsoft Office PowerPoint</Application>
  <PresentationFormat>On-screen Show (16:9)</PresentationFormat>
  <Paragraphs>294</Paragraphs>
  <Slides>17</Slides>
  <Notes>16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Arial</vt:lpstr>
      <vt:lpstr>Arimo</vt:lpstr>
      <vt:lpstr>Josefin Sans</vt:lpstr>
      <vt:lpstr>Calibri</vt:lpstr>
      <vt:lpstr>Colombian Coffee Brand MK Plan by Slidesgo</vt:lpstr>
      <vt:lpstr>PROGRAMME: CERTIFICATE IN HIGHER EDUCATION SKILLS FOR THE WORKPLACE  MODULE: MANAGING ENTERPRISE IN THE 21ST CENTURY  MODULE CODE: BMSW4006 MODULE LEADER:  Rajesh Kumar STUDENT ID – 2118517, 2118520, 2118804, 2118800. STUDENT NAME – Andreea Micdan, Stefan Mihai Ciolan, Mircea Ilie, Toader Robert.</vt:lpstr>
      <vt:lpstr>Executive Summary</vt:lpstr>
      <vt:lpstr>Table of Content</vt:lpstr>
      <vt:lpstr>Introduction</vt:lpstr>
      <vt:lpstr>Business Overview</vt:lpstr>
      <vt:lpstr>Product and Services </vt:lpstr>
      <vt:lpstr>Market audit </vt:lpstr>
      <vt:lpstr>Market audit </vt:lpstr>
      <vt:lpstr>Target market</vt:lpstr>
      <vt:lpstr>Marketing Plan</vt:lpstr>
      <vt:lpstr>Marketing Plan (Cont.)</vt:lpstr>
      <vt:lpstr>Management Plan</vt:lpstr>
      <vt:lpstr>Financial Plan</vt:lpstr>
      <vt:lpstr>Financial Plan  </vt:lpstr>
      <vt:lpstr>Conclusion</vt:lpstr>
      <vt:lpstr>Reference list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PROGRAMME: CERTIFICATE IN HIGHER EDUCATION SKILLS FOR THE WORKPLACE  MODULE: MANAGING ENTERPRISE IN THE 21ST CENTURY  MODULE CODE: BMSW4006 MODULE LEADER: DR. OLUWASEUN (OLU) ADEGBITE STUDENT ID –  STUDENT NAME – </dc:title>
  <cp:lastModifiedBy>Andreea Micdan (2118517)</cp:lastModifiedBy>
  <cp:revision>15</cp:revision>
  <dcterms:modified xsi:type="dcterms:W3CDTF">2022-11-07T10:04:44Z</dcterms:modified>
</cp:coreProperties>
</file>