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2" r:id="rId3"/>
    <p:sldId id="267" r:id="rId4"/>
    <p:sldId id="268" r:id="rId5"/>
    <p:sldId id="270" r:id="rId6"/>
    <p:sldId id="266" r:id="rId7"/>
    <p:sldId id="264" r:id="rId8"/>
    <p:sldId id="265" r:id="rId9"/>
    <p:sldId id="272" r:id="rId10"/>
    <p:sldId id="257" r:id="rId11"/>
    <p:sldId id="261" r:id="rId12"/>
    <p:sldId id="259"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6B3197-BBCD-4922-8297-5127B8687D84}" type="datetimeFigureOut">
              <a:rPr lang="en-US" smtClean="0"/>
              <a:t>4/17/2026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C006CC-12DC-4572-8304-604C2D4515BD}" type="slidenum">
              <a:rPr lang="en-US" smtClean="0"/>
              <a:t>‹#›</a:t>
            </a:fld>
            <a:endParaRPr lang="en-US"/>
          </a:p>
        </p:txBody>
      </p:sp>
    </p:spTree>
    <p:extLst>
      <p:ext uri="{BB962C8B-B14F-4D97-AF65-F5344CB8AC3E}">
        <p14:creationId xmlns:p14="http://schemas.microsoft.com/office/powerpoint/2010/main" val="1254171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2C006CC-12DC-4572-8304-604C2D4515BD}" type="slidenum">
              <a:rPr lang="en-US" smtClean="0"/>
              <a:t>3</a:t>
            </a:fld>
            <a:endParaRPr lang="en-US"/>
          </a:p>
        </p:txBody>
      </p:sp>
    </p:spTree>
    <p:extLst>
      <p:ext uri="{BB962C8B-B14F-4D97-AF65-F5344CB8AC3E}">
        <p14:creationId xmlns:p14="http://schemas.microsoft.com/office/powerpoint/2010/main" val="3742092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E903D-E6E2-46B3-B208-3C4DDF05A47D}"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99F81C-A2AA-4FCD-A338-F55331F545F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678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E903D-E6E2-46B3-B208-3C4DDF05A47D}"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1672829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E903D-E6E2-46B3-B208-3C4DDF05A47D}"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99F81C-A2AA-4FCD-A338-F55331F545F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68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E903D-E6E2-46B3-B208-3C4DDF05A47D}" type="datetimeFigureOut">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51223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E903D-E6E2-46B3-B208-3C4DDF05A47D}" type="datetimeFigureOut">
              <a:rPr lang="en-US" smtClean="0"/>
              <a:t>4/17/2026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26924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E903D-E6E2-46B3-B208-3C4DDF05A47D}" type="datetimeFigureOut">
              <a:rPr lang="en-US" smtClean="0"/>
              <a:t>4/17/2026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1009947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Date Placeholder 6"/>
          <p:cNvSpPr>
            <a:spLocks noGrp="1"/>
          </p:cNvSpPr>
          <p:nvPr>
            <p:ph type="dt" sz="half" idx="10"/>
          </p:nvPr>
        </p:nvSpPr>
        <p:spPr/>
        <p:txBody>
          <a:bodyPr/>
          <a:lstStyle/>
          <a:p>
            <a:fld id="{C76E903D-E6E2-46B3-B208-3C4DDF05A47D}" type="datetimeFigureOut">
              <a:rPr lang="en-US" smtClean="0"/>
              <a:t>4/17/2026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3272265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76E903D-E6E2-46B3-B208-3C4DDF05A47D}" type="datetimeFigureOut">
              <a:rPr lang="en-US" smtClean="0"/>
              <a:t>4/17/2026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799F81C-A2AA-4FCD-A338-F55331F545F0}" type="slidenum">
              <a:rPr lang="en-US" smtClean="0"/>
              <a:t>‹#›</a:t>
            </a:fld>
            <a:endParaRPr lang="en-US"/>
          </a:p>
        </p:txBody>
      </p:sp>
    </p:spTree>
    <p:extLst>
      <p:ext uri="{BB962C8B-B14F-4D97-AF65-F5344CB8AC3E}">
        <p14:creationId xmlns:p14="http://schemas.microsoft.com/office/powerpoint/2010/main" val="2084351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E903D-E6E2-46B3-B208-3C4DDF05A47D}" type="datetimeFigureOut">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86318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E903D-E6E2-46B3-B208-3C4DDF05A47D}"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536725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E903D-E6E2-46B3-B208-3C4DDF05A47D}"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99F81C-A2AA-4FCD-A338-F55331F545F0}" type="slidenum">
              <a:rPr lang="en-US" smtClean="0"/>
              <a:t>‹#›</a:t>
            </a:fld>
            <a:endParaRPr lang="en-US"/>
          </a:p>
        </p:txBody>
      </p:sp>
    </p:spTree>
    <p:extLst>
      <p:ext uri="{BB962C8B-B14F-4D97-AF65-F5344CB8AC3E}">
        <p14:creationId xmlns:p14="http://schemas.microsoft.com/office/powerpoint/2010/main" val="384610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76E903D-E6E2-46B3-B208-3C4DDF05A47D}" type="datetimeFigureOut">
              <a:rPr lang="en-US" smtClean="0"/>
              <a:t>4/17/2026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799F81C-A2AA-4FCD-A338-F55331F545F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182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www.cclg.org.uk/" TargetMode="External"/><Relationship Id="rId13" Type="http://schemas.openxmlformats.org/officeDocument/2006/relationships/hyperlink" Target="https://www.nice.org.uk/" TargetMode="External"/><Relationship Id="rId3" Type="http://schemas.openxmlformats.org/officeDocument/2006/relationships/slideLayout" Target="../slideLayouts/slideLayout7.xml"/><Relationship Id="rId7" Type="http://schemas.openxmlformats.org/officeDocument/2006/relationships/hyperlink" Target="https://www.cancerresearchuk.org/about-cancer/childrens-cancer/acute-lymphoblastic-leukaemia-all" TargetMode="External"/><Relationship Id="rId12" Type="http://schemas.openxmlformats.org/officeDocument/2006/relationships/hyperlink" Target="https://www.nhs.uk/conditions/acute-lymphoblastic-leukaemia/"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i.pinimg.com/originals/11/de/19/11de19864d7011f83cc420d90bf16222.jpg" TargetMode="External"/><Relationship Id="rId11" Type="http://schemas.openxmlformats.org/officeDocument/2006/relationships/hyperlink" Target="https://www.macmillan.org.uk/cancer-information-and-support/leukaemia" TargetMode="External"/><Relationship Id="rId5" Type="http://schemas.openxmlformats.org/officeDocument/2006/relationships/hyperlink" Target="https://img.freepik.com/premium-photo/beautiful-little-girl-with-long-blonde-hair-walks-sunset-city-park-summer_98296-13634.jpg" TargetMode="External"/><Relationship Id="rId15" Type="http://schemas.openxmlformats.org/officeDocument/2006/relationships/image" Target="../media/image2.png"/><Relationship Id="rId10" Type="http://schemas.openxmlformats.org/officeDocument/2006/relationships/hyperlink" Target="https://www.leukaemiauk.org.uk/" TargetMode="External"/><Relationship Id="rId4" Type="http://schemas.openxmlformats.org/officeDocument/2006/relationships/hyperlink" Target="https://static.vecteezy.com/system/resources/previews/016/619/348/original/childhood-cancer-awareness-png.png" TargetMode="External"/><Relationship Id="rId9" Type="http://schemas.openxmlformats.org/officeDocument/2006/relationships/hyperlink" Target="https://www.gosh.nhs.uk/conditions-and-treatments/conditions-we-treat/acute-lymphoblastic-leukaemia-all/" TargetMode="External"/><Relationship Id="rId14" Type="http://schemas.openxmlformats.org/officeDocument/2006/relationships/hyperlink" Target="https://www.who.int/news-room/fact-sheets/detail/cancer-i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252B-B460-7825-2585-5E9025176166}"/>
              </a:ext>
            </a:extLst>
          </p:cNvPr>
          <p:cNvSpPr>
            <a:spLocks noGrp="1"/>
          </p:cNvSpPr>
          <p:nvPr>
            <p:ph type="ctrTitle"/>
          </p:nvPr>
        </p:nvSpPr>
        <p:spPr>
          <a:xfrm>
            <a:off x="997877" y="2680675"/>
            <a:ext cx="6884895" cy="1496649"/>
          </a:xfrm>
        </p:spPr>
        <p:txBody>
          <a:bodyPr anchor="b">
            <a:normAutofit fontScale="90000"/>
          </a:bodyPr>
          <a:lstStyle/>
          <a:p>
            <a:r>
              <a:rPr lang="en-US" sz="3200" dirty="0">
                <a:solidFill>
                  <a:schemeClr val="tx1">
                    <a:lumMod val="65000"/>
                    <a:lumOff val="35000"/>
                  </a:schemeClr>
                </a:solidFill>
              </a:rPr>
              <a:t>Student Name: Melisa Mehmed</a:t>
            </a:r>
            <a:br>
              <a:rPr lang="en-US" sz="3200" dirty="0">
                <a:solidFill>
                  <a:schemeClr val="tx1">
                    <a:lumMod val="65000"/>
                    <a:lumOff val="35000"/>
                  </a:schemeClr>
                </a:solidFill>
              </a:rPr>
            </a:br>
            <a:r>
              <a:rPr lang="en-US" sz="3200" dirty="0">
                <a:solidFill>
                  <a:schemeClr val="tx1">
                    <a:lumMod val="65000"/>
                    <a:lumOff val="35000"/>
                  </a:schemeClr>
                </a:solidFill>
              </a:rPr>
              <a:t>Student ID: 2430334</a:t>
            </a:r>
            <a:br>
              <a:rPr lang="en-US" sz="3200" dirty="0">
                <a:solidFill>
                  <a:schemeClr val="tx1">
                    <a:lumMod val="65000"/>
                    <a:lumOff val="35000"/>
                  </a:schemeClr>
                </a:solidFill>
              </a:rPr>
            </a:br>
            <a:r>
              <a:rPr lang="en-US" sz="3200" dirty="0">
                <a:solidFill>
                  <a:schemeClr val="tx1">
                    <a:lumMod val="65000"/>
                    <a:lumOff val="35000"/>
                  </a:schemeClr>
                </a:solidFill>
              </a:rPr>
              <a:t>Module: Introduction to Physiology (BMHP5023)</a:t>
            </a:r>
            <a:br>
              <a:rPr lang="en-US" sz="3200" dirty="0">
                <a:solidFill>
                  <a:schemeClr val="tx1">
                    <a:lumMod val="65000"/>
                    <a:lumOff val="35000"/>
                  </a:schemeClr>
                </a:solidFill>
              </a:rPr>
            </a:br>
            <a:r>
              <a:rPr lang="en-US" sz="3200" dirty="0">
                <a:solidFill>
                  <a:schemeClr val="tx1">
                    <a:lumMod val="65000"/>
                    <a:lumOff val="35000"/>
                  </a:schemeClr>
                </a:solidFill>
              </a:rPr>
              <a:t>Program: BSc Health and Social Care</a:t>
            </a:r>
            <a:br>
              <a:rPr lang="en-US" sz="3200" dirty="0">
                <a:solidFill>
                  <a:schemeClr val="tx1">
                    <a:lumMod val="65000"/>
                    <a:lumOff val="35000"/>
                  </a:schemeClr>
                </a:solidFill>
              </a:rPr>
            </a:br>
            <a:r>
              <a:rPr lang="en-US" sz="3200" dirty="0">
                <a:solidFill>
                  <a:schemeClr val="tx1">
                    <a:lumMod val="65000"/>
                    <a:lumOff val="35000"/>
                  </a:schemeClr>
                </a:solidFill>
              </a:rPr>
              <a:t>University: University of Wales Trinity Saint David</a:t>
            </a:r>
            <a:br>
              <a:rPr lang="en-US" sz="3200" dirty="0">
                <a:solidFill>
                  <a:schemeClr val="tx1">
                    <a:lumMod val="65000"/>
                    <a:lumOff val="35000"/>
                  </a:schemeClr>
                </a:solidFill>
              </a:rPr>
            </a:br>
            <a:r>
              <a:rPr lang="en-US" sz="3200" dirty="0">
                <a:solidFill>
                  <a:schemeClr val="tx1">
                    <a:lumMod val="65000"/>
                    <a:lumOff val="35000"/>
                  </a:schemeClr>
                </a:solidFill>
              </a:rPr>
              <a:t>Teacher Name: Lou Wells</a:t>
            </a:r>
            <a:br>
              <a:rPr lang="en-US" sz="3200" dirty="0">
                <a:solidFill>
                  <a:schemeClr val="tx1">
                    <a:lumMod val="65000"/>
                    <a:lumOff val="35000"/>
                  </a:schemeClr>
                </a:solidFill>
              </a:rPr>
            </a:br>
            <a:endParaRPr lang="en-US" sz="3200" dirty="0">
              <a:solidFill>
                <a:schemeClr val="tx1">
                  <a:lumMod val="65000"/>
                  <a:lumOff val="35000"/>
                </a:schemeClr>
              </a:solidFill>
            </a:endParaRPr>
          </a:p>
        </p:txBody>
      </p:sp>
      <p:pic>
        <p:nvPicPr>
          <p:cNvPr id="23" name="Audio 22">
            <a:hlinkClick r:id="" action="ppaction://media"/>
            <a:extLst>
              <a:ext uri="{FF2B5EF4-FFF2-40B4-BE49-F238E27FC236}">
                <a16:creationId xmlns:a16="http://schemas.microsoft.com/office/drawing/2014/main" id="{4D0AB437-0487-040D-8573-03404D4220A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29670790"/>
      </p:ext>
    </p:extLst>
  </p:cSld>
  <p:clrMapOvr>
    <a:masterClrMapping/>
  </p:clrMapOvr>
  <mc:AlternateContent xmlns:mc="http://schemas.openxmlformats.org/markup-compatibility/2006" xmlns:p14="http://schemas.microsoft.com/office/powerpoint/2010/main">
    <mc:Choice Requires="p14">
      <p:transition spd="slow" p14:dur="2000" advTm="10970"/>
    </mc:Choice>
    <mc:Fallback xmlns="">
      <p:transition spd="slow" advTm="10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7" name="Straight Connector 16">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9250B5B-E166-2EBF-D40B-25E292DEDA8C}"/>
              </a:ext>
            </a:extLst>
          </p:cNvPr>
          <p:cNvSpPr txBox="1"/>
          <p:nvPr/>
        </p:nvSpPr>
        <p:spPr>
          <a:xfrm>
            <a:off x="6730000" y="639097"/>
            <a:ext cx="4813072" cy="3686015"/>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8000" spc="-50">
                <a:solidFill>
                  <a:schemeClr val="tx1">
                    <a:lumMod val="85000"/>
                    <a:lumOff val="15000"/>
                  </a:schemeClr>
                </a:solidFill>
                <a:latin typeface="+mj-lt"/>
                <a:ea typeface="+mj-ea"/>
                <a:cs typeface="+mj-cs"/>
              </a:rPr>
              <a:t>Childhood Cancer</a:t>
            </a:r>
          </a:p>
        </p:txBody>
      </p:sp>
      <p:pic>
        <p:nvPicPr>
          <p:cNvPr id="8" name="Picture 7">
            <a:extLst>
              <a:ext uri="{FF2B5EF4-FFF2-40B4-BE49-F238E27FC236}">
                <a16:creationId xmlns:a16="http://schemas.microsoft.com/office/drawing/2014/main" id="{4EF62164-245F-5DCA-0F43-DABAA715015E}"/>
              </a:ext>
            </a:extLst>
          </p:cNvPr>
          <p:cNvPicPr>
            <a:picLocks noChangeAspect="1"/>
          </p:cNvPicPr>
          <p:nvPr/>
        </p:nvPicPr>
        <p:blipFill>
          <a:blip r:embed="rId4"/>
          <a:stretch>
            <a:fillRect/>
          </a:stretch>
        </p:blipFill>
        <p:spPr>
          <a:xfrm>
            <a:off x="837921" y="640081"/>
            <a:ext cx="5054156" cy="5054156"/>
          </a:xfrm>
          <a:prstGeom prst="rect">
            <a:avLst/>
          </a:prstGeom>
        </p:spPr>
      </p:pic>
      <p:cxnSp>
        <p:nvCxnSpPr>
          <p:cNvPr id="21" name="Straight Connector 20">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2" name="Audio 41">
            <a:hlinkClick r:id="" action="ppaction://media"/>
            <a:extLst>
              <a:ext uri="{FF2B5EF4-FFF2-40B4-BE49-F238E27FC236}">
                <a16:creationId xmlns:a16="http://schemas.microsoft.com/office/drawing/2014/main" id="{C7D17CE1-806E-BC0F-63D3-55C2DF82B62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713908"/>
      </p:ext>
    </p:extLst>
  </p:cSld>
  <p:clrMapOvr>
    <a:masterClrMapping/>
  </p:clrMapOvr>
  <mc:AlternateContent xmlns:mc="http://schemas.openxmlformats.org/markup-compatibility/2006" xmlns:p14="http://schemas.microsoft.com/office/powerpoint/2010/main">
    <mc:Choice Requires="p14">
      <p:transition spd="slow" p14:dur="2000" advTm="5556"/>
    </mc:Choice>
    <mc:Fallback xmlns="">
      <p:transition spd="slow" advTm="5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2B3797-E989-0FEE-F750-ED64197C670E}"/>
              </a:ext>
            </a:extLst>
          </p:cNvPr>
          <p:cNvSpPr txBox="1"/>
          <p:nvPr/>
        </p:nvSpPr>
        <p:spPr>
          <a:xfrm>
            <a:off x="255931" y="204043"/>
            <a:ext cx="10488267" cy="5940088"/>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   introduction </a:t>
            </a:r>
          </a:p>
          <a:p>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Childhood cancer, which occurs in children under the age of 15, is a serious health condition, with leukemia  being the most common type in the UK (National Health Service, 2023).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type of cancer can develop rapidly and requires early diagnosis and immediate treatment.</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Acute Lymphoblastic Leukemia is a fast-growing cancer that affects the blood and bone marrow, particularly the white blood cells that are responsible for immune defense (Cancer Research UK, 2023). As a result, the normal function of the immune system becomes disrupted.</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disease weakens the immune system, increasing the risk of infections and reducing the body’s ability to fight illness effectively. Consequently, patients may experience symptoms such as weakness, fatigue, and low energy levels.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Understanding the structure and function of the blood and immune systems is essential, as it helps explain how the disease develops and why appropriate treatment is necessary.</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understanding provides a foundation for examining the case study and the impact of the condition on the individual.</a:t>
            </a:r>
          </a:p>
        </p:txBody>
      </p:sp>
      <p:pic>
        <p:nvPicPr>
          <p:cNvPr id="32" name="Audio 31">
            <a:hlinkClick r:id="" action="ppaction://media"/>
            <a:extLst>
              <a:ext uri="{FF2B5EF4-FFF2-40B4-BE49-F238E27FC236}">
                <a16:creationId xmlns:a16="http://schemas.microsoft.com/office/drawing/2014/main" id="{C68DFDF9-999A-4103-762E-E1941FD56E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1122347"/>
      </p:ext>
    </p:extLst>
  </p:cSld>
  <p:clrMapOvr>
    <a:masterClrMapping/>
  </p:clrMapOvr>
  <mc:AlternateContent xmlns:mc="http://schemas.openxmlformats.org/markup-compatibility/2006" xmlns:p14="http://schemas.microsoft.com/office/powerpoint/2010/main">
    <mc:Choice Requires="p14">
      <p:transition spd="slow" p14:dur="2000" advTm="74667"/>
    </mc:Choice>
    <mc:Fallback xmlns="">
      <p:transition spd="slow" advTm="74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AC1C434-D9CF-CC7A-1971-0E12A00B0DF6}"/>
              </a:ext>
            </a:extLst>
          </p:cNvPr>
          <p:cNvSpPr txBox="1"/>
          <p:nvPr/>
        </p:nvSpPr>
        <p:spPr>
          <a:xfrm>
            <a:off x="325820" y="0"/>
            <a:ext cx="8013110" cy="3108543"/>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Case Study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This case study focuses on Child A, a 7-year-old child who lives with her parents and attends primary school, representing a typical young patient.</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The child shows common early symptoms of leukemia, including fatigue, frequent infections, and unexplained bruising.</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These symptoms are beginning to affect the child’s daily activities, including school attendance and social interaction.</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This example helps to illustrate how the condition impacts both physical health and overall quality of life.</a:t>
            </a:r>
          </a:p>
        </p:txBody>
      </p:sp>
      <p:pic>
        <p:nvPicPr>
          <p:cNvPr id="12" name="Picture 11">
            <a:extLst>
              <a:ext uri="{FF2B5EF4-FFF2-40B4-BE49-F238E27FC236}">
                <a16:creationId xmlns:a16="http://schemas.microsoft.com/office/drawing/2014/main" id="{5399CBD4-41FA-975F-0AF1-1AD0CB945361}"/>
              </a:ext>
            </a:extLst>
          </p:cNvPr>
          <p:cNvPicPr>
            <a:picLocks noChangeAspect="1"/>
          </p:cNvPicPr>
          <p:nvPr/>
        </p:nvPicPr>
        <p:blipFill>
          <a:blip r:embed="rId4"/>
          <a:stretch>
            <a:fillRect/>
          </a:stretch>
        </p:blipFill>
        <p:spPr>
          <a:xfrm>
            <a:off x="8874231" y="256739"/>
            <a:ext cx="2807595" cy="1870235"/>
          </a:xfrm>
          <a:prstGeom prst="rect">
            <a:avLst/>
          </a:prstGeom>
        </p:spPr>
      </p:pic>
      <p:sp>
        <p:nvSpPr>
          <p:cNvPr id="21" name="TextBox 20">
            <a:extLst>
              <a:ext uri="{FF2B5EF4-FFF2-40B4-BE49-F238E27FC236}">
                <a16:creationId xmlns:a16="http://schemas.microsoft.com/office/drawing/2014/main" id="{57870B32-A657-F84C-3EDB-69CCB0F7D0F6}"/>
              </a:ext>
            </a:extLst>
          </p:cNvPr>
          <p:cNvSpPr txBox="1"/>
          <p:nvPr/>
        </p:nvSpPr>
        <p:spPr>
          <a:xfrm>
            <a:off x="325820" y="3329609"/>
            <a:ext cx="10846491" cy="2769989"/>
          </a:xfrm>
          <a:prstGeom prst="rect">
            <a:avLst/>
          </a:prstGeom>
          <a:noFill/>
        </p:spPr>
        <p:txBody>
          <a:bodyPr wrap="square">
            <a:spAutoFit/>
          </a:bodyPr>
          <a:lstStyle/>
          <a:p>
            <a:r>
              <a:rPr lang="en-US" dirty="0"/>
              <a:t>      </a:t>
            </a:r>
            <a:r>
              <a:rPr lang="en-US" sz="2000" dirty="0"/>
              <a:t>Risk Factors </a:t>
            </a:r>
            <a:endParaRPr lang="en-US" dirty="0"/>
          </a:p>
          <a:p>
            <a:endParaRPr lang="en-US" sz="1400" dirty="0"/>
          </a:p>
          <a:p>
            <a:pPr marL="285750" indent="-285750">
              <a:buFont typeface="Arial" panose="020B0604020202020204" pitchFamily="34" charset="0"/>
              <a:buChar char="•"/>
            </a:pPr>
            <a:r>
              <a:rPr lang="en-US" sz="1400" dirty="0"/>
              <a:t>Although several risk factors have been identified through research, the exact cause of Acute Lymphoblastic Leukemia is still not fully understood (Cancer Research UK, 2023).</a:t>
            </a:r>
          </a:p>
          <a:p>
            <a:endParaRPr lang="en-US" sz="1400" dirty="0"/>
          </a:p>
          <a:p>
            <a:pPr marL="285750" indent="-285750">
              <a:buFont typeface="Arial" panose="020B0604020202020204" pitchFamily="34" charset="0"/>
              <a:buChar char="•"/>
            </a:pPr>
            <a:r>
              <a:rPr lang="en-US" sz="1400" dirty="0"/>
              <a:t>These risk factors may include genetic predisposition and certain inherited medical conditions that increase a child’s vulnerability to the disease.</a:t>
            </a:r>
          </a:p>
          <a:p>
            <a:endParaRPr lang="en-US" sz="1400" dirty="0"/>
          </a:p>
          <a:p>
            <a:pPr marL="285750" indent="-285750">
              <a:buFont typeface="Arial" panose="020B0604020202020204" pitchFamily="34" charset="0"/>
              <a:buChar char="•"/>
            </a:pPr>
            <a:r>
              <a:rPr lang="en-US" sz="1400" dirty="0"/>
              <a:t>While lifestyle factors do not directly cause ALL, they can still influence overall health and recovery during treatment.</a:t>
            </a:r>
          </a:p>
          <a:p>
            <a:endParaRPr lang="en-US" sz="1400" dirty="0"/>
          </a:p>
          <a:p>
            <a:pPr marL="285750" indent="-285750">
              <a:buFont typeface="Arial" panose="020B0604020202020204" pitchFamily="34" charset="0"/>
              <a:buChar char="•"/>
            </a:pPr>
            <a:r>
              <a:rPr lang="en-US" sz="1400" dirty="0"/>
              <a:t> Maintaining good nutrition, hygiene, and general wellbeing is important in helping to reduce the risk of complications (World Health Organization, 2023).</a:t>
            </a:r>
          </a:p>
        </p:txBody>
      </p:sp>
      <p:pic>
        <p:nvPicPr>
          <p:cNvPr id="23" name="Picture 22">
            <a:extLst>
              <a:ext uri="{FF2B5EF4-FFF2-40B4-BE49-F238E27FC236}">
                <a16:creationId xmlns:a16="http://schemas.microsoft.com/office/drawing/2014/main" id="{E209E8FF-814D-233D-74F5-908891B8A66F}"/>
              </a:ext>
            </a:extLst>
          </p:cNvPr>
          <p:cNvPicPr>
            <a:picLocks noChangeAspect="1"/>
          </p:cNvPicPr>
          <p:nvPr/>
        </p:nvPicPr>
        <p:blipFill>
          <a:blip r:embed="rId5"/>
          <a:stretch>
            <a:fillRect/>
          </a:stretch>
        </p:blipFill>
        <p:spPr>
          <a:xfrm>
            <a:off x="9216051" y="2312610"/>
            <a:ext cx="2123953" cy="1591865"/>
          </a:xfrm>
          <a:prstGeom prst="rect">
            <a:avLst/>
          </a:prstGeom>
        </p:spPr>
      </p:pic>
      <p:pic>
        <p:nvPicPr>
          <p:cNvPr id="36" name="Audio 35">
            <a:hlinkClick r:id="" action="ppaction://media"/>
            <a:extLst>
              <a:ext uri="{FF2B5EF4-FFF2-40B4-BE49-F238E27FC236}">
                <a16:creationId xmlns:a16="http://schemas.microsoft.com/office/drawing/2014/main" id="{E50A224F-1CC3-2C22-5C61-FE5F2801C79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8422658"/>
      </p:ext>
    </p:extLst>
  </p:cSld>
  <p:clrMapOvr>
    <a:masterClrMapping/>
  </p:clrMapOvr>
  <mc:AlternateContent xmlns:mc="http://schemas.openxmlformats.org/markup-compatibility/2006" xmlns:p14="http://schemas.microsoft.com/office/powerpoint/2010/main">
    <mc:Choice Requires="p14">
      <p:transition spd="slow" p14:dur="2000" advTm="148438"/>
    </mc:Choice>
    <mc:Fallback xmlns="">
      <p:transition spd="slow" advTm="148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6F4F6E4-E57B-28A6-6700-9F54626BA42B}"/>
              </a:ext>
            </a:extLst>
          </p:cNvPr>
          <p:cNvSpPr txBox="1"/>
          <p:nvPr/>
        </p:nvSpPr>
        <p:spPr>
          <a:xfrm>
            <a:off x="435209" y="328886"/>
            <a:ext cx="10388504" cy="2646878"/>
          </a:xfrm>
          <a:prstGeom prst="rect">
            <a:avLst/>
          </a:prstGeom>
          <a:noFill/>
        </p:spPr>
        <p:txBody>
          <a:bodyPr wrap="square">
            <a:spAutoFit/>
          </a:bodyPr>
          <a:lstStyle/>
          <a:p>
            <a:r>
              <a:rPr lang="en-US" sz="2000" dirty="0"/>
              <a:t>     </a:t>
            </a:r>
            <a:r>
              <a:rPr lang="en-US" dirty="0">
                <a:latin typeface="Arial" panose="020B0604020202020204" pitchFamily="34" charset="0"/>
                <a:cs typeface="Arial" panose="020B0604020202020204" pitchFamily="34" charset="0"/>
              </a:rPr>
              <a:t>Overview of Body Systems </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hematological system and the immune system work closely together to maintain health in the body.</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hematological system is responsible for the production and transport of blood cells throughout the body.</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immune system protects the body against infections, mainly through the action of white blood cells.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These systems are interdependent, as blood cells—especially white blood cells—are essential for immune defense (Great Ormond Street Hospital, 2023).</a:t>
            </a:r>
          </a:p>
        </p:txBody>
      </p:sp>
      <p:sp>
        <p:nvSpPr>
          <p:cNvPr id="9" name="TextBox 8">
            <a:extLst>
              <a:ext uri="{FF2B5EF4-FFF2-40B4-BE49-F238E27FC236}">
                <a16:creationId xmlns:a16="http://schemas.microsoft.com/office/drawing/2014/main" id="{7FD7D3FB-B1DB-935F-28FC-43484E72BDF3}"/>
              </a:ext>
            </a:extLst>
          </p:cNvPr>
          <p:cNvSpPr txBox="1"/>
          <p:nvPr/>
        </p:nvSpPr>
        <p:spPr>
          <a:xfrm>
            <a:off x="435209" y="2975764"/>
            <a:ext cx="10637355" cy="3139321"/>
          </a:xfrm>
          <a:prstGeom prst="rect">
            <a:avLst/>
          </a:prstGeom>
          <a:noFill/>
        </p:spPr>
        <p:txBody>
          <a:bodyPr wrap="square">
            <a:spAutoFit/>
          </a:bodyPr>
          <a:lstStyle/>
          <a:p>
            <a:r>
              <a:rPr lang="en-US" dirty="0"/>
              <a:t>      </a:t>
            </a:r>
            <a:r>
              <a:rPr lang="en-US" sz="2000" dirty="0">
                <a:latin typeface="Arial" panose="020B0604020202020204" pitchFamily="34" charset="0"/>
                <a:cs typeface="Arial" panose="020B0604020202020204" pitchFamily="34" charset="0"/>
              </a:rPr>
              <a:t>Anatomy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hematological system includes bone marrow, red blood cells, white blood cells, and platelets, each with a specific function.</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Bone marrow is a soft tissue found inside bones that produces all types of blood cells.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Red blood cells carry oxygen around the body, white blood cells fight infection, and platelets help blood clot to prevent bleeding.</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These components work together to maintain normal body function and overall health (Great Ormond Street Hospital, 2023).</a:t>
            </a:r>
          </a:p>
        </p:txBody>
      </p:sp>
      <p:pic>
        <p:nvPicPr>
          <p:cNvPr id="23" name="Audio 22">
            <a:hlinkClick r:id="" action="ppaction://media"/>
            <a:extLst>
              <a:ext uri="{FF2B5EF4-FFF2-40B4-BE49-F238E27FC236}">
                <a16:creationId xmlns:a16="http://schemas.microsoft.com/office/drawing/2014/main" id="{4A785B81-E99B-FE3C-BBC6-57F91911162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9664626"/>
      </p:ext>
    </p:extLst>
  </p:cSld>
  <p:clrMapOvr>
    <a:masterClrMapping/>
  </p:clrMapOvr>
  <mc:AlternateContent xmlns:mc="http://schemas.openxmlformats.org/markup-compatibility/2006" xmlns:p14="http://schemas.microsoft.com/office/powerpoint/2010/main">
    <mc:Choice Requires="p14">
      <p:transition spd="slow" p14:dur="2000" advTm="102179"/>
    </mc:Choice>
    <mc:Fallback xmlns="">
      <p:transition spd="slow" advTm="102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77C0BB-495A-D6A1-1E19-E72BD03A1488}"/>
              </a:ext>
            </a:extLst>
          </p:cNvPr>
          <p:cNvSpPr txBox="1"/>
          <p:nvPr/>
        </p:nvSpPr>
        <p:spPr>
          <a:xfrm>
            <a:off x="762827" y="1095971"/>
            <a:ext cx="8251963" cy="3354765"/>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   Physiology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Blood cells are produced in the bone marrow through a process called hematopoiesis, which is essential for survival.</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Stem cells differentiate into different types of blood cells depending on the body’s needs at any given time.</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White blood cells identify and destroy harmful pathogens, forming an important part of the immune response.</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process helps maintain balance in the body and protects against infection (Children’s Cancer and Leukemia Group, 2023).</a:t>
            </a:r>
          </a:p>
        </p:txBody>
      </p:sp>
      <p:pic>
        <p:nvPicPr>
          <p:cNvPr id="13" name="Audio 12">
            <a:hlinkClick r:id="" action="ppaction://media"/>
            <a:extLst>
              <a:ext uri="{FF2B5EF4-FFF2-40B4-BE49-F238E27FC236}">
                <a16:creationId xmlns:a16="http://schemas.microsoft.com/office/drawing/2014/main" id="{A5F79A17-7E37-801C-9C3D-8566676126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7733227"/>
      </p:ext>
    </p:extLst>
  </p:cSld>
  <p:clrMapOvr>
    <a:masterClrMapping/>
  </p:clrMapOvr>
  <mc:AlternateContent xmlns:mc="http://schemas.openxmlformats.org/markup-compatibility/2006" xmlns:p14="http://schemas.microsoft.com/office/powerpoint/2010/main">
    <mc:Choice Requires="p14">
      <p:transition spd="slow" p14:dur="2000" advTm="55566"/>
    </mc:Choice>
    <mc:Fallback xmlns="">
      <p:transition spd="slow" advTm="55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116A86-1FA8-A054-C3E4-B50272A32460}"/>
              </a:ext>
            </a:extLst>
          </p:cNvPr>
          <p:cNvSpPr txBox="1"/>
          <p:nvPr/>
        </p:nvSpPr>
        <p:spPr>
          <a:xfrm>
            <a:off x="288126" y="339693"/>
            <a:ext cx="11418204" cy="5878532"/>
          </a:xfrm>
          <a:prstGeom prst="rect">
            <a:avLst/>
          </a:prstGeom>
          <a:noFill/>
        </p:spPr>
        <p:txBody>
          <a:bodyPr wrap="square">
            <a:spAutoFit/>
          </a:bodyPr>
          <a:lstStyle/>
          <a:p>
            <a:endParaRPr lang="en-US" dirty="0"/>
          </a:p>
          <a:p>
            <a:r>
              <a:rPr lang="en-US" sz="1600" dirty="0"/>
              <a:t>      </a:t>
            </a:r>
            <a:r>
              <a:rPr lang="en-US" dirty="0">
                <a:latin typeface="Arial" panose="020B0604020202020204" pitchFamily="34" charset="0"/>
                <a:cs typeface="Arial" panose="020B0604020202020204" pitchFamily="34" charset="0"/>
              </a:rPr>
              <a:t>The Connection Between Anatomy and Physiology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structure of the bone marrow, which directly supports the healthy development of blood cells, maintains a balance between red blood cells, white blood cells, and platelets when functioning normally.</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balance is essential for oxygen transport, immune defense, and blood clotting.</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When this balance is disrupted, it can or does create a predisposition to leukemia (Cancer Research UK, 2023).</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The Impact of the Disease</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 In ALL, it produces an excessive number of immature white blood cells.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These abnormal cells replace healthy blood cells, thus reducing their effectiveness.</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increases the risk of bleeding and leads to further complications.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 These differences explain the symptoms experienced by patients with this condition (National Health Service, 2023).</a:t>
            </a:r>
            <a:endParaRPr lang="en-US" sz="2000" dirty="0">
              <a:latin typeface="Arial" panose="020B0604020202020204" pitchFamily="34" charset="0"/>
              <a:cs typeface="Arial" panose="020B0604020202020204" pitchFamily="34" charset="0"/>
            </a:endParaRPr>
          </a:p>
          <a:p>
            <a:endParaRPr lang="en-US" dirty="0"/>
          </a:p>
        </p:txBody>
      </p:sp>
      <p:pic>
        <p:nvPicPr>
          <p:cNvPr id="9" name="Audio 8">
            <a:hlinkClick r:id="" action="ppaction://media"/>
            <a:extLst>
              <a:ext uri="{FF2B5EF4-FFF2-40B4-BE49-F238E27FC236}">
                <a16:creationId xmlns:a16="http://schemas.microsoft.com/office/drawing/2014/main" id="{69AE1EAF-B45B-B6D7-A1E3-A1712FDA13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6142395"/>
      </p:ext>
    </p:extLst>
  </p:cSld>
  <p:clrMapOvr>
    <a:masterClrMapping/>
  </p:clrMapOvr>
  <mc:AlternateContent xmlns:mc="http://schemas.openxmlformats.org/markup-compatibility/2006" xmlns:p14="http://schemas.microsoft.com/office/powerpoint/2010/main">
    <mc:Choice Requires="p14">
      <p:transition spd="slow" p14:dur="2000" advTm="100450"/>
    </mc:Choice>
    <mc:Fallback xmlns="">
      <p:transition spd="slow" advTm="100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B60ED5-9BCC-EFE2-574E-DAC5B7BD1A87}"/>
              </a:ext>
            </a:extLst>
          </p:cNvPr>
          <p:cNvSpPr txBox="1"/>
          <p:nvPr/>
        </p:nvSpPr>
        <p:spPr>
          <a:xfrm>
            <a:off x="308331" y="507813"/>
            <a:ext cx="12304642" cy="5386090"/>
          </a:xfrm>
          <a:prstGeom prst="rect">
            <a:avLst/>
          </a:prstGeom>
          <a:noFill/>
        </p:spPr>
        <p:txBody>
          <a:bodyPr wrap="square">
            <a:spAutoFit/>
          </a:bodyPr>
          <a:lstStyle/>
          <a:p>
            <a:endParaRPr lang="en-US" dirty="0"/>
          </a:p>
          <a:p>
            <a:r>
              <a:rPr lang="en-US" dirty="0">
                <a:latin typeface="Arial" panose="020B0604020202020204" pitchFamily="34" charset="0"/>
                <a:cs typeface="Arial" panose="020B0604020202020204" pitchFamily="34" charset="0"/>
              </a:rPr>
              <a:t>   Symptoms </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ALL is characterized by a reduction in normal blood cells and disruption of normal body processes.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 low red blood cell count can cause fatigue due to reduced oxygen delivery around the body.</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Low platelet levels can lead to bruising and bleeding, as the blood cannot clot properly.</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It may also cause bone pain due to the overcrowding of abnormal cells in the bone marrow (Macmillan Cancer Support, 2023).</a:t>
            </a:r>
          </a:p>
          <a:p>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Diagnosis </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Diagnosis of ALL involves blood tests to identify abnormal blood cell levels and detect early signs of the disease.</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 bone marrow biopsy is used to confirm the presence of abnormal white blood cells.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Early diagnosis is important for improving survival rates and treatment outcomes.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In the UK, diagnosis and treatment are provided by the National Health Service (National Health Service, 2023).</a:t>
            </a:r>
          </a:p>
          <a:p>
            <a:endParaRPr lang="en-US" dirty="0"/>
          </a:p>
        </p:txBody>
      </p:sp>
      <p:pic>
        <p:nvPicPr>
          <p:cNvPr id="7" name="Audio 6">
            <a:hlinkClick r:id="" action="ppaction://media"/>
            <a:extLst>
              <a:ext uri="{FF2B5EF4-FFF2-40B4-BE49-F238E27FC236}">
                <a16:creationId xmlns:a16="http://schemas.microsoft.com/office/drawing/2014/main" id="{2882D51E-25E4-D6C8-5346-6C93B92206C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6721592"/>
      </p:ext>
    </p:extLst>
  </p:cSld>
  <p:clrMapOvr>
    <a:masterClrMapping/>
  </p:clrMapOvr>
  <mc:AlternateContent xmlns:mc="http://schemas.openxmlformats.org/markup-compatibility/2006" xmlns:p14="http://schemas.microsoft.com/office/powerpoint/2010/main">
    <mc:Choice Requires="p14">
      <p:transition spd="slow" p14:dur="2000" advTm="85302"/>
    </mc:Choice>
    <mc:Fallback xmlns="">
      <p:transition spd="slow" advTm="85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3F3D85-C2F8-43D4-429B-319E5DF35EF2}"/>
              </a:ext>
            </a:extLst>
          </p:cNvPr>
          <p:cNvSpPr txBox="1"/>
          <p:nvPr/>
        </p:nvSpPr>
        <p:spPr>
          <a:xfrm>
            <a:off x="951670" y="1700962"/>
            <a:ext cx="7665555" cy="2893100"/>
          </a:xfrm>
          <a:prstGeom prst="rect">
            <a:avLst/>
          </a:prstGeom>
          <a:noFill/>
        </p:spPr>
        <p:txBody>
          <a:bodyPr wrap="square">
            <a:spAutoFit/>
          </a:bodyPr>
          <a:lstStyle/>
          <a:p>
            <a:endParaRPr lang="en-US" dirty="0"/>
          </a:p>
          <a:p>
            <a:r>
              <a:rPr lang="en-US" dirty="0">
                <a:latin typeface="Arial" panose="020B0604020202020204" pitchFamily="34" charset="0"/>
                <a:cs typeface="Arial" panose="020B0604020202020204" pitchFamily="34" charset="0"/>
              </a:rPr>
              <a:t>    Care Plan Overview</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 care plan for a child diagnosed with ALL is developed by a disciplined team.</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goal is to provide fully medical and supportive care.</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Care plans are based on evidence-based guidelines. These guidelines are entirely provided by the National Institute for Health and Care Excellence (2022).</a:t>
            </a:r>
          </a:p>
          <a:p>
            <a:endParaRPr lang="en-US" dirty="0"/>
          </a:p>
        </p:txBody>
      </p:sp>
      <p:pic>
        <p:nvPicPr>
          <p:cNvPr id="6" name="Audio 5">
            <a:hlinkClick r:id="" action="ppaction://media"/>
            <a:extLst>
              <a:ext uri="{FF2B5EF4-FFF2-40B4-BE49-F238E27FC236}">
                <a16:creationId xmlns:a16="http://schemas.microsoft.com/office/drawing/2014/main" id="{3DF5870A-10C2-1FF7-A89C-94A19964D1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1903490"/>
      </p:ext>
    </p:extLst>
  </p:cSld>
  <p:clrMapOvr>
    <a:masterClrMapping/>
  </p:clrMapOvr>
  <mc:AlternateContent xmlns:mc="http://schemas.openxmlformats.org/markup-compatibility/2006" xmlns:p14="http://schemas.microsoft.com/office/powerpoint/2010/main">
    <mc:Choice Requires="p14">
      <p:transition spd="slow" p14:dur="2000" advTm="55711"/>
    </mc:Choice>
    <mc:Fallback xmlns="">
      <p:transition spd="slow" advTm="55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47C9CB-8D2B-508B-E798-1033DBFDF4EE}"/>
              </a:ext>
            </a:extLst>
          </p:cNvPr>
          <p:cNvSpPr txBox="1"/>
          <p:nvPr/>
        </p:nvSpPr>
        <p:spPr>
          <a:xfrm>
            <a:off x="822463" y="938243"/>
            <a:ext cx="8311598" cy="3416320"/>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   Care Plan Details </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main treatment for Acute Lymphoblastic Leukemia is chemotherapy, which works by destroying cancer cells.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treatment is often long-term and can be physically and emotionally challenging, requiring patience and ongoing support.</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Supportive care is important and includes maintaining good nutrition, preventing infections, and managing side effects of treatment.</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Emotional and psychological support for both the child and their family is essential during this process (Leukemia UK, 2023).</a:t>
            </a:r>
          </a:p>
        </p:txBody>
      </p:sp>
      <p:pic>
        <p:nvPicPr>
          <p:cNvPr id="6" name="Audio 5">
            <a:hlinkClick r:id="" action="ppaction://media"/>
            <a:extLst>
              <a:ext uri="{FF2B5EF4-FFF2-40B4-BE49-F238E27FC236}">
                <a16:creationId xmlns:a16="http://schemas.microsoft.com/office/drawing/2014/main" id="{48E333AC-EA81-F7C5-616B-1351ADC18F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5661287"/>
      </p:ext>
    </p:extLst>
  </p:cSld>
  <p:clrMapOvr>
    <a:masterClrMapping/>
  </p:clrMapOvr>
  <mc:AlternateContent xmlns:mc="http://schemas.openxmlformats.org/markup-compatibility/2006" xmlns:p14="http://schemas.microsoft.com/office/powerpoint/2010/main">
    <mc:Choice Requires="p14">
      <p:transition spd="slow" p14:dur="2000" advTm="60064"/>
    </mc:Choice>
    <mc:Fallback xmlns="">
      <p:transition spd="slow" advTm="60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DCCD39-470D-2A99-2CF0-7D301C7B6450}"/>
              </a:ext>
            </a:extLst>
          </p:cNvPr>
          <p:cNvSpPr txBox="1"/>
          <p:nvPr/>
        </p:nvSpPr>
        <p:spPr>
          <a:xfrm>
            <a:off x="852280" y="997878"/>
            <a:ext cx="8023363" cy="3662541"/>
          </a:xfrm>
          <a:prstGeom prst="rect">
            <a:avLst/>
          </a:prstGeom>
          <a:noFill/>
        </p:spPr>
        <p:txBody>
          <a:bodyPr wrap="square">
            <a:spAutoFit/>
          </a:bodyPr>
          <a:lstStyle/>
          <a:p>
            <a:endParaRPr lang="en-US" dirty="0"/>
          </a:p>
          <a:p>
            <a:r>
              <a:rPr lang="en-US" dirty="0">
                <a:latin typeface="Arial" panose="020B0604020202020204" pitchFamily="34" charset="0"/>
                <a:cs typeface="Arial" panose="020B0604020202020204" pitchFamily="34" charset="0"/>
              </a:rPr>
              <a:t>   Monitoring, Communication &amp; Ethics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Regular monitoring is essential to assess how well the treatment is working and to identify any complications.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includes blood tests, physical assessments, and observation of symptoms.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Communication should be clear, effective, and appropriate for the child’s age and level of understanding.</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Ethical considerations include maintaining confidentiality and ensuring informed consent is obtained (National Institute for Health and Care Excellence, 2022).</a:t>
            </a:r>
          </a:p>
          <a:p>
            <a:endParaRPr lang="en-US" dirty="0"/>
          </a:p>
        </p:txBody>
      </p:sp>
      <p:pic>
        <p:nvPicPr>
          <p:cNvPr id="6" name="Audio 5">
            <a:hlinkClick r:id="" action="ppaction://media"/>
            <a:extLst>
              <a:ext uri="{FF2B5EF4-FFF2-40B4-BE49-F238E27FC236}">
                <a16:creationId xmlns:a16="http://schemas.microsoft.com/office/drawing/2014/main" id="{015EFCEE-67EB-A4E0-3CC6-ED8B0E8AECA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1855780"/>
      </p:ext>
    </p:extLst>
  </p:cSld>
  <p:clrMapOvr>
    <a:masterClrMapping/>
  </p:clrMapOvr>
  <mc:AlternateContent xmlns:mc="http://schemas.openxmlformats.org/markup-compatibility/2006" xmlns:p14="http://schemas.microsoft.com/office/powerpoint/2010/main">
    <mc:Choice Requires="p14">
      <p:transition spd="slow" p14:dur="2000" advTm="40893"/>
    </mc:Choice>
    <mc:Fallback xmlns="">
      <p:transition spd="slow" advTm="40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8E34A-C474-D88D-32A4-8AECF76F8D8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91062C6-5863-F1DE-971A-257D62A77C91}"/>
              </a:ext>
            </a:extLst>
          </p:cNvPr>
          <p:cNvSpPr txBox="1"/>
          <p:nvPr/>
        </p:nvSpPr>
        <p:spPr>
          <a:xfrm>
            <a:off x="1087733" y="1339337"/>
            <a:ext cx="7875395" cy="2585323"/>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    Lifestyle Impact</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Lifestyle factors support recovery.</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Balanced nutrition and good hygiene strengthen the immune system.</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Emotional support is a great support for the child.</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 supportive home and school environment maintains quality of life (World Health Organization, 2023).</a:t>
            </a:r>
          </a:p>
        </p:txBody>
      </p:sp>
      <p:pic>
        <p:nvPicPr>
          <p:cNvPr id="6" name="Audio 5">
            <a:hlinkClick r:id="" action="ppaction://media"/>
            <a:extLst>
              <a:ext uri="{FF2B5EF4-FFF2-40B4-BE49-F238E27FC236}">
                <a16:creationId xmlns:a16="http://schemas.microsoft.com/office/drawing/2014/main" id="{3C555B64-6A08-0188-3ACD-513012F5D9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6246057"/>
      </p:ext>
    </p:extLst>
  </p:cSld>
  <p:clrMapOvr>
    <a:masterClrMapping/>
  </p:clrMapOvr>
  <mc:AlternateContent xmlns:mc="http://schemas.openxmlformats.org/markup-compatibility/2006" xmlns:p14="http://schemas.microsoft.com/office/powerpoint/2010/main">
    <mc:Choice Requires="p14">
      <p:transition spd="slow" p14:dur="2000" advTm="56312"/>
    </mc:Choice>
    <mc:Fallback xmlns="">
      <p:transition spd="slow" advTm="56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49E85-5282-DDBD-D2FE-998471EDDAC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A49E61E-204D-F165-B5C8-8AE03893C747}"/>
              </a:ext>
            </a:extLst>
          </p:cNvPr>
          <p:cNvSpPr txBox="1"/>
          <p:nvPr/>
        </p:nvSpPr>
        <p:spPr>
          <a:xfrm>
            <a:off x="1007349" y="1492241"/>
            <a:ext cx="8890278" cy="2831544"/>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    Conclusion</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Acute Lymphoblastic Leukemia affects the blood and body by disrupting normal cell production.</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affects daily life and presents symptoms such as fatigue.</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Understanding anatomy and physiology is knowing how the disease develops.</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An effective care plan is a crucial step in improving outcomes and supporting the child and their family.</a:t>
            </a:r>
          </a:p>
        </p:txBody>
      </p:sp>
      <p:pic>
        <p:nvPicPr>
          <p:cNvPr id="6" name="Audio 5">
            <a:hlinkClick r:id="" action="ppaction://media"/>
            <a:extLst>
              <a:ext uri="{FF2B5EF4-FFF2-40B4-BE49-F238E27FC236}">
                <a16:creationId xmlns:a16="http://schemas.microsoft.com/office/drawing/2014/main" id="{3E88F3B7-6E30-6A22-F60D-777F132E551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0906844"/>
      </p:ext>
    </p:extLst>
  </p:cSld>
  <p:clrMapOvr>
    <a:masterClrMapping/>
  </p:clrMapOvr>
  <mc:AlternateContent xmlns:mc="http://schemas.openxmlformats.org/markup-compatibility/2006" xmlns:p14="http://schemas.microsoft.com/office/powerpoint/2010/main">
    <mc:Choice Requires="p14">
      <p:transition spd="slow" p14:dur="2000" advTm="39322"/>
    </mc:Choice>
    <mc:Fallback xmlns="">
      <p:transition spd="slow" advTm="39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F7182F-540D-741A-4DA4-7196DD48ECA9}"/>
              </a:ext>
            </a:extLst>
          </p:cNvPr>
          <p:cNvSpPr txBox="1"/>
          <p:nvPr/>
        </p:nvSpPr>
        <p:spPr>
          <a:xfrm>
            <a:off x="175591" y="3786808"/>
            <a:ext cx="8640417" cy="1692771"/>
          </a:xfrm>
          <a:prstGeom prst="rect">
            <a:avLst/>
          </a:prstGeom>
          <a:noFill/>
        </p:spPr>
        <p:txBody>
          <a:bodyPr wrap="square">
            <a:spAutoFit/>
          </a:bodyPr>
          <a:lstStyle/>
          <a:p>
            <a:r>
              <a:rPr lang="en-US" sz="1400" dirty="0"/>
              <a:t>Pictures</a:t>
            </a:r>
          </a:p>
          <a:p>
            <a:r>
              <a:rPr lang="en-US" sz="1200" dirty="0">
                <a:hlinkClick r:id="rId4"/>
              </a:rPr>
              <a:t>https://static.vecteezy.com/system/resources/</a:t>
            </a:r>
            <a:r>
              <a:rPr lang="en-US" sz="1600" dirty="0">
                <a:hlinkClick r:id="rId4"/>
              </a:rPr>
              <a:t>previews</a:t>
            </a:r>
            <a:r>
              <a:rPr lang="en-US" sz="1200" dirty="0">
                <a:hlinkClick r:id="rId4"/>
              </a:rPr>
              <a:t>/016/619/348/original/childhood-cancer-awareness-png.png</a:t>
            </a:r>
            <a:r>
              <a:rPr lang="en-US" sz="1200" dirty="0"/>
              <a:t> (Accessed 16 April 2026)</a:t>
            </a:r>
          </a:p>
          <a:p>
            <a:r>
              <a:rPr lang="en-US" sz="1200" dirty="0"/>
              <a:t>Second pictures link</a:t>
            </a:r>
          </a:p>
          <a:p>
            <a:r>
              <a:rPr lang="en-US" sz="1200" dirty="0">
                <a:hlinkClick r:id="rId5"/>
              </a:rPr>
              <a:t>https://img.freepik.com/premium-photo/beautiful-little-girl-with-long-blonde-hair-walks-sunset-city-park-summer_98296-13634.jpg</a:t>
            </a:r>
            <a:r>
              <a:rPr lang="en-US" sz="1200" dirty="0"/>
              <a:t> (Accessed 16 April 2026)</a:t>
            </a:r>
          </a:p>
          <a:p>
            <a:r>
              <a:rPr lang="en-US" sz="1200" dirty="0"/>
              <a:t>Third pictures link</a:t>
            </a:r>
          </a:p>
          <a:p>
            <a:r>
              <a:rPr lang="en-US" sz="1400" dirty="0">
                <a:hlinkClick r:id="rId6"/>
              </a:rPr>
              <a:t>https://i.pinimg.com/originals/11/de/19/11de19864d7011f83cc420d90bf16222.jpg</a:t>
            </a:r>
            <a:r>
              <a:rPr lang="en-US" sz="1400" dirty="0"/>
              <a:t>  (Accessed 16 April 2026)</a:t>
            </a:r>
          </a:p>
        </p:txBody>
      </p:sp>
      <p:sp>
        <p:nvSpPr>
          <p:cNvPr id="10" name="TextBox 9">
            <a:extLst>
              <a:ext uri="{FF2B5EF4-FFF2-40B4-BE49-F238E27FC236}">
                <a16:creationId xmlns:a16="http://schemas.microsoft.com/office/drawing/2014/main" id="{1F08B24F-1BBF-8E6E-3543-4A9BAAD22437}"/>
              </a:ext>
            </a:extLst>
          </p:cNvPr>
          <p:cNvSpPr txBox="1"/>
          <p:nvPr/>
        </p:nvSpPr>
        <p:spPr>
          <a:xfrm>
            <a:off x="175591" y="459485"/>
            <a:ext cx="10378937" cy="3200876"/>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Cancer Research UK (2023) </a:t>
            </a:r>
            <a:r>
              <a:rPr lang="en-US" sz="1200" i="1" dirty="0">
                <a:latin typeface="Arial" panose="020B0604020202020204" pitchFamily="34" charset="0"/>
                <a:cs typeface="Arial" panose="020B0604020202020204" pitchFamily="34" charset="0"/>
              </a:rPr>
              <a:t>Acute lymphoblastic leukemia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7"/>
              </a:rPr>
              <a:t>https://www.cancerresearchuk.org/about-cancer/childrens-cancer/acute-lymphoblastic-leukaemia-all</a:t>
            </a:r>
            <a:r>
              <a:rPr lang="en-US" sz="1200" dirty="0">
                <a:latin typeface="Arial" panose="020B0604020202020204" pitchFamily="34" charset="0"/>
                <a:cs typeface="Arial" panose="020B0604020202020204" pitchFamily="34" charset="0"/>
              </a:rPr>
              <a:t> ⁠ (Accessed: 16 April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Children’s Cancer and Leukemia Group (2023) </a:t>
            </a:r>
            <a:r>
              <a:rPr lang="en-US" sz="1200" i="1" dirty="0">
                <a:latin typeface="Arial" panose="020B0604020202020204" pitchFamily="34" charset="0"/>
                <a:cs typeface="Arial" panose="020B0604020202020204" pitchFamily="34" charset="0"/>
              </a:rPr>
              <a:t>Acute lymphoblastic leukemia </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8"/>
              </a:rPr>
              <a:t>https://www.cclg.org.uk</a:t>
            </a:r>
            <a:r>
              <a:rPr lang="en-US" sz="1200" dirty="0">
                <a:latin typeface="Arial" panose="020B0604020202020204" pitchFamily="34" charset="0"/>
                <a:cs typeface="Arial" panose="020B0604020202020204" pitchFamily="34" charset="0"/>
              </a:rPr>
              <a:t> ⁠ (Accessed: 16 April 2026).</a:t>
            </a:r>
          </a:p>
          <a:p>
            <a:endParaRPr lang="en-US" sz="12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Great Ormond Street Hospital (2023) </a:t>
            </a:r>
            <a:r>
              <a:rPr lang="en-US" sz="1100" i="1" dirty="0">
                <a:latin typeface="Arial" panose="020B0604020202020204" pitchFamily="34" charset="0"/>
                <a:cs typeface="Arial" panose="020B0604020202020204" pitchFamily="34" charset="0"/>
              </a:rPr>
              <a:t>Acute lymphoblastic leukemia in children.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9"/>
              </a:rPr>
              <a:t>https://www.gosh.nhs.uk/conditions-and-treatments/conditions-we-treat/acute-lymphoblastic-leukaemia-all/</a:t>
            </a:r>
            <a:r>
              <a:rPr lang="en-US" sz="1100" dirty="0">
                <a:latin typeface="Arial" panose="020B0604020202020204" pitchFamily="34" charset="0"/>
                <a:cs typeface="Arial" panose="020B0604020202020204" pitchFamily="34" charset="0"/>
              </a:rPr>
              <a:t> ⁠ (Accessed: 16 April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Leukemia UK (2023) </a:t>
            </a:r>
            <a:r>
              <a:rPr lang="en-US" sz="1100" i="1" dirty="0">
                <a:latin typeface="Arial" panose="020B0604020202020204" pitchFamily="34" charset="0"/>
                <a:cs typeface="Arial" panose="020B0604020202020204" pitchFamily="34" charset="0"/>
              </a:rPr>
              <a:t>Acute lymphoblastic leukemia</a:t>
            </a:r>
            <a:r>
              <a:rPr lang="en-US" sz="1100" dirty="0">
                <a:latin typeface="Arial" panose="020B0604020202020204" pitchFamily="34" charset="0"/>
                <a:cs typeface="Arial" panose="020B0604020202020204" pitchFamily="34" charset="0"/>
              </a:rPr>
              <a:t> . Available at:  </a:t>
            </a:r>
            <a:r>
              <a:rPr lang="en-US" sz="1100" dirty="0">
                <a:latin typeface="Arial" panose="020B0604020202020204" pitchFamily="34" charset="0"/>
                <a:cs typeface="Arial" panose="020B0604020202020204" pitchFamily="34" charset="0"/>
                <a:hlinkClick r:id="rId10"/>
              </a:rPr>
              <a:t>https://www.leukaemiauk.org.uk</a:t>
            </a:r>
            <a:r>
              <a:rPr lang="en-US" sz="1100" dirty="0">
                <a:latin typeface="Arial" panose="020B0604020202020204" pitchFamily="34" charset="0"/>
                <a:cs typeface="Arial" panose="020B0604020202020204" pitchFamily="34" charset="0"/>
              </a:rPr>
              <a:t> ⁠  (Accessed: 16 April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Macmillan Cancer Support (2023) </a:t>
            </a:r>
            <a:r>
              <a:rPr lang="en-US" sz="1100" i="1" dirty="0">
                <a:latin typeface="Arial" panose="020B0604020202020204" pitchFamily="34" charset="0"/>
                <a:cs typeface="Arial" panose="020B0604020202020204" pitchFamily="34" charset="0"/>
              </a:rPr>
              <a:t>Acute lymphoblastic leukemia</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1"/>
              </a:rPr>
              <a:t>https://www.macmillan.org.uk/cancer-information-and-support/leukaemia</a:t>
            </a:r>
            <a:r>
              <a:rPr lang="en-US" sz="1100" dirty="0">
                <a:latin typeface="Arial" panose="020B0604020202020204" pitchFamily="34" charset="0"/>
                <a:cs typeface="Arial" panose="020B0604020202020204" pitchFamily="34" charset="0"/>
              </a:rPr>
              <a:t> ⁠  (Accessed: 16 April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National Health Service (2023) Acute lymphoblastic. Available at:   </a:t>
            </a:r>
            <a:r>
              <a:rPr lang="en-US" sz="1100" dirty="0">
                <a:latin typeface="Arial" panose="020B0604020202020204" pitchFamily="34" charset="0"/>
                <a:cs typeface="Arial" panose="020B0604020202020204" pitchFamily="34" charset="0"/>
                <a:hlinkClick r:id="rId12"/>
              </a:rPr>
              <a:t>https://www.nhs.uk/conditions/acute-lymphoblastic-leukaemia/</a:t>
            </a:r>
            <a:r>
              <a:rPr lang="en-US" sz="1100" dirty="0">
                <a:latin typeface="Arial" panose="020B0604020202020204" pitchFamily="34" charset="0"/>
                <a:cs typeface="Arial" panose="020B0604020202020204" pitchFamily="34" charset="0"/>
              </a:rPr>
              <a:t> ⁠ (Accessed: 16 April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National Institute for Health and Care Excellence (2022) </a:t>
            </a:r>
            <a:r>
              <a:rPr lang="en-US" sz="1100" i="1" dirty="0">
                <a:latin typeface="Arial" panose="020B0604020202020204" pitchFamily="34" charset="0"/>
                <a:cs typeface="Arial" panose="020B0604020202020204" pitchFamily="34" charset="0"/>
              </a:rPr>
              <a:t>Blood cancers and leukemia guidance</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3"/>
              </a:rPr>
              <a:t>https://www.nice.org.uk</a:t>
            </a:r>
            <a:r>
              <a:rPr lang="en-US" sz="1100" dirty="0">
                <a:latin typeface="Arial" panose="020B0604020202020204" pitchFamily="34" charset="0"/>
                <a:cs typeface="Arial" panose="020B0604020202020204" pitchFamily="34" charset="0"/>
              </a:rPr>
              <a:t> ⁠ (Accessed: 16 April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World Health Organization (2023) Cancer in children. Available at:  </a:t>
            </a:r>
            <a:r>
              <a:rPr lang="en-US" sz="1100" dirty="0">
                <a:latin typeface="Arial" panose="020B0604020202020204" pitchFamily="34" charset="0"/>
                <a:cs typeface="Arial" panose="020B0604020202020204" pitchFamily="34" charset="0"/>
                <a:hlinkClick r:id="rId14"/>
              </a:rPr>
              <a:t>https://www.who.int/news-room/fact-sheets/detail/cancer-in-children</a:t>
            </a:r>
            <a:r>
              <a:rPr lang="en-US" sz="1100" dirty="0">
                <a:latin typeface="Arial" panose="020B0604020202020204" pitchFamily="34" charset="0"/>
                <a:cs typeface="Arial" panose="020B0604020202020204" pitchFamily="34" charset="0"/>
              </a:rPr>
              <a:t> ⁠  (Accessed: 16 April 2026).</a:t>
            </a:r>
            <a:endParaRPr lang="en-US" sz="2400" dirty="0">
              <a:latin typeface="Arial" panose="020B0604020202020204" pitchFamily="34" charset="0"/>
              <a:cs typeface="Arial" panose="020B0604020202020204" pitchFamily="34" charset="0"/>
            </a:endParaRPr>
          </a:p>
        </p:txBody>
      </p:sp>
      <p:pic>
        <p:nvPicPr>
          <p:cNvPr id="13" name="Audio 12">
            <a:hlinkClick r:id="" action="ppaction://media"/>
            <a:extLst>
              <a:ext uri="{FF2B5EF4-FFF2-40B4-BE49-F238E27FC236}">
                <a16:creationId xmlns:a16="http://schemas.microsoft.com/office/drawing/2014/main" id="{175ED29D-3A83-8FF1-BD7D-6BE943D4C6AE}"/>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361148"/>
      </p:ext>
    </p:extLst>
  </p:cSld>
  <p:clrMapOvr>
    <a:masterClrMapping/>
  </p:clrMapOvr>
  <mc:AlternateContent xmlns:mc="http://schemas.openxmlformats.org/markup-compatibility/2006" xmlns:p14="http://schemas.microsoft.com/office/powerpoint/2010/main">
    <mc:Choice Requires="p14">
      <p:transition spd="slow" p14:dur="2000" advTm="14802"/>
    </mc:Choice>
    <mc:Fallback xmlns="">
      <p:transition spd="slow" advTm="14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theme/theme1.xml><?xml version="1.0" encoding="utf-8"?>
<a:theme xmlns:a="http://schemas.openxmlformats.org/drawingml/2006/main" name="Retrospect">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TM02900769[[fn=Retrospect]]</Template>
  <TotalTime>1280</TotalTime>
  <Words>1630</Words>
  <Application>Microsoft Office PowerPoint</Application>
  <PresentationFormat>Widescreen</PresentationFormat>
  <Paragraphs>168</Paragraphs>
  <Slides>14</Slides>
  <Notes>1</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Calibri Light</vt:lpstr>
      <vt:lpstr>Retrospect</vt:lpstr>
      <vt:lpstr>Student Name: Melisa Mehmed Student ID: 2430334 Module: Introduction to Physiology (BMHP5023) Program: BSc Health and Social Care University: University of Wales Trinity Saint David Teacher Name: Lou Wells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Melisa Mehmed</dc:creator>
  <cp:lastModifiedBy>Melisa Mehmed</cp:lastModifiedBy>
  <cp:revision>11</cp:revision>
  <dcterms:created xsi:type="dcterms:W3CDTF">2026-04-09T13:41:31Z</dcterms:created>
  <dcterms:modified xsi:type="dcterms:W3CDTF">2026-04-17T12:36:20Z</dcterms:modified>
</cp:coreProperties>
</file>