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27/06/2026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27/06/2026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27/06/2026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27/06/2026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knowledge/reports/flexible-hybrid-working" TargetMode="External"/><Relationship Id="rId7" Type="http://schemas.openxmlformats.org/officeDocument/2006/relationships/hyperlink" Target="https://www.ons.gov.uk/" TargetMode="External"/><Relationship Id="rId2" Type="http://schemas.openxmlformats.org/officeDocument/2006/relationships/hyperlink" Target="https://brc.org.uk/" TargetMode="External"/><Relationship Id="rId1" Type="http://schemas.openxmlformats.org/officeDocument/2006/relationships/slideLayout" Target="../slideLayouts/slideLayout3.xml"/><Relationship Id="rId6" Type="http://schemas.openxmlformats.org/officeDocument/2006/relationships/hyperlink" Target="https://store.mintel.com/markets/uk-market-research?_paged=55" TargetMode="External"/><Relationship Id="rId5" Type="http://schemas.openxmlformats.org/officeDocument/2006/relationships/hyperlink" Target="https://studylib.net/doc/27361875/exploring-strategy--text-and-cases--12th-edition?p=2" TargetMode="External"/><Relationship Id="rId4" Type="http://schemas.openxmlformats.org/officeDocument/2006/relationships/hyperlink" Target="https://openlibrary.org/books/OL2863358M/What_is_total_quality_contro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789471" y="1494503"/>
            <a:ext cx="8957187" cy="3214658"/>
          </a:xfrm>
        </p:spPr>
        <p:txBody>
          <a:bodyPr>
            <a:normAutofit/>
          </a:bodyPr>
          <a:lstStyle/>
          <a:p>
            <a:r>
              <a:rPr lang="en-GB" sz="3200" dirty="0">
                <a:latin typeface="A"/>
              </a:rPr>
              <a:t>MODULE NAME: Problem Solving &amp;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Kingsley Godwin</a:t>
            </a:r>
            <a:br>
              <a:rPr lang="en-GB" sz="3200" dirty="0">
                <a:latin typeface="A"/>
              </a:rPr>
            </a:br>
            <a:r>
              <a:rPr lang="en-GB" sz="3200" dirty="0">
                <a:latin typeface="A"/>
              </a:rPr>
              <a:t>STUDENT ID:  2528744</a:t>
            </a:r>
            <a:br>
              <a:rPr lang="en-GB" sz="3200" dirty="0">
                <a:latin typeface="A"/>
              </a:rPr>
            </a:br>
            <a:r>
              <a:rPr lang="en-GB" sz="3200" dirty="0">
                <a:latin typeface="A"/>
              </a:rPr>
              <a:t>LECTURER: Dr Thomas Adeyemi</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95168" y="1433384"/>
            <a:ext cx="10577383" cy="4269326"/>
          </a:xfrm>
        </p:spPr>
        <p:txBody>
          <a:bodyPr>
            <a:normAutofit/>
          </a:bodyPr>
          <a:lstStyle/>
          <a:p>
            <a:endParaRPr lang="en-GB" b="1" dirty="0">
              <a:solidFill>
                <a:srgbClr val="FF0000"/>
              </a:solidFill>
              <a:latin typeface="Arial" panose="020B0604020202020204" pitchFamily="34" charset="0"/>
              <a:ea typeface="Roboto"/>
              <a:cs typeface="Arial" panose="020B0604020202020204" pitchFamily="34" charset="0"/>
            </a:endParaRPr>
          </a:p>
          <a:p>
            <a:pPr algn="just"/>
            <a:r>
              <a:rPr lang="en-GB" b="1" dirty="0">
                <a:solidFill>
                  <a:schemeClr val="tx1"/>
                </a:solidFill>
                <a:ea typeface="Roboto"/>
                <a:cs typeface="Arial" panose="020B0604020202020204" pitchFamily="34" charset="0"/>
              </a:rPr>
              <a:t>This presentation looks at the case of Basil’s Bakery which is a small business opened in 2015 and located within Coventry retail park. Basil’s bakery enjoyed a good spell of sales increase from year to year between 2015 and 2019 until 2020 and beyond when business began to slump due to Covid pandemic and its aftereffects.</a:t>
            </a:r>
          </a:p>
          <a:p>
            <a:pPr algn="just"/>
            <a:endParaRPr lang="en-GB" b="1" dirty="0">
              <a:solidFill>
                <a:schemeClr val="tx1"/>
              </a:solidFill>
              <a:ea typeface="Roboto"/>
              <a:cs typeface="Arial" panose="020B0604020202020204" pitchFamily="34" charset="0"/>
            </a:endParaRPr>
          </a:p>
          <a:p>
            <a:pPr algn="just"/>
            <a:r>
              <a:rPr lang="en-GB" b="1" dirty="0">
                <a:solidFill>
                  <a:schemeClr val="tx1"/>
                </a:solidFill>
                <a:ea typeface="Roboto"/>
                <a:cs typeface="Arial" panose="020B0604020202020204" pitchFamily="34" charset="0"/>
              </a:rPr>
              <a:t>In this presentation, we are looking at the effect of Covid, Government’s policies on lockdown and the impact on Basil’s business and its environment using the Pestel analysis, the 5W2H method and the Fishbone cause and effect analysis </a:t>
            </a:r>
            <a:r>
              <a:rPr lang="en-GB" b="1" dirty="0">
                <a:solidFill>
                  <a:schemeClr val="tx1"/>
                </a:solidFill>
                <a:cs typeface="Arial" panose="020B0604020202020204" pitchFamily="34" charset="0"/>
              </a:rPr>
              <a:t>(Ishikawa, 1985), </a:t>
            </a:r>
            <a:r>
              <a:rPr lang="en-GB" b="1" dirty="0">
                <a:solidFill>
                  <a:schemeClr val="tx1"/>
                </a:solidFill>
                <a:ea typeface="Roboto"/>
                <a:cs typeface="Arial" panose="020B0604020202020204" pitchFamily="34" charset="0"/>
              </a:rPr>
              <a:t>(</a:t>
            </a:r>
            <a:r>
              <a:rPr lang="en-GB" b="1" i="1" dirty="0">
                <a:solidFill>
                  <a:schemeClr val="tx1"/>
                </a:solidFill>
                <a:ea typeface="Roboto"/>
                <a:cs typeface="Arial" panose="020B0604020202020204" pitchFamily="34" charset="0"/>
              </a:rPr>
              <a:t>PSDM Lecture Slides weeks 1-3</a:t>
            </a:r>
            <a:r>
              <a:rPr lang="en-GB" b="1" dirty="0">
                <a:solidFill>
                  <a:schemeClr val="tx1"/>
                </a:solidFill>
                <a:ea typeface="Roboto"/>
                <a:cs typeface="Arial" panose="020B0604020202020204" pitchFamily="34" charset="0"/>
              </a:rPr>
              <a:t>, UWTSD) to understand and establish the key issues with Basil’s Bakery</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 2015</a:t>
            </a:r>
          </a:p>
          <a:p>
            <a:pPr marL="342900" indent="-342900">
              <a:buFont typeface="Arial" charset="2"/>
              <a:buChar char="•"/>
            </a:pPr>
            <a:r>
              <a:rPr lang="en-GB" b="1" dirty="0"/>
              <a:t>Owner: Mr Basil</a:t>
            </a:r>
          </a:p>
          <a:p>
            <a:pPr marL="342900" indent="-342900">
              <a:buFont typeface="Arial" charset="2"/>
              <a:buChar char="•"/>
            </a:pPr>
            <a:r>
              <a:rPr lang="en-GB" b="1" dirty="0"/>
              <a:t>Sells: Bread, Cakes and Pastries made from organically sourced ingredients</a:t>
            </a:r>
          </a:p>
          <a:p>
            <a:pPr marL="342900" indent="-342900">
              <a:buFont typeface="Arial" charset="2"/>
              <a:buChar char="•"/>
            </a:pPr>
            <a:r>
              <a:rPr lang="en-GB" b="1" dirty="0"/>
              <a:t>Business model dependent on customer footfall</a:t>
            </a:r>
          </a:p>
          <a:p>
            <a:pPr marL="342900" indent="-342900">
              <a:buFont typeface="Arial" charset="2"/>
              <a:buChar char="•"/>
            </a:pPr>
            <a:r>
              <a:rPr lang="en-GB" b="1" dirty="0"/>
              <a:t>Enjoyed a steady rise in revenue from 2015 to 2019</a:t>
            </a:r>
          </a:p>
          <a:p>
            <a:pPr marL="342900" indent="-342900">
              <a:buFont typeface="Arial" charset="2"/>
              <a:buChar char="•"/>
            </a:pPr>
            <a:r>
              <a:rPr lang="en-GB" b="1" dirty="0"/>
              <a:t>Decline in sales and revenue since 2020 (ONS, 2023)</a:t>
            </a:r>
          </a:p>
          <a:p>
            <a:pPr marL="342900" indent="-342900">
              <a:buFont typeface="Arial" charset="2"/>
              <a:buChar char="•"/>
            </a:pPr>
            <a:r>
              <a:rPr lang="en-GB" b="1" dirty="0"/>
              <a:t>Business picked up slightly but not back to pre-covid years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657020"/>
          </a:xfrm>
        </p:spPr>
        <p:txBody>
          <a:bodyPr>
            <a:normAutofit lnSpcReduction="10000"/>
          </a:bodyPr>
          <a:lstStyle/>
          <a:p>
            <a:r>
              <a:rPr lang="en-GB" sz="2800" b="1" dirty="0">
                <a:solidFill>
                  <a:srgbClr val="FF0000"/>
                </a:solidFill>
              </a:rPr>
              <a:t>5W2H</a:t>
            </a:r>
          </a:p>
          <a:p>
            <a:r>
              <a:rPr lang="en-GB" b="1" dirty="0">
                <a:solidFill>
                  <a:schemeClr val="tx1"/>
                </a:solidFill>
              </a:rPr>
              <a:t>What: Basil’s Bakery’s Sales decline, stuck at 25% below 2019 levels</a:t>
            </a:r>
          </a:p>
          <a:p>
            <a:r>
              <a:rPr lang="en-GB" b="1" dirty="0">
                <a:solidFill>
                  <a:schemeClr val="tx1"/>
                </a:solidFill>
              </a:rPr>
              <a:t>Who: Customers affected: retail workers, office workers, shoppers and warehouse staff. (CIPD, 2023)</a:t>
            </a:r>
          </a:p>
          <a:p>
            <a:r>
              <a:rPr lang="en-GB" b="1" dirty="0">
                <a:solidFill>
                  <a:schemeClr val="tx1"/>
                </a:solidFill>
              </a:rPr>
              <a:t>Where: Coventry retail park – now quieter, with empty units </a:t>
            </a:r>
          </a:p>
          <a:p>
            <a:r>
              <a:rPr lang="en-GB" b="1" dirty="0">
                <a:solidFill>
                  <a:schemeClr val="tx1"/>
                </a:solidFill>
              </a:rPr>
              <a:t>When: Business took a downward turn in 2020; stagnation from 2023-2025</a:t>
            </a:r>
          </a:p>
          <a:p>
            <a:r>
              <a:rPr lang="en-GB" b="1" dirty="0">
                <a:solidFill>
                  <a:schemeClr val="tx1"/>
                </a:solidFill>
              </a:rPr>
              <a:t>Why: Declining footfall, (British Retail Consortium, 2023) hybrid working, (ONS,2024) shop closures, rising costs, limited services</a:t>
            </a:r>
          </a:p>
          <a:p>
            <a:r>
              <a:rPr lang="en-GB" b="1" dirty="0">
                <a:solidFill>
                  <a:schemeClr val="tx1"/>
                </a:solidFill>
              </a:rPr>
              <a:t>How: Reduced daily visits, (Mintel, 2023) inability to meet demand for delivery/pre-orders, rising overheads.</a:t>
            </a:r>
          </a:p>
          <a:p>
            <a:r>
              <a:rPr lang="en-GB" b="1" dirty="0">
                <a:solidFill>
                  <a:schemeClr val="tx1"/>
                </a:solidFill>
              </a:rPr>
              <a:t>How much: 25% drop in sales; increased costs – utilities, rent, insurance, organic ingredients.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936955" y="157317"/>
            <a:ext cx="9409329" cy="1150374"/>
          </a:xfrm>
        </p:spPr>
        <p:txBody>
          <a:bodyPr>
            <a:normAutofit fontScale="90000"/>
          </a:bodyPr>
          <a:lstStyle/>
          <a:p>
            <a:br>
              <a:rPr lang="en-GB" b="1" dirty="0"/>
            </a:br>
            <a:br>
              <a:rPr lang="en-GB" b="1" dirty="0"/>
            </a:br>
            <a:br>
              <a:rPr lang="en-GB" b="1" dirty="0"/>
            </a:br>
            <a:br>
              <a:rPr lang="en-GB" b="1" dirty="0"/>
            </a:br>
            <a:br>
              <a:rPr lang="en-GB" b="1" dirty="0"/>
            </a:br>
            <a:r>
              <a:rPr lang="en-GB" sz="3600"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897626"/>
            <a:ext cx="9409329" cy="4243682"/>
          </a:xfrm>
        </p:spPr>
        <p:txBody>
          <a:bodyPr>
            <a:normAutofit/>
          </a:bodyPr>
          <a:lstStyle/>
          <a:p>
            <a:r>
              <a:rPr lang="en-GB" b="1" dirty="0"/>
              <a:t>POLITICAL</a:t>
            </a:r>
          </a:p>
          <a:p>
            <a:pPr marL="342900" indent="-342900">
              <a:buFont typeface="Arial" panose="020B0604020202020204" pitchFamily="34" charset="0"/>
              <a:buChar char="•"/>
            </a:pPr>
            <a:r>
              <a:rPr lang="en-GB" b="1" dirty="0"/>
              <a:t>Post-Brexit and Lockdown supply chain disruption affecting organic imports.</a:t>
            </a:r>
          </a:p>
          <a:p>
            <a:pPr marL="342900" indent="-342900">
              <a:buFont typeface="Arial" panose="020B0604020202020204" pitchFamily="34" charset="0"/>
              <a:buChar char="•"/>
            </a:pPr>
            <a:r>
              <a:rPr lang="en-GB" b="1" dirty="0"/>
              <a:t>Government business rate increases impacting small retailers.</a:t>
            </a:r>
          </a:p>
          <a:p>
            <a:r>
              <a:rPr lang="en-GB" b="1" dirty="0"/>
              <a:t>ECONOMIC</a:t>
            </a:r>
          </a:p>
          <a:p>
            <a:pPr marL="342900" indent="-342900">
              <a:buFont typeface="Arial" panose="020B0604020202020204" pitchFamily="34" charset="0"/>
              <a:buChar char="•"/>
            </a:pPr>
            <a:r>
              <a:rPr lang="en-GB" b="1" dirty="0"/>
              <a:t>Inflation – higher ingredients, utility and insurance costs</a:t>
            </a:r>
          </a:p>
          <a:p>
            <a:pPr marL="342900" indent="-342900">
              <a:buFont typeface="Arial" panose="020B0604020202020204" pitchFamily="34" charset="0"/>
              <a:buChar char="•"/>
            </a:pPr>
            <a:r>
              <a:rPr lang="en-GB" b="1" dirty="0"/>
              <a:t>Reduced consumer spending in retail parks</a:t>
            </a:r>
          </a:p>
          <a:p>
            <a:r>
              <a:rPr lang="en-GB" b="1" dirty="0"/>
              <a:t>SOCIAL</a:t>
            </a:r>
          </a:p>
          <a:p>
            <a:pPr marL="342900" indent="-342900">
              <a:buFont typeface="Arial" panose="020B0604020202020204" pitchFamily="34" charset="0"/>
              <a:buChar char="•"/>
            </a:pPr>
            <a:r>
              <a:rPr lang="en-GB" b="1" dirty="0"/>
              <a:t>Hybrid working – fewer office workers buying lunch daily.</a:t>
            </a:r>
          </a:p>
          <a:p>
            <a:pPr marL="342900" indent="-342900">
              <a:buFont typeface="Arial" panose="020B0604020202020204" pitchFamily="34" charset="0"/>
              <a:buChar char="•"/>
            </a:pPr>
            <a:r>
              <a:rPr lang="en-GB" b="1" dirty="0"/>
              <a:t>Changing consumer habits (pre-ordering, delivery expectations).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919555"/>
          </a:xfrm>
        </p:spPr>
        <p:txBody>
          <a:bodyPr>
            <a:normAutofit fontScale="90000"/>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4626836"/>
          </a:xfrm>
        </p:spPr>
        <p:txBody>
          <a:bodyPr>
            <a:noAutofit/>
          </a:bodyPr>
          <a:lstStyle/>
          <a:p>
            <a:pPr marL="0" indent="0">
              <a:buNone/>
            </a:pPr>
            <a:r>
              <a:rPr lang="en-GB" sz="2000" b="1" dirty="0"/>
              <a:t>TECHNOLOGICAL</a:t>
            </a:r>
          </a:p>
          <a:p>
            <a:pPr>
              <a:buFont typeface="Arial" panose="020B0604020202020204" pitchFamily="34" charset="0"/>
              <a:buChar char="•"/>
            </a:pPr>
            <a:r>
              <a:rPr lang="en-GB" sz="2000" b="1" dirty="0"/>
              <a:t>Competitors using online ordering, apps and delivery platforms</a:t>
            </a:r>
          </a:p>
          <a:p>
            <a:pPr>
              <a:buFont typeface="Arial" panose="020B0604020202020204" pitchFamily="34" charset="0"/>
              <a:buChar char="•"/>
            </a:pPr>
            <a:r>
              <a:rPr lang="en-GB" sz="2000" b="1" dirty="0"/>
              <a:t>Basil lacks digital systems for pre-orders or delivery.</a:t>
            </a:r>
          </a:p>
          <a:p>
            <a:pPr marL="0" indent="0">
              <a:buNone/>
            </a:pPr>
            <a:r>
              <a:rPr lang="en-GB" sz="2000" b="1" dirty="0"/>
              <a:t>LEGAL</a:t>
            </a:r>
          </a:p>
          <a:p>
            <a:pPr>
              <a:buFont typeface="Arial" panose="020B0604020202020204" pitchFamily="34" charset="0"/>
              <a:buChar char="•"/>
            </a:pPr>
            <a:r>
              <a:rPr lang="en-GB" sz="2000" b="1" dirty="0"/>
              <a:t>Food safety regulations require compliance and added operational costs.</a:t>
            </a:r>
          </a:p>
          <a:p>
            <a:pPr>
              <a:buFont typeface="Arial" panose="020B0604020202020204" pitchFamily="34" charset="0"/>
              <a:buChar char="•"/>
            </a:pPr>
            <a:r>
              <a:rPr lang="en-GB" sz="2000" b="1" dirty="0"/>
              <a:t>Employment law changes affecting labour costs if Basil hires more staff.</a:t>
            </a:r>
          </a:p>
          <a:p>
            <a:pPr marL="0" indent="0">
              <a:buNone/>
            </a:pPr>
            <a:r>
              <a:rPr lang="en-GB" sz="2000" b="1" dirty="0"/>
              <a:t>ENVIRONMENTAL </a:t>
            </a:r>
          </a:p>
          <a:p>
            <a:pPr>
              <a:buFont typeface="Arial" panose="020B0604020202020204" pitchFamily="34" charset="0"/>
              <a:buChar char="•"/>
            </a:pPr>
            <a:r>
              <a:rPr lang="en-GB" sz="2000" b="1" dirty="0"/>
              <a:t>Organic crops vulnerable to climate –related failures- unpredictable stock costs.</a:t>
            </a:r>
          </a:p>
          <a:p>
            <a:pPr>
              <a:buFont typeface="Arial" panose="020B0604020202020204" pitchFamily="34" charset="0"/>
              <a:buChar char="•"/>
            </a:pPr>
            <a:r>
              <a:rPr lang="en-GB" sz="2000" b="1" dirty="0"/>
              <a:t>Sustainability expectations may favour organic products but increase costs.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14155"/>
            <a:ext cx="10087707" cy="1004890"/>
          </a:xfrm>
        </p:spPr>
        <p:txBody>
          <a:bodyPr>
            <a:normAutofit fontScale="90000"/>
          </a:bodyPr>
          <a:lstStyle/>
          <a:p>
            <a:br>
              <a:rPr lang="en-GB" sz="3200" b="1" dirty="0"/>
            </a:br>
            <a:br>
              <a:rPr lang="en-GB" sz="3200" b="1" dirty="0"/>
            </a:br>
            <a:br>
              <a:rPr lang="en-GB" sz="3200" b="1" dirty="0"/>
            </a:br>
            <a:br>
              <a:rPr lang="en-GB" sz="3200" b="1" dirty="0"/>
            </a:br>
            <a:br>
              <a:rPr lang="en-GB" sz="3200" b="1" dirty="0"/>
            </a:br>
            <a:br>
              <a:rPr lang="en-GB" sz="3200" b="1" dirty="0"/>
            </a:br>
            <a:br>
              <a:rPr lang="en-GB" sz="3200" b="1" dirty="0"/>
            </a:br>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0" y="471356"/>
            <a:ext cx="12068099" cy="5521670"/>
          </a:xfrm>
        </p:spPr>
        <p:txBody>
          <a:bodyPr/>
          <a:lstStyle/>
          <a:p>
            <a:r>
              <a:rPr lang="en-US" dirty="0"/>
              <a:t>    </a:t>
            </a:r>
          </a:p>
          <a:p>
            <a:r>
              <a:rPr lang="en-US" dirty="0"/>
              <a:t>                                    </a:t>
            </a:r>
          </a:p>
          <a:p>
            <a:endParaRPr lang="en-US" dirty="0"/>
          </a:p>
          <a:p>
            <a:r>
              <a:rPr lang="en-US" dirty="0"/>
              <a:t> </a:t>
            </a:r>
            <a:r>
              <a:rPr lang="en-US" sz="1200" dirty="0"/>
              <a:t>              </a:t>
            </a:r>
            <a:r>
              <a:rPr lang="en-US" dirty="0"/>
              <a:t>                    </a:t>
            </a:r>
          </a:p>
        </p:txBody>
      </p:sp>
      <p:sp>
        <p:nvSpPr>
          <p:cNvPr id="141" name="Line 242">
            <a:extLst>
              <a:ext uri="{FF2B5EF4-FFF2-40B4-BE49-F238E27FC236}">
                <a16:creationId xmlns:a16="http://schemas.microsoft.com/office/drawing/2014/main" id="{D1B755BE-9BA6-EA46-531D-0EC88FDC3594}"/>
              </a:ext>
            </a:extLst>
          </p:cNvPr>
          <p:cNvSpPr>
            <a:spLocks noChangeShapeType="1"/>
          </p:cNvSpPr>
          <p:nvPr/>
        </p:nvSpPr>
        <p:spPr bwMode="auto">
          <a:xfrm flipV="1">
            <a:off x="1764469" y="1923592"/>
            <a:ext cx="51117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2" name="Text Box 241">
            <a:extLst>
              <a:ext uri="{FF2B5EF4-FFF2-40B4-BE49-F238E27FC236}">
                <a16:creationId xmlns:a16="http://schemas.microsoft.com/office/drawing/2014/main" id="{42645323-AB1D-A67C-81F0-43BD9C475D64}"/>
              </a:ext>
            </a:extLst>
          </p:cNvPr>
          <p:cNvSpPr txBox="1">
            <a:spLocks noChangeArrowheads="1"/>
          </p:cNvSpPr>
          <p:nvPr/>
        </p:nvSpPr>
        <p:spPr bwMode="auto">
          <a:xfrm>
            <a:off x="236118" y="1367365"/>
            <a:ext cx="1617059" cy="6822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Retail park decline;  multiple shop closures</a:t>
            </a:r>
          </a:p>
        </p:txBody>
      </p:sp>
      <p:sp>
        <p:nvSpPr>
          <p:cNvPr id="143" name="Line 240">
            <a:extLst>
              <a:ext uri="{FF2B5EF4-FFF2-40B4-BE49-F238E27FC236}">
                <a16:creationId xmlns:a16="http://schemas.microsoft.com/office/drawing/2014/main" id="{34DE5F5E-F4C9-1198-FDE6-6585786BDCAA}"/>
              </a:ext>
            </a:extLst>
          </p:cNvPr>
          <p:cNvSpPr>
            <a:spLocks noChangeShapeType="1"/>
          </p:cNvSpPr>
          <p:nvPr/>
        </p:nvSpPr>
        <p:spPr bwMode="auto">
          <a:xfrm flipV="1">
            <a:off x="2260671" y="2578850"/>
            <a:ext cx="66428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4" name="Text Box 239">
            <a:extLst>
              <a:ext uri="{FF2B5EF4-FFF2-40B4-BE49-F238E27FC236}">
                <a16:creationId xmlns:a16="http://schemas.microsoft.com/office/drawing/2014/main" id="{220D6986-AFED-489E-97DB-D9068A1114C0}"/>
              </a:ext>
            </a:extLst>
          </p:cNvPr>
          <p:cNvSpPr txBox="1">
            <a:spLocks noChangeArrowheads="1"/>
          </p:cNvSpPr>
          <p:nvPr/>
        </p:nvSpPr>
        <p:spPr bwMode="auto">
          <a:xfrm>
            <a:off x="294215" y="2240429"/>
            <a:ext cx="1915708" cy="64757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Lower footfall and fewer complementary business</a:t>
            </a:r>
            <a:endParaRPr lang="en-GB" b="1" dirty="0"/>
          </a:p>
        </p:txBody>
      </p:sp>
      <p:sp>
        <p:nvSpPr>
          <p:cNvPr id="145" name="Line 238">
            <a:extLst>
              <a:ext uri="{FF2B5EF4-FFF2-40B4-BE49-F238E27FC236}">
                <a16:creationId xmlns:a16="http://schemas.microsoft.com/office/drawing/2014/main" id="{B5AA1121-1065-8537-20C3-ADD5D250F2D6}"/>
              </a:ext>
            </a:extLst>
          </p:cNvPr>
          <p:cNvSpPr>
            <a:spLocks noChangeShapeType="1"/>
          </p:cNvSpPr>
          <p:nvPr/>
        </p:nvSpPr>
        <p:spPr bwMode="auto">
          <a:xfrm>
            <a:off x="4276726" y="155672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6" name="Text Box 237">
            <a:extLst>
              <a:ext uri="{FF2B5EF4-FFF2-40B4-BE49-F238E27FC236}">
                <a16:creationId xmlns:a16="http://schemas.microsoft.com/office/drawing/2014/main" id="{912DE3C0-4360-0ECE-5A09-7E4443444A2B}"/>
              </a:ext>
            </a:extLst>
          </p:cNvPr>
          <p:cNvSpPr txBox="1">
            <a:spLocks noChangeArrowheads="1"/>
          </p:cNvSpPr>
          <p:nvPr/>
        </p:nvSpPr>
        <p:spPr bwMode="auto">
          <a:xfrm>
            <a:off x="2967399" y="1211102"/>
            <a:ext cx="1278396" cy="52674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No delivery service</a:t>
            </a:r>
          </a:p>
        </p:txBody>
      </p:sp>
      <p:sp>
        <p:nvSpPr>
          <p:cNvPr id="147" name="Line 236">
            <a:extLst>
              <a:ext uri="{FF2B5EF4-FFF2-40B4-BE49-F238E27FC236}">
                <a16:creationId xmlns:a16="http://schemas.microsoft.com/office/drawing/2014/main" id="{A38DC8AA-29D6-13B2-8FFB-D5861A9D4EF2}"/>
              </a:ext>
            </a:extLst>
          </p:cNvPr>
          <p:cNvSpPr>
            <a:spLocks noChangeShapeType="1"/>
          </p:cNvSpPr>
          <p:nvPr/>
        </p:nvSpPr>
        <p:spPr bwMode="auto">
          <a:xfrm>
            <a:off x="4738066" y="2096126"/>
            <a:ext cx="659179" cy="351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8" name="Text Box 235">
            <a:extLst>
              <a:ext uri="{FF2B5EF4-FFF2-40B4-BE49-F238E27FC236}">
                <a16:creationId xmlns:a16="http://schemas.microsoft.com/office/drawing/2014/main" id="{D1FEF986-F697-CCA7-D543-11C6F2B0DA3C}"/>
              </a:ext>
            </a:extLst>
          </p:cNvPr>
          <p:cNvSpPr txBox="1">
            <a:spLocks noChangeArrowheads="1"/>
          </p:cNvSpPr>
          <p:nvPr/>
        </p:nvSpPr>
        <p:spPr bwMode="auto">
          <a:xfrm>
            <a:off x="2816656" y="1915063"/>
            <a:ext cx="1937238" cy="40917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Inefficient pre-ordering – phone only</a:t>
            </a:r>
          </a:p>
        </p:txBody>
      </p:sp>
      <p:sp>
        <p:nvSpPr>
          <p:cNvPr id="149" name="Line 234">
            <a:extLst>
              <a:ext uri="{FF2B5EF4-FFF2-40B4-BE49-F238E27FC236}">
                <a16:creationId xmlns:a16="http://schemas.microsoft.com/office/drawing/2014/main" id="{4F311D0B-10EE-7577-B6B2-4489A68FC7A0}"/>
              </a:ext>
            </a:extLst>
          </p:cNvPr>
          <p:cNvSpPr>
            <a:spLocks noChangeShapeType="1"/>
          </p:cNvSpPr>
          <p:nvPr/>
        </p:nvSpPr>
        <p:spPr bwMode="auto">
          <a:xfrm>
            <a:off x="5099919" y="2619112"/>
            <a:ext cx="790766" cy="342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0" name="Text Box 233">
            <a:extLst>
              <a:ext uri="{FF2B5EF4-FFF2-40B4-BE49-F238E27FC236}">
                <a16:creationId xmlns:a16="http://schemas.microsoft.com/office/drawing/2014/main" id="{7C8D4412-3FD0-0FBB-8885-79240A2D9596}"/>
              </a:ext>
            </a:extLst>
          </p:cNvPr>
          <p:cNvSpPr txBox="1">
            <a:spLocks noChangeArrowheads="1"/>
          </p:cNvSpPr>
          <p:nvPr/>
        </p:nvSpPr>
        <p:spPr bwMode="auto">
          <a:xfrm>
            <a:off x="3292050" y="2418526"/>
            <a:ext cx="1742642" cy="35818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Long waiting times</a:t>
            </a:r>
          </a:p>
        </p:txBody>
      </p:sp>
      <p:sp>
        <p:nvSpPr>
          <p:cNvPr id="151" name="Line 232">
            <a:extLst>
              <a:ext uri="{FF2B5EF4-FFF2-40B4-BE49-F238E27FC236}">
                <a16:creationId xmlns:a16="http://schemas.microsoft.com/office/drawing/2014/main" id="{A45D4E32-9015-16D1-8FC8-895FCFA03A28}"/>
              </a:ext>
            </a:extLst>
          </p:cNvPr>
          <p:cNvSpPr>
            <a:spLocks noChangeShapeType="1"/>
          </p:cNvSpPr>
          <p:nvPr/>
        </p:nvSpPr>
        <p:spPr bwMode="auto">
          <a:xfrm flipV="1">
            <a:off x="7115970" y="1490495"/>
            <a:ext cx="850138" cy="2874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2" name="Text Box 231">
            <a:extLst>
              <a:ext uri="{FF2B5EF4-FFF2-40B4-BE49-F238E27FC236}">
                <a16:creationId xmlns:a16="http://schemas.microsoft.com/office/drawing/2014/main" id="{7196A38A-9FBF-697C-BC43-856FEDFB528A}"/>
              </a:ext>
            </a:extLst>
          </p:cNvPr>
          <p:cNvSpPr txBox="1">
            <a:spLocks noChangeArrowheads="1"/>
          </p:cNvSpPr>
          <p:nvPr/>
        </p:nvSpPr>
        <p:spPr bwMode="auto">
          <a:xfrm>
            <a:off x="5303296" y="1296990"/>
            <a:ext cx="1812673" cy="4146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Customers working from home</a:t>
            </a:r>
            <a:endParaRPr lang="en-GB" sz="1200" dirty="0"/>
          </a:p>
        </p:txBody>
      </p:sp>
      <p:sp>
        <p:nvSpPr>
          <p:cNvPr id="153" name="Line 230">
            <a:extLst>
              <a:ext uri="{FF2B5EF4-FFF2-40B4-BE49-F238E27FC236}">
                <a16:creationId xmlns:a16="http://schemas.microsoft.com/office/drawing/2014/main" id="{919644F2-C94F-8AA0-9B19-8007AC53420F}"/>
              </a:ext>
            </a:extLst>
          </p:cNvPr>
          <p:cNvSpPr>
            <a:spLocks noChangeShapeType="1"/>
          </p:cNvSpPr>
          <p:nvPr/>
        </p:nvSpPr>
        <p:spPr bwMode="auto">
          <a:xfrm flipV="1">
            <a:off x="7412395" y="2152487"/>
            <a:ext cx="1414105" cy="80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4" name="Text Box 229">
            <a:extLst>
              <a:ext uri="{FF2B5EF4-FFF2-40B4-BE49-F238E27FC236}">
                <a16:creationId xmlns:a16="http://schemas.microsoft.com/office/drawing/2014/main" id="{215AB855-AD45-F8A1-EEBA-2257C511AE69}"/>
              </a:ext>
            </a:extLst>
          </p:cNvPr>
          <p:cNvSpPr txBox="1">
            <a:spLocks noChangeArrowheads="1"/>
          </p:cNvSpPr>
          <p:nvPr/>
        </p:nvSpPr>
        <p:spPr bwMode="auto">
          <a:xfrm>
            <a:off x="5731315" y="1923592"/>
            <a:ext cx="1661662" cy="43864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Retail workers made redundant</a:t>
            </a:r>
          </a:p>
        </p:txBody>
      </p:sp>
      <p:sp>
        <p:nvSpPr>
          <p:cNvPr id="155" name="Line 228">
            <a:extLst>
              <a:ext uri="{FF2B5EF4-FFF2-40B4-BE49-F238E27FC236}">
                <a16:creationId xmlns:a16="http://schemas.microsoft.com/office/drawing/2014/main" id="{8710A25E-4F6C-B495-3C5F-0888908059DF}"/>
              </a:ext>
            </a:extLst>
          </p:cNvPr>
          <p:cNvSpPr>
            <a:spLocks noChangeShapeType="1"/>
          </p:cNvSpPr>
          <p:nvPr/>
        </p:nvSpPr>
        <p:spPr bwMode="auto">
          <a:xfrm flipV="1">
            <a:off x="8256992" y="2562166"/>
            <a:ext cx="855492" cy="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6" name="Text Box 227">
            <a:extLst>
              <a:ext uri="{FF2B5EF4-FFF2-40B4-BE49-F238E27FC236}">
                <a16:creationId xmlns:a16="http://schemas.microsoft.com/office/drawing/2014/main" id="{1FDAEF44-7DB4-36CD-877F-EB1BC2333AE3}"/>
              </a:ext>
            </a:extLst>
          </p:cNvPr>
          <p:cNvSpPr txBox="1">
            <a:spLocks noChangeArrowheads="1"/>
          </p:cNvSpPr>
          <p:nvPr/>
        </p:nvSpPr>
        <p:spPr bwMode="auto">
          <a:xfrm>
            <a:off x="6217109" y="2418526"/>
            <a:ext cx="1999476" cy="45627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Basil working alone –limited capacity</a:t>
            </a:r>
          </a:p>
        </p:txBody>
      </p:sp>
      <p:sp>
        <p:nvSpPr>
          <p:cNvPr id="157" name="Line 226">
            <a:extLst>
              <a:ext uri="{FF2B5EF4-FFF2-40B4-BE49-F238E27FC236}">
                <a16:creationId xmlns:a16="http://schemas.microsoft.com/office/drawing/2014/main" id="{5F89C721-9BFC-32F2-8B77-15C2DD0516F2}"/>
              </a:ext>
            </a:extLst>
          </p:cNvPr>
          <p:cNvSpPr>
            <a:spLocks noChangeShapeType="1"/>
          </p:cNvSpPr>
          <p:nvPr/>
        </p:nvSpPr>
        <p:spPr bwMode="auto">
          <a:xfrm flipV="1">
            <a:off x="7966107" y="3387696"/>
            <a:ext cx="860393" cy="2333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8" name="Text Box 225">
            <a:extLst>
              <a:ext uri="{FF2B5EF4-FFF2-40B4-BE49-F238E27FC236}">
                <a16:creationId xmlns:a16="http://schemas.microsoft.com/office/drawing/2014/main" id="{7DDD62ED-1AF7-6B66-F202-3B3F1B8279B6}"/>
              </a:ext>
            </a:extLst>
          </p:cNvPr>
          <p:cNvSpPr txBox="1">
            <a:spLocks noChangeArrowheads="1"/>
          </p:cNvSpPr>
          <p:nvPr/>
        </p:nvSpPr>
        <p:spPr bwMode="auto">
          <a:xfrm>
            <a:off x="6132772" y="3187355"/>
            <a:ext cx="1833335" cy="62191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Organic ingredients expensive and unpredictable</a:t>
            </a:r>
          </a:p>
        </p:txBody>
      </p:sp>
      <p:sp>
        <p:nvSpPr>
          <p:cNvPr id="161" name="Line 222">
            <a:extLst>
              <a:ext uri="{FF2B5EF4-FFF2-40B4-BE49-F238E27FC236}">
                <a16:creationId xmlns:a16="http://schemas.microsoft.com/office/drawing/2014/main" id="{40A2C02A-B394-70D9-80A5-9F3F5FE293E3}"/>
              </a:ext>
            </a:extLst>
          </p:cNvPr>
          <p:cNvSpPr>
            <a:spLocks noChangeShapeType="1"/>
          </p:cNvSpPr>
          <p:nvPr/>
        </p:nvSpPr>
        <p:spPr bwMode="auto">
          <a:xfrm flipV="1">
            <a:off x="7175719" y="4365563"/>
            <a:ext cx="659717" cy="1157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2" name="Text Box 221">
            <a:extLst>
              <a:ext uri="{FF2B5EF4-FFF2-40B4-BE49-F238E27FC236}">
                <a16:creationId xmlns:a16="http://schemas.microsoft.com/office/drawing/2014/main" id="{97703577-F9C7-A4A2-899C-E4D782E8C7B8}"/>
              </a:ext>
            </a:extLst>
          </p:cNvPr>
          <p:cNvSpPr txBox="1">
            <a:spLocks noChangeArrowheads="1"/>
          </p:cNvSpPr>
          <p:nvPr/>
        </p:nvSpPr>
        <p:spPr bwMode="auto">
          <a:xfrm>
            <a:off x="5397245" y="4057520"/>
            <a:ext cx="1778474" cy="61354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Vulnerability to crop failures</a:t>
            </a:r>
          </a:p>
        </p:txBody>
      </p:sp>
      <p:sp>
        <p:nvSpPr>
          <p:cNvPr id="163" name="Line 220">
            <a:extLst>
              <a:ext uri="{FF2B5EF4-FFF2-40B4-BE49-F238E27FC236}">
                <a16:creationId xmlns:a16="http://schemas.microsoft.com/office/drawing/2014/main" id="{A7A35CF7-4E39-5FC3-B566-188199D51066}"/>
              </a:ext>
            </a:extLst>
          </p:cNvPr>
          <p:cNvSpPr>
            <a:spLocks noChangeShapeType="1"/>
          </p:cNvSpPr>
          <p:nvPr/>
        </p:nvSpPr>
        <p:spPr bwMode="auto">
          <a:xfrm flipV="1">
            <a:off x="4902162" y="3333748"/>
            <a:ext cx="868820" cy="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4" name="Text Box 219">
            <a:extLst>
              <a:ext uri="{FF2B5EF4-FFF2-40B4-BE49-F238E27FC236}">
                <a16:creationId xmlns:a16="http://schemas.microsoft.com/office/drawing/2014/main" id="{18ECC92B-1329-CD37-70A1-99EDCCB38616}"/>
              </a:ext>
            </a:extLst>
          </p:cNvPr>
          <p:cNvSpPr txBox="1">
            <a:spLocks noChangeArrowheads="1"/>
          </p:cNvSpPr>
          <p:nvPr/>
        </p:nvSpPr>
        <p:spPr bwMode="auto">
          <a:xfrm>
            <a:off x="3092298" y="3151674"/>
            <a:ext cx="1809863" cy="52361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Post pandemic behavioural shifts</a:t>
            </a:r>
          </a:p>
        </p:txBody>
      </p:sp>
      <p:sp>
        <p:nvSpPr>
          <p:cNvPr id="167" name="Line 216">
            <a:extLst>
              <a:ext uri="{FF2B5EF4-FFF2-40B4-BE49-F238E27FC236}">
                <a16:creationId xmlns:a16="http://schemas.microsoft.com/office/drawing/2014/main" id="{09E39223-8B96-A7B3-4445-503198042E4C}"/>
              </a:ext>
            </a:extLst>
          </p:cNvPr>
          <p:cNvSpPr>
            <a:spLocks noChangeShapeType="1"/>
          </p:cNvSpPr>
          <p:nvPr/>
        </p:nvSpPr>
        <p:spPr bwMode="auto">
          <a:xfrm>
            <a:off x="4120522" y="4283897"/>
            <a:ext cx="93564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8" name="Text Box 215">
            <a:extLst>
              <a:ext uri="{FF2B5EF4-FFF2-40B4-BE49-F238E27FC236}">
                <a16:creationId xmlns:a16="http://schemas.microsoft.com/office/drawing/2014/main" id="{ED3C2878-13B3-EE62-5738-3B15A9AE5F6F}"/>
              </a:ext>
            </a:extLst>
          </p:cNvPr>
          <p:cNvSpPr txBox="1">
            <a:spLocks noChangeArrowheads="1"/>
          </p:cNvSpPr>
          <p:nvPr/>
        </p:nvSpPr>
        <p:spPr bwMode="auto">
          <a:xfrm>
            <a:off x="2309812" y="3968762"/>
            <a:ext cx="1810710" cy="84070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Economic downturn reducing discretionary spending </a:t>
            </a:r>
          </a:p>
        </p:txBody>
      </p:sp>
      <p:sp>
        <p:nvSpPr>
          <p:cNvPr id="169" name="Rectangle 214">
            <a:extLst>
              <a:ext uri="{FF2B5EF4-FFF2-40B4-BE49-F238E27FC236}">
                <a16:creationId xmlns:a16="http://schemas.microsoft.com/office/drawing/2014/main" id="{945C9857-86F2-134E-A119-A96CF7C90D4D}"/>
              </a:ext>
            </a:extLst>
          </p:cNvPr>
          <p:cNvSpPr>
            <a:spLocks noChangeArrowheads="1"/>
          </p:cNvSpPr>
          <p:nvPr/>
        </p:nvSpPr>
        <p:spPr bwMode="auto">
          <a:xfrm>
            <a:off x="228599" y="627063"/>
            <a:ext cx="2081213" cy="5016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Place</a:t>
            </a:r>
          </a:p>
        </p:txBody>
      </p:sp>
      <p:sp>
        <p:nvSpPr>
          <p:cNvPr id="170" name="Rectangle 213">
            <a:extLst>
              <a:ext uri="{FF2B5EF4-FFF2-40B4-BE49-F238E27FC236}">
                <a16:creationId xmlns:a16="http://schemas.microsoft.com/office/drawing/2014/main" id="{0C20849E-B0C5-6DBF-59CA-20A34CE61684}"/>
              </a:ext>
            </a:extLst>
          </p:cNvPr>
          <p:cNvSpPr>
            <a:spLocks noChangeArrowheads="1"/>
          </p:cNvSpPr>
          <p:nvPr/>
        </p:nvSpPr>
        <p:spPr bwMode="auto">
          <a:xfrm>
            <a:off x="3690219" y="617559"/>
            <a:ext cx="140970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Process</a:t>
            </a:r>
          </a:p>
        </p:txBody>
      </p:sp>
      <p:sp>
        <p:nvSpPr>
          <p:cNvPr id="171" name="Rectangle 212">
            <a:extLst>
              <a:ext uri="{FF2B5EF4-FFF2-40B4-BE49-F238E27FC236}">
                <a16:creationId xmlns:a16="http://schemas.microsoft.com/office/drawing/2014/main" id="{A1EE9DA6-13EF-788A-685A-FB3F3A24E886}"/>
              </a:ext>
            </a:extLst>
          </p:cNvPr>
          <p:cNvSpPr>
            <a:spLocks noChangeArrowheads="1"/>
          </p:cNvSpPr>
          <p:nvPr/>
        </p:nvSpPr>
        <p:spPr bwMode="auto">
          <a:xfrm>
            <a:off x="6908048" y="692152"/>
            <a:ext cx="1474054"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People</a:t>
            </a:r>
          </a:p>
        </p:txBody>
      </p:sp>
      <p:sp>
        <p:nvSpPr>
          <p:cNvPr id="172" name="Line 211">
            <a:extLst>
              <a:ext uri="{FF2B5EF4-FFF2-40B4-BE49-F238E27FC236}">
                <a16:creationId xmlns:a16="http://schemas.microsoft.com/office/drawing/2014/main" id="{5F282106-759D-6B4D-C11E-2CA556EA7F6D}"/>
              </a:ext>
            </a:extLst>
          </p:cNvPr>
          <p:cNvSpPr>
            <a:spLocks noChangeShapeType="1"/>
          </p:cNvSpPr>
          <p:nvPr/>
        </p:nvSpPr>
        <p:spPr bwMode="auto">
          <a:xfrm>
            <a:off x="1005945" y="2867492"/>
            <a:ext cx="8782600" cy="2174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73" name="Line 210">
            <a:extLst>
              <a:ext uri="{FF2B5EF4-FFF2-40B4-BE49-F238E27FC236}">
                <a16:creationId xmlns:a16="http://schemas.microsoft.com/office/drawing/2014/main" id="{F2C876CF-53FA-11B3-17B3-8E2785F4F235}"/>
              </a:ext>
            </a:extLst>
          </p:cNvPr>
          <p:cNvSpPr>
            <a:spLocks noChangeShapeType="1"/>
          </p:cNvSpPr>
          <p:nvPr/>
        </p:nvSpPr>
        <p:spPr bwMode="auto">
          <a:xfrm>
            <a:off x="1605740" y="1168220"/>
            <a:ext cx="1562737" cy="165578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4" name="Line 209">
            <a:extLst>
              <a:ext uri="{FF2B5EF4-FFF2-40B4-BE49-F238E27FC236}">
                <a16:creationId xmlns:a16="http://schemas.microsoft.com/office/drawing/2014/main" id="{6419960A-CC10-69CE-3191-6814DDB3F434}"/>
              </a:ext>
            </a:extLst>
          </p:cNvPr>
          <p:cNvSpPr>
            <a:spLocks noChangeShapeType="1"/>
          </p:cNvSpPr>
          <p:nvPr/>
        </p:nvSpPr>
        <p:spPr bwMode="auto">
          <a:xfrm>
            <a:off x="4488991" y="1140901"/>
            <a:ext cx="1674914" cy="169405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5" name="Line 208">
            <a:extLst>
              <a:ext uri="{FF2B5EF4-FFF2-40B4-BE49-F238E27FC236}">
                <a16:creationId xmlns:a16="http://schemas.microsoft.com/office/drawing/2014/main" id="{0CBFA5D8-500E-F30A-0FC2-FB19B7E85AE0}"/>
              </a:ext>
            </a:extLst>
          </p:cNvPr>
          <p:cNvSpPr>
            <a:spLocks noChangeShapeType="1"/>
          </p:cNvSpPr>
          <p:nvPr/>
        </p:nvSpPr>
        <p:spPr bwMode="auto">
          <a:xfrm>
            <a:off x="7662756" y="1218015"/>
            <a:ext cx="1940578" cy="165678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6" name="Rectangle 207">
            <a:extLst>
              <a:ext uri="{FF2B5EF4-FFF2-40B4-BE49-F238E27FC236}">
                <a16:creationId xmlns:a16="http://schemas.microsoft.com/office/drawing/2014/main" id="{792779DC-21EA-1684-F22A-1025F15D3532}"/>
              </a:ext>
            </a:extLst>
          </p:cNvPr>
          <p:cNvSpPr>
            <a:spLocks noChangeArrowheads="1"/>
          </p:cNvSpPr>
          <p:nvPr/>
        </p:nvSpPr>
        <p:spPr bwMode="auto">
          <a:xfrm>
            <a:off x="3092298" y="4966189"/>
            <a:ext cx="2440790" cy="56228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Environment</a:t>
            </a:r>
          </a:p>
        </p:txBody>
      </p:sp>
      <p:sp>
        <p:nvSpPr>
          <p:cNvPr id="177" name="Line 206">
            <a:extLst>
              <a:ext uri="{FF2B5EF4-FFF2-40B4-BE49-F238E27FC236}">
                <a16:creationId xmlns:a16="http://schemas.microsoft.com/office/drawing/2014/main" id="{78C25D36-6C64-0894-6D98-918323043356}"/>
              </a:ext>
            </a:extLst>
          </p:cNvPr>
          <p:cNvSpPr>
            <a:spLocks noChangeShapeType="1"/>
          </p:cNvSpPr>
          <p:nvPr/>
        </p:nvSpPr>
        <p:spPr bwMode="auto">
          <a:xfrm flipV="1">
            <a:off x="4553828" y="295494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8" name="Rectangle 205">
            <a:extLst>
              <a:ext uri="{FF2B5EF4-FFF2-40B4-BE49-F238E27FC236}">
                <a16:creationId xmlns:a16="http://schemas.microsoft.com/office/drawing/2014/main" id="{EC99A084-89A7-FAFD-D741-D4C2C795B601}"/>
              </a:ext>
            </a:extLst>
          </p:cNvPr>
          <p:cNvSpPr>
            <a:spLocks noChangeArrowheads="1"/>
          </p:cNvSpPr>
          <p:nvPr/>
        </p:nvSpPr>
        <p:spPr bwMode="auto">
          <a:xfrm>
            <a:off x="6176943" y="4946658"/>
            <a:ext cx="1965427" cy="62071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Materials</a:t>
            </a:r>
          </a:p>
        </p:txBody>
      </p:sp>
      <p:sp>
        <p:nvSpPr>
          <p:cNvPr id="179" name="Line 204">
            <a:extLst>
              <a:ext uri="{FF2B5EF4-FFF2-40B4-BE49-F238E27FC236}">
                <a16:creationId xmlns:a16="http://schemas.microsoft.com/office/drawing/2014/main" id="{E0673EC0-2759-1F2F-DCD4-877361488A33}"/>
              </a:ext>
            </a:extLst>
          </p:cNvPr>
          <p:cNvSpPr>
            <a:spLocks noChangeShapeType="1"/>
          </p:cNvSpPr>
          <p:nvPr/>
        </p:nvSpPr>
        <p:spPr bwMode="auto">
          <a:xfrm flipV="1">
            <a:off x="7470508" y="2898995"/>
            <a:ext cx="2103602" cy="193039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0" name="Rectangle 203">
            <a:extLst>
              <a:ext uri="{FF2B5EF4-FFF2-40B4-BE49-F238E27FC236}">
                <a16:creationId xmlns:a16="http://schemas.microsoft.com/office/drawing/2014/main" id="{66E43E9A-9824-D2BD-A351-44EFAAC8E9E7}"/>
              </a:ext>
            </a:extLst>
          </p:cNvPr>
          <p:cNvSpPr>
            <a:spLocks noChangeArrowheads="1"/>
          </p:cNvSpPr>
          <p:nvPr/>
        </p:nvSpPr>
        <p:spPr bwMode="auto">
          <a:xfrm>
            <a:off x="7835437" y="2515671"/>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1" name="Text Box 202">
            <a:extLst>
              <a:ext uri="{FF2B5EF4-FFF2-40B4-BE49-F238E27FC236}">
                <a16:creationId xmlns:a16="http://schemas.microsoft.com/office/drawing/2014/main" id="{5BD4A742-A86E-BF13-F88B-24BB6AB09990}"/>
              </a:ext>
            </a:extLst>
          </p:cNvPr>
          <p:cNvSpPr txBox="1">
            <a:spLocks noChangeArrowheads="1"/>
          </p:cNvSpPr>
          <p:nvPr/>
        </p:nvSpPr>
        <p:spPr bwMode="auto">
          <a:xfrm>
            <a:off x="9776015" y="2540000"/>
            <a:ext cx="2165766" cy="611673"/>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b="1" dirty="0"/>
              <a:t>Basil’s Bakery’s business decline</a:t>
            </a:r>
          </a:p>
        </p:txBody>
      </p:sp>
      <p:sp>
        <p:nvSpPr>
          <p:cNvPr id="182" name="Rectangle 245">
            <a:extLst>
              <a:ext uri="{FF2B5EF4-FFF2-40B4-BE49-F238E27FC236}">
                <a16:creationId xmlns:a16="http://schemas.microsoft.com/office/drawing/2014/main" id="{246E7246-D5C6-C80A-E689-7C47A6BBAF9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3" name="Rectangle 268">
            <a:extLst>
              <a:ext uri="{FF2B5EF4-FFF2-40B4-BE49-F238E27FC236}">
                <a16:creationId xmlns:a16="http://schemas.microsoft.com/office/drawing/2014/main" id="{161AEECC-21EA-C218-1ED9-640C2F2A44C1}"/>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4" name="Line 206">
            <a:extLst>
              <a:ext uri="{FF2B5EF4-FFF2-40B4-BE49-F238E27FC236}">
                <a16:creationId xmlns:a16="http://schemas.microsoft.com/office/drawing/2014/main" id="{8ECA9F04-E810-5FF9-559A-61C58C35DD90}"/>
              </a:ext>
            </a:extLst>
          </p:cNvPr>
          <p:cNvSpPr>
            <a:spLocks noChangeShapeType="1"/>
          </p:cNvSpPr>
          <p:nvPr/>
        </p:nvSpPr>
        <p:spPr bwMode="auto">
          <a:xfrm flipV="1">
            <a:off x="1289230" y="2929526"/>
            <a:ext cx="2008137" cy="197372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5" name="Rectangle 214">
            <a:extLst>
              <a:ext uri="{FF2B5EF4-FFF2-40B4-BE49-F238E27FC236}">
                <a16:creationId xmlns:a16="http://schemas.microsoft.com/office/drawing/2014/main" id="{AE4BCC00-96F0-723B-7F0A-6482F2611451}"/>
              </a:ext>
            </a:extLst>
          </p:cNvPr>
          <p:cNvSpPr>
            <a:spLocks noChangeArrowheads="1"/>
          </p:cNvSpPr>
          <p:nvPr/>
        </p:nvSpPr>
        <p:spPr bwMode="auto">
          <a:xfrm>
            <a:off x="169117" y="4988395"/>
            <a:ext cx="2081213" cy="60536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Equipment/ </a:t>
            </a:r>
            <a:r>
              <a:rPr lang="en-GB" dirty="0" err="1"/>
              <a:t>Tecjnology</a:t>
            </a:r>
            <a:endParaRPr lang="en-GB" dirty="0"/>
          </a:p>
        </p:txBody>
      </p:sp>
      <p:sp>
        <p:nvSpPr>
          <p:cNvPr id="188" name="Line 240">
            <a:extLst>
              <a:ext uri="{FF2B5EF4-FFF2-40B4-BE49-F238E27FC236}">
                <a16:creationId xmlns:a16="http://schemas.microsoft.com/office/drawing/2014/main" id="{1368409D-9042-E81C-6BC3-08BFD343AD49}"/>
              </a:ext>
            </a:extLst>
          </p:cNvPr>
          <p:cNvSpPr>
            <a:spLocks noChangeShapeType="1"/>
          </p:cNvSpPr>
          <p:nvPr/>
        </p:nvSpPr>
        <p:spPr bwMode="auto">
          <a:xfrm flipV="1">
            <a:off x="2408172" y="3329260"/>
            <a:ext cx="408484" cy="894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9" name="Text Box 219">
            <a:extLst>
              <a:ext uri="{FF2B5EF4-FFF2-40B4-BE49-F238E27FC236}">
                <a16:creationId xmlns:a16="http://schemas.microsoft.com/office/drawing/2014/main" id="{A49B8BDF-9F6C-E2C9-AC73-3B16895C4421}"/>
              </a:ext>
            </a:extLst>
          </p:cNvPr>
          <p:cNvSpPr txBox="1">
            <a:spLocks noChangeArrowheads="1"/>
          </p:cNvSpPr>
          <p:nvPr/>
        </p:nvSpPr>
        <p:spPr bwMode="auto">
          <a:xfrm>
            <a:off x="1449419" y="2941333"/>
            <a:ext cx="958753" cy="75780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No digital ordering system</a:t>
            </a:r>
          </a:p>
        </p:txBody>
      </p:sp>
      <p:sp>
        <p:nvSpPr>
          <p:cNvPr id="190" name="Line 240">
            <a:extLst>
              <a:ext uri="{FF2B5EF4-FFF2-40B4-BE49-F238E27FC236}">
                <a16:creationId xmlns:a16="http://schemas.microsoft.com/office/drawing/2014/main" id="{4F60CFC2-3BD6-4D4E-8B17-5EAA10ACCB65}"/>
              </a:ext>
            </a:extLst>
          </p:cNvPr>
          <p:cNvSpPr>
            <a:spLocks noChangeShapeType="1"/>
          </p:cNvSpPr>
          <p:nvPr/>
        </p:nvSpPr>
        <p:spPr bwMode="auto">
          <a:xfrm>
            <a:off x="1416904" y="4343817"/>
            <a:ext cx="275936" cy="2174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91" name="Text Box 219">
            <a:extLst>
              <a:ext uri="{FF2B5EF4-FFF2-40B4-BE49-F238E27FC236}">
                <a16:creationId xmlns:a16="http://schemas.microsoft.com/office/drawing/2014/main" id="{1003EA45-E8F8-4CD0-3016-DEBF7EEAAFC7}"/>
              </a:ext>
            </a:extLst>
          </p:cNvPr>
          <p:cNvSpPr txBox="1">
            <a:spLocks noChangeArrowheads="1"/>
          </p:cNvSpPr>
          <p:nvPr/>
        </p:nvSpPr>
        <p:spPr bwMode="auto">
          <a:xfrm>
            <a:off x="123901" y="4029455"/>
            <a:ext cx="1293003" cy="82389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No POS automation to reduce queue times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28800"/>
            <a:ext cx="8915399" cy="5029200"/>
          </a:xfrm>
        </p:spPr>
        <p:txBody>
          <a:bodyPr>
            <a:normAutofit fontScale="92500" lnSpcReduction="20000"/>
          </a:bodyPr>
          <a:lstStyle/>
          <a:p>
            <a:pPr algn="just"/>
            <a:r>
              <a:rPr lang="en-GB" b="1" dirty="0"/>
              <a:t>In this presentation, we have looked at a small business in Coventry, Basil’s Bakery and how it fared in the aftermath of Covid and the restrictions that came with it.</a:t>
            </a:r>
          </a:p>
          <a:p>
            <a:pPr algn="just"/>
            <a:r>
              <a:rPr lang="en-GB" b="1" dirty="0"/>
              <a:t>With the aid of the PESTEL analysis model, the 5W2H and the Fishbone Cause and Effect analysis models, we identified the following as factors responsible for the business decline.</a:t>
            </a:r>
          </a:p>
          <a:p>
            <a:pPr marL="342900" indent="-342900" algn="just">
              <a:buFont typeface="Wingdings" panose="05000000000000000000" pitchFamily="2" charset="2"/>
              <a:buChar char="§"/>
            </a:pPr>
            <a:r>
              <a:rPr lang="en-GB" b="1" dirty="0"/>
              <a:t>Basil bakery relied on customer footfall  before Covid hit</a:t>
            </a:r>
          </a:p>
          <a:p>
            <a:pPr marL="342900" indent="-342900" algn="just">
              <a:buFont typeface="Wingdings" panose="05000000000000000000" pitchFamily="2" charset="2"/>
              <a:buChar char="§"/>
            </a:pPr>
            <a:r>
              <a:rPr lang="en-GB" b="1" dirty="0"/>
              <a:t>As a result, it was unprepared for Covid and the government’s lockdown policy.</a:t>
            </a:r>
          </a:p>
          <a:p>
            <a:pPr marL="342900" indent="-342900" algn="just">
              <a:buFont typeface="Wingdings" panose="05000000000000000000" pitchFamily="2" charset="2"/>
              <a:buChar char="§"/>
            </a:pPr>
            <a:r>
              <a:rPr lang="en-GB" b="1" dirty="0"/>
              <a:t>A lack of the required manpower</a:t>
            </a:r>
          </a:p>
          <a:p>
            <a:pPr marL="342900" indent="-342900" algn="just">
              <a:buFont typeface="Wingdings" panose="05000000000000000000" pitchFamily="2" charset="2"/>
              <a:buChar char="§"/>
            </a:pPr>
            <a:r>
              <a:rPr lang="en-GB" b="1" dirty="0"/>
              <a:t>A lack of the technical know-how</a:t>
            </a:r>
          </a:p>
          <a:p>
            <a:pPr marL="342900" indent="-342900" algn="just">
              <a:buFont typeface="Wingdings" panose="05000000000000000000" pitchFamily="2" charset="2"/>
              <a:buChar char="§"/>
            </a:pPr>
            <a:r>
              <a:rPr lang="en-GB" b="1" dirty="0"/>
              <a:t>Lack of automation</a:t>
            </a:r>
          </a:p>
          <a:p>
            <a:pPr marL="342900" indent="-342900" algn="just">
              <a:buFont typeface="Wingdings" panose="05000000000000000000" pitchFamily="2" charset="2"/>
              <a:buChar char="§"/>
            </a:pPr>
            <a:r>
              <a:rPr lang="en-GB" b="1" dirty="0"/>
              <a:t>Lack of digital presence</a:t>
            </a:r>
          </a:p>
          <a:p>
            <a:pPr marL="342900" indent="-342900" algn="just">
              <a:buFont typeface="Wingdings" panose="05000000000000000000" pitchFamily="2" charset="2"/>
              <a:buChar char="§"/>
            </a:pPr>
            <a:r>
              <a:rPr lang="en-GB" b="1" dirty="0"/>
              <a:t>Loss of business and loss of income</a:t>
            </a:r>
          </a:p>
          <a:p>
            <a:pPr marL="342900" indent="-342900" algn="just">
              <a:buFont typeface="Wingdings" panose="05000000000000000000" pitchFamily="2" charset="2"/>
              <a:buChar char="§"/>
            </a:pPr>
            <a:r>
              <a:rPr lang="en-GB" b="1" dirty="0"/>
              <a:t>Customer footfall dropped and so did the sales.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736592"/>
          </a:xfrm>
        </p:spPr>
        <p:txBody>
          <a:bodyPr>
            <a:normAutofit fontScale="85000" lnSpcReduction="10000"/>
          </a:bodyPr>
          <a:lstStyle/>
          <a:p>
            <a:endParaRPr lang="en-GB" sz="1800" b="1" dirty="0">
              <a:solidFill>
                <a:srgbClr val="1D4ED8"/>
              </a:solidFill>
              <a:latin typeface="Roboto"/>
              <a:ea typeface="Roboto"/>
              <a:cs typeface="Roboto"/>
            </a:endParaRPr>
          </a:p>
          <a:p>
            <a:r>
              <a:rPr lang="en-GB" sz="1800" b="1" dirty="0">
                <a:solidFill>
                  <a:srgbClr val="1D4ED8"/>
                </a:solidFill>
                <a:ea typeface="Roboto"/>
                <a:cs typeface="Roboto"/>
              </a:rPr>
              <a:t>Problem Solving and Decision Making: </a:t>
            </a:r>
            <a:r>
              <a:rPr lang="en-GB" sz="1800" b="1" i="1" dirty="0">
                <a:solidFill>
                  <a:srgbClr val="1D4ED8"/>
                </a:solidFill>
                <a:ea typeface="Roboto"/>
                <a:cs typeface="Roboto"/>
              </a:rPr>
              <a:t>Lecture Slides Weeks, 1, 2 and 3</a:t>
            </a:r>
            <a:r>
              <a:rPr lang="en-GB" sz="1800" b="1" dirty="0">
                <a:solidFill>
                  <a:srgbClr val="1D4ED8"/>
                </a:solidFill>
                <a:ea typeface="Roboto"/>
                <a:cs typeface="Roboto"/>
              </a:rPr>
              <a:t>, (UWTSD) 2026</a:t>
            </a:r>
          </a:p>
          <a:p>
            <a:r>
              <a:rPr lang="en-GB" sz="1800" dirty="0"/>
              <a:t>British Retail Consortium (BRC) 2023, </a:t>
            </a:r>
            <a:r>
              <a:rPr lang="en-GB" sz="1800" i="1" dirty="0"/>
              <a:t>Retail Footfall Monitor</a:t>
            </a:r>
            <a:r>
              <a:rPr lang="en-GB" sz="1800" dirty="0"/>
              <a:t>, British Retail Consortium, London. Available at: </a:t>
            </a:r>
            <a:r>
              <a:rPr lang="en-GB" sz="1800" dirty="0">
                <a:hlinkClick r:id="rId2"/>
              </a:rPr>
              <a:t>Homepage</a:t>
            </a:r>
            <a:r>
              <a:rPr lang="en-GB" sz="1800" dirty="0"/>
              <a:t> Accessed 2</a:t>
            </a:r>
            <a:r>
              <a:rPr lang="en-GB" sz="1800" baseline="30000" dirty="0"/>
              <a:t>nd</a:t>
            </a:r>
            <a:r>
              <a:rPr lang="en-GB" sz="1800" dirty="0"/>
              <a:t> July 2026 </a:t>
            </a:r>
          </a:p>
          <a:p>
            <a:r>
              <a:rPr lang="en-GB" sz="1800" dirty="0"/>
              <a:t>Chartered Institute of Personnel and Development (CIPD) 2023, </a:t>
            </a:r>
            <a:r>
              <a:rPr lang="en-GB" sz="1800" i="1" dirty="0"/>
              <a:t>Flexible and Hybrid Working Practices</a:t>
            </a:r>
            <a:r>
              <a:rPr lang="en-GB" sz="1800" dirty="0"/>
              <a:t>, CIPD, London.  Available at: </a:t>
            </a:r>
            <a:r>
              <a:rPr lang="en-GB" sz="1800" dirty="0">
                <a:hlinkClick r:id="rId3"/>
              </a:rPr>
              <a:t>Flexible and hybrid working practices in 2025 | CIPD</a:t>
            </a:r>
            <a:r>
              <a:rPr lang="en-GB" sz="1800" dirty="0"/>
              <a:t>  Accessed 2</a:t>
            </a:r>
            <a:r>
              <a:rPr lang="en-GB" sz="1800" baseline="30000" dirty="0"/>
              <a:t>nd</a:t>
            </a:r>
            <a:r>
              <a:rPr lang="en-GB" sz="1800" dirty="0"/>
              <a:t> July 2026 </a:t>
            </a:r>
          </a:p>
          <a:p>
            <a:r>
              <a:rPr lang="en-GB" sz="1800" dirty="0"/>
              <a:t>Ishikawa, K. 1985, </a:t>
            </a:r>
            <a:r>
              <a:rPr lang="en-GB" sz="1800" i="1" dirty="0"/>
              <a:t>What is Total Quality Control? The Japanese Way</a:t>
            </a:r>
            <a:r>
              <a:rPr lang="en-GB" sz="1800" dirty="0"/>
              <a:t>, Prentice‑Hall, Englewood Cliffs. Available at: </a:t>
            </a:r>
            <a:r>
              <a:rPr lang="en-GB" sz="1800" dirty="0">
                <a:hlinkClick r:id="rId4"/>
              </a:rPr>
              <a:t>What is total quality control? by Kaoru Ishikawa | Open Library</a:t>
            </a:r>
            <a:r>
              <a:rPr lang="en-GB" sz="1800" dirty="0"/>
              <a:t> Accessed 3</a:t>
            </a:r>
            <a:r>
              <a:rPr lang="en-GB" sz="1800" baseline="30000" dirty="0"/>
              <a:t>rd</a:t>
            </a:r>
            <a:r>
              <a:rPr lang="en-GB" sz="1800" dirty="0"/>
              <a:t> July 2026</a:t>
            </a:r>
          </a:p>
          <a:p>
            <a:r>
              <a:rPr lang="en-GB" sz="1800" dirty="0"/>
              <a:t>Johnson, G., Whittington, R. &amp; Scholes, K. 2020, </a:t>
            </a:r>
            <a:r>
              <a:rPr lang="en-GB" sz="1800" i="1" dirty="0"/>
              <a:t>Exploring Corporate Strategy</a:t>
            </a:r>
            <a:r>
              <a:rPr lang="en-GB" sz="1800" dirty="0"/>
              <a:t>, 12th </a:t>
            </a:r>
            <a:r>
              <a:rPr lang="en-GB" sz="1800" dirty="0" err="1"/>
              <a:t>edn</a:t>
            </a:r>
            <a:r>
              <a:rPr lang="en-GB" sz="1800" dirty="0"/>
              <a:t>, Pearson Education, Harlow. Available at: </a:t>
            </a:r>
            <a:r>
              <a:rPr lang="en-GB" sz="1800" dirty="0">
                <a:hlinkClick r:id="rId5"/>
              </a:rPr>
              <a:t>Exploring Strategy Textbook, 12th Edition</a:t>
            </a:r>
            <a:r>
              <a:rPr lang="en-GB" sz="1800" dirty="0"/>
              <a:t> Accessed 3</a:t>
            </a:r>
            <a:r>
              <a:rPr lang="en-GB" sz="1800" baseline="30000" dirty="0"/>
              <a:t>rd</a:t>
            </a:r>
            <a:r>
              <a:rPr lang="en-GB" sz="1800" dirty="0"/>
              <a:t> July 2026</a:t>
            </a:r>
          </a:p>
          <a:p>
            <a:r>
              <a:rPr lang="en-GB" sz="1800" dirty="0"/>
              <a:t>Mintel 2023, </a:t>
            </a:r>
            <a:r>
              <a:rPr lang="en-GB" sz="1800" i="1" dirty="0"/>
              <a:t>UK Consumer Behaviour Post‑COVID</a:t>
            </a:r>
            <a:r>
              <a:rPr lang="en-GB" sz="1800" dirty="0"/>
              <a:t>, Mintel Group Ltd, London. Available at: </a:t>
            </a:r>
            <a:r>
              <a:rPr lang="en-GB" sz="1800" dirty="0">
                <a:hlinkClick r:id="rId6"/>
              </a:rPr>
              <a:t>Buy Industry Leading UK Market Research Reports | Mintel</a:t>
            </a:r>
            <a:r>
              <a:rPr lang="en-GB" sz="1800" dirty="0"/>
              <a:t>  Accessed 4</a:t>
            </a:r>
            <a:r>
              <a:rPr lang="en-GB" sz="1800" baseline="30000" dirty="0"/>
              <a:t>th</a:t>
            </a:r>
            <a:r>
              <a:rPr lang="en-GB" sz="1800" dirty="0"/>
              <a:t> July 2026</a:t>
            </a:r>
          </a:p>
          <a:p>
            <a:r>
              <a:rPr lang="en-GB" sz="1800" dirty="0"/>
              <a:t>Office for National Statistics (ONS) 2023, </a:t>
            </a:r>
            <a:r>
              <a:rPr lang="en-GB" sz="1800" i="1" dirty="0"/>
              <a:t>Retail Sales Index: Impact of COVID‑19</a:t>
            </a:r>
            <a:r>
              <a:rPr lang="en-GB" sz="1800" dirty="0"/>
              <a:t>, ONS, London. Available at: </a:t>
            </a:r>
            <a:r>
              <a:rPr lang="en-GB" sz="1800" dirty="0">
                <a:hlinkClick r:id="rId7"/>
              </a:rPr>
              <a:t>Home - Office for National Statistics</a:t>
            </a:r>
            <a:r>
              <a:rPr lang="en-GB" sz="1800" dirty="0"/>
              <a:t> Accessed 4</a:t>
            </a:r>
            <a:r>
              <a:rPr lang="en-GB" sz="1800" baseline="30000" dirty="0"/>
              <a:t>th</a:t>
            </a:r>
            <a:r>
              <a:rPr lang="en-GB" sz="1800" dirty="0"/>
              <a:t> July 2026 </a:t>
            </a:r>
          </a:p>
          <a:p>
            <a:r>
              <a:rPr lang="en-GB" sz="1800" dirty="0"/>
              <a:t>Office for National Statistics (ONS) 2024, </a:t>
            </a:r>
            <a:r>
              <a:rPr lang="en-GB" sz="1800" i="1" dirty="0"/>
              <a:t>Homeworking and Hybrid Working Patterns in the UK</a:t>
            </a:r>
            <a:r>
              <a:rPr lang="en-GB" sz="1800" dirty="0"/>
              <a:t>, ONS, London. Available at: </a:t>
            </a:r>
            <a:r>
              <a:rPr lang="en-GB" sz="1800" dirty="0">
                <a:hlinkClick r:id="rId7"/>
              </a:rPr>
              <a:t>Home - Office for National Statistics</a:t>
            </a:r>
            <a:r>
              <a:rPr lang="en-GB" sz="1800" dirty="0"/>
              <a:t>  Accessed 4</a:t>
            </a:r>
            <a:r>
              <a:rPr lang="en-GB" sz="1800" baseline="30000" dirty="0"/>
              <a:t>th</a:t>
            </a:r>
            <a:r>
              <a:rPr lang="en-GB" sz="1800" dirty="0"/>
              <a:t> July 2026</a:t>
            </a:r>
          </a:p>
          <a:p>
            <a:r>
              <a:rPr lang="en-GB" sz="1800" b="1" dirty="0">
                <a:solidFill>
                  <a:srgbClr val="1D4ED8"/>
                </a:solidFill>
                <a:latin typeface="Roboto"/>
                <a:ea typeface="Roboto"/>
                <a:cs typeface="Roboto"/>
              </a:rPr>
              <a:t> </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22061</TotalTime>
  <Words>1016</Words>
  <Application>Microsoft Office PowerPoint</Application>
  <PresentationFormat>Widescreen</PresentationFormat>
  <Paragraphs>102</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Problem Solving &amp; Decision Making MODULE CODE: LCLM4004 STUDENT NAME: Kingsley Godwin STUDENT ID:  2528744 LECTURER: Dr Thomas Adeyemi Assignment 1: Presentation</vt:lpstr>
      <vt:lpstr>OVERVIEW</vt:lpstr>
      <vt:lpstr>Introduction</vt:lpstr>
      <vt:lpstr>Company background</vt:lpstr>
      <vt:lpstr>Problem: nature and scope</vt:lpstr>
      <vt:lpstr>     PESTLE ANALYSIS: Basil’s Bakery </vt:lpstr>
      <vt:lpstr>PESTLE ANALYSIS: Basil’s Bakery </vt:lpstr>
      <vt:lpstr>       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Kay Gee</cp:lastModifiedBy>
  <cp:revision>107</cp:revision>
  <dcterms:created xsi:type="dcterms:W3CDTF">2024-10-08T15:58:04Z</dcterms:created>
  <dcterms:modified xsi:type="dcterms:W3CDTF">2026-07-12T14:49:19Z</dcterms:modified>
</cp:coreProperties>
</file>