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wdp" ContentType="image/vnd.ms-photo"/>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0" r:id="rId1"/>
  </p:sldMasterIdLst>
  <p:notesMasterIdLst>
    <p:notesMasterId r:id="rId92"/>
  </p:notesMasterIdLst>
  <p:sldIdLst>
    <p:sldId id="256" r:id="rId2"/>
    <p:sldId id="310" r:id="rId3"/>
    <p:sldId id="288" r:id="rId4"/>
    <p:sldId id="266" r:id="rId5"/>
    <p:sldId id="289" r:id="rId6"/>
    <p:sldId id="317" r:id="rId7"/>
    <p:sldId id="268" r:id="rId8"/>
    <p:sldId id="292" r:id="rId9"/>
    <p:sldId id="290" r:id="rId10"/>
    <p:sldId id="311" r:id="rId11"/>
    <p:sldId id="312" r:id="rId12"/>
    <p:sldId id="257" r:id="rId13"/>
    <p:sldId id="259" r:id="rId14"/>
    <p:sldId id="332" r:id="rId15"/>
    <p:sldId id="296" r:id="rId16"/>
    <p:sldId id="325" r:id="rId17"/>
    <p:sldId id="298" r:id="rId18"/>
    <p:sldId id="341" r:id="rId19"/>
    <p:sldId id="327" r:id="rId20"/>
    <p:sldId id="304" r:id="rId21"/>
    <p:sldId id="295" r:id="rId22"/>
    <p:sldId id="299" r:id="rId23"/>
    <p:sldId id="324" r:id="rId24"/>
    <p:sldId id="297" r:id="rId25"/>
    <p:sldId id="285" r:id="rId26"/>
    <p:sldId id="265" r:id="rId27"/>
    <p:sldId id="286" r:id="rId28"/>
    <p:sldId id="342" r:id="rId29"/>
    <p:sldId id="302" r:id="rId30"/>
    <p:sldId id="333" r:id="rId31"/>
    <p:sldId id="344" r:id="rId32"/>
    <p:sldId id="303" r:id="rId33"/>
    <p:sldId id="343" r:id="rId34"/>
    <p:sldId id="300" r:id="rId35"/>
    <p:sldId id="305" r:id="rId36"/>
    <p:sldId id="260" r:id="rId37"/>
    <p:sldId id="284" r:id="rId38"/>
    <p:sldId id="316" r:id="rId39"/>
    <p:sldId id="348" r:id="rId40"/>
    <p:sldId id="335" r:id="rId41"/>
    <p:sldId id="322" r:id="rId42"/>
    <p:sldId id="271" r:id="rId43"/>
    <p:sldId id="267" r:id="rId44"/>
    <p:sldId id="291" r:id="rId45"/>
    <p:sldId id="315" r:id="rId46"/>
    <p:sldId id="314" r:id="rId47"/>
    <p:sldId id="261" r:id="rId48"/>
    <p:sldId id="262" r:id="rId49"/>
    <p:sldId id="293" r:id="rId50"/>
    <p:sldId id="280" r:id="rId51"/>
    <p:sldId id="319" r:id="rId52"/>
    <p:sldId id="263" r:id="rId53"/>
    <p:sldId id="258" r:id="rId54"/>
    <p:sldId id="318" r:id="rId55"/>
    <p:sldId id="331" r:id="rId56"/>
    <p:sldId id="329" r:id="rId57"/>
    <p:sldId id="345" r:id="rId58"/>
    <p:sldId id="281" r:id="rId59"/>
    <p:sldId id="283" r:id="rId60"/>
    <p:sldId id="313" r:id="rId61"/>
    <p:sldId id="320" r:id="rId62"/>
    <p:sldId id="308" r:id="rId63"/>
    <p:sldId id="309" r:id="rId64"/>
    <p:sldId id="277" r:id="rId65"/>
    <p:sldId id="347" r:id="rId66"/>
    <p:sldId id="336" r:id="rId67"/>
    <p:sldId id="346" r:id="rId68"/>
    <p:sldId id="350" r:id="rId69"/>
    <p:sldId id="351" r:id="rId70"/>
    <p:sldId id="307" r:id="rId71"/>
    <p:sldId id="330" r:id="rId72"/>
    <p:sldId id="334" r:id="rId73"/>
    <p:sldId id="301" r:id="rId74"/>
    <p:sldId id="337" r:id="rId75"/>
    <p:sldId id="338" r:id="rId76"/>
    <p:sldId id="273" r:id="rId77"/>
    <p:sldId id="274" r:id="rId78"/>
    <p:sldId id="275" r:id="rId79"/>
    <p:sldId id="287" r:id="rId80"/>
    <p:sldId id="339" r:id="rId81"/>
    <p:sldId id="340" r:id="rId82"/>
    <p:sldId id="321" r:id="rId83"/>
    <p:sldId id="272" r:id="rId84"/>
    <p:sldId id="278" r:id="rId85"/>
    <p:sldId id="282" r:id="rId86"/>
    <p:sldId id="323" r:id="rId87"/>
    <p:sldId id="326" r:id="rId88"/>
    <p:sldId id="328" r:id="rId89"/>
    <p:sldId id="349" r:id="rId90"/>
    <p:sldId id="279" r:id="rId9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3E17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947FAE-C6FE-4735-8307-47C2FC6E99EE}" v="1" dt="2018-09-18T08:12:32.3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332" autoAdjust="0"/>
    <p:restoredTop sz="78040" autoAdjust="0"/>
  </p:normalViewPr>
  <p:slideViewPr>
    <p:cSldViewPr>
      <p:cViewPr varScale="1">
        <p:scale>
          <a:sx n="82" d="100"/>
          <a:sy n="82" d="100"/>
        </p:scale>
        <p:origin x="939" y="4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97" Type="http://schemas.microsoft.com/office/2016/11/relationships/changesInfo" Target="changesInfos/changesInfo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presProps" Target="presProps.xml"/><Relationship Id="rId98"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lph Haeussler" userId="a33031a8bc7a0d8c" providerId="LiveId" clId="{D7A5203E-3109-4CA0-9D80-4DDD5DDA3E6D}"/>
    <pc:docChg chg="custSel modSld">
      <pc:chgData name="Ralph Haeussler" userId="a33031a8bc7a0d8c" providerId="LiveId" clId="{D7A5203E-3109-4CA0-9D80-4DDD5DDA3E6D}" dt="2018-09-18T08:12:32.315" v="0" actId="478"/>
      <pc:docMkLst>
        <pc:docMk/>
      </pc:docMkLst>
      <pc:sldChg chg="delSp">
        <pc:chgData name="Ralph Haeussler" userId="a33031a8bc7a0d8c" providerId="LiveId" clId="{D7A5203E-3109-4CA0-9D80-4DDD5DDA3E6D}" dt="2018-09-18T08:12:32.315" v="0" actId="478"/>
        <pc:sldMkLst>
          <pc:docMk/>
          <pc:sldMk cId="1350422867" sldId="256"/>
        </pc:sldMkLst>
        <pc:spChg chg="del">
          <ac:chgData name="Ralph Haeussler" userId="a33031a8bc7a0d8c" providerId="LiveId" clId="{D7A5203E-3109-4CA0-9D80-4DDD5DDA3E6D}" dt="2018-09-18T08:12:32.315" v="0" actId="478"/>
          <ac:spMkLst>
            <pc:docMk/>
            <pc:sldMk cId="1350422867" sldId="256"/>
            <ac:spMk id="4" creationId="{00000000-0000-0000-0000-000000000000}"/>
          </ac:spMkLst>
        </pc:spChg>
      </pc:sldChg>
    </pc:docChg>
  </pc:docChgLst>
</pc:chgInfo>
</file>

<file path=ppt/drawings/_rels/vmlDrawing1.vml.rels><?xml version="1.0" encoding="UTF-8" standalone="yes"?>
<Relationships xmlns="http://schemas.openxmlformats.org/package/2006/relationships"><Relationship Id="rId2" Type="http://schemas.openxmlformats.org/officeDocument/2006/relationships/image" Target="../media/image36.wmf"/><Relationship Id="rId1" Type="http://schemas.openxmlformats.org/officeDocument/2006/relationships/image" Target="../media/image35.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ED98B2A-BC76-44A2-9D83-8D0EB2FAA822}" type="datetimeFigureOut">
              <a:rPr lang="en-GB" smtClean="0"/>
              <a:t>18/09/2018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C1BC6BC-B186-4BCD-BF46-540DF71A1910}" type="slidenum">
              <a:rPr lang="en-GB" smtClean="0"/>
              <a:t>‹#›</a:t>
            </a:fld>
            <a:endParaRPr lang="en-GB"/>
          </a:p>
        </p:txBody>
      </p:sp>
    </p:spTree>
    <p:extLst>
      <p:ext uri="{BB962C8B-B14F-4D97-AF65-F5344CB8AC3E}">
        <p14:creationId xmlns:p14="http://schemas.microsoft.com/office/powerpoint/2010/main" val="29224919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www.perseus.tufts.edu/hopper/text?doc=Perseus:text:1999.02.0137:book=30:chapter=4&amp;highlight=druids#note6" TargetMode="External"/><Relationship Id="rId13" Type="http://schemas.openxmlformats.org/officeDocument/2006/relationships/hyperlink" Target="http://www.perseus.tufts.edu/hopper/text?doc=Perseus:text:1999.02.0137:book=30:chapter=4&amp;highlight=druids#note-link5" TargetMode="External"/><Relationship Id="rId3" Type="http://schemas.openxmlformats.org/officeDocument/2006/relationships/hyperlink" Target="http://www.perseus.tufts.edu/hopper/text?doc=Perseus:text:1999.02.0137:book=30:chapter=4&amp;highlight=druids#note1" TargetMode="External"/><Relationship Id="rId7" Type="http://schemas.openxmlformats.org/officeDocument/2006/relationships/hyperlink" Target="http://www.perseus.tufts.edu/hopper/text?doc=Perseus:text:1999.02.0137:book=30:chapter=4&amp;highlight=druids#note5" TargetMode="External"/><Relationship Id="rId12" Type="http://schemas.openxmlformats.org/officeDocument/2006/relationships/hyperlink" Target="http://www.perseus.tufts.edu/hopper/text?doc=Perseus:text:1999.02.0137:book=30:chapter=4&amp;highlight=druids#note-link4"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www.perseus.tufts.edu/hopper/text?doc=Perseus:text:1999.02.0137:book=30:chapter=4&amp;highlight=druids#note4" TargetMode="External"/><Relationship Id="rId11" Type="http://schemas.openxmlformats.org/officeDocument/2006/relationships/hyperlink" Target="http://www.perseus.tufts.edu/hopper/text?doc=Perseus:text:1999.02.0137:book=30:chapter=4&amp;highlight=druids#note-link3" TargetMode="External"/><Relationship Id="rId5" Type="http://schemas.openxmlformats.org/officeDocument/2006/relationships/hyperlink" Target="http://www.perseus.tufts.edu/hopper/text?doc=Perseus:text:1999.02.0137:book=30:chapter=4&amp;highlight=druids#note3" TargetMode="External"/><Relationship Id="rId10" Type="http://schemas.openxmlformats.org/officeDocument/2006/relationships/hyperlink" Target="http://www.perseus.tufts.edu/hopper/text?doc=Perseus:text:1999.02.0137:book=30:chapter=4&amp;highlight=druids#note-link2" TargetMode="External"/><Relationship Id="rId4" Type="http://schemas.openxmlformats.org/officeDocument/2006/relationships/hyperlink" Target="http://www.perseus.tufts.edu/hopper/text?doc=Perseus:text:1999.02.0137:book=30:chapter=4&amp;highlight=druids#note2" TargetMode="External"/><Relationship Id="rId9" Type="http://schemas.openxmlformats.org/officeDocument/2006/relationships/hyperlink" Target="http://www.perseus.tufts.edu/hopper/text?doc=Perseus:text:1999.02.0137:book=30:chapter=4&amp;highlight=druids#note-link1" TargetMode="External"/><Relationship Id="rId14" Type="http://schemas.openxmlformats.org/officeDocument/2006/relationships/hyperlink" Target="http://www.perseus.tufts.edu/hopper/text?doc=Perseus:text:1999.02.0137:book=30:chapter=4&amp;highlight=druids#note-link6"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www.perseus.tufts.edu/hopper/entityvote?doc=Perseus:text:1999.01.0001&amp;auth=tgn,1000070&amp;n=1&amp;type=place" TargetMode="External"/><Relationship Id="rId2" Type="http://schemas.openxmlformats.org/officeDocument/2006/relationships/slide" Target="../slides/slide41.xml"/><Relationship Id="rId1" Type="http://schemas.openxmlformats.org/officeDocument/2006/relationships/notesMaster" Target="../notesMasters/notesMaster1.xml"/><Relationship Id="rId6" Type="http://schemas.openxmlformats.org/officeDocument/2006/relationships/hyperlink" Target="http://www.perseus.tufts.edu/hopper/entityvote?doc=Perseus:text:1999.02.0019:text=Font.:chapter=14&amp;auth=tgn,1000070&amp;n=2&amp;type=place" TargetMode="External"/><Relationship Id="rId5" Type="http://schemas.openxmlformats.org/officeDocument/2006/relationships/hyperlink" Target="http://www.perseus.tufts.edu/hopper/entityvote?doc=Perseus:text:1999.02.0019:text=Font.:chapter=14&amp;auth=tgn,1000070&amp;n=1&amp;type=place" TargetMode="External"/><Relationship Id="rId4" Type="http://schemas.openxmlformats.org/officeDocument/2006/relationships/hyperlink" Target="http://www.perseus.tufts.edu/hopper/entityvote?doc=Perseus:text:1999.02.0019:text=Font.:chapter=14&amp;auth=perseus,Delphi&amp;n=1&amp;type=place"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3" Type="http://schemas.openxmlformats.org/officeDocument/2006/relationships/hyperlink" Target="http://www.perseus.tufts.edu/hopper/morph?l=gegenh=sqai&amp;la=greek&amp;can=gegenh=sqai0&amp;prior=a)/rcai" TargetMode="External"/><Relationship Id="rId18" Type="http://schemas.openxmlformats.org/officeDocument/2006/relationships/hyperlink" Target="http://www.perseus.tufts.edu/hopper/morph?l=*ma/gous&amp;la=greek&amp;can=*ma/gous0&amp;prior=*pe/rsais" TargetMode="External"/><Relationship Id="rId26" Type="http://schemas.openxmlformats.org/officeDocument/2006/relationships/hyperlink" Target="http://www.perseus.tufts.edu/hopper/morph?l=*gumnosofista\s&amp;la=greek&amp;can=*gumnosofista\s0&amp;prior=kai\" TargetMode="External"/><Relationship Id="rId39" Type="http://schemas.openxmlformats.org/officeDocument/2006/relationships/hyperlink" Target="http://www.perseus.tufts.edu/hopper/morph?l=kaqa/&amp;la=greek&amp;can=kaqa/0&amp;prior=*semnoqe/ous" TargetMode="External"/><Relationship Id="rId21" Type="http://schemas.openxmlformats.org/officeDocument/2006/relationships/hyperlink" Target="http://www.perseus.tufts.edu/hopper/morph?l=*babulwni/ois&amp;la=greek&amp;can=*babulwni/ois0&amp;prior=de\" TargetMode="External"/><Relationship Id="rId34" Type="http://schemas.openxmlformats.org/officeDocument/2006/relationships/hyperlink" Target="http://www.perseus.tufts.edu/hopper/morph?l=tou\s&amp;la=greek&amp;can=tou\s0&amp;prior=*gala/tais" TargetMode="External"/><Relationship Id="rId42" Type="http://schemas.openxmlformats.org/officeDocument/2006/relationships/hyperlink" Target="http://www.perseus.tufts.edu/hopper/morph?l=e)n&amp;la=greek&amp;can=e)n0&amp;prior=*)aristote/lhs" TargetMode="External"/><Relationship Id="rId47" Type="http://schemas.openxmlformats.org/officeDocument/2006/relationships/hyperlink" Target="http://www.perseus.tufts.edu/hopper/morph?l=e)n&amp;la=greek&amp;can=e)n1&amp;prior=*swti/wn" TargetMode="External"/><Relationship Id="rId50" Type="http://schemas.openxmlformats.org/officeDocument/2006/relationships/hyperlink" Target="http://www.perseus.tufts.edu/hopper/morph?l=tri/tw|&amp;la=greek&amp;can=tri/tw|0&amp;prior=ei)kostw=|" TargetMode="External"/><Relationship Id="rId55" Type="http://schemas.openxmlformats.org/officeDocument/2006/relationships/hyperlink" Target="http://www.perseus.tufts.edu/hopper/morph?l=gene/sqai&amp;la=greek&amp;can=gene/sqai0&amp;prior=te" TargetMode="External"/><Relationship Id="rId7" Type="http://schemas.openxmlformats.org/officeDocument/2006/relationships/hyperlink" Target="http://www.perseus.tufts.edu/hopper/morph?l=e)/rgon&amp;la=greek&amp;can=e)/rgon0&amp;prior=filosofi/as" TargetMode="External"/><Relationship Id="rId2" Type="http://schemas.openxmlformats.org/officeDocument/2006/relationships/slide" Target="../slides/slide54.xml"/><Relationship Id="rId16" Type="http://schemas.openxmlformats.org/officeDocument/2006/relationships/hyperlink" Target="http://www.perseus.tufts.edu/hopper/morph?l=me\n&amp;la=greek&amp;can=me\n0&amp;prior=para\" TargetMode="External"/><Relationship Id="rId20" Type="http://schemas.openxmlformats.org/officeDocument/2006/relationships/hyperlink" Target="http://www.perseus.tufts.edu/hopper/morph?l=de\&amp;la=greek&amp;can=de\0&amp;prior=para\" TargetMode="External"/><Relationship Id="rId29" Type="http://schemas.openxmlformats.org/officeDocument/2006/relationships/hyperlink" Target="http://www.perseus.tufts.edu/hopper/morph?l=para/&amp;la=greek&amp;can=para/0&amp;prior=*)indoi=s" TargetMode="External"/><Relationship Id="rId41" Type="http://schemas.openxmlformats.org/officeDocument/2006/relationships/hyperlink" Target="http://www.perseus.tufts.edu/hopper/morph?l=*)aristote/lhs&amp;la=greek&amp;can=*)aristote/lhs0&amp;prior=fhsin" TargetMode="External"/><Relationship Id="rId54" Type="http://schemas.openxmlformats.org/officeDocument/2006/relationships/hyperlink" Target="http://www.perseus.tufts.edu/hopper/morph?l=te&amp;la=greek&amp;can=te1&amp;prior=*foi/nika/" TargetMode="External"/><Relationship Id="rId62" Type="http://schemas.openxmlformats.org/officeDocument/2006/relationships/hyperlink" Target="http://www.perseus.tufts.edu/hopper/morph?l=*)/atlanta&amp;la=greek&amp;can=*)/atlanta0&amp;prior=*li/bun" TargetMode="External"/><Relationship Id="rId1" Type="http://schemas.openxmlformats.org/officeDocument/2006/relationships/notesMaster" Target="../notesMasters/notesMaster1.xml"/><Relationship Id="rId6" Type="http://schemas.openxmlformats.org/officeDocument/2006/relationships/hyperlink" Target="http://www.perseus.tufts.edu/hopper/morph?l=filosofi/as&amp;la=greek&amp;can=filosofi/as0&amp;prior=th=s" TargetMode="External"/><Relationship Id="rId11" Type="http://schemas.openxmlformats.org/officeDocument/2006/relationships/hyperlink" Target="http://www.perseus.tufts.edu/hopper/morph?l=barba/rwn&amp;la=greek&amp;can=barba/rwn0&amp;prior=a)po\" TargetMode="External"/><Relationship Id="rId24" Type="http://schemas.openxmlformats.org/officeDocument/2006/relationships/hyperlink" Target="http://www.perseus.tufts.edu/hopper/morph?l=*xaldai/ous&amp;la=greek&amp;can=*xaldai/ous0&amp;prior=*)assuri/ois" TargetMode="External"/><Relationship Id="rId32" Type="http://schemas.openxmlformats.org/officeDocument/2006/relationships/hyperlink" Target="http://www.perseus.tufts.edu/hopper/morph?l=kai\&amp;la=greek&amp;can=kai\1&amp;prior=*keltoi=s" TargetMode="External"/><Relationship Id="rId37" Type="http://schemas.openxmlformats.org/officeDocument/2006/relationships/hyperlink" Target="http://www.perseus.tufts.edu/hopper/morph?l=kai\&amp;la=greek&amp;can=kai\2&amp;prior=*drui+/das" TargetMode="External"/><Relationship Id="rId40" Type="http://schemas.openxmlformats.org/officeDocument/2006/relationships/hyperlink" Target="http://www.perseus.tufts.edu/hopper/morph?l=fhsin&amp;la=greek&amp;can=fhsin0&amp;prior=kaqa/" TargetMode="External"/><Relationship Id="rId45" Type="http://schemas.openxmlformats.org/officeDocument/2006/relationships/hyperlink" Target="http://www.perseus.tufts.edu/hopper/morph?l=kai\&amp;la=greek&amp;can=kai\3&amp;prior=*magikw=|" TargetMode="External"/><Relationship Id="rId53" Type="http://schemas.openxmlformats.org/officeDocument/2006/relationships/hyperlink" Target="http://www.perseus.tufts.edu/hopper/morph?l=*foi/nika/&amp;la=greek&amp;can=*foi/nika/0&amp;prior=*diadoxh=s" TargetMode="External"/><Relationship Id="rId58" Type="http://schemas.openxmlformats.org/officeDocument/2006/relationships/hyperlink" Target="http://www.perseus.tufts.edu/hopper/morph?l=*qra=|ka&amp;la=greek&amp;can=*qra=|ka0&amp;prior=kai\" TargetMode="External"/><Relationship Id="rId5" Type="http://schemas.openxmlformats.org/officeDocument/2006/relationships/hyperlink" Target="http://www.perseus.tufts.edu/hopper/morph?l=th=s&amp;la=greek&amp;can=th=s0&amp;prior=*to\" TargetMode="External"/><Relationship Id="rId15" Type="http://schemas.openxmlformats.org/officeDocument/2006/relationships/hyperlink" Target="http://www.perseus.tufts.edu/hopper/morph?l=para\&amp;la=greek&amp;can=para\0&amp;prior=ga\r" TargetMode="External"/><Relationship Id="rId23" Type="http://schemas.openxmlformats.org/officeDocument/2006/relationships/hyperlink" Target="http://www.perseus.tufts.edu/hopper/morph?l=*)assuri/ois&amp;la=greek&amp;can=*)assuri/ois0&amp;prior=h)\" TargetMode="External"/><Relationship Id="rId28" Type="http://schemas.openxmlformats.org/officeDocument/2006/relationships/hyperlink" Target="http://www.perseus.tufts.edu/hopper/morph?l=*)indoi=s&amp;la=greek&amp;can=*)indoi=s0&amp;prior=par'" TargetMode="External"/><Relationship Id="rId36" Type="http://schemas.openxmlformats.org/officeDocument/2006/relationships/hyperlink" Target="http://www.perseus.tufts.edu/hopper/morph?l=*drui+/das&amp;la=greek&amp;can=*drui+/das0&amp;prior=kaloume/nous" TargetMode="External"/><Relationship Id="rId49" Type="http://schemas.openxmlformats.org/officeDocument/2006/relationships/hyperlink" Target="http://www.perseus.tufts.edu/hopper/morph?l=ei)kostw=|&amp;la=greek&amp;can=ei)kostw=|0&amp;prior=tw=|" TargetMode="External"/><Relationship Id="rId57" Type="http://schemas.openxmlformats.org/officeDocument/2006/relationships/hyperlink" Target="http://www.perseus.tufts.edu/hopper/morph?l=kai\&amp;la=greek&amp;can=kai\4&amp;prior=*mw=xon" TargetMode="External"/><Relationship Id="rId61" Type="http://schemas.openxmlformats.org/officeDocument/2006/relationships/hyperlink" Target="http://www.perseus.tufts.edu/hopper/morph?l=*li/bun&amp;la=greek&amp;can=*li/bun0&amp;prior=kai\" TargetMode="External"/><Relationship Id="rId10" Type="http://schemas.openxmlformats.org/officeDocument/2006/relationships/hyperlink" Target="http://www.perseus.tufts.edu/hopper/morph?l=a)po\&amp;la=greek&amp;can=a)po\0&amp;prior=fasin" TargetMode="External"/><Relationship Id="rId19" Type="http://schemas.openxmlformats.org/officeDocument/2006/relationships/hyperlink" Target="http://www.perseus.tufts.edu/hopper/morph?l=para\&amp;la=greek&amp;can=para\1&amp;prior=*ma/gous" TargetMode="External"/><Relationship Id="rId31" Type="http://schemas.openxmlformats.org/officeDocument/2006/relationships/hyperlink" Target="http://www.perseus.tufts.edu/hopper/morph?l=*keltoi=s&amp;la=greek&amp;can=*keltoi=s0&amp;prior=te" TargetMode="External"/><Relationship Id="rId44" Type="http://schemas.openxmlformats.org/officeDocument/2006/relationships/hyperlink" Target="http://www.perseus.tufts.edu/hopper/morph?l=*magikw=|&amp;la=greek&amp;can=*magikw=|0&amp;prior=tw=|" TargetMode="External"/><Relationship Id="rId52" Type="http://schemas.openxmlformats.org/officeDocument/2006/relationships/hyperlink" Target="http://www.perseus.tufts.edu/hopper/morph?l=*diadoxh=s&amp;la=greek&amp;can=*diadoxh=s0&amp;prior=th=s" TargetMode="External"/><Relationship Id="rId60" Type="http://schemas.openxmlformats.org/officeDocument/2006/relationships/hyperlink" Target="http://www.perseus.tufts.edu/hopper/morph?l=kai\&amp;la=greek&amp;can=kai\5&amp;prior=*za/molcin" TargetMode="External"/><Relationship Id="rId4" Type="http://schemas.openxmlformats.org/officeDocument/2006/relationships/hyperlink" Target="http://www.perseus.tufts.edu/hopper/morph?l=*to\&amp;la=greek&amp;can=*to\0&amp;prior=*p*r*o*o*i*m*i*o*n" TargetMode="External"/><Relationship Id="rId9" Type="http://schemas.openxmlformats.org/officeDocument/2006/relationships/hyperlink" Target="http://www.perseus.tufts.edu/hopper/morph?l=fasin&amp;la=greek&amp;can=fasin0&amp;prior=e)/nioi/" TargetMode="External"/><Relationship Id="rId14" Type="http://schemas.openxmlformats.org/officeDocument/2006/relationships/hyperlink" Target="http://www.perseus.tufts.edu/hopper/morph?l=ga\r&amp;la=greek&amp;can=ga\r0&amp;prior=gegenh=sqai" TargetMode="External"/><Relationship Id="rId22" Type="http://schemas.openxmlformats.org/officeDocument/2006/relationships/hyperlink" Target="http://www.perseus.tufts.edu/hopper/morph?l=h)\&amp;la=greek&amp;can=h)\0&amp;prior=*babulwni/ois" TargetMode="External"/><Relationship Id="rId27" Type="http://schemas.openxmlformats.org/officeDocument/2006/relationships/hyperlink" Target="http://www.perseus.tufts.edu/hopper/morph?l=par'&amp;la=greek&amp;can=par'0&amp;prior=*gumnosofista\s" TargetMode="External"/><Relationship Id="rId30" Type="http://schemas.openxmlformats.org/officeDocument/2006/relationships/hyperlink" Target="http://www.perseus.tufts.edu/hopper/morph?l=te&amp;la=greek&amp;can=te0&amp;prior=para/" TargetMode="External"/><Relationship Id="rId35" Type="http://schemas.openxmlformats.org/officeDocument/2006/relationships/hyperlink" Target="http://www.perseus.tufts.edu/hopper/morph?l=kaloume/nous&amp;la=greek&amp;can=kaloume/nous0&amp;prior=tou\s" TargetMode="External"/><Relationship Id="rId43" Type="http://schemas.openxmlformats.org/officeDocument/2006/relationships/hyperlink" Target="http://www.perseus.tufts.edu/hopper/morph?l=tw=|&amp;la=greek&amp;can=tw=|0&amp;prior=e)n" TargetMode="External"/><Relationship Id="rId48" Type="http://schemas.openxmlformats.org/officeDocument/2006/relationships/hyperlink" Target="http://www.perseus.tufts.edu/hopper/morph?l=tw=|&amp;la=greek&amp;can=tw=|1&amp;prior=e)n" TargetMode="External"/><Relationship Id="rId56" Type="http://schemas.openxmlformats.org/officeDocument/2006/relationships/hyperlink" Target="http://www.perseus.tufts.edu/hopper/morph?l=*mw=xon&amp;la=greek&amp;can=*mw=xon0&amp;prior=gene/sqai" TargetMode="External"/><Relationship Id="rId8" Type="http://schemas.openxmlformats.org/officeDocument/2006/relationships/hyperlink" Target="http://www.perseus.tufts.edu/hopper/morph?l=e)/nioi/&amp;la=greek&amp;can=e)/nioi/0&amp;prior=e)/rgon" TargetMode="External"/><Relationship Id="rId51" Type="http://schemas.openxmlformats.org/officeDocument/2006/relationships/hyperlink" Target="http://www.perseus.tufts.edu/hopper/morph?l=th=s&amp;la=greek&amp;can=th=s1&amp;prior=tri/tw|" TargetMode="External"/><Relationship Id="rId3" Type="http://schemas.openxmlformats.org/officeDocument/2006/relationships/hyperlink" Target="http://www.perseus.tufts.edu/hopper/text?doc=Perseus:text:1999.01.0258:book=1:chapter=prologue&amp;highlight=druids#note1" TargetMode="External"/><Relationship Id="rId12" Type="http://schemas.openxmlformats.org/officeDocument/2006/relationships/hyperlink" Target="http://www.perseus.tufts.edu/hopper/morph?l=a)/rcai&amp;la=greek&amp;can=a)/rcai0&amp;prior=barba/rwn" TargetMode="External"/><Relationship Id="rId17" Type="http://schemas.openxmlformats.org/officeDocument/2006/relationships/hyperlink" Target="http://www.perseus.tufts.edu/hopper/morph?l=*pe/rsais&amp;la=greek&amp;can=*pe/rsais0&amp;prior=me\n" TargetMode="External"/><Relationship Id="rId25" Type="http://schemas.openxmlformats.org/officeDocument/2006/relationships/hyperlink" Target="http://www.perseus.tufts.edu/hopper/morph?l=kai\&amp;la=greek&amp;can=kai\0&amp;prior=*xaldai/ous" TargetMode="External"/><Relationship Id="rId33" Type="http://schemas.openxmlformats.org/officeDocument/2006/relationships/hyperlink" Target="http://www.perseus.tufts.edu/hopper/morph?l=*gala/tais&amp;la=greek&amp;can=*gala/tais0&amp;prior=kai\" TargetMode="External"/><Relationship Id="rId38" Type="http://schemas.openxmlformats.org/officeDocument/2006/relationships/hyperlink" Target="http://www.perseus.tufts.edu/hopper/morph?l=*semnoqe/ous&amp;la=greek&amp;can=*semnoqe/ous0&amp;prior=kai\" TargetMode="External"/><Relationship Id="rId46" Type="http://schemas.openxmlformats.org/officeDocument/2006/relationships/hyperlink" Target="http://www.perseus.tufts.edu/hopper/morph?l=*swti/wn&amp;la=greek&amp;can=*swti/wn0&amp;prior=kai\" TargetMode="External"/><Relationship Id="rId59" Type="http://schemas.openxmlformats.org/officeDocument/2006/relationships/hyperlink" Target="http://www.perseus.tufts.edu/hopper/morph?l=*za/molcin&amp;la=greek&amp;can=*za/molcin0&amp;prior=*qra=|ka"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www.perseus.tufts.edu/hopper/text?doc=Perseus:text:1999.01.0239:book=4:chapter=4:section=6#note1" TargetMode="External"/><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8" Type="http://schemas.openxmlformats.org/officeDocument/2006/relationships/hyperlink" Target="http://www.perseus.tufts.edu/hopper/text?doc=Perseus:text:1999.01.0198:book%3D7:chapter%3D3:section%3D8#note6" TargetMode="External"/><Relationship Id="rId13" Type="http://schemas.openxmlformats.org/officeDocument/2006/relationships/hyperlink" Target="http://www.perseus.tufts.edu/hopper/text?doc=Perseus:text:1999.01.0198:book%3D7:chapter%3D3:section%3D8#note11" TargetMode="External"/><Relationship Id="rId18" Type="http://schemas.openxmlformats.org/officeDocument/2006/relationships/hyperlink" Target="http://www.perseus.tufts.edu/hopper/text?doc=Hdt.%204.127&amp;lang=original" TargetMode="External"/><Relationship Id="rId26" Type="http://schemas.openxmlformats.org/officeDocument/2006/relationships/hyperlink" Target="http://www.perseus.tufts.edu/hopper/text?doc=Perseus:text:1999.01.0198:book%3D7:chapter%3D3:section%3D8#note-link7" TargetMode="External"/><Relationship Id="rId3" Type="http://schemas.openxmlformats.org/officeDocument/2006/relationships/hyperlink" Target="http://www.perseus.tufts.edu/hopper/text?doc=Perseus:text:1999.01.0198:book%3D7:chapter%3D3:section%3D8#note1" TargetMode="External"/><Relationship Id="rId21" Type="http://schemas.openxmlformats.org/officeDocument/2006/relationships/hyperlink" Target="http://www.perseus.tufts.edu/hopper/text?doc=Perseus:text:1999.01.0198:book%3D7:chapter%3D3:section%3D8#note-link3" TargetMode="External"/><Relationship Id="rId34" Type="http://schemas.openxmlformats.org/officeDocument/2006/relationships/hyperlink" Target="http://www.perseus.tufts.edu/hopper/text?doc=Perseus:text:1999.01.0198:book%3D7:chapter%3D3:section%3D8#note-link14" TargetMode="External"/><Relationship Id="rId7" Type="http://schemas.openxmlformats.org/officeDocument/2006/relationships/hyperlink" Target="http://www.perseus.tufts.edu/hopper/text?doc=Perseus:text:1999.01.0198:book%3D7:chapter%3D3:section%3D8#note5" TargetMode="External"/><Relationship Id="rId12" Type="http://schemas.openxmlformats.org/officeDocument/2006/relationships/hyperlink" Target="http://www.perseus.tufts.edu/hopper/text?doc=Perseus:text:1999.01.0198:book%3D7:chapter%3D3:section%3D8#note10" TargetMode="External"/><Relationship Id="rId17" Type="http://schemas.openxmlformats.org/officeDocument/2006/relationships/hyperlink" Target="http://www.perseus.tufts.edu/hopper/text?doc=Perseus:text:1999.01.0198:book%3D7:chapter%3D3:section%3D8#note-link1" TargetMode="External"/><Relationship Id="rId25" Type="http://schemas.openxmlformats.org/officeDocument/2006/relationships/hyperlink" Target="http://www.perseus.tufts.edu/hopper/text?doc=Perseus:text:1999.01.0198:book%3D7:chapter%3D3:section%3D8#note-link6" TargetMode="External"/><Relationship Id="rId33" Type="http://schemas.openxmlformats.org/officeDocument/2006/relationships/hyperlink" Target="http://www.perseus.tufts.edu/hopper/text?doc=Perseus:text:1999.01.0198:book%3D7:chapter%3D3:section%3D8#note-link13" TargetMode="External"/><Relationship Id="rId2" Type="http://schemas.openxmlformats.org/officeDocument/2006/relationships/slide" Target="../slides/slide77.xml"/><Relationship Id="rId16" Type="http://schemas.openxmlformats.org/officeDocument/2006/relationships/hyperlink" Target="http://www.perseus.tufts.edu/hopper/text?doc=Perseus:text:1999.01.0198:book%3D7:chapter%3D3:section%3D8#note14" TargetMode="External"/><Relationship Id="rId20" Type="http://schemas.openxmlformats.org/officeDocument/2006/relationships/hyperlink" Target="http://www.perseus.tufts.edu/hopper/text?doc=Plut.%20De%20Stoic.%201043b&amp;lang=original" TargetMode="External"/><Relationship Id="rId29" Type="http://schemas.openxmlformats.org/officeDocument/2006/relationships/hyperlink" Target="http://www.perseus.tufts.edu/hopper/text?doc=Perseus:text:1999.01.0198:book%3D7:chapter%3D3:section%3D8#note-link10" TargetMode="External"/><Relationship Id="rId1" Type="http://schemas.openxmlformats.org/officeDocument/2006/relationships/notesMaster" Target="../notesMasters/notesMaster1.xml"/><Relationship Id="rId6" Type="http://schemas.openxmlformats.org/officeDocument/2006/relationships/hyperlink" Target="http://www.perseus.tufts.edu/hopper/text?doc=Perseus:text:1999.01.0198:book%3D7:chapter%3D3:section%3D8#note4" TargetMode="External"/><Relationship Id="rId11" Type="http://schemas.openxmlformats.org/officeDocument/2006/relationships/hyperlink" Target="http://www.perseus.tufts.edu/hopper/text?doc=Perseus:text:1999.01.0198:book%3D7:chapter%3D3:section%3D8#note9" TargetMode="External"/><Relationship Id="rId24" Type="http://schemas.openxmlformats.org/officeDocument/2006/relationships/hyperlink" Target="http://www.perseus.tufts.edu/hopper/text?doc=Hdt.%204.76&amp;lang=original" TargetMode="External"/><Relationship Id="rId32" Type="http://schemas.openxmlformats.org/officeDocument/2006/relationships/hyperlink" Target="http://www.perseus.tufts.edu/hopper/text?doc=Perseus:text:1999.01.0198:book%3D7:chapter%3D3:section%3D8#note-link12" TargetMode="External"/><Relationship Id="rId5" Type="http://schemas.openxmlformats.org/officeDocument/2006/relationships/hyperlink" Target="http://www.perseus.tufts.edu/hopper/text?doc=Perseus:text:1999.01.0198:book%3D7:chapter%3D3:section%3D8#note3" TargetMode="External"/><Relationship Id="rId15" Type="http://schemas.openxmlformats.org/officeDocument/2006/relationships/hyperlink" Target="http://www.perseus.tufts.edu/hopper/text?doc=Perseus:text:1999.01.0198:book%3D7:chapter%3D3:section%3D8#note13" TargetMode="External"/><Relationship Id="rId23" Type="http://schemas.openxmlformats.org/officeDocument/2006/relationships/hyperlink" Target="http://www.perseus.tufts.edu/hopper/text?doc=Perseus:text:1999.01.0198:book%3D7:chapter%3D3:section%3D8#note-link5" TargetMode="External"/><Relationship Id="rId28" Type="http://schemas.openxmlformats.org/officeDocument/2006/relationships/hyperlink" Target="http://www.perseus.tufts.edu/hopper/text?doc=Perseus:text:1999.01.0198:book%3D7:chapter%3D3:section%3D8#note-link9" TargetMode="External"/><Relationship Id="rId36" Type="http://schemas.openxmlformats.org/officeDocument/2006/relationships/hyperlink" Target="http://www.perseus.tufts.edu/hopper/text?doc=Aristot.%20Pol.%207.1327b&amp;lang=original" TargetMode="External"/><Relationship Id="rId10" Type="http://schemas.openxmlformats.org/officeDocument/2006/relationships/hyperlink" Target="http://www.perseus.tufts.edu/hopper/text?doc=Perseus:text:1999.01.0198:book%3D7:chapter%3D3:section%3D8#note8" TargetMode="External"/><Relationship Id="rId19" Type="http://schemas.openxmlformats.org/officeDocument/2006/relationships/hyperlink" Target="http://www.perseus.tufts.edu/hopper/text?doc=Perseus:text:1999.01.0198:book%3D7:chapter%3D3:section%3D8#note-link2" TargetMode="External"/><Relationship Id="rId31" Type="http://schemas.openxmlformats.org/officeDocument/2006/relationships/hyperlink" Target="http://www.perseus.tufts.edu/hopper/text?doc=Paus.%201.6&amp;lang=original" TargetMode="External"/><Relationship Id="rId4" Type="http://schemas.openxmlformats.org/officeDocument/2006/relationships/hyperlink" Target="http://www.perseus.tufts.edu/hopper/text?doc=Perseus:text:1999.01.0198:book%3D7:chapter%3D3:section%3D8#note2" TargetMode="External"/><Relationship Id="rId9" Type="http://schemas.openxmlformats.org/officeDocument/2006/relationships/hyperlink" Target="http://www.perseus.tufts.edu/hopper/text?doc=Perseus:text:1999.01.0198:book%3D7:chapter%3D3:section%3D8#note7" TargetMode="External"/><Relationship Id="rId14" Type="http://schemas.openxmlformats.org/officeDocument/2006/relationships/hyperlink" Target="http://www.perseus.tufts.edu/hopper/text?doc=Perseus:text:1999.01.0198:book%3D7:chapter%3D3:section%3D8#note12" TargetMode="External"/><Relationship Id="rId22" Type="http://schemas.openxmlformats.org/officeDocument/2006/relationships/hyperlink" Target="http://www.perseus.tufts.edu/hopper/text?doc=Perseus:text:1999.01.0198:book%3D7:chapter%3D3:section%3D8#note-link4" TargetMode="External"/><Relationship Id="rId27" Type="http://schemas.openxmlformats.org/officeDocument/2006/relationships/hyperlink" Target="http://www.perseus.tufts.edu/hopper/text?doc=Perseus:text:1999.01.0198:book%3D7:chapter%3D3:section%3D8#note-link8" TargetMode="External"/><Relationship Id="rId30" Type="http://schemas.openxmlformats.org/officeDocument/2006/relationships/hyperlink" Target="http://www.perseus.tufts.edu/hopper/text?doc=Perseus:text:1999.01.0198:book%3D7:chapter%3D3:section%3D8#note-link11" TargetMode="External"/><Relationship Id="rId35" Type="http://schemas.openxmlformats.org/officeDocument/2006/relationships/hyperlink" Target="http://www.perseus.tufts.edu/hopper/text?doc=Plat.%20Laws%204.704&amp;lang=original" TargetMode="Externa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 60 </a:t>
            </a:r>
            <a:r>
              <a:rPr lang="en-GB" dirty="0"/>
              <a:t>the Roman general Gaius Suetonius </a:t>
            </a:r>
            <a:r>
              <a:rPr lang="en-GB" dirty="0" err="1"/>
              <a:t>Paulinus</a:t>
            </a:r>
            <a:r>
              <a:rPr lang="en-GB" dirty="0"/>
              <a:t> (but: </a:t>
            </a:r>
            <a:r>
              <a:rPr lang="en-GB" dirty="0" err="1"/>
              <a:t>Bouddica</a:t>
            </a:r>
            <a:r>
              <a:rPr lang="en-GB" dirty="0"/>
              <a:t>)</a:t>
            </a:r>
          </a:p>
          <a:p>
            <a:r>
              <a:rPr lang="en-GB" dirty="0" err="1"/>
              <a:t>Gnaeus</a:t>
            </a:r>
            <a:r>
              <a:rPr lang="en-GB" dirty="0"/>
              <a:t> Julius Agricola, the Roman Governor of Britain, in </a:t>
            </a:r>
            <a:r>
              <a:rPr lang="en-GB" b="1" dirty="0"/>
              <a:t>AD 78</a:t>
            </a:r>
          </a:p>
          <a:p>
            <a:r>
              <a:rPr lang="en-GB" dirty="0"/>
              <a:t>Roman period: mining of copper</a:t>
            </a:r>
          </a:p>
          <a:p>
            <a:endParaRPr lang="en-GB" dirty="0"/>
          </a:p>
        </p:txBody>
      </p:sp>
      <p:sp>
        <p:nvSpPr>
          <p:cNvPr id="4" name="Slide Number Placeholder 3"/>
          <p:cNvSpPr>
            <a:spLocks noGrp="1"/>
          </p:cNvSpPr>
          <p:nvPr>
            <p:ph type="sldNum" sz="quarter" idx="10"/>
          </p:nvPr>
        </p:nvSpPr>
        <p:spPr/>
        <p:txBody>
          <a:bodyPr/>
          <a:lstStyle/>
          <a:p>
            <a:fld id="{4C1BC6BC-B186-4BCD-BF46-540DF71A1910}" type="slidenum">
              <a:rPr lang="en-GB" smtClean="0"/>
              <a:t>4</a:t>
            </a:fld>
            <a:endParaRPr lang="en-GB"/>
          </a:p>
        </p:txBody>
      </p:sp>
    </p:spTree>
    <p:extLst>
      <p:ext uri="{BB962C8B-B14F-4D97-AF65-F5344CB8AC3E}">
        <p14:creationId xmlns:p14="http://schemas.microsoft.com/office/powerpoint/2010/main" val="244610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Plin</a:t>
            </a:r>
            <a:r>
              <a:rPr lang="en-GB" sz="1200" kern="1200" dirty="0">
                <a:solidFill>
                  <a:schemeClr val="tx1"/>
                </a:solidFill>
                <a:effectLst/>
                <a:latin typeface="+mn-lt"/>
                <a:ea typeface="+mn-ea"/>
                <a:cs typeface="+mn-cs"/>
              </a:rPr>
              <a:t>. Nat. 30.4</a:t>
            </a:r>
          </a:p>
          <a:p>
            <a:r>
              <a:rPr lang="en-GB" sz="1200" b="1" i="1" kern="1200" dirty="0">
                <a:solidFill>
                  <a:schemeClr val="tx1"/>
                </a:solidFill>
                <a:effectLst/>
                <a:latin typeface="+mn-lt"/>
                <a:ea typeface="+mn-ea"/>
                <a:cs typeface="+mn-cs"/>
              </a:rPr>
              <a:t>CHAP. 4.—THE DRUIDS OF THE GALLIC PROVINCES.</a:t>
            </a:r>
          </a:p>
          <a:p>
            <a:r>
              <a:rPr lang="en-GB" sz="1200" kern="1200" dirty="0">
                <a:solidFill>
                  <a:schemeClr val="tx1"/>
                </a:solidFill>
                <a:effectLst/>
                <a:latin typeface="+mn-lt"/>
                <a:ea typeface="+mn-ea"/>
                <a:cs typeface="+mn-cs"/>
              </a:rPr>
              <a:t>The Gallic provinces, too, were pervaded by the magic art,</a:t>
            </a:r>
            <a:r>
              <a:rPr lang="en-GB" sz="1200" u="sng" kern="1200" baseline="30000" dirty="0">
                <a:solidFill>
                  <a:schemeClr val="tx1"/>
                </a:solidFill>
                <a:effectLst/>
                <a:latin typeface="+mn-lt"/>
                <a:ea typeface="+mn-ea"/>
                <a:cs typeface="+mn-cs"/>
                <a:hlinkClick r:id="rId3"/>
              </a:rPr>
              <a:t>1</a:t>
            </a:r>
            <a:r>
              <a:rPr lang="en-GB" sz="1200" kern="1200" dirty="0">
                <a:solidFill>
                  <a:schemeClr val="tx1"/>
                </a:solidFill>
                <a:effectLst/>
                <a:latin typeface="+mn-lt"/>
                <a:ea typeface="+mn-ea"/>
                <a:cs typeface="+mn-cs"/>
              </a:rPr>
              <a:t> and that even down to a period within memory; for it was the Emperor Tiberius that put down their Druids,</a:t>
            </a:r>
            <a:r>
              <a:rPr lang="en-GB" sz="1200" u="sng" kern="1200" baseline="30000" dirty="0">
                <a:solidFill>
                  <a:schemeClr val="tx1"/>
                </a:solidFill>
                <a:effectLst/>
                <a:latin typeface="+mn-lt"/>
                <a:ea typeface="+mn-ea"/>
                <a:cs typeface="+mn-cs"/>
                <a:hlinkClick r:id="rId4"/>
              </a:rPr>
              <a:t>2</a:t>
            </a:r>
            <a:r>
              <a:rPr lang="en-GB" sz="1200" kern="1200" dirty="0">
                <a:solidFill>
                  <a:schemeClr val="tx1"/>
                </a:solidFill>
                <a:effectLst/>
                <a:latin typeface="+mn-lt"/>
                <a:ea typeface="+mn-ea"/>
                <a:cs typeface="+mn-cs"/>
              </a:rPr>
              <a:t> and all that tribe of wizards and physicians. But why make further mention of these prohibitions, with reference to an art which has now crossed the very Ocean even, and has penetrated to the void</a:t>
            </a:r>
            <a:r>
              <a:rPr lang="en-GB" sz="1200" u="sng" kern="1200" baseline="30000" dirty="0">
                <a:solidFill>
                  <a:schemeClr val="tx1"/>
                </a:solidFill>
                <a:effectLst/>
                <a:latin typeface="+mn-lt"/>
                <a:ea typeface="+mn-ea"/>
                <a:cs typeface="+mn-cs"/>
                <a:hlinkClick r:id="rId5"/>
              </a:rPr>
              <a:t>3</a:t>
            </a:r>
            <a:r>
              <a:rPr lang="en-GB" sz="1200" kern="1200" dirty="0">
                <a:solidFill>
                  <a:schemeClr val="tx1"/>
                </a:solidFill>
                <a:effectLst/>
                <a:latin typeface="+mn-lt"/>
                <a:ea typeface="+mn-ea"/>
                <a:cs typeface="+mn-cs"/>
              </a:rPr>
              <a:t> recesses of Nature? At the present day, struck with fascination, Britannia still cultivates this art, and that, with ceremonials so august, that she might almost seem</a:t>
            </a:r>
            <a:r>
              <a:rPr lang="en-GB" sz="1200" u="sng" kern="1200" baseline="30000" dirty="0">
                <a:solidFill>
                  <a:schemeClr val="tx1"/>
                </a:solidFill>
                <a:effectLst/>
                <a:latin typeface="+mn-lt"/>
                <a:ea typeface="+mn-ea"/>
                <a:cs typeface="+mn-cs"/>
                <a:hlinkClick r:id="rId6"/>
              </a:rPr>
              <a:t>4</a:t>
            </a:r>
            <a:r>
              <a:rPr lang="en-GB" sz="1200" kern="1200" dirty="0">
                <a:solidFill>
                  <a:schemeClr val="tx1"/>
                </a:solidFill>
                <a:effectLst/>
                <a:latin typeface="+mn-lt"/>
                <a:ea typeface="+mn-ea"/>
                <a:cs typeface="+mn-cs"/>
              </a:rPr>
              <a:t> to have been the first to communicate them to the people of Persia.</a:t>
            </a:r>
            <a:r>
              <a:rPr lang="en-GB" sz="1200" u="sng" kern="1200" baseline="30000" dirty="0">
                <a:solidFill>
                  <a:schemeClr val="tx1"/>
                </a:solidFill>
                <a:effectLst/>
                <a:latin typeface="+mn-lt"/>
                <a:ea typeface="+mn-ea"/>
                <a:cs typeface="+mn-cs"/>
                <a:hlinkClick r:id="rId7"/>
              </a:rPr>
              <a:t>5</a:t>
            </a:r>
            <a:r>
              <a:rPr lang="en-GB" sz="1200" kern="1200" dirty="0">
                <a:solidFill>
                  <a:schemeClr val="tx1"/>
                </a:solidFill>
                <a:effectLst/>
                <a:latin typeface="+mn-lt"/>
                <a:ea typeface="+mn-ea"/>
                <a:cs typeface="+mn-cs"/>
              </a:rPr>
              <a:t> To such a degree are nations throughout the whole world, totally different as they are and quite unknown to one another, in accord upon this one point! </a:t>
            </a:r>
          </a:p>
          <a:p>
            <a:r>
              <a:rPr lang="en-GB" sz="1200" kern="1200" dirty="0">
                <a:solidFill>
                  <a:schemeClr val="tx1"/>
                </a:solidFill>
                <a:effectLst/>
                <a:latin typeface="+mn-lt"/>
                <a:ea typeface="+mn-ea"/>
                <a:cs typeface="+mn-cs"/>
              </a:rPr>
              <a:t>Such being the fact, then, we cannot too highly appreciate the obligation that is due to the Roman people, for having put an end to those monstrous rites, in accordance with which, to murder a man was to do an act of the greatest devoutness, and to eat</a:t>
            </a:r>
            <a:r>
              <a:rPr lang="en-GB" sz="1200" u="sng" kern="1200" baseline="30000" dirty="0">
                <a:solidFill>
                  <a:schemeClr val="tx1"/>
                </a:solidFill>
                <a:effectLst/>
                <a:latin typeface="+mn-lt"/>
                <a:ea typeface="+mn-ea"/>
                <a:cs typeface="+mn-cs"/>
                <a:hlinkClick r:id="rId8"/>
              </a:rPr>
              <a:t>6</a:t>
            </a:r>
            <a:r>
              <a:rPr lang="en-GB" sz="1200" kern="1200" dirty="0">
                <a:solidFill>
                  <a:schemeClr val="tx1"/>
                </a:solidFill>
                <a:effectLst/>
                <a:latin typeface="+mn-lt"/>
                <a:ea typeface="+mn-ea"/>
                <a:cs typeface="+mn-cs"/>
              </a:rPr>
              <a:t> his flesh was to secure the highest blessings of health. </a:t>
            </a:r>
          </a:p>
          <a:p>
            <a:r>
              <a:rPr lang="en-GB" sz="1200" u="sng" kern="1200" dirty="0">
                <a:solidFill>
                  <a:schemeClr val="tx1"/>
                </a:solidFill>
                <a:effectLst/>
                <a:latin typeface="+mn-lt"/>
                <a:ea typeface="+mn-ea"/>
                <a:cs typeface="+mn-cs"/>
                <a:hlinkClick r:id="rId9"/>
              </a:rPr>
              <a:t>1</a:t>
            </a:r>
            <a:r>
              <a:rPr lang="en-GB" sz="1200" kern="1200" dirty="0">
                <a:solidFill>
                  <a:schemeClr val="tx1"/>
                </a:solidFill>
                <a:effectLst/>
                <a:latin typeface="+mn-lt"/>
                <a:ea typeface="+mn-ea"/>
                <a:cs typeface="+mn-cs"/>
              </a:rPr>
              <a:t> More particularly in the worship of their divinity lieu or </a:t>
            </a:r>
            <a:r>
              <a:rPr lang="en-GB" sz="1200" kern="1200" dirty="0" err="1">
                <a:solidFill>
                  <a:schemeClr val="tx1"/>
                </a:solidFill>
                <a:effectLst/>
                <a:latin typeface="+mn-lt"/>
                <a:ea typeface="+mn-ea"/>
                <a:cs typeface="+mn-cs"/>
              </a:rPr>
              <a:t>Hesus</a:t>
            </a:r>
            <a:r>
              <a:rPr lang="en-GB" sz="1200" kern="1200" dirty="0">
                <a:solidFill>
                  <a:schemeClr val="tx1"/>
                </a:solidFill>
                <a:effectLst/>
                <a:latin typeface="+mn-lt"/>
                <a:ea typeface="+mn-ea"/>
                <a:cs typeface="+mn-cs"/>
              </a:rPr>
              <a:t>, the god of war.</a:t>
            </a:r>
          </a:p>
          <a:p>
            <a:r>
              <a:rPr lang="en-GB" sz="1200" u="sng" kern="1200" dirty="0">
                <a:solidFill>
                  <a:schemeClr val="tx1"/>
                </a:solidFill>
                <a:effectLst/>
                <a:latin typeface="+mn-lt"/>
                <a:ea typeface="+mn-ea"/>
                <a:cs typeface="+mn-cs"/>
                <a:hlinkClick r:id="rId10"/>
              </a:rPr>
              <a:t>2</a:t>
            </a:r>
            <a:r>
              <a:rPr lang="en-GB" sz="1200" kern="1200" dirty="0">
                <a:solidFill>
                  <a:schemeClr val="tx1"/>
                </a:solidFill>
                <a:effectLst/>
                <a:latin typeface="+mn-lt"/>
                <a:ea typeface="+mn-ea"/>
                <a:cs typeface="+mn-cs"/>
              </a:rPr>
              <a:t> This he did officially, but not effectually, and the Druids survived as a class for many centuries both in Gaul and Britain.</a:t>
            </a:r>
          </a:p>
          <a:p>
            <a:r>
              <a:rPr lang="en-GB" sz="1200" u="sng" kern="1200" dirty="0">
                <a:solidFill>
                  <a:schemeClr val="tx1"/>
                </a:solidFill>
                <a:effectLst/>
                <a:latin typeface="+mn-lt"/>
                <a:ea typeface="+mn-ea"/>
                <a:cs typeface="+mn-cs"/>
                <a:hlinkClick r:id="rId11"/>
              </a:rPr>
              <a:t>3</a:t>
            </a:r>
            <a:r>
              <a:rPr lang="en-GB" sz="1200" kern="1200" dirty="0">
                <a:solidFill>
                  <a:schemeClr val="tx1"/>
                </a:solidFill>
                <a:effectLst/>
                <a:latin typeface="+mn-lt"/>
                <a:ea typeface="+mn-ea"/>
                <a:cs typeface="+mn-cs"/>
              </a:rPr>
              <a:t> He alludes to the British shores bordering on the Atlantic. See B. xix. c. 2.</a:t>
            </a:r>
          </a:p>
          <a:p>
            <a:r>
              <a:rPr lang="en-GB" sz="1200" u="sng" kern="1200" dirty="0">
                <a:solidFill>
                  <a:schemeClr val="tx1"/>
                </a:solidFill>
                <a:effectLst/>
                <a:latin typeface="+mn-lt"/>
                <a:ea typeface="+mn-ea"/>
                <a:cs typeface="+mn-cs"/>
                <a:hlinkClick r:id="rId12"/>
              </a:rPr>
              <a:t>4</a:t>
            </a:r>
            <a:r>
              <a:rPr lang="en-GB" sz="1200" kern="1200" dirty="0">
                <a:solidFill>
                  <a:schemeClr val="tx1"/>
                </a:solidFill>
                <a:effectLst/>
                <a:latin typeface="+mn-lt"/>
                <a:ea typeface="+mn-ea"/>
                <a:cs typeface="+mn-cs"/>
              </a:rPr>
              <a:t> It is a curious fact that the round towers of Ireland bear a strong resemblance to those, the ruins of which are still to be seen on the plains of ancient Persia.</a:t>
            </a:r>
          </a:p>
          <a:p>
            <a:r>
              <a:rPr lang="en-GB" sz="1200" u="sng" kern="1200" dirty="0">
                <a:solidFill>
                  <a:schemeClr val="tx1"/>
                </a:solidFill>
                <a:effectLst/>
                <a:latin typeface="+mn-lt"/>
                <a:ea typeface="+mn-ea"/>
                <a:cs typeface="+mn-cs"/>
                <a:hlinkClick r:id="rId13"/>
              </a:rPr>
              <a:t>5</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Ut</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dedisse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Persis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videri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possit</a:t>
            </a:r>
            <a:r>
              <a:rPr lang="en-GB" sz="1200" kern="1200" dirty="0">
                <a:solidFill>
                  <a:schemeClr val="tx1"/>
                </a:solidFill>
                <a:effectLst/>
                <a:latin typeface="+mn-lt"/>
                <a:ea typeface="+mn-ea"/>
                <a:cs typeface="+mn-cs"/>
              </a:rPr>
              <a:t>." This might possibly mean, "That Persia might almost seem to have communicated it direct to Britain." </a:t>
            </a:r>
            <a:r>
              <a:rPr lang="en-GB" sz="1200" kern="1200" dirty="0" err="1">
                <a:solidFill>
                  <a:schemeClr val="tx1"/>
                </a:solidFill>
                <a:effectLst/>
                <a:latin typeface="+mn-lt"/>
                <a:ea typeface="+mn-ea"/>
                <a:cs typeface="+mn-cs"/>
              </a:rPr>
              <a:t>Ajasson</a:t>
            </a:r>
            <a:r>
              <a:rPr lang="en-GB" sz="1200" kern="1200" dirty="0">
                <a:solidFill>
                  <a:schemeClr val="tx1"/>
                </a:solidFill>
                <a:effectLst/>
                <a:latin typeface="+mn-lt"/>
                <a:ea typeface="+mn-ea"/>
                <a:cs typeface="+mn-cs"/>
              </a:rPr>
              <a:t> enumerates the following superstitions of ancient Britain, as bearing probable marks of an Oriental origin: the worship of the stars, lakes, forests, and rivers; the ceremonials used in cutting the plants </a:t>
            </a:r>
            <a:r>
              <a:rPr lang="en-GB" sz="1200" kern="1200" dirty="0" err="1">
                <a:solidFill>
                  <a:schemeClr val="tx1"/>
                </a:solidFill>
                <a:effectLst/>
                <a:latin typeface="+mn-lt"/>
                <a:ea typeface="+mn-ea"/>
                <a:cs typeface="+mn-cs"/>
              </a:rPr>
              <a:t>samiolus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selago</a:t>
            </a:r>
            <a:r>
              <a:rPr lang="en-GB" sz="1200" kern="1200" dirty="0">
                <a:solidFill>
                  <a:schemeClr val="tx1"/>
                </a:solidFill>
                <a:effectLst/>
                <a:latin typeface="+mn-lt"/>
                <a:ea typeface="+mn-ea"/>
                <a:cs typeface="+mn-cs"/>
              </a:rPr>
              <a:t>, and mistletoe, and the virtues attributed to the adder's egg.</a:t>
            </a:r>
          </a:p>
          <a:p>
            <a:r>
              <a:rPr lang="en-GB" sz="1200" u="sng" kern="1200" dirty="0">
                <a:solidFill>
                  <a:schemeClr val="tx1"/>
                </a:solidFill>
                <a:effectLst/>
                <a:latin typeface="+mn-lt"/>
                <a:ea typeface="+mn-ea"/>
                <a:cs typeface="+mn-cs"/>
                <a:hlinkClick r:id="rId14"/>
              </a:rPr>
              <a:t>6</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Ajasson</a:t>
            </a:r>
            <a:r>
              <a:rPr lang="en-GB" sz="1200" kern="1200" dirty="0">
                <a:solidFill>
                  <a:schemeClr val="tx1"/>
                </a:solidFill>
                <a:effectLst/>
                <a:latin typeface="+mn-lt"/>
                <a:ea typeface="+mn-ea"/>
                <a:cs typeface="+mn-cs"/>
              </a:rPr>
              <a:t> seems inclined to suggest that this may possibly bear reference to the Christian doctrines of redemption and the Sacrament of the Lord's Supper.</a:t>
            </a:r>
          </a:p>
          <a:p>
            <a:r>
              <a:rPr lang="en-GB" sz="1200" kern="1200" dirty="0">
                <a:solidFill>
                  <a:schemeClr val="tx1"/>
                </a:solidFill>
                <a:effectLst/>
                <a:latin typeface="+mn-lt"/>
                <a:ea typeface="+mn-ea"/>
                <a:cs typeface="+mn-cs"/>
              </a:rPr>
              <a:t>The Natural History. Pliny the Elder. John </a:t>
            </a:r>
            <a:r>
              <a:rPr lang="en-GB" sz="1200" kern="1200" dirty="0" err="1">
                <a:solidFill>
                  <a:schemeClr val="tx1"/>
                </a:solidFill>
                <a:effectLst/>
                <a:latin typeface="+mn-lt"/>
                <a:ea typeface="+mn-ea"/>
                <a:cs typeface="+mn-cs"/>
              </a:rPr>
              <a:t>Bostock</a:t>
            </a:r>
            <a:r>
              <a:rPr lang="en-GB" sz="1200" kern="1200" dirty="0">
                <a:solidFill>
                  <a:schemeClr val="tx1"/>
                </a:solidFill>
                <a:effectLst/>
                <a:latin typeface="+mn-lt"/>
                <a:ea typeface="+mn-ea"/>
                <a:cs typeface="+mn-cs"/>
              </a:rPr>
              <a:t>, M.D., F.R.S. H.T. Riley, </a:t>
            </a:r>
            <a:r>
              <a:rPr lang="en-GB" sz="1200" kern="1200" dirty="0" err="1">
                <a:solidFill>
                  <a:schemeClr val="tx1"/>
                </a:solidFill>
                <a:effectLst/>
                <a:latin typeface="+mn-lt"/>
                <a:ea typeface="+mn-ea"/>
                <a:cs typeface="+mn-cs"/>
              </a:rPr>
              <a:t>Esq.</a:t>
            </a:r>
            <a:r>
              <a:rPr lang="en-GB" sz="1200" kern="1200" dirty="0">
                <a:solidFill>
                  <a:schemeClr val="tx1"/>
                </a:solidFill>
                <a:effectLst/>
                <a:latin typeface="+mn-lt"/>
                <a:ea typeface="+mn-ea"/>
                <a:cs typeface="+mn-cs"/>
              </a:rPr>
              <a:t>, B.A. London. Taylor and Francis, Red Lion Court, Fleet Street. 1855. </a:t>
            </a:r>
          </a:p>
          <a:p>
            <a:endParaRPr lang="en-GB" dirty="0"/>
          </a:p>
        </p:txBody>
      </p:sp>
      <p:sp>
        <p:nvSpPr>
          <p:cNvPr id="4" name="Slide Number Placeholder 3"/>
          <p:cNvSpPr>
            <a:spLocks noGrp="1"/>
          </p:cNvSpPr>
          <p:nvPr>
            <p:ph type="sldNum" sz="quarter" idx="10"/>
          </p:nvPr>
        </p:nvSpPr>
        <p:spPr/>
        <p:txBody>
          <a:bodyPr/>
          <a:lstStyle/>
          <a:p>
            <a:fld id="{4C1BC6BC-B186-4BCD-BF46-540DF71A1910}" type="slidenum">
              <a:rPr lang="en-GB" smtClean="0"/>
              <a:t>6</a:t>
            </a:fld>
            <a:endParaRPr lang="en-GB"/>
          </a:p>
        </p:txBody>
      </p:sp>
    </p:spTree>
    <p:extLst>
      <p:ext uri="{BB962C8B-B14F-4D97-AF65-F5344CB8AC3E}">
        <p14:creationId xmlns:p14="http://schemas.microsoft.com/office/powerpoint/2010/main" val="32234960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C. Julius Caesar. Caesar's Gallic War. Translator. W. A. </a:t>
            </a:r>
            <a:r>
              <a:rPr lang="en-GB" dirty="0" err="1"/>
              <a:t>McDevitte</a:t>
            </a:r>
            <a:r>
              <a:rPr lang="en-GB" dirty="0"/>
              <a:t>. Translator. W. S. Bohn. 1st Edition. New York. Harper &amp; Brothers. 1869. Harper's New Classical Library. </a:t>
            </a:r>
          </a:p>
          <a:p>
            <a:endParaRPr lang="en-GB" dirty="0"/>
          </a:p>
        </p:txBody>
      </p:sp>
      <p:sp>
        <p:nvSpPr>
          <p:cNvPr id="4" name="Slide Number Placeholder 3"/>
          <p:cNvSpPr>
            <a:spLocks noGrp="1"/>
          </p:cNvSpPr>
          <p:nvPr>
            <p:ph type="sldNum" sz="quarter" idx="10"/>
          </p:nvPr>
        </p:nvSpPr>
        <p:spPr/>
        <p:txBody>
          <a:bodyPr/>
          <a:lstStyle/>
          <a:p>
            <a:fld id="{4C1BC6BC-B186-4BCD-BF46-540DF71A1910}" type="slidenum">
              <a:rPr lang="en-GB" smtClean="0"/>
              <a:t>17</a:t>
            </a:fld>
            <a:endParaRPr lang="en-GB"/>
          </a:p>
        </p:txBody>
      </p:sp>
    </p:spTree>
    <p:extLst>
      <p:ext uri="{BB962C8B-B14F-4D97-AF65-F5344CB8AC3E}">
        <p14:creationId xmlns:p14="http://schemas.microsoft.com/office/powerpoint/2010/main" val="17157074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e-DE" dirty="0"/>
              <a:t>Brunaux p. 208:</a:t>
            </a:r>
            <a:r>
              <a:rPr lang="de-DE" baseline="0" dirty="0"/>
              <a:t> </a:t>
            </a:r>
            <a:r>
              <a:rPr lang="de-DE" b="1" baseline="0" dirty="0"/>
              <a:t>In Southern Gaul, Greek-style cults already well-established!!!!! </a:t>
            </a:r>
          </a:p>
          <a:p>
            <a:endParaRPr lang="en-GB" b="1" dirty="0"/>
          </a:p>
        </p:txBody>
      </p:sp>
      <p:sp>
        <p:nvSpPr>
          <p:cNvPr id="4" name="Slide Number Placeholder 3"/>
          <p:cNvSpPr>
            <a:spLocks noGrp="1"/>
          </p:cNvSpPr>
          <p:nvPr>
            <p:ph type="sldNum" sz="quarter" idx="10"/>
          </p:nvPr>
        </p:nvSpPr>
        <p:spPr/>
        <p:txBody>
          <a:bodyPr/>
          <a:lstStyle/>
          <a:p>
            <a:fld id="{4C1BC6BC-B186-4BCD-BF46-540DF71A1910}" type="slidenum">
              <a:rPr lang="en-GB" smtClean="0"/>
              <a:t>27</a:t>
            </a:fld>
            <a:endParaRPr lang="en-GB"/>
          </a:p>
        </p:txBody>
      </p:sp>
    </p:spTree>
    <p:extLst>
      <p:ext uri="{BB962C8B-B14F-4D97-AF65-F5344CB8AC3E}">
        <p14:creationId xmlns:p14="http://schemas.microsoft.com/office/powerpoint/2010/main" val="10533975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fr-FR" dirty="0"/>
              <a:t>près décomposition, quand les os étaient parfaitement nettoyés (au bout d'un an), ils étaient récupérés et traités rituellement. Après broyage, les os servaient d'offrande aux divinités chtoniennes (souterraines). Les os retrouvés en charnier proviennent des corps qui sont tombés accidentellement sur le sol lors de la décomposition, considérés comme impurs (souillés par le sol?), ils n'ont pas été traités pour les dieux.</a:t>
            </a:r>
            <a:endParaRPr lang="en-GB" dirty="0"/>
          </a:p>
          <a:p>
            <a:endParaRPr lang="de-DE" dirty="0"/>
          </a:p>
          <a:p>
            <a:pPr marL="0" marR="0" indent="0" algn="l" defTabSz="914400" rtl="0" eaLnBrk="1" fontAlgn="auto" latinLnBrk="0" hangingPunct="1">
              <a:lnSpc>
                <a:spcPct val="100000"/>
              </a:lnSpc>
              <a:spcBef>
                <a:spcPts val="0"/>
              </a:spcBef>
              <a:spcAft>
                <a:spcPts val="0"/>
              </a:spcAft>
              <a:buClrTx/>
              <a:buSzTx/>
              <a:buFontTx/>
              <a:buNone/>
              <a:tabLst/>
              <a:defRPr/>
            </a:pPr>
            <a:r>
              <a:rPr lang="fr-FR" dirty="0"/>
              <a:t>Le vainqueur prélève la tête de sa victime et est autorisé à garder ce trophée personnellement. </a:t>
            </a:r>
            <a:endParaRPr lang="en-GB" dirty="0"/>
          </a:p>
          <a:p>
            <a:endParaRPr lang="en-GB" dirty="0"/>
          </a:p>
        </p:txBody>
      </p:sp>
      <p:sp>
        <p:nvSpPr>
          <p:cNvPr id="4" name="Slide Number Placeholder 3"/>
          <p:cNvSpPr>
            <a:spLocks noGrp="1"/>
          </p:cNvSpPr>
          <p:nvPr>
            <p:ph type="sldNum" sz="quarter" idx="10"/>
          </p:nvPr>
        </p:nvSpPr>
        <p:spPr/>
        <p:txBody>
          <a:bodyPr/>
          <a:lstStyle/>
          <a:p>
            <a:fld id="{4C1BC6BC-B186-4BCD-BF46-540DF71A1910}" type="slidenum">
              <a:rPr lang="en-GB" smtClean="0"/>
              <a:t>29</a:t>
            </a:fld>
            <a:endParaRPr lang="en-GB"/>
          </a:p>
        </p:txBody>
      </p:sp>
    </p:spTree>
    <p:extLst>
      <p:ext uri="{BB962C8B-B14F-4D97-AF65-F5344CB8AC3E}">
        <p14:creationId xmlns:p14="http://schemas.microsoft.com/office/powerpoint/2010/main" val="18812609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fr-FR" dirty="0">
                <a:effectLst/>
              </a:rPr>
              <a:t>pour B. </a:t>
            </a:r>
            <a:r>
              <a:rPr lang="fr-FR" dirty="0" err="1">
                <a:effectLst/>
              </a:rPr>
              <a:t>Lambot</a:t>
            </a:r>
            <a:r>
              <a:rPr lang="fr-FR" dirty="0">
                <a:effectLst/>
              </a:rPr>
              <a:t> des humains sacrifié</a:t>
            </a:r>
          </a:p>
          <a:p>
            <a:endParaRPr lang="en-GB" dirty="0"/>
          </a:p>
        </p:txBody>
      </p:sp>
      <p:sp>
        <p:nvSpPr>
          <p:cNvPr id="4" name="Slide Number Placeholder 3"/>
          <p:cNvSpPr>
            <a:spLocks noGrp="1"/>
          </p:cNvSpPr>
          <p:nvPr>
            <p:ph type="sldNum" sz="quarter" idx="10"/>
          </p:nvPr>
        </p:nvSpPr>
        <p:spPr/>
        <p:txBody>
          <a:bodyPr/>
          <a:lstStyle/>
          <a:p>
            <a:fld id="{4C1BC6BC-B186-4BCD-BF46-540DF71A1910}" type="slidenum">
              <a:rPr lang="en-GB" smtClean="0"/>
              <a:t>33</a:t>
            </a:fld>
            <a:endParaRPr lang="en-GB"/>
          </a:p>
        </p:txBody>
      </p:sp>
    </p:spTree>
    <p:extLst>
      <p:ext uri="{BB962C8B-B14F-4D97-AF65-F5344CB8AC3E}">
        <p14:creationId xmlns:p14="http://schemas.microsoft.com/office/powerpoint/2010/main" val="33900790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he following text is a brief overview of Thanet's Beaker burial heritage. It follows on from the list of Beaker burials provided in 'Thanet's Beaker burials - Part 1'. These parts have been separated to aid digestion!</a:t>
            </a:r>
            <a:endParaRPr lang="en-GB" dirty="0"/>
          </a:p>
        </p:txBody>
      </p:sp>
      <p:sp>
        <p:nvSpPr>
          <p:cNvPr id="4" name="Slide Number Placeholder 3"/>
          <p:cNvSpPr>
            <a:spLocks noGrp="1"/>
          </p:cNvSpPr>
          <p:nvPr>
            <p:ph type="sldNum" sz="quarter" idx="10"/>
          </p:nvPr>
        </p:nvSpPr>
        <p:spPr/>
        <p:txBody>
          <a:bodyPr/>
          <a:lstStyle/>
          <a:p>
            <a:fld id="{4C1BC6BC-B186-4BCD-BF46-540DF71A1910}" type="slidenum">
              <a:rPr lang="en-GB" smtClean="0"/>
              <a:t>35</a:t>
            </a:fld>
            <a:endParaRPr lang="en-GB"/>
          </a:p>
        </p:txBody>
      </p:sp>
    </p:spTree>
    <p:extLst>
      <p:ext uri="{BB962C8B-B14F-4D97-AF65-F5344CB8AC3E}">
        <p14:creationId xmlns:p14="http://schemas.microsoft.com/office/powerpoint/2010/main" val="10510901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de-DE" dirty="0"/>
              <a:t>Does Caesar consciously manipulate the information, re-write the narrative of Poseidonius?</a:t>
            </a:r>
          </a:p>
          <a:p>
            <a:pPr marL="0" marR="0" lvl="1" indent="0" algn="l" defTabSz="914400" rtl="0" eaLnBrk="1" fontAlgn="auto" latinLnBrk="0" hangingPunct="1">
              <a:lnSpc>
                <a:spcPct val="100000"/>
              </a:lnSpc>
              <a:spcBef>
                <a:spcPts val="0"/>
              </a:spcBef>
              <a:spcAft>
                <a:spcPts val="0"/>
              </a:spcAft>
              <a:buClrTx/>
              <a:buSzTx/>
              <a:buFontTx/>
              <a:buNone/>
              <a:tabLst/>
              <a:defRPr/>
            </a:pPr>
            <a:r>
              <a:rPr lang="de-DE" b="1" dirty="0"/>
              <a:t>Non</a:t>
            </a:r>
            <a:r>
              <a:rPr lang="de-DE" dirty="0"/>
              <a:t>, for Brunaux Les Druides p</a:t>
            </a:r>
            <a:r>
              <a:rPr lang="de-DE" baseline="0" dirty="0"/>
              <a:t> 201</a:t>
            </a:r>
            <a:br>
              <a:rPr lang="de-DE" baseline="0" dirty="0"/>
            </a:br>
            <a:r>
              <a:rPr lang="de-DE" b="1" baseline="0" dirty="0"/>
              <a:t>Oui</a:t>
            </a:r>
            <a:r>
              <a:rPr lang="de-DE" baseline="0" dirty="0"/>
              <a:t> pour M Rambaud, L‘Art de la déformation historique dans les Commentaires de César, Paris: Belles Lettres, 1966.</a:t>
            </a:r>
          </a:p>
          <a:p>
            <a:pPr marL="0" marR="0" lvl="1" indent="0" algn="l" defTabSz="914400" rtl="0" eaLnBrk="1" fontAlgn="auto" latinLnBrk="0" hangingPunct="1">
              <a:lnSpc>
                <a:spcPct val="100000"/>
              </a:lnSpc>
              <a:spcBef>
                <a:spcPts val="0"/>
              </a:spcBef>
              <a:spcAft>
                <a:spcPts val="0"/>
              </a:spcAft>
              <a:buClrTx/>
              <a:buSzTx/>
              <a:buFontTx/>
              <a:buNone/>
              <a:tabLst/>
              <a:defRPr/>
            </a:pPr>
            <a:endParaRPr lang="de-DE" dirty="0"/>
          </a:p>
          <a:p>
            <a:endParaRPr lang="de-DE" dirty="0"/>
          </a:p>
          <a:p>
            <a:endParaRPr lang="en-GB" dirty="0"/>
          </a:p>
        </p:txBody>
      </p:sp>
      <p:sp>
        <p:nvSpPr>
          <p:cNvPr id="4" name="Slide Number Placeholder 3"/>
          <p:cNvSpPr>
            <a:spLocks noGrp="1"/>
          </p:cNvSpPr>
          <p:nvPr>
            <p:ph type="sldNum" sz="quarter" idx="10"/>
          </p:nvPr>
        </p:nvSpPr>
        <p:spPr/>
        <p:txBody>
          <a:bodyPr/>
          <a:lstStyle/>
          <a:p>
            <a:fld id="{4C1BC6BC-B186-4BCD-BF46-540DF71A1910}" type="slidenum">
              <a:rPr lang="en-GB" smtClean="0"/>
              <a:t>36</a:t>
            </a:fld>
            <a:endParaRPr lang="en-GB"/>
          </a:p>
        </p:txBody>
      </p:sp>
    </p:spTree>
    <p:extLst>
      <p:ext uri="{BB962C8B-B14F-4D97-AF65-F5344CB8AC3E}">
        <p14:creationId xmlns:p14="http://schemas.microsoft.com/office/powerpoint/2010/main" val="39841915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e-DE" dirty="0"/>
              <a:t>Cf. Brunaux p. 202-203.</a:t>
            </a:r>
          </a:p>
          <a:p>
            <a:endParaRPr lang="en-GB" dirty="0"/>
          </a:p>
        </p:txBody>
      </p:sp>
      <p:sp>
        <p:nvSpPr>
          <p:cNvPr id="4" name="Slide Number Placeholder 3"/>
          <p:cNvSpPr>
            <a:spLocks noGrp="1"/>
          </p:cNvSpPr>
          <p:nvPr>
            <p:ph type="sldNum" sz="quarter" idx="10"/>
          </p:nvPr>
        </p:nvSpPr>
        <p:spPr/>
        <p:txBody>
          <a:bodyPr/>
          <a:lstStyle/>
          <a:p>
            <a:fld id="{4C1BC6BC-B186-4BCD-BF46-540DF71A1910}" type="slidenum">
              <a:rPr lang="en-GB" smtClean="0"/>
              <a:t>37</a:t>
            </a:fld>
            <a:endParaRPr lang="en-GB"/>
          </a:p>
        </p:txBody>
      </p:sp>
    </p:spTree>
    <p:extLst>
      <p:ext uri="{BB962C8B-B14F-4D97-AF65-F5344CB8AC3E}">
        <p14:creationId xmlns:p14="http://schemas.microsoft.com/office/powerpoint/2010/main" val="17468045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a:t>Caesar BG 6.17</a:t>
            </a:r>
            <a:br>
              <a:rPr lang="en-GB" b="1" dirty="0"/>
            </a:br>
            <a:r>
              <a:rPr lang="en-GB" dirty="0"/>
              <a:t>They worship as their divinity, </a:t>
            </a:r>
            <a:r>
              <a:rPr lang="en-GB" dirty="0">
                <a:solidFill>
                  <a:srgbClr val="FFC000"/>
                </a:solidFill>
              </a:rPr>
              <a:t>Mercury</a:t>
            </a:r>
            <a:r>
              <a:rPr lang="en-GB" dirty="0"/>
              <a:t> in particular, and have many images of him, and regard him as the inventor of all arts, they consider him the guide of their journeys and marches, and believe him to have great influence over the acquisition of gain and mercantile transactions. Next to him they worship </a:t>
            </a:r>
            <a:r>
              <a:rPr lang="en-GB" dirty="0">
                <a:solidFill>
                  <a:srgbClr val="FFC000"/>
                </a:solidFill>
              </a:rPr>
              <a:t>Apollo</a:t>
            </a:r>
            <a:r>
              <a:rPr lang="en-GB" dirty="0"/>
              <a:t>, and </a:t>
            </a:r>
            <a:r>
              <a:rPr lang="en-GB" dirty="0">
                <a:solidFill>
                  <a:srgbClr val="FFC000"/>
                </a:solidFill>
              </a:rPr>
              <a:t>Mars</a:t>
            </a:r>
            <a:r>
              <a:rPr lang="en-GB" dirty="0"/>
              <a:t>, and </a:t>
            </a:r>
            <a:r>
              <a:rPr lang="en-GB" dirty="0">
                <a:solidFill>
                  <a:srgbClr val="FFC000"/>
                </a:solidFill>
              </a:rPr>
              <a:t>Jupiter</a:t>
            </a:r>
            <a:r>
              <a:rPr lang="en-GB" dirty="0"/>
              <a:t> , and </a:t>
            </a:r>
            <a:r>
              <a:rPr lang="en-GB" dirty="0">
                <a:solidFill>
                  <a:srgbClr val="FFC000"/>
                </a:solidFill>
              </a:rPr>
              <a:t>Minerva</a:t>
            </a:r>
            <a:r>
              <a:rPr lang="en-GB" dirty="0"/>
              <a:t>; </a:t>
            </a:r>
            <a:r>
              <a:rPr lang="en-GB" dirty="0">
                <a:solidFill>
                  <a:srgbClr val="FFC000"/>
                </a:solidFill>
              </a:rPr>
              <a:t>respecting these deities they have for the most part the same belief as other nations</a:t>
            </a:r>
            <a:r>
              <a:rPr lang="en-GB" dirty="0"/>
              <a:t>: that Apollo averts diseases, that Minerva imparts the invention of manufactures, that Jupiter possesses the sovereignty of the heavenly powers; that Mars presides over wars. To him, when they have determined to engage in battle, they commonly vow those things which they shall take in war. When they have conquered, they sacrifice whatever captured animals may have survived the conflict, and collect the other things into one place. In many states you may see piles of these things heaped up in their consecrated spots; nor does it often happen that any one, disregarding the sanctity of the case, dares either to secrete in his house things captured, or take away those deposited; and the most severe punishment, with torture, has been established for such a deed. </a:t>
            </a:r>
          </a:p>
          <a:p>
            <a:endParaRPr lang="en-GB" dirty="0"/>
          </a:p>
        </p:txBody>
      </p:sp>
      <p:sp>
        <p:nvSpPr>
          <p:cNvPr id="4" name="Slide Number Placeholder 3"/>
          <p:cNvSpPr>
            <a:spLocks noGrp="1"/>
          </p:cNvSpPr>
          <p:nvPr>
            <p:ph type="sldNum" sz="quarter" idx="10"/>
          </p:nvPr>
        </p:nvSpPr>
        <p:spPr/>
        <p:txBody>
          <a:bodyPr/>
          <a:lstStyle/>
          <a:p>
            <a:fld id="{4C1BC6BC-B186-4BCD-BF46-540DF71A1910}" type="slidenum">
              <a:rPr lang="en-GB" smtClean="0"/>
              <a:t>38</a:t>
            </a:fld>
            <a:endParaRPr lang="en-GB"/>
          </a:p>
        </p:txBody>
      </p:sp>
    </p:spTree>
    <p:extLst>
      <p:ext uri="{BB962C8B-B14F-4D97-AF65-F5344CB8AC3E}">
        <p14:creationId xmlns:p14="http://schemas.microsoft.com/office/powerpoint/2010/main" val="1599993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C1BC6BC-B186-4BCD-BF46-540DF71A1910}" type="slidenum">
              <a:rPr lang="en-GB" smtClean="0"/>
              <a:t>39</a:t>
            </a:fld>
            <a:endParaRPr lang="en-GB"/>
          </a:p>
        </p:txBody>
      </p:sp>
    </p:spTree>
    <p:extLst>
      <p:ext uri="{BB962C8B-B14F-4D97-AF65-F5344CB8AC3E}">
        <p14:creationId xmlns:p14="http://schemas.microsoft.com/office/powerpoint/2010/main" val="10425457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b="1" dirty="0">
                <a:solidFill>
                  <a:srgbClr val="FFC000"/>
                </a:solidFill>
              </a:rPr>
              <a:t>Cicero </a:t>
            </a:r>
            <a:r>
              <a:rPr lang="de-DE" b="1" i="1" dirty="0">
                <a:solidFill>
                  <a:srgbClr val="FFC000"/>
                </a:solidFill>
              </a:rPr>
              <a:t>Pro Fonteio </a:t>
            </a:r>
            <a:r>
              <a:rPr lang="de-DE" b="1" dirty="0">
                <a:solidFill>
                  <a:srgbClr val="FFC000"/>
                </a:solidFill>
              </a:rPr>
              <a:t>XIII-XIV 30-31  (69 B.C.)   </a:t>
            </a:r>
            <a:br>
              <a:rPr lang="de-DE" b="1" dirty="0">
                <a:solidFill>
                  <a:srgbClr val="FFC000"/>
                </a:solidFill>
              </a:rPr>
            </a:br>
            <a:r>
              <a:rPr lang="de-DE" dirty="0">
                <a:solidFill>
                  <a:srgbClr val="FFC000"/>
                </a:solidFill>
              </a:rPr>
              <a:t>(decrediting the Celtic witness </a:t>
            </a:r>
            <a:r>
              <a:rPr lang="en-GB" dirty="0" err="1">
                <a:effectLst/>
              </a:rPr>
              <a:t>Induciomarus</a:t>
            </a:r>
            <a:r>
              <a:rPr lang="en-GB" dirty="0">
                <a:effectLst/>
              </a:rPr>
              <a:t>)</a:t>
            </a:r>
            <a:br>
              <a:rPr lang="en-GB" dirty="0">
                <a:effectLst/>
              </a:rPr>
            </a:br>
            <a:r>
              <a:rPr lang="en-GB" dirty="0">
                <a:effectLst/>
              </a:rPr>
              <a:t>(…)) [30] Do you think that those nations are influenced in giving their evidence by the sanctity of an oath, and by the fear of </a:t>
            </a:r>
            <a:r>
              <a:rPr lang="en-GB" dirty="0">
                <a:solidFill>
                  <a:srgbClr val="FFC000"/>
                </a:solidFill>
                <a:effectLst/>
              </a:rPr>
              <a:t>the immortal gods, which are so widely different from other nations in their habits and natural disposition</a:t>
            </a:r>
            <a:r>
              <a:rPr lang="en-GB" dirty="0">
                <a:effectLst/>
              </a:rPr>
              <a:t>? For other nations undertake wars in defence of their religious feelings; </a:t>
            </a:r>
            <a:r>
              <a:rPr lang="en-GB" dirty="0">
                <a:solidFill>
                  <a:srgbClr val="FFC000"/>
                </a:solidFill>
                <a:effectLst/>
              </a:rPr>
              <a:t>they wage war against the religion of every people</a:t>
            </a:r>
            <a:r>
              <a:rPr lang="en-GB" dirty="0">
                <a:effectLst/>
              </a:rPr>
              <a:t>; other nations when waging war beg for sanction and pardon from the immortal gods; they </a:t>
            </a:r>
            <a:r>
              <a:rPr lang="en-GB" dirty="0">
                <a:solidFill>
                  <a:srgbClr val="FFC000"/>
                </a:solidFill>
                <a:effectLst/>
              </a:rPr>
              <a:t>have waged war with the immortal gods themselve</a:t>
            </a:r>
            <a:r>
              <a:rPr lang="en-GB" dirty="0">
                <a:effectLst/>
              </a:rPr>
              <a:t>s. </a:t>
            </a:r>
            <a:r>
              <a:rPr lang="en-GB" b="1" dirty="0">
                <a:effectLst/>
              </a:rPr>
              <a:t>14.</a:t>
            </a:r>
            <a:r>
              <a:rPr lang="en-GB" dirty="0">
                <a:effectLst/>
              </a:rPr>
              <a:t> These are the nations which formerly marched to such a distance from their settlements, as far as </a:t>
            </a:r>
            <a:r>
              <a:rPr lang="en-GB" dirty="0">
                <a:solidFill>
                  <a:srgbClr val="FFC000"/>
                </a:solidFill>
                <a:effectLst/>
              </a:rPr>
              <a:t>Delphi, to attack and pillage the </a:t>
            </a:r>
            <a:r>
              <a:rPr lang="en-GB" dirty="0" err="1">
                <a:solidFill>
                  <a:srgbClr val="FFC000"/>
                </a:solidFill>
                <a:effectLst/>
              </a:rPr>
              <a:t>Pythian</a:t>
            </a:r>
            <a:r>
              <a:rPr lang="en-GB" dirty="0">
                <a:solidFill>
                  <a:srgbClr val="FFC000"/>
                </a:solidFill>
                <a:effectLst/>
              </a:rPr>
              <a:t> Apollo</a:t>
            </a:r>
            <a:r>
              <a:rPr lang="en-GB" dirty="0">
                <a:effectLst/>
              </a:rPr>
              <a:t>, and the </a:t>
            </a:r>
            <a:r>
              <a:rPr lang="en-GB" dirty="0">
                <a:solidFill>
                  <a:srgbClr val="FFC000"/>
                </a:solidFill>
                <a:effectLst/>
              </a:rPr>
              <a:t>oracle of the whole world</a:t>
            </a:r>
            <a:r>
              <a:rPr lang="en-GB" dirty="0">
                <a:effectLst/>
              </a:rPr>
              <a:t>. By these same nations, so pious, so scrupulous in giving their evidence, was </a:t>
            </a:r>
            <a:r>
              <a:rPr lang="en-GB" dirty="0">
                <a:solidFill>
                  <a:srgbClr val="FFC000"/>
                </a:solidFill>
                <a:effectLst/>
              </a:rPr>
              <a:t>the Capitol </a:t>
            </a:r>
            <a:r>
              <a:rPr lang="en-GB" dirty="0">
                <a:effectLst/>
              </a:rPr>
              <a:t>besieged (…), and that Jupiter, under the obligations of whose name our ancestors decided that the good faith of all witnesses should be pledged. [31] Lastly, can anything appear holy or solemn in the eyes of those men, who, if ever they are so much influenced by any fear as to think it necessary to propitiate the immortal gods, </a:t>
            </a:r>
            <a:r>
              <a:rPr lang="en-GB" dirty="0">
                <a:solidFill>
                  <a:srgbClr val="FFC000"/>
                </a:solidFill>
                <a:effectLst/>
              </a:rPr>
              <a:t>defile their altars and temples with human victims</a:t>
            </a:r>
            <a:r>
              <a:rPr lang="en-GB" dirty="0">
                <a:effectLst/>
              </a:rPr>
              <a:t>? So that they cannot pay proper honour to religion itself without first </a:t>
            </a:r>
            <a:r>
              <a:rPr lang="en-GB" dirty="0">
                <a:solidFill>
                  <a:srgbClr val="FFC000"/>
                </a:solidFill>
                <a:effectLst/>
              </a:rPr>
              <a:t>violating</a:t>
            </a:r>
            <a:r>
              <a:rPr lang="en-GB" dirty="0">
                <a:effectLst/>
              </a:rPr>
              <a:t> it with wickedness. </a:t>
            </a:r>
            <a:r>
              <a:rPr lang="en-GB" dirty="0">
                <a:solidFill>
                  <a:srgbClr val="FFC000"/>
                </a:solidFill>
                <a:effectLst/>
              </a:rPr>
              <a:t>For who is ignorant that, to this very day, they retain that savage and barbarous custom of sacrificing men</a:t>
            </a:r>
            <a:r>
              <a:rPr lang="en-GB" dirty="0">
                <a:effectLst/>
              </a:rPr>
              <a:t>? What, therefore, do you suppose is the good faith, what the piety of those men, who think that even the immortal gods can be most easily propitiated by the </a:t>
            </a:r>
            <a:r>
              <a:rPr lang="en-GB" dirty="0">
                <a:solidFill>
                  <a:srgbClr val="FFC000"/>
                </a:solidFill>
                <a:effectLst/>
              </a:rPr>
              <a:t>wickedness and murder of men</a:t>
            </a:r>
            <a:r>
              <a:rPr lang="en-GB" dirty="0">
                <a:effectLst/>
              </a:rPr>
              <a:t>? (…) Will you think that anything is said holily or moderately by these men? </a:t>
            </a:r>
            <a:endParaRPr lang="en-GB" dirty="0"/>
          </a:p>
          <a:p>
            <a:endParaRPr lang="en-GB" dirty="0"/>
          </a:p>
        </p:txBody>
      </p:sp>
      <p:sp>
        <p:nvSpPr>
          <p:cNvPr id="4" name="Slide Number Placeholder 3"/>
          <p:cNvSpPr>
            <a:spLocks noGrp="1"/>
          </p:cNvSpPr>
          <p:nvPr>
            <p:ph type="sldNum" sz="quarter" idx="10"/>
          </p:nvPr>
        </p:nvSpPr>
        <p:spPr/>
        <p:txBody>
          <a:bodyPr/>
          <a:lstStyle/>
          <a:p>
            <a:fld id="{4C1BC6BC-B186-4BCD-BF46-540DF71A1910}" type="slidenum">
              <a:rPr lang="en-GB" smtClean="0"/>
              <a:t>40</a:t>
            </a:fld>
            <a:endParaRPr lang="en-GB"/>
          </a:p>
        </p:txBody>
      </p:sp>
    </p:spTree>
    <p:extLst>
      <p:ext uri="{BB962C8B-B14F-4D97-AF65-F5344CB8AC3E}">
        <p14:creationId xmlns:p14="http://schemas.microsoft.com/office/powerpoint/2010/main" val="9776952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err="1"/>
              <a:t>Cic</a:t>
            </a:r>
            <a:r>
              <a:rPr lang="en-GB" b="1" dirty="0"/>
              <a:t>. Font. 12</a:t>
            </a:r>
          </a:p>
          <a:p>
            <a:r>
              <a:rPr lang="en-GB" b="1" dirty="0"/>
              <a:t>12.</a:t>
            </a:r>
            <a:r>
              <a:rPr lang="en-GB" dirty="0"/>
              <a:t> [26] Had then those Roman knights, whom we ourselves have seen who have lately flourished in the republic, and in the courts, so much courage and so much vigour as to refuse belief to Marcus </a:t>
            </a:r>
            <a:r>
              <a:rPr lang="en-GB" dirty="0" err="1"/>
              <a:t>Scaurus</a:t>
            </a:r>
            <a:r>
              <a:rPr lang="en-GB" dirty="0"/>
              <a:t> when a witness; and are you afraid to disbelieve the evidence of the Volcae and of the </a:t>
            </a:r>
            <a:r>
              <a:rPr lang="en-GB" dirty="0" err="1"/>
              <a:t>Allobroges</a:t>
            </a:r>
            <a:r>
              <a:rPr lang="en-GB" dirty="0"/>
              <a:t>? If it was not right to give credence to a hostile witness, was Crassus more hostile to Marcellus, or </a:t>
            </a:r>
            <a:r>
              <a:rPr lang="en-GB" dirty="0" err="1"/>
              <a:t>Scaurus</a:t>
            </a:r>
            <a:r>
              <a:rPr lang="en-GB" dirty="0"/>
              <a:t> to Fimbria, on account of any political differences, or any domestic quarrels, than the Gauls are to </a:t>
            </a:r>
            <a:r>
              <a:rPr lang="en-GB" dirty="0" err="1"/>
              <a:t>Fonteius</a:t>
            </a:r>
            <a:r>
              <a:rPr lang="en-GB" dirty="0"/>
              <a:t>? For of the Gauls, those even who stand on the best ground have been compelled once and again, and sorely against their will, to furnish cavalry, money, and corn; and of the rest, some have been deprived of their land in ancient wars, some have been overwhelmed and subdued in war by this very man. [27] If those men ought not to be believed who appear to say anything covetously with a view to some private gain, I think that the </a:t>
            </a:r>
            <a:r>
              <a:rPr lang="en-GB" dirty="0" err="1"/>
              <a:t>Caepios</a:t>
            </a:r>
            <a:r>
              <a:rPr lang="en-GB" dirty="0"/>
              <a:t> and </a:t>
            </a:r>
            <a:r>
              <a:rPr lang="en-GB" dirty="0" err="1"/>
              <a:t>Metelli</a:t>
            </a:r>
            <a:r>
              <a:rPr lang="en-GB" dirty="0"/>
              <a:t> proposed to themselves a greater gain from the condemnation of Quintus </a:t>
            </a:r>
            <a:r>
              <a:rPr lang="en-GB" dirty="0" err="1"/>
              <a:t>Pompeius</a:t>
            </a:r>
            <a:r>
              <a:rPr lang="en-GB" dirty="0"/>
              <a:t>, as by that they would have got rid of a formidable adversary to all their views, than all the Gauls hoped for from the disaster of Marcus </a:t>
            </a:r>
            <a:r>
              <a:rPr lang="en-GB" dirty="0" err="1"/>
              <a:t>Fonteius</a:t>
            </a:r>
            <a:r>
              <a:rPr lang="en-GB" dirty="0"/>
              <a:t>, in which that province believed that all its safety and liberty consisted. </a:t>
            </a:r>
          </a:p>
          <a:p>
            <a:r>
              <a:rPr lang="en-GB" dirty="0"/>
              <a:t>If it is proper to have a regard to the men themselves, (a thing which in truth in the case of witnesses ought to be of the greatest weight,) is any one, the most honourable man in all </a:t>
            </a:r>
            <a:r>
              <a:rPr lang="en-GB" dirty="0">
                <a:hlinkClick r:id="rId3"/>
              </a:rPr>
              <a:t>Gaul</a:t>
            </a:r>
            <a:r>
              <a:rPr lang="en-GB" dirty="0"/>
              <a:t> to be compared, I will not say with the most honourable men of our city, but even with the meanest of Roman citizens? Does </a:t>
            </a:r>
            <a:r>
              <a:rPr lang="en-GB" dirty="0" err="1"/>
              <a:t>Induciomarus</a:t>
            </a:r>
            <a:r>
              <a:rPr lang="en-GB" dirty="0"/>
              <a:t> know what is the meaning of giving evidence? Is he affected with that awe which moves every individual among us when he is brought into that box? </a:t>
            </a:r>
          </a:p>
          <a:p>
            <a:endParaRPr lang="de-DE" dirty="0"/>
          </a:p>
          <a:p>
            <a:pPr marL="0" marR="0" indent="0" algn="l" defTabSz="914400" rtl="0" eaLnBrk="1" fontAlgn="auto" latinLnBrk="0" hangingPunct="1">
              <a:lnSpc>
                <a:spcPct val="100000"/>
              </a:lnSpc>
              <a:spcBef>
                <a:spcPts val="0"/>
              </a:spcBef>
              <a:spcAft>
                <a:spcPts val="0"/>
              </a:spcAft>
              <a:buClrTx/>
              <a:buSzTx/>
              <a:buFontTx/>
              <a:buNone/>
              <a:tabLst/>
              <a:defRPr/>
            </a:pPr>
            <a:r>
              <a:rPr lang="en-GB" b="1" dirty="0"/>
              <a:t>13.</a:t>
            </a:r>
            <a:r>
              <a:rPr lang="en-GB" dirty="0"/>
              <a:t> [28] Recollect, O judges, with how much pains you are accustomed to labour, considering not only what you are going to state in your evidence, but even what words you shall use, lest any word should appear to be used too moderately, or lest on the other hand any expression should appear to have escaped you from any private motive. You take pains even so to mould your countenances, that no suspicion of any private motive may be excited; that when you come forward there may be a sort of silent opinion of your modesty and scrupulousness, and that, when you leave the box, that reputation may appear to have been carefully preserved and retained. [29] I suppose </a:t>
            </a:r>
            <a:r>
              <a:rPr lang="en-GB" dirty="0" err="1"/>
              <a:t>Induciomarus</a:t>
            </a:r>
            <a:r>
              <a:rPr lang="en-GB" dirty="0"/>
              <a:t>, when he gave his evidence, had all these fears and all these thoughts; he, who left out of his whole evidence that most considerate word, to which we are all habituated, “I think,” a word which we use even when we are relating on our oath what we know of our own knowledge, what we ourselves have seen; and said that he knew everything he was stating. He feared, forsooth, lest he should lose any of his reputation in your eyes and in those of the Roman people; lest any such report should get abroad that </a:t>
            </a:r>
            <a:r>
              <a:rPr lang="en-GB" dirty="0" err="1"/>
              <a:t>Induciomarus</a:t>
            </a:r>
            <a:r>
              <a:rPr lang="en-GB" dirty="0"/>
              <a:t>, a man of such rank, had spoken with such partiality, with such rashness. The truth was, he did not understand that in giving his evidence there was anything which he was bound to display either to his own countrymen or to our accusers, except his voice, his countenance, and his audacity. [30] Do you think that those nations are influenced in giving their evidence by the sanctity of an oath, and by the fear of the immortal gods, which are so widely different from other nations in their habits and natural disposition? For other nations undertake wars in defence of their religious feelings; they wage war against the religion of every people; other nations when waging war beg for sanction and pardon from the immortal gods; they have waged war with the immortal gods themselves. </a:t>
            </a:r>
          </a:p>
          <a:p>
            <a:endParaRPr lang="de-DE" dirty="0"/>
          </a:p>
          <a:p>
            <a:r>
              <a:rPr lang="en-GB" b="1" dirty="0"/>
              <a:t>14.</a:t>
            </a:r>
            <a:r>
              <a:rPr lang="en-GB" dirty="0"/>
              <a:t> These are the nations which formerly marched to such a distance from their settlements, as far as </a:t>
            </a:r>
            <a:r>
              <a:rPr lang="en-GB" dirty="0">
                <a:hlinkClick r:id="rId4"/>
              </a:rPr>
              <a:t>Delphi</a:t>
            </a:r>
            <a:r>
              <a:rPr lang="en-GB" dirty="0"/>
              <a:t>, to attack and pillage the </a:t>
            </a:r>
            <a:r>
              <a:rPr lang="en-GB" dirty="0" err="1"/>
              <a:t>Pythian</a:t>
            </a:r>
            <a:r>
              <a:rPr lang="en-GB" dirty="0"/>
              <a:t> Apollo, and the oracle of the whole world. By these same nations, so pious, so scrupulous in giving their evidence, was the Capitol besieged, and that Jupiter, under the obligations of whose name our ancestors decided that the good faith of all witnesses should be pledged. [31] Lastly, can anything appear holy or solemn in the eyes of those men, who, if ever they are so much influenced by any fear as to think it necessary to propitiate the immortal gods, defile their altars and temples with human victims? So that they cannot pay proper honour to religion itself without first violating it with wickedness. For who is ignorant that, to this very day, they retain that savage and barbarous custom of sacrificing men? What, therefore, do you suppose is the good faith, what the piety of those men, who think that even the immortal gods can be most easily propitiated by the wickedness and murder of men? Will you connect your own religious ideas with these witnesses? Will you think that anything is said holily or moderately by these men? [32] Will your minds, pure and upright as they are, bring themselves into such a state that, when all our ambassadors who for the last three years have arrived in </a:t>
            </a:r>
            <a:r>
              <a:rPr lang="en-GB" dirty="0">
                <a:hlinkClick r:id="rId5"/>
              </a:rPr>
              <a:t>Gaul</a:t>
            </a:r>
            <a:r>
              <a:rPr lang="en-GB" dirty="0"/>
              <a:t>, when all the Roman knights who have been in that province, when all the traders of that province, when, in short, all the allies and friends of the Roman people who are in </a:t>
            </a:r>
            <a:r>
              <a:rPr lang="en-GB" dirty="0">
                <a:hlinkClick r:id="rId6"/>
              </a:rPr>
              <a:t>Gaul</a:t>
            </a:r>
            <a:r>
              <a:rPr lang="en-GB" dirty="0"/>
              <a:t>, wish Marcus </a:t>
            </a:r>
            <a:r>
              <a:rPr lang="en-GB" dirty="0" err="1"/>
              <a:t>Fonteius</a:t>
            </a:r>
            <a:r>
              <a:rPr lang="en-GB" dirty="0"/>
              <a:t> to be safe, and extol him on their oaths both in public and in private, you should still prefer to give your decision in unison with the Gauls? Appealing to comply with what? With the wishes of men? Is then the wish of our enemies to have more authority in your eyes than that of our countrymen? With the dignity of the witnesses? Can you then possibly prefer strangers to people whom you know, unjust men to just ones, foreigners to countrymen, covetous men to moderate ones, mercenary men to disinterested ones, impious men to conscientious ones, men who are the greatest enemies to our dominions and to our name, to good and loyal allies and citizens? </a:t>
            </a:r>
          </a:p>
          <a:p>
            <a:br>
              <a:rPr lang="en-GB" dirty="0"/>
            </a:br>
            <a:endParaRPr lang="en-GB" dirty="0"/>
          </a:p>
          <a:p>
            <a:r>
              <a:rPr lang="en-GB" dirty="0"/>
              <a:t>M. </a:t>
            </a:r>
            <a:r>
              <a:rPr lang="en-GB" dirty="0" err="1"/>
              <a:t>Tullius</a:t>
            </a:r>
            <a:r>
              <a:rPr lang="en-GB" dirty="0"/>
              <a:t> Cicero. The Orations of Marcus </a:t>
            </a:r>
            <a:r>
              <a:rPr lang="en-GB" dirty="0" err="1"/>
              <a:t>Tullius</a:t>
            </a:r>
            <a:r>
              <a:rPr lang="en-GB" dirty="0"/>
              <a:t> Cicero, literally translated by C. D. </a:t>
            </a:r>
            <a:r>
              <a:rPr lang="en-GB" dirty="0" err="1"/>
              <a:t>Yonge</a:t>
            </a:r>
            <a:r>
              <a:rPr lang="en-GB" dirty="0"/>
              <a:t>, B. A. London. Henry G. Bohn, York Street, Covent Garden. 1856. </a:t>
            </a:r>
          </a:p>
          <a:p>
            <a:endParaRPr lang="en-GB" dirty="0"/>
          </a:p>
        </p:txBody>
      </p:sp>
      <p:sp>
        <p:nvSpPr>
          <p:cNvPr id="4" name="Slide Number Placeholder 3"/>
          <p:cNvSpPr>
            <a:spLocks noGrp="1"/>
          </p:cNvSpPr>
          <p:nvPr>
            <p:ph type="sldNum" sz="quarter" idx="10"/>
          </p:nvPr>
        </p:nvSpPr>
        <p:spPr/>
        <p:txBody>
          <a:bodyPr/>
          <a:lstStyle/>
          <a:p>
            <a:fld id="{4C1BC6BC-B186-4BCD-BF46-540DF71A1910}" type="slidenum">
              <a:rPr lang="en-GB" smtClean="0"/>
              <a:t>41</a:t>
            </a:fld>
            <a:endParaRPr lang="en-GB"/>
          </a:p>
        </p:txBody>
      </p:sp>
    </p:spTree>
    <p:extLst>
      <p:ext uri="{BB962C8B-B14F-4D97-AF65-F5344CB8AC3E}">
        <p14:creationId xmlns:p14="http://schemas.microsoft.com/office/powerpoint/2010/main" val="10928754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e-DE" dirty="0"/>
              <a:t>Auf HOFENEDER,</a:t>
            </a:r>
            <a:r>
              <a:rPr lang="de-DE" baseline="0" dirty="0"/>
              <a:t> Rez. FREEMAN:</a:t>
            </a:r>
          </a:p>
          <a:p>
            <a:pPr marL="0" marR="0" indent="0" algn="l" defTabSz="914400" rtl="0" eaLnBrk="1" fontAlgn="auto" latinLnBrk="0" hangingPunct="1">
              <a:lnSpc>
                <a:spcPct val="100000"/>
              </a:lnSpc>
              <a:spcBef>
                <a:spcPts val="0"/>
              </a:spcBef>
              <a:spcAft>
                <a:spcPts val="0"/>
              </a:spcAft>
              <a:buClrTx/>
              <a:buSzTx/>
              <a:buFontTx/>
              <a:buNone/>
              <a:tabLst/>
              <a:defRPr/>
            </a:pPr>
            <a:r>
              <a:rPr lang="de-DE" dirty="0"/>
              <a:t>Recht oberflächlich sind auch die Ausführungen (S. 121–123) zu Poseidonios’ Nachricht über die Bacchantinnen auf einer Atlantikinsel vor der Mündung der Loire (EDELSTEIN – KIDD F 276 = Strab. Geogr. 4, 4,6). Diese Stelle läßt sich nämlich nur unter größten Vorbehalten für die keltische Religionsgeschichte verwerten, wie die von FREEMAN nicht berücksichtigen Forschungen von Marcel DETIENNE gezeigt haben.11 Ähnliches gilt für die Aussage (S. 123): „Even later </a:t>
            </a:r>
            <a:r>
              <a:rPr lang="en-GB" dirty="0"/>
              <a:t>classical commentaries mention a </a:t>
            </a:r>
            <a:r>
              <a:rPr lang="en-GB" dirty="0">
                <a:solidFill>
                  <a:srgbClr val="FFC000"/>
                </a:solidFill>
              </a:rPr>
              <a:t>human scapegoat figure </a:t>
            </a:r>
            <a:r>
              <a:rPr lang="en-GB" dirty="0"/>
              <a:t>among the Gauls who would voluntarily lay down his or her life for the good of the community.“ FREEMAN </a:t>
            </a:r>
            <a:r>
              <a:rPr lang="en-GB" dirty="0" err="1"/>
              <a:t>spielt</a:t>
            </a:r>
            <a:r>
              <a:rPr lang="en-GB" dirty="0"/>
              <a:t> </a:t>
            </a:r>
            <a:r>
              <a:rPr lang="en-GB" dirty="0" err="1"/>
              <a:t>hier</a:t>
            </a:r>
            <a:r>
              <a:rPr lang="en-GB" dirty="0"/>
              <a:t> auf </a:t>
            </a:r>
            <a:r>
              <a:rPr lang="de-DE" dirty="0"/>
              <a:t>drei Notizen an, die von einem Sündenbockritual als einer </a:t>
            </a:r>
            <a:r>
              <a:rPr lang="de-DE" i="1" dirty="0"/>
              <a:t>mos Gallorum </a:t>
            </a:r>
            <a:r>
              <a:rPr lang="de-DE" dirty="0"/>
              <a:t>bei den Massalioten berichten.12 Es gibt jedoch gute Gründe, die dagegen sprechen, daß hier eine genuin gallische Sitte vorliegt. Der Vergleich mit anderen ganz ähnlichen Riten in der griechischen Welt zeigt eindeutig, daß es sich um einen originär griechischen Brauch handelt. Ein Grund für die Zuweisung dieses </a:t>
            </a:r>
            <a:r>
              <a:rPr lang="de-DE" dirty="0">
                <a:solidFill>
                  <a:srgbClr val="FFC000"/>
                </a:solidFill>
              </a:rPr>
              <a:t>einen Ritus an die Gallier in unseren Quellen dürfte deren notorische Reputation als Praktizierer von Menschenopfern gewesen sein</a:t>
            </a:r>
            <a:r>
              <a:rPr lang="de-DE" dirty="0"/>
              <a:t>.13</a:t>
            </a:r>
            <a:endParaRPr lang="en-GB" dirty="0"/>
          </a:p>
          <a:p>
            <a:r>
              <a:rPr lang="de-DE" sz="1200" b="0" i="0" u="none" strike="noStrike" kern="1200" baseline="0" dirty="0">
                <a:solidFill>
                  <a:schemeClr val="tx1"/>
                </a:solidFill>
                <a:latin typeface="+mn-lt"/>
                <a:ea typeface="+mn-ea"/>
                <a:cs typeface="+mn-cs"/>
              </a:rPr>
              <a:t>10 BIRKHAN 1997: 1008–1009; vgl. auch HOFENEDER 2005: 211.</a:t>
            </a:r>
          </a:p>
          <a:p>
            <a:r>
              <a:rPr lang="de-DE" sz="1200" b="0" i="0" u="none" strike="noStrike" kern="1200" baseline="0" dirty="0">
                <a:solidFill>
                  <a:schemeClr val="tx1"/>
                </a:solidFill>
                <a:latin typeface="+mn-lt"/>
                <a:ea typeface="+mn-ea"/>
                <a:cs typeface="+mn-cs"/>
              </a:rPr>
              <a:t>11 DETIENNE 1995: 81–108; s. dazu ausführlich auch HOFENEDER 2005: 132–136.</a:t>
            </a:r>
          </a:p>
          <a:p>
            <a:r>
              <a:rPr lang="fr-FR" sz="1200" b="0" i="0" u="none" strike="noStrike" kern="1200" baseline="0" dirty="0">
                <a:solidFill>
                  <a:schemeClr val="tx1"/>
                </a:solidFill>
                <a:latin typeface="+mn-lt"/>
                <a:ea typeface="+mn-ea"/>
                <a:cs typeface="+mn-cs"/>
              </a:rPr>
              <a:t>12 </a:t>
            </a:r>
            <a:r>
              <a:rPr lang="fr-FR" sz="1200" b="0" i="0" u="none" strike="noStrike" kern="1200" baseline="0" dirty="0" err="1">
                <a:solidFill>
                  <a:schemeClr val="tx1"/>
                </a:solidFill>
                <a:latin typeface="+mn-lt"/>
                <a:ea typeface="+mn-ea"/>
                <a:cs typeface="+mn-cs"/>
              </a:rPr>
              <a:t>Petron</a:t>
            </a:r>
            <a:r>
              <a:rPr lang="fr-FR" sz="1200" b="0" i="0" u="none" strike="noStrike" kern="1200" baseline="0" dirty="0">
                <a:solidFill>
                  <a:schemeClr val="tx1"/>
                </a:solidFill>
                <a:latin typeface="+mn-lt"/>
                <a:ea typeface="+mn-ea"/>
                <a:cs typeface="+mn-cs"/>
              </a:rPr>
              <a:t>. F 1 BÜCHELER – HERAEUS = Servius ad </a:t>
            </a:r>
            <a:r>
              <a:rPr lang="fr-FR" sz="1200" b="0" i="0" u="none" strike="noStrike" kern="1200" baseline="0" dirty="0" err="1">
                <a:solidFill>
                  <a:schemeClr val="tx1"/>
                </a:solidFill>
                <a:latin typeface="+mn-lt"/>
                <a:ea typeface="+mn-ea"/>
                <a:cs typeface="+mn-cs"/>
              </a:rPr>
              <a:t>Aen</a:t>
            </a:r>
            <a:r>
              <a:rPr lang="fr-FR" sz="1200" b="0" i="0" u="none" strike="noStrike" kern="1200" baseline="0" dirty="0">
                <a:solidFill>
                  <a:schemeClr val="tx1"/>
                </a:solidFill>
                <a:latin typeface="+mn-lt"/>
                <a:ea typeface="+mn-ea"/>
                <a:cs typeface="+mn-cs"/>
              </a:rPr>
              <a:t>. 3,57; </a:t>
            </a:r>
            <a:r>
              <a:rPr lang="fr-FR" sz="1200" b="0" i="0" u="none" strike="noStrike" kern="1200" baseline="0" dirty="0" err="1">
                <a:solidFill>
                  <a:schemeClr val="tx1"/>
                </a:solidFill>
                <a:latin typeface="+mn-lt"/>
                <a:ea typeface="+mn-ea"/>
                <a:cs typeface="+mn-cs"/>
              </a:rPr>
              <a:t>Lactantius</a:t>
            </a:r>
            <a:r>
              <a:rPr lang="fr-FR" sz="1200" b="0" i="0" u="none" strike="noStrike" kern="1200" baseline="0" dirty="0">
                <a:solidFill>
                  <a:schemeClr val="tx1"/>
                </a:solidFill>
                <a:latin typeface="+mn-lt"/>
                <a:ea typeface="+mn-ea"/>
                <a:cs typeface="+mn-cs"/>
              </a:rPr>
              <a:t> </a:t>
            </a:r>
            <a:r>
              <a:rPr lang="fr-FR" sz="1200" b="0" i="0" u="none" strike="noStrike" kern="1200" baseline="0" dirty="0" err="1">
                <a:solidFill>
                  <a:schemeClr val="tx1"/>
                </a:solidFill>
                <a:latin typeface="+mn-lt"/>
                <a:ea typeface="+mn-ea"/>
                <a:cs typeface="+mn-cs"/>
              </a:rPr>
              <a:t>Placidus</a:t>
            </a:r>
            <a:r>
              <a:rPr lang="fr-FR" sz="1200" b="0" i="0" u="none" strike="noStrike" kern="1200" baseline="0" dirty="0">
                <a:solidFill>
                  <a:schemeClr val="tx1"/>
                </a:solidFill>
                <a:latin typeface="+mn-lt"/>
                <a:ea typeface="+mn-ea"/>
                <a:cs typeface="+mn-cs"/>
              </a:rPr>
              <a:t>, </a:t>
            </a:r>
            <a:r>
              <a:rPr lang="fr-FR" sz="1200" b="0" i="0" u="none" strike="noStrike" kern="1200" baseline="0" dirty="0" err="1">
                <a:solidFill>
                  <a:schemeClr val="tx1"/>
                </a:solidFill>
                <a:latin typeface="+mn-lt"/>
                <a:ea typeface="+mn-ea"/>
                <a:cs typeface="+mn-cs"/>
              </a:rPr>
              <a:t>Commentarius</a:t>
            </a:r>
            <a:r>
              <a:rPr lang="fr-FR" sz="1200" b="0" i="0" u="none" strike="noStrike" kern="1200" baseline="0" dirty="0">
                <a:solidFill>
                  <a:schemeClr val="tx1"/>
                </a:solidFill>
                <a:latin typeface="+mn-lt"/>
                <a:ea typeface="+mn-ea"/>
                <a:cs typeface="+mn-cs"/>
              </a:rPr>
              <a:t> in </a:t>
            </a:r>
            <a:r>
              <a:rPr lang="fr-FR" sz="1200" b="0" i="0" u="none" strike="noStrike" kern="1200" baseline="0" dirty="0" err="1">
                <a:solidFill>
                  <a:schemeClr val="tx1"/>
                </a:solidFill>
                <a:latin typeface="+mn-lt"/>
                <a:ea typeface="+mn-ea"/>
                <a:cs typeface="+mn-cs"/>
              </a:rPr>
              <a:t>Statii</a:t>
            </a:r>
            <a:r>
              <a:rPr lang="fr-FR" sz="1200" b="0" i="0" u="none" strike="noStrike" kern="1200" baseline="0" dirty="0">
                <a:solidFill>
                  <a:schemeClr val="tx1"/>
                </a:solidFill>
                <a:latin typeface="+mn-lt"/>
                <a:ea typeface="+mn-ea"/>
                <a:cs typeface="+mn-cs"/>
              </a:rPr>
              <a:t> </a:t>
            </a:r>
            <a:r>
              <a:rPr lang="de-DE" sz="1200" b="0" i="0" u="none" strike="noStrike" kern="1200" baseline="0" dirty="0">
                <a:solidFill>
                  <a:schemeClr val="tx1"/>
                </a:solidFill>
                <a:latin typeface="+mn-lt"/>
                <a:ea typeface="+mn-ea"/>
                <a:cs typeface="+mn-cs"/>
              </a:rPr>
              <a:t>Thebaida 10,793 und eine Glosse ad Lucanum 10,334.</a:t>
            </a:r>
          </a:p>
          <a:p>
            <a:r>
              <a:rPr lang="de-DE" sz="1200" b="0" i="0" u="none" strike="noStrike" kern="1200" baseline="0" dirty="0">
                <a:solidFill>
                  <a:schemeClr val="tx1"/>
                </a:solidFill>
                <a:latin typeface="+mn-lt"/>
                <a:ea typeface="+mn-ea"/>
                <a:cs typeface="+mn-cs"/>
              </a:rPr>
              <a:t>13 Ich verweise nur auf HUGHES 1991: 158–159, 247 A. 64.</a:t>
            </a:r>
          </a:p>
          <a:p>
            <a:r>
              <a:rPr lang="en-GB" sz="1200" b="0" i="0" u="none" strike="noStrike" kern="1200" baseline="0" dirty="0">
                <a:solidFill>
                  <a:schemeClr val="tx1"/>
                </a:solidFill>
                <a:latin typeface="+mn-lt"/>
                <a:ea typeface="+mn-ea"/>
                <a:cs typeface="+mn-cs"/>
              </a:rPr>
              <a:t>HUGHES 1991 Dennis D. Hughes, </a:t>
            </a:r>
            <a:r>
              <a:rPr lang="en-GB" sz="1200" b="0" i="1" u="none" strike="noStrike" kern="1200" baseline="0" dirty="0">
                <a:solidFill>
                  <a:schemeClr val="tx1"/>
                </a:solidFill>
                <a:latin typeface="+mn-lt"/>
                <a:ea typeface="+mn-ea"/>
                <a:cs typeface="+mn-cs"/>
              </a:rPr>
              <a:t>Human Sacrifice in Ancient Greece</a:t>
            </a:r>
            <a:r>
              <a:rPr lang="en-GB" sz="1200" b="0" i="0" u="none" strike="noStrike" kern="1200" baseline="0" dirty="0">
                <a:solidFill>
                  <a:schemeClr val="tx1"/>
                </a:solidFill>
                <a:latin typeface="+mn-lt"/>
                <a:ea typeface="+mn-ea"/>
                <a:cs typeface="+mn-cs"/>
              </a:rPr>
              <a:t>,</a:t>
            </a:r>
          </a:p>
          <a:p>
            <a:r>
              <a:rPr lang="en-GB" sz="1200" b="0" i="0" u="none" strike="noStrike" kern="1200" baseline="0" dirty="0">
                <a:solidFill>
                  <a:schemeClr val="tx1"/>
                </a:solidFill>
                <a:latin typeface="+mn-lt"/>
                <a:ea typeface="+mn-ea"/>
                <a:cs typeface="+mn-cs"/>
              </a:rPr>
              <a:t>London 1991.</a:t>
            </a:r>
            <a:endParaRPr lang="en-GB" dirty="0"/>
          </a:p>
        </p:txBody>
      </p:sp>
      <p:sp>
        <p:nvSpPr>
          <p:cNvPr id="4" name="Slide Number Placeholder 3"/>
          <p:cNvSpPr>
            <a:spLocks noGrp="1"/>
          </p:cNvSpPr>
          <p:nvPr>
            <p:ph type="sldNum" sz="quarter" idx="10"/>
          </p:nvPr>
        </p:nvSpPr>
        <p:spPr/>
        <p:txBody>
          <a:bodyPr/>
          <a:lstStyle/>
          <a:p>
            <a:fld id="{4C1BC6BC-B186-4BCD-BF46-540DF71A1910}" type="slidenum">
              <a:rPr lang="en-GB" smtClean="0"/>
              <a:t>44</a:t>
            </a:fld>
            <a:endParaRPr lang="en-GB"/>
          </a:p>
        </p:txBody>
      </p:sp>
    </p:spTree>
    <p:extLst>
      <p:ext uri="{BB962C8B-B14F-4D97-AF65-F5344CB8AC3E}">
        <p14:creationId xmlns:p14="http://schemas.microsoft.com/office/powerpoint/2010/main" val="11674605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e-DE" dirty="0"/>
              <a:t>Brunaux page 184</a:t>
            </a:r>
            <a:endParaRPr lang="en-GB" dirty="0"/>
          </a:p>
        </p:txBody>
      </p:sp>
      <p:sp>
        <p:nvSpPr>
          <p:cNvPr id="4" name="Slide Number Placeholder 3"/>
          <p:cNvSpPr>
            <a:spLocks noGrp="1"/>
          </p:cNvSpPr>
          <p:nvPr>
            <p:ph type="sldNum" sz="quarter" idx="10"/>
          </p:nvPr>
        </p:nvSpPr>
        <p:spPr/>
        <p:txBody>
          <a:bodyPr/>
          <a:lstStyle/>
          <a:p>
            <a:fld id="{4C1BC6BC-B186-4BCD-BF46-540DF71A1910}" type="slidenum">
              <a:rPr lang="en-GB" smtClean="0"/>
              <a:t>50</a:t>
            </a:fld>
            <a:endParaRPr lang="en-GB"/>
          </a:p>
        </p:txBody>
      </p:sp>
    </p:spTree>
    <p:extLst>
      <p:ext uri="{BB962C8B-B14F-4D97-AF65-F5344CB8AC3E}">
        <p14:creationId xmlns:p14="http://schemas.microsoft.com/office/powerpoint/2010/main" val="29577063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e-DE" dirty="0"/>
              <a:t>More or less trustworthy „copies“ from Poseidonius</a:t>
            </a:r>
          </a:p>
          <a:p>
            <a:r>
              <a:rPr lang="de-DE" dirty="0"/>
              <a:t>Cf. Brunaux Les</a:t>
            </a:r>
            <a:r>
              <a:rPr lang="de-DE" baseline="0" dirty="0"/>
              <a:t> Druides p. 204</a:t>
            </a:r>
          </a:p>
          <a:p>
            <a:r>
              <a:rPr lang="de-DE" dirty="0"/>
              <a:t>Athenaios of Naukratis </a:t>
            </a:r>
            <a:r>
              <a:rPr lang="en-GB" i="1" dirty="0" err="1"/>
              <a:t>Deipnosophistaí</a:t>
            </a:r>
            <a:r>
              <a:rPr lang="en-GB" i="1" dirty="0"/>
              <a:t> also copied from Poseidonius ß CHECK</a:t>
            </a:r>
            <a:r>
              <a:rPr lang="en-GB" i="1" baseline="0" dirty="0"/>
              <a:t> ! </a:t>
            </a:r>
            <a:r>
              <a:rPr lang="en-GB" i="1" baseline="0" dirty="0" err="1"/>
              <a:t>Brunaux</a:t>
            </a:r>
            <a:r>
              <a:rPr lang="en-GB" i="1" baseline="0" dirty="0"/>
              <a:t> p. 204f. Note 1</a:t>
            </a:r>
          </a:p>
          <a:p>
            <a:r>
              <a:rPr lang="de-DE" b="1" i="1" baseline="0" dirty="0"/>
              <a:t>On Timaios. Cf. Brunaux 208f. A source for Poseidonius...</a:t>
            </a:r>
          </a:p>
        </p:txBody>
      </p:sp>
      <p:sp>
        <p:nvSpPr>
          <p:cNvPr id="4" name="Slide Number Placeholder 3"/>
          <p:cNvSpPr>
            <a:spLocks noGrp="1"/>
          </p:cNvSpPr>
          <p:nvPr>
            <p:ph type="sldNum" sz="quarter" idx="10"/>
          </p:nvPr>
        </p:nvSpPr>
        <p:spPr/>
        <p:txBody>
          <a:bodyPr/>
          <a:lstStyle/>
          <a:p>
            <a:fld id="{4C1BC6BC-B186-4BCD-BF46-540DF71A1910}" type="slidenum">
              <a:rPr lang="en-GB" smtClean="0"/>
              <a:t>52</a:t>
            </a:fld>
            <a:endParaRPr lang="en-GB"/>
          </a:p>
        </p:txBody>
      </p:sp>
    </p:spTree>
    <p:extLst>
      <p:ext uri="{BB962C8B-B14F-4D97-AF65-F5344CB8AC3E}">
        <p14:creationId xmlns:p14="http://schemas.microsoft.com/office/powerpoint/2010/main" val="32756083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a:t>Diogenes </a:t>
            </a:r>
            <a:r>
              <a:rPr lang="en-GB" b="1" dirty="0" err="1"/>
              <a:t>Laertius</a:t>
            </a:r>
            <a:r>
              <a:rPr lang="en-GB" b="1" dirty="0"/>
              <a:t>, Lives of Eminent Philosopher</a:t>
            </a:r>
          </a:p>
          <a:p>
            <a:pPr marL="0" marR="0" indent="0" algn="l" defTabSz="914400" rtl="0" eaLnBrk="1" fontAlgn="auto" latinLnBrk="0" hangingPunct="1">
              <a:lnSpc>
                <a:spcPct val="100000"/>
              </a:lnSpc>
              <a:spcBef>
                <a:spcPts val="0"/>
              </a:spcBef>
              <a:spcAft>
                <a:spcPts val="0"/>
              </a:spcAft>
              <a:buClrTx/>
              <a:buSzTx/>
              <a:buFontTx/>
              <a:buNone/>
              <a:tabLst/>
              <a:defRPr/>
            </a:pPr>
            <a:r>
              <a:rPr lang="el-GR" baseline="30000" dirty="0">
                <a:hlinkClick r:id="rId3"/>
              </a:rPr>
              <a:t>1</a:t>
            </a:r>
            <a:r>
              <a:rPr lang="el-GR" dirty="0"/>
              <a:t> </a:t>
            </a:r>
            <a:r>
              <a:rPr lang="el-GR" dirty="0">
                <a:hlinkClick r:id="rId4"/>
              </a:rPr>
              <a:t>Τὸ</a:t>
            </a:r>
            <a:r>
              <a:rPr lang="el-GR" dirty="0"/>
              <a:t> </a:t>
            </a:r>
            <a:r>
              <a:rPr lang="el-GR" dirty="0">
                <a:hlinkClick r:id="rId5"/>
              </a:rPr>
              <a:t>τῆς</a:t>
            </a:r>
            <a:r>
              <a:rPr lang="el-GR" dirty="0"/>
              <a:t> </a:t>
            </a:r>
            <a:r>
              <a:rPr lang="el-GR" dirty="0">
                <a:hlinkClick r:id="rId6"/>
              </a:rPr>
              <a:t>φιλοσοφίας</a:t>
            </a:r>
            <a:r>
              <a:rPr lang="el-GR" dirty="0"/>
              <a:t> </a:t>
            </a:r>
            <a:r>
              <a:rPr lang="el-GR" dirty="0">
                <a:hlinkClick r:id="rId7"/>
              </a:rPr>
              <a:t>ἔργον</a:t>
            </a:r>
            <a:r>
              <a:rPr lang="el-GR" dirty="0"/>
              <a:t> </a:t>
            </a:r>
            <a:r>
              <a:rPr lang="el-GR" dirty="0">
                <a:hlinkClick r:id="rId8"/>
              </a:rPr>
              <a:t>ἔνιοί</a:t>
            </a:r>
            <a:r>
              <a:rPr lang="el-GR" dirty="0"/>
              <a:t> </a:t>
            </a:r>
            <a:r>
              <a:rPr lang="el-GR" dirty="0">
                <a:hlinkClick r:id="rId9"/>
              </a:rPr>
              <a:t>φασιν</a:t>
            </a:r>
            <a:r>
              <a:rPr lang="el-GR" dirty="0"/>
              <a:t> </a:t>
            </a:r>
            <a:r>
              <a:rPr lang="el-GR" dirty="0">
                <a:hlinkClick r:id="rId10"/>
              </a:rPr>
              <a:t>ἀπὸ</a:t>
            </a:r>
            <a:r>
              <a:rPr lang="el-GR" dirty="0"/>
              <a:t> </a:t>
            </a:r>
            <a:r>
              <a:rPr lang="el-GR" dirty="0">
                <a:hlinkClick r:id="rId11"/>
              </a:rPr>
              <a:t>βαρβάρων</a:t>
            </a:r>
            <a:r>
              <a:rPr lang="el-GR" dirty="0"/>
              <a:t> </a:t>
            </a:r>
            <a:r>
              <a:rPr lang="el-GR" dirty="0">
                <a:hlinkClick r:id="rId12"/>
              </a:rPr>
              <a:t>ἄρξαι</a:t>
            </a:r>
            <a:r>
              <a:rPr lang="el-GR" dirty="0"/>
              <a:t>. </a:t>
            </a:r>
            <a:r>
              <a:rPr lang="el-GR" dirty="0">
                <a:hlinkClick r:id="rId13"/>
              </a:rPr>
              <a:t>γεγενῆσθαι</a:t>
            </a:r>
            <a:r>
              <a:rPr lang="el-GR" dirty="0"/>
              <a:t> </a:t>
            </a:r>
            <a:r>
              <a:rPr lang="el-GR" dirty="0">
                <a:hlinkClick r:id="rId14"/>
              </a:rPr>
              <a:t>γὰρ</a:t>
            </a:r>
            <a:r>
              <a:rPr lang="el-GR" dirty="0"/>
              <a:t> </a:t>
            </a:r>
            <a:r>
              <a:rPr lang="el-GR" dirty="0">
                <a:hlinkClick r:id="rId15"/>
              </a:rPr>
              <a:t>παρὰ</a:t>
            </a:r>
            <a:r>
              <a:rPr lang="el-GR" dirty="0"/>
              <a:t> </a:t>
            </a:r>
            <a:r>
              <a:rPr lang="el-GR" dirty="0">
                <a:hlinkClick r:id="rId16"/>
              </a:rPr>
              <a:t>μὲν</a:t>
            </a:r>
            <a:r>
              <a:rPr lang="el-GR" dirty="0"/>
              <a:t> </a:t>
            </a:r>
            <a:r>
              <a:rPr lang="el-GR" dirty="0">
                <a:hlinkClick r:id="rId17"/>
              </a:rPr>
              <a:t>Πέρσαις</a:t>
            </a:r>
            <a:r>
              <a:rPr lang="el-GR" dirty="0"/>
              <a:t> </a:t>
            </a:r>
            <a:r>
              <a:rPr lang="el-GR" dirty="0">
                <a:hlinkClick r:id="rId18"/>
              </a:rPr>
              <a:t>Μάγους</a:t>
            </a:r>
            <a:r>
              <a:rPr lang="el-GR" dirty="0"/>
              <a:t>, </a:t>
            </a:r>
            <a:r>
              <a:rPr lang="el-GR" dirty="0">
                <a:hlinkClick r:id="rId19"/>
              </a:rPr>
              <a:t>παρὰ</a:t>
            </a:r>
            <a:r>
              <a:rPr lang="el-GR" dirty="0"/>
              <a:t> </a:t>
            </a:r>
            <a:r>
              <a:rPr lang="el-GR" dirty="0">
                <a:hlinkClick r:id="rId20"/>
              </a:rPr>
              <a:t>δὲ</a:t>
            </a:r>
            <a:r>
              <a:rPr lang="el-GR" dirty="0"/>
              <a:t> </a:t>
            </a:r>
            <a:r>
              <a:rPr lang="el-GR" dirty="0">
                <a:hlinkClick r:id="rId21"/>
              </a:rPr>
              <a:t>Βαβυλωνίοις</a:t>
            </a:r>
            <a:r>
              <a:rPr lang="el-GR" dirty="0"/>
              <a:t> </a:t>
            </a:r>
            <a:r>
              <a:rPr lang="el-GR" dirty="0">
                <a:hlinkClick r:id="rId22"/>
              </a:rPr>
              <a:t>ἢ</a:t>
            </a:r>
            <a:r>
              <a:rPr lang="el-GR" dirty="0"/>
              <a:t> </a:t>
            </a:r>
            <a:r>
              <a:rPr lang="el-GR" dirty="0">
                <a:hlinkClick r:id="rId23"/>
              </a:rPr>
              <a:t>Ἀσσυρίοις</a:t>
            </a:r>
            <a:r>
              <a:rPr lang="el-GR" dirty="0"/>
              <a:t> </a:t>
            </a:r>
            <a:r>
              <a:rPr lang="el-GR" dirty="0">
                <a:hlinkClick r:id="rId24"/>
              </a:rPr>
              <a:t>Χαλδαίους</a:t>
            </a:r>
            <a:r>
              <a:rPr lang="el-GR" dirty="0"/>
              <a:t>, </a:t>
            </a:r>
            <a:r>
              <a:rPr lang="el-GR" dirty="0">
                <a:hlinkClick r:id="rId25"/>
              </a:rPr>
              <a:t>καὶ</a:t>
            </a:r>
            <a:r>
              <a:rPr lang="el-GR" dirty="0"/>
              <a:t> </a:t>
            </a:r>
            <a:r>
              <a:rPr lang="el-GR" dirty="0">
                <a:hlinkClick r:id="rId26"/>
              </a:rPr>
              <a:t>Γυμνοσοφιστὰς</a:t>
            </a:r>
            <a:r>
              <a:rPr lang="el-GR" dirty="0"/>
              <a:t> </a:t>
            </a:r>
            <a:r>
              <a:rPr lang="el-GR" dirty="0">
                <a:hlinkClick r:id="rId27"/>
              </a:rPr>
              <a:t>παρ᾽</a:t>
            </a:r>
            <a:r>
              <a:rPr lang="el-GR" dirty="0"/>
              <a:t> </a:t>
            </a:r>
            <a:r>
              <a:rPr lang="el-GR" dirty="0">
                <a:hlinkClick r:id="rId28"/>
              </a:rPr>
              <a:t>Ἰνδοῖς</a:t>
            </a:r>
            <a:r>
              <a:rPr lang="el-GR" dirty="0"/>
              <a:t>, </a:t>
            </a:r>
            <a:r>
              <a:rPr lang="el-GR" dirty="0">
                <a:hlinkClick r:id="rId29"/>
              </a:rPr>
              <a:t>παρά</a:t>
            </a:r>
            <a:r>
              <a:rPr lang="el-GR" dirty="0"/>
              <a:t> </a:t>
            </a:r>
            <a:r>
              <a:rPr lang="el-GR" dirty="0">
                <a:hlinkClick r:id="rId30"/>
              </a:rPr>
              <a:t>τε</a:t>
            </a:r>
            <a:r>
              <a:rPr lang="el-GR" dirty="0"/>
              <a:t> </a:t>
            </a:r>
            <a:r>
              <a:rPr lang="el-GR" dirty="0">
                <a:hlinkClick r:id="rId31"/>
              </a:rPr>
              <a:t>Κελτοῖς</a:t>
            </a:r>
            <a:r>
              <a:rPr lang="el-GR" dirty="0"/>
              <a:t> </a:t>
            </a:r>
            <a:r>
              <a:rPr lang="el-GR" dirty="0">
                <a:hlinkClick r:id="rId32"/>
              </a:rPr>
              <a:t>καὶ</a:t>
            </a:r>
            <a:r>
              <a:rPr lang="el-GR" dirty="0"/>
              <a:t> </a:t>
            </a:r>
            <a:r>
              <a:rPr lang="el-GR" dirty="0">
                <a:hlinkClick r:id="rId33"/>
              </a:rPr>
              <a:t>Γαλάταις</a:t>
            </a:r>
            <a:r>
              <a:rPr lang="el-GR" dirty="0"/>
              <a:t> </a:t>
            </a:r>
            <a:r>
              <a:rPr lang="el-GR" dirty="0">
                <a:hlinkClick r:id="rId34"/>
              </a:rPr>
              <a:t>τοὺς</a:t>
            </a:r>
            <a:r>
              <a:rPr lang="el-GR" dirty="0"/>
              <a:t> </a:t>
            </a:r>
            <a:r>
              <a:rPr lang="el-GR" dirty="0">
                <a:hlinkClick r:id="rId35"/>
              </a:rPr>
              <a:t>καλουμένους</a:t>
            </a:r>
            <a:r>
              <a:rPr lang="el-GR" dirty="0"/>
              <a:t> </a:t>
            </a:r>
            <a:r>
              <a:rPr lang="el-GR" dirty="0">
                <a:hlinkClick r:id="rId36"/>
              </a:rPr>
              <a:t>Δρυΐδας</a:t>
            </a:r>
            <a:r>
              <a:rPr lang="el-GR" dirty="0"/>
              <a:t> </a:t>
            </a:r>
            <a:r>
              <a:rPr lang="el-GR" dirty="0">
                <a:hlinkClick r:id="rId37"/>
              </a:rPr>
              <a:t>καὶ</a:t>
            </a:r>
            <a:r>
              <a:rPr lang="el-GR" dirty="0"/>
              <a:t> </a:t>
            </a:r>
            <a:r>
              <a:rPr lang="el-GR" dirty="0">
                <a:hlinkClick r:id="rId38"/>
              </a:rPr>
              <a:t>Σεμνοθέους</a:t>
            </a:r>
            <a:r>
              <a:rPr lang="el-GR" dirty="0"/>
              <a:t>, </a:t>
            </a:r>
            <a:r>
              <a:rPr lang="el-GR" dirty="0">
                <a:hlinkClick r:id="rId39"/>
              </a:rPr>
              <a:t>καθά</a:t>
            </a:r>
            <a:r>
              <a:rPr lang="el-GR" dirty="0"/>
              <a:t> </a:t>
            </a:r>
            <a:r>
              <a:rPr lang="el-GR" dirty="0">
                <a:hlinkClick r:id="rId40"/>
              </a:rPr>
              <a:t>φησιν</a:t>
            </a:r>
            <a:r>
              <a:rPr lang="el-GR" dirty="0"/>
              <a:t> </a:t>
            </a:r>
            <a:r>
              <a:rPr lang="el-GR" dirty="0">
                <a:hlinkClick r:id="rId41"/>
              </a:rPr>
              <a:t>Ἀριστοτέλης</a:t>
            </a:r>
            <a:r>
              <a:rPr lang="el-GR" dirty="0"/>
              <a:t> </a:t>
            </a:r>
            <a:r>
              <a:rPr lang="el-GR" dirty="0">
                <a:hlinkClick r:id="rId42"/>
              </a:rPr>
              <a:t>ἐν</a:t>
            </a:r>
            <a:r>
              <a:rPr lang="el-GR" dirty="0"/>
              <a:t> </a:t>
            </a:r>
            <a:r>
              <a:rPr lang="el-GR" dirty="0">
                <a:hlinkClick r:id="rId43"/>
              </a:rPr>
              <a:t>τῷ</a:t>
            </a:r>
            <a:r>
              <a:rPr lang="el-GR" dirty="0"/>
              <a:t> </a:t>
            </a:r>
            <a:r>
              <a:rPr lang="el-GR" dirty="0">
                <a:hlinkClick r:id="rId44"/>
              </a:rPr>
              <a:t>Μαγικῷ</a:t>
            </a:r>
            <a:r>
              <a:rPr lang="el-GR" dirty="0"/>
              <a:t> </a:t>
            </a:r>
            <a:r>
              <a:rPr lang="el-GR" dirty="0">
                <a:hlinkClick r:id="rId45"/>
              </a:rPr>
              <a:t>καὶ</a:t>
            </a:r>
            <a:r>
              <a:rPr lang="el-GR" dirty="0"/>
              <a:t> </a:t>
            </a:r>
            <a:r>
              <a:rPr lang="el-GR" dirty="0">
                <a:hlinkClick r:id="rId46"/>
              </a:rPr>
              <a:t>Σωτίων</a:t>
            </a:r>
            <a:r>
              <a:rPr lang="el-GR" dirty="0"/>
              <a:t> </a:t>
            </a:r>
            <a:r>
              <a:rPr lang="el-GR" dirty="0">
                <a:hlinkClick r:id="rId47"/>
              </a:rPr>
              <a:t>ἐν</a:t>
            </a:r>
            <a:r>
              <a:rPr lang="el-GR" dirty="0"/>
              <a:t> </a:t>
            </a:r>
            <a:r>
              <a:rPr lang="el-GR" dirty="0">
                <a:hlinkClick r:id="rId48"/>
              </a:rPr>
              <a:t>τῷ</a:t>
            </a:r>
            <a:r>
              <a:rPr lang="el-GR" dirty="0"/>
              <a:t> </a:t>
            </a:r>
            <a:r>
              <a:rPr lang="el-GR" dirty="0">
                <a:hlinkClick r:id="rId49"/>
              </a:rPr>
              <a:t>εἰκοστῷ</a:t>
            </a:r>
            <a:r>
              <a:rPr lang="el-GR" dirty="0"/>
              <a:t> </a:t>
            </a:r>
            <a:r>
              <a:rPr lang="el-GR" dirty="0">
                <a:hlinkClick r:id="rId50"/>
              </a:rPr>
              <a:t>τρίτῳ</a:t>
            </a:r>
            <a:r>
              <a:rPr lang="el-GR" dirty="0"/>
              <a:t> </a:t>
            </a:r>
            <a:r>
              <a:rPr lang="el-GR" dirty="0">
                <a:hlinkClick r:id="rId51"/>
              </a:rPr>
              <a:t>τῆς</a:t>
            </a:r>
            <a:r>
              <a:rPr lang="el-GR" dirty="0"/>
              <a:t> </a:t>
            </a:r>
            <a:r>
              <a:rPr lang="el-GR" dirty="0">
                <a:hlinkClick r:id="rId52"/>
              </a:rPr>
              <a:t>Διαδοχῆς</a:t>
            </a:r>
            <a:r>
              <a:rPr lang="el-GR" dirty="0"/>
              <a:t>. </a:t>
            </a:r>
            <a:r>
              <a:rPr lang="el-GR" dirty="0">
                <a:hlinkClick r:id="rId53"/>
              </a:rPr>
              <a:t>Φοίνικά</a:t>
            </a:r>
            <a:r>
              <a:rPr lang="el-GR" dirty="0"/>
              <a:t> </a:t>
            </a:r>
            <a:r>
              <a:rPr lang="el-GR" dirty="0">
                <a:hlinkClick r:id="rId54"/>
              </a:rPr>
              <a:t>τε</a:t>
            </a:r>
            <a:r>
              <a:rPr lang="el-GR" dirty="0"/>
              <a:t> </a:t>
            </a:r>
            <a:r>
              <a:rPr lang="el-GR" dirty="0">
                <a:hlinkClick r:id="rId55"/>
              </a:rPr>
              <a:t>γενέσθαι</a:t>
            </a:r>
            <a:r>
              <a:rPr lang="el-GR" dirty="0"/>
              <a:t> </a:t>
            </a:r>
            <a:r>
              <a:rPr lang="el-GR" dirty="0">
                <a:hlinkClick r:id="rId56"/>
              </a:rPr>
              <a:t>Μῶχον</a:t>
            </a:r>
            <a:r>
              <a:rPr lang="el-GR" dirty="0"/>
              <a:t>, </a:t>
            </a:r>
            <a:r>
              <a:rPr lang="el-GR" dirty="0">
                <a:hlinkClick r:id="rId57"/>
              </a:rPr>
              <a:t>καὶ</a:t>
            </a:r>
            <a:r>
              <a:rPr lang="el-GR" dirty="0"/>
              <a:t> </a:t>
            </a:r>
            <a:r>
              <a:rPr lang="el-GR" dirty="0">
                <a:hlinkClick r:id="rId58"/>
              </a:rPr>
              <a:t>Θρᾷκα</a:t>
            </a:r>
            <a:r>
              <a:rPr lang="el-GR" dirty="0"/>
              <a:t> </a:t>
            </a:r>
            <a:r>
              <a:rPr lang="el-GR" dirty="0">
                <a:hlinkClick r:id="rId59"/>
              </a:rPr>
              <a:t>Ζάμολξιν</a:t>
            </a:r>
            <a:r>
              <a:rPr lang="el-GR" dirty="0"/>
              <a:t>, </a:t>
            </a:r>
            <a:r>
              <a:rPr lang="el-GR" dirty="0">
                <a:hlinkClick r:id="rId60"/>
              </a:rPr>
              <a:t>καὶ</a:t>
            </a:r>
            <a:r>
              <a:rPr lang="el-GR" dirty="0"/>
              <a:t> </a:t>
            </a:r>
            <a:r>
              <a:rPr lang="el-GR" dirty="0">
                <a:hlinkClick r:id="rId61"/>
              </a:rPr>
              <a:t>Λίβυν</a:t>
            </a:r>
            <a:r>
              <a:rPr lang="el-GR" dirty="0"/>
              <a:t> </a:t>
            </a:r>
            <a:r>
              <a:rPr lang="el-GR" dirty="0">
                <a:hlinkClick r:id="rId62"/>
              </a:rPr>
              <a:t>Ἄτλαντα</a:t>
            </a:r>
            <a:r>
              <a:rPr lang="el-GR" dirty="0"/>
              <a:t>.</a:t>
            </a:r>
            <a:r>
              <a:rPr lang="de-DE" dirty="0"/>
              <a:t> </a:t>
            </a:r>
            <a:endParaRPr lang="en-GB" b="1" dirty="0"/>
          </a:p>
          <a:p>
            <a:endParaRPr lang="en-GB" dirty="0"/>
          </a:p>
        </p:txBody>
      </p:sp>
      <p:sp>
        <p:nvSpPr>
          <p:cNvPr id="4" name="Slide Number Placeholder 3"/>
          <p:cNvSpPr>
            <a:spLocks noGrp="1"/>
          </p:cNvSpPr>
          <p:nvPr>
            <p:ph type="sldNum" sz="quarter" idx="10"/>
          </p:nvPr>
        </p:nvSpPr>
        <p:spPr/>
        <p:txBody>
          <a:bodyPr/>
          <a:lstStyle/>
          <a:p>
            <a:fld id="{4C1BC6BC-B186-4BCD-BF46-540DF71A1910}" type="slidenum">
              <a:rPr lang="en-GB" smtClean="0"/>
              <a:t>54</a:t>
            </a:fld>
            <a:endParaRPr lang="en-GB"/>
          </a:p>
        </p:txBody>
      </p:sp>
    </p:spTree>
    <p:extLst>
      <p:ext uri="{BB962C8B-B14F-4D97-AF65-F5344CB8AC3E}">
        <p14:creationId xmlns:p14="http://schemas.microsoft.com/office/powerpoint/2010/main" val="8344637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e-DE" dirty="0"/>
              <a:t>Brunaux</a:t>
            </a:r>
            <a:r>
              <a:rPr lang="de-DE" baseline="0" dirty="0"/>
              <a:t> Les Druides, p. 187</a:t>
            </a:r>
            <a:endParaRPr lang="en-GB" dirty="0"/>
          </a:p>
        </p:txBody>
      </p:sp>
      <p:sp>
        <p:nvSpPr>
          <p:cNvPr id="4" name="Slide Number Placeholder 3"/>
          <p:cNvSpPr>
            <a:spLocks noGrp="1"/>
          </p:cNvSpPr>
          <p:nvPr>
            <p:ph type="sldNum" sz="quarter" idx="10"/>
          </p:nvPr>
        </p:nvSpPr>
        <p:spPr/>
        <p:txBody>
          <a:bodyPr/>
          <a:lstStyle/>
          <a:p>
            <a:fld id="{4C1BC6BC-B186-4BCD-BF46-540DF71A1910}" type="slidenum">
              <a:rPr lang="en-GB" smtClean="0"/>
              <a:t>58</a:t>
            </a:fld>
            <a:endParaRPr lang="en-GB"/>
          </a:p>
        </p:txBody>
      </p:sp>
    </p:spTree>
    <p:extLst>
      <p:ext uri="{BB962C8B-B14F-4D97-AF65-F5344CB8AC3E}">
        <p14:creationId xmlns:p14="http://schemas.microsoft.com/office/powerpoint/2010/main" val="42173876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say that in the ocean, not far from the coast, there is a small island lying opposite to the outlet of the river Loire, inhabited by </a:t>
            </a:r>
            <a:r>
              <a:rPr lang="en-GB" dirty="0" err="1"/>
              <a:t>Samnite</a:t>
            </a:r>
            <a:r>
              <a:rPr lang="en-GB" dirty="0"/>
              <a:t> women who are Bacchantes, and conciliate and appease that god by mysteries and sacrifices. No man is permitted to land on the island; and when the women desire to have intercourse with the other sex, they cross the sea, and afterwards return again. They have a custom of once a year </a:t>
            </a:r>
            <a:r>
              <a:rPr lang="en-GB" dirty="0" err="1"/>
              <a:t>unroofing</a:t>
            </a:r>
            <a:r>
              <a:rPr lang="en-GB" dirty="0"/>
              <a:t> the whole of the temple, and roofing it again the same day before sun-set, each one bringing some of the materials. If any one lets her burden fall, she is torn in pieces by the others, and her limbs carried round the temple with wild shouts, which they never cease until their rage is exhausted. [They say] it always happens that some one drops her burden, and is thus sacrificed. </a:t>
            </a:r>
          </a:p>
          <a:p>
            <a:r>
              <a:rPr lang="en-GB" dirty="0"/>
              <a:t>But what </a:t>
            </a:r>
            <a:r>
              <a:rPr lang="en-GB" dirty="0" err="1"/>
              <a:t>Artenmidorus</a:t>
            </a:r>
            <a:r>
              <a:rPr lang="en-GB" dirty="0"/>
              <a:t> tells us concerning the crows, partakes still more of fiction. He narrates that on the coast, washed by the ocean, there is a harbour named the Port of Two Crows, and that here two crows may be seen with their right wings white. Those who have any dispute come here, and each one having placed a plank for himself on a lofty eminence, sprinkles crumbs thereupon; the birds fly to these, eat up the one and scatter the other, and he whose crumbs are scattered gains the cause. This narration has decidedly too much the air of fiction. What he narrates concerning Ceres and Proserpine is more credible. He says that there is an island near Britain in which they perform sacrifices to these goddesses after the same fashion that they do in </a:t>
            </a:r>
            <a:r>
              <a:rPr lang="en-GB" dirty="0" err="1"/>
              <a:t>Samo</a:t>
            </a:r>
            <a:r>
              <a:rPr lang="en-GB" dirty="0"/>
              <a:t>- </a:t>
            </a:r>
            <a:r>
              <a:rPr lang="en-GB" dirty="0" err="1"/>
              <a:t>thrace</a:t>
            </a:r>
            <a:r>
              <a:rPr lang="en-GB" dirty="0"/>
              <a:t>. The following is also credible, that a tree grows in </a:t>
            </a:r>
            <a:r>
              <a:rPr lang="en-GB" dirty="0" err="1"/>
              <a:t>Keltica</a:t>
            </a:r>
            <a:r>
              <a:rPr lang="en-GB" dirty="0"/>
              <a:t> similar to a fig, which produces a fruit resembling a Corinthian capital, and which, being cut, exudes a poisonous juice which they use for poisoning their arrows. It is well known that all the </a:t>
            </a:r>
            <a:r>
              <a:rPr lang="en-GB" dirty="0" err="1"/>
              <a:t>Kelts</a:t>
            </a:r>
            <a:r>
              <a:rPr lang="en-GB" dirty="0"/>
              <a:t> are fond of disputes; and that amongst them pederasty is not considered shameful. </a:t>
            </a:r>
            <a:r>
              <a:rPr lang="en-GB" dirty="0" err="1"/>
              <a:t>Ephorus</a:t>
            </a:r>
            <a:r>
              <a:rPr lang="en-GB" dirty="0"/>
              <a:t> extends the size of </a:t>
            </a:r>
            <a:r>
              <a:rPr lang="en-GB" dirty="0" err="1"/>
              <a:t>Keltica</a:t>
            </a:r>
            <a:r>
              <a:rPr lang="en-GB" dirty="0"/>
              <a:t> too far, including within it most of what we now designate as Iberia, as far as </a:t>
            </a:r>
            <a:r>
              <a:rPr lang="en-GB" dirty="0" err="1"/>
              <a:t>Gades</a:t>
            </a:r>
            <a:r>
              <a:rPr lang="en-GB" dirty="0"/>
              <a:t>, He states that the people are great admirers of the Greeks, and relates many particulars concerning them not applicable to their present state. This is one:—That they take great care not to become fat or big-bellied, and that if any young man exceeds the measure of a certain girdle, he is punished.</a:t>
            </a:r>
            <a:r>
              <a:rPr lang="en-GB" baseline="30000" dirty="0">
                <a:hlinkClick r:id="rId3"/>
              </a:rPr>
              <a:t>1</a:t>
            </a:r>
            <a:r>
              <a:rPr lang="en-GB" dirty="0"/>
              <a:t> </a:t>
            </a:r>
          </a:p>
          <a:p>
            <a:endParaRPr lang="de-DE" dirty="0"/>
          </a:p>
          <a:p>
            <a:r>
              <a:rPr lang="de-DE" dirty="0"/>
              <a:t>!</a:t>
            </a:r>
          </a:p>
          <a:p>
            <a:r>
              <a:rPr lang="de-DE" dirty="0"/>
              <a:t>Strabo IV 4, 6;</a:t>
            </a:r>
          </a:p>
          <a:p>
            <a:r>
              <a:rPr lang="de-DE" dirty="0"/>
              <a:t>Other island: Demeter / Coré</a:t>
            </a:r>
          </a:p>
          <a:p>
            <a:pPr lvl="1"/>
            <a:r>
              <a:rPr lang="de-DE" dirty="0"/>
              <a:t>Artemidore fr. 36 (Strabo IV 4, 6); also cf. Pomponius Mela, Chorographie III 48: Island of Sena</a:t>
            </a:r>
          </a:p>
          <a:p>
            <a:endParaRPr lang="en-GB" dirty="0"/>
          </a:p>
          <a:p>
            <a:endParaRPr lang="en-GB" dirty="0"/>
          </a:p>
        </p:txBody>
      </p:sp>
      <p:sp>
        <p:nvSpPr>
          <p:cNvPr id="4" name="Slide Number Placeholder 3"/>
          <p:cNvSpPr>
            <a:spLocks noGrp="1"/>
          </p:cNvSpPr>
          <p:nvPr>
            <p:ph type="sldNum" sz="quarter" idx="10"/>
          </p:nvPr>
        </p:nvSpPr>
        <p:spPr/>
        <p:txBody>
          <a:bodyPr/>
          <a:lstStyle/>
          <a:p>
            <a:fld id="{4C1BC6BC-B186-4BCD-BF46-540DF71A1910}" type="slidenum">
              <a:rPr lang="en-GB" smtClean="0"/>
              <a:t>62</a:t>
            </a:fld>
            <a:endParaRPr lang="en-GB"/>
          </a:p>
        </p:txBody>
      </p:sp>
    </p:spTree>
    <p:extLst>
      <p:ext uri="{BB962C8B-B14F-4D97-AF65-F5344CB8AC3E}">
        <p14:creationId xmlns:p14="http://schemas.microsoft.com/office/powerpoint/2010/main" val="877324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b="1" dirty="0"/>
              <a:t>Herodotos IV 33</a:t>
            </a:r>
            <a:br>
              <a:rPr lang="de-DE" b="1" dirty="0"/>
            </a:br>
            <a:r>
              <a:rPr lang="en-GB" dirty="0"/>
              <a:t>But the </a:t>
            </a:r>
            <a:r>
              <a:rPr lang="en-GB" dirty="0" err="1">
                <a:solidFill>
                  <a:srgbClr val="FFC000"/>
                </a:solidFill>
              </a:rPr>
              <a:t>Delians</a:t>
            </a:r>
            <a:r>
              <a:rPr lang="en-GB" dirty="0">
                <a:solidFill>
                  <a:srgbClr val="FFC000"/>
                </a:solidFill>
              </a:rPr>
              <a:t> </a:t>
            </a:r>
            <a:r>
              <a:rPr lang="en-GB" dirty="0"/>
              <a:t>say much more about them than any others do. They say that offerings wrapped in straw are brought from the </a:t>
            </a:r>
            <a:r>
              <a:rPr lang="en-GB" dirty="0" err="1">
                <a:solidFill>
                  <a:srgbClr val="FFC000"/>
                </a:solidFill>
              </a:rPr>
              <a:t>Hyperboreans</a:t>
            </a:r>
            <a:r>
              <a:rPr lang="en-GB" dirty="0">
                <a:solidFill>
                  <a:srgbClr val="FFC000"/>
                </a:solidFill>
              </a:rPr>
              <a:t> </a:t>
            </a:r>
            <a:r>
              <a:rPr lang="en-GB" dirty="0"/>
              <a:t>to Scythia; when these have passed Scythia, each nation in turn receives them from its neighbours until they are carried to the Adriatic sea, which is the most westerly limit of their journey; [2] from there, they are brought on to the south, the people of Dodona being the first Greeks to receive them. (…From Dodona they come down to the </a:t>
            </a:r>
            <a:r>
              <a:rPr lang="en-GB" dirty="0" err="1"/>
              <a:t>Melian</a:t>
            </a:r>
            <a:r>
              <a:rPr lang="en-GB" dirty="0"/>
              <a:t> gulf, and are carried across to Euboea, and one city sends them on to another until they come to </a:t>
            </a:r>
            <a:r>
              <a:rPr lang="en-GB" dirty="0" err="1">
                <a:effectLst/>
              </a:rPr>
              <a:t>Carystus</a:t>
            </a:r>
            <a:r>
              <a:rPr lang="en-GB" dirty="0"/>
              <a:t>; after this, Andros is left out of their journey, for </a:t>
            </a:r>
            <a:r>
              <a:rPr lang="en-GB" dirty="0" err="1"/>
              <a:t>Carystians</a:t>
            </a:r>
            <a:r>
              <a:rPr lang="en-GB" dirty="0"/>
              <a:t> carry them to Tenos, and </a:t>
            </a:r>
            <a:r>
              <a:rPr lang="en-GB" dirty="0" err="1"/>
              <a:t>Tenians</a:t>
            </a:r>
            <a:r>
              <a:rPr lang="en-GB" dirty="0"/>
              <a:t> to Delos. [3] Thus (they say) these offerings come to Delos. </a:t>
            </a:r>
            <a:r>
              <a:rPr lang="en-GB" dirty="0">
                <a:solidFill>
                  <a:srgbClr val="FFC000"/>
                </a:solidFill>
              </a:rPr>
              <a:t>But on the first journey, the </a:t>
            </a:r>
            <a:r>
              <a:rPr lang="en-GB" dirty="0" err="1">
                <a:solidFill>
                  <a:srgbClr val="FFC000"/>
                </a:solidFill>
              </a:rPr>
              <a:t>Hyperboreans</a:t>
            </a:r>
            <a:r>
              <a:rPr lang="en-GB" dirty="0">
                <a:solidFill>
                  <a:srgbClr val="FFC000"/>
                </a:solidFill>
              </a:rPr>
              <a:t> sent two maidens bearing the offerings, to whom the </a:t>
            </a:r>
            <a:r>
              <a:rPr lang="en-GB" dirty="0" err="1">
                <a:solidFill>
                  <a:srgbClr val="FFC000"/>
                </a:solidFill>
              </a:rPr>
              <a:t>Delians</a:t>
            </a:r>
            <a:r>
              <a:rPr lang="en-GB" dirty="0">
                <a:solidFill>
                  <a:srgbClr val="FFC000"/>
                </a:solidFill>
              </a:rPr>
              <a:t> give the names </a:t>
            </a:r>
            <a:r>
              <a:rPr lang="en-GB" dirty="0" err="1">
                <a:solidFill>
                  <a:srgbClr val="FFC000"/>
                </a:solidFill>
              </a:rPr>
              <a:t>Hyperoche</a:t>
            </a:r>
            <a:r>
              <a:rPr lang="en-GB" dirty="0">
                <a:solidFill>
                  <a:srgbClr val="FFC000"/>
                </a:solidFill>
              </a:rPr>
              <a:t> and </a:t>
            </a:r>
            <a:r>
              <a:rPr lang="en-GB" dirty="0" err="1">
                <a:solidFill>
                  <a:srgbClr val="FFC000"/>
                </a:solidFill>
              </a:rPr>
              <a:t>Laodice</a:t>
            </a:r>
            <a:r>
              <a:rPr lang="en-GB" dirty="0">
                <a:solidFill>
                  <a:srgbClr val="FFC000"/>
                </a:solidFill>
              </a:rPr>
              <a:t>, and five men of their people with them as escort for safe conduct, those who are now called </a:t>
            </a:r>
            <a:r>
              <a:rPr lang="en-GB" dirty="0" err="1">
                <a:solidFill>
                  <a:srgbClr val="FFC000"/>
                </a:solidFill>
              </a:rPr>
              <a:t>Perpherees</a:t>
            </a:r>
            <a:r>
              <a:rPr lang="en-GB" dirty="0">
                <a:solidFill>
                  <a:srgbClr val="FFC000"/>
                </a:solidFill>
              </a:rPr>
              <a:t> and greatly honoured at Delos. </a:t>
            </a:r>
            <a:r>
              <a:rPr lang="en-GB" dirty="0"/>
              <a:t>[4] But when those whom they sent never returned, they took it amiss that they should be condemned always to be sending people and not getting them back, and so they carry the offerings, wrapped in straw, to their borders, and tell their neighbours to send them on from their own country to the next; (….) I can say of my own knowledge that there is a custom like these offerings; namely, that when the </a:t>
            </a:r>
            <a:r>
              <a:rPr lang="en-GB" dirty="0">
                <a:solidFill>
                  <a:srgbClr val="FFC000"/>
                </a:solidFill>
              </a:rPr>
              <a:t>Thracian and </a:t>
            </a:r>
            <a:r>
              <a:rPr lang="en-GB" dirty="0" err="1">
                <a:solidFill>
                  <a:srgbClr val="FFC000"/>
                </a:solidFill>
              </a:rPr>
              <a:t>Paeonian</a:t>
            </a:r>
            <a:r>
              <a:rPr lang="en-GB" dirty="0">
                <a:solidFill>
                  <a:srgbClr val="FFC000"/>
                </a:solidFill>
              </a:rPr>
              <a:t> women sacrifice to the Royal Artemis</a:t>
            </a:r>
            <a:r>
              <a:rPr lang="en-GB" dirty="0"/>
              <a:t>, they have straw with them while they sacrifice. </a:t>
            </a:r>
          </a:p>
          <a:p>
            <a:endParaRPr lang="en-GB" dirty="0"/>
          </a:p>
        </p:txBody>
      </p:sp>
      <p:sp>
        <p:nvSpPr>
          <p:cNvPr id="4" name="Slide Number Placeholder 3"/>
          <p:cNvSpPr>
            <a:spLocks noGrp="1"/>
          </p:cNvSpPr>
          <p:nvPr>
            <p:ph type="sldNum" sz="quarter" idx="10"/>
          </p:nvPr>
        </p:nvSpPr>
        <p:spPr/>
        <p:txBody>
          <a:bodyPr/>
          <a:lstStyle/>
          <a:p>
            <a:fld id="{4C1BC6BC-B186-4BCD-BF46-540DF71A1910}" type="slidenum">
              <a:rPr lang="en-GB" smtClean="0"/>
              <a:t>64</a:t>
            </a:fld>
            <a:endParaRPr lang="en-GB"/>
          </a:p>
        </p:txBody>
      </p:sp>
    </p:spTree>
    <p:extLst>
      <p:ext uri="{BB962C8B-B14F-4D97-AF65-F5344CB8AC3E}">
        <p14:creationId xmlns:p14="http://schemas.microsoft.com/office/powerpoint/2010/main" val="31813060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e-DE" dirty="0"/>
              <a:t>n</a:t>
            </a:r>
            <a:endParaRPr lang="en-GB" dirty="0"/>
          </a:p>
        </p:txBody>
      </p:sp>
      <p:sp>
        <p:nvSpPr>
          <p:cNvPr id="4" name="Slide Number Placeholder 3"/>
          <p:cNvSpPr>
            <a:spLocks noGrp="1"/>
          </p:cNvSpPr>
          <p:nvPr>
            <p:ph type="sldNum" sz="quarter" idx="10"/>
          </p:nvPr>
        </p:nvSpPr>
        <p:spPr/>
        <p:txBody>
          <a:bodyPr/>
          <a:lstStyle/>
          <a:p>
            <a:fld id="{4C1BC6BC-B186-4BCD-BF46-540DF71A1910}" type="slidenum">
              <a:rPr lang="en-GB" smtClean="0"/>
              <a:t>72</a:t>
            </a:fld>
            <a:endParaRPr lang="en-GB"/>
          </a:p>
        </p:txBody>
      </p:sp>
    </p:spTree>
    <p:extLst>
      <p:ext uri="{BB962C8B-B14F-4D97-AF65-F5344CB8AC3E}">
        <p14:creationId xmlns:p14="http://schemas.microsoft.com/office/powerpoint/2010/main" val="25061655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Those, however, who lived before our times, and particularly those who lived near the time of Homer, were—and among the Greeks were assumed to be—some such people as Homer describes. And see what Herodotus says concerning that king of the Scythians against whom </a:t>
            </a:r>
            <a:r>
              <a:rPr lang="en-GB" dirty="0" err="1"/>
              <a:t>Dareius</a:t>
            </a:r>
            <a:r>
              <a:rPr lang="en-GB" dirty="0"/>
              <a:t> made his expedition, and the message which the king sent back to him.</a:t>
            </a:r>
            <a:r>
              <a:rPr lang="en-GB" baseline="30000" dirty="0">
                <a:hlinkClick r:id="rId3"/>
              </a:rPr>
              <a:t>1</a:t>
            </a:r>
            <a:r>
              <a:rPr lang="en-GB" dirty="0"/>
              <a:t> See also what Chrysippus</a:t>
            </a:r>
            <a:r>
              <a:rPr lang="en-GB" baseline="30000" dirty="0">
                <a:hlinkClick r:id="rId4"/>
              </a:rPr>
              <a:t>2</a:t>
            </a:r>
            <a:r>
              <a:rPr lang="en-GB" dirty="0"/>
              <a:t> says concerning the kings of the Bosporus, the house of Leuco.</a:t>
            </a:r>
            <a:r>
              <a:rPr lang="en-GB" baseline="30000" dirty="0">
                <a:hlinkClick r:id="rId5"/>
              </a:rPr>
              <a:t>3</a:t>
            </a:r>
            <a:r>
              <a:rPr lang="en-GB" dirty="0"/>
              <a:t> And not only the Persian letters</a:t>
            </a:r>
            <a:r>
              <a:rPr lang="en-GB" baseline="30000" dirty="0">
                <a:hlinkClick r:id="rId6"/>
              </a:rPr>
              <a:t>4</a:t>
            </a:r>
            <a:r>
              <a:rPr lang="en-GB" dirty="0"/>
              <a:t> are full of references to that straightforwardness of which I am speaking but also the memoirs written by the Egyptians, Babylonians, and Indians. And it was on this account that Anacharsis,</a:t>
            </a:r>
            <a:r>
              <a:rPr lang="en-GB" baseline="30000" dirty="0">
                <a:hlinkClick r:id="rId7"/>
              </a:rPr>
              <a:t>5</a:t>
            </a:r>
            <a:r>
              <a:rPr lang="en-GB" dirty="0"/>
              <a:t> Abaris,</a:t>
            </a:r>
            <a:r>
              <a:rPr lang="en-GB" baseline="30000" dirty="0">
                <a:hlinkClick r:id="rId8"/>
              </a:rPr>
              <a:t>6</a:t>
            </a:r>
            <a:r>
              <a:rPr lang="en-GB" dirty="0"/>
              <a:t> and other men of the sort were in fair repute among the Greeks, because they displayed a nature characterized by complacency, frugality, and justice. But why should I speak of the men of olden times? For when Alexander, the son of Philip, on his expedition against the Thracians beyond the Haemus,</a:t>
            </a:r>
            <a:r>
              <a:rPr lang="en-GB" baseline="30000" dirty="0">
                <a:hlinkClick r:id="rId9"/>
              </a:rPr>
              <a:t>7</a:t>
            </a:r>
            <a:r>
              <a:rPr lang="en-GB" dirty="0"/>
              <a:t> invaded the country of the Triballians</a:t>
            </a:r>
            <a:r>
              <a:rPr lang="en-GB" baseline="30000" dirty="0">
                <a:hlinkClick r:id="rId10"/>
              </a:rPr>
              <a:t>8</a:t>
            </a:r>
            <a:r>
              <a:rPr lang="en-GB" dirty="0"/>
              <a:t> and saw that it extended as far as the </a:t>
            </a:r>
            <a:r>
              <a:rPr lang="en-GB" dirty="0" err="1"/>
              <a:t>Ister</a:t>
            </a:r>
            <a:r>
              <a:rPr lang="en-GB" dirty="0"/>
              <a:t> and the island of Peuce</a:t>
            </a:r>
            <a:r>
              <a:rPr lang="en-GB" baseline="30000" dirty="0">
                <a:hlinkClick r:id="rId11"/>
              </a:rPr>
              <a:t>9</a:t>
            </a:r>
            <a:r>
              <a:rPr lang="en-GB" dirty="0"/>
              <a:t> in the </a:t>
            </a:r>
            <a:r>
              <a:rPr lang="en-GB" dirty="0" err="1"/>
              <a:t>Ister</a:t>
            </a:r>
            <a:r>
              <a:rPr lang="en-GB" dirty="0"/>
              <a:t>, and that the parts on the far side were held by the </a:t>
            </a:r>
            <a:r>
              <a:rPr lang="en-GB" dirty="0" err="1"/>
              <a:t>Getae</a:t>
            </a:r>
            <a:r>
              <a:rPr lang="en-GB" dirty="0"/>
              <a:t>, he went as far as that,</a:t>
            </a:r>
            <a:r>
              <a:rPr lang="en-GB" baseline="30000" dirty="0">
                <a:hlinkClick r:id="rId12"/>
              </a:rPr>
              <a:t>10</a:t>
            </a:r>
            <a:r>
              <a:rPr lang="en-GB" dirty="0"/>
              <a:t> it is said, but could not disembark upon the island because of scarcity of boats (for </a:t>
            </a:r>
            <a:r>
              <a:rPr lang="en-GB" dirty="0" err="1"/>
              <a:t>Syrmus</a:t>
            </a:r>
            <a:r>
              <a:rPr lang="en-GB" dirty="0"/>
              <a:t>, the king of the </a:t>
            </a:r>
            <a:r>
              <a:rPr lang="en-GB" dirty="0" err="1"/>
              <a:t>Triballi</a:t>
            </a:r>
            <a:r>
              <a:rPr lang="en-GB" dirty="0"/>
              <a:t> had taken refuge there and resisted his attempts); he did, however, cross over to the country of the </a:t>
            </a:r>
            <a:r>
              <a:rPr lang="en-GB" dirty="0" err="1"/>
              <a:t>Getae</a:t>
            </a:r>
            <a:r>
              <a:rPr lang="en-GB" dirty="0"/>
              <a:t>, took their city, and returned with all speed to his home-land, after receiving gifts from the tribes in question and from </a:t>
            </a:r>
            <a:r>
              <a:rPr lang="en-GB" dirty="0" err="1"/>
              <a:t>Syrmus</a:t>
            </a:r>
            <a:r>
              <a:rPr lang="en-GB" dirty="0"/>
              <a:t>. And Ptolemaeus,</a:t>
            </a:r>
            <a:r>
              <a:rPr lang="en-GB" baseline="30000" dirty="0">
                <a:hlinkClick r:id="rId13"/>
              </a:rPr>
              <a:t>11</a:t>
            </a:r>
            <a:r>
              <a:rPr lang="en-GB" dirty="0"/>
              <a:t> the son of Lagus,</a:t>
            </a:r>
            <a:r>
              <a:rPr lang="en-GB" baseline="30000" dirty="0">
                <a:hlinkClick r:id="rId14"/>
              </a:rPr>
              <a:t>12</a:t>
            </a:r>
            <a:r>
              <a:rPr lang="en-GB" dirty="0"/>
              <a:t> says that on this expedition the </a:t>
            </a:r>
            <a:r>
              <a:rPr lang="en-GB" dirty="0" err="1"/>
              <a:t>Celti</a:t>
            </a:r>
            <a:r>
              <a:rPr lang="en-GB" dirty="0"/>
              <a:t> who lived about the Adriatic joined Alexander for the sake of establishing friendship and hospitality, and that the king received them kindly and asked them when drinking what it was that they most feared, thinking they would say himself, but that they replied they feared no one, unless it were that Heaven might fall on them, although indeed they added that they put above everything else the friendship of such a man as he. And the following are signs of the straightforwardness of the barbarians: first, the fact that </a:t>
            </a:r>
            <a:r>
              <a:rPr lang="en-GB" dirty="0" err="1"/>
              <a:t>Syrmus</a:t>
            </a:r>
            <a:r>
              <a:rPr lang="en-GB" dirty="0"/>
              <a:t> refused to consent to the debarkation upon the island and yet sent gifts and made a compact of friendship; and, secondly, that the </a:t>
            </a:r>
            <a:r>
              <a:rPr lang="en-GB" dirty="0" err="1"/>
              <a:t>Celti</a:t>
            </a:r>
            <a:r>
              <a:rPr lang="en-GB" dirty="0"/>
              <a:t> said that they feared no one, and yet valued above everything else the friendship of great men. Again, </a:t>
            </a:r>
            <a:r>
              <a:rPr lang="en-GB" dirty="0" err="1"/>
              <a:t>Dromichaetes</a:t>
            </a:r>
            <a:r>
              <a:rPr lang="en-GB" dirty="0"/>
              <a:t> was king of the </a:t>
            </a:r>
            <a:r>
              <a:rPr lang="en-GB" dirty="0" err="1"/>
              <a:t>Getae</a:t>
            </a:r>
            <a:r>
              <a:rPr lang="en-GB" dirty="0"/>
              <a:t> in the time of the successors of Alexander. Now he, when he captured Lysimachus</a:t>
            </a:r>
            <a:r>
              <a:rPr lang="en-GB" baseline="30000" dirty="0">
                <a:hlinkClick r:id="rId15"/>
              </a:rPr>
              <a:t>13</a:t>
            </a:r>
            <a:r>
              <a:rPr lang="en-GB" dirty="0"/>
              <a:t> alive, who had made an expedition against him, first pointed out the poverty both of himself and of his tribe and likewise their independence of others, and then bade him not to carry on war with people of that sort but rather to deal with them as friends; and after saying this he first entertained him as a guest, and made a compact of friendship, and then released him. Moreover, Plato in his </a:t>
            </a:r>
            <a:r>
              <a:rPr lang="en-GB" u="sng" dirty="0"/>
              <a:t>Republic</a:t>
            </a:r>
            <a:r>
              <a:rPr lang="en-GB" dirty="0"/>
              <a:t> thinks that those who would have a well-governed city should flee as far as possible from the sea, as being a thing that teaches wickedness, and should not live near it.</a:t>
            </a:r>
            <a:r>
              <a:rPr lang="en-GB" baseline="30000" dirty="0">
                <a:hlinkClick r:id="rId16"/>
              </a:rPr>
              <a:t>14</a:t>
            </a:r>
            <a:r>
              <a:rPr lang="en-GB" dirty="0"/>
              <a:t> </a:t>
            </a:r>
          </a:p>
          <a:p>
            <a:r>
              <a:rPr lang="en-GB" dirty="0">
                <a:hlinkClick r:id="rId17"/>
              </a:rPr>
              <a:t>1</a:t>
            </a:r>
            <a:r>
              <a:rPr lang="en-GB" dirty="0"/>
              <a:t> Cp. 7. 3. 14. </a:t>
            </a:r>
            <a:r>
              <a:rPr lang="en-GB" dirty="0" err="1"/>
              <a:t>Dareius</a:t>
            </a:r>
            <a:r>
              <a:rPr lang="en-GB" dirty="0"/>
              <a:t> sent a message to King </a:t>
            </a:r>
            <a:r>
              <a:rPr lang="en-GB" dirty="0" err="1"/>
              <a:t>Idanthyrsus</a:t>
            </a:r>
            <a:r>
              <a:rPr lang="en-GB" dirty="0"/>
              <a:t> in which he reproached the latter for fleeing and not fighting. </a:t>
            </a:r>
            <a:r>
              <a:rPr lang="en-GB" dirty="0" err="1"/>
              <a:t>Idanthyrsus</a:t>
            </a:r>
            <a:r>
              <a:rPr lang="en-GB" dirty="0"/>
              <a:t> replied that he was not fleeing because of fear, but was merely doing what he was wont to do in time of peace; and if </a:t>
            </a:r>
            <a:r>
              <a:rPr lang="en-GB" dirty="0" err="1"/>
              <a:t>Dareius</a:t>
            </a:r>
            <a:r>
              <a:rPr lang="en-GB" dirty="0"/>
              <a:t> insisted on a fight, he might search out and violate the ancestral tombs, and thus come to realize whether or no the Scythians would fight; “and in reply to your assertion that you are my master, I say ‘howl on’” (</a:t>
            </a:r>
            <a:r>
              <a:rPr lang="en-GB" b="1" dirty="0">
                <a:hlinkClick r:id="rId18"/>
              </a:rPr>
              <a:t>Herodotus, 4.127</a:t>
            </a:r>
            <a:r>
              <a:rPr lang="en-GB" dirty="0"/>
              <a:t>).</a:t>
            </a:r>
          </a:p>
          <a:p>
            <a:r>
              <a:rPr lang="en-GB" dirty="0">
                <a:hlinkClick r:id="rId19"/>
              </a:rPr>
              <a:t>2</a:t>
            </a:r>
            <a:r>
              <a:rPr lang="en-GB" dirty="0"/>
              <a:t> </a:t>
            </a:r>
            <a:r>
              <a:rPr lang="en-GB" dirty="0" err="1"/>
              <a:t>Chrysippus</a:t>
            </a:r>
            <a:r>
              <a:rPr lang="en-GB" dirty="0"/>
              <a:t> of Soli (fl. about 230 B.C.), the Stoic philosopher, was a prolific writer, but with the exception of a few fragments his works are lost. The present reference is obviously to his treatise on </a:t>
            </a:r>
            <a:r>
              <a:rPr lang="en-GB" u="sng" dirty="0"/>
              <a:t>Modes of Life</a:t>
            </a:r>
            <a:r>
              <a:rPr lang="en-GB" dirty="0"/>
              <a:t>, which is quoted by </a:t>
            </a:r>
            <a:r>
              <a:rPr lang="en-GB" b="1" dirty="0" err="1">
                <a:hlinkClick r:id="rId20"/>
              </a:rPr>
              <a:t>Plut</a:t>
            </a:r>
            <a:r>
              <a:rPr lang="en-GB" b="1" dirty="0">
                <a:hlinkClick r:id="rId20"/>
              </a:rPr>
              <a:t>. De </a:t>
            </a:r>
            <a:r>
              <a:rPr lang="en-GB" b="1" dirty="0" err="1">
                <a:hlinkClick r:id="rId20"/>
              </a:rPr>
              <a:t>Stoicorum</a:t>
            </a:r>
            <a:r>
              <a:rPr lang="en-GB" b="1" dirty="0">
                <a:hlinkClick r:id="rId20"/>
              </a:rPr>
              <a:t> </a:t>
            </a:r>
            <a:r>
              <a:rPr lang="en-GB" b="1" dirty="0" err="1">
                <a:hlinkClick r:id="rId20"/>
              </a:rPr>
              <a:t>Repugnantiis</a:t>
            </a:r>
            <a:r>
              <a:rPr lang="en-GB" b="1" dirty="0">
                <a:hlinkClick r:id="rId20"/>
              </a:rPr>
              <a:t> 20.3 = 1043 B</a:t>
            </a:r>
            <a:r>
              <a:rPr lang="en-GB" dirty="0"/>
              <a:t>).</a:t>
            </a:r>
          </a:p>
          <a:p>
            <a:r>
              <a:rPr lang="en-GB" dirty="0">
                <a:hlinkClick r:id="rId21"/>
              </a:rPr>
              <a:t>3</a:t>
            </a:r>
            <a:r>
              <a:rPr lang="en-GB" dirty="0"/>
              <a:t> </a:t>
            </a:r>
            <a:r>
              <a:rPr lang="en-GB" dirty="0" err="1"/>
              <a:t>Leuco</a:t>
            </a:r>
            <a:r>
              <a:rPr lang="en-GB" dirty="0"/>
              <a:t>, who succeeded his father </a:t>
            </a:r>
            <a:r>
              <a:rPr lang="en-GB" dirty="0" err="1"/>
              <a:t>Satyrus</a:t>
            </a:r>
            <a:r>
              <a:rPr lang="en-GB" dirty="0"/>
              <a:t> I, reigned from 393 to 353 B.C. (see 7. 4. 4).</a:t>
            </a:r>
          </a:p>
          <a:p>
            <a:r>
              <a:rPr lang="en-GB" dirty="0">
                <a:hlinkClick r:id="rId22"/>
              </a:rPr>
              <a:t>4</a:t>
            </a:r>
            <a:r>
              <a:rPr lang="en-GB" dirty="0"/>
              <a:t> i.e., the letters of Persian kings, such as those quoted by Herodotus.</a:t>
            </a:r>
          </a:p>
          <a:p>
            <a:r>
              <a:rPr lang="en-GB" dirty="0">
                <a:hlinkClick r:id="rId23"/>
              </a:rPr>
              <a:t>5</a:t>
            </a:r>
            <a:r>
              <a:rPr lang="en-GB" dirty="0"/>
              <a:t> </a:t>
            </a:r>
            <a:r>
              <a:rPr lang="en-GB" dirty="0" err="1"/>
              <a:t>Anacharsis</a:t>
            </a:r>
            <a:r>
              <a:rPr lang="en-GB" dirty="0"/>
              <a:t> was a Scythian prince and philosopher, one of the “Seven Sages,” a traveller, long a resident of Athens (about 590 B.C.), a friend of Solon, and (according to </a:t>
            </a:r>
            <a:r>
              <a:rPr lang="en-GB" dirty="0" err="1"/>
              <a:t>Ephorus</a:t>
            </a:r>
            <a:r>
              <a:rPr lang="en-GB" dirty="0"/>
              <a:t>) and inventor (7. 3. 9). See </a:t>
            </a:r>
            <a:r>
              <a:rPr lang="en-GB" b="1" dirty="0" err="1">
                <a:hlinkClick r:id="rId24"/>
              </a:rPr>
              <a:t>Hdt</a:t>
            </a:r>
            <a:r>
              <a:rPr lang="en-GB" b="1" dirty="0">
                <a:hlinkClick r:id="rId24"/>
              </a:rPr>
              <a:t>. 4.76</a:t>
            </a:r>
            <a:endParaRPr lang="en-GB" dirty="0"/>
          </a:p>
          <a:p>
            <a:r>
              <a:rPr lang="en-GB" dirty="0">
                <a:hlinkClick r:id="rId25"/>
              </a:rPr>
              <a:t>6</a:t>
            </a:r>
            <a:r>
              <a:rPr lang="en-GB" dirty="0"/>
              <a:t> </a:t>
            </a:r>
            <a:r>
              <a:rPr lang="en-GB" dirty="0" err="1"/>
              <a:t>Abaris</a:t>
            </a:r>
            <a:r>
              <a:rPr lang="en-GB" dirty="0"/>
              <a:t> was called the “Hyperborean” priest and prophet of Apollo, and is said to have visited Athens in the eighth century, or perhaps much later. According to the legend, he healed the </a:t>
            </a:r>
            <a:r>
              <a:rPr lang="en-GB" dirty="0" err="1"/>
              <a:t>sick,m</a:t>
            </a:r>
            <a:r>
              <a:rPr lang="en-GB" dirty="0"/>
              <a:t> travelled round the world, without once eating, on a golden arrow given him by Apollo, and delivered Sparta from a plague.</a:t>
            </a:r>
          </a:p>
          <a:p>
            <a:r>
              <a:rPr lang="en-GB" dirty="0">
                <a:hlinkClick r:id="rId26"/>
              </a:rPr>
              <a:t>7</a:t>
            </a:r>
            <a:r>
              <a:rPr lang="en-GB" dirty="0"/>
              <a:t> The Balkan Mountains.</a:t>
            </a:r>
          </a:p>
          <a:p>
            <a:r>
              <a:rPr lang="en-GB" dirty="0">
                <a:hlinkClick r:id="rId27"/>
              </a:rPr>
              <a:t>8</a:t>
            </a:r>
            <a:r>
              <a:rPr lang="en-GB" dirty="0"/>
              <a:t> A Thracian tribe.</a:t>
            </a:r>
          </a:p>
          <a:p>
            <a:r>
              <a:rPr lang="en-GB" dirty="0">
                <a:hlinkClick r:id="rId28"/>
              </a:rPr>
              <a:t>9</a:t>
            </a:r>
            <a:r>
              <a:rPr lang="en-GB" dirty="0"/>
              <a:t> See 7. 3. 15 and footnote.</a:t>
            </a:r>
          </a:p>
          <a:p>
            <a:r>
              <a:rPr lang="en-GB" dirty="0">
                <a:hlinkClick r:id="rId29"/>
              </a:rPr>
              <a:t>10</a:t>
            </a:r>
            <a:r>
              <a:rPr lang="en-GB" dirty="0"/>
              <a:t> i.e., as far as the island.</a:t>
            </a:r>
          </a:p>
          <a:p>
            <a:r>
              <a:rPr lang="en-GB" dirty="0">
                <a:hlinkClick r:id="rId30"/>
              </a:rPr>
              <a:t>11</a:t>
            </a:r>
            <a:r>
              <a:rPr lang="en-GB" dirty="0"/>
              <a:t> </a:t>
            </a:r>
            <a:r>
              <a:rPr lang="en-GB" dirty="0" err="1"/>
              <a:t>Ptolemaeus</a:t>
            </a:r>
            <a:r>
              <a:rPr lang="en-GB" dirty="0"/>
              <a:t> </a:t>
            </a:r>
            <a:r>
              <a:rPr lang="en-GB" dirty="0" err="1"/>
              <a:t>Soter</a:t>
            </a:r>
            <a:r>
              <a:rPr lang="en-GB" dirty="0"/>
              <a:t>, “whom the Macedon (</a:t>
            </a:r>
            <a:r>
              <a:rPr lang="en-GB" b="1" dirty="0" err="1">
                <a:hlinkClick r:id="rId31"/>
              </a:rPr>
              <a:t>Paus</a:t>
            </a:r>
            <a:r>
              <a:rPr lang="en-GB" b="1" dirty="0">
                <a:hlinkClick r:id="rId31"/>
              </a:rPr>
              <a:t>. 1.6</a:t>
            </a:r>
            <a:r>
              <a:rPr lang="en-GB" dirty="0"/>
              <a:t>), was founder of the Egyptian dynasty and reigned 323-285 B.C.</a:t>
            </a:r>
          </a:p>
          <a:p>
            <a:r>
              <a:rPr lang="en-GB" dirty="0">
                <a:hlinkClick r:id="rId32"/>
              </a:rPr>
              <a:t>12</a:t>
            </a:r>
            <a:r>
              <a:rPr lang="en-GB" dirty="0"/>
              <a:t> </a:t>
            </a:r>
            <a:r>
              <a:rPr lang="en-GB" dirty="0" err="1"/>
              <a:t>Lagus</a:t>
            </a:r>
            <a:r>
              <a:rPr lang="en-GB" dirty="0"/>
              <a:t> married </a:t>
            </a:r>
            <a:r>
              <a:rPr lang="en-GB" dirty="0" err="1"/>
              <a:t>Arsinoë</a:t>
            </a:r>
            <a:r>
              <a:rPr lang="en-GB" dirty="0"/>
              <a:t>, a concubine of Philip.</a:t>
            </a:r>
          </a:p>
          <a:p>
            <a:r>
              <a:rPr lang="en-GB" dirty="0">
                <a:hlinkClick r:id="rId33"/>
              </a:rPr>
              <a:t>13</a:t>
            </a:r>
            <a:r>
              <a:rPr lang="en-GB" dirty="0"/>
              <a:t> Lysimachus, one of Alexander's generals and successors, obtained Thrace as his portion in the division of the provinces after Alexander's death (323 B.C.), assuming the title of king 306 B.C. He was taken captive, and released, by </a:t>
            </a:r>
            <a:r>
              <a:rPr lang="en-GB" dirty="0" err="1"/>
              <a:t>Dromichaetes</a:t>
            </a:r>
            <a:r>
              <a:rPr lang="en-GB" dirty="0"/>
              <a:t> 291 B.C.</a:t>
            </a:r>
          </a:p>
          <a:p>
            <a:r>
              <a:rPr lang="en-GB" dirty="0">
                <a:hlinkClick r:id="rId34"/>
              </a:rPr>
              <a:t>14</a:t>
            </a:r>
            <a:r>
              <a:rPr lang="en-GB" dirty="0"/>
              <a:t> </a:t>
            </a:r>
            <a:r>
              <a:rPr lang="en-GB" dirty="0" err="1"/>
              <a:t>Corais</a:t>
            </a:r>
            <a:r>
              <a:rPr lang="en-GB" dirty="0"/>
              <a:t> and </a:t>
            </a:r>
            <a:r>
              <a:rPr lang="en-GB" dirty="0" err="1"/>
              <a:t>Groskurd</a:t>
            </a:r>
            <a:r>
              <a:rPr lang="en-GB" dirty="0"/>
              <a:t> point out that the reference should have been, not to the </a:t>
            </a:r>
            <a:r>
              <a:rPr lang="en-GB" u="sng" dirty="0"/>
              <a:t>Republic</a:t>
            </a:r>
            <a:r>
              <a:rPr lang="en-GB" dirty="0"/>
              <a:t>, but to the </a:t>
            </a:r>
            <a:r>
              <a:rPr lang="en-GB" b="1" dirty="0">
                <a:hlinkClick r:id="rId35"/>
              </a:rPr>
              <a:t>Plat. Laws 4.704-705</a:t>
            </a:r>
            <a:r>
              <a:rPr lang="en-GB" dirty="0"/>
              <a:t>, where Plato discusses the proper place for founding a city; cp. </a:t>
            </a:r>
            <a:r>
              <a:rPr lang="en-GB" b="1" dirty="0" err="1">
                <a:hlinkClick r:id="rId36"/>
              </a:rPr>
              <a:t>Aristot</a:t>
            </a:r>
            <a:r>
              <a:rPr lang="en-GB" b="1" dirty="0">
                <a:hlinkClick r:id="rId36"/>
              </a:rPr>
              <a:t>. Pol. 7.6</a:t>
            </a:r>
            <a:r>
              <a:rPr lang="en-GB" dirty="0"/>
              <a:t> on the same subject.</a:t>
            </a:r>
          </a:p>
          <a:p>
            <a:r>
              <a:rPr lang="en-GB" dirty="0"/>
              <a:t>Strabo. ed. H. L. Jones, The Geography of Strabo. Cambridge, Mass.: Harvard University Press; London: William Heinemann, Ltd. 1924. The Annenberg CPB/Project provided support for entering this text.</a:t>
            </a:r>
          </a:p>
          <a:p>
            <a:r>
              <a:rPr lang="en-GB" dirty="0"/>
              <a:t>Purchase a copy of this text (not </a:t>
            </a:r>
            <a:r>
              <a:rPr lang="en-GB" dirty="0" err="1"/>
              <a:t>necessaril</a:t>
            </a:r>
            <a:endParaRPr lang="en-GB"/>
          </a:p>
          <a:p>
            <a:endParaRPr lang="en-GB"/>
          </a:p>
        </p:txBody>
      </p:sp>
      <p:sp>
        <p:nvSpPr>
          <p:cNvPr id="4" name="Slide Number Placeholder 3"/>
          <p:cNvSpPr>
            <a:spLocks noGrp="1"/>
          </p:cNvSpPr>
          <p:nvPr>
            <p:ph type="sldNum" sz="quarter" idx="10"/>
          </p:nvPr>
        </p:nvSpPr>
        <p:spPr/>
        <p:txBody>
          <a:bodyPr/>
          <a:lstStyle/>
          <a:p>
            <a:fld id="{4C1BC6BC-B186-4BCD-BF46-540DF71A1910}" type="slidenum">
              <a:rPr lang="en-GB" smtClean="0"/>
              <a:t>77</a:t>
            </a:fld>
            <a:endParaRPr lang="en-GB"/>
          </a:p>
        </p:txBody>
      </p:sp>
    </p:spTree>
    <p:extLst>
      <p:ext uri="{BB962C8B-B14F-4D97-AF65-F5344CB8AC3E}">
        <p14:creationId xmlns:p14="http://schemas.microsoft.com/office/powerpoint/2010/main" val="15054307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e-DE" dirty="0"/>
              <a:t>Brunaux p 106ff</a:t>
            </a:r>
          </a:p>
          <a:p>
            <a:r>
              <a:rPr lang="de-DE" dirty="0"/>
              <a:t>Alexandre de Milet, Polyhistor, </a:t>
            </a:r>
            <a:r>
              <a:rPr lang="de-DE" i="1" dirty="0"/>
              <a:t>Les symboles pythagoriciens...</a:t>
            </a:r>
            <a:endParaRPr lang="de-DE" dirty="0"/>
          </a:p>
          <a:p>
            <a:pPr lvl="1"/>
            <a:r>
              <a:rPr lang="de-DE" dirty="0"/>
              <a:t>In Clement d‘Alexandre, Stromateis. )Brunaux p. 107)</a:t>
            </a:r>
          </a:p>
          <a:p>
            <a:pPr lvl="1"/>
            <a:r>
              <a:rPr lang="de-DE" dirty="0"/>
              <a:t>...from 5th c. BC onwards, Greek knew about Gallic ‚wisdom‘...</a:t>
            </a:r>
          </a:p>
          <a:p>
            <a:r>
              <a:rPr lang="de-DE" dirty="0"/>
              <a:t>Diogene Laerce (Brunaux p. 110)</a:t>
            </a:r>
            <a:br>
              <a:rPr lang="de-DE" dirty="0"/>
            </a:br>
            <a:endParaRPr lang="en-GB" dirty="0"/>
          </a:p>
          <a:p>
            <a:endParaRPr lang="en-GB" dirty="0"/>
          </a:p>
        </p:txBody>
      </p:sp>
      <p:sp>
        <p:nvSpPr>
          <p:cNvPr id="4" name="Slide Number Placeholder 3"/>
          <p:cNvSpPr>
            <a:spLocks noGrp="1"/>
          </p:cNvSpPr>
          <p:nvPr>
            <p:ph type="sldNum" sz="quarter" idx="10"/>
          </p:nvPr>
        </p:nvSpPr>
        <p:spPr/>
        <p:txBody>
          <a:bodyPr/>
          <a:lstStyle/>
          <a:p>
            <a:fld id="{4C1BC6BC-B186-4BCD-BF46-540DF71A1910}" type="slidenum">
              <a:rPr lang="en-GB" smtClean="0"/>
              <a:t>82</a:t>
            </a:fld>
            <a:endParaRPr lang="en-GB"/>
          </a:p>
        </p:txBody>
      </p:sp>
    </p:spTree>
    <p:extLst>
      <p:ext uri="{BB962C8B-B14F-4D97-AF65-F5344CB8AC3E}">
        <p14:creationId xmlns:p14="http://schemas.microsoft.com/office/powerpoint/2010/main" val="375933834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dirty="0"/>
              <a:t>(Brunaux 167f)</a:t>
            </a:r>
          </a:p>
          <a:p>
            <a:endParaRPr lang="en-GB" dirty="0"/>
          </a:p>
        </p:txBody>
      </p:sp>
      <p:sp>
        <p:nvSpPr>
          <p:cNvPr id="4" name="Slide Number Placeholder 3"/>
          <p:cNvSpPr>
            <a:spLocks noGrp="1"/>
          </p:cNvSpPr>
          <p:nvPr>
            <p:ph type="sldNum" sz="quarter" idx="10"/>
          </p:nvPr>
        </p:nvSpPr>
        <p:spPr/>
        <p:txBody>
          <a:bodyPr/>
          <a:lstStyle/>
          <a:p>
            <a:fld id="{4C1BC6BC-B186-4BCD-BF46-540DF71A1910}" type="slidenum">
              <a:rPr lang="en-GB" smtClean="0"/>
              <a:t>90</a:t>
            </a:fld>
            <a:endParaRPr lang="en-GB"/>
          </a:p>
        </p:txBody>
      </p:sp>
    </p:spTree>
    <p:extLst>
      <p:ext uri="{BB962C8B-B14F-4D97-AF65-F5344CB8AC3E}">
        <p14:creationId xmlns:p14="http://schemas.microsoft.com/office/powerpoint/2010/main" val="27259610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ounded Rectangle 9"/>
          <p:cNvSpPr/>
          <p:nvPr/>
        </p:nvSpPr>
        <p:spPr>
          <a:xfrm rot="20707748">
            <a:off x="-617539" y="-652551"/>
            <a:ext cx="6664606" cy="3942692"/>
          </a:xfrm>
          <a:custGeom>
            <a:avLst/>
            <a:gdLst/>
            <a:ahLst/>
            <a:cxnLst/>
            <a:rect l="l" t="t" r="r" b="b"/>
            <a:pathLst>
              <a:path w="6664606" h="3942692">
                <a:moveTo>
                  <a:pt x="1046923" y="0"/>
                </a:moveTo>
                <a:lnTo>
                  <a:pt x="6664606" y="1491692"/>
                </a:lnTo>
                <a:lnTo>
                  <a:pt x="6664606" y="3860602"/>
                </a:lnTo>
                <a:cubicBezTo>
                  <a:pt x="6664606" y="3905939"/>
                  <a:pt x="6627853" y="3942692"/>
                  <a:pt x="6582516" y="3942692"/>
                </a:cubicBezTo>
                <a:lnTo>
                  <a:pt x="0" y="3942692"/>
                </a:lnTo>
                <a:close/>
              </a:path>
            </a:pathLst>
          </a:custGeom>
          <a:solidFill>
            <a:schemeClr val="bg1">
              <a:alpha val="2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11"/>
          <p:cNvSpPr/>
          <p:nvPr/>
        </p:nvSpPr>
        <p:spPr>
          <a:xfrm rot="20707748">
            <a:off x="6168153" y="-441831"/>
            <a:ext cx="3126510" cy="2426476"/>
          </a:xfrm>
          <a:custGeom>
            <a:avLst/>
            <a:gdLst/>
            <a:ahLst/>
            <a:cxnLst/>
            <a:rect l="l" t="t" r="r" b="b"/>
            <a:pathLst>
              <a:path w="3126510" h="2426476">
                <a:moveTo>
                  <a:pt x="0" y="0"/>
                </a:moveTo>
                <a:lnTo>
                  <a:pt x="3126510" y="830198"/>
                </a:lnTo>
                <a:lnTo>
                  <a:pt x="2702642" y="2426476"/>
                </a:lnTo>
                <a:lnTo>
                  <a:pt x="82091" y="2426476"/>
                </a:lnTo>
                <a:cubicBezTo>
                  <a:pt x="36754" y="2426475"/>
                  <a:pt x="1" y="2389722"/>
                  <a:pt x="1" y="2344385"/>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10"/>
          <p:cNvSpPr/>
          <p:nvPr/>
        </p:nvSpPr>
        <p:spPr>
          <a:xfrm rot="20707748">
            <a:off x="7144098" y="2001564"/>
            <a:ext cx="2679455" cy="4946037"/>
          </a:xfrm>
          <a:custGeom>
            <a:avLst/>
            <a:gdLst/>
            <a:ahLst/>
            <a:cxnLst/>
            <a:rect l="l" t="t" r="r" b="b"/>
            <a:pathLst>
              <a:path w="2679455" h="4946037">
                <a:moveTo>
                  <a:pt x="2679455" y="0"/>
                </a:moveTo>
                <a:lnTo>
                  <a:pt x="1366108" y="4946037"/>
                </a:lnTo>
                <a:lnTo>
                  <a:pt x="0" y="4583288"/>
                </a:lnTo>
                <a:lnTo>
                  <a:pt x="0" y="82090"/>
                </a:lnTo>
                <a:cubicBezTo>
                  <a:pt x="0" y="36753"/>
                  <a:pt x="36753" y="0"/>
                  <a:pt x="82090" y="0"/>
                </a:cubicBez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ounded Rectangle 8"/>
          <p:cNvSpPr/>
          <p:nvPr/>
        </p:nvSpPr>
        <p:spPr>
          <a:xfrm rot="20707748">
            <a:off x="-205621" y="3323292"/>
            <a:ext cx="7378073" cy="4557796"/>
          </a:xfrm>
          <a:custGeom>
            <a:avLst/>
            <a:gdLst/>
            <a:ahLst/>
            <a:cxnLst/>
            <a:rect l="l" t="t" r="r" b="b"/>
            <a:pathLst>
              <a:path w="7378073" h="4557796">
                <a:moveTo>
                  <a:pt x="7327936" y="6451"/>
                </a:moveTo>
                <a:cubicBezTo>
                  <a:pt x="7357400" y="18913"/>
                  <a:pt x="7378073" y="48087"/>
                  <a:pt x="7378073" y="82090"/>
                </a:cubicBezTo>
                <a:lnTo>
                  <a:pt x="7378073" y="4557796"/>
                </a:lnTo>
                <a:lnTo>
                  <a:pt x="0" y="2598658"/>
                </a:lnTo>
                <a:lnTo>
                  <a:pt x="690034" y="0"/>
                </a:lnTo>
                <a:lnTo>
                  <a:pt x="7295983" y="0"/>
                </a:lnTo>
                <a:cubicBezTo>
                  <a:pt x="7307317" y="0"/>
                  <a:pt x="7318115" y="2297"/>
                  <a:pt x="7327936" y="6451"/>
                </a:cubicBez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900000">
            <a:off x="547834" y="3632676"/>
            <a:ext cx="5985159" cy="1606102"/>
          </a:xfrm>
        </p:spPr>
        <p:txBody>
          <a:bodyPr>
            <a:normAutofit/>
          </a:bodyPr>
          <a:lstStyle>
            <a:lvl1pPr>
              <a:lnSpc>
                <a:spcPts val="6000"/>
              </a:lnSpc>
              <a:defRPr sz="600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rot="-900000">
            <a:off x="2201145" y="5027230"/>
            <a:ext cx="4655297" cy="1128495"/>
          </a:xfrm>
        </p:spPr>
        <p:txBody>
          <a:bodyPr>
            <a:normAutofit/>
          </a:bodyPr>
          <a:lstStyle>
            <a:lvl1pPr marL="0" indent="0" algn="r">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900000">
            <a:off x="6741465" y="2313285"/>
            <a:ext cx="1524000" cy="365125"/>
          </a:xfrm>
        </p:spPr>
        <p:txBody>
          <a:bodyPr/>
          <a:lstStyle>
            <a:lvl1pPr algn="l">
              <a:defRPr sz="1800">
                <a:solidFill>
                  <a:schemeClr val="tx1"/>
                </a:solidFill>
              </a:defRPr>
            </a:lvl1pPr>
          </a:lstStyle>
          <a:p>
            <a:fld id="{6126BC79-3276-4242-A0BB-02157ACD7F96}" type="datetimeFigureOut">
              <a:rPr lang="en-GB" smtClean="0"/>
              <a:t>18/09/2018</a:t>
            </a:fld>
            <a:endParaRPr lang="en-GB"/>
          </a:p>
        </p:txBody>
      </p:sp>
      <p:sp>
        <p:nvSpPr>
          <p:cNvPr id="5" name="Footer Placeholder 4"/>
          <p:cNvSpPr>
            <a:spLocks noGrp="1"/>
          </p:cNvSpPr>
          <p:nvPr>
            <p:ph type="ftr" sz="quarter" idx="11"/>
          </p:nvPr>
        </p:nvSpPr>
        <p:spPr>
          <a:xfrm rot="-900000">
            <a:off x="6551292" y="1528629"/>
            <a:ext cx="2465987" cy="365125"/>
          </a:xfrm>
        </p:spPr>
        <p:txBody>
          <a:bodyPr/>
          <a:lstStyle>
            <a:lvl1pPr>
              <a:defRPr>
                <a:solidFill>
                  <a:schemeClr val="tx1"/>
                </a:solidFill>
              </a:defRPr>
            </a:lvl1pPr>
          </a:lstStyle>
          <a:p>
            <a:endParaRPr lang="en-GB"/>
          </a:p>
        </p:txBody>
      </p:sp>
      <p:sp>
        <p:nvSpPr>
          <p:cNvPr id="6" name="Slide Number Placeholder 5"/>
          <p:cNvSpPr>
            <a:spLocks noGrp="1"/>
          </p:cNvSpPr>
          <p:nvPr>
            <p:ph type="sldNum" sz="quarter" idx="12"/>
          </p:nvPr>
        </p:nvSpPr>
        <p:spPr>
          <a:xfrm rot="-900000">
            <a:off x="6451719" y="1162062"/>
            <a:ext cx="2133600" cy="421038"/>
          </a:xfrm>
        </p:spPr>
        <p:txBody>
          <a:bodyPr anchor="ctr"/>
          <a:lstStyle>
            <a:lvl1pPr algn="l">
              <a:defRPr sz="2400">
                <a:solidFill>
                  <a:schemeClr val="tx1"/>
                </a:solidFill>
              </a:defRPr>
            </a:lvl1pPr>
          </a:lstStyle>
          <a:p>
            <a:fld id="{D669BB56-6F27-4A18-909E-E2C831BBD4E4}" type="slidenum">
              <a:rPr lang="en-GB" smtClean="0"/>
              <a:t>‹#›</a:t>
            </a:fld>
            <a:endParaRPr lang="en-GB"/>
          </a:p>
        </p:txBody>
      </p:sp>
    </p:spTree>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Rounded Rectangle 8"/>
          <p:cNvSpPr/>
          <p:nvPr/>
        </p:nvSpPr>
        <p:spPr>
          <a:xfrm rot="907748">
            <a:off x="-865440" y="850599"/>
            <a:ext cx="3615441" cy="6151724"/>
          </a:xfrm>
          <a:custGeom>
            <a:avLst/>
            <a:gdLst/>
            <a:ahLst/>
            <a:cxnLst/>
            <a:rect l="l" t="t" r="r" b="b"/>
            <a:pathLst>
              <a:path w="3615441" h="6151724">
                <a:moveTo>
                  <a:pt x="0" y="0"/>
                </a:moveTo>
                <a:lnTo>
                  <a:pt x="3533351" y="0"/>
                </a:lnTo>
                <a:cubicBezTo>
                  <a:pt x="3578688" y="0"/>
                  <a:pt x="3615441" y="36753"/>
                  <a:pt x="3615441" y="82090"/>
                </a:cubicBezTo>
                <a:lnTo>
                  <a:pt x="3615441" y="5623909"/>
                </a:lnTo>
                <a:lnTo>
                  <a:pt x="1663219" y="6151724"/>
                </a:ln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12"/>
          <p:cNvSpPr/>
          <p:nvPr/>
        </p:nvSpPr>
        <p:spPr>
          <a:xfrm rot="907748">
            <a:off x="17749" y="-511509"/>
            <a:ext cx="3735394" cy="1387781"/>
          </a:xfrm>
          <a:custGeom>
            <a:avLst/>
            <a:gdLst/>
            <a:ahLst/>
            <a:cxnLst/>
            <a:rect l="l" t="t" r="r" b="b"/>
            <a:pathLst>
              <a:path w="3735394" h="1387781">
                <a:moveTo>
                  <a:pt x="0" y="1009924"/>
                </a:moveTo>
                <a:lnTo>
                  <a:pt x="3735394" y="0"/>
                </a:lnTo>
                <a:lnTo>
                  <a:pt x="3735394" y="1305691"/>
                </a:lnTo>
                <a:cubicBezTo>
                  <a:pt x="3735394" y="1351028"/>
                  <a:pt x="3698641" y="1387781"/>
                  <a:pt x="3653304" y="1387781"/>
                </a:cubicBezTo>
                <a:lnTo>
                  <a:pt x="102160" y="1387781"/>
                </a:ln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13"/>
          <p:cNvSpPr/>
          <p:nvPr/>
        </p:nvSpPr>
        <p:spPr>
          <a:xfrm rot="907748">
            <a:off x="2146801" y="6590199"/>
            <a:ext cx="1981025" cy="535602"/>
          </a:xfrm>
          <a:custGeom>
            <a:avLst/>
            <a:gdLst/>
            <a:ahLst/>
            <a:cxnLst/>
            <a:rect l="l" t="t" r="r" b="b"/>
            <a:pathLst>
              <a:path w="1981025" h="535602">
                <a:moveTo>
                  <a:pt x="50137" y="6451"/>
                </a:moveTo>
                <a:cubicBezTo>
                  <a:pt x="59958" y="2297"/>
                  <a:pt x="70756" y="0"/>
                  <a:pt x="82090" y="0"/>
                </a:cubicBezTo>
                <a:lnTo>
                  <a:pt x="1981025" y="0"/>
                </a:lnTo>
                <a:lnTo>
                  <a:pt x="0" y="535602"/>
                </a:lnTo>
                <a:lnTo>
                  <a:pt x="0" y="82090"/>
                </a:lnTo>
                <a:cubicBezTo>
                  <a:pt x="0" y="48087"/>
                  <a:pt x="20674" y="18913"/>
                  <a:pt x="50137" y="6451"/>
                </a:cubicBez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14"/>
          <p:cNvSpPr/>
          <p:nvPr/>
        </p:nvSpPr>
        <p:spPr>
          <a:xfrm rot="907748">
            <a:off x="3185141" y="-553633"/>
            <a:ext cx="6782931" cy="7826540"/>
          </a:xfrm>
          <a:custGeom>
            <a:avLst/>
            <a:gdLst/>
            <a:ahLst/>
            <a:cxnLst/>
            <a:rect l="l" t="t" r="r" b="b"/>
            <a:pathLst>
              <a:path w="6782931" h="7826540">
                <a:moveTo>
                  <a:pt x="0" y="1349945"/>
                </a:moveTo>
                <a:lnTo>
                  <a:pt x="4993024" y="0"/>
                </a:lnTo>
                <a:lnTo>
                  <a:pt x="6782931" y="6620302"/>
                </a:lnTo>
                <a:lnTo>
                  <a:pt x="2321435" y="7826540"/>
                </a:lnTo>
                <a:lnTo>
                  <a:pt x="82090" y="7826540"/>
                </a:lnTo>
                <a:cubicBezTo>
                  <a:pt x="36753" y="7826540"/>
                  <a:pt x="0" y="7789787"/>
                  <a:pt x="0" y="7744450"/>
                </a:cubicBez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4500000">
            <a:off x="-633894" y="2921988"/>
            <a:ext cx="5064953" cy="1695631"/>
          </a:xfrm>
        </p:spPr>
        <p:txBody>
          <a:bodyPr/>
          <a:lstStyle/>
          <a:p>
            <a:r>
              <a:rPr lang="en-US"/>
              <a:t>Click to edit Master title style</a:t>
            </a:r>
          </a:p>
        </p:txBody>
      </p:sp>
      <p:sp>
        <p:nvSpPr>
          <p:cNvPr id="3" name="Content Placeholder 2"/>
          <p:cNvSpPr>
            <a:spLocks noGrp="1"/>
          </p:cNvSpPr>
          <p:nvPr>
            <p:ph idx="1"/>
          </p:nvPr>
        </p:nvSpPr>
        <p:spPr>
          <a:xfrm rot="900000">
            <a:off x="3479028" y="959716"/>
            <a:ext cx="4658735" cy="5077623"/>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rot="900000">
            <a:off x="1690988" y="608314"/>
            <a:ext cx="1789355" cy="365125"/>
          </a:xfrm>
        </p:spPr>
        <p:txBody>
          <a:bodyPr/>
          <a:lstStyle/>
          <a:p>
            <a:fld id="{6126BC79-3276-4242-A0BB-02157ACD7F96}" type="datetimeFigureOut">
              <a:rPr lang="en-GB" smtClean="0"/>
              <a:t>18/09/2018</a:t>
            </a:fld>
            <a:endParaRPr lang="en-GB"/>
          </a:p>
        </p:txBody>
      </p:sp>
      <p:sp>
        <p:nvSpPr>
          <p:cNvPr id="5" name="Footer Placeholder 4"/>
          <p:cNvSpPr>
            <a:spLocks noGrp="1"/>
          </p:cNvSpPr>
          <p:nvPr>
            <p:ph type="ftr" sz="quarter" idx="11"/>
          </p:nvPr>
        </p:nvSpPr>
        <p:spPr>
          <a:xfrm rot="900000">
            <a:off x="3103620" y="6177546"/>
            <a:ext cx="2392237" cy="365125"/>
          </a:xfrm>
        </p:spPr>
        <p:txBody>
          <a:bodyPr/>
          <a:lstStyle/>
          <a:p>
            <a:endParaRPr lang="en-GB"/>
          </a:p>
        </p:txBody>
      </p:sp>
      <p:sp>
        <p:nvSpPr>
          <p:cNvPr id="6" name="Slide Number Placeholder 5"/>
          <p:cNvSpPr>
            <a:spLocks noGrp="1"/>
          </p:cNvSpPr>
          <p:nvPr>
            <p:ph type="sldNum" sz="quarter" idx="12"/>
          </p:nvPr>
        </p:nvSpPr>
        <p:spPr>
          <a:xfrm rot="900000">
            <a:off x="1265370" y="300797"/>
            <a:ext cx="2287319" cy="365125"/>
          </a:xfrm>
        </p:spPr>
        <p:txBody>
          <a:bodyPr/>
          <a:lstStyle/>
          <a:p>
            <a:fld id="{D669BB56-6F27-4A18-909E-E2C831BBD4E4}" type="slidenum">
              <a:rPr lang="en-GB" smtClean="0"/>
              <a:t>‹#›</a:t>
            </a:fld>
            <a:endParaRPr lang="en-GB"/>
          </a:p>
        </p:txBody>
      </p:sp>
    </p:spTree>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7" name="Rounded Rectangle 16"/>
          <p:cNvSpPr/>
          <p:nvPr/>
        </p:nvSpPr>
        <p:spPr>
          <a:xfrm rot="900000">
            <a:off x="-57216" y="-1017685"/>
            <a:ext cx="7411427" cy="3438177"/>
          </a:xfrm>
          <a:custGeom>
            <a:avLst/>
            <a:gdLst/>
            <a:ahLst/>
            <a:cxnLst/>
            <a:rect l="l" t="t" r="r" b="b"/>
            <a:pathLst>
              <a:path w="7411427" h="3438177">
                <a:moveTo>
                  <a:pt x="0" y="1985886"/>
                </a:moveTo>
                <a:lnTo>
                  <a:pt x="7411427" y="0"/>
                </a:lnTo>
                <a:lnTo>
                  <a:pt x="7411427" y="3356087"/>
                </a:lnTo>
                <a:cubicBezTo>
                  <a:pt x="7411427" y="3401424"/>
                  <a:pt x="7374674" y="3438177"/>
                  <a:pt x="7329337" y="3438177"/>
                </a:cubicBezTo>
                <a:lnTo>
                  <a:pt x="389140" y="3438177"/>
                </a:ln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p:cNvSpPr/>
          <p:nvPr/>
        </p:nvSpPr>
        <p:spPr>
          <a:xfrm rot="900000">
            <a:off x="-776641" y="2417820"/>
            <a:ext cx="6998365" cy="5080081"/>
          </a:xfrm>
          <a:custGeom>
            <a:avLst/>
            <a:gdLst/>
            <a:ahLst/>
            <a:cxnLst/>
            <a:rect l="l" t="t" r="r" b="b"/>
            <a:pathLst>
              <a:path w="6998365" h="5080081">
                <a:moveTo>
                  <a:pt x="0" y="0"/>
                </a:moveTo>
                <a:lnTo>
                  <a:pt x="6916275" y="0"/>
                </a:lnTo>
                <a:cubicBezTo>
                  <a:pt x="6961612" y="0"/>
                  <a:pt x="6998365" y="36753"/>
                  <a:pt x="6998365" y="82090"/>
                </a:cubicBezTo>
                <a:lnTo>
                  <a:pt x="6998365" y="3569608"/>
                </a:lnTo>
                <a:lnTo>
                  <a:pt x="1361203" y="5080081"/>
                </a:ln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18"/>
          <p:cNvSpPr/>
          <p:nvPr/>
        </p:nvSpPr>
        <p:spPr>
          <a:xfrm rot="900000">
            <a:off x="6338067" y="3775812"/>
            <a:ext cx="3102275" cy="3544033"/>
          </a:xfrm>
          <a:custGeom>
            <a:avLst/>
            <a:gdLst/>
            <a:ahLst/>
            <a:cxnLst/>
            <a:rect l="l" t="t" r="r" b="b"/>
            <a:pathLst>
              <a:path w="3102275" h="3544033">
                <a:moveTo>
                  <a:pt x="50137" y="6451"/>
                </a:moveTo>
                <a:cubicBezTo>
                  <a:pt x="59958" y="2297"/>
                  <a:pt x="70756" y="0"/>
                  <a:pt x="82090" y="0"/>
                </a:cubicBezTo>
                <a:lnTo>
                  <a:pt x="2375388" y="0"/>
                </a:lnTo>
                <a:lnTo>
                  <a:pt x="3102275" y="2712781"/>
                </a:lnTo>
                <a:lnTo>
                  <a:pt x="0" y="3544033"/>
                </a:lnTo>
                <a:lnTo>
                  <a:pt x="0" y="82090"/>
                </a:lnTo>
                <a:cubicBezTo>
                  <a:pt x="0" y="48087"/>
                  <a:pt x="20673" y="18913"/>
                  <a:pt x="50137" y="6451"/>
                </a:cubicBez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ounded Rectangle 19"/>
          <p:cNvSpPr/>
          <p:nvPr/>
        </p:nvSpPr>
        <p:spPr>
          <a:xfrm rot="900000">
            <a:off x="7327879" y="-104312"/>
            <a:ext cx="2350627" cy="3820866"/>
          </a:xfrm>
          <a:custGeom>
            <a:avLst/>
            <a:gdLst/>
            <a:ahLst/>
            <a:cxnLst/>
            <a:rect l="l" t="t" r="r" b="b"/>
            <a:pathLst>
              <a:path w="2350627" h="3820866">
                <a:moveTo>
                  <a:pt x="1" y="355523"/>
                </a:moveTo>
                <a:lnTo>
                  <a:pt x="1326829" y="0"/>
                </a:lnTo>
                <a:lnTo>
                  <a:pt x="2350627" y="3820866"/>
                </a:lnTo>
                <a:lnTo>
                  <a:pt x="82091" y="3820866"/>
                </a:lnTo>
                <a:cubicBezTo>
                  <a:pt x="36754" y="3820866"/>
                  <a:pt x="1" y="3784113"/>
                  <a:pt x="0" y="3738776"/>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900000">
            <a:off x="534986" y="2921829"/>
            <a:ext cx="5690855" cy="1570680"/>
          </a:xfrm>
        </p:spPr>
        <p:txBody>
          <a:bodyPr anchor="b">
            <a:noAutofit/>
          </a:bodyPr>
          <a:lstStyle>
            <a:lvl1pPr algn="r">
              <a:defRPr sz="4800" b="0" cap="none" baseline="0"/>
            </a:lvl1pPr>
          </a:lstStyle>
          <a:p>
            <a:r>
              <a:rPr lang="en-US"/>
              <a:t>Click to edit Master title style</a:t>
            </a:r>
            <a:endParaRPr lang="en-US" dirty="0"/>
          </a:p>
        </p:txBody>
      </p:sp>
      <p:sp>
        <p:nvSpPr>
          <p:cNvPr id="3" name="Text Placeholder 2"/>
          <p:cNvSpPr>
            <a:spLocks noGrp="1"/>
          </p:cNvSpPr>
          <p:nvPr>
            <p:ph type="body" idx="1"/>
          </p:nvPr>
        </p:nvSpPr>
        <p:spPr>
          <a:xfrm rot="900000">
            <a:off x="537849" y="4494201"/>
            <a:ext cx="5271544" cy="1500187"/>
          </a:xfrm>
        </p:spPr>
        <p:txBody>
          <a:bodyPr anchor="t">
            <a:normAutofit/>
          </a:bodyPr>
          <a:lstStyle>
            <a:lvl1pPr marL="0" indent="0" algn="r">
              <a:buNone/>
              <a:defRPr sz="24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rot="900000">
            <a:off x="6878368" y="3761385"/>
            <a:ext cx="1524000" cy="365125"/>
          </a:xfrm>
        </p:spPr>
        <p:txBody>
          <a:bodyPr/>
          <a:lstStyle>
            <a:lvl1pPr algn="l">
              <a:defRPr/>
            </a:lvl1pPr>
          </a:lstStyle>
          <a:p>
            <a:fld id="{6126BC79-3276-4242-A0BB-02157ACD7F96}" type="datetimeFigureOut">
              <a:rPr lang="en-GB" smtClean="0"/>
              <a:t>18/09/2018</a:t>
            </a:fld>
            <a:endParaRPr lang="en-GB"/>
          </a:p>
        </p:txBody>
      </p:sp>
      <p:sp>
        <p:nvSpPr>
          <p:cNvPr id="5" name="Footer Placeholder 4"/>
          <p:cNvSpPr>
            <a:spLocks noGrp="1"/>
          </p:cNvSpPr>
          <p:nvPr>
            <p:ph type="ftr" sz="quarter" idx="11"/>
          </p:nvPr>
        </p:nvSpPr>
        <p:spPr>
          <a:xfrm rot="900000">
            <a:off x="7056965" y="3170795"/>
            <a:ext cx="1926305" cy="365125"/>
          </a:xfrm>
        </p:spPr>
        <p:txBody>
          <a:bodyPr/>
          <a:lstStyle/>
          <a:p>
            <a:endParaRPr lang="en-GB"/>
          </a:p>
        </p:txBody>
      </p:sp>
      <p:sp>
        <p:nvSpPr>
          <p:cNvPr id="6" name="Slide Number Placeholder 5"/>
          <p:cNvSpPr>
            <a:spLocks noGrp="1"/>
          </p:cNvSpPr>
          <p:nvPr>
            <p:ph type="sldNum" sz="quarter" idx="12"/>
          </p:nvPr>
        </p:nvSpPr>
        <p:spPr>
          <a:xfrm rot="900000" flipH="1">
            <a:off x="7176363" y="2661157"/>
            <a:ext cx="683979" cy="365125"/>
          </a:xfrm>
        </p:spPr>
        <p:txBody>
          <a:bodyPr/>
          <a:lstStyle>
            <a:lvl1pPr algn="l">
              <a:defRPr/>
            </a:lvl1pPr>
          </a:lstStyle>
          <a:p>
            <a:fld id="{D669BB56-6F27-4A18-909E-E2C831BBD4E4}" type="slidenum">
              <a:rPr lang="en-GB" smtClean="0"/>
              <a:t>‹#›</a:t>
            </a:fld>
            <a:endParaRPr lang="en-GB"/>
          </a:p>
        </p:txBody>
      </p:sp>
    </p:spTree>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7" name="Rounded Rectangle 16"/>
          <p:cNvSpPr/>
          <p:nvPr/>
        </p:nvSpPr>
        <p:spPr>
          <a:xfrm rot="20707748">
            <a:off x="-883225" y="-625990"/>
            <a:ext cx="7439907" cy="7344599"/>
          </a:xfrm>
          <a:custGeom>
            <a:avLst/>
            <a:gdLst/>
            <a:ahLst/>
            <a:cxnLst/>
            <a:rect l="l" t="t" r="r" b="b"/>
            <a:pathLst>
              <a:path w="7439907" h="7344599">
                <a:moveTo>
                  <a:pt x="1760047" y="0"/>
                </a:moveTo>
                <a:lnTo>
                  <a:pt x="7439906" y="1508202"/>
                </a:lnTo>
                <a:lnTo>
                  <a:pt x="7439907" y="7262509"/>
                </a:lnTo>
                <a:cubicBezTo>
                  <a:pt x="7439906" y="7307846"/>
                  <a:pt x="7403153" y="7344599"/>
                  <a:pt x="7357816" y="7344599"/>
                </a:cubicBezTo>
                <a:lnTo>
                  <a:pt x="2697558" y="7344599"/>
                </a:lnTo>
                <a:lnTo>
                  <a:pt x="0" y="6628303"/>
                </a:ln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p:cNvSpPr/>
          <p:nvPr/>
        </p:nvSpPr>
        <p:spPr>
          <a:xfrm rot="20707748">
            <a:off x="3237537" y="6275496"/>
            <a:ext cx="4387395" cy="1165008"/>
          </a:xfrm>
          <a:custGeom>
            <a:avLst/>
            <a:gdLst/>
            <a:ahLst/>
            <a:cxnLst/>
            <a:rect l="l" t="t" r="r" b="b"/>
            <a:pathLst>
              <a:path w="4387395" h="1165008">
                <a:moveTo>
                  <a:pt x="4337258" y="6451"/>
                </a:moveTo>
                <a:cubicBezTo>
                  <a:pt x="4366722" y="18913"/>
                  <a:pt x="4387395" y="48087"/>
                  <a:pt x="4387395" y="82090"/>
                </a:cubicBezTo>
                <a:lnTo>
                  <a:pt x="4387395" y="1165008"/>
                </a:lnTo>
                <a:lnTo>
                  <a:pt x="0" y="0"/>
                </a:lnTo>
                <a:lnTo>
                  <a:pt x="4305305" y="0"/>
                </a:lnTo>
                <a:cubicBezTo>
                  <a:pt x="4316639" y="0"/>
                  <a:pt x="4327437" y="2297"/>
                  <a:pt x="4337258" y="6451"/>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18"/>
          <p:cNvSpPr/>
          <p:nvPr/>
        </p:nvSpPr>
        <p:spPr>
          <a:xfrm rot="20707748">
            <a:off x="7660698" y="5462349"/>
            <a:ext cx="1709024" cy="1536003"/>
          </a:xfrm>
          <a:custGeom>
            <a:avLst/>
            <a:gdLst/>
            <a:ahLst/>
            <a:cxnLst/>
            <a:rect l="l" t="t" r="r" b="b"/>
            <a:pathLst>
              <a:path w="1709024" h="1536003">
                <a:moveTo>
                  <a:pt x="1709024" y="0"/>
                </a:moveTo>
                <a:lnTo>
                  <a:pt x="1301161" y="1536003"/>
                </a:lnTo>
                <a:lnTo>
                  <a:pt x="0" y="1190500"/>
                </a:lnTo>
                <a:lnTo>
                  <a:pt x="0" y="82090"/>
                </a:lnTo>
                <a:cubicBezTo>
                  <a:pt x="0" y="36753"/>
                  <a:pt x="36753" y="0"/>
                  <a:pt x="82090" y="0"/>
                </a:cubicBez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19"/>
          <p:cNvSpPr/>
          <p:nvPr/>
        </p:nvSpPr>
        <p:spPr>
          <a:xfrm rot="20707748">
            <a:off x="6667944" y="-490547"/>
            <a:ext cx="3064333" cy="5811872"/>
          </a:xfrm>
          <a:custGeom>
            <a:avLst/>
            <a:gdLst/>
            <a:ahLst/>
            <a:cxnLst/>
            <a:rect l="l" t="t" r="r" b="b"/>
            <a:pathLst>
              <a:path w="3064333" h="5811872">
                <a:moveTo>
                  <a:pt x="0" y="0"/>
                </a:moveTo>
                <a:lnTo>
                  <a:pt x="3064333" y="813688"/>
                </a:lnTo>
                <a:lnTo>
                  <a:pt x="1737140" y="5811872"/>
                </a:lnTo>
                <a:lnTo>
                  <a:pt x="82090" y="5811872"/>
                </a:lnTo>
                <a:cubicBezTo>
                  <a:pt x="36753" y="5811872"/>
                  <a:pt x="0" y="5775119"/>
                  <a:pt x="0" y="5729782"/>
                </a:cubicBez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4500000">
            <a:off x="5171893" y="2231024"/>
            <a:ext cx="4820301" cy="1436159"/>
          </a:xfrm>
        </p:spPr>
        <p:txBody>
          <a:bodyPr/>
          <a:lstStyle/>
          <a:p>
            <a:r>
              <a:rPr lang="en-US"/>
              <a:t>Click to edit Master title style</a:t>
            </a:r>
          </a:p>
        </p:txBody>
      </p:sp>
      <p:sp>
        <p:nvSpPr>
          <p:cNvPr id="3" name="Content Placeholder 2"/>
          <p:cNvSpPr>
            <a:spLocks noGrp="1"/>
          </p:cNvSpPr>
          <p:nvPr>
            <p:ph sz="half" idx="1"/>
          </p:nvPr>
        </p:nvSpPr>
        <p:spPr>
          <a:xfrm rot="-900000">
            <a:off x="1014439" y="1335061"/>
            <a:ext cx="2578608" cy="48398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rot="-900000">
            <a:off x="3701032" y="618005"/>
            <a:ext cx="2580010" cy="4837176"/>
          </a:xfrm>
        </p:spPr>
        <p:txBody>
          <a:bodyPr anchor="t"/>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rot="-900000">
            <a:off x="7755919" y="5887412"/>
            <a:ext cx="1241980" cy="365125"/>
          </a:xfrm>
        </p:spPr>
        <p:txBody>
          <a:bodyPr/>
          <a:lstStyle>
            <a:lvl1pPr algn="l">
              <a:defRPr/>
            </a:lvl1pPr>
          </a:lstStyle>
          <a:p>
            <a:fld id="{6126BC79-3276-4242-A0BB-02157ACD7F96}" type="datetimeFigureOut">
              <a:rPr lang="en-GB" smtClean="0"/>
              <a:t>18/09/2018</a:t>
            </a:fld>
            <a:endParaRPr lang="en-GB"/>
          </a:p>
        </p:txBody>
      </p:sp>
      <p:sp>
        <p:nvSpPr>
          <p:cNvPr id="6" name="Footer Placeholder 5"/>
          <p:cNvSpPr>
            <a:spLocks noGrp="1"/>
          </p:cNvSpPr>
          <p:nvPr>
            <p:ph type="ftr" sz="quarter" idx="11"/>
          </p:nvPr>
        </p:nvSpPr>
        <p:spPr>
          <a:xfrm rot="-900000">
            <a:off x="4054658" y="5494374"/>
            <a:ext cx="3124200" cy="365125"/>
          </a:xfrm>
        </p:spPr>
        <p:txBody>
          <a:bodyPr/>
          <a:lstStyle>
            <a:lvl1pPr algn="r">
              <a:defRPr/>
            </a:lvl1pPr>
          </a:lstStyle>
          <a:p>
            <a:endParaRPr lang="en-GB"/>
          </a:p>
        </p:txBody>
      </p:sp>
      <p:sp>
        <p:nvSpPr>
          <p:cNvPr id="7" name="Slide Number Placeholder 6"/>
          <p:cNvSpPr>
            <a:spLocks noGrp="1"/>
          </p:cNvSpPr>
          <p:nvPr>
            <p:ph type="sldNum" sz="quarter" idx="12"/>
          </p:nvPr>
        </p:nvSpPr>
        <p:spPr>
          <a:xfrm rot="-900000">
            <a:off x="7690164" y="5643110"/>
            <a:ext cx="1241693" cy="365125"/>
          </a:xfrm>
        </p:spPr>
        <p:txBody>
          <a:bodyPr/>
          <a:lstStyle>
            <a:lvl1pPr algn="l">
              <a:defRPr/>
            </a:lvl1pPr>
          </a:lstStyle>
          <a:p>
            <a:fld id="{D669BB56-6F27-4A18-909E-E2C831BBD4E4}" type="slidenum">
              <a:rPr lang="en-GB" smtClean="0"/>
              <a:t>‹#›</a:t>
            </a:fld>
            <a:endParaRPr lang="en-GB"/>
          </a:p>
        </p:txBody>
      </p:sp>
    </p:spTree>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53" name="Rounded Rectangle 52"/>
          <p:cNvSpPr/>
          <p:nvPr/>
        </p:nvSpPr>
        <p:spPr>
          <a:xfrm rot="20707748">
            <a:off x="-883225" y="-625990"/>
            <a:ext cx="7439907" cy="7344599"/>
          </a:xfrm>
          <a:custGeom>
            <a:avLst/>
            <a:gdLst/>
            <a:ahLst/>
            <a:cxnLst/>
            <a:rect l="l" t="t" r="r" b="b"/>
            <a:pathLst>
              <a:path w="7439907" h="7344599">
                <a:moveTo>
                  <a:pt x="1760047" y="0"/>
                </a:moveTo>
                <a:lnTo>
                  <a:pt x="7439906" y="1508202"/>
                </a:lnTo>
                <a:lnTo>
                  <a:pt x="7439907" y="7262509"/>
                </a:lnTo>
                <a:cubicBezTo>
                  <a:pt x="7439906" y="7307846"/>
                  <a:pt x="7403153" y="7344599"/>
                  <a:pt x="7357816" y="7344599"/>
                </a:cubicBezTo>
                <a:lnTo>
                  <a:pt x="2697558" y="7344599"/>
                </a:lnTo>
                <a:lnTo>
                  <a:pt x="0" y="6628303"/>
                </a:ln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ounded Rectangle 53"/>
          <p:cNvSpPr/>
          <p:nvPr/>
        </p:nvSpPr>
        <p:spPr>
          <a:xfrm rot="20707748">
            <a:off x="3237537" y="6275496"/>
            <a:ext cx="4387395" cy="1165008"/>
          </a:xfrm>
          <a:custGeom>
            <a:avLst/>
            <a:gdLst/>
            <a:ahLst/>
            <a:cxnLst/>
            <a:rect l="l" t="t" r="r" b="b"/>
            <a:pathLst>
              <a:path w="4387395" h="1165008">
                <a:moveTo>
                  <a:pt x="4337258" y="6451"/>
                </a:moveTo>
                <a:cubicBezTo>
                  <a:pt x="4366722" y="18913"/>
                  <a:pt x="4387395" y="48087"/>
                  <a:pt x="4387395" y="82090"/>
                </a:cubicBezTo>
                <a:lnTo>
                  <a:pt x="4387395" y="1165008"/>
                </a:lnTo>
                <a:lnTo>
                  <a:pt x="0" y="0"/>
                </a:lnTo>
                <a:lnTo>
                  <a:pt x="4305305" y="0"/>
                </a:lnTo>
                <a:cubicBezTo>
                  <a:pt x="4316639" y="0"/>
                  <a:pt x="4327437" y="2297"/>
                  <a:pt x="4337258" y="6451"/>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ounded Rectangle 54"/>
          <p:cNvSpPr/>
          <p:nvPr/>
        </p:nvSpPr>
        <p:spPr>
          <a:xfrm rot="20707748">
            <a:off x="7660698" y="5462349"/>
            <a:ext cx="1709024" cy="1536003"/>
          </a:xfrm>
          <a:custGeom>
            <a:avLst/>
            <a:gdLst/>
            <a:ahLst/>
            <a:cxnLst/>
            <a:rect l="l" t="t" r="r" b="b"/>
            <a:pathLst>
              <a:path w="1709024" h="1536003">
                <a:moveTo>
                  <a:pt x="1709024" y="0"/>
                </a:moveTo>
                <a:lnTo>
                  <a:pt x="1301161" y="1536003"/>
                </a:lnTo>
                <a:lnTo>
                  <a:pt x="0" y="1190500"/>
                </a:lnTo>
                <a:lnTo>
                  <a:pt x="0" y="82090"/>
                </a:lnTo>
                <a:cubicBezTo>
                  <a:pt x="0" y="36753"/>
                  <a:pt x="36753" y="0"/>
                  <a:pt x="82090" y="0"/>
                </a:cubicBez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ounded Rectangle 55"/>
          <p:cNvSpPr/>
          <p:nvPr/>
        </p:nvSpPr>
        <p:spPr>
          <a:xfrm rot="20707748">
            <a:off x="6667944" y="-490547"/>
            <a:ext cx="3064333" cy="5811872"/>
          </a:xfrm>
          <a:custGeom>
            <a:avLst/>
            <a:gdLst/>
            <a:ahLst/>
            <a:cxnLst/>
            <a:rect l="l" t="t" r="r" b="b"/>
            <a:pathLst>
              <a:path w="3064333" h="5811872">
                <a:moveTo>
                  <a:pt x="0" y="0"/>
                </a:moveTo>
                <a:lnTo>
                  <a:pt x="3064333" y="813688"/>
                </a:lnTo>
                <a:lnTo>
                  <a:pt x="1737140" y="5811872"/>
                </a:lnTo>
                <a:lnTo>
                  <a:pt x="82090" y="5811872"/>
                </a:lnTo>
                <a:cubicBezTo>
                  <a:pt x="36753" y="5811872"/>
                  <a:pt x="0" y="5775119"/>
                  <a:pt x="0" y="5729782"/>
                </a:cubicBez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4500000">
            <a:off x="5175504" y="2231136"/>
            <a:ext cx="4818888" cy="1435608"/>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rot="-900000">
            <a:off x="854761" y="1406870"/>
            <a:ext cx="2213148" cy="759866"/>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rot="-900000">
            <a:off x="1120518" y="2227895"/>
            <a:ext cx="2578608" cy="39387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rot="-900000">
            <a:off x="3535709" y="687503"/>
            <a:ext cx="2214753" cy="753043"/>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rot="-900000">
            <a:off x="3808498" y="1495882"/>
            <a:ext cx="2578608" cy="395590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rot="-900000">
            <a:off x="7754112" y="5888736"/>
            <a:ext cx="1243584" cy="365125"/>
          </a:xfrm>
        </p:spPr>
        <p:txBody>
          <a:bodyPr/>
          <a:lstStyle>
            <a:lvl1pPr algn="l">
              <a:defRPr/>
            </a:lvl1pPr>
          </a:lstStyle>
          <a:p>
            <a:fld id="{6126BC79-3276-4242-A0BB-02157ACD7F96}" type="datetimeFigureOut">
              <a:rPr lang="en-GB" smtClean="0"/>
              <a:t>18/09/2018</a:t>
            </a:fld>
            <a:endParaRPr lang="en-GB"/>
          </a:p>
        </p:txBody>
      </p:sp>
      <p:sp>
        <p:nvSpPr>
          <p:cNvPr id="8" name="Footer Placeholder 7"/>
          <p:cNvSpPr>
            <a:spLocks noGrp="1"/>
          </p:cNvSpPr>
          <p:nvPr>
            <p:ph type="ftr" sz="quarter" idx="11"/>
          </p:nvPr>
        </p:nvSpPr>
        <p:spPr>
          <a:xfrm rot="-900000">
            <a:off x="4050792" y="5495544"/>
            <a:ext cx="3124200" cy="365125"/>
          </a:xfrm>
        </p:spPr>
        <p:txBody>
          <a:bodyPr/>
          <a:lstStyle>
            <a:lvl1pPr algn="r">
              <a:defRPr/>
            </a:lvl1pPr>
          </a:lstStyle>
          <a:p>
            <a:endParaRPr lang="en-GB"/>
          </a:p>
        </p:txBody>
      </p:sp>
      <p:sp>
        <p:nvSpPr>
          <p:cNvPr id="9" name="Slide Number Placeholder 8"/>
          <p:cNvSpPr>
            <a:spLocks noGrp="1"/>
          </p:cNvSpPr>
          <p:nvPr>
            <p:ph type="sldNum" sz="quarter" idx="12"/>
          </p:nvPr>
        </p:nvSpPr>
        <p:spPr>
          <a:xfrm rot="-900000">
            <a:off x="7690104" y="5641848"/>
            <a:ext cx="1243584" cy="365125"/>
          </a:xfrm>
        </p:spPr>
        <p:txBody>
          <a:bodyPr/>
          <a:lstStyle>
            <a:lvl1pPr algn="l">
              <a:defRPr/>
            </a:lvl1pPr>
          </a:lstStyle>
          <a:p>
            <a:fld id="{D669BB56-6F27-4A18-909E-E2C831BBD4E4}" type="slidenum">
              <a:rPr lang="en-GB" smtClean="0"/>
              <a:t>‹#›</a:t>
            </a:fld>
            <a:endParaRPr lang="en-GB"/>
          </a:p>
        </p:txBody>
      </p:sp>
    </p:spTree>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1" name="Rounded Rectangle 20"/>
          <p:cNvSpPr/>
          <p:nvPr/>
        </p:nvSpPr>
        <p:spPr>
          <a:xfrm rot="907748">
            <a:off x="-865440" y="850599"/>
            <a:ext cx="3615441" cy="6151724"/>
          </a:xfrm>
          <a:custGeom>
            <a:avLst/>
            <a:gdLst/>
            <a:ahLst/>
            <a:cxnLst/>
            <a:rect l="l" t="t" r="r" b="b"/>
            <a:pathLst>
              <a:path w="3615441" h="6151724">
                <a:moveTo>
                  <a:pt x="0" y="0"/>
                </a:moveTo>
                <a:lnTo>
                  <a:pt x="3533351" y="0"/>
                </a:lnTo>
                <a:cubicBezTo>
                  <a:pt x="3578688" y="0"/>
                  <a:pt x="3615441" y="36753"/>
                  <a:pt x="3615441" y="82090"/>
                </a:cubicBezTo>
                <a:lnTo>
                  <a:pt x="3615441" y="5623909"/>
                </a:lnTo>
                <a:lnTo>
                  <a:pt x="1663219" y="6151724"/>
                </a:ln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1"/>
          <p:cNvSpPr/>
          <p:nvPr/>
        </p:nvSpPr>
        <p:spPr>
          <a:xfrm rot="907748">
            <a:off x="17749" y="-511509"/>
            <a:ext cx="3735394" cy="1387781"/>
          </a:xfrm>
          <a:custGeom>
            <a:avLst/>
            <a:gdLst/>
            <a:ahLst/>
            <a:cxnLst/>
            <a:rect l="l" t="t" r="r" b="b"/>
            <a:pathLst>
              <a:path w="3735394" h="1387781">
                <a:moveTo>
                  <a:pt x="0" y="1009924"/>
                </a:moveTo>
                <a:lnTo>
                  <a:pt x="3735394" y="0"/>
                </a:lnTo>
                <a:lnTo>
                  <a:pt x="3735394" y="1305691"/>
                </a:lnTo>
                <a:cubicBezTo>
                  <a:pt x="3735394" y="1351028"/>
                  <a:pt x="3698641" y="1387781"/>
                  <a:pt x="3653304" y="1387781"/>
                </a:cubicBezTo>
                <a:lnTo>
                  <a:pt x="102160" y="1387781"/>
                </a:ln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ounded Rectangle 22"/>
          <p:cNvSpPr/>
          <p:nvPr/>
        </p:nvSpPr>
        <p:spPr>
          <a:xfrm rot="907748">
            <a:off x="2146801" y="6590199"/>
            <a:ext cx="1981025" cy="535602"/>
          </a:xfrm>
          <a:custGeom>
            <a:avLst/>
            <a:gdLst/>
            <a:ahLst/>
            <a:cxnLst/>
            <a:rect l="l" t="t" r="r" b="b"/>
            <a:pathLst>
              <a:path w="1981025" h="535602">
                <a:moveTo>
                  <a:pt x="50137" y="6451"/>
                </a:moveTo>
                <a:cubicBezTo>
                  <a:pt x="59958" y="2297"/>
                  <a:pt x="70756" y="0"/>
                  <a:pt x="82090" y="0"/>
                </a:cubicBezTo>
                <a:lnTo>
                  <a:pt x="1981025" y="0"/>
                </a:lnTo>
                <a:lnTo>
                  <a:pt x="0" y="535602"/>
                </a:lnTo>
                <a:lnTo>
                  <a:pt x="0" y="82090"/>
                </a:lnTo>
                <a:cubicBezTo>
                  <a:pt x="0" y="48087"/>
                  <a:pt x="20674" y="18913"/>
                  <a:pt x="50137" y="6451"/>
                </a:cubicBez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23"/>
          <p:cNvSpPr/>
          <p:nvPr/>
        </p:nvSpPr>
        <p:spPr>
          <a:xfrm rot="907748">
            <a:off x="3185141" y="-553633"/>
            <a:ext cx="6782931" cy="7826540"/>
          </a:xfrm>
          <a:custGeom>
            <a:avLst/>
            <a:gdLst/>
            <a:ahLst/>
            <a:cxnLst/>
            <a:rect l="l" t="t" r="r" b="b"/>
            <a:pathLst>
              <a:path w="6782931" h="7826540">
                <a:moveTo>
                  <a:pt x="0" y="1349945"/>
                </a:moveTo>
                <a:lnTo>
                  <a:pt x="4993024" y="0"/>
                </a:lnTo>
                <a:lnTo>
                  <a:pt x="6782931" y="6620302"/>
                </a:lnTo>
                <a:lnTo>
                  <a:pt x="2321435" y="7826540"/>
                </a:lnTo>
                <a:lnTo>
                  <a:pt x="82090" y="7826540"/>
                </a:lnTo>
                <a:cubicBezTo>
                  <a:pt x="36753" y="7826540"/>
                  <a:pt x="0" y="7789787"/>
                  <a:pt x="0" y="7744450"/>
                </a:cubicBez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4500000">
            <a:off x="-630936" y="2926080"/>
            <a:ext cx="5065776" cy="1691640"/>
          </a:xfrm>
        </p:spPr>
        <p:txBody>
          <a:bodyPr/>
          <a:lstStyle/>
          <a:p>
            <a:r>
              <a:rPr lang="en-US"/>
              <a:t>Click to edit Master title style</a:t>
            </a:r>
          </a:p>
        </p:txBody>
      </p:sp>
      <p:sp>
        <p:nvSpPr>
          <p:cNvPr id="3" name="Date Placeholder 2"/>
          <p:cNvSpPr>
            <a:spLocks noGrp="1"/>
          </p:cNvSpPr>
          <p:nvPr>
            <p:ph type="dt" sz="half" idx="10"/>
          </p:nvPr>
        </p:nvSpPr>
        <p:spPr>
          <a:xfrm rot="900000">
            <a:off x="1691640" y="612648"/>
            <a:ext cx="1792224" cy="365125"/>
          </a:xfrm>
        </p:spPr>
        <p:txBody>
          <a:bodyPr/>
          <a:lstStyle/>
          <a:p>
            <a:fld id="{6126BC79-3276-4242-A0BB-02157ACD7F96}" type="datetimeFigureOut">
              <a:rPr lang="en-GB" smtClean="0"/>
              <a:t>18/09/2018</a:t>
            </a:fld>
            <a:endParaRPr lang="en-GB"/>
          </a:p>
        </p:txBody>
      </p:sp>
      <p:sp>
        <p:nvSpPr>
          <p:cNvPr id="4" name="Footer Placeholder 3"/>
          <p:cNvSpPr>
            <a:spLocks noGrp="1"/>
          </p:cNvSpPr>
          <p:nvPr>
            <p:ph type="ftr" sz="quarter" idx="11"/>
          </p:nvPr>
        </p:nvSpPr>
        <p:spPr>
          <a:xfrm rot="900000">
            <a:off x="2493721" y="6101033"/>
            <a:ext cx="3052113" cy="365125"/>
          </a:xfrm>
        </p:spPr>
        <p:txBody>
          <a:bodyPr/>
          <a:lstStyle/>
          <a:p>
            <a:endParaRPr lang="en-GB"/>
          </a:p>
        </p:txBody>
      </p:sp>
      <p:sp>
        <p:nvSpPr>
          <p:cNvPr id="5" name="Slide Number Placeholder 4"/>
          <p:cNvSpPr>
            <a:spLocks noGrp="1"/>
          </p:cNvSpPr>
          <p:nvPr>
            <p:ph type="sldNum" sz="quarter" idx="12"/>
          </p:nvPr>
        </p:nvSpPr>
        <p:spPr>
          <a:xfrm rot="900000">
            <a:off x="1261872" y="301752"/>
            <a:ext cx="2286000" cy="365125"/>
          </a:xfrm>
        </p:spPr>
        <p:txBody>
          <a:bodyPr/>
          <a:lstStyle/>
          <a:p>
            <a:fld id="{D669BB56-6F27-4A18-909E-E2C831BBD4E4}" type="slidenum">
              <a:rPr lang="en-GB" smtClean="0"/>
              <a:t>‹#›</a:t>
            </a:fld>
            <a:endParaRPr lang="en-GB"/>
          </a:p>
        </p:txBody>
      </p:sp>
    </p:spTree>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ounded Rectangle 11"/>
          <p:cNvSpPr/>
          <p:nvPr/>
        </p:nvSpPr>
        <p:spPr>
          <a:xfrm rot="900000">
            <a:off x="-372248" y="-1218153"/>
            <a:ext cx="8577953" cy="6344114"/>
          </a:xfrm>
          <a:custGeom>
            <a:avLst/>
            <a:gdLst/>
            <a:ahLst/>
            <a:cxnLst/>
            <a:rect l="l" t="t" r="r" b="b"/>
            <a:pathLst>
              <a:path w="8577953" h="6344114">
                <a:moveTo>
                  <a:pt x="0" y="2298455"/>
                </a:moveTo>
                <a:lnTo>
                  <a:pt x="8577953" y="0"/>
                </a:lnTo>
                <a:lnTo>
                  <a:pt x="8577953" y="6262024"/>
                </a:lnTo>
                <a:cubicBezTo>
                  <a:pt x="8577953" y="6307361"/>
                  <a:pt x="8541200" y="6344113"/>
                  <a:pt x="8495863" y="6344113"/>
                </a:cubicBezTo>
                <a:lnTo>
                  <a:pt x="1084031" y="6344114"/>
                </a:ln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12"/>
          <p:cNvSpPr/>
          <p:nvPr/>
        </p:nvSpPr>
        <p:spPr>
          <a:xfrm rot="900000">
            <a:off x="-449071" y="5207889"/>
            <a:ext cx="7470000" cy="2486713"/>
          </a:xfrm>
          <a:custGeom>
            <a:avLst/>
            <a:gdLst/>
            <a:ahLst/>
            <a:cxnLst/>
            <a:rect l="l" t="t" r="r" b="b"/>
            <a:pathLst>
              <a:path w="7470000" h="2486713">
                <a:moveTo>
                  <a:pt x="0" y="0"/>
                </a:moveTo>
                <a:lnTo>
                  <a:pt x="7387910" y="0"/>
                </a:lnTo>
                <a:cubicBezTo>
                  <a:pt x="7433247" y="0"/>
                  <a:pt x="7470000" y="36753"/>
                  <a:pt x="7470000" y="82090"/>
                </a:cubicBezTo>
                <a:lnTo>
                  <a:pt x="7470000" y="663670"/>
                </a:lnTo>
                <a:lnTo>
                  <a:pt x="666313" y="2486713"/>
                </a:ln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13"/>
          <p:cNvSpPr/>
          <p:nvPr/>
        </p:nvSpPr>
        <p:spPr>
          <a:xfrm rot="900000">
            <a:off x="7192310" y="6483326"/>
            <a:ext cx="1932834" cy="635630"/>
          </a:xfrm>
          <a:custGeom>
            <a:avLst/>
            <a:gdLst/>
            <a:ahLst/>
            <a:cxnLst/>
            <a:rect l="l" t="t" r="r" b="b"/>
            <a:pathLst>
              <a:path w="1932834" h="635630">
                <a:moveTo>
                  <a:pt x="50137" y="6451"/>
                </a:moveTo>
                <a:cubicBezTo>
                  <a:pt x="59958" y="2297"/>
                  <a:pt x="70756" y="0"/>
                  <a:pt x="82090" y="0"/>
                </a:cubicBezTo>
                <a:lnTo>
                  <a:pt x="1901288" y="0"/>
                </a:lnTo>
                <a:lnTo>
                  <a:pt x="1932834" y="117729"/>
                </a:lnTo>
                <a:lnTo>
                  <a:pt x="0" y="635630"/>
                </a:lnTo>
                <a:lnTo>
                  <a:pt x="0" y="82090"/>
                </a:lnTo>
                <a:cubicBezTo>
                  <a:pt x="0" y="48087"/>
                  <a:pt x="20673" y="18913"/>
                  <a:pt x="50137" y="6451"/>
                </a:cubicBez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ounded Rectangle 14"/>
          <p:cNvSpPr/>
          <p:nvPr/>
        </p:nvSpPr>
        <p:spPr>
          <a:xfrm rot="900000">
            <a:off x="8127084" y="92392"/>
            <a:ext cx="1878991" cy="6414233"/>
          </a:xfrm>
          <a:custGeom>
            <a:avLst/>
            <a:gdLst/>
            <a:ahLst/>
            <a:cxnLst/>
            <a:rect l="l" t="t" r="r" b="b"/>
            <a:pathLst>
              <a:path w="1878991" h="6414233">
                <a:moveTo>
                  <a:pt x="0" y="42953"/>
                </a:moveTo>
                <a:lnTo>
                  <a:pt x="160303" y="0"/>
                </a:lnTo>
                <a:lnTo>
                  <a:pt x="1878991" y="6414233"/>
                </a:lnTo>
                <a:lnTo>
                  <a:pt x="82090" y="6414233"/>
                </a:lnTo>
                <a:cubicBezTo>
                  <a:pt x="36753" y="6414233"/>
                  <a:pt x="0" y="6377480"/>
                  <a:pt x="0" y="6332143"/>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a:xfrm rot="900000">
            <a:off x="7521938" y="5927116"/>
            <a:ext cx="1524000" cy="365125"/>
          </a:xfrm>
        </p:spPr>
        <p:txBody>
          <a:bodyPr/>
          <a:lstStyle>
            <a:lvl1pPr algn="l">
              <a:defRPr/>
            </a:lvl1pPr>
          </a:lstStyle>
          <a:p>
            <a:fld id="{6126BC79-3276-4242-A0BB-02157ACD7F96}" type="datetimeFigureOut">
              <a:rPr lang="en-GB" smtClean="0"/>
              <a:t>18/09/2018</a:t>
            </a:fld>
            <a:endParaRPr lang="en-GB"/>
          </a:p>
        </p:txBody>
      </p:sp>
      <p:sp>
        <p:nvSpPr>
          <p:cNvPr id="3" name="Footer Placeholder 2"/>
          <p:cNvSpPr>
            <a:spLocks noGrp="1"/>
          </p:cNvSpPr>
          <p:nvPr>
            <p:ph type="ftr" sz="quarter" idx="11"/>
          </p:nvPr>
        </p:nvSpPr>
        <p:spPr>
          <a:xfrm rot="900000">
            <a:off x="3892286" y="5987296"/>
            <a:ext cx="3124200" cy="295162"/>
          </a:xfrm>
        </p:spPr>
        <p:txBody>
          <a:bodyPr/>
          <a:lstStyle>
            <a:lvl1pPr algn="r">
              <a:defRPr/>
            </a:lvl1pPr>
          </a:lstStyle>
          <a:p>
            <a:endParaRPr lang="en-GB"/>
          </a:p>
        </p:txBody>
      </p:sp>
      <p:sp>
        <p:nvSpPr>
          <p:cNvPr id="4" name="Slide Number Placeholder 3"/>
          <p:cNvSpPr>
            <a:spLocks noGrp="1"/>
          </p:cNvSpPr>
          <p:nvPr>
            <p:ph type="sldNum" sz="quarter" idx="12"/>
          </p:nvPr>
        </p:nvSpPr>
        <p:spPr>
          <a:xfrm rot="900000">
            <a:off x="7599046" y="5570110"/>
            <a:ext cx="716206" cy="365125"/>
          </a:xfrm>
        </p:spPr>
        <p:txBody>
          <a:bodyPr/>
          <a:lstStyle>
            <a:lvl1pPr algn="l">
              <a:defRPr/>
            </a:lvl1pPr>
          </a:lstStyle>
          <a:p>
            <a:fld id="{D669BB56-6F27-4A18-909E-E2C831BBD4E4}" type="slidenum">
              <a:rPr lang="en-GB" smtClean="0"/>
              <a:t>‹#›</a:t>
            </a:fld>
            <a:endParaRPr lang="en-GB"/>
          </a:p>
        </p:txBody>
      </p:sp>
    </p:spTree>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3" name="Rounded Rectangle 12"/>
          <p:cNvSpPr/>
          <p:nvPr/>
        </p:nvSpPr>
        <p:spPr>
          <a:xfrm rot="20707748">
            <a:off x="-897260" y="-624538"/>
            <a:ext cx="7286946" cy="6041338"/>
          </a:xfrm>
          <a:custGeom>
            <a:avLst/>
            <a:gdLst/>
            <a:ahLst/>
            <a:cxnLst/>
            <a:rect l="l" t="t" r="r" b="b"/>
            <a:pathLst>
              <a:path w="7286946" h="6041338">
                <a:moveTo>
                  <a:pt x="1604186" y="0"/>
                </a:moveTo>
                <a:lnTo>
                  <a:pt x="7286946" y="1508972"/>
                </a:lnTo>
                <a:lnTo>
                  <a:pt x="7286946" y="5959247"/>
                </a:lnTo>
                <a:cubicBezTo>
                  <a:pt x="7286946" y="6004584"/>
                  <a:pt x="7250193" y="6041337"/>
                  <a:pt x="7204856" y="6041337"/>
                </a:cubicBezTo>
                <a:lnTo>
                  <a:pt x="0" y="6041338"/>
                </a:ln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13"/>
          <p:cNvSpPr/>
          <p:nvPr/>
        </p:nvSpPr>
        <p:spPr>
          <a:xfrm rot="20707748">
            <a:off x="64806" y="5378153"/>
            <a:ext cx="7443151" cy="2476431"/>
          </a:xfrm>
          <a:custGeom>
            <a:avLst/>
            <a:gdLst/>
            <a:ahLst/>
            <a:cxnLst/>
            <a:rect l="l" t="t" r="r" b="b"/>
            <a:pathLst>
              <a:path w="7443151" h="2476431">
                <a:moveTo>
                  <a:pt x="7393013" y="6452"/>
                </a:moveTo>
                <a:cubicBezTo>
                  <a:pt x="7422477" y="18914"/>
                  <a:pt x="7443150" y="48087"/>
                  <a:pt x="7443150" y="82090"/>
                </a:cubicBezTo>
                <a:lnTo>
                  <a:pt x="7443151" y="2476431"/>
                </a:lnTo>
                <a:lnTo>
                  <a:pt x="0" y="500014"/>
                </a:lnTo>
                <a:lnTo>
                  <a:pt x="132771" y="1"/>
                </a:lnTo>
                <a:lnTo>
                  <a:pt x="7361060" y="1"/>
                </a:lnTo>
                <a:cubicBezTo>
                  <a:pt x="7372394" y="0"/>
                  <a:pt x="7383192" y="2298"/>
                  <a:pt x="7393013" y="6452"/>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14"/>
          <p:cNvSpPr/>
          <p:nvPr/>
        </p:nvSpPr>
        <p:spPr>
          <a:xfrm rot="20707748">
            <a:off x="7660994" y="5459931"/>
            <a:ext cx="1709023" cy="1538302"/>
          </a:xfrm>
          <a:custGeom>
            <a:avLst/>
            <a:gdLst/>
            <a:ahLst/>
            <a:cxnLst/>
            <a:rect l="l" t="t" r="r" b="b"/>
            <a:pathLst>
              <a:path w="1709023" h="1538302">
                <a:moveTo>
                  <a:pt x="1709023" y="0"/>
                </a:moveTo>
                <a:lnTo>
                  <a:pt x="1300550" y="1538302"/>
                </a:lnTo>
                <a:lnTo>
                  <a:pt x="0" y="1192960"/>
                </a:lnTo>
                <a:lnTo>
                  <a:pt x="0" y="82090"/>
                </a:lnTo>
                <a:cubicBezTo>
                  <a:pt x="0" y="36753"/>
                  <a:pt x="36753" y="0"/>
                  <a:pt x="82090" y="0"/>
                </a:cubicBez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ed Rectangle 15"/>
          <p:cNvSpPr/>
          <p:nvPr/>
        </p:nvSpPr>
        <p:spPr>
          <a:xfrm rot="20707748">
            <a:off x="6673110" y="-489836"/>
            <a:ext cx="3059119" cy="5809409"/>
          </a:xfrm>
          <a:custGeom>
            <a:avLst/>
            <a:gdLst/>
            <a:ahLst/>
            <a:cxnLst/>
            <a:rect l="l" t="t" r="r" b="b"/>
            <a:pathLst>
              <a:path w="3059119" h="5809409">
                <a:moveTo>
                  <a:pt x="0" y="0"/>
                </a:moveTo>
                <a:lnTo>
                  <a:pt x="3059119" y="812303"/>
                </a:lnTo>
                <a:lnTo>
                  <a:pt x="1732212" y="5809409"/>
                </a:lnTo>
                <a:lnTo>
                  <a:pt x="82090" y="5809409"/>
                </a:lnTo>
                <a:cubicBezTo>
                  <a:pt x="36753" y="5809409"/>
                  <a:pt x="0" y="5772656"/>
                  <a:pt x="0" y="5727319"/>
                </a:cubicBez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4500000">
            <a:off x="5175504" y="2231136"/>
            <a:ext cx="4818888" cy="1435608"/>
          </a:xfrm>
        </p:spPr>
        <p:txBody>
          <a:bodyPr anchor="b"/>
          <a:lstStyle>
            <a:lvl1pPr algn="r">
              <a:defRPr sz="4400" b="0"/>
            </a:lvl1pPr>
          </a:lstStyle>
          <a:p>
            <a:r>
              <a:rPr lang="en-US"/>
              <a:t>Click to edit Master title style</a:t>
            </a:r>
            <a:endParaRPr lang="en-US" dirty="0"/>
          </a:p>
        </p:txBody>
      </p:sp>
      <p:sp>
        <p:nvSpPr>
          <p:cNvPr id="3" name="Content Placeholder 2"/>
          <p:cNvSpPr>
            <a:spLocks noGrp="1"/>
          </p:cNvSpPr>
          <p:nvPr>
            <p:ph idx="1"/>
          </p:nvPr>
        </p:nvSpPr>
        <p:spPr>
          <a:xfrm rot="-900000">
            <a:off x="844848" y="997933"/>
            <a:ext cx="5343100" cy="3888220"/>
          </a:xfrm>
        </p:spPr>
        <p:txBody>
          <a:bodyPr anchor="b"/>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900000">
            <a:off x="3216573" y="5144589"/>
            <a:ext cx="3930375" cy="988131"/>
          </a:xfrm>
        </p:spPr>
        <p:txBody>
          <a:bodyPr>
            <a:normAutofit/>
          </a:bodyPr>
          <a:lstStyle>
            <a:lvl1pPr marL="0" indent="0" algn="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rot="-900000">
            <a:off x="7754112" y="5888736"/>
            <a:ext cx="1243584" cy="365125"/>
          </a:xfrm>
        </p:spPr>
        <p:txBody>
          <a:bodyPr/>
          <a:lstStyle>
            <a:lvl1pPr algn="l">
              <a:defRPr/>
            </a:lvl1pPr>
          </a:lstStyle>
          <a:p>
            <a:fld id="{6126BC79-3276-4242-A0BB-02157ACD7F96}" type="datetimeFigureOut">
              <a:rPr lang="en-GB" smtClean="0"/>
              <a:t>18/09/2018</a:t>
            </a:fld>
            <a:endParaRPr lang="en-GB"/>
          </a:p>
        </p:txBody>
      </p:sp>
      <p:sp>
        <p:nvSpPr>
          <p:cNvPr id="6" name="Footer Placeholder 5"/>
          <p:cNvSpPr>
            <a:spLocks noGrp="1"/>
          </p:cNvSpPr>
          <p:nvPr>
            <p:ph type="ftr" sz="quarter" idx="11"/>
          </p:nvPr>
        </p:nvSpPr>
        <p:spPr>
          <a:xfrm rot="-900000">
            <a:off x="4263966" y="6099104"/>
            <a:ext cx="3063047" cy="365125"/>
          </a:xfrm>
        </p:spPr>
        <p:txBody>
          <a:bodyPr/>
          <a:lstStyle>
            <a:lvl1pPr algn="r">
              <a:defRPr/>
            </a:lvl1pPr>
          </a:lstStyle>
          <a:p>
            <a:endParaRPr lang="en-GB"/>
          </a:p>
        </p:txBody>
      </p:sp>
      <p:sp>
        <p:nvSpPr>
          <p:cNvPr id="7" name="Slide Number Placeholder 6"/>
          <p:cNvSpPr>
            <a:spLocks noGrp="1"/>
          </p:cNvSpPr>
          <p:nvPr>
            <p:ph type="sldNum" sz="quarter" idx="12"/>
          </p:nvPr>
        </p:nvSpPr>
        <p:spPr>
          <a:xfrm rot="-900000">
            <a:off x="7690104" y="5641848"/>
            <a:ext cx="1243584" cy="365125"/>
          </a:xfrm>
        </p:spPr>
        <p:txBody>
          <a:bodyPr/>
          <a:lstStyle>
            <a:lvl1pPr algn="l">
              <a:defRPr/>
            </a:lvl1pPr>
          </a:lstStyle>
          <a:p>
            <a:fld id="{D669BB56-6F27-4A18-909E-E2C831BBD4E4}" type="slidenum">
              <a:rPr lang="en-GB" smtClean="0"/>
              <a:t>‹#›</a:t>
            </a:fld>
            <a:endParaRPr lang="en-GB"/>
          </a:p>
        </p:txBody>
      </p:sp>
    </p:spTree>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rot="900000">
            <a:off x="-533701" y="-979752"/>
            <a:ext cx="6672870" cy="6821601"/>
          </a:xfrm>
          <a:custGeom>
            <a:avLst/>
            <a:gdLst/>
            <a:ahLst/>
            <a:cxnLst/>
            <a:rect l="l" t="t" r="r" b="b"/>
            <a:pathLst>
              <a:path w="6672870" h="6821601">
                <a:moveTo>
                  <a:pt x="0" y="1787990"/>
                </a:moveTo>
                <a:lnTo>
                  <a:pt x="6672870" y="0"/>
                </a:lnTo>
                <a:lnTo>
                  <a:pt x="6672870" y="6739511"/>
                </a:lnTo>
                <a:cubicBezTo>
                  <a:pt x="6672870" y="6784848"/>
                  <a:pt x="6636117" y="6821601"/>
                  <a:pt x="6590780" y="6821601"/>
                </a:cubicBezTo>
                <a:lnTo>
                  <a:pt x="1348753" y="6821601"/>
                </a:ln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ed Rectangle 15"/>
          <p:cNvSpPr/>
          <p:nvPr/>
        </p:nvSpPr>
        <p:spPr>
          <a:xfrm rot="900000">
            <a:off x="-283896" y="5969722"/>
            <a:ext cx="5300494" cy="1495954"/>
          </a:xfrm>
          <a:custGeom>
            <a:avLst/>
            <a:gdLst/>
            <a:ahLst/>
            <a:cxnLst/>
            <a:rect l="l" t="t" r="r" b="b"/>
            <a:pathLst>
              <a:path w="5300494" h="1495954">
                <a:moveTo>
                  <a:pt x="0" y="0"/>
                </a:moveTo>
                <a:lnTo>
                  <a:pt x="5218404" y="0"/>
                </a:lnTo>
                <a:cubicBezTo>
                  <a:pt x="5263741" y="0"/>
                  <a:pt x="5300494" y="36753"/>
                  <a:pt x="5300494" y="82090"/>
                </a:cubicBezTo>
                <a:lnTo>
                  <a:pt x="5300494" y="183095"/>
                </a:lnTo>
                <a:lnTo>
                  <a:pt x="400840" y="1495954"/>
                </a:ln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ounded Rectangle 16"/>
          <p:cNvSpPr/>
          <p:nvPr/>
        </p:nvSpPr>
        <p:spPr>
          <a:xfrm rot="900000">
            <a:off x="6930292" y="-242630"/>
            <a:ext cx="2434235" cy="1383623"/>
          </a:xfrm>
          <a:custGeom>
            <a:avLst/>
            <a:gdLst/>
            <a:ahLst/>
            <a:cxnLst/>
            <a:rect l="l" t="t" r="r" b="b"/>
            <a:pathLst>
              <a:path w="2434235" h="1383623">
                <a:moveTo>
                  <a:pt x="0" y="552912"/>
                </a:moveTo>
                <a:lnTo>
                  <a:pt x="2063495" y="0"/>
                </a:lnTo>
                <a:lnTo>
                  <a:pt x="2434235" y="1383623"/>
                </a:lnTo>
                <a:lnTo>
                  <a:pt x="82090" y="1383622"/>
                </a:lnTo>
                <a:cubicBezTo>
                  <a:pt x="36754" y="1383622"/>
                  <a:pt x="0" y="1346869"/>
                  <a:pt x="0" y="1301533"/>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p:cNvSpPr/>
          <p:nvPr/>
        </p:nvSpPr>
        <p:spPr>
          <a:xfrm rot="900000">
            <a:off x="5899782" y="1282101"/>
            <a:ext cx="3842742" cy="6178450"/>
          </a:xfrm>
          <a:custGeom>
            <a:avLst/>
            <a:gdLst/>
            <a:ahLst/>
            <a:cxnLst/>
            <a:rect l="l" t="t" r="r" b="b"/>
            <a:pathLst>
              <a:path w="3842742" h="6178450">
                <a:moveTo>
                  <a:pt x="50137" y="6451"/>
                </a:moveTo>
                <a:cubicBezTo>
                  <a:pt x="59958" y="2297"/>
                  <a:pt x="70756" y="0"/>
                  <a:pt x="82090" y="0"/>
                </a:cubicBezTo>
                <a:lnTo>
                  <a:pt x="2463128" y="0"/>
                </a:lnTo>
                <a:lnTo>
                  <a:pt x="3842742" y="5148790"/>
                </a:lnTo>
                <a:lnTo>
                  <a:pt x="0" y="6178450"/>
                </a:lnTo>
                <a:lnTo>
                  <a:pt x="0" y="82090"/>
                </a:lnTo>
                <a:cubicBezTo>
                  <a:pt x="0" y="48087"/>
                  <a:pt x="20674" y="18913"/>
                  <a:pt x="50137" y="6451"/>
                </a:cubicBez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4500000">
            <a:off x="4578273" y="2744935"/>
            <a:ext cx="5036383" cy="1997131"/>
          </a:xfrm>
        </p:spPr>
        <p:txBody>
          <a:bodyPr anchor="t">
            <a:normAutofit/>
          </a:bodyPr>
          <a:lstStyle>
            <a:lvl1pPr algn="r">
              <a:defRPr sz="4400" b="0"/>
            </a:lvl1pPr>
          </a:lstStyle>
          <a:p>
            <a:r>
              <a:rPr lang="en-US"/>
              <a:t>Click to edit Master title style</a:t>
            </a:r>
          </a:p>
        </p:txBody>
      </p:sp>
      <p:sp>
        <p:nvSpPr>
          <p:cNvPr id="3" name="Picture Placeholder 2"/>
          <p:cNvSpPr>
            <a:spLocks noGrp="1"/>
          </p:cNvSpPr>
          <p:nvPr>
            <p:ph type="pic" idx="1"/>
          </p:nvPr>
        </p:nvSpPr>
        <p:spPr>
          <a:xfrm rot="900000">
            <a:off x="1507529" y="615731"/>
            <a:ext cx="4323504" cy="3294418"/>
          </a:xfrm>
          <a:prstGeom prst="roundRect">
            <a:avLst>
              <a:gd name="adj" fmla="val 4992"/>
            </a:avLst>
          </a:prstGeom>
          <a:ln w="19050">
            <a:solidFill>
              <a:schemeClr val="tx1"/>
            </a:solidFill>
          </a:ln>
          <a:effectLst>
            <a:innerShdw blurRad="101600" dir="13500000">
              <a:prstClr val="black">
                <a:alpha val="70000"/>
              </a:prstClr>
            </a:inn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rot="900000">
            <a:off x="822789" y="4161126"/>
            <a:ext cx="4310915" cy="1203540"/>
          </a:xfrm>
        </p:spPr>
        <p:txBody>
          <a:bodyPr anchor="t">
            <a:normAutofit/>
          </a:bodyPr>
          <a:lstStyle>
            <a:lvl1pPr marL="0" indent="0" algn="ctr">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rot="900000">
            <a:off x="6992395" y="571255"/>
            <a:ext cx="1524000" cy="365125"/>
          </a:xfrm>
        </p:spPr>
        <p:txBody>
          <a:bodyPr/>
          <a:lstStyle>
            <a:lvl1pPr algn="l">
              <a:defRPr/>
            </a:lvl1pPr>
          </a:lstStyle>
          <a:p>
            <a:fld id="{6126BC79-3276-4242-A0BB-02157ACD7F96}" type="datetimeFigureOut">
              <a:rPr lang="en-GB" smtClean="0"/>
              <a:t>18/09/2018</a:t>
            </a:fld>
            <a:endParaRPr lang="en-GB"/>
          </a:p>
        </p:txBody>
      </p:sp>
      <p:sp>
        <p:nvSpPr>
          <p:cNvPr id="6" name="Footer Placeholder 5"/>
          <p:cNvSpPr>
            <a:spLocks noGrp="1"/>
          </p:cNvSpPr>
          <p:nvPr>
            <p:ph type="ftr" sz="quarter" idx="11"/>
          </p:nvPr>
        </p:nvSpPr>
        <p:spPr>
          <a:xfrm rot="900000">
            <a:off x="647292" y="5162531"/>
            <a:ext cx="2977453"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rot="900000">
            <a:off x="7046470" y="391054"/>
            <a:ext cx="1963187" cy="365125"/>
          </a:xfrm>
        </p:spPr>
        <p:txBody>
          <a:bodyPr/>
          <a:lstStyle>
            <a:lvl1pPr algn="l">
              <a:defRPr/>
            </a:lvl1pPr>
          </a:lstStyle>
          <a:p>
            <a:fld id="{D669BB56-6F27-4A18-909E-E2C831BBD4E4}" type="slidenum">
              <a:rPr lang="en-GB" smtClean="0"/>
              <a:t>‹#›</a:t>
            </a:fld>
            <a:endParaRPr lang="en-GB"/>
          </a:p>
        </p:txBody>
      </p:sp>
    </p:spTree>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2" name="Rounded Rectangle 11"/>
          <p:cNvSpPr/>
          <p:nvPr/>
        </p:nvSpPr>
        <p:spPr>
          <a:xfrm rot="20707748">
            <a:off x="-895918" y="-766298"/>
            <a:ext cx="8332816" cy="5894380"/>
          </a:xfrm>
          <a:custGeom>
            <a:avLst/>
            <a:gdLst/>
            <a:ahLst/>
            <a:cxnLst/>
            <a:rect l="l" t="t" r="r" b="b"/>
            <a:pathLst>
              <a:path w="8332816" h="5894380">
                <a:moveTo>
                  <a:pt x="1565164" y="0"/>
                </a:moveTo>
                <a:lnTo>
                  <a:pt x="8332816" y="1797049"/>
                </a:lnTo>
                <a:lnTo>
                  <a:pt x="8332816" y="5812290"/>
                </a:lnTo>
                <a:cubicBezTo>
                  <a:pt x="8332816" y="5857627"/>
                  <a:pt x="8296063" y="5894380"/>
                  <a:pt x="8250726" y="5894380"/>
                </a:cubicBezTo>
                <a:lnTo>
                  <a:pt x="0" y="5894380"/>
                </a:ln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12"/>
          <p:cNvSpPr/>
          <p:nvPr/>
        </p:nvSpPr>
        <p:spPr>
          <a:xfrm rot="20707748">
            <a:off x="64746" y="5089618"/>
            <a:ext cx="8528044" cy="2911464"/>
          </a:xfrm>
          <a:custGeom>
            <a:avLst/>
            <a:gdLst/>
            <a:ahLst/>
            <a:cxnLst/>
            <a:rect l="l" t="t" r="r" b="b"/>
            <a:pathLst>
              <a:path w="8528044" h="2911464">
                <a:moveTo>
                  <a:pt x="8477907" y="6451"/>
                </a:moveTo>
                <a:cubicBezTo>
                  <a:pt x="8507371" y="18913"/>
                  <a:pt x="8528044" y="48087"/>
                  <a:pt x="8528044" y="82090"/>
                </a:cubicBezTo>
                <a:lnTo>
                  <a:pt x="8528044" y="2911464"/>
                </a:lnTo>
                <a:lnTo>
                  <a:pt x="0" y="646970"/>
                </a:lnTo>
                <a:lnTo>
                  <a:pt x="171794" y="0"/>
                </a:lnTo>
                <a:lnTo>
                  <a:pt x="8445954" y="0"/>
                </a:lnTo>
                <a:cubicBezTo>
                  <a:pt x="8457288" y="0"/>
                  <a:pt x="8468086" y="2297"/>
                  <a:pt x="8477907" y="6451"/>
                </a:cubicBez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13"/>
          <p:cNvSpPr/>
          <p:nvPr/>
        </p:nvSpPr>
        <p:spPr>
          <a:xfrm rot="20707748">
            <a:off x="8533928" y="3839503"/>
            <a:ext cx="1011244" cy="2994350"/>
          </a:xfrm>
          <a:custGeom>
            <a:avLst/>
            <a:gdLst/>
            <a:ahLst/>
            <a:cxnLst/>
            <a:rect l="l" t="t" r="r" b="b"/>
            <a:pathLst>
              <a:path w="1011244" h="2994350">
                <a:moveTo>
                  <a:pt x="1011244" y="0"/>
                </a:moveTo>
                <a:lnTo>
                  <a:pt x="216140" y="2994350"/>
                </a:lnTo>
                <a:lnTo>
                  <a:pt x="0" y="2936957"/>
                </a:lnTo>
                <a:lnTo>
                  <a:pt x="0" y="82090"/>
                </a:lnTo>
                <a:cubicBezTo>
                  <a:pt x="0" y="36753"/>
                  <a:pt x="36753" y="0"/>
                  <a:pt x="82090" y="0"/>
                </a:cubicBez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14"/>
          <p:cNvSpPr/>
          <p:nvPr/>
        </p:nvSpPr>
        <p:spPr>
          <a:xfrm rot="20707748">
            <a:off x="7588490" y="-321837"/>
            <a:ext cx="1976541" cy="4072806"/>
          </a:xfrm>
          <a:custGeom>
            <a:avLst/>
            <a:gdLst/>
            <a:ahLst/>
            <a:cxnLst/>
            <a:rect l="l" t="t" r="r" b="b"/>
            <a:pathLst>
              <a:path w="1976541" h="4072806">
                <a:moveTo>
                  <a:pt x="0" y="0"/>
                </a:moveTo>
                <a:lnTo>
                  <a:pt x="1976541" y="524841"/>
                </a:lnTo>
                <a:lnTo>
                  <a:pt x="1034432" y="4072806"/>
                </a:lnTo>
                <a:lnTo>
                  <a:pt x="82090" y="4072806"/>
                </a:lnTo>
                <a:cubicBezTo>
                  <a:pt x="36753" y="4072806"/>
                  <a:pt x="0" y="4036053"/>
                  <a:pt x="0" y="3990716"/>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900000">
            <a:off x="3183882" y="4760430"/>
            <a:ext cx="5004753" cy="1299542"/>
          </a:xfrm>
        </p:spPr>
        <p:txBody>
          <a:bodyPr anchor="t"/>
          <a:lstStyle/>
          <a:p>
            <a:r>
              <a:rPr lang="en-US"/>
              <a:t>Click to edit Master title style</a:t>
            </a:r>
          </a:p>
        </p:txBody>
      </p:sp>
      <p:sp>
        <p:nvSpPr>
          <p:cNvPr id="3" name="Vertical Text Placeholder 2"/>
          <p:cNvSpPr>
            <a:spLocks noGrp="1"/>
          </p:cNvSpPr>
          <p:nvPr>
            <p:ph type="body" orient="vert" idx="1"/>
          </p:nvPr>
        </p:nvSpPr>
        <p:spPr>
          <a:xfrm rot="-900000">
            <a:off x="781854" y="984581"/>
            <a:ext cx="6581279" cy="360475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rot="-900000">
            <a:off x="6996405" y="6238502"/>
            <a:ext cx="1524000" cy="365125"/>
          </a:xfrm>
        </p:spPr>
        <p:txBody>
          <a:bodyPr/>
          <a:lstStyle/>
          <a:p>
            <a:fld id="{6126BC79-3276-4242-A0BB-02157ACD7F96}" type="datetimeFigureOut">
              <a:rPr lang="en-GB" smtClean="0"/>
              <a:t>18/09/2018</a:t>
            </a:fld>
            <a:endParaRPr lang="en-GB"/>
          </a:p>
        </p:txBody>
      </p:sp>
      <p:sp>
        <p:nvSpPr>
          <p:cNvPr id="5" name="Footer Placeholder 4"/>
          <p:cNvSpPr>
            <a:spLocks noGrp="1"/>
          </p:cNvSpPr>
          <p:nvPr>
            <p:ph type="ftr" sz="quarter" idx="11"/>
          </p:nvPr>
        </p:nvSpPr>
        <p:spPr>
          <a:xfrm rot="-900000">
            <a:off x="5321849" y="6094794"/>
            <a:ext cx="3124200" cy="365125"/>
          </a:xfrm>
        </p:spPr>
        <p:txBody>
          <a:bodyPr/>
          <a:lstStyle>
            <a:lvl1pPr algn="r">
              <a:defRPr/>
            </a:lvl1pPr>
          </a:lstStyle>
          <a:p>
            <a:endParaRPr lang="en-GB"/>
          </a:p>
        </p:txBody>
      </p:sp>
      <p:sp>
        <p:nvSpPr>
          <p:cNvPr id="6" name="Slide Number Placeholder 5"/>
          <p:cNvSpPr>
            <a:spLocks noGrp="1"/>
          </p:cNvSpPr>
          <p:nvPr>
            <p:ph type="sldNum" sz="quarter" idx="12"/>
          </p:nvPr>
        </p:nvSpPr>
        <p:spPr>
          <a:xfrm rot="-900000">
            <a:off x="8182730" y="3246937"/>
            <a:ext cx="907445" cy="365125"/>
          </a:xfrm>
        </p:spPr>
        <p:txBody>
          <a:bodyPr/>
          <a:lstStyle>
            <a:lvl1pPr algn="l">
              <a:defRPr/>
            </a:lvl1pPr>
          </a:lstStyle>
          <a:p>
            <a:fld id="{D669BB56-6F27-4A18-909E-E2C831BBD4E4}" type="slidenum">
              <a:rPr lang="en-GB" smtClean="0"/>
              <a:t>‹#›</a:t>
            </a:fld>
            <a:endParaRPr lang="en-GB"/>
          </a:p>
        </p:txBody>
      </p:sp>
    </p:spTree>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Rounded Rectangle 11"/>
          <p:cNvSpPr/>
          <p:nvPr/>
        </p:nvSpPr>
        <p:spPr>
          <a:xfrm rot="20707748">
            <a:off x="-882907" y="-626065"/>
            <a:ext cx="7440156" cy="7347127"/>
          </a:xfrm>
          <a:custGeom>
            <a:avLst/>
            <a:gdLst/>
            <a:ahLst/>
            <a:cxnLst/>
            <a:rect l="l" t="t" r="r" b="b"/>
            <a:pathLst>
              <a:path w="7440156" h="7347127">
                <a:moveTo>
                  <a:pt x="1760047" y="0"/>
                </a:moveTo>
                <a:lnTo>
                  <a:pt x="7440156" y="1508269"/>
                </a:lnTo>
                <a:lnTo>
                  <a:pt x="7440156" y="7265037"/>
                </a:lnTo>
                <a:cubicBezTo>
                  <a:pt x="7440156" y="7310374"/>
                  <a:pt x="7403403" y="7347127"/>
                  <a:pt x="7358066" y="7347127"/>
                </a:cubicBezTo>
                <a:lnTo>
                  <a:pt x="2707078" y="7347127"/>
                </a:lnTo>
                <a:lnTo>
                  <a:pt x="0" y="6628304"/>
                </a:ln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12"/>
          <p:cNvSpPr/>
          <p:nvPr/>
        </p:nvSpPr>
        <p:spPr>
          <a:xfrm rot="20707748">
            <a:off x="3227235" y="6274264"/>
            <a:ext cx="4396677" cy="1167472"/>
          </a:xfrm>
          <a:custGeom>
            <a:avLst/>
            <a:gdLst/>
            <a:ahLst/>
            <a:cxnLst/>
            <a:rect l="l" t="t" r="r" b="b"/>
            <a:pathLst>
              <a:path w="4396677" h="1167472">
                <a:moveTo>
                  <a:pt x="4346539" y="6451"/>
                </a:moveTo>
                <a:cubicBezTo>
                  <a:pt x="4376003" y="18913"/>
                  <a:pt x="4396677" y="48087"/>
                  <a:pt x="4396677" y="82090"/>
                </a:cubicBezTo>
                <a:lnTo>
                  <a:pt x="4396677" y="1167472"/>
                </a:lnTo>
                <a:lnTo>
                  <a:pt x="0" y="0"/>
                </a:lnTo>
                <a:lnTo>
                  <a:pt x="4314586" y="0"/>
                </a:lnTo>
                <a:cubicBezTo>
                  <a:pt x="4325920" y="0"/>
                  <a:pt x="4336718" y="2297"/>
                  <a:pt x="4346539" y="6451"/>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13"/>
          <p:cNvSpPr/>
          <p:nvPr/>
        </p:nvSpPr>
        <p:spPr>
          <a:xfrm rot="20707748">
            <a:off x="7659524" y="5459724"/>
            <a:ext cx="1710569" cy="1538689"/>
          </a:xfrm>
          <a:custGeom>
            <a:avLst/>
            <a:gdLst/>
            <a:ahLst/>
            <a:cxnLst/>
            <a:rect l="l" t="t" r="r" b="b"/>
            <a:pathLst>
              <a:path w="1710569" h="1538689">
                <a:moveTo>
                  <a:pt x="1710569" y="1"/>
                </a:moveTo>
                <a:lnTo>
                  <a:pt x="1301993" y="1538689"/>
                </a:lnTo>
                <a:lnTo>
                  <a:pt x="0" y="1192965"/>
                </a:lnTo>
                <a:lnTo>
                  <a:pt x="0" y="82090"/>
                </a:lnTo>
                <a:cubicBezTo>
                  <a:pt x="0" y="36753"/>
                  <a:pt x="36753" y="0"/>
                  <a:pt x="82090" y="0"/>
                </a:cubicBez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14"/>
          <p:cNvSpPr/>
          <p:nvPr/>
        </p:nvSpPr>
        <p:spPr>
          <a:xfrm rot="20707748">
            <a:off x="6666426" y="-490731"/>
            <a:ext cx="3065776" cy="5811871"/>
          </a:xfrm>
          <a:custGeom>
            <a:avLst/>
            <a:gdLst/>
            <a:ahLst/>
            <a:cxnLst/>
            <a:rect l="l" t="t" r="r" b="b"/>
            <a:pathLst>
              <a:path w="3065776" h="5811871">
                <a:moveTo>
                  <a:pt x="0" y="0"/>
                </a:moveTo>
                <a:lnTo>
                  <a:pt x="3065776" y="814071"/>
                </a:lnTo>
                <a:lnTo>
                  <a:pt x="1738684" y="5811871"/>
                </a:lnTo>
                <a:lnTo>
                  <a:pt x="82090" y="5811871"/>
                </a:lnTo>
                <a:cubicBezTo>
                  <a:pt x="36753" y="5811871"/>
                  <a:pt x="0" y="5775118"/>
                  <a:pt x="0" y="5729781"/>
                </a:cubicBez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rot="-900000">
            <a:off x="6793335" y="511413"/>
            <a:ext cx="1435608" cy="481888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rot="-900000">
            <a:off x="967762" y="1075673"/>
            <a:ext cx="5398955" cy="50882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rot="-900000">
            <a:off x="7754112" y="5888736"/>
            <a:ext cx="1243584" cy="365125"/>
          </a:xfrm>
        </p:spPr>
        <p:txBody>
          <a:bodyPr/>
          <a:lstStyle>
            <a:lvl1pPr algn="l">
              <a:defRPr/>
            </a:lvl1pPr>
          </a:lstStyle>
          <a:p>
            <a:fld id="{6126BC79-3276-4242-A0BB-02157ACD7F96}" type="datetimeFigureOut">
              <a:rPr lang="en-GB" smtClean="0"/>
              <a:t>18/09/2018</a:t>
            </a:fld>
            <a:endParaRPr lang="en-GB"/>
          </a:p>
        </p:txBody>
      </p:sp>
      <p:sp>
        <p:nvSpPr>
          <p:cNvPr id="5" name="Footer Placeholder 4"/>
          <p:cNvSpPr>
            <a:spLocks noGrp="1"/>
          </p:cNvSpPr>
          <p:nvPr>
            <p:ph type="ftr" sz="quarter" idx="11"/>
          </p:nvPr>
        </p:nvSpPr>
        <p:spPr>
          <a:xfrm rot="-900000">
            <a:off x="4997808" y="6188244"/>
            <a:ext cx="2380306" cy="365125"/>
          </a:xfrm>
        </p:spPr>
        <p:txBody>
          <a:bodyPr/>
          <a:lstStyle>
            <a:lvl1pPr algn="r">
              <a:defRPr/>
            </a:lvl1pPr>
          </a:lstStyle>
          <a:p>
            <a:endParaRPr lang="en-GB"/>
          </a:p>
        </p:txBody>
      </p:sp>
      <p:sp>
        <p:nvSpPr>
          <p:cNvPr id="6" name="Slide Number Placeholder 5"/>
          <p:cNvSpPr>
            <a:spLocks noGrp="1"/>
          </p:cNvSpPr>
          <p:nvPr>
            <p:ph type="sldNum" sz="quarter" idx="12"/>
          </p:nvPr>
        </p:nvSpPr>
        <p:spPr>
          <a:xfrm rot="-900000">
            <a:off x="7690104" y="5641848"/>
            <a:ext cx="1243584" cy="365125"/>
          </a:xfrm>
        </p:spPr>
        <p:txBody>
          <a:bodyPr/>
          <a:lstStyle>
            <a:lvl1pPr algn="l">
              <a:defRPr/>
            </a:lvl1pPr>
          </a:lstStyle>
          <a:p>
            <a:fld id="{D669BB56-6F27-4A18-909E-E2C831BBD4E4}" type="slidenum">
              <a:rPr lang="en-GB" smtClean="0"/>
              <a:t>‹#›</a:t>
            </a:fld>
            <a:endParaRPr lang="en-GB"/>
          </a:p>
        </p:txBody>
      </p:sp>
    </p:spTree>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Scan1080Base.png"/>
          <p:cNvPicPr>
            <a:picLocks noChangeAspect="1"/>
          </p:cNvPicPr>
          <p:nvPr/>
        </p:nvPicPr>
        <p:blipFill>
          <a:blip r:embed="rId13" cstate="print">
            <a:lum bright="-38000"/>
          </a:blip>
          <a:stretch>
            <a:fillRect/>
          </a:stretch>
        </p:blipFill>
        <p:spPr>
          <a:xfrm>
            <a:off x="0" y="0"/>
            <a:ext cx="9144000" cy="6858000"/>
          </a:xfrm>
          <a:prstGeom prst="rect">
            <a:avLst/>
          </a:prstGeom>
        </p:spPr>
      </p:pic>
      <p:sp>
        <p:nvSpPr>
          <p:cNvPr id="2" name="Title Placeholder 1"/>
          <p:cNvSpPr>
            <a:spLocks noGrp="1"/>
          </p:cNvSpPr>
          <p:nvPr>
            <p:ph type="title"/>
          </p:nvPr>
        </p:nvSpPr>
        <p:spPr>
          <a:xfrm rot="-5400000">
            <a:off x="-673455" y="2807056"/>
            <a:ext cx="5320597" cy="184008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3657600" y="990600"/>
            <a:ext cx="5027024" cy="47833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162800" y="6096001"/>
            <a:ext cx="1524000" cy="365125"/>
          </a:xfrm>
          <a:prstGeom prst="rect">
            <a:avLst/>
          </a:prstGeom>
        </p:spPr>
        <p:txBody>
          <a:bodyPr vert="horz" lIns="91440" tIns="45720" rIns="91440" bIns="45720" rtlCol="0" anchor="ctr"/>
          <a:lstStyle>
            <a:lvl1pPr algn="r">
              <a:defRPr sz="1200">
                <a:solidFill>
                  <a:schemeClr val="tx1">
                    <a:tint val="75000"/>
                  </a:schemeClr>
                </a:solidFill>
                <a:effectLst/>
              </a:defRPr>
            </a:lvl1pPr>
          </a:lstStyle>
          <a:p>
            <a:fld id="{6126BC79-3276-4242-A0BB-02157ACD7F96}" type="datetimeFigureOut">
              <a:rPr lang="en-GB" smtClean="0"/>
              <a:t>18/09/2018</a:t>
            </a:fld>
            <a:endParaRPr lang="en-GB"/>
          </a:p>
        </p:txBody>
      </p:sp>
      <p:sp>
        <p:nvSpPr>
          <p:cNvPr id="5" name="Footer Placeholder 4"/>
          <p:cNvSpPr>
            <a:spLocks noGrp="1"/>
          </p:cNvSpPr>
          <p:nvPr>
            <p:ph type="ftr" sz="quarter" idx="3"/>
          </p:nvPr>
        </p:nvSpPr>
        <p:spPr>
          <a:xfrm>
            <a:off x="4038600" y="6096001"/>
            <a:ext cx="3124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713047" y="532491"/>
            <a:ext cx="2133600" cy="365125"/>
          </a:xfrm>
          <a:prstGeom prst="rect">
            <a:avLst/>
          </a:prstGeom>
        </p:spPr>
        <p:txBody>
          <a:bodyPr vert="horz" lIns="91440" tIns="45720" rIns="91440" bIns="45720" rtlCol="0" anchor="ctr"/>
          <a:lstStyle>
            <a:lvl1pPr algn="r">
              <a:defRPr sz="2400">
                <a:solidFill>
                  <a:schemeClr val="tx1">
                    <a:tint val="75000"/>
                  </a:schemeClr>
                </a:solidFill>
              </a:defRPr>
            </a:lvl1pPr>
          </a:lstStyle>
          <a:p>
            <a:fld id="{D669BB56-6F27-4A18-909E-E2C831BBD4E4}"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Lst>
  <p:transition spd="slow">
    <p:randomBar dir="vert"/>
  </p:transition>
  <p:txStyles>
    <p:titleStyle>
      <a:lvl1pPr algn="r" defTabSz="914400" rtl="0" eaLnBrk="1" latinLnBrk="0" hangingPunct="1">
        <a:spcBef>
          <a:spcPct val="0"/>
        </a:spcBef>
        <a:buNone/>
        <a:defRPr sz="44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spcAft>
          <a:spcPts val="600"/>
        </a:spcAft>
        <a:buSzPct val="160000"/>
        <a:buFont typeface="Wingdings" pitchFamily="2" charset="2"/>
        <a:buChar char=""/>
        <a:defRPr sz="2800" kern="1200">
          <a:solidFill>
            <a:schemeClr val="tx1"/>
          </a:solidFill>
          <a:effectLst>
            <a:outerShdw blurRad="38100" dist="38100" dir="2700000" algn="tl">
              <a:srgbClr val="000000">
                <a:alpha val="43137"/>
              </a:srgbClr>
            </a:outerShdw>
          </a:effectLst>
          <a:latin typeface="+mn-lt"/>
          <a:ea typeface="+mn-ea"/>
          <a:cs typeface="+mn-cs"/>
        </a:defRPr>
      </a:lvl1pPr>
      <a:lvl2pPr marL="731520" indent="-365760" algn="l" defTabSz="914400" rtl="0" eaLnBrk="1" latinLnBrk="0" hangingPunct="1">
        <a:spcBef>
          <a:spcPct val="20000"/>
        </a:spcBef>
        <a:spcAft>
          <a:spcPts val="600"/>
        </a:spcAft>
        <a:buSzPct val="160000"/>
        <a:buFont typeface="Wingdings" pitchFamily="2" charset="2"/>
        <a:buChar char=""/>
        <a:defRPr sz="2400" kern="1200">
          <a:solidFill>
            <a:schemeClr val="tx1"/>
          </a:solidFill>
          <a:effectLst>
            <a:outerShdw blurRad="38100" dist="38100" dir="2700000" algn="tl">
              <a:srgbClr val="000000">
                <a:alpha val="43137"/>
              </a:srgbClr>
            </a:outerShdw>
          </a:effectLst>
          <a:latin typeface="+mn-lt"/>
          <a:ea typeface="+mn-ea"/>
          <a:cs typeface="+mn-cs"/>
        </a:defRPr>
      </a:lvl2pPr>
      <a:lvl3pPr marL="1097280" indent="-320040" algn="l" defTabSz="914400" rtl="0" eaLnBrk="1" latinLnBrk="0" hangingPunct="1">
        <a:spcBef>
          <a:spcPct val="20000"/>
        </a:spcBef>
        <a:spcAft>
          <a:spcPts val="600"/>
        </a:spcAft>
        <a:buSzPct val="160000"/>
        <a:buFont typeface="Wingdings" pitchFamily="2" charset="2"/>
        <a:buChar char=""/>
        <a:defRPr sz="20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74320" algn="l" defTabSz="914400" rtl="0" eaLnBrk="1" latinLnBrk="0" hangingPunct="1">
        <a:spcBef>
          <a:spcPct val="20000"/>
        </a:spcBef>
        <a:spcAft>
          <a:spcPts val="600"/>
        </a:spcAft>
        <a:buSzPct val="160000"/>
        <a:buFont typeface="Wingdings" pitchFamily="2" charset="2"/>
        <a:buChar char=""/>
        <a:defRPr sz="18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74320" algn="l" defTabSz="914400" rtl="0" eaLnBrk="1" latinLnBrk="0" hangingPunct="1">
        <a:spcBef>
          <a:spcPct val="20000"/>
        </a:spcBef>
        <a:spcAft>
          <a:spcPts val="600"/>
        </a:spcAft>
        <a:buSzPct val="160000"/>
        <a:buFont typeface="Wingdings" pitchFamily="2" charset="2"/>
        <a:buChar char=""/>
        <a:defRPr sz="1800" kern="1200">
          <a:solidFill>
            <a:schemeClr val="tx1"/>
          </a:solidFill>
          <a:effectLst>
            <a:outerShdw blurRad="38100" dist="38100" dir="2700000" algn="tl">
              <a:srgbClr val="000000">
                <a:alpha val="43137"/>
              </a:srgbClr>
            </a:outerShdw>
          </a:effectLst>
          <a:latin typeface="+mn-lt"/>
          <a:ea typeface="+mn-ea"/>
          <a:cs typeface="+mn-cs"/>
        </a:defRPr>
      </a:lvl5pPr>
      <a:lvl6pPr marL="1920240" indent="-228600" algn="l" defTabSz="914400" rtl="0" eaLnBrk="1" latinLnBrk="0" hangingPunct="1">
        <a:spcBef>
          <a:spcPts val="24"/>
        </a:spcBef>
        <a:spcAft>
          <a:spcPts val="600"/>
        </a:spcAft>
        <a:buClrTx/>
        <a:buSzPct val="130000"/>
        <a:buFont typeface="Wingdings" pitchFamily="2" charset="2"/>
        <a:buChar char=""/>
        <a:defRPr sz="16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194560" indent="-228600" algn="l" defTabSz="914400" rtl="0" eaLnBrk="1" latinLnBrk="0" hangingPunct="1">
        <a:spcBef>
          <a:spcPts val="24"/>
        </a:spcBef>
        <a:spcAft>
          <a:spcPts val="600"/>
        </a:spcAft>
        <a:buClrTx/>
        <a:buSzPct val="130000"/>
        <a:buFont typeface="Wingdings" pitchFamily="2" charset="2"/>
        <a:buChar char=""/>
        <a:defRPr sz="16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468880" indent="-228600" algn="l" defTabSz="914400" rtl="0" eaLnBrk="1" latinLnBrk="0" hangingPunct="1">
        <a:spcBef>
          <a:spcPts val="24"/>
        </a:spcBef>
        <a:spcAft>
          <a:spcPts val="600"/>
        </a:spcAft>
        <a:buClrTx/>
        <a:buSzPct val="130000"/>
        <a:buFont typeface="Wingdings" pitchFamily="2" charset="2"/>
        <a:buChar char=""/>
        <a:defRPr sz="16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743200" indent="-228600" algn="l" defTabSz="914400" rtl="0" eaLnBrk="1" latinLnBrk="0" hangingPunct="1">
        <a:spcBef>
          <a:spcPts val="24"/>
        </a:spcBef>
        <a:spcAft>
          <a:spcPts val="600"/>
        </a:spcAft>
        <a:buClrTx/>
        <a:buSzPct val="130000"/>
        <a:buFont typeface="Wingdings" pitchFamily="2" charset="2"/>
        <a:buChar char=""/>
        <a:defRPr sz="16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jpeg"/><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07/relationships/hdphoto" Target="../media/hdphoto2.wdp"/></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eg"/><Relationship Id="rId1" Type="http://schemas.openxmlformats.org/officeDocument/2006/relationships/slideLayout" Target="../slideLayouts/slideLayout2.xml"/><Relationship Id="rId4" Type="http://schemas.microsoft.com/office/2007/relationships/hdphoto" Target="../media/hdphoto2.wdp"/></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7.jpeg"/><Relationship Id="rId4" Type="http://schemas.microsoft.com/office/2007/relationships/hdphoto" Target="../media/hdphoto2.wdp"/></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jpeg"/><Relationship Id="rId7" Type="http://schemas.microsoft.com/office/2007/relationships/hdphoto" Target="../media/hdphoto4.wdp"/><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image" Target="../media/image19.png"/><Relationship Id="rId5" Type="http://schemas.microsoft.com/office/2007/relationships/hdphoto" Target="../media/hdphoto3.wdp"/><Relationship Id="rId4" Type="http://schemas.openxmlformats.org/officeDocument/2006/relationships/image" Target="../media/image18.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 Id="rId5" Type="http://schemas.openxmlformats.org/officeDocument/2006/relationships/image" Target="../media/image25.jpeg"/><Relationship Id="rId4" Type="http://schemas.openxmlformats.org/officeDocument/2006/relationships/image" Target="../media/image24.jpeg"/></Relationships>
</file>

<file path=ppt/slides/_rels/slide2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3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3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3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34.jpeg"/><Relationship Id="rId4" Type="http://schemas.openxmlformats.org/officeDocument/2006/relationships/image" Target="../media/image33.jpe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8" Type="http://schemas.openxmlformats.org/officeDocument/2006/relationships/oleObject" Target="../embeddings/oleObject2.bin"/><Relationship Id="rId13" Type="http://schemas.openxmlformats.org/officeDocument/2006/relationships/image" Target="../media/image40.png"/><Relationship Id="rId3" Type="http://schemas.openxmlformats.org/officeDocument/2006/relationships/notesSlide" Target="../notesSlides/notesSlide11.xml"/><Relationship Id="rId7" Type="http://schemas.microsoft.com/office/2007/relationships/hdphoto" Target="../media/hdphoto5.wdp"/><Relationship Id="rId12" Type="http://schemas.openxmlformats.org/officeDocument/2006/relationships/image" Target="../media/image39.jpeg"/><Relationship Id="rId2" Type="http://schemas.openxmlformats.org/officeDocument/2006/relationships/slideLayout" Target="../slideLayouts/slideLayout2.xml"/><Relationship Id="rId16" Type="http://schemas.microsoft.com/office/2007/relationships/hdphoto" Target="../media/hdphoto8.wdp"/><Relationship Id="rId1" Type="http://schemas.openxmlformats.org/officeDocument/2006/relationships/vmlDrawing" Target="../drawings/vmlDrawing1.vml"/><Relationship Id="rId6" Type="http://schemas.openxmlformats.org/officeDocument/2006/relationships/image" Target="../media/image37.png"/><Relationship Id="rId11" Type="http://schemas.microsoft.com/office/2007/relationships/hdphoto" Target="../media/hdphoto6.wdp"/><Relationship Id="rId5" Type="http://schemas.openxmlformats.org/officeDocument/2006/relationships/image" Target="../media/image35.wmf"/><Relationship Id="rId15" Type="http://schemas.openxmlformats.org/officeDocument/2006/relationships/image" Target="../media/image41.png"/><Relationship Id="rId10" Type="http://schemas.openxmlformats.org/officeDocument/2006/relationships/image" Target="../media/image38.png"/><Relationship Id="rId4" Type="http://schemas.openxmlformats.org/officeDocument/2006/relationships/oleObject" Target="../embeddings/oleObject1.bin"/><Relationship Id="rId9" Type="http://schemas.openxmlformats.org/officeDocument/2006/relationships/image" Target="../media/image36.wmf"/><Relationship Id="rId14" Type="http://schemas.microsoft.com/office/2007/relationships/hdphoto" Target="../media/hdphoto7.wdp"/></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9.xml"/></Relationships>
</file>

<file path=ppt/slides/_rels/slide4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1.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3" Type="http://schemas.openxmlformats.org/officeDocument/2006/relationships/hyperlink" Target="http://books.google.com/books?id=vru5XzGXkuAC&amp;printsec=frontcover&amp;dq=peter+wells+celts&amp;hl=en&amp;sa=X&amp;ei=0z8qUY-kIoPGiwLVt4DwCA&amp;ved=0CDQQ6AEwAQ#v=onepage&amp;q=caesar%20celts%20human%20sacrifice&amp;f=false" TargetMode="External"/><Relationship Id="rId2" Type="http://schemas.openxmlformats.org/officeDocument/2006/relationships/hyperlink" Target="http://en.wikipedia.org/wiki/Human_sacrifice#cite_ref-32" TargetMode="Externa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print">
            <a:extLst>
              <a:ext uri="{BEBA8EAE-BF5A-486C-A8C5-ECC9F3942E4B}">
                <a14:imgProps xmlns:a14="http://schemas.microsoft.com/office/drawing/2010/main">
                  <a14:imgLayer r:embed="rId3">
                    <a14:imgEffect>
                      <a14:backgroundRemoval t="6979" b="98438" l="10000" r="90000">
                        <a14:foregroundMark x1="41181" y1="9896" x2="41181" y2="9896"/>
                        <a14:foregroundMark x1="36458" y1="11042" x2="36458" y2="11042"/>
                        <a14:foregroundMark x1="46875" y1="10365" x2="46875" y2="10365"/>
                        <a14:foregroundMark x1="38333" y1="10365" x2="38333" y2="10365"/>
                        <a14:foregroundMark x1="83750" y1="93438" x2="83750" y2="93438"/>
                        <a14:backgroundMark x1="48750" y1="52708" x2="48750" y2="52708"/>
                        <a14:backgroundMark x1="43403" y1="52500" x2="43403" y2="52500"/>
                        <a14:backgroundMark x1="43681" y1="58854" x2="43681" y2="58854"/>
                        <a14:backgroundMark x1="42431" y1="65052" x2="42431" y2="65052"/>
                      </a14:backgroundRemoval>
                    </a14:imgEffect>
                  </a14:imgLayer>
                </a14:imgProps>
              </a:ext>
              <a:ext uri="{28A0092B-C50C-407E-A947-70E740481C1C}">
                <a14:useLocalDpi xmlns:a14="http://schemas.microsoft.com/office/drawing/2010/main" val="0"/>
              </a:ext>
            </a:extLst>
          </a:blip>
          <a:stretch>
            <a:fillRect/>
          </a:stretch>
        </p:blipFill>
        <p:spPr>
          <a:xfrm>
            <a:off x="-180528" y="1005840"/>
            <a:ext cx="4389120" cy="5852160"/>
          </a:xfrm>
          <a:prstGeom prst="rect">
            <a:avLst/>
          </a:prstGeom>
        </p:spPr>
      </p:pic>
      <p:sp>
        <p:nvSpPr>
          <p:cNvPr id="2" name="Title 1"/>
          <p:cNvSpPr>
            <a:spLocks noGrp="1"/>
          </p:cNvSpPr>
          <p:nvPr>
            <p:ph type="ctrTitle"/>
          </p:nvPr>
        </p:nvSpPr>
        <p:spPr>
          <a:xfrm rot="-900000">
            <a:off x="310032" y="1826387"/>
            <a:ext cx="5985159" cy="3443698"/>
          </a:xfrm>
        </p:spPr>
        <p:txBody>
          <a:bodyPr/>
          <a:lstStyle/>
          <a:p>
            <a:r>
              <a:rPr lang="en-GB" dirty="0"/>
              <a:t>Manipulating </a:t>
            </a:r>
            <a:br>
              <a:rPr lang="en-GB" dirty="0"/>
            </a:br>
            <a:r>
              <a:rPr lang="en-GB" dirty="0"/>
              <a:t>the Past</a:t>
            </a:r>
          </a:p>
        </p:txBody>
      </p:sp>
      <p:sp>
        <p:nvSpPr>
          <p:cNvPr id="3" name="Subtitle 2"/>
          <p:cNvSpPr>
            <a:spLocks noGrp="1"/>
          </p:cNvSpPr>
          <p:nvPr>
            <p:ph type="subTitle" idx="1"/>
          </p:nvPr>
        </p:nvSpPr>
        <p:spPr>
          <a:xfrm rot="-900000">
            <a:off x="2201145" y="5020326"/>
            <a:ext cx="4655297" cy="1128495"/>
          </a:xfrm>
        </p:spPr>
        <p:txBody>
          <a:bodyPr/>
          <a:lstStyle/>
          <a:p>
            <a:r>
              <a:rPr lang="en-GB" dirty="0"/>
              <a:t>Re-thinking Greco-Roman accounts on ‘Celtic’ religion</a:t>
            </a:r>
          </a:p>
        </p:txBody>
      </p:sp>
    </p:spTree>
    <p:extLst>
      <p:ext uri="{BB962C8B-B14F-4D97-AF65-F5344CB8AC3E}">
        <p14:creationId xmlns:p14="http://schemas.microsoft.com/office/powerpoint/2010/main" val="1350422867"/>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de-DE" dirty="0"/>
              <a:t>Introduction</a:t>
            </a:r>
            <a:endParaRPr lang="en-GB" dirty="0"/>
          </a:p>
        </p:txBody>
      </p:sp>
      <p:sp>
        <p:nvSpPr>
          <p:cNvPr id="6" name="Content Placeholder 5"/>
          <p:cNvSpPr>
            <a:spLocks noGrp="1"/>
          </p:cNvSpPr>
          <p:nvPr>
            <p:ph sz="half" idx="2"/>
          </p:nvPr>
        </p:nvSpPr>
        <p:spPr>
          <a:xfrm rot="-900000">
            <a:off x="571934" y="2300117"/>
            <a:ext cx="3144285" cy="3996316"/>
          </a:xfrm>
        </p:spPr>
        <p:txBody>
          <a:bodyPr/>
          <a:lstStyle/>
          <a:p>
            <a:r>
              <a:rPr lang="de-DE" dirty="0"/>
              <a:t>Our knowledge of „Celtic“ religion: based on ancient authors, like Poseidonius, Caesar, Strabo, Cicero, Tacitus, Cassius Dio, etc.</a:t>
            </a:r>
          </a:p>
          <a:p>
            <a:pPr lvl="1"/>
            <a:r>
              <a:rPr lang="de-DE" dirty="0"/>
              <a:t>sacrifices (human)</a:t>
            </a:r>
          </a:p>
          <a:p>
            <a:pPr lvl="1"/>
            <a:r>
              <a:rPr lang="de-DE" dirty="0"/>
              <a:t>druids</a:t>
            </a:r>
            <a:endParaRPr lang="en-GB" dirty="0"/>
          </a:p>
        </p:txBody>
      </p:sp>
      <p:sp>
        <p:nvSpPr>
          <p:cNvPr id="8" name="Content Placeholder 7"/>
          <p:cNvSpPr>
            <a:spLocks noGrp="1"/>
          </p:cNvSpPr>
          <p:nvPr>
            <p:ph sz="quarter" idx="4"/>
          </p:nvPr>
        </p:nvSpPr>
        <p:spPr>
          <a:xfrm rot="-900000">
            <a:off x="3681345" y="1469877"/>
            <a:ext cx="3107654" cy="4568429"/>
          </a:xfrm>
        </p:spPr>
        <p:txBody>
          <a:bodyPr>
            <a:normAutofit fontScale="92500"/>
          </a:bodyPr>
          <a:lstStyle/>
          <a:p>
            <a:r>
              <a:rPr lang="de-DE" dirty="0"/>
              <a:t>But how reliable are these Greek and Roman authors ?</a:t>
            </a:r>
          </a:p>
          <a:p>
            <a:r>
              <a:rPr lang="de-DE" dirty="0"/>
              <a:t>Can we really use them to understand ‚Celtic‘ religion ?</a:t>
            </a:r>
          </a:p>
          <a:p>
            <a:r>
              <a:rPr lang="de-DE" dirty="0"/>
              <a:t>A false and distorted image of Celtic religion?</a:t>
            </a:r>
          </a:p>
          <a:p>
            <a:pPr lvl="1"/>
            <a:r>
              <a:rPr lang="de-DE" dirty="0"/>
              <a:t>often used consciousy despite better knowledge...</a:t>
            </a:r>
          </a:p>
        </p:txBody>
      </p:sp>
    </p:spTree>
    <p:extLst>
      <p:ext uri="{BB962C8B-B14F-4D97-AF65-F5344CB8AC3E}">
        <p14:creationId xmlns:p14="http://schemas.microsoft.com/office/powerpoint/2010/main" val="203977462"/>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9" descr="http://www.philipcoppens.com/angl_holyhea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3344" y="1484784"/>
            <a:ext cx="3016157" cy="208114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3"/>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9644" b="100000" l="10000" r="100000">
                        <a14:foregroundMark x1="22791" y1="31866" x2="22791" y2="31866"/>
                        <a14:foregroundMark x1="24884" y1="15933" x2="24884" y2="15933"/>
                        <a14:foregroundMark x1="88256" y1="25996" x2="88256" y2="25996"/>
                        <a14:foregroundMark x1="86860" y1="21803" x2="86860" y2="21803"/>
                        <a14:foregroundMark x1="49767" y1="98742" x2="49767" y2="98742"/>
                      </a14:backgroundRemoval>
                    </a14:imgEffect>
                  </a14:imgLayer>
                </a14:imgProps>
              </a:ext>
              <a:ext uri="{28A0092B-C50C-407E-A947-70E740481C1C}">
                <a14:useLocalDpi xmlns:a14="http://schemas.microsoft.com/office/drawing/2010/main" val="0"/>
              </a:ext>
            </a:extLst>
          </a:blip>
          <a:srcRect/>
          <a:stretch>
            <a:fillRect/>
          </a:stretch>
        </p:blipFill>
        <p:spPr bwMode="auto">
          <a:xfrm>
            <a:off x="3870516" y="3933056"/>
            <a:ext cx="5273484" cy="29249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7" descr="http://www.philipcoppens.com/angl_map.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838167">
            <a:off x="1966458" y="-193520"/>
            <a:ext cx="1769551" cy="133114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http://3.bp.blogspot.com/-gqANwm6qQEA/Ts5lwjOfGQI/AAAAAAAAACw/cGNwmiuZb0U/s1600/Mona+Antiqua.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rot="897973">
            <a:off x="3548863" y="349162"/>
            <a:ext cx="2835014" cy="362792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de-DE" dirty="0"/>
              <a:t>Mona: </a:t>
            </a:r>
            <a:br>
              <a:rPr lang="de-DE" dirty="0"/>
            </a:br>
            <a:r>
              <a:rPr lang="de-DE" dirty="0"/>
              <a:t>druids‘ last stand</a:t>
            </a:r>
            <a:endParaRPr lang="en-GB" dirty="0"/>
          </a:p>
        </p:txBody>
      </p:sp>
    </p:spTree>
    <p:extLst>
      <p:ext uri="{BB962C8B-B14F-4D97-AF65-F5344CB8AC3E}">
        <p14:creationId xmlns:p14="http://schemas.microsoft.com/office/powerpoint/2010/main" val="2649899469"/>
      </p:ext>
    </p:extLst>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de-DE" dirty="0"/>
              <a:t>Mona: </a:t>
            </a:r>
            <a:br>
              <a:rPr lang="de-DE" dirty="0"/>
            </a:br>
            <a:r>
              <a:rPr lang="de-DE" dirty="0"/>
              <a:t>druids‘ last stand</a:t>
            </a:r>
            <a:endParaRPr lang="en-GB" dirty="0"/>
          </a:p>
        </p:txBody>
      </p:sp>
      <p:sp>
        <p:nvSpPr>
          <p:cNvPr id="4" name="TextBox 3"/>
          <p:cNvSpPr txBox="1"/>
          <p:nvPr/>
        </p:nvSpPr>
        <p:spPr>
          <a:xfrm>
            <a:off x="0" y="5380672"/>
            <a:ext cx="4680520" cy="369332"/>
          </a:xfrm>
          <a:prstGeom prst="rect">
            <a:avLst/>
          </a:prstGeom>
          <a:noFill/>
        </p:spPr>
        <p:txBody>
          <a:bodyPr wrap="square" rtlCol="0">
            <a:spAutoFit/>
          </a:bodyPr>
          <a:lstStyle/>
          <a:p>
            <a:endParaRPr lang="en-GB" dirty="0"/>
          </a:p>
        </p:txBody>
      </p:sp>
      <p:pic>
        <p:nvPicPr>
          <p:cNvPr id="3075" name="Picture 3"/>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9644" b="100000" l="10000" r="100000">
                        <a14:foregroundMark x1="22791" y1="31866" x2="22791" y2="31866"/>
                        <a14:foregroundMark x1="24884" y1="15933" x2="24884" y2="15933"/>
                        <a14:foregroundMark x1="88256" y1="25996" x2="88256" y2="25996"/>
                        <a14:foregroundMark x1="86860" y1="21803" x2="86860" y2="21803"/>
                        <a14:foregroundMark x1="49767" y1="98742" x2="49767" y2="98742"/>
                      </a14:backgroundRemoval>
                    </a14:imgEffect>
                  </a14:imgLayer>
                </a14:imgProps>
              </a:ext>
              <a:ext uri="{28A0092B-C50C-407E-A947-70E740481C1C}">
                <a14:useLocalDpi xmlns:a14="http://schemas.microsoft.com/office/drawing/2010/main" val="0"/>
              </a:ext>
            </a:extLst>
          </a:blip>
          <a:srcRect/>
          <a:stretch>
            <a:fillRect/>
          </a:stretch>
        </p:blipFill>
        <p:spPr bwMode="auto">
          <a:xfrm>
            <a:off x="3870516" y="3933056"/>
            <a:ext cx="5273484" cy="29249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Content Placeholder 2"/>
          <p:cNvSpPr>
            <a:spLocks noGrp="1"/>
          </p:cNvSpPr>
          <p:nvPr>
            <p:ph idx="1"/>
          </p:nvPr>
        </p:nvSpPr>
        <p:spPr>
          <a:xfrm rot="900000">
            <a:off x="3059751" y="373758"/>
            <a:ext cx="5573129" cy="6107343"/>
          </a:xfrm>
        </p:spPr>
        <p:txBody>
          <a:bodyPr>
            <a:normAutofit fontScale="77500" lnSpcReduction="20000"/>
          </a:bodyPr>
          <a:lstStyle/>
          <a:p>
            <a:r>
              <a:rPr lang="en-GB" b="1" dirty="0"/>
              <a:t>Tacitus </a:t>
            </a:r>
            <a:r>
              <a:rPr lang="en-GB" b="1" i="1" dirty="0"/>
              <a:t>Annals</a:t>
            </a:r>
            <a:r>
              <a:rPr lang="en-GB" b="1" dirty="0"/>
              <a:t> 14.30 (A.D. 60)</a:t>
            </a:r>
            <a:br>
              <a:rPr lang="en-GB" dirty="0"/>
            </a:br>
            <a:r>
              <a:rPr lang="en-GB" i="1" dirty="0"/>
              <a:t>On the shore stood the opposing army with its dense array of armed warriors, while between the ranks dashed </a:t>
            </a:r>
            <a:r>
              <a:rPr lang="en-GB" i="1" dirty="0">
                <a:solidFill>
                  <a:srgbClr val="FFC000"/>
                </a:solidFill>
              </a:rPr>
              <a:t>women</a:t>
            </a:r>
            <a:r>
              <a:rPr lang="en-GB" i="1" dirty="0"/>
              <a:t>, in black attire </a:t>
            </a:r>
            <a:r>
              <a:rPr lang="en-GB" i="1" dirty="0">
                <a:solidFill>
                  <a:srgbClr val="FFC000"/>
                </a:solidFill>
              </a:rPr>
              <a:t>like the Furies </a:t>
            </a:r>
            <a:r>
              <a:rPr lang="en-GB" dirty="0"/>
              <a:t>(in </a:t>
            </a:r>
            <a:r>
              <a:rPr lang="en-GB" dirty="0" err="1"/>
              <a:t>modum</a:t>
            </a:r>
            <a:r>
              <a:rPr lang="en-GB" dirty="0"/>
              <a:t> </a:t>
            </a:r>
            <a:r>
              <a:rPr lang="en-GB" dirty="0" err="1"/>
              <a:t>Furiarum</a:t>
            </a:r>
            <a:r>
              <a:rPr lang="en-GB" dirty="0"/>
              <a:t>)</a:t>
            </a:r>
            <a:r>
              <a:rPr lang="en-GB" i="1" dirty="0"/>
              <a:t>, with hair dishevelled, waving brands. All around, the </a:t>
            </a:r>
            <a:r>
              <a:rPr lang="en-GB" i="1" dirty="0">
                <a:solidFill>
                  <a:srgbClr val="FFC000"/>
                </a:solidFill>
              </a:rPr>
              <a:t>druids</a:t>
            </a:r>
            <a:r>
              <a:rPr lang="en-GB" i="1" dirty="0"/>
              <a:t>, lifting up their hands to heaven, and </a:t>
            </a:r>
            <a:r>
              <a:rPr lang="en-GB" i="1" dirty="0">
                <a:solidFill>
                  <a:srgbClr val="FFC000"/>
                </a:solidFill>
              </a:rPr>
              <a:t>pouring forth dreadful imprecations</a:t>
            </a:r>
            <a:r>
              <a:rPr lang="en-GB" i="1" dirty="0"/>
              <a:t>, scared our soldiers by the unfamiliar sight, so that, </a:t>
            </a:r>
            <a:r>
              <a:rPr lang="en-GB" i="1" dirty="0">
                <a:solidFill>
                  <a:srgbClr val="FFC000"/>
                </a:solidFill>
              </a:rPr>
              <a:t>as if their limbs were paralysed</a:t>
            </a:r>
            <a:r>
              <a:rPr lang="en-GB" i="1" dirty="0"/>
              <a:t>, they stood motionless, and exposed to wounds. (…)  A force was next set over the conquered, and their </a:t>
            </a:r>
            <a:r>
              <a:rPr lang="en-GB" i="1" dirty="0">
                <a:solidFill>
                  <a:srgbClr val="FFC000"/>
                </a:solidFill>
              </a:rPr>
              <a:t>groves, devoted to inhuman superstitions, were destroyed</a:t>
            </a:r>
            <a:r>
              <a:rPr lang="en-GB" i="1" dirty="0"/>
              <a:t>. They deemed it indeed a duty </a:t>
            </a:r>
            <a:r>
              <a:rPr lang="en-GB" i="1" dirty="0">
                <a:solidFill>
                  <a:srgbClr val="FFC000"/>
                </a:solidFill>
              </a:rPr>
              <a:t>to cover their altars with the blood of captives and to consult their deities through human entrails. </a:t>
            </a:r>
          </a:p>
        </p:txBody>
      </p:sp>
      <p:sp>
        <p:nvSpPr>
          <p:cNvPr id="6" name="Oval 5"/>
          <p:cNvSpPr/>
          <p:nvPr/>
        </p:nvSpPr>
        <p:spPr>
          <a:xfrm rot="919408">
            <a:off x="3645920" y="1854140"/>
            <a:ext cx="5603399" cy="619072"/>
          </a:xfrm>
          <a:prstGeom prst="ellipse">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rot="919408">
            <a:off x="2605104" y="4209703"/>
            <a:ext cx="5320168" cy="1861644"/>
          </a:xfrm>
          <a:prstGeom prst="ellipse">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rot="919408">
            <a:off x="3101139" y="2406680"/>
            <a:ext cx="6096240" cy="1555015"/>
          </a:xfrm>
          <a:prstGeom prst="ellipse">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107504" y="1760395"/>
            <a:ext cx="2952328" cy="646331"/>
          </a:xfrm>
          <a:prstGeom prst="rect">
            <a:avLst/>
          </a:prstGeom>
          <a:noFill/>
        </p:spPr>
        <p:txBody>
          <a:bodyPr wrap="square" rtlCol="0">
            <a:spAutoFit/>
          </a:bodyPr>
          <a:lstStyle/>
          <a:p>
            <a:r>
              <a:rPr lang="de-DE" dirty="0"/>
              <a:t>druids</a:t>
            </a:r>
            <a:br>
              <a:rPr lang="de-DE" dirty="0"/>
            </a:br>
            <a:r>
              <a:rPr lang="de-DE" dirty="0"/>
              <a:t>= magicians</a:t>
            </a:r>
            <a:endParaRPr lang="en-GB" dirty="0"/>
          </a:p>
        </p:txBody>
      </p:sp>
      <p:sp>
        <p:nvSpPr>
          <p:cNvPr id="13" name="TextBox 12"/>
          <p:cNvSpPr txBox="1"/>
          <p:nvPr/>
        </p:nvSpPr>
        <p:spPr>
          <a:xfrm>
            <a:off x="107504" y="2410208"/>
            <a:ext cx="2952328" cy="646331"/>
          </a:xfrm>
          <a:prstGeom prst="rect">
            <a:avLst/>
          </a:prstGeom>
          <a:noFill/>
        </p:spPr>
        <p:txBody>
          <a:bodyPr wrap="square" rtlCol="0">
            <a:spAutoFit/>
          </a:bodyPr>
          <a:lstStyle/>
          <a:p>
            <a:r>
              <a:rPr lang="de-DE" dirty="0"/>
              <a:t>human </a:t>
            </a:r>
            <a:br>
              <a:rPr lang="de-DE" dirty="0"/>
            </a:br>
            <a:r>
              <a:rPr lang="de-DE" dirty="0"/>
              <a:t>sacrifice</a:t>
            </a:r>
            <a:endParaRPr lang="en-GB" dirty="0"/>
          </a:p>
        </p:txBody>
      </p:sp>
      <p:sp>
        <p:nvSpPr>
          <p:cNvPr id="14" name="TextBox 13"/>
          <p:cNvSpPr txBox="1"/>
          <p:nvPr/>
        </p:nvSpPr>
        <p:spPr>
          <a:xfrm>
            <a:off x="87571" y="692696"/>
            <a:ext cx="2952328" cy="923330"/>
          </a:xfrm>
          <a:prstGeom prst="rect">
            <a:avLst/>
          </a:prstGeom>
          <a:noFill/>
        </p:spPr>
        <p:txBody>
          <a:bodyPr wrap="square" rtlCol="0">
            <a:spAutoFit/>
          </a:bodyPr>
          <a:lstStyle/>
          <a:p>
            <a:r>
              <a:rPr lang="de-DE" dirty="0"/>
              <a:t>women as furies: </a:t>
            </a:r>
          </a:p>
          <a:p>
            <a:pPr marL="285750" indent="-285750">
              <a:buFont typeface="Wingdings" pitchFamily="2" charset="2"/>
              <a:buChar char="§"/>
            </a:pPr>
            <a:r>
              <a:rPr lang="de-DE" dirty="0"/>
              <a:t>female druids ?</a:t>
            </a:r>
          </a:p>
          <a:p>
            <a:pPr marL="285750" indent="-285750">
              <a:buFont typeface="Wingdings" pitchFamily="2" charset="2"/>
              <a:buChar char="§"/>
            </a:pPr>
            <a:r>
              <a:rPr lang="de-DE" dirty="0"/>
              <a:t>cf. Boudicca</a:t>
            </a:r>
            <a:endParaRPr lang="en-GB" dirty="0"/>
          </a:p>
        </p:txBody>
      </p:sp>
      <p:cxnSp>
        <p:nvCxnSpPr>
          <p:cNvPr id="9" name="Straight Arrow Connector 8"/>
          <p:cNvCxnSpPr>
            <a:stCxn id="11" idx="2"/>
          </p:cNvCxnSpPr>
          <p:nvPr/>
        </p:nvCxnSpPr>
        <p:spPr>
          <a:xfrm flipH="1" flipV="1">
            <a:off x="1583668" y="2163676"/>
            <a:ext cx="1625834" cy="214991"/>
          </a:xfrm>
          <a:prstGeom prst="straightConnector1">
            <a:avLst/>
          </a:prstGeom>
          <a:ln w="57150">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a:stCxn id="10" idx="2"/>
          </p:cNvCxnSpPr>
          <p:nvPr/>
        </p:nvCxnSpPr>
        <p:spPr>
          <a:xfrm flipH="1" flipV="1">
            <a:off x="1057275" y="3056539"/>
            <a:ext cx="1642397" cy="1381011"/>
          </a:xfrm>
          <a:prstGeom prst="straightConnector1">
            <a:avLst/>
          </a:prstGeom>
          <a:ln w="57150">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6" idx="2"/>
          </p:cNvCxnSpPr>
          <p:nvPr/>
        </p:nvCxnSpPr>
        <p:spPr>
          <a:xfrm flipH="1" flipV="1">
            <a:off x="2396585" y="1124744"/>
            <a:ext cx="1348937" cy="298532"/>
          </a:xfrm>
          <a:prstGeom prst="straightConnector1">
            <a:avLst/>
          </a:prstGeom>
          <a:ln w="57150">
            <a:solidFill>
              <a:srgbClr val="FFFF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6141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par>
                          <p:cTn id="8" fill="hold">
                            <p:stCondLst>
                              <p:cond delay="2000"/>
                            </p:stCondLst>
                            <p:childTnLst>
                              <p:par>
                                <p:cTn id="9" presetID="22" presetClass="entr" presetSubtype="2" fill="hold" nodeType="afterEffect">
                                  <p:stCondLst>
                                    <p:cond delay="0"/>
                                  </p:stCondLst>
                                  <p:childTnLst>
                                    <p:set>
                                      <p:cBhvr>
                                        <p:cTn id="10" dur="1" fill="hold">
                                          <p:stCondLst>
                                            <p:cond delay="0"/>
                                          </p:stCondLst>
                                        </p:cTn>
                                        <p:tgtEl>
                                          <p:spTgt spid="17"/>
                                        </p:tgtEl>
                                        <p:attrNameLst>
                                          <p:attrName>style.visibility</p:attrName>
                                        </p:attrNameLst>
                                      </p:cBhvr>
                                      <p:to>
                                        <p:strVal val="visible"/>
                                      </p:to>
                                    </p:set>
                                    <p:animEffect transition="in" filter="wipe(right)">
                                      <p:cBhvr>
                                        <p:cTn id="11" dur="500"/>
                                        <p:tgtEl>
                                          <p:spTgt spid="17"/>
                                        </p:tgtEl>
                                      </p:cBhvr>
                                    </p:animEffect>
                                  </p:childTnLst>
                                </p:cTn>
                              </p:par>
                            </p:childTnLst>
                          </p:cTn>
                        </p:par>
                        <p:par>
                          <p:cTn id="12" fill="hold">
                            <p:stCondLst>
                              <p:cond delay="2500"/>
                            </p:stCondLst>
                            <p:childTnLst>
                              <p:par>
                                <p:cTn id="13" presetID="10" presetClass="entr" presetSubtype="0" fill="hold" grpId="0" nodeType="after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fade">
                                      <p:cBhvr>
                                        <p:cTn id="15" dur="500"/>
                                        <p:tgtEl>
                                          <p:spTgt spid="14"/>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wheel(1)">
                                      <p:cBhvr>
                                        <p:cTn id="20" dur="2000"/>
                                        <p:tgtEl>
                                          <p:spTgt spid="11"/>
                                        </p:tgtEl>
                                      </p:cBhvr>
                                    </p:animEffect>
                                  </p:childTnLst>
                                </p:cTn>
                              </p:par>
                            </p:childTnLst>
                          </p:cTn>
                        </p:par>
                        <p:par>
                          <p:cTn id="21" fill="hold">
                            <p:stCondLst>
                              <p:cond delay="2000"/>
                            </p:stCondLst>
                            <p:childTnLst>
                              <p:par>
                                <p:cTn id="22" presetID="22" presetClass="entr" presetSubtype="2" fill="hold" nodeType="after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wipe(right)">
                                      <p:cBhvr>
                                        <p:cTn id="24" dur="500"/>
                                        <p:tgtEl>
                                          <p:spTgt spid="9"/>
                                        </p:tgtEl>
                                      </p:cBhvr>
                                    </p:animEffect>
                                  </p:childTnLst>
                                </p:cTn>
                              </p:par>
                            </p:childTnLst>
                          </p:cTn>
                        </p:par>
                        <p:par>
                          <p:cTn id="25" fill="hold">
                            <p:stCondLst>
                              <p:cond delay="2500"/>
                            </p:stCondLst>
                            <p:childTnLst>
                              <p:par>
                                <p:cTn id="26" presetID="10" presetClass="entr" presetSubtype="0" fill="hold" grpId="0" nodeType="after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500"/>
                                        <p:tgtEl>
                                          <p:spTgt spid="7"/>
                                        </p:tgtEl>
                                      </p:cBhvr>
                                    </p:animEffect>
                                  </p:childTnLst>
                                </p:cTn>
                              </p:par>
                            </p:childTnLst>
                          </p:cTn>
                        </p:par>
                      </p:childTnLst>
                    </p:cTn>
                  </p:par>
                  <p:par>
                    <p:cTn id="29" fill="hold">
                      <p:stCondLst>
                        <p:cond delay="indefinite"/>
                      </p:stCondLst>
                      <p:childTnLst>
                        <p:par>
                          <p:cTn id="30" fill="hold">
                            <p:stCondLst>
                              <p:cond delay="0"/>
                            </p:stCondLst>
                            <p:childTnLst>
                              <p:par>
                                <p:cTn id="31" presetID="21" presetClass="entr" presetSubtype="1"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wheel(1)">
                                      <p:cBhvr>
                                        <p:cTn id="33" dur="2000"/>
                                        <p:tgtEl>
                                          <p:spTgt spid="10"/>
                                        </p:tgtEl>
                                      </p:cBhvr>
                                    </p:animEffect>
                                  </p:childTnLst>
                                </p:cTn>
                              </p:par>
                            </p:childTnLst>
                          </p:cTn>
                        </p:par>
                        <p:par>
                          <p:cTn id="34" fill="hold">
                            <p:stCondLst>
                              <p:cond delay="2000"/>
                            </p:stCondLst>
                            <p:childTnLst>
                              <p:par>
                                <p:cTn id="35" presetID="22" presetClass="entr" presetSubtype="4" fill="hold" nodeType="after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wipe(down)">
                                      <p:cBhvr>
                                        <p:cTn id="37" dur="500"/>
                                        <p:tgtEl>
                                          <p:spTgt spid="15"/>
                                        </p:tgtEl>
                                      </p:cBhvr>
                                    </p:animEffect>
                                  </p:childTnLst>
                                </p:cTn>
                              </p:par>
                            </p:childTnLst>
                          </p:cTn>
                        </p:par>
                        <p:par>
                          <p:cTn id="38" fill="hold">
                            <p:stCondLst>
                              <p:cond delay="2500"/>
                            </p:stCondLst>
                            <p:childTnLst>
                              <p:par>
                                <p:cTn id="39" presetID="10" presetClass="entr" presetSubtype="0" fill="hold" grpId="0" nodeType="afterEffect">
                                  <p:stCondLst>
                                    <p:cond delay="0"/>
                                  </p:stCondLst>
                                  <p:childTnLst>
                                    <p:set>
                                      <p:cBhvr>
                                        <p:cTn id="40" dur="1" fill="hold">
                                          <p:stCondLst>
                                            <p:cond delay="0"/>
                                          </p:stCondLst>
                                        </p:cTn>
                                        <p:tgtEl>
                                          <p:spTgt spid="13"/>
                                        </p:tgtEl>
                                        <p:attrNameLst>
                                          <p:attrName>style.visibility</p:attrName>
                                        </p:attrNameLst>
                                      </p:cBhvr>
                                      <p:to>
                                        <p:strVal val="visible"/>
                                      </p:to>
                                    </p:set>
                                    <p:animEffect transition="in" filter="fade">
                                      <p:cBhvr>
                                        <p:cTn id="4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animBg="1"/>
      <p:bldP spid="11" grpId="0" animBg="1"/>
      <p:bldP spid="7" grpId="0"/>
      <p:bldP spid="13" grpId="0"/>
      <p:bldP spid="1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File:Naturalishistoria.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948703">
            <a:off x="221705" y="3436226"/>
            <a:ext cx="2139268" cy="360489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de-DE" dirty="0"/>
              <a:t>Pliny</a:t>
            </a:r>
            <a:endParaRPr lang="en-GB" i="1" dirty="0"/>
          </a:p>
        </p:txBody>
      </p:sp>
      <p:sp>
        <p:nvSpPr>
          <p:cNvPr id="3" name="Content Placeholder 2"/>
          <p:cNvSpPr>
            <a:spLocks noGrp="1"/>
          </p:cNvSpPr>
          <p:nvPr>
            <p:ph idx="1"/>
          </p:nvPr>
        </p:nvSpPr>
        <p:spPr>
          <a:xfrm rot="900000">
            <a:off x="3721021" y="991576"/>
            <a:ext cx="4658735" cy="3207642"/>
          </a:xfrm>
        </p:spPr>
        <p:txBody>
          <a:bodyPr>
            <a:normAutofit fontScale="92500" lnSpcReduction="20000"/>
          </a:bodyPr>
          <a:lstStyle/>
          <a:p>
            <a:r>
              <a:rPr lang="en-GB" b="1" dirty="0">
                <a:effectLst/>
              </a:rPr>
              <a:t>Pliny </a:t>
            </a:r>
            <a:r>
              <a:rPr lang="en-GB" b="1" i="1" dirty="0">
                <a:effectLst/>
              </a:rPr>
              <a:t>NH</a:t>
            </a:r>
            <a:r>
              <a:rPr lang="en-GB" b="1" dirty="0">
                <a:effectLst/>
              </a:rPr>
              <a:t> </a:t>
            </a:r>
            <a:r>
              <a:rPr lang="en-GB" dirty="0">
                <a:effectLst/>
              </a:rPr>
              <a:t>16.95</a:t>
            </a:r>
            <a:br>
              <a:rPr lang="en-GB" dirty="0">
                <a:effectLst/>
              </a:rPr>
            </a:br>
            <a:br>
              <a:rPr lang="en-GB" dirty="0">
                <a:effectLst/>
              </a:rPr>
            </a:br>
            <a:r>
              <a:rPr lang="en-GB" dirty="0">
                <a:effectLst/>
              </a:rPr>
              <a:t>(AD 23–79, </a:t>
            </a:r>
            <a:r>
              <a:rPr lang="en-GB" dirty="0" err="1">
                <a:effectLst/>
              </a:rPr>
              <a:t>Comum</a:t>
            </a:r>
            <a:r>
              <a:rPr lang="en-GB" dirty="0">
                <a:effectLst/>
              </a:rPr>
              <a:t>)</a:t>
            </a:r>
            <a:br>
              <a:rPr lang="en-GB" dirty="0">
                <a:effectLst/>
              </a:rPr>
            </a:br>
            <a:r>
              <a:rPr lang="en-GB" i="1" dirty="0">
                <a:effectLst/>
              </a:rPr>
              <a:t>The </a:t>
            </a:r>
            <a:r>
              <a:rPr lang="en-GB" i="1" dirty="0">
                <a:solidFill>
                  <a:srgbClr val="FFC000"/>
                </a:solidFill>
                <a:effectLst/>
              </a:rPr>
              <a:t>druids</a:t>
            </a:r>
            <a:r>
              <a:rPr lang="en-GB" i="1" dirty="0">
                <a:effectLst/>
              </a:rPr>
              <a:t> — for that is the name they give to their </a:t>
            </a:r>
            <a:r>
              <a:rPr lang="en-GB" i="1" dirty="0">
                <a:solidFill>
                  <a:srgbClr val="FFC000"/>
                </a:solidFill>
                <a:effectLst/>
              </a:rPr>
              <a:t>magicians</a:t>
            </a:r>
            <a:r>
              <a:rPr lang="en-GB" i="1" dirty="0">
                <a:effectLst/>
              </a:rPr>
              <a:t> — </a:t>
            </a:r>
            <a:r>
              <a:rPr lang="en-GB" i="1" dirty="0">
                <a:solidFill>
                  <a:srgbClr val="FFC000"/>
                </a:solidFill>
                <a:effectLst/>
              </a:rPr>
              <a:t>held</a:t>
            </a:r>
            <a:r>
              <a:rPr lang="en-GB" i="1" dirty="0">
                <a:effectLst/>
              </a:rPr>
              <a:t> nothing more sacred than the </a:t>
            </a:r>
            <a:r>
              <a:rPr lang="en-GB" i="1" dirty="0">
                <a:solidFill>
                  <a:srgbClr val="FFC000"/>
                </a:solidFill>
                <a:effectLst/>
              </a:rPr>
              <a:t>mistletoe</a:t>
            </a:r>
            <a:r>
              <a:rPr lang="en-GB" i="1" dirty="0">
                <a:effectLst/>
              </a:rPr>
              <a:t> and the tree that bears it. </a:t>
            </a:r>
            <a:endParaRPr lang="en-GB" i="1" dirty="0"/>
          </a:p>
        </p:txBody>
      </p:sp>
      <p:pic>
        <p:nvPicPr>
          <p:cNvPr id="5" name="Picture 3"/>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9644" b="100000" l="10000" r="100000">
                        <a14:foregroundMark x1="22791" y1="31866" x2="22791" y2="31866"/>
                        <a14:foregroundMark x1="24884" y1="15933" x2="24884" y2="15933"/>
                        <a14:foregroundMark x1="88256" y1="25996" x2="88256" y2="25996"/>
                        <a14:foregroundMark x1="86860" y1="21803" x2="86860" y2="21803"/>
                        <a14:foregroundMark x1="49767" y1="98742" x2="49767" y2="98742"/>
                      </a14:backgroundRemoval>
                    </a14:imgEffect>
                  </a14:imgLayer>
                </a14:imgProps>
              </a:ext>
              <a:ext uri="{28A0092B-C50C-407E-A947-70E740481C1C}">
                <a14:useLocalDpi xmlns:a14="http://schemas.microsoft.com/office/drawing/2010/main" val="0"/>
              </a:ext>
            </a:extLst>
          </a:blip>
          <a:srcRect/>
          <a:stretch>
            <a:fillRect/>
          </a:stretch>
        </p:blipFill>
        <p:spPr bwMode="auto">
          <a:xfrm>
            <a:off x="3870516" y="3933056"/>
            <a:ext cx="5273484" cy="29249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Oval 5"/>
          <p:cNvSpPr/>
          <p:nvPr/>
        </p:nvSpPr>
        <p:spPr>
          <a:xfrm rot="919408">
            <a:off x="3720226" y="2343245"/>
            <a:ext cx="2483029" cy="476501"/>
          </a:xfrm>
          <a:prstGeom prst="ellipse">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107504" y="1760395"/>
            <a:ext cx="2952328" cy="646331"/>
          </a:xfrm>
          <a:prstGeom prst="rect">
            <a:avLst/>
          </a:prstGeom>
          <a:noFill/>
        </p:spPr>
        <p:txBody>
          <a:bodyPr wrap="square" rtlCol="0">
            <a:spAutoFit/>
          </a:bodyPr>
          <a:lstStyle/>
          <a:p>
            <a:r>
              <a:rPr lang="de-DE" dirty="0"/>
              <a:t>druids</a:t>
            </a:r>
            <a:br>
              <a:rPr lang="de-DE" dirty="0"/>
            </a:br>
            <a:r>
              <a:rPr lang="de-DE" dirty="0"/>
              <a:t>= magicians</a:t>
            </a:r>
            <a:endParaRPr lang="en-GB" dirty="0"/>
          </a:p>
        </p:txBody>
      </p:sp>
      <p:sp>
        <p:nvSpPr>
          <p:cNvPr id="10" name="TextBox 9"/>
          <p:cNvSpPr txBox="1"/>
          <p:nvPr/>
        </p:nvSpPr>
        <p:spPr>
          <a:xfrm>
            <a:off x="107504" y="2410208"/>
            <a:ext cx="2952328" cy="646331"/>
          </a:xfrm>
          <a:prstGeom prst="rect">
            <a:avLst/>
          </a:prstGeom>
          <a:noFill/>
        </p:spPr>
        <p:txBody>
          <a:bodyPr wrap="square" rtlCol="0">
            <a:spAutoFit/>
          </a:bodyPr>
          <a:lstStyle/>
          <a:p>
            <a:r>
              <a:rPr lang="de-DE" dirty="0"/>
              <a:t>human </a:t>
            </a:r>
            <a:br>
              <a:rPr lang="de-DE" dirty="0"/>
            </a:br>
            <a:r>
              <a:rPr lang="de-DE" dirty="0"/>
              <a:t>sacrifice</a:t>
            </a:r>
            <a:endParaRPr lang="en-GB" dirty="0"/>
          </a:p>
        </p:txBody>
      </p:sp>
    </p:spTree>
    <p:extLst>
      <p:ext uri="{BB962C8B-B14F-4D97-AF65-F5344CB8AC3E}">
        <p14:creationId xmlns:p14="http://schemas.microsoft.com/office/powerpoint/2010/main" val="18816969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1" dur="500"/>
                                        <p:tgtEl>
                                          <p:spTgt spid="3">
                                            <p:txEl>
                                              <p:pRg st="0" end="0"/>
                                            </p:tx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randombar(horizontal)">
                                      <p:cBhvr>
                                        <p:cTn id="1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3"/>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9644" b="100000" l="10000" r="100000">
                        <a14:foregroundMark x1="22791" y1="31866" x2="22791" y2="31866"/>
                        <a14:foregroundMark x1="24884" y1="15933" x2="24884" y2="15933"/>
                        <a14:foregroundMark x1="88256" y1="25996" x2="88256" y2="25996"/>
                        <a14:foregroundMark x1="86860" y1="21803" x2="86860" y2="21803"/>
                        <a14:foregroundMark x1="49767" y1="98742" x2="49767" y2="98742"/>
                      </a14:backgroundRemoval>
                    </a14:imgEffect>
                  </a14:imgLayer>
                </a14:imgProps>
              </a:ext>
              <a:ext uri="{28A0092B-C50C-407E-A947-70E740481C1C}">
                <a14:useLocalDpi xmlns:a14="http://schemas.microsoft.com/office/drawing/2010/main" val="0"/>
              </a:ext>
            </a:extLst>
          </a:blip>
          <a:srcRect/>
          <a:stretch>
            <a:fillRect/>
          </a:stretch>
        </p:blipFill>
        <p:spPr bwMode="auto">
          <a:xfrm>
            <a:off x="3870516" y="3933056"/>
            <a:ext cx="5273484" cy="29249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p:txBody>
          <a:bodyPr/>
          <a:lstStyle/>
          <a:p>
            <a:r>
              <a:rPr lang="de-DE" dirty="0"/>
              <a:t>Pliny</a:t>
            </a:r>
            <a:endParaRPr lang="en-GB" dirty="0"/>
          </a:p>
        </p:txBody>
      </p:sp>
      <p:sp>
        <p:nvSpPr>
          <p:cNvPr id="3" name="Content Placeholder 2"/>
          <p:cNvSpPr>
            <a:spLocks noGrp="1"/>
          </p:cNvSpPr>
          <p:nvPr>
            <p:ph idx="1"/>
          </p:nvPr>
        </p:nvSpPr>
        <p:spPr>
          <a:xfrm rot="900000">
            <a:off x="3022686" y="444950"/>
            <a:ext cx="5776272" cy="6597535"/>
          </a:xfrm>
        </p:spPr>
        <p:txBody>
          <a:bodyPr>
            <a:normAutofit fontScale="70000" lnSpcReduction="20000"/>
          </a:bodyPr>
          <a:lstStyle/>
          <a:p>
            <a:r>
              <a:rPr lang="en-GB" b="1" dirty="0">
                <a:effectLst/>
              </a:rPr>
              <a:t>Pliny </a:t>
            </a:r>
            <a:r>
              <a:rPr lang="en-GB" b="1" i="1" dirty="0">
                <a:effectLst/>
              </a:rPr>
              <a:t>NH</a:t>
            </a:r>
            <a:r>
              <a:rPr lang="en-GB" b="1" dirty="0">
                <a:effectLst/>
              </a:rPr>
              <a:t> 30.4</a:t>
            </a:r>
            <a:br>
              <a:rPr lang="en-GB" b="1" dirty="0">
                <a:effectLst/>
              </a:rPr>
            </a:br>
            <a:br>
              <a:rPr lang="en-GB" b="1" dirty="0">
                <a:effectLst/>
              </a:rPr>
            </a:br>
            <a:r>
              <a:rPr lang="en-GB" dirty="0">
                <a:effectLst/>
              </a:rPr>
              <a:t>The Gallic provinces, too, were pervaded by the </a:t>
            </a:r>
            <a:r>
              <a:rPr lang="en-GB" dirty="0">
                <a:solidFill>
                  <a:srgbClr val="FFC000"/>
                </a:solidFill>
                <a:effectLst/>
              </a:rPr>
              <a:t>magic art</a:t>
            </a:r>
            <a:r>
              <a:rPr lang="en-GB" dirty="0">
                <a:effectLst/>
              </a:rPr>
              <a:t>, and that even down to a period within memory; for it was the Emperor Tiberius that put down their </a:t>
            </a:r>
            <a:r>
              <a:rPr lang="en-GB" dirty="0">
                <a:solidFill>
                  <a:srgbClr val="FFC000"/>
                </a:solidFill>
                <a:effectLst/>
              </a:rPr>
              <a:t>Druids, and all that tribe of </a:t>
            </a:r>
            <a:r>
              <a:rPr lang="en-GB" b="1" dirty="0">
                <a:solidFill>
                  <a:srgbClr val="FFC000"/>
                </a:solidFill>
                <a:effectLst/>
              </a:rPr>
              <a:t>wizards and physicians</a:t>
            </a:r>
            <a:r>
              <a:rPr lang="en-GB" dirty="0">
                <a:effectLst/>
              </a:rPr>
              <a:t>. (…)  At the present day, struck with fascination, </a:t>
            </a:r>
            <a:r>
              <a:rPr lang="en-GB" dirty="0">
                <a:solidFill>
                  <a:srgbClr val="FFC000"/>
                </a:solidFill>
                <a:effectLst/>
              </a:rPr>
              <a:t>Britannia</a:t>
            </a:r>
            <a:r>
              <a:rPr lang="en-GB" dirty="0">
                <a:effectLst/>
              </a:rPr>
              <a:t> still cultivates this art, and that, with ceremonials so august, that </a:t>
            </a:r>
            <a:r>
              <a:rPr lang="en-GB" dirty="0">
                <a:solidFill>
                  <a:srgbClr val="FFC000"/>
                </a:solidFill>
                <a:effectLst/>
              </a:rPr>
              <a:t>she might almost seem to have been the first to communicate them to the people of Persia </a:t>
            </a:r>
            <a:r>
              <a:rPr lang="en-GB" dirty="0">
                <a:effectLst/>
              </a:rPr>
              <a:t>(</a:t>
            </a:r>
            <a:r>
              <a:rPr lang="en-GB" i="1" dirty="0" err="1">
                <a:effectLst/>
              </a:rPr>
              <a:t>ut</a:t>
            </a:r>
            <a:r>
              <a:rPr lang="en-GB" i="1" dirty="0">
                <a:effectLst/>
              </a:rPr>
              <a:t> </a:t>
            </a:r>
            <a:r>
              <a:rPr lang="en-GB" i="1" dirty="0" err="1">
                <a:effectLst/>
              </a:rPr>
              <a:t>dedisse</a:t>
            </a:r>
            <a:r>
              <a:rPr lang="en-GB" i="1" dirty="0">
                <a:effectLst/>
              </a:rPr>
              <a:t> </a:t>
            </a:r>
            <a:r>
              <a:rPr lang="en-GB" i="1" dirty="0" err="1">
                <a:effectLst/>
              </a:rPr>
              <a:t>Persis</a:t>
            </a:r>
            <a:r>
              <a:rPr lang="en-GB" i="1" dirty="0">
                <a:effectLst/>
              </a:rPr>
              <a:t> </a:t>
            </a:r>
            <a:r>
              <a:rPr lang="en-GB" i="1" dirty="0" err="1">
                <a:effectLst/>
              </a:rPr>
              <a:t>videri</a:t>
            </a:r>
            <a:r>
              <a:rPr lang="en-GB" i="1" dirty="0">
                <a:effectLst/>
              </a:rPr>
              <a:t> </a:t>
            </a:r>
            <a:r>
              <a:rPr lang="en-GB" i="1" dirty="0" err="1">
                <a:effectLst/>
              </a:rPr>
              <a:t>possit</a:t>
            </a:r>
            <a:r>
              <a:rPr lang="en-GB" dirty="0">
                <a:effectLst/>
              </a:rPr>
              <a:t>). To such a degree are nations throughout the whole world, totally different as they are and quite unknown to one another, in accord upon this one point!    Such being the fact, then, we cannot too highly appreciate the </a:t>
            </a:r>
            <a:r>
              <a:rPr lang="en-GB" b="1" dirty="0">
                <a:solidFill>
                  <a:srgbClr val="FFC000"/>
                </a:solidFill>
                <a:effectLst/>
              </a:rPr>
              <a:t>obligation</a:t>
            </a:r>
            <a:r>
              <a:rPr lang="en-GB" dirty="0">
                <a:solidFill>
                  <a:srgbClr val="FFC000"/>
                </a:solidFill>
                <a:effectLst/>
              </a:rPr>
              <a:t> that is due to the Roman people, for having put an end to those </a:t>
            </a:r>
            <a:r>
              <a:rPr lang="en-GB" b="1" dirty="0">
                <a:solidFill>
                  <a:srgbClr val="FFC000"/>
                </a:solidFill>
                <a:effectLst/>
              </a:rPr>
              <a:t>monstrous rites</a:t>
            </a:r>
            <a:r>
              <a:rPr lang="en-GB" dirty="0">
                <a:effectLst/>
              </a:rPr>
              <a:t>, in accordance with which, to </a:t>
            </a:r>
            <a:r>
              <a:rPr lang="en-GB" dirty="0">
                <a:solidFill>
                  <a:srgbClr val="FFC000"/>
                </a:solidFill>
                <a:effectLst/>
              </a:rPr>
              <a:t>murder a man </a:t>
            </a:r>
            <a:r>
              <a:rPr lang="en-GB" dirty="0">
                <a:effectLst/>
              </a:rPr>
              <a:t>was to do an act of the greatest devoutness, and to </a:t>
            </a:r>
            <a:r>
              <a:rPr lang="en-GB" b="1" dirty="0">
                <a:solidFill>
                  <a:srgbClr val="FFC000"/>
                </a:solidFill>
                <a:effectLst/>
              </a:rPr>
              <a:t>eat his flesh</a:t>
            </a:r>
            <a:r>
              <a:rPr lang="en-GB" dirty="0">
                <a:solidFill>
                  <a:srgbClr val="FFC000"/>
                </a:solidFill>
                <a:effectLst/>
              </a:rPr>
              <a:t> </a:t>
            </a:r>
            <a:br>
              <a:rPr lang="en-GB" dirty="0">
                <a:solidFill>
                  <a:srgbClr val="FFC000"/>
                </a:solidFill>
                <a:effectLst/>
              </a:rPr>
            </a:br>
            <a:r>
              <a:rPr lang="en-GB" dirty="0">
                <a:effectLst/>
              </a:rPr>
              <a:t>was to secure the highest </a:t>
            </a:r>
            <a:br>
              <a:rPr lang="en-GB" dirty="0">
                <a:effectLst/>
              </a:rPr>
            </a:br>
            <a:r>
              <a:rPr lang="en-GB" dirty="0">
                <a:effectLst/>
              </a:rPr>
              <a:t>blessings of health. </a:t>
            </a:r>
          </a:p>
        </p:txBody>
      </p:sp>
      <p:pic>
        <p:nvPicPr>
          <p:cNvPr id="5" name="Picture 6" descr="File:Naturalishistoria.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948703">
            <a:off x="221705" y="3436226"/>
            <a:ext cx="2139268" cy="360489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07504" y="1760395"/>
            <a:ext cx="2952328" cy="646331"/>
          </a:xfrm>
          <a:prstGeom prst="rect">
            <a:avLst/>
          </a:prstGeom>
          <a:noFill/>
        </p:spPr>
        <p:txBody>
          <a:bodyPr wrap="square" rtlCol="0">
            <a:spAutoFit/>
          </a:bodyPr>
          <a:lstStyle/>
          <a:p>
            <a:r>
              <a:rPr lang="de-DE" dirty="0"/>
              <a:t>druids</a:t>
            </a:r>
            <a:br>
              <a:rPr lang="de-DE" dirty="0"/>
            </a:br>
            <a:r>
              <a:rPr lang="de-DE" dirty="0"/>
              <a:t>= magicians</a:t>
            </a:r>
            <a:endParaRPr lang="en-GB" dirty="0"/>
          </a:p>
        </p:txBody>
      </p:sp>
      <p:sp>
        <p:nvSpPr>
          <p:cNvPr id="7" name="TextBox 6"/>
          <p:cNvSpPr txBox="1"/>
          <p:nvPr/>
        </p:nvSpPr>
        <p:spPr>
          <a:xfrm>
            <a:off x="107504" y="2410208"/>
            <a:ext cx="2952328" cy="646331"/>
          </a:xfrm>
          <a:prstGeom prst="rect">
            <a:avLst/>
          </a:prstGeom>
          <a:noFill/>
        </p:spPr>
        <p:txBody>
          <a:bodyPr wrap="square" rtlCol="0">
            <a:spAutoFit/>
          </a:bodyPr>
          <a:lstStyle/>
          <a:p>
            <a:r>
              <a:rPr lang="de-DE" dirty="0"/>
              <a:t>human </a:t>
            </a:r>
            <a:br>
              <a:rPr lang="de-DE" dirty="0"/>
            </a:br>
            <a:r>
              <a:rPr lang="de-DE" dirty="0"/>
              <a:t>sacrifice</a:t>
            </a:r>
            <a:endParaRPr lang="en-GB" dirty="0"/>
          </a:p>
        </p:txBody>
      </p:sp>
    </p:spTree>
    <p:extLst>
      <p:ext uri="{BB962C8B-B14F-4D97-AF65-F5344CB8AC3E}">
        <p14:creationId xmlns:p14="http://schemas.microsoft.com/office/powerpoint/2010/main" val="111033245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3"/>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9644" b="100000" l="10000" r="100000">
                        <a14:foregroundMark x1="22791" y1="31866" x2="22791" y2="31866"/>
                        <a14:foregroundMark x1="24884" y1="15933" x2="24884" y2="15933"/>
                        <a14:foregroundMark x1="88256" y1="25996" x2="88256" y2="25996"/>
                        <a14:foregroundMark x1="86860" y1="21803" x2="86860" y2="21803"/>
                        <a14:foregroundMark x1="49767" y1="98742" x2="49767" y2="98742"/>
                      </a14:backgroundRemoval>
                    </a14:imgEffect>
                  </a14:imgLayer>
                </a14:imgProps>
              </a:ext>
              <a:ext uri="{28A0092B-C50C-407E-A947-70E740481C1C}">
                <a14:useLocalDpi xmlns:a14="http://schemas.microsoft.com/office/drawing/2010/main" val="0"/>
              </a:ext>
            </a:extLst>
          </a:blip>
          <a:srcRect/>
          <a:stretch>
            <a:fillRect/>
          </a:stretch>
        </p:blipFill>
        <p:spPr bwMode="auto">
          <a:xfrm>
            <a:off x="3870516" y="3933056"/>
            <a:ext cx="5273484" cy="29249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descr="File:Lucanus, De bello civili ed. Pulmann (Plantin 1592), title page.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3388" t="4988" r="3808"/>
          <a:stretch/>
        </p:blipFill>
        <p:spPr bwMode="auto">
          <a:xfrm rot="878539">
            <a:off x="2521249" y="4659257"/>
            <a:ext cx="3207657" cy="2417826"/>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File:LucanPharsaliaFrenchEd1657.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900601">
            <a:off x="197850" y="3865753"/>
            <a:ext cx="2040162" cy="319075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de-DE" dirty="0"/>
              <a:t>Lucanus</a:t>
            </a:r>
            <a:endParaRPr lang="en-GB" dirty="0"/>
          </a:p>
        </p:txBody>
      </p:sp>
      <p:sp>
        <p:nvSpPr>
          <p:cNvPr id="3" name="Content Placeholder 2"/>
          <p:cNvSpPr>
            <a:spLocks noGrp="1"/>
          </p:cNvSpPr>
          <p:nvPr>
            <p:ph idx="1"/>
          </p:nvPr>
        </p:nvSpPr>
        <p:spPr>
          <a:xfrm rot="900000">
            <a:off x="3740221" y="1049307"/>
            <a:ext cx="5078050" cy="3004070"/>
          </a:xfrm>
        </p:spPr>
        <p:txBody>
          <a:bodyPr>
            <a:normAutofit lnSpcReduction="10000"/>
          </a:bodyPr>
          <a:lstStyle/>
          <a:p>
            <a:r>
              <a:rPr lang="en-GB" b="1" dirty="0" err="1">
                <a:effectLst/>
              </a:rPr>
              <a:t>Lucanus</a:t>
            </a:r>
            <a:r>
              <a:rPr lang="en-GB" b="1" dirty="0">
                <a:effectLst/>
              </a:rPr>
              <a:t>, </a:t>
            </a:r>
            <a:r>
              <a:rPr lang="en-GB" b="1" i="1" dirty="0" err="1">
                <a:effectLst/>
              </a:rPr>
              <a:t>Pharsalia</a:t>
            </a:r>
            <a:r>
              <a:rPr lang="en-GB" b="1" dirty="0">
                <a:effectLst/>
              </a:rPr>
              <a:t> </a:t>
            </a:r>
            <a:r>
              <a:rPr lang="en-GB" dirty="0">
                <a:effectLst/>
              </a:rPr>
              <a:t>1.396</a:t>
            </a:r>
            <a:br>
              <a:rPr lang="en-GB" dirty="0">
                <a:effectLst/>
              </a:rPr>
            </a:br>
            <a:r>
              <a:rPr lang="en-GB" sz="2200" dirty="0">
                <a:effectLst/>
              </a:rPr>
              <a:t>(A.D. 61–65 (48 B.C.))</a:t>
            </a:r>
            <a:br>
              <a:rPr lang="en-GB" sz="2200" dirty="0">
                <a:effectLst/>
              </a:rPr>
            </a:br>
            <a:br>
              <a:rPr lang="en-GB" sz="2200" dirty="0">
                <a:effectLst/>
              </a:rPr>
            </a:br>
            <a:r>
              <a:rPr lang="en-GB" i="1" dirty="0">
                <a:effectLst/>
              </a:rPr>
              <a:t>While you, ye </a:t>
            </a:r>
            <a:r>
              <a:rPr lang="en-GB" i="1" dirty="0">
                <a:solidFill>
                  <a:srgbClr val="FFC000"/>
                </a:solidFill>
                <a:effectLst/>
              </a:rPr>
              <a:t>Druids</a:t>
            </a:r>
            <a:r>
              <a:rPr lang="en-GB" i="1" dirty="0">
                <a:effectLst/>
              </a:rPr>
              <a:t>, when the war was done,</a:t>
            </a:r>
            <a:br>
              <a:rPr lang="en-GB" i="1" dirty="0">
                <a:effectLst/>
              </a:rPr>
            </a:br>
            <a:r>
              <a:rPr lang="en-GB" i="1" dirty="0">
                <a:effectLst/>
              </a:rPr>
              <a:t>To </a:t>
            </a:r>
            <a:r>
              <a:rPr lang="en-GB" i="1" dirty="0">
                <a:solidFill>
                  <a:srgbClr val="FFC000"/>
                </a:solidFill>
                <a:effectLst/>
              </a:rPr>
              <a:t>mysteries strange and hateful rites </a:t>
            </a:r>
            <a:r>
              <a:rPr lang="en-GB" i="1" dirty="0">
                <a:effectLst/>
              </a:rPr>
              <a:t>returned (…).</a:t>
            </a:r>
            <a:br>
              <a:rPr lang="en-GB" i="1" dirty="0">
                <a:effectLst/>
              </a:rPr>
            </a:br>
            <a:endParaRPr lang="en-GB" i="1" dirty="0">
              <a:effectLst/>
            </a:endParaRPr>
          </a:p>
        </p:txBody>
      </p:sp>
      <p:sp>
        <p:nvSpPr>
          <p:cNvPr id="9" name="TextBox 8"/>
          <p:cNvSpPr txBox="1"/>
          <p:nvPr/>
        </p:nvSpPr>
        <p:spPr>
          <a:xfrm>
            <a:off x="107504" y="1760395"/>
            <a:ext cx="2952328" cy="646331"/>
          </a:xfrm>
          <a:prstGeom prst="rect">
            <a:avLst/>
          </a:prstGeom>
          <a:noFill/>
        </p:spPr>
        <p:txBody>
          <a:bodyPr wrap="square" rtlCol="0">
            <a:spAutoFit/>
          </a:bodyPr>
          <a:lstStyle/>
          <a:p>
            <a:r>
              <a:rPr lang="de-DE" dirty="0"/>
              <a:t>druids</a:t>
            </a:r>
            <a:br>
              <a:rPr lang="de-DE" dirty="0"/>
            </a:br>
            <a:r>
              <a:rPr lang="de-DE" dirty="0"/>
              <a:t>= magicians</a:t>
            </a:r>
            <a:endParaRPr lang="en-GB" dirty="0"/>
          </a:p>
        </p:txBody>
      </p:sp>
      <p:sp>
        <p:nvSpPr>
          <p:cNvPr id="10" name="TextBox 9"/>
          <p:cNvSpPr txBox="1"/>
          <p:nvPr/>
        </p:nvSpPr>
        <p:spPr>
          <a:xfrm>
            <a:off x="107504" y="2410208"/>
            <a:ext cx="2952328" cy="646331"/>
          </a:xfrm>
          <a:prstGeom prst="rect">
            <a:avLst/>
          </a:prstGeom>
          <a:noFill/>
        </p:spPr>
        <p:txBody>
          <a:bodyPr wrap="square" rtlCol="0">
            <a:spAutoFit/>
          </a:bodyPr>
          <a:lstStyle/>
          <a:p>
            <a:r>
              <a:rPr lang="de-DE" dirty="0"/>
              <a:t>human </a:t>
            </a:r>
            <a:br>
              <a:rPr lang="de-DE" dirty="0"/>
            </a:br>
            <a:r>
              <a:rPr lang="de-DE" dirty="0"/>
              <a:t>sacrifice</a:t>
            </a:r>
            <a:endParaRPr lang="en-GB" dirty="0"/>
          </a:p>
        </p:txBody>
      </p:sp>
    </p:spTree>
    <p:extLst>
      <p:ext uri="{BB962C8B-B14F-4D97-AF65-F5344CB8AC3E}">
        <p14:creationId xmlns:p14="http://schemas.microsoft.com/office/powerpoint/2010/main" val="399176255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5124"/>
                                        </p:tgtEl>
                                        <p:attrNameLst>
                                          <p:attrName>style.visibility</p:attrName>
                                        </p:attrNameLst>
                                      </p:cBhvr>
                                      <p:to>
                                        <p:strVal val="visible"/>
                                      </p:to>
                                    </p:set>
                                    <p:animEffect transition="in" filter="randombar(horizontal)">
                                      <p:cBhvr>
                                        <p:cTn id="7" dur="500"/>
                                        <p:tgtEl>
                                          <p:spTgt spid="5124"/>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1"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File:LucanPharsaliaFrenchEd1657.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900601">
            <a:off x="197850" y="3865753"/>
            <a:ext cx="2040162" cy="319075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Structure</a:t>
            </a:r>
          </a:p>
        </p:txBody>
      </p:sp>
      <p:sp>
        <p:nvSpPr>
          <p:cNvPr id="3" name="Content Placeholder 2"/>
          <p:cNvSpPr>
            <a:spLocks noGrp="1"/>
          </p:cNvSpPr>
          <p:nvPr>
            <p:ph idx="1"/>
          </p:nvPr>
        </p:nvSpPr>
        <p:spPr>
          <a:xfrm rot="900000">
            <a:off x="3143395" y="699870"/>
            <a:ext cx="5287703" cy="5930725"/>
          </a:xfrm>
        </p:spPr>
        <p:txBody>
          <a:bodyPr>
            <a:normAutofit fontScale="92500" lnSpcReduction="20000"/>
          </a:bodyPr>
          <a:lstStyle/>
          <a:p>
            <a:r>
              <a:rPr lang="de-DE" dirty="0"/>
              <a:t>Description of druids as magicians  </a:t>
            </a:r>
            <a:br>
              <a:rPr lang="de-DE" dirty="0"/>
            </a:br>
            <a:r>
              <a:rPr lang="de-DE" dirty="0"/>
              <a:t>and Celtic religion </a:t>
            </a:r>
            <a:br>
              <a:rPr lang="de-DE" dirty="0"/>
            </a:br>
            <a:r>
              <a:rPr lang="de-DE" dirty="0"/>
              <a:t>as barbarous &amp; cruel:</a:t>
            </a:r>
          </a:p>
          <a:p>
            <a:pPr lvl="1"/>
            <a:r>
              <a:rPr lang="de-DE" dirty="0"/>
              <a:t>human sacrifice</a:t>
            </a:r>
          </a:p>
          <a:p>
            <a:pPr lvl="1"/>
            <a:r>
              <a:rPr lang="de-DE" i="1" dirty="0"/>
              <a:t>têtes coupées</a:t>
            </a:r>
          </a:p>
          <a:p>
            <a:r>
              <a:rPr lang="de-DE" dirty="0"/>
              <a:t>Graeco-Roman sources </a:t>
            </a:r>
            <a:br>
              <a:rPr lang="de-DE" dirty="0"/>
            </a:br>
            <a:r>
              <a:rPr lang="de-DE" dirty="0"/>
              <a:t>and Celtic religion</a:t>
            </a:r>
          </a:p>
          <a:p>
            <a:pPr lvl="1"/>
            <a:r>
              <a:rPr lang="de-DE" dirty="0"/>
              <a:t>How reliable are they ?</a:t>
            </a:r>
            <a:br>
              <a:rPr lang="de-DE" dirty="0"/>
            </a:br>
            <a:r>
              <a:rPr lang="de-DE" dirty="0"/>
              <a:t>Merely copying each other ?</a:t>
            </a:r>
          </a:p>
          <a:p>
            <a:r>
              <a:rPr lang="de-DE" dirty="0"/>
              <a:t>The opposing image :</a:t>
            </a:r>
          </a:p>
          <a:p>
            <a:pPr lvl="1"/>
            <a:r>
              <a:rPr lang="de-DE" dirty="0"/>
              <a:t>The druids as philosophers</a:t>
            </a:r>
          </a:p>
          <a:p>
            <a:pPr lvl="1"/>
            <a:r>
              <a:rPr lang="de-DE" dirty="0"/>
              <a:t>Druidism = </a:t>
            </a:r>
            <a:r>
              <a:rPr lang="en-GB" dirty="0" err="1"/>
              <a:t>Pythagoreanism</a:t>
            </a:r>
            <a:r>
              <a:rPr lang="en-GB" dirty="0"/>
              <a:t> </a:t>
            </a:r>
            <a:br>
              <a:rPr lang="en-GB" dirty="0"/>
            </a:br>
            <a:r>
              <a:rPr lang="en-GB" dirty="0"/>
              <a:t>                                (570-490 B.C.)</a:t>
            </a:r>
            <a:endParaRPr lang="de-DE" dirty="0"/>
          </a:p>
          <a:p>
            <a:pPr lvl="1"/>
            <a:r>
              <a:rPr lang="de-DE" dirty="0"/>
              <a:t>Greek philosophy deriving from Celtic druidism...</a:t>
            </a:r>
            <a:endParaRPr lang="en-GB" dirty="0"/>
          </a:p>
        </p:txBody>
      </p:sp>
    </p:spTree>
    <p:extLst>
      <p:ext uri="{BB962C8B-B14F-4D97-AF65-F5344CB8AC3E}">
        <p14:creationId xmlns:p14="http://schemas.microsoft.com/office/powerpoint/2010/main" val="137765997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1000"/>
                                        <p:tgtEl>
                                          <p:spTgt spid="3">
                                            <p:txEl>
                                              <p:pRg st="5" end="5"/>
                                            </p:txEl>
                                          </p:spTgt>
                                        </p:tgtEl>
                                      </p:cBhvr>
                                    </p:animEffect>
                                    <p:anim calcmode="lin" valueType="num">
                                      <p:cBhvr>
                                        <p:cTn id="3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000"/>
                                        <p:tgtEl>
                                          <p:spTgt spid="3">
                                            <p:txEl>
                                              <p:pRg st="6" end="6"/>
                                            </p:txEl>
                                          </p:spTgt>
                                        </p:tgtEl>
                                      </p:cBhvr>
                                    </p:animEffect>
                                    <p:anim calcmode="lin" valueType="num">
                                      <p:cBhvr>
                                        <p:cTn id="4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grpId="0" nodeType="after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par>
                          <p:cTn id="52" fill="hold">
                            <p:stCondLst>
                              <p:cond delay="8000"/>
                            </p:stCondLst>
                            <p:childTnLst>
                              <p:par>
                                <p:cTn id="53" presetID="42" presetClass="entr" presetSubtype="0" fill="hold" grpId="0" nodeType="after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Effect transition="in" filter="fade">
                                      <p:cBhvr>
                                        <p:cTn id="55" dur="1000"/>
                                        <p:tgtEl>
                                          <p:spTgt spid="3">
                                            <p:txEl>
                                              <p:pRg st="8" end="8"/>
                                            </p:txEl>
                                          </p:spTgt>
                                        </p:tgtEl>
                                      </p:cBhvr>
                                    </p:animEffect>
                                    <p:anim calcmode="lin" valueType="num">
                                      <p:cBhvr>
                                        <p:cTn id="5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File:LucanPharsaliaFrenchEd1657.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900601">
            <a:off x="197850" y="3865753"/>
            <a:ext cx="2040162" cy="319075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Structure</a:t>
            </a:r>
          </a:p>
        </p:txBody>
      </p:sp>
      <p:sp>
        <p:nvSpPr>
          <p:cNvPr id="3" name="Content Placeholder 2"/>
          <p:cNvSpPr>
            <a:spLocks noGrp="1"/>
          </p:cNvSpPr>
          <p:nvPr>
            <p:ph idx="1"/>
          </p:nvPr>
        </p:nvSpPr>
        <p:spPr>
          <a:xfrm rot="900000">
            <a:off x="3137386" y="446981"/>
            <a:ext cx="5593915" cy="6250804"/>
          </a:xfrm>
        </p:spPr>
        <p:txBody>
          <a:bodyPr>
            <a:normAutofit fontScale="77500" lnSpcReduction="20000"/>
          </a:bodyPr>
          <a:lstStyle/>
          <a:p>
            <a:r>
              <a:rPr lang="de-DE" dirty="0"/>
              <a:t>Graeco-Roman authors – </a:t>
            </a:r>
            <a:br>
              <a:rPr lang="de-DE" dirty="0"/>
            </a:br>
            <a:r>
              <a:rPr lang="de-DE" dirty="0"/>
              <a:t>What is there intention ?</a:t>
            </a:r>
          </a:p>
          <a:p>
            <a:pPr lvl="1"/>
            <a:r>
              <a:rPr lang="de-DE" dirty="0"/>
              <a:t>Graeco-Roman image </a:t>
            </a:r>
            <a:br>
              <a:rPr lang="de-DE" dirty="0"/>
            </a:br>
            <a:r>
              <a:rPr lang="de-DE" dirty="0"/>
              <a:t>of the Celts and Celtic religion</a:t>
            </a:r>
          </a:p>
          <a:p>
            <a:pPr lvl="2"/>
            <a:r>
              <a:rPr lang="de-DE" dirty="0">
                <a:sym typeface="Wingdings" pitchFamily="2" charset="2"/>
              </a:rPr>
              <a:t>merely a </a:t>
            </a:r>
            <a:r>
              <a:rPr lang="de-DE" b="1" dirty="0">
                <a:sym typeface="Wingdings" pitchFamily="2" charset="2"/>
              </a:rPr>
              <a:t>topos</a:t>
            </a:r>
            <a:r>
              <a:rPr lang="de-DE" dirty="0">
                <a:sym typeface="Wingdings" pitchFamily="2" charset="2"/>
              </a:rPr>
              <a:t> </a:t>
            </a:r>
          </a:p>
          <a:p>
            <a:pPr lvl="3"/>
            <a:r>
              <a:rPr lang="de-DE" dirty="0">
                <a:sym typeface="Wingdings" pitchFamily="2" charset="2"/>
              </a:rPr>
              <a:t>showing Celts </a:t>
            </a:r>
            <a:r>
              <a:rPr lang="de-DE" dirty="0"/>
              <a:t>standing </a:t>
            </a:r>
            <a:br>
              <a:rPr lang="de-DE" dirty="0"/>
            </a:br>
            <a:r>
              <a:rPr lang="de-DE" dirty="0"/>
              <a:t>outside „civilised, human“ society</a:t>
            </a:r>
          </a:p>
          <a:p>
            <a:pPr lvl="3"/>
            <a:r>
              <a:rPr lang="de-DE" dirty="0"/>
              <a:t>Showing different social, moral norms.... </a:t>
            </a:r>
            <a:br>
              <a:rPr lang="de-DE" dirty="0"/>
            </a:br>
            <a:r>
              <a:rPr lang="de-DE" dirty="0"/>
              <a:t>and how these people need to be subjugated</a:t>
            </a:r>
          </a:p>
          <a:p>
            <a:pPr lvl="2"/>
            <a:r>
              <a:rPr lang="de-DE" dirty="0"/>
              <a:t>Political reasons – Instrumentalisation of this image, as perhaps in the case of the battle of Anglesey/Mona.</a:t>
            </a:r>
          </a:p>
          <a:p>
            <a:r>
              <a:rPr lang="de-DE" dirty="0">
                <a:solidFill>
                  <a:schemeClr val="tx1">
                    <a:lumMod val="50000"/>
                  </a:schemeClr>
                </a:solidFill>
              </a:rPr>
              <a:t>How reliable are these sources ?</a:t>
            </a:r>
          </a:p>
          <a:p>
            <a:pPr lvl="1"/>
            <a:r>
              <a:rPr lang="de-DE" dirty="0">
                <a:solidFill>
                  <a:schemeClr val="tx1">
                    <a:lumMod val="50000"/>
                  </a:schemeClr>
                </a:solidFill>
              </a:rPr>
              <a:t>No direct knowledge...?</a:t>
            </a:r>
          </a:p>
          <a:p>
            <a:pPr lvl="1"/>
            <a:r>
              <a:rPr lang="de-DE" dirty="0">
                <a:solidFill>
                  <a:schemeClr val="tx1">
                    <a:lumMod val="50000"/>
                  </a:schemeClr>
                </a:solidFill>
              </a:rPr>
              <a:t>Complete desinterest on the part of the Romans for other peoples‘ religions </a:t>
            </a:r>
          </a:p>
          <a:p>
            <a:pPr lvl="1"/>
            <a:r>
              <a:rPr lang="de-DE" dirty="0">
                <a:solidFill>
                  <a:schemeClr val="tx1">
                    <a:lumMod val="50000"/>
                  </a:schemeClr>
                </a:solidFill>
              </a:rPr>
              <a:t>Religious freedom in the Roman empire ?</a:t>
            </a:r>
          </a:p>
          <a:p>
            <a:r>
              <a:rPr lang="de-DE" dirty="0">
                <a:solidFill>
                  <a:schemeClr val="tx1">
                    <a:lumMod val="50000"/>
                  </a:schemeClr>
                </a:solidFill>
              </a:rPr>
              <a:t>Can we verify the information ? </a:t>
            </a:r>
          </a:p>
          <a:p>
            <a:pPr lvl="1"/>
            <a:r>
              <a:rPr lang="de-DE" dirty="0">
                <a:solidFill>
                  <a:schemeClr val="tx1">
                    <a:lumMod val="50000"/>
                  </a:schemeClr>
                </a:solidFill>
              </a:rPr>
              <a:t>e.g. human sacrifice </a:t>
            </a:r>
            <a:br>
              <a:rPr lang="de-DE" dirty="0">
                <a:solidFill>
                  <a:schemeClr val="tx1">
                    <a:lumMod val="50000"/>
                  </a:schemeClr>
                </a:solidFill>
              </a:rPr>
            </a:br>
            <a:r>
              <a:rPr lang="de-DE" dirty="0">
                <a:solidFill>
                  <a:schemeClr val="tx1">
                    <a:lumMod val="50000"/>
                  </a:schemeClr>
                </a:solidFill>
              </a:rPr>
              <a:t>&amp; archaeological evidence</a:t>
            </a:r>
            <a:endParaRPr lang="en-GB" dirty="0">
              <a:solidFill>
                <a:schemeClr val="tx1">
                  <a:lumMod val="50000"/>
                </a:schemeClr>
              </a:solidFill>
            </a:endParaRPr>
          </a:p>
        </p:txBody>
      </p:sp>
    </p:spTree>
    <p:extLst>
      <p:ext uri="{BB962C8B-B14F-4D97-AF65-F5344CB8AC3E}">
        <p14:creationId xmlns:p14="http://schemas.microsoft.com/office/powerpoint/2010/main" val="3469706740"/>
      </p:ext>
    </p:extLst>
  </p:cSld>
  <p:clrMapOvr>
    <a:masterClrMapping/>
  </p:clrMapOvr>
  <p:transition spd="slow">
    <p:randomBar dir="vert"/>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File:LucanPharsaliaFrenchEd1657.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900601">
            <a:off x="197850" y="3865753"/>
            <a:ext cx="2040162" cy="319075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rot="-4500000">
            <a:off x="-633894" y="2921988"/>
            <a:ext cx="5064953" cy="1695631"/>
          </a:xfrm>
        </p:spPr>
        <p:txBody>
          <a:bodyPr/>
          <a:lstStyle/>
          <a:p>
            <a:r>
              <a:rPr lang="en-GB" dirty="0"/>
              <a:t>Structure</a:t>
            </a:r>
          </a:p>
        </p:txBody>
      </p:sp>
      <p:sp>
        <p:nvSpPr>
          <p:cNvPr id="6" name="Content Placeholder 2"/>
          <p:cNvSpPr>
            <a:spLocks noGrp="1"/>
          </p:cNvSpPr>
          <p:nvPr>
            <p:ph idx="1"/>
          </p:nvPr>
        </p:nvSpPr>
        <p:spPr>
          <a:xfrm rot="900000">
            <a:off x="3137386" y="446981"/>
            <a:ext cx="5593915" cy="6250804"/>
          </a:xfrm>
        </p:spPr>
        <p:txBody>
          <a:bodyPr>
            <a:normAutofit fontScale="77500" lnSpcReduction="20000"/>
          </a:bodyPr>
          <a:lstStyle/>
          <a:p>
            <a:r>
              <a:rPr lang="de-DE" dirty="0">
                <a:solidFill>
                  <a:schemeClr val="tx1">
                    <a:lumMod val="50000"/>
                  </a:schemeClr>
                </a:solidFill>
              </a:rPr>
              <a:t>Graeco-Roman authors – </a:t>
            </a:r>
            <a:br>
              <a:rPr lang="de-DE" dirty="0">
                <a:solidFill>
                  <a:schemeClr val="tx1">
                    <a:lumMod val="50000"/>
                  </a:schemeClr>
                </a:solidFill>
              </a:rPr>
            </a:br>
            <a:r>
              <a:rPr lang="de-DE" dirty="0">
                <a:solidFill>
                  <a:schemeClr val="tx1">
                    <a:lumMod val="50000"/>
                  </a:schemeClr>
                </a:solidFill>
              </a:rPr>
              <a:t>What is there intention ?</a:t>
            </a:r>
          </a:p>
          <a:p>
            <a:pPr lvl="1"/>
            <a:r>
              <a:rPr lang="de-DE" dirty="0">
                <a:solidFill>
                  <a:schemeClr val="tx1">
                    <a:lumMod val="50000"/>
                  </a:schemeClr>
                </a:solidFill>
              </a:rPr>
              <a:t>Graeco-Roman image </a:t>
            </a:r>
            <a:br>
              <a:rPr lang="de-DE" dirty="0">
                <a:solidFill>
                  <a:schemeClr val="tx1">
                    <a:lumMod val="50000"/>
                  </a:schemeClr>
                </a:solidFill>
              </a:rPr>
            </a:br>
            <a:r>
              <a:rPr lang="de-DE" dirty="0">
                <a:solidFill>
                  <a:schemeClr val="tx1">
                    <a:lumMod val="50000"/>
                  </a:schemeClr>
                </a:solidFill>
              </a:rPr>
              <a:t>of the Celts and Celtic religion</a:t>
            </a:r>
          </a:p>
          <a:p>
            <a:pPr lvl="2"/>
            <a:r>
              <a:rPr lang="de-DE" dirty="0">
                <a:solidFill>
                  <a:schemeClr val="tx1">
                    <a:lumMod val="50000"/>
                  </a:schemeClr>
                </a:solidFill>
                <a:sym typeface="Wingdings" pitchFamily="2" charset="2"/>
              </a:rPr>
              <a:t>merely a </a:t>
            </a:r>
            <a:r>
              <a:rPr lang="de-DE" b="1" dirty="0">
                <a:solidFill>
                  <a:schemeClr val="tx1">
                    <a:lumMod val="50000"/>
                  </a:schemeClr>
                </a:solidFill>
                <a:sym typeface="Wingdings" pitchFamily="2" charset="2"/>
              </a:rPr>
              <a:t>topos</a:t>
            </a:r>
            <a:r>
              <a:rPr lang="de-DE" dirty="0">
                <a:solidFill>
                  <a:schemeClr val="tx1">
                    <a:lumMod val="50000"/>
                  </a:schemeClr>
                </a:solidFill>
                <a:sym typeface="Wingdings" pitchFamily="2" charset="2"/>
              </a:rPr>
              <a:t> </a:t>
            </a:r>
          </a:p>
          <a:p>
            <a:pPr lvl="3"/>
            <a:r>
              <a:rPr lang="de-DE" dirty="0">
                <a:solidFill>
                  <a:schemeClr val="tx1">
                    <a:lumMod val="50000"/>
                  </a:schemeClr>
                </a:solidFill>
                <a:sym typeface="Wingdings" pitchFamily="2" charset="2"/>
              </a:rPr>
              <a:t>showing Celts </a:t>
            </a:r>
            <a:r>
              <a:rPr lang="de-DE" dirty="0">
                <a:solidFill>
                  <a:schemeClr val="tx1">
                    <a:lumMod val="50000"/>
                  </a:schemeClr>
                </a:solidFill>
              </a:rPr>
              <a:t>standing outside „civilisatory, human“ society ...?</a:t>
            </a:r>
          </a:p>
          <a:p>
            <a:pPr lvl="3"/>
            <a:r>
              <a:rPr lang="de-DE" dirty="0">
                <a:solidFill>
                  <a:schemeClr val="tx1">
                    <a:lumMod val="50000"/>
                  </a:schemeClr>
                </a:solidFill>
              </a:rPr>
              <a:t>Showing different norms.... And how these people need to be subjugated</a:t>
            </a:r>
          </a:p>
          <a:p>
            <a:pPr lvl="2"/>
            <a:r>
              <a:rPr lang="de-DE" dirty="0">
                <a:solidFill>
                  <a:schemeClr val="tx1">
                    <a:lumMod val="50000"/>
                  </a:schemeClr>
                </a:solidFill>
              </a:rPr>
              <a:t>Political reasons – Instrumentalisation of this image, as perhaps in the case of the battle of Anglesey/Mona</a:t>
            </a:r>
            <a:r>
              <a:rPr lang="de-DE" dirty="0"/>
              <a:t>.</a:t>
            </a:r>
          </a:p>
          <a:p>
            <a:r>
              <a:rPr lang="de-DE" dirty="0"/>
              <a:t>How reliable are these sources ?</a:t>
            </a:r>
          </a:p>
          <a:p>
            <a:pPr lvl="1"/>
            <a:r>
              <a:rPr lang="de-DE" dirty="0">
                <a:solidFill>
                  <a:srgbClr val="FFC000"/>
                </a:solidFill>
              </a:rPr>
              <a:t>No direct knowledge...?</a:t>
            </a:r>
          </a:p>
          <a:p>
            <a:pPr lvl="1"/>
            <a:r>
              <a:rPr lang="de-DE" dirty="0"/>
              <a:t>Complete desinterest on the part of the Romans for other peoples‘ religions </a:t>
            </a:r>
          </a:p>
          <a:p>
            <a:pPr lvl="1"/>
            <a:r>
              <a:rPr lang="de-DE" dirty="0"/>
              <a:t>Religious freedom in the Roman empire ?</a:t>
            </a:r>
          </a:p>
          <a:p>
            <a:r>
              <a:rPr lang="de-DE" dirty="0"/>
              <a:t>Can we verify the information ? </a:t>
            </a:r>
          </a:p>
          <a:p>
            <a:pPr lvl="1"/>
            <a:r>
              <a:rPr lang="de-DE" dirty="0"/>
              <a:t>e.g. human sacrifice </a:t>
            </a:r>
            <a:br>
              <a:rPr lang="de-DE" dirty="0"/>
            </a:br>
            <a:r>
              <a:rPr lang="de-DE" dirty="0"/>
              <a:t>&amp; archaeological evidence</a:t>
            </a:r>
            <a:endParaRPr lang="en-GB" dirty="0"/>
          </a:p>
        </p:txBody>
      </p:sp>
      <p:sp>
        <p:nvSpPr>
          <p:cNvPr id="7" name="Content Placeholder 2"/>
          <p:cNvSpPr txBox="1">
            <a:spLocks/>
          </p:cNvSpPr>
          <p:nvPr/>
        </p:nvSpPr>
        <p:spPr>
          <a:xfrm rot="900000">
            <a:off x="470993" y="1691816"/>
            <a:ext cx="4430615" cy="4595880"/>
          </a:xfrm>
          <a:prstGeom prst="rect">
            <a:avLst/>
          </a:prstGeom>
          <a:solidFill>
            <a:schemeClr val="accent6">
              <a:lumMod val="50000"/>
              <a:alpha val="74000"/>
            </a:schemeClr>
          </a:solidFill>
        </p:spPr>
        <p:txBody>
          <a:bodyPr vert="horz" lIns="91440" tIns="45720" rIns="91440" bIns="45720" rtlCol="0" anchor="ctr">
            <a:normAutofit lnSpcReduction="10000"/>
          </a:bodyPr>
          <a:lstStyle>
            <a:lvl1pPr marL="365760" indent="-365760" algn="l" defTabSz="914400" rtl="0" eaLnBrk="1" latinLnBrk="0" hangingPunct="1">
              <a:spcBef>
                <a:spcPct val="20000"/>
              </a:spcBef>
              <a:spcAft>
                <a:spcPts val="600"/>
              </a:spcAft>
              <a:buSzPct val="160000"/>
              <a:buFont typeface="Wingdings" pitchFamily="2" charset="2"/>
              <a:buChar char=""/>
              <a:defRPr sz="2800" kern="1200">
                <a:solidFill>
                  <a:schemeClr val="tx1"/>
                </a:solidFill>
                <a:effectLst>
                  <a:outerShdw blurRad="38100" dist="38100" dir="2700000" algn="tl">
                    <a:srgbClr val="000000">
                      <a:alpha val="43137"/>
                    </a:srgbClr>
                  </a:outerShdw>
                </a:effectLst>
                <a:latin typeface="+mn-lt"/>
                <a:ea typeface="+mn-ea"/>
                <a:cs typeface="+mn-cs"/>
              </a:defRPr>
            </a:lvl1pPr>
            <a:lvl2pPr marL="731520" indent="-365760" algn="l" defTabSz="914400" rtl="0" eaLnBrk="1" latinLnBrk="0" hangingPunct="1">
              <a:spcBef>
                <a:spcPct val="20000"/>
              </a:spcBef>
              <a:spcAft>
                <a:spcPts val="600"/>
              </a:spcAft>
              <a:buSzPct val="160000"/>
              <a:buFont typeface="Wingdings" pitchFamily="2" charset="2"/>
              <a:buChar char=""/>
              <a:defRPr sz="2400" kern="1200">
                <a:solidFill>
                  <a:schemeClr val="tx1"/>
                </a:solidFill>
                <a:effectLst>
                  <a:outerShdw blurRad="38100" dist="38100" dir="2700000" algn="tl">
                    <a:srgbClr val="000000">
                      <a:alpha val="43137"/>
                    </a:srgbClr>
                  </a:outerShdw>
                </a:effectLst>
                <a:latin typeface="+mn-lt"/>
                <a:ea typeface="+mn-ea"/>
                <a:cs typeface="+mn-cs"/>
              </a:defRPr>
            </a:lvl2pPr>
            <a:lvl3pPr marL="1097280" indent="-320040" algn="l" defTabSz="914400" rtl="0" eaLnBrk="1" latinLnBrk="0" hangingPunct="1">
              <a:spcBef>
                <a:spcPct val="20000"/>
              </a:spcBef>
              <a:spcAft>
                <a:spcPts val="600"/>
              </a:spcAft>
              <a:buSzPct val="160000"/>
              <a:buFont typeface="Wingdings" pitchFamily="2" charset="2"/>
              <a:buChar char=""/>
              <a:defRPr sz="20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74320" algn="l" defTabSz="914400" rtl="0" eaLnBrk="1" latinLnBrk="0" hangingPunct="1">
              <a:spcBef>
                <a:spcPct val="20000"/>
              </a:spcBef>
              <a:spcAft>
                <a:spcPts val="600"/>
              </a:spcAft>
              <a:buSzPct val="160000"/>
              <a:buFont typeface="Wingdings" pitchFamily="2" charset="2"/>
              <a:buChar char=""/>
              <a:defRPr sz="18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74320" algn="l" defTabSz="914400" rtl="0" eaLnBrk="1" latinLnBrk="0" hangingPunct="1">
              <a:spcBef>
                <a:spcPct val="20000"/>
              </a:spcBef>
              <a:spcAft>
                <a:spcPts val="600"/>
              </a:spcAft>
              <a:buSzPct val="160000"/>
              <a:buFont typeface="Wingdings" pitchFamily="2" charset="2"/>
              <a:buChar char=""/>
              <a:defRPr sz="1800" kern="1200">
                <a:solidFill>
                  <a:schemeClr val="tx1"/>
                </a:solidFill>
                <a:effectLst>
                  <a:outerShdw blurRad="38100" dist="38100" dir="2700000" algn="tl">
                    <a:srgbClr val="000000">
                      <a:alpha val="43137"/>
                    </a:srgbClr>
                  </a:outerShdw>
                </a:effectLst>
                <a:latin typeface="+mn-lt"/>
                <a:ea typeface="+mn-ea"/>
                <a:cs typeface="+mn-cs"/>
              </a:defRPr>
            </a:lvl5pPr>
            <a:lvl6pPr marL="1920240" indent="-228600" algn="l" defTabSz="914400" rtl="0" eaLnBrk="1" latinLnBrk="0" hangingPunct="1">
              <a:spcBef>
                <a:spcPts val="24"/>
              </a:spcBef>
              <a:spcAft>
                <a:spcPts val="600"/>
              </a:spcAft>
              <a:buClrTx/>
              <a:buSzPct val="130000"/>
              <a:buFont typeface="Wingdings" pitchFamily="2" charset="2"/>
              <a:buChar char=""/>
              <a:defRPr sz="16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194560" indent="-228600" algn="l" defTabSz="914400" rtl="0" eaLnBrk="1" latinLnBrk="0" hangingPunct="1">
              <a:spcBef>
                <a:spcPts val="24"/>
              </a:spcBef>
              <a:spcAft>
                <a:spcPts val="600"/>
              </a:spcAft>
              <a:buClrTx/>
              <a:buSzPct val="130000"/>
              <a:buFont typeface="Wingdings" pitchFamily="2" charset="2"/>
              <a:buChar char=""/>
              <a:defRPr sz="16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468880" indent="-228600" algn="l" defTabSz="914400" rtl="0" eaLnBrk="1" latinLnBrk="0" hangingPunct="1">
              <a:spcBef>
                <a:spcPts val="24"/>
              </a:spcBef>
              <a:spcAft>
                <a:spcPts val="600"/>
              </a:spcAft>
              <a:buClrTx/>
              <a:buSzPct val="130000"/>
              <a:buFont typeface="Wingdings" pitchFamily="2" charset="2"/>
              <a:buChar char=""/>
              <a:defRPr sz="16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743200" indent="-228600" algn="l" defTabSz="914400" rtl="0" eaLnBrk="1" latinLnBrk="0" hangingPunct="1">
              <a:spcBef>
                <a:spcPts val="24"/>
              </a:spcBef>
              <a:spcAft>
                <a:spcPts val="600"/>
              </a:spcAft>
              <a:buClrTx/>
              <a:buSzPct val="130000"/>
              <a:buFont typeface="Wingdings" pitchFamily="2" charset="2"/>
              <a:buChar char=""/>
              <a:defRPr sz="1600" kern="1200">
                <a:solidFill>
                  <a:schemeClr val="tx1"/>
                </a:solidFill>
                <a:effectLst>
                  <a:outerShdw blurRad="38100" dist="38100" dir="2700000" algn="ctr" rotWithShape="0">
                    <a:srgbClr val="000000">
                      <a:alpha val="43000"/>
                    </a:srgbClr>
                  </a:outerShdw>
                </a:effectLst>
                <a:latin typeface="+mn-lt"/>
                <a:ea typeface="+mn-ea"/>
                <a:cs typeface="+mn-cs"/>
              </a:defRPr>
            </a:lvl9pPr>
          </a:lstStyle>
          <a:p>
            <a:r>
              <a:rPr lang="de-DE" sz="2400" dirty="0">
                <a:solidFill>
                  <a:srgbClr val="FFC000"/>
                </a:solidFill>
              </a:rPr>
              <a:t>Who actually visited „Gaul“?</a:t>
            </a:r>
          </a:p>
          <a:p>
            <a:pPr lvl="1"/>
            <a:r>
              <a:rPr lang="de-DE" sz="2000" dirty="0">
                <a:solidFill>
                  <a:srgbClr val="FFC000"/>
                </a:solidFill>
              </a:rPr>
              <a:t>Poseidonius – </a:t>
            </a:r>
            <a:r>
              <a:rPr lang="de-DE" sz="2000" i="1" dirty="0">
                <a:solidFill>
                  <a:srgbClr val="FFC000"/>
                </a:solidFill>
              </a:rPr>
              <a:t>c</a:t>
            </a:r>
            <a:r>
              <a:rPr lang="de-DE" sz="2000" dirty="0">
                <a:solidFill>
                  <a:srgbClr val="FFC000"/>
                </a:solidFill>
              </a:rPr>
              <a:t>. 100 B.C.</a:t>
            </a:r>
          </a:p>
          <a:p>
            <a:pPr lvl="1"/>
            <a:r>
              <a:rPr lang="de-DE" sz="2000" dirty="0">
                <a:solidFill>
                  <a:srgbClr val="FFC000"/>
                </a:solidFill>
              </a:rPr>
              <a:t>Caesar – 50‘s B.C.</a:t>
            </a:r>
          </a:p>
          <a:p>
            <a:pPr lvl="1"/>
            <a:r>
              <a:rPr lang="de-DE" sz="2000" dirty="0">
                <a:solidFill>
                  <a:srgbClr val="FFC000"/>
                </a:solidFill>
              </a:rPr>
              <a:t>Pliny – in Cisalpine Gaul</a:t>
            </a:r>
          </a:p>
          <a:p>
            <a:r>
              <a:rPr lang="de-DE" sz="2400" dirty="0">
                <a:solidFill>
                  <a:srgbClr val="FFC000"/>
                </a:solidFill>
              </a:rPr>
              <a:t>Contact situations</a:t>
            </a:r>
            <a:br>
              <a:rPr lang="de-DE" sz="2400" dirty="0">
                <a:solidFill>
                  <a:srgbClr val="FFC000"/>
                </a:solidFill>
              </a:rPr>
            </a:br>
            <a:r>
              <a:rPr lang="de-DE" sz="2400" dirty="0">
                <a:solidFill>
                  <a:srgbClr val="FFC000"/>
                </a:solidFill>
              </a:rPr>
              <a:t>Exchange between Gauls and Greeks/Romans</a:t>
            </a:r>
          </a:p>
          <a:p>
            <a:pPr lvl="1"/>
            <a:r>
              <a:rPr lang="de-DE" sz="2000" dirty="0">
                <a:solidFill>
                  <a:srgbClr val="FFC000"/>
                </a:solidFill>
              </a:rPr>
              <a:t>Gauls as mercenaries</a:t>
            </a:r>
          </a:p>
          <a:p>
            <a:pPr lvl="1"/>
            <a:r>
              <a:rPr lang="de-DE" sz="2000" dirty="0">
                <a:solidFill>
                  <a:srgbClr val="FFC000"/>
                </a:solidFill>
              </a:rPr>
              <a:t>Gauls in Italy: since 4th c. B.C.</a:t>
            </a:r>
          </a:p>
          <a:p>
            <a:pPr lvl="1"/>
            <a:r>
              <a:rPr lang="de-DE" sz="2000" dirty="0">
                <a:solidFill>
                  <a:srgbClr val="FFC000"/>
                </a:solidFill>
              </a:rPr>
              <a:t>Gauls trading </a:t>
            </a:r>
            <a:br>
              <a:rPr lang="de-DE" sz="2000" dirty="0">
                <a:solidFill>
                  <a:srgbClr val="FFC000"/>
                </a:solidFill>
              </a:rPr>
            </a:br>
            <a:r>
              <a:rPr lang="de-DE" sz="2000" dirty="0">
                <a:solidFill>
                  <a:srgbClr val="FFC000"/>
                </a:solidFill>
              </a:rPr>
              <a:t>at Genoa, Marseille, etc.</a:t>
            </a:r>
          </a:p>
        </p:txBody>
      </p:sp>
    </p:spTree>
    <p:extLst>
      <p:ext uri="{BB962C8B-B14F-4D97-AF65-F5344CB8AC3E}">
        <p14:creationId xmlns:p14="http://schemas.microsoft.com/office/powerpoint/2010/main" val="294124445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File:LucanPharsaliaFrenchEd1657.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900601">
            <a:off x="197850" y="3865753"/>
            <a:ext cx="2040162" cy="319075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rot="-4500000">
            <a:off x="-633894" y="2921988"/>
            <a:ext cx="5064953" cy="1695631"/>
          </a:xfrm>
        </p:spPr>
        <p:txBody>
          <a:bodyPr/>
          <a:lstStyle/>
          <a:p>
            <a:r>
              <a:rPr lang="en-GB" dirty="0"/>
              <a:t>Structure</a:t>
            </a:r>
          </a:p>
        </p:txBody>
      </p:sp>
      <p:sp>
        <p:nvSpPr>
          <p:cNvPr id="6" name="Content Placeholder 2"/>
          <p:cNvSpPr>
            <a:spLocks noGrp="1"/>
          </p:cNvSpPr>
          <p:nvPr>
            <p:ph idx="1"/>
          </p:nvPr>
        </p:nvSpPr>
        <p:spPr>
          <a:xfrm rot="900000">
            <a:off x="3137386" y="446981"/>
            <a:ext cx="5593915" cy="6250804"/>
          </a:xfrm>
        </p:spPr>
        <p:txBody>
          <a:bodyPr>
            <a:normAutofit fontScale="77500" lnSpcReduction="20000"/>
          </a:bodyPr>
          <a:lstStyle/>
          <a:p>
            <a:r>
              <a:rPr lang="de-DE" dirty="0">
                <a:solidFill>
                  <a:schemeClr val="tx1">
                    <a:lumMod val="50000"/>
                  </a:schemeClr>
                </a:solidFill>
              </a:rPr>
              <a:t>Graeco-Roman authors – </a:t>
            </a:r>
            <a:br>
              <a:rPr lang="de-DE" dirty="0">
                <a:solidFill>
                  <a:schemeClr val="tx1">
                    <a:lumMod val="50000"/>
                  </a:schemeClr>
                </a:solidFill>
              </a:rPr>
            </a:br>
            <a:r>
              <a:rPr lang="de-DE" dirty="0">
                <a:solidFill>
                  <a:schemeClr val="tx1">
                    <a:lumMod val="50000"/>
                  </a:schemeClr>
                </a:solidFill>
              </a:rPr>
              <a:t>What is there intention ?</a:t>
            </a:r>
          </a:p>
          <a:p>
            <a:pPr lvl="1"/>
            <a:r>
              <a:rPr lang="de-DE" dirty="0">
                <a:solidFill>
                  <a:schemeClr val="tx1">
                    <a:lumMod val="50000"/>
                  </a:schemeClr>
                </a:solidFill>
              </a:rPr>
              <a:t>Graeco-Roman image </a:t>
            </a:r>
            <a:br>
              <a:rPr lang="de-DE" dirty="0">
                <a:solidFill>
                  <a:schemeClr val="tx1">
                    <a:lumMod val="50000"/>
                  </a:schemeClr>
                </a:solidFill>
              </a:rPr>
            </a:br>
            <a:r>
              <a:rPr lang="de-DE" dirty="0">
                <a:solidFill>
                  <a:schemeClr val="tx1">
                    <a:lumMod val="50000"/>
                  </a:schemeClr>
                </a:solidFill>
              </a:rPr>
              <a:t>of the Celts and Celtic religion</a:t>
            </a:r>
          </a:p>
          <a:p>
            <a:pPr lvl="2"/>
            <a:r>
              <a:rPr lang="de-DE" dirty="0">
                <a:solidFill>
                  <a:schemeClr val="tx1">
                    <a:lumMod val="50000"/>
                  </a:schemeClr>
                </a:solidFill>
                <a:sym typeface="Wingdings" pitchFamily="2" charset="2"/>
              </a:rPr>
              <a:t>merely a </a:t>
            </a:r>
            <a:r>
              <a:rPr lang="de-DE" b="1" dirty="0">
                <a:solidFill>
                  <a:schemeClr val="tx1">
                    <a:lumMod val="50000"/>
                  </a:schemeClr>
                </a:solidFill>
                <a:sym typeface="Wingdings" pitchFamily="2" charset="2"/>
              </a:rPr>
              <a:t>topos</a:t>
            </a:r>
            <a:r>
              <a:rPr lang="de-DE" dirty="0">
                <a:solidFill>
                  <a:schemeClr val="tx1">
                    <a:lumMod val="50000"/>
                  </a:schemeClr>
                </a:solidFill>
                <a:sym typeface="Wingdings" pitchFamily="2" charset="2"/>
              </a:rPr>
              <a:t> </a:t>
            </a:r>
          </a:p>
          <a:p>
            <a:pPr lvl="3"/>
            <a:r>
              <a:rPr lang="de-DE" dirty="0">
                <a:solidFill>
                  <a:schemeClr val="tx1">
                    <a:lumMod val="50000"/>
                  </a:schemeClr>
                </a:solidFill>
                <a:sym typeface="Wingdings" pitchFamily="2" charset="2"/>
              </a:rPr>
              <a:t>showing Celts </a:t>
            </a:r>
            <a:r>
              <a:rPr lang="de-DE" dirty="0">
                <a:solidFill>
                  <a:schemeClr val="tx1">
                    <a:lumMod val="50000"/>
                  </a:schemeClr>
                </a:solidFill>
              </a:rPr>
              <a:t>standing outside „civilisatory, human“ society ...?</a:t>
            </a:r>
          </a:p>
          <a:p>
            <a:pPr lvl="3"/>
            <a:r>
              <a:rPr lang="de-DE" dirty="0">
                <a:solidFill>
                  <a:schemeClr val="tx1">
                    <a:lumMod val="50000"/>
                  </a:schemeClr>
                </a:solidFill>
              </a:rPr>
              <a:t>Showing different norms.... And how these people need to be subjugated</a:t>
            </a:r>
          </a:p>
          <a:p>
            <a:pPr lvl="2"/>
            <a:r>
              <a:rPr lang="de-DE" dirty="0">
                <a:solidFill>
                  <a:schemeClr val="tx1">
                    <a:lumMod val="50000"/>
                  </a:schemeClr>
                </a:solidFill>
              </a:rPr>
              <a:t>Political reasons – Instrumentalisation of this image, as perhaps in the case of the battle of Anglesey/Mona.</a:t>
            </a:r>
          </a:p>
          <a:p>
            <a:r>
              <a:rPr lang="de-DE" dirty="0"/>
              <a:t>How reliable are these sources ?</a:t>
            </a:r>
          </a:p>
          <a:p>
            <a:pPr lvl="1"/>
            <a:r>
              <a:rPr lang="de-DE" dirty="0"/>
              <a:t>No direct knowledge...?</a:t>
            </a:r>
          </a:p>
          <a:p>
            <a:pPr lvl="1"/>
            <a:r>
              <a:rPr lang="de-DE" dirty="0"/>
              <a:t>Complete desinterest on the part of the Romans for other peoples‘ religions </a:t>
            </a:r>
          </a:p>
          <a:p>
            <a:pPr lvl="1"/>
            <a:r>
              <a:rPr lang="de-DE" dirty="0"/>
              <a:t>Religious freedom in the Roman empire ?</a:t>
            </a:r>
          </a:p>
          <a:p>
            <a:r>
              <a:rPr lang="de-DE" dirty="0"/>
              <a:t>Can we verify the information ? </a:t>
            </a:r>
          </a:p>
          <a:p>
            <a:pPr lvl="1"/>
            <a:r>
              <a:rPr lang="de-DE" dirty="0"/>
              <a:t>e.g. human sacrifice </a:t>
            </a:r>
            <a:br>
              <a:rPr lang="de-DE" dirty="0"/>
            </a:br>
            <a:r>
              <a:rPr lang="de-DE" dirty="0"/>
              <a:t>&amp; archaeological evidence</a:t>
            </a:r>
            <a:endParaRPr lang="en-GB" dirty="0"/>
          </a:p>
        </p:txBody>
      </p:sp>
    </p:spTree>
    <p:extLst>
      <p:ext uri="{BB962C8B-B14F-4D97-AF65-F5344CB8AC3E}">
        <p14:creationId xmlns:p14="http://schemas.microsoft.com/office/powerpoint/2010/main" val="3754084501"/>
      </p:ext>
    </p:extLst>
  </p:cSld>
  <p:clrMapOvr>
    <a:masterClrMapping/>
  </p:clrMapOvr>
  <p:transition spd="slow">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de-DE" dirty="0"/>
              <a:t>Structure</a:t>
            </a:r>
            <a:endParaRPr lang="en-GB" dirty="0"/>
          </a:p>
        </p:txBody>
      </p:sp>
      <p:sp>
        <p:nvSpPr>
          <p:cNvPr id="2" name="Content Placeholder 1"/>
          <p:cNvSpPr>
            <a:spLocks noGrp="1"/>
          </p:cNvSpPr>
          <p:nvPr>
            <p:ph idx="1"/>
          </p:nvPr>
        </p:nvSpPr>
        <p:spPr>
          <a:xfrm rot="900000">
            <a:off x="3368381" y="573035"/>
            <a:ext cx="5196207" cy="5834582"/>
          </a:xfrm>
        </p:spPr>
        <p:txBody>
          <a:bodyPr>
            <a:normAutofit/>
          </a:bodyPr>
          <a:lstStyle/>
          <a:p>
            <a:r>
              <a:rPr lang="de-DE" dirty="0"/>
              <a:t>(1) The negative image</a:t>
            </a:r>
          </a:p>
          <a:p>
            <a:pPr lvl="1"/>
            <a:r>
              <a:rPr lang="de-DE" dirty="0"/>
              <a:t>Human sacrifice </a:t>
            </a:r>
            <a:br>
              <a:rPr lang="de-DE" dirty="0"/>
            </a:br>
            <a:r>
              <a:rPr lang="de-DE" dirty="0"/>
              <a:t>and „têtes coupées“</a:t>
            </a:r>
          </a:p>
          <a:p>
            <a:pPr lvl="1"/>
            <a:r>
              <a:rPr lang="de-DE" dirty="0"/>
              <a:t>Strabo &amp; Caesar </a:t>
            </a:r>
            <a:br>
              <a:rPr lang="de-DE" dirty="0"/>
            </a:br>
            <a:r>
              <a:rPr lang="de-DE" dirty="0"/>
              <a:t>vs. the archaeological record</a:t>
            </a:r>
          </a:p>
          <a:p>
            <a:pPr lvl="2"/>
            <a:r>
              <a:rPr lang="de-DE" dirty="0"/>
              <a:t>Gournay, Ribemont, Acy-Romance</a:t>
            </a:r>
          </a:p>
          <a:p>
            <a:r>
              <a:rPr lang="de-DE" dirty="0"/>
              <a:t>(2) The positive image</a:t>
            </a:r>
          </a:p>
          <a:p>
            <a:pPr lvl="2"/>
            <a:r>
              <a:rPr lang="de-DE" dirty="0"/>
              <a:t>Druidism = </a:t>
            </a:r>
            <a:r>
              <a:rPr lang="en-GB" dirty="0" err="1"/>
              <a:t>Pythagoreanism</a:t>
            </a:r>
            <a:r>
              <a:rPr lang="en-GB" dirty="0"/>
              <a:t> </a:t>
            </a:r>
          </a:p>
          <a:p>
            <a:pPr lvl="3"/>
            <a:r>
              <a:rPr lang="de-DE" dirty="0"/>
              <a:t>Just a myth ? a mis-interpretation ?</a:t>
            </a:r>
            <a:endParaRPr lang="en-GB" dirty="0"/>
          </a:p>
          <a:p>
            <a:pPr lvl="3"/>
            <a:r>
              <a:rPr lang="en-GB" dirty="0"/>
              <a:t>Evidence ? </a:t>
            </a:r>
            <a:br>
              <a:rPr lang="en-GB" dirty="0"/>
            </a:br>
            <a:r>
              <a:rPr lang="en-GB" dirty="0"/>
              <a:t>Examples for possible re-incarnation</a:t>
            </a:r>
            <a:endParaRPr lang="de-DE" dirty="0"/>
          </a:p>
        </p:txBody>
      </p:sp>
    </p:spTree>
    <p:extLst>
      <p:ext uri="{BB962C8B-B14F-4D97-AF65-F5344CB8AC3E}">
        <p14:creationId xmlns:p14="http://schemas.microsoft.com/office/powerpoint/2010/main" val="530859687"/>
      </p:ext>
    </p:extLst>
  </p:cSld>
  <p:clrMapOvr>
    <a:masterClrMapping/>
  </p:clrMapOvr>
  <p:transition spd="slow">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2.bp.blogspot.com/-DnYHxB9l4Ag/T8m8LkgcQtI/AAAAAAAAFwI/Pd2svDOwB3I/s1600/1676-Wickerma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139" y="3356992"/>
            <a:ext cx="2752879" cy="350100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de-DE" dirty="0"/>
              <a:t>Negative Image</a:t>
            </a:r>
            <a:endParaRPr lang="en-GB" dirty="0"/>
          </a:p>
        </p:txBody>
      </p:sp>
      <p:sp>
        <p:nvSpPr>
          <p:cNvPr id="3" name="Content Placeholder 2"/>
          <p:cNvSpPr>
            <a:spLocks noGrp="1"/>
          </p:cNvSpPr>
          <p:nvPr>
            <p:ph idx="1"/>
          </p:nvPr>
        </p:nvSpPr>
        <p:spPr>
          <a:xfrm rot="900000">
            <a:off x="3873392" y="1011635"/>
            <a:ext cx="4658735" cy="2030213"/>
          </a:xfrm>
        </p:spPr>
        <p:txBody>
          <a:bodyPr/>
          <a:lstStyle/>
          <a:p>
            <a:r>
              <a:rPr lang="de-DE" dirty="0"/>
              <a:t>Human sacrifice </a:t>
            </a:r>
          </a:p>
          <a:p>
            <a:r>
              <a:rPr lang="de-DE" dirty="0"/>
              <a:t>Têtes coupées</a:t>
            </a:r>
          </a:p>
          <a:p>
            <a:pPr marL="0" indent="0">
              <a:buNone/>
            </a:pPr>
            <a:endParaRPr lang="en-GB" dirty="0"/>
          </a:p>
        </p:txBody>
      </p:sp>
      <p:pic>
        <p:nvPicPr>
          <p:cNvPr id="1030" name="Picture 6" descr="http://www.occultopedia.com/images_/druids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902164">
            <a:off x="4828352" y="3757152"/>
            <a:ext cx="2424252" cy="340649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ttp://www.sheshen-eceni.co.uk/dying%20for%20gods%20bk.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934235">
            <a:off x="2904362" y="3121697"/>
            <a:ext cx="1990725"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0676817"/>
      </p:ext>
    </p:extLst>
  </p:cSld>
  <p:clrMapOvr>
    <a:masterClrMapping/>
  </p:clrMapOvr>
  <p:transition spd="slow">
    <p:randomBar dir="vert"/>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a:spLocks noGrp="1"/>
          </p:cNvSpPr>
          <p:nvPr>
            <p:ph idx="1"/>
          </p:nvPr>
        </p:nvSpPr>
        <p:spPr>
          <a:xfrm rot="900000">
            <a:off x="3171462" y="1312907"/>
            <a:ext cx="5368806" cy="4369621"/>
          </a:xfrm>
        </p:spPr>
        <p:txBody>
          <a:bodyPr>
            <a:normAutofit fontScale="92500" lnSpcReduction="20000"/>
          </a:bodyPr>
          <a:lstStyle/>
          <a:p>
            <a:r>
              <a:rPr lang="de-DE" b="1" dirty="0"/>
              <a:t>Pomponius Mela</a:t>
            </a:r>
            <a:r>
              <a:rPr lang="de-DE" dirty="0"/>
              <a:t> (</a:t>
            </a:r>
            <a:r>
              <a:rPr lang="de-DE" i="1" dirty="0"/>
              <a:t>c</a:t>
            </a:r>
            <a:r>
              <a:rPr lang="de-DE" dirty="0"/>
              <a:t>. A.D. 43) </a:t>
            </a:r>
            <a:r>
              <a:rPr lang="de-DE" b="1" i="1" dirty="0"/>
              <a:t>de Chorographia </a:t>
            </a:r>
            <a:r>
              <a:rPr lang="de-DE" b="1" dirty="0"/>
              <a:t>III 2, 18f</a:t>
            </a:r>
            <a:br>
              <a:rPr lang="de-DE" b="1" dirty="0"/>
            </a:br>
            <a:br>
              <a:rPr lang="de-DE" b="1" dirty="0"/>
            </a:br>
            <a:r>
              <a:rPr lang="de-DE" dirty="0"/>
              <a:t>The inhabitants (of Gaul) are proud and superstitious and </a:t>
            </a:r>
            <a:r>
              <a:rPr lang="de-DE" dirty="0">
                <a:solidFill>
                  <a:srgbClr val="FFC000"/>
                </a:solidFill>
              </a:rPr>
              <a:t>once</a:t>
            </a:r>
            <a:r>
              <a:rPr lang="de-DE" dirty="0"/>
              <a:t> they were that </a:t>
            </a:r>
            <a:r>
              <a:rPr lang="de-DE" dirty="0">
                <a:solidFill>
                  <a:srgbClr val="FFC000"/>
                </a:solidFill>
              </a:rPr>
              <a:t>barbaric</a:t>
            </a:r>
            <a:r>
              <a:rPr lang="de-DE" dirty="0"/>
              <a:t> that they considered </a:t>
            </a:r>
            <a:r>
              <a:rPr lang="de-DE" dirty="0">
                <a:solidFill>
                  <a:srgbClr val="FFC000"/>
                </a:solidFill>
              </a:rPr>
              <a:t>man as the best victim </a:t>
            </a:r>
            <a:r>
              <a:rPr lang="de-DE" dirty="0"/>
              <a:t>and most aggreeable to the gods. There are remnants of these savage customs that are today abolished (...).</a:t>
            </a:r>
            <a:br>
              <a:rPr lang="de-DE" dirty="0"/>
            </a:br>
            <a:endParaRPr lang="en-GB" dirty="0"/>
          </a:p>
        </p:txBody>
      </p:sp>
      <p:pic>
        <p:nvPicPr>
          <p:cNvPr id="5" name="Picture 2" descr="http://2.bp.blogspot.com/-DnYHxB9l4Ag/T8m8LkgcQtI/AAAAAAAAFwI/Pd2svDOwB3I/s1600/1676-Wickerma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139" y="3356992"/>
            <a:ext cx="2752879" cy="3501008"/>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p:cNvSpPr>
            <a:spLocks noGrp="1"/>
          </p:cNvSpPr>
          <p:nvPr>
            <p:ph type="title"/>
          </p:nvPr>
        </p:nvSpPr>
        <p:spPr>
          <a:xfrm rot="-4500000">
            <a:off x="-633894" y="2921988"/>
            <a:ext cx="5064953" cy="1695631"/>
          </a:xfrm>
        </p:spPr>
        <p:txBody>
          <a:bodyPr/>
          <a:lstStyle/>
          <a:p>
            <a:r>
              <a:rPr lang="de-DE" dirty="0"/>
              <a:t>human</a:t>
            </a:r>
            <a:br>
              <a:rPr lang="de-DE" dirty="0"/>
            </a:br>
            <a:r>
              <a:rPr lang="de-DE" dirty="0"/>
              <a:t> sacrifice</a:t>
            </a:r>
            <a:endParaRPr lang="en-GB" dirty="0"/>
          </a:p>
        </p:txBody>
      </p:sp>
    </p:spTree>
    <p:extLst>
      <p:ext uri="{BB962C8B-B14F-4D97-AF65-F5344CB8AC3E}">
        <p14:creationId xmlns:p14="http://schemas.microsoft.com/office/powerpoint/2010/main" val="102084886"/>
      </p:ext>
    </p:extLst>
  </p:cSld>
  <p:clrMapOvr>
    <a:masterClrMapping/>
  </p:clrMapOvr>
  <p:transition spd="slow">
    <p:randomBar dir="vert"/>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rot="900000">
            <a:off x="3158715" y="594219"/>
            <a:ext cx="5368806" cy="5902144"/>
          </a:xfrm>
        </p:spPr>
        <p:txBody>
          <a:bodyPr>
            <a:normAutofit fontScale="85000" lnSpcReduction="20000"/>
          </a:bodyPr>
          <a:lstStyle/>
          <a:p>
            <a:r>
              <a:rPr lang="en-GB" b="1" dirty="0">
                <a:effectLst/>
              </a:rPr>
              <a:t>Strabo 4.4.5 </a:t>
            </a:r>
          </a:p>
          <a:p>
            <a:r>
              <a:rPr lang="en-GB" dirty="0">
                <a:effectLst/>
              </a:rPr>
              <a:t>(…) the </a:t>
            </a:r>
            <a:r>
              <a:rPr lang="en-GB" dirty="0">
                <a:solidFill>
                  <a:srgbClr val="FFC000"/>
                </a:solidFill>
                <a:effectLst/>
              </a:rPr>
              <a:t>Romans put a stop to these customs</a:t>
            </a:r>
            <a:r>
              <a:rPr lang="en-GB" dirty="0">
                <a:effectLst/>
              </a:rPr>
              <a:t>, as well as to their modes of </a:t>
            </a:r>
            <a:r>
              <a:rPr lang="en-GB" dirty="0">
                <a:solidFill>
                  <a:srgbClr val="FFC000"/>
                </a:solidFill>
                <a:effectLst/>
              </a:rPr>
              <a:t>sacrifice and divination</a:t>
            </a:r>
            <a:r>
              <a:rPr lang="en-GB" dirty="0">
                <a:effectLst/>
              </a:rPr>
              <a:t>, which were quite opposite to those sanctioned by our laws. They would strike a </a:t>
            </a:r>
            <a:r>
              <a:rPr lang="en-GB" dirty="0">
                <a:solidFill>
                  <a:srgbClr val="FFC000"/>
                </a:solidFill>
                <a:effectLst/>
              </a:rPr>
              <a:t>man devoted as an offering in his back with a sword</a:t>
            </a:r>
            <a:r>
              <a:rPr lang="en-GB" dirty="0">
                <a:effectLst/>
              </a:rPr>
              <a:t>, and </a:t>
            </a:r>
            <a:r>
              <a:rPr lang="en-GB" dirty="0">
                <a:solidFill>
                  <a:srgbClr val="FFC000"/>
                </a:solidFill>
                <a:effectLst/>
              </a:rPr>
              <a:t>divine</a:t>
            </a:r>
            <a:r>
              <a:rPr lang="en-GB" dirty="0">
                <a:effectLst/>
              </a:rPr>
              <a:t> from his convulsive throes. Without the Druids they never sacrifice</a:t>
            </a:r>
            <a:r>
              <a:rPr lang="en-GB" dirty="0">
                <a:solidFill>
                  <a:srgbClr val="FFC000"/>
                </a:solidFill>
                <a:effectLst/>
              </a:rPr>
              <a:t>. It is said </a:t>
            </a:r>
            <a:r>
              <a:rPr lang="en-GB" dirty="0">
                <a:effectLst/>
              </a:rPr>
              <a:t>they have other modes of sacrificing their </a:t>
            </a:r>
            <a:r>
              <a:rPr lang="en-GB" dirty="0">
                <a:solidFill>
                  <a:srgbClr val="FFC000"/>
                </a:solidFill>
                <a:effectLst/>
              </a:rPr>
              <a:t>human victims</a:t>
            </a:r>
            <a:r>
              <a:rPr lang="en-GB" dirty="0">
                <a:effectLst/>
              </a:rPr>
              <a:t>; that they </a:t>
            </a:r>
            <a:r>
              <a:rPr lang="en-GB" dirty="0">
                <a:solidFill>
                  <a:srgbClr val="FFC000"/>
                </a:solidFill>
                <a:effectLst/>
              </a:rPr>
              <a:t>pierce </a:t>
            </a:r>
            <a:r>
              <a:rPr lang="en-GB" dirty="0">
                <a:effectLst/>
              </a:rPr>
              <a:t>some of them with arrows, and </a:t>
            </a:r>
            <a:r>
              <a:rPr lang="en-GB" dirty="0">
                <a:solidFill>
                  <a:srgbClr val="FFC000"/>
                </a:solidFill>
                <a:effectLst/>
              </a:rPr>
              <a:t>crucify</a:t>
            </a:r>
            <a:r>
              <a:rPr lang="en-GB" dirty="0">
                <a:effectLst/>
              </a:rPr>
              <a:t> others in their temples; </a:t>
            </a:r>
            <a:r>
              <a:rPr lang="en-GB" dirty="0">
                <a:solidFill>
                  <a:srgbClr val="FFC000"/>
                </a:solidFill>
                <a:effectLst/>
              </a:rPr>
              <a:t>and that they prepare a colossus of hay and wood, into which they put cattle, beasts of all kinds, and men, and then set fire to it.</a:t>
            </a:r>
            <a:r>
              <a:rPr lang="en-GB" dirty="0">
                <a:effectLst/>
              </a:rPr>
              <a:t> </a:t>
            </a:r>
            <a:endParaRPr lang="en-GB" dirty="0"/>
          </a:p>
          <a:p>
            <a:endParaRPr lang="en-GB" dirty="0"/>
          </a:p>
        </p:txBody>
      </p:sp>
      <p:pic>
        <p:nvPicPr>
          <p:cNvPr id="4" name="Picture 2" descr="http://2.bp.blogspot.com/-DnYHxB9l4Ag/T8m8LkgcQtI/AAAAAAAAFwI/Pd2svDOwB3I/s1600/1676-Wickerma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139" y="3356992"/>
            <a:ext cx="2752879" cy="3501008"/>
          </a:xfrm>
          <a:prstGeom prst="rect">
            <a:avLst/>
          </a:prstGeom>
          <a:noFill/>
          <a:extLst>
            <a:ext uri="{909E8E84-426E-40DD-AFC4-6F175D3DCCD1}">
              <a14:hiddenFill xmlns:a14="http://schemas.microsoft.com/office/drawing/2010/main">
                <a:solidFill>
                  <a:srgbClr val="FFFFFF"/>
                </a:solidFill>
              </a14:hiddenFill>
            </a:ext>
          </a:extLst>
        </p:spPr>
      </p:pic>
      <p:sp>
        <p:nvSpPr>
          <p:cNvPr id="6" name="Oval 5"/>
          <p:cNvSpPr/>
          <p:nvPr/>
        </p:nvSpPr>
        <p:spPr>
          <a:xfrm rot="919408">
            <a:off x="2549924" y="4835909"/>
            <a:ext cx="5759479" cy="1503137"/>
          </a:xfrm>
          <a:prstGeom prst="ellipse">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de-DE" dirty="0"/>
              <a:t>human</a:t>
            </a:r>
            <a:br>
              <a:rPr lang="de-DE" dirty="0"/>
            </a:br>
            <a:r>
              <a:rPr lang="de-DE" dirty="0"/>
              <a:t> sacrifice</a:t>
            </a:r>
            <a:endParaRPr lang="en-GB" dirty="0"/>
          </a:p>
        </p:txBody>
      </p:sp>
      <p:sp>
        <p:nvSpPr>
          <p:cNvPr id="5" name="TextBox 4"/>
          <p:cNvSpPr txBox="1"/>
          <p:nvPr/>
        </p:nvSpPr>
        <p:spPr>
          <a:xfrm>
            <a:off x="3275856" y="1772816"/>
            <a:ext cx="634854" cy="400110"/>
          </a:xfrm>
          <a:prstGeom prst="rect">
            <a:avLst/>
          </a:prstGeom>
          <a:noFill/>
        </p:spPr>
        <p:txBody>
          <a:bodyPr wrap="square" rtlCol="0">
            <a:spAutoFit/>
          </a:bodyPr>
          <a:lstStyle/>
          <a:p>
            <a:pPr algn="r"/>
            <a:r>
              <a:rPr lang="de-DE" sz="2000" dirty="0">
                <a:solidFill>
                  <a:srgbClr val="FFC000"/>
                </a:solidFill>
                <a:effectLst>
                  <a:outerShdw blurRad="38100" dist="38100" dir="2700000" algn="tl">
                    <a:srgbClr val="000000">
                      <a:alpha val="43137"/>
                    </a:srgbClr>
                  </a:outerShdw>
                </a:effectLst>
              </a:rPr>
              <a:t>1</a:t>
            </a:r>
            <a:endParaRPr lang="en-GB" sz="2000" dirty="0">
              <a:solidFill>
                <a:srgbClr val="FFC000"/>
              </a:solidFill>
              <a:effectLst>
                <a:outerShdw blurRad="38100" dist="38100" dir="2700000" algn="tl">
                  <a:srgbClr val="000000">
                    <a:alpha val="43137"/>
                  </a:srgbClr>
                </a:outerShdw>
              </a:effectLst>
            </a:endParaRPr>
          </a:p>
        </p:txBody>
      </p:sp>
      <p:sp>
        <p:nvSpPr>
          <p:cNvPr id="7" name="TextBox 6"/>
          <p:cNvSpPr txBox="1"/>
          <p:nvPr/>
        </p:nvSpPr>
        <p:spPr>
          <a:xfrm>
            <a:off x="2771800" y="3290809"/>
            <a:ext cx="634854" cy="400110"/>
          </a:xfrm>
          <a:prstGeom prst="rect">
            <a:avLst/>
          </a:prstGeom>
          <a:noFill/>
        </p:spPr>
        <p:txBody>
          <a:bodyPr wrap="square" rtlCol="0">
            <a:spAutoFit/>
          </a:bodyPr>
          <a:lstStyle/>
          <a:p>
            <a:pPr algn="r"/>
            <a:r>
              <a:rPr lang="de-DE" sz="2000" dirty="0">
                <a:solidFill>
                  <a:srgbClr val="FFC000"/>
                </a:solidFill>
                <a:effectLst>
                  <a:outerShdw blurRad="38100" dist="38100" dir="2700000" algn="tl">
                    <a:srgbClr val="000000">
                      <a:alpha val="43137"/>
                    </a:srgbClr>
                  </a:outerShdw>
                </a:effectLst>
              </a:rPr>
              <a:t>2</a:t>
            </a:r>
            <a:endParaRPr lang="en-GB" sz="2000" dirty="0">
              <a:solidFill>
                <a:srgbClr val="FFC000"/>
              </a:solidFill>
              <a:effectLst>
                <a:outerShdw blurRad="38100" dist="38100" dir="2700000" algn="tl">
                  <a:srgbClr val="000000">
                    <a:alpha val="43137"/>
                  </a:srgbClr>
                </a:outerShdw>
              </a:effectLst>
            </a:endParaRPr>
          </a:p>
        </p:txBody>
      </p:sp>
      <p:sp>
        <p:nvSpPr>
          <p:cNvPr id="8" name="TextBox 7"/>
          <p:cNvSpPr txBox="1"/>
          <p:nvPr/>
        </p:nvSpPr>
        <p:spPr>
          <a:xfrm>
            <a:off x="2645783" y="3964994"/>
            <a:ext cx="634854" cy="400110"/>
          </a:xfrm>
          <a:prstGeom prst="rect">
            <a:avLst/>
          </a:prstGeom>
          <a:noFill/>
        </p:spPr>
        <p:txBody>
          <a:bodyPr wrap="square" rtlCol="0">
            <a:spAutoFit/>
          </a:bodyPr>
          <a:lstStyle/>
          <a:p>
            <a:pPr algn="r"/>
            <a:r>
              <a:rPr lang="de-DE" sz="2000" dirty="0">
                <a:solidFill>
                  <a:srgbClr val="FFC000"/>
                </a:solidFill>
                <a:effectLst>
                  <a:outerShdw blurRad="38100" dist="38100" dir="2700000" algn="tl">
                    <a:srgbClr val="000000">
                      <a:alpha val="43137"/>
                    </a:srgbClr>
                  </a:outerShdw>
                </a:effectLst>
              </a:rPr>
              <a:t>3</a:t>
            </a:r>
            <a:endParaRPr lang="en-GB" sz="2000" dirty="0">
              <a:solidFill>
                <a:srgbClr val="FFC000"/>
              </a:solidFill>
              <a:effectLst>
                <a:outerShdw blurRad="38100" dist="38100" dir="2700000" algn="tl">
                  <a:srgbClr val="000000">
                    <a:alpha val="43137"/>
                  </a:srgbClr>
                </a:outerShdw>
              </a:effectLst>
            </a:endParaRPr>
          </a:p>
        </p:txBody>
      </p:sp>
      <p:sp>
        <p:nvSpPr>
          <p:cNvPr id="9" name="TextBox 8"/>
          <p:cNvSpPr txBox="1"/>
          <p:nvPr/>
        </p:nvSpPr>
        <p:spPr>
          <a:xfrm>
            <a:off x="2483768" y="4707386"/>
            <a:ext cx="634854" cy="400110"/>
          </a:xfrm>
          <a:prstGeom prst="rect">
            <a:avLst/>
          </a:prstGeom>
          <a:noFill/>
        </p:spPr>
        <p:txBody>
          <a:bodyPr wrap="square" rtlCol="0">
            <a:spAutoFit/>
          </a:bodyPr>
          <a:lstStyle/>
          <a:p>
            <a:pPr algn="r"/>
            <a:r>
              <a:rPr lang="de-DE" sz="2000" dirty="0">
                <a:solidFill>
                  <a:srgbClr val="FFC000"/>
                </a:solidFill>
                <a:effectLst>
                  <a:outerShdw blurRad="38100" dist="38100" dir="2700000" algn="tl">
                    <a:srgbClr val="000000">
                      <a:alpha val="43137"/>
                    </a:srgbClr>
                  </a:outerShdw>
                </a:effectLst>
              </a:rPr>
              <a:t>4</a:t>
            </a:r>
            <a:endParaRPr lang="en-GB" sz="2000" dirty="0">
              <a:solidFill>
                <a:srgbClr val="FFC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85104860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750"/>
                                        <p:tgtEl>
                                          <p:spTgt spid="5"/>
                                        </p:tgtEl>
                                      </p:cBhvr>
                                    </p:animEffect>
                                  </p:childTnLst>
                                </p:cTn>
                              </p:par>
                            </p:childTnLst>
                          </p:cTn>
                        </p:par>
                        <p:par>
                          <p:cTn id="8" fill="hold">
                            <p:stCondLst>
                              <p:cond delay="1250"/>
                            </p:stCondLst>
                            <p:childTnLst>
                              <p:par>
                                <p:cTn id="9" presetID="10" presetClass="entr" presetSubtype="0"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750"/>
                                        <p:tgtEl>
                                          <p:spTgt spid="7"/>
                                        </p:tgtEl>
                                      </p:cBhvr>
                                    </p:animEffect>
                                  </p:childTnLst>
                                </p:cTn>
                              </p:par>
                            </p:childTnLst>
                          </p:cTn>
                        </p:par>
                        <p:par>
                          <p:cTn id="12" fill="hold">
                            <p:stCondLst>
                              <p:cond delay="2000"/>
                            </p:stCondLst>
                            <p:childTnLst>
                              <p:par>
                                <p:cTn id="13" presetID="10" presetClass="entr" presetSubtype="0" fill="hold" grpId="0" nodeType="afterEffect">
                                  <p:stCondLst>
                                    <p:cond delay="50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750"/>
                                        <p:tgtEl>
                                          <p:spTgt spid="8"/>
                                        </p:tgtEl>
                                      </p:cBhvr>
                                    </p:animEffect>
                                  </p:childTnLst>
                                </p:cTn>
                              </p:par>
                            </p:childTnLst>
                          </p:cTn>
                        </p:par>
                        <p:par>
                          <p:cTn id="16" fill="hold">
                            <p:stCondLst>
                              <p:cond delay="3250"/>
                            </p:stCondLst>
                            <p:childTnLst>
                              <p:par>
                                <p:cTn id="17" presetID="10" presetClass="entr" presetSubtype="0" fill="hold" grpId="0" nodeType="after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750"/>
                                        <p:tgtEl>
                                          <p:spTgt spid="9"/>
                                        </p:tgtEl>
                                      </p:cBhvr>
                                    </p:animEffect>
                                  </p:childTnLst>
                                </p:cTn>
                              </p:par>
                              <p:par>
                                <p:cTn id="20" presetID="21" presetClass="entr" presetSubtype="1" fill="hold" grpId="0" nodeType="withEffect">
                                  <p:stCondLst>
                                    <p:cond delay="500"/>
                                  </p:stCondLst>
                                  <p:childTnLst>
                                    <p:set>
                                      <p:cBhvr>
                                        <p:cTn id="21" dur="1" fill="hold">
                                          <p:stCondLst>
                                            <p:cond delay="0"/>
                                          </p:stCondLst>
                                        </p:cTn>
                                        <p:tgtEl>
                                          <p:spTgt spid="6"/>
                                        </p:tgtEl>
                                        <p:attrNameLst>
                                          <p:attrName>style.visibility</p:attrName>
                                        </p:attrNameLst>
                                      </p:cBhvr>
                                      <p:to>
                                        <p:strVal val="visible"/>
                                      </p:to>
                                    </p:set>
                                    <p:animEffect transition="in" filter="wheel(1)">
                                      <p:cBhvr>
                                        <p:cTn id="22"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5" grpId="0"/>
      <p:bldP spid="7" grpId="0"/>
      <p:bldP spid="8" grpId="0"/>
      <p:bldP spid="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a:spLocks noGrp="1"/>
          </p:cNvSpPr>
          <p:nvPr>
            <p:ph idx="1"/>
          </p:nvPr>
        </p:nvSpPr>
        <p:spPr>
          <a:xfrm rot="900000">
            <a:off x="3152471" y="641636"/>
            <a:ext cx="5735215" cy="5902144"/>
          </a:xfrm>
        </p:spPr>
        <p:txBody>
          <a:bodyPr>
            <a:normAutofit fontScale="85000" lnSpcReduction="20000"/>
          </a:bodyPr>
          <a:lstStyle/>
          <a:p>
            <a:r>
              <a:rPr lang="en-GB" b="1" dirty="0" err="1">
                <a:effectLst/>
              </a:rPr>
              <a:t>Diod</a:t>
            </a:r>
            <a:r>
              <a:rPr lang="en-GB" b="1" dirty="0">
                <a:effectLst/>
              </a:rPr>
              <a:t>. Sic. V 32.6</a:t>
            </a:r>
            <a:br>
              <a:rPr lang="en-GB" b="1" dirty="0">
                <a:effectLst/>
              </a:rPr>
            </a:br>
            <a:br>
              <a:rPr lang="en-GB" dirty="0">
                <a:effectLst/>
              </a:rPr>
            </a:br>
            <a:r>
              <a:rPr lang="en-GB" dirty="0"/>
              <a:t>And in pursuance of their </a:t>
            </a:r>
            <a:r>
              <a:rPr lang="en-GB" dirty="0">
                <a:solidFill>
                  <a:srgbClr val="FFC000"/>
                </a:solidFill>
              </a:rPr>
              <a:t>savage</a:t>
            </a:r>
            <a:r>
              <a:rPr lang="en-GB" dirty="0"/>
              <a:t> ways they manifest an outlandish </a:t>
            </a:r>
            <a:r>
              <a:rPr lang="en-GB" dirty="0">
                <a:solidFill>
                  <a:srgbClr val="FFC000"/>
                </a:solidFill>
              </a:rPr>
              <a:t>impiety</a:t>
            </a:r>
            <a:r>
              <a:rPr lang="en-GB" dirty="0"/>
              <a:t> also with respect to their sacrifices; for their </a:t>
            </a:r>
            <a:r>
              <a:rPr lang="en-GB" dirty="0">
                <a:solidFill>
                  <a:srgbClr val="FFC000"/>
                </a:solidFill>
              </a:rPr>
              <a:t>criminals</a:t>
            </a:r>
            <a:r>
              <a:rPr lang="en-GB" dirty="0"/>
              <a:t> they keep prisoner </a:t>
            </a:r>
            <a:r>
              <a:rPr lang="en-GB" dirty="0">
                <a:solidFill>
                  <a:srgbClr val="FFC000"/>
                </a:solidFill>
              </a:rPr>
              <a:t>for five years </a:t>
            </a:r>
            <a:r>
              <a:rPr lang="en-GB" dirty="0"/>
              <a:t>and then impale </a:t>
            </a:r>
            <a:r>
              <a:rPr lang="en-GB" dirty="0">
                <a:solidFill>
                  <a:srgbClr val="FFC000"/>
                </a:solidFill>
              </a:rPr>
              <a:t>in honour of the gods</a:t>
            </a:r>
            <a:r>
              <a:rPr lang="en-GB" dirty="0"/>
              <a:t>, dedicating them together with many other offerings of first-fruits and constructing </a:t>
            </a:r>
            <a:r>
              <a:rPr lang="en-GB" dirty="0">
                <a:solidFill>
                  <a:srgbClr val="FFC000"/>
                </a:solidFill>
              </a:rPr>
              <a:t>pyres of great size. Captives</a:t>
            </a:r>
            <a:r>
              <a:rPr lang="en-GB" dirty="0"/>
              <a:t> also are used by them as </a:t>
            </a:r>
            <a:r>
              <a:rPr lang="en-GB" dirty="0">
                <a:solidFill>
                  <a:srgbClr val="FFC000"/>
                </a:solidFill>
              </a:rPr>
              <a:t>victims</a:t>
            </a:r>
            <a:r>
              <a:rPr lang="en-GB" dirty="0"/>
              <a:t> for their sacrifices in honour of the gods. Certain of them likewise slay, together with the human beings, such animals as are taken in war, or burn them or do away with them in some other </a:t>
            </a:r>
            <a:r>
              <a:rPr lang="en-GB" dirty="0">
                <a:solidFill>
                  <a:srgbClr val="FFC000"/>
                </a:solidFill>
              </a:rPr>
              <a:t>vengeful</a:t>
            </a:r>
            <a:r>
              <a:rPr lang="en-GB" dirty="0"/>
              <a:t> fashion.</a:t>
            </a:r>
          </a:p>
        </p:txBody>
      </p:sp>
      <p:pic>
        <p:nvPicPr>
          <p:cNvPr id="5" name="Picture 2" descr="http://2.bp.blogspot.com/-DnYHxB9l4Ag/T8m8LkgcQtI/AAAAAAAAFwI/Pd2svDOwB3I/s1600/1676-Wickerma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139" y="3356992"/>
            <a:ext cx="2752879" cy="3501008"/>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p:cNvSpPr>
            <a:spLocks noGrp="1"/>
          </p:cNvSpPr>
          <p:nvPr>
            <p:ph type="title"/>
          </p:nvPr>
        </p:nvSpPr>
        <p:spPr>
          <a:xfrm rot="-4500000">
            <a:off x="-633894" y="2921988"/>
            <a:ext cx="5064953" cy="1695631"/>
          </a:xfrm>
        </p:spPr>
        <p:txBody>
          <a:bodyPr/>
          <a:lstStyle/>
          <a:p>
            <a:r>
              <a:rPr lang="de-DE" dirty="0"/>
              <a:t>human</a:t>
            </a:r>
            <a:br>
              <a:rPr lang="de-DE" dirty="0"/>
            </a:br>
            <a:r>
              <a:rPr lang="de-DE" dirty="0"/>
              <a:t> sacrifice</a:t>
            </a:r>
            <a:endParaRPr lang="en-GB" dirty="0"/>
          </a:p>
        </p:txBody>
      </p:sp>
    </p:spTree>
    <p:extLst>
      <p:ext uri="{BB962C8B-B14F-4D97-AF65-F5344CB8AC3E}">
        <p14:creationId xmlns:p14="http://schemas.microsoft.com/office/powerpoint/2010/main" val="591324612"/>
      </p:ext>
    </p:extLst>
  </p:cSld>
  <p:clrMapOvr>
    <a:masterClrMapping/>
  </p:clrMapOvr>
  <p:transition spd="slow">
    <p:randomBar dir="vert"/>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2.bp.blogspot.com/-DnYHxB9l4Ag/T8m8LkgcQtI/AAAAAAAAFwI/Pd2svDOwB3I/s1600/1676-Wickerman.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139" y="3356992"/>
            <a:ext cx="2752879" cy="350100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de-DE" dirty="0"/>
              <a:t>human</a:t>
            </a:r>
            <a:br>
              <a:rPr lang="de-DE" dirty="0"/>
            </a:br>
            <a:r>
              <a:rPr lang="de-DE" dirty="0"/>
              <a:t> sacrifice</a:t>
            </a:r>
            <a:endParaRPr lang="en-GB" dirty="0"/>
          </a:p>
        </p:txBody>
      </p:sp>
      <p:sp>
        <p:nvSpPr>
          <p:cNvPr id="3" name="Content Placeholder 2"/>
          <p:cNvSpPr>
            <a:spLocks noGrp="1"/>
          </p:cNvSpPr>
          <p:nvPr>
            <p:ph idx="1"/>
          </p:nvPr>
        </p:nvSpPr>
        <p:spPr>
          <a:xfrm rot="900000">
            <a:off x="3110920" y="610910"/>
            <a:ext cx="5539381" cy="6004806"/>
          </a:xfrm>
        </p:spPr>
        <p:txBody>
          <a:bodyPr>
            <a:normAutofit fontScale="70000" lnSpcReduction="20000"/>
          </a:bodyPr>
          <a:lstStyle/>
          <a:p>
            <a:r>
              <a:rPr lang="en-GB" b="1" dirty="0"/>
              <a:t>Caesar, </a:t>
            </a:r>
            <a:r>
              <a:rPr lang="en-GB" b="1" i="1" dirty="0"/>
              <a:t>BG</a:t>
            </a:r>
            <a:r>
              <a:rPr lang="en-GB" b="1" dirty="0"/>
              <a:t> 6.16</a:t>
            </a:r>
            <a:br>
              <a:rPr lang="en-GB" b="1" dirty="0"/>
            </a:br>
            <a:r>
              <a:rPr lang="en-GB" dirty="0"/>
              <a:t>The nation of all the Gauls is extremely devoted to </a:t>
            </a:r>
            <a:r>
              <a:rPr lang="en-GB" dirty="0">
                <a:solidFill>
                  <a:srgbClr val="FFC000"/>
                </a:solidFill>
              </a:rPr>
              <a:t>superstitious rites</a:t>
            </a:r>
            <a:r>
              <a:rPr lang="en-GB" dirty="0"/>
              <a:t>; and on that account they who are troubled with unusually severe diseases, and they who are engaged in battles </a:t>
            </a:r>
            <a:r>
              <a:rPr lang="en-GB" dirty="0">
                <a:solidFill>
                  <a:schemeClr val="tx1">
                    <a:lumMod val="95000"/>
                  </a:schemeClr>
                </a:solidFill>
              </a:rPr>
              <a:t>and dangers, either sacrifice men as victims, or vow that they will sacrifice them, and employ the Druids as the performers of those sacrifices; because they think that unless the life of a man be offered for the life of a man, the </a:t>
            </a:r>
            <a:r>
              <a:rPr lang="en-GB" dirty="0"/>
              <a:t>mind of the immortal gods can not be rendered propitious, and they have sacrifices of that kind ordained for national purposes. Others have </a:t>
            </a:r>
            <a:r>
              <a:rPr lang="en-GB" dirty="0">
                <a:solidFill>
                  <a:srgbClr val="FFC000"/>
                </a:solidFill>
              </a:rPr>
              <a:t>figures of vast size, the limbs of which formed of osiers they fill with living men, which being set on fire, the men perish enveloped in the flames</a:t>
            </a:r>
            <a:r>
              <a:rPr lang="en-GB" dirty="0"/>
              <a:t>. They consider that the oblation of such as have been taken in </a:t>
            </a:r>
            <a:r>
              <a:rPr lang="en-GB" dirty="0">
                <a:solidFill>
                  <a:srgbClr val="FFC000"/>
                </a:solidFill>
              </a:rPr>
              <a:t>theft, or in robbery</a:t>
            </a:r>
            <a:r>
              <a:rPr lang="en-GB" dirty="0"/>
              <a:t>, or any other offence, is more acceptable to the immortal gods; but when a supply of that class is wanting, they have recourse to the oblation of </a:t>
            </a:r>
            <a:r>
              <a:rPr lang="en-GB" dirty="0">
                <a:solidFill>
                  <a:srgbClr val="FFC000"/>
                </a:solidFill>
              </a:rPr>
              <a:t>even the innocent</a:t>
            </a:r>
            <a:r>
              <a:rPr lang="en-GB" dirty="0"/>
              <a:t>. </a:t>
            </a:r>
          </a:p>
        </p:txBody>
      </p:sp>
      <p:sp>
        <p:nvSpPr>
          <p:cNvPr id="4" name="Oval 3"/>
          <p:cNvSpPr/>
          <p:nvPr/>
        </p:nvSpPr>
        <p:spPr>
          <a:xfrm rot="919408">
            <a:off x="2931410" y="4027484"/>
            <a:ext cx="5791847" cy="1282678"/>
          </a:xfrm>
          <a:prstGeom prst="ellipse">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430235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rot="-4500000">
            <a:off x="-633894" y="2921988"/>
            <a:ext cx="5064953" cy="1695631"/>
          </a:xfrm>
        </p:spPr>
        <p:txBody>
          <a:bodyPr/>
          <a:lstStyle/>
          <a:p>
            <a:r>
              <a:rPr lang="de-DE" dirty="0"/>
              <a:t>human</a:t>
            </a:r>
            <a:br>
              <a:rPr lang="de-DE" dirty="0"/>
            </a:br>
            <a:r>
              <a:rPr lang="de-DE" dirty="0"/>
              <a:t> sacrifice</a:t>
            </a:r>
            <a:endParaRPr lang="en-GB" dirty="0"/>
          </a:p>
        </p:txBody>
      </p:sp>
      <p:sp>
        <p:nvSpPr>
          <p:cNvPr id="5" name="Content Placeholder 2"/>
          <p:cNvSpPr>
            <a:spLocks noGrp="1"/>
          </p:cNvSpPr>
          <p:nvPr>
            <p:ph idx="1"/>
          </p:nvPr>
        </p:nvSpPr>
        <p:spPr>
          <a:xfrm rot="900000">
            <a:off x="3110920" y="610910"/>
            <a:ext cx="5539381" cy="6004806"/>
          </a:xfrm>
        </p:spPr>
        <p:txBody>
          <a:bodyPr>
            <a:normAutofit fontScale="70000" lnSpcReduction="20000"/>
          </a:bodyPr>
          <a:lstStyle/>
          <a:p>
            <a:r>
              <a:rPr lang="en-GB" b="1" dirty="0"/>
              <a:t>Caesar, </a:t>
            </a:r>
            <a:r>
              <a:rPr lang="en-GB" b="1" i="1" dirty="0"/>
              <a:t>BG</a:t>
            </a:r>
            <a:r>
              <a:rPr lang="en-GB" b="1" dirty="0"/>
              <a:t> 6.16</a:t>
            </a:r>
            <a:br>
              <a:rPr lang="en-GB" b="1" dirty="0"/>
            </a:br>
            <a:r>
              <a:rPr lang="en-GB" dirty="0"/>
              <a:t>The nation of all the Gauls is extremely devoted to </a:t>
            </a:r>
            <a:r>
              <a:rPr lang="en-GB" dirty="0">
                <a:solidFill>
                  <a:srgbClr val="FFC000"/>
                </a:solidFill>
              </a:rPr>
              <a:t>superstitious rites</a:t>
            </a:r>
            <a:r>
              <a:rPr lang="en-GB" dirty="0"/>
              <a:t>; and on that account they who are troubled with unusually severe diseases, and they who are engaged in battles and dangers, </a:t>
            </a:r>
            <a:r>
              <a:rPr lang="en-GB" dirty="0">
                <a:solidFill>
                  <a:srgbClr val="FFC000"/>
                </a:solidFill>
              </a:rPr>
              <a:t>either sacrifice men as victims, </a:t>
            </a:r>
            <a:r>
              <a:rPr lang="en-GB" b="1" dirty="0">
                <a:solidFill>
                  <a:srgbClr val="FFC000"/>
                </a:solidFill>
              </a:rPr>
              <a:t>or vow that they will sacrifice them</a:t>
            </a:r>
            <a:r>
              <a:rPr lang="en-GB" dirty="0"/>
              <a:t>, and employ the Druids as the performers of those sacrifices; because they think that unless </a:t>
            </a:r>
            <a:r>
              <a:rPr lang="en-GB" dirty="0">
                <a:solidFill>
                  <a:srgbClr val="FFC000"/>
                </a:solidFill>
              </a:rPr>
              <a:t>the life of a man be offered for the life of a man</a:t>
            </a:r>
            <a:r>
              <a:rPr lang="en-GB" dirty="0"/>
              <a:t>, the mind of the immortal gods can not be rendered propitious, and they have </a:t>
            </a:r>
            <a:r>
              <a:rPr lang="en-GB" dirty="0">
                <a:solidFill>
                  <a:schemeClr val="tx1">
                    <a:lumMod val="95000"/>
                  </a:schemeClr>
                </a:solidFill>
              </a:rPr>
              <a:t>sacrifices of that kind ordained for national purposes. Others have figures of vast size, the limbs of which formed of osiers they fill with living men, which being set on fire, the men perish enveloped in the flames. They consider that the oblation of such as have been taken in theft, or in robbery, or any other offence, is more acceptable to the immortal gods; but when a supply of that class is wanting, they have recourse to the oblation of even the innocent. </a:t>
            </a:r>
          </a:p>
        </p:txBody>
      </p:sp>
      <p:sp>
        <p:nvSpPr>
          <p:cNvPr id="8" name="Oval 7"/>
          <p:cNvSpPr/>
          <p:nvPr/>
        </p:nvSpPr>
        <p:spPr>
          <a:xfrm rot="919408">
            <a:off x="3726778" y="1733839"/>
            <a:ext cx="5300742" cy="1086066"/>
          </a:xfrm>
          <a:prstGeom prst="ellipse">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2" descr="http://jfbradu.free.fr/celtes/les-celtes/dessin-ribemont.jpg"/>
          <p:cNvPicPr>
            <a:picLocks noChangeAspect="1" noChangeArrowheads="1"/>
          </p:cNvPicPr>
          <p:nvPr/>
        </p:nvPicPr>
        <p:blipFill rotWithShape="1">
          <a:blip r:embed="rId2">
            <a:extLst>
              <a:ext uri="{28A0092B-C50C-407E-A947-70E740481C1C}">
                <a14:useLocalDpi xmlns:a14="http://schemas.microsoft.com/office/drawing/2010/main" val="0"/>
              </a:ext>
            </a:extLst>
          </a:blip>
          <a:srcRect l="23687" r="31908" b="12604"/>
          <a:stretch/>
        </p:blipFill>
        <p:spPr bwMode="auto">
          <a:xfrm>
            <a:off x="87783" y="4379973"/>
            <a:ext cx="2540001" cy="23613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594233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750"/>
                                  </p:stCondLst>
                                  <p:childTnLst>
                                    <p:set>
                                      <p:cBhvr>
                                        <p:cTn id="6" dur="1" fill="hold">
                                          <p:stCondLst>
                                            <p:cond delay="0"/>
                                          </p:stCondLst>
                                        </p:cTn>
                                        <p:tgtEl>
                                          <p:spTgt spid="8"/>
                                        </p:tgtEl>
                                        <p:attrNameLst>
                                          <p:attrName>style.visibility</p:attrName>
                                        </p:attrNameLst>
                                      </p:cBhvr>
                                      <p:to>
                                        <p:strVal val="visible"/>
                                      </p:to>
                                    </p:set>
                                    <p:animEffect transition="in" filter="wheel(1)">
                                      <p:cBhvr>
                                        <p:cTn id="7" dur="2000"/>
                                        <p:tgtEl>
                                          <p:spTgt spid="8"/>
                                        </p:tgtEl>
                                      </p:cBhvr>
                                    </p:animEffect>
                                  </p:childTnLst>
                                </p:cTn>
                              </p:par>
                            </p:childTnLst>
                          </p:cTn>
                        </p:par>
                        <p:par>
                          <p:cTn id="8" fill="hold">
                            <p:stCondLst>
                              <p:cond delay="2750"/>
                            </p:stCondLst>
                            <p:childTnLst>
                              <p:par>
                                <p:cTn id="9" presetID="14" presetClass="entr" presetSubtype="10"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randombar(horizontal)">
                                      <p:cBhvr>
                                        <p:cTn id="1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jfbradu.free.fr/celtes/les-celtes/dessin-ribemont.jpg"/>
          <p:cNvPicPr>
            <a:picLocks noChangeAspect="1" noChangeArrowheads="1"/>
          </p:cNvPicPr>
          <p:nvPr/>
        </p:nvPicPr>
        <p:blipFill rotWithShape="1">
          <a:blip r:embed="rId2">
            <a:extLst>
              <a:ext uri="{28A0092B-C50C-407E-A947-70E740481C1C}">
                <a14:useLocalDpi xmlns:a14="http://schemas.microsoft.com/office/drawing/2010/main" val="0"/>
              </a:ext>
            </a:extLst>
          </a:blip>
          <a:srcRect l="23687" r="31908" b="12604"/>
          <a:stretch/>
        </p:blipFill>
        <p:spPr bwMode="auto">
          <a:xfrm>
            <a:off x="87783" y="4379973"/>
            <a:ext cx="2540001" cy="236139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de-DE" dirty="0"/>
              <a:t>human</a:t>
            </a:r>
            <a:br>
              <a:rPr lang="de-DE" dirty="0"/>
            </a:br>
            <a:r>
              <a:rPr lang="de-DE" dirty="0"/>
              <a:t> sacrifice</a:t>
            </a:r>
            <a:endParaRPr lang="en-GB" dirty="0"/>
          </a:p>
        </p:txBody>
      </p:sp>
      <p:sp>
        <p:nvSpPr>
          <p:cNvPr id="3" name="Content Placeholder 2"/>
          <p:cNvSpPr>
            <a:spLocks noGrp="1"/>
          </p:cNvSpPr>
          <p:nvPr>
            <p:ph idx="1"/>
          </p:nvPr>
        </p:nvSpPr>
        <p:spPr>
          <a:xfrm rot="900000">
            <a:off x="3029936" y="532822"/>
            <a:ext cx="5501128" cy="6057563"/>
          </a:xfrm>
        </p:spPr>
        <p:txBody>
          <a:bodyPr>
            <a:normAutofit fontScale="70000" lnSpcReduction="20000"/>
          </a:bodyPr>
          <a:lstStyle/>
          <a:p>
            <a:r>
              <a:rPr lang="de-DE" b="1" dirty="0">
                <a:solidFill>
                  <a:schemeClr val="tx1">
                    <a:lumMod val="95000"/>
                  </a:schemeClr>
                </a:solidFill>
              </a:rPr>
              <a:t>Diodorus Siculus XXXI 13</a:t>
            </a:r>
            <a:br>
              <a:rPr lang="de-DE" b="1" dirty="0">
                <a:solidFill>
                  <a:schemeClr val="tx1">
                    <a:lumMod val="95000"/>
                  </a:schemeClr>
                </a:solidFill>
              </a:rPr>
            </a:br>
            <a:r>
              <a:rPr lang="en-GB" dirty="0"/>
              <a:t>The general of the barbarous Gauls, returning from his pursuit, gathered the prisoners together and perpetrated an act of </a:t>
            </a:r>
            <a:r>
              <a:rPr lang="en-GB" dirty="0">
                <a:solidFill>
                  <a:srgbClr val="FFC000"/>
                </a:solidFill>
              </a:rPr>
              <a:t>utter inhumanity </a:t>
            </a:r>
            <a:r>
              <a:rPr lang="en-GB" dirty="0"/>
              <a:t>and arrogance. Those of the prisoners who were </a:t>
            </a:r>
            <a:r>
              <a:rPr lang="en-GB" dirty="0">
                <a:solidFill>
                  <a:srgbClr val="FFC000"/>
                </a:solidFill>
              </a:rPr>
              <a:t>most handsome  in appearance </a:t>
            </a:r>
            <a:r>
              <a:rPr lang="en-GB" dirty="0"/>
              <a:t>and in the full </a:t>
            </a:r>
            <a:r>
              <a:rPr lang="en-GB" dirty="0">
                <a:solidFill>
                  <a:srgbClr val="FFC000"/>
                </a:solidFill>
              </a:rPr>
              <a:t>bloom of life </a:t>
            </a:r>
            <a:r>
              <a:rPr lang="en-GB" dirty="0"/>
              <a:t>he crowned with garlands and offered in </a:t>
            </a:r>
            <a:r>
              <a:rPr lang="en-GB" dirty="0">
                <a:solidFill>
                  <a:srgbClr val="FFC000"/>
                </a:solidFill>
              </a:rPr>
              <a:t>sacrifice to the gods </a:t>
            </a:r>
            <a:r>
              <a:rPr lang="en-GB" dirty="0"/>
              <a:t>— if indeed there be any god who accepts such offerings; all the </a:t>
            </a:r>
            <a:r>
              <a:rPr lang="en-GB" dirty="0">
                <a:solidFill>
                  <a:srgbClr val="FFC000"/>
                </a:solidFill>
              </a:rPr>
              <a:t>rest he had shot down</a:t>
            </a:r>
            <a:r>
              <a:rPr lang="en-GB" dirty="0"/>
              <a:t>, and though many of them were acquaintances known to him through prior exchanges of hospitality, yet no one received pity on the score of </a:t>
            </a:r>
            <a:r>
              <a:rPr lang="en-GB" dirty="0">
                <a:solidFill>
                  <a:srgbClr val="FFC000"/>
                </a:solidFill>
              </a:rPr>
              <a:t>friendship</a:t>
            </a:r>
            <a:r>
              <a:rPr lang="en-GB" dirty="0"/>
              <a:t>. It is really not surprising, however, that </a:t>
            </a:r>
            <a:r>
              <a:rPr lang="en-GB" dirty="0">
                <a:solidFill>
                  <a:srgbClr val="FFC000"/>
                </a:solidFill>
              </a:rPr>
              <a:t>savages</a:t>
            </a:r>
            <a:r>
              <a:rPr lang="en-GB" dirty="0"/>
              <a:t>, in the flush of </a:t>
            </a:r>
            <a:r>
              <a:rPr lang="en-GB" dirty="0">
                <a:solidFill>
                  <a:srgbClr val="FFC000"/>
                </a:solidFill>
              </a:rPr>
              <a:t>unexpected success</a:t>
            </a:r>
            <a:r>
              <a:rPr lang="en-GB" dirty="0"/>
              <a:t>, should celebrate their good fortune with </a:t>
            </a:r>
            <a:r>
              <a:rPr lang="en-GB" dirty="0">
                <a:solidFill>
                  <a:srgbClr val="FFC000"/>
                </a:solidFill>
              </a:rPr>
              <a:t>inhuman behaviour</a:t>
            </a:r>
            <a:r>
              <a:rPr lang="en-GB" dirty="0"/>
              <a:t>.</a:t>
            </a:r>
            <a:endParaRPr lang="de-DE" dirty="0">
              <a:solidFill>
                <a:srgbClr val="FFC000"/>
              </a:solidFill>
            </a:endParaRPr>
          </a:p>
          <a:p>
            <a:r>
              <a:rPr lang="de-DE" b="1" dirty="0">
                <a:solidFill>
                  <a:schemeClr val="tx1">
                    <a:lumMod val="95000"/>
                  </a:schemeClr>
                </a:solidFill>
              </a:rPr>
              <a:t>Also cf. Diod. Sic. XIV 115 </a:t>
            </a:r>
            <a:br>
              <a:rPr lang="de-DE" b="1" dirty="0">
                <a:solidFill>
                  <a:schemeClr val="tx1">
                    <a:lumMod val="95000"/>
                  </a:schemeClr>
                </a:solidFill>
              </a:rPr>
            </a:br>
            <a:r>
              <a:rPr lang="de-DE" b="1" dirty="0">
                <a:solidFill>
                  <a:schemeClr val="tx1">
                    <a:lumMod val="95000"/>
                  </a:schemeClr>
                </a:solidFill>
              </a:rPr>
              <a:t>during the Gallic sack of Rome: </a:t>
            </a:r>
            <a:br>
              <a:rPr lang="de-DE" b="1" dirty="0">
                <a:solidFill>
                  <a:schemeClr val="tx1">
                    <a:lumMod val="95000"/>
                  </a:schemeClr>
                </a:solidFill>
              </a:rPr>
            </a:br>
            <a:r>
              <a:rPr lang="de-DE" dirty="0">
                <a:solidFill>
                  <a:schemeClr val="tx1">
                    <a:lumMod val="95000"/>
                  </a:schemeClr>
                </a:solidFill>
              </a:rPr>
              <a:t>[</a:t>
            </a:r>
            <a:r>
              <a:rPr lang="en-GB" dirty="0">
                <a:solidFill>
                  <a:schemeClr val="tx1">
                    <a:lumMod val="95000"/>
                  </a:schemeClr>
                </a:solidFill>
              </a:rPr>
              <a:t>5] </a:t>
            </a:r>
            <a:r>
              <a:rPr lang="en-GB" dirty="0"/>
              <a:t>For the Celts spent the first day </a:t>
            </a:r>
            <a:r>
              <a:rPr lang="en-GB" dirty="0">
                <a:solidFill>
                  <a:srgbClr val="FFC000"/>
                </a:solidFill>
              </a:rPr>
              <a:t>cutting off</a:t>
            </a:r>
            <a:r>
              <a:rPr lang="en-GB" dirty="0"/>
              <a:t>, according to their custom, </a:t>
            </a:r>
            <a:r>
              <a:rPr lang="en-GB" dirty="0">
                <a:solidFill>
                  <a:srgbClr val="FFC000"/>
                </a:solidFill>
              </a:rPr>
              <a:t>the heads of the dead</a:t>
            </a:r>
            <a:r>
              <a:rPr lang="en-GB" dirty="0"/>
              <a:t>.</a:t>
            </a:r>
            <a:endParaRPr lang="en-GB" dirty="0">
              <a:solidFill>
                <a:srgbClr val="FFC000"/>
              </a:solidFill>
            </a:endParaRPr>
          </a:p>
        </p:txBody>
      </p:sp>
    </p:spTree>
    <p:extLst>
      <p:ext uri="{BB962C8B-B14F-4D97-AF65-F5344CB8AC3E}">
        <p14:creationId xmlns:p14="http://schemas.microsoft.com/office/powerpoint/2010/main" val="1419544981"/>
      </p:ext>
    </p:extLst>
  </p:cSld>
  <p:clrMapOvr>
    <a:masterClrMapping/>
  </p:clrMapOvr>
  <p:transition spd="slow">
    <p:randomBar dir="vert"/>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human</a:t>
            </a:r>
            <a:br>
              <a:rPr lang="de-DE" dirty="0"/>
            </a:br>
            <a:r>
              <a:rPr lang="de-DE" dirty="0"/>
              <a:t> sacrifice</a:t>
            </a:r>
            <a:endParaRPr lang="en-GB" dirty="0"/>
          </a:p>
        </p:txBody>
      </p:sp>
      <p:sp>
        <p:nvSpPr>
          <p:cNvPr id="3" name="Content Placeholder 2"/>
          <p:cNvSpPr>
            <a:spLocks noGrp="1"/>
          </p:cNvSpPr>
          <p:nvPr>
            <p:ph idx="1"/>
          </p:nvPr>
        </p:nvSpPr>
        <p:spPr>
          <a:xfrm rot="900000">
            <a:off x="3150499" y="606964"/>
            <a:ext cx="5455785" cy="5814780"/>
          </a:xfrm>
        </p:spPr>
        <p:txBody>
          <a:bodyPr>
            <a:normAutofit fontScale="85000" lnSpcReduction="10000"/>
          </a:bodyPr>
          <a:lstStyle/>
          <a:p>
            <a:r>
              <a:rPr lang="fr-FR" b="1" i="1" dirty="0" err="1"/>
              <a:t>Sholies</a:t>
            </a:r>
            <a:r>
              <a:rPr lang="fr-FR" b="1" i="1" dirty="0"/>
              <a:t> de Berne</a:t>
            </a:r>
            <a:r>
              <a:rPr lang="fr-FR" dirty="0"/>
              <a:t>, ajoutées à la </a:t>
            </a:r>
            <a:r>
              <a:rPr lang="fr-FR" i="1" dirty="0"/>
              <a:t>Pharsale</a:t>
            </a:r>
            <a:r>
              <a:rPr lang="fr-FR" dirty="0"/>
              <a:t> de Lucain  (</a:t>
            </a:r>
            <a:r>
              <a:rPr lang="fr-FR" dirty="0" err="1"/>
              <a:t>tpq</a:t>
            </a:r>
            <a:r>
              <a:rPr lang="fr-FR" dirty="0"/>
              <a:t> 4th c. AD) </a:t>
            </a:r>
            <a:br>
              <a:rPr lang="fr-FR" dirty="0"/>
            </a:br>
            <a:br>
              <a:rPr lang="fr-FR" dirty="0"/>
            </a:br>
            <a:r>
              <a:rPr lang="fr-FR" dirty="0"/>
              <a:t>Voici chez les Gaulois ce qui satisfait </a:t>
            </a:r>
            <a:r>
              <a:rPr lang="fr-FR" dirty="0">
                <a:solidFill>
                  <a:srgbClr val="FFC000"/>
                </a:solidFill>
              </a:rPr>
              <a:t>Teutatès Mercure </a:t>
            </a:r>
            <a:r>
              <a:rPr lang="fr-FR" dirty="0"/>
              <a:t>: un </a:t>
            </a:r>
            <a:r>
              <a:rPr lang="fr-FR" dirty="0">
                <a:solidFill>
                  <a:srgbClr val="FFC000"/>
                </a:solidFill>
              </a:rPr>
              <a:t>homme est plongé par la tête dans un bassin jusqu'à suffocation</a:t>
            </a:r>
            <a:r>
              <a:rPr lang="fr-FR" dirty="0"/>
              <a:t>. Voici ce qui satisfait </a:t>
            </a:r>
            <a:r>
              <a:rPr lang="fr-FR" dirty="0" err="1">
                <a:solidFill>
                  <a:srgbClr val="FFC000"/>
                </a:solidFill>
              </a:rPr>
              <a:t>Hésus</a:t>
            </a:r>
            <a:r>
              <a:rPr lang="fr-FR" dirty="0">
                <a:solidFill>
                  <a:srgbClr val="FFC000"/>
                </a:solidFill>
              </a:rPr>
              <a:t> Mars </a:t>
            </a:r>
            <a:r>
              <a:rPr lang="fr-FR" dirty="0"/>
              <a:t>: un homme est </a:t>
            </a:r>
            <a:r>
              <a:rPr lang="fr-FR" dirty="0">
                <a:solidFill>
                  <a:srgbClr val="FFC000"/>
                </a:solidFill>
              </a:rPr>
              <a:t>suspendu à un arbre jusqu'à ce que, avec écoulement de sang, ses membres se disjoignent </a:t>
            </a:r>
            <a:r>
              <a:rPr lang="fr-FR" dirty="0"/>
              <a:t>[ou : jusqu'à ce qu'en le frappant, on lui ait arraché les membres]. </a:t>
            </a:r>
            <a:br>
              <a:rPr lang="fr-FR" dirty="0"/>
            </a:br>
            <a:r>
              <a:rPr lang="fr-FR" dirty="0"/>
              <a:t>Voici comment </a:t>
            </a:r>
            <a:r>
              <a:rPr lang="fr-FR" dirty="0">
                <a:solidFill>
                  <a:srgbClr val="FFC000"/>
                </a:solidFill>
              </a:rPr>
              <a:t>Taranis Dis Pater </a:t>
            </a:r>
            <a:r>
              <a:rPr lang="fr-FR" dirty="0"/>
              <a:t>est satisfait chez eux : des </a:t>
            </a:r>
            <a:r>
              <a:rPr lang="fr-FR" dirty="0">
                <a:solidFill>
                  <a:srgbClr val="FFC000"/>
                </a:solidFill>
              </a:rPr>
              <a:t>hommes sont brûlés dans une sorte de ruche en bois.</a:t>
            </a:r>
            <a:endParaRPr lang="en-GB" dirty="0"/>
          </a:p>
        </p:txBody>
      </p:sp>
      <p:sp>
        <p:nvSpPr>
          <p:cNvPr id="4" name="Oval 3"/>
          <p:cNvSpPr/>
          <p:nvPr/>
        </p:nvSpPr>
        <p:spPr>
          <a:xfrm rot="919408">
            <a:off x="2596108" y="4951752"/>
            <a:ext cx="5791847" cy="1629342"/>
          </a:xfrm>
          <a:prstGeom prst="ellipse">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rot="919408">
            <a:off x="3100163" y="1573050"/>
            <a:ext cx="5791847" cy="1629342"/>
          </a:xfrm>
          <a:prstGeom prst="ellipse">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858098">
            <a:off x="-235252" y="2436493"/>
            <a:ext cx="3228121" cy="4625912"/>
          </a:xfrm>
          <a:prstGeom prst="rect">
            <a:avLst/>
          </a:prstGeom>
        </p:spPr>
      </p:pic>
      <p:sp>
        <p:nvSpPr>
          <p:cNvPr id="5" name="TextBox 4"/>
          <p:cNvSpPr txBox="1"/>
          <p:nvPr/>
        </p:nvSpPr>
        <p:spPr>
          <a:xfrm>
            <a:off x="532472" y="6229429"/>
            <a:ext cx="3168352" cy="646331"/>
          </a:xfrm>
          <a:prstGeom prst="rect">
            <a:avLst/>
          </a:prstGeom>
          <a:noFill/>
        </p:spPr>
        <p:txBody>
          <a:bodyPr wrap="square" rtlCol="0">
            <a:spAutoFit/>
          </a:bodyPr>
          <a:lstStyle/>
          <a:p>
            <a:r>
              <a:rPr lang="de-DE" dirty="0">
                <a:solidFill>
                  <a:srgbClr val="FFC000"/>
                </a:solidFill>
                <a:effectLst>
                  <a:outerShdw blurRad="38100" dist="38100" dir="2700000" algn="tl">
                    <a:srgbClr val="000000">
                      <a:alpha val="43137"/>
                    </a:srgbClr>
                  </a:outerShdw>
                </a:effectLst>
              </a:rPr>
              <a:t>Gundestrup cauldron</a:t>
            </a:r>
            <a:br>
              <a:rPr lang="de-DE" dirty="0">
                <a:solidFill>
                  <a:srgbClr val="FFC000"/>
                </a:solidFill>
                <a:effectLst>
                  <a:outerShdw blurRad="38100" dist="38100" dir="2700000" algn="tl">
                    <a:srgbClr val="000000">
                      <a:alpha val="43137"/>
                    </a:srgbClr>
                  </a:outerShdw>
                </a:effectLst>
              </a:rPr>
            </a:br>
            <a:r>
              <a:rPr lang="de-DE" dirty="0">
                <a:solidFill>
                  <a:srgbClr val="FFC000"/>
                </a:solidFill>
                <a:effectLst>
                  <a:outerShdw blurRad="38100" dist="38100" dir="2700000" algn="tl">
                    <a:srgbClr val="000000">
                      <a:alpha val="43137"/>
                    </a:srgbClr>
                  </a:outerShdw>
                </a:effectLst>
              </a:rPr>
              <a:t>Mythical depictions</a:t>
            </a:r>
            <a:endParaRPr lang="en-GB" dirty="0">
              <a:solidFill>
                <a:srgbClr val="FFC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65443171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22" presetClass="entr" presetSubtype="4"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down)">
                                      <p:cBhvr>
                                        <p:cTn id="12" dur="500"/>
                                        <p:tgtEl>
                                          <p:spTgt spid="7"/>
                                        </p:tgtEl>
                                      </p:cBhvr>
                                    </p:animEffect>
                                  </p:childTnLst>
                                </p:cTn>
                              </p:par>
                            </p:childTnLst>
                          </p:cTn>
                        </p:par>
                        <p:par>
                          <p:cTn id="13" fill="hold">
                            <p:stCondLst>
                              <p:cond delay="1000"/>
                            </p:stCondLst>
                            <p:childTnLst>
                              <p:par>
                                <p:cTn id="14" presetID="10" presetClass="entr" presetSubtype="0" fill="hold" grpId="0" nodeType="after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childTnLst>
                          </p:cTn>
                        </p:par>
                        <p:par>
                          <p:cTn id="17" fill="hold">
                            <p:stCondLst>
                              <p:cond delay="1500"/>
                            </p:stCondLst>
                            <p:childTnLst>
                              <p:par>
                                <p:cTn id="18" presetID="10" presetClass="exit" presetSubtype="0" fill="hold" grpId="0" nodeType="afterEffect">
                                  <p:stCondLst>
                                    <p:cond delay="250"/>
                                  </p:stCondLst>
                                  <p:childTnLst>
                                    <p:animEffect transition="out" filter="fade">
                                      <p:cBhvr>
                                        <p:cTn id="19" dur="500"/>
                                        <p:tgtEl>
                                          <p:spTgt spid="4"/>
                                        </p:tgtEl>
                                      </p:cBhvr>
                                    </p:animEffect>
                                    <p:set>
                                      <p:cBhvr>
                                        <p:cTn id="20"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head</a:t>
            </a:r>
            <a:br>
              <a:rPr lang="de-DE" dirty="0"/>
            </a:br>
            <a:r>
              <a:rPr lang="de-DE" dirty="0"/>
              <a:t>cult</a:t>
            </a:r>
            <a:endParaRPr lang="en-GB" dirty="0"/>
          </a:p>
        </p:txBody>
      </p:sp>
      <p:sp>
        <p:nvSpPr>
          <p:cNvPr id="3" name="Content Placeholder 2"/>
          <p:cNvSpPr>
            <a:spLocks noGrp="1"/>
          </p:cNvSpPr>
          <p:nvPr>
            <p:ph idx="1"/>
          </p:nvPr>
        </p:nvSpPr>
        <p:spPr>
          <a:xfrm rot="900000">
            <a:off x="3287565" y="618630"/>
            <a:ext cx="5335315" cy="4215028"/>
          </a:xfrm>
        </p:spPr>
        <p:txBody>
          <a:bodyPr>
            <a:normAutofit fontScale="77500" lnSpcReduction="20000"/>
          </a:bodyPr>
          <a:lstStyle/>
          <a:p>
            <a:r>
              <a:rPr lang="en-GB" b="1" dirty="0">
                <a:effectLst/>
              </a:rPr>
              <a:t>Strabo 4.4.5</a:t>
            </a:r>
            <a:br>
              <a:rPr lang="en-GB" b="1" dirty="0">
                <a:effectLst/>
              </a:rPr>
            </a:br>
            <a:br>
              <a:rPr lang="en-GB" b="1" dirty="0">
                <a:effectLst/>
              </a:rPr>
            </a:br>
            <a:r>
              <a:rPr lang="en-GB" dirty="0">
                <a:effectLst/>
              </a:rPr>
              <a:t>In addition to their folly, they have a barbarous and absurd custom, common however with many nations of the north, of </a:t>
            </a:r>
            <a:r>
              <a:rPr lang="en-GB" dirty="0">
                <a:solidFill>
                  <a:srgbClr val="FFC000"/>
                </a:solidFill>
                <a:effectLst/>
              </a:rPr>
              <a:t>suspending the heads of their enemies from their horses' necks on their return from battle, and when they have arrived nailing them as a spectacle to their gates</a:t>
            </a:r>
            <a:r>
              <a:rPr lang="en-GB" dirty="0">
                <a:effectLst/>
              </a:rPr>
              <a:t>. </a:t>
            </a:r>
            <a:r>
              <a:rPr lang="en-GB" dirty="0">
                <a:solidFill>
                  <a:srgbClr val="FFC000"/>
                </a:solidFill>
                <a:effectLst/>
              </a:rPr>
              <a:t>Poseidonius </a:t>
            </a:r>
            <a:r>
              <a:rPr lang="en-GB" dirty="0">
                <a:effectLst/>
              </a:rPr>
              <a:t>says he </a:t>
            </a:r>
            <a:r>
              <a:rPr lang="en-GB" dirty="0">
                <a:solidFill>
                  <a:srgbClr val="FFC000"/>
                </a:solidFill>
                <a:effectLst/>
              </a:rPr>
              <a:t>witnessed</a:t>
            </a:r>
            <a:r>
              <a:rPr lang="en-GB" dirty="0">
                <a:effectLst/>
              </a:rPr>
              <a:t> this in many different places, and was at first shocked, but became familiar with it in time on account of its frequency. </a:t>
            </a:r>
          </a:p>
          <a:p>
            <a:pPr marL="0" indent="0">
              <a:buNone/>
            </a:pPr>
            <a:endParaRPr lang="en-GB" dirty="0">
              <a:effectLst/>
            </a:endParaRPr>
          </a:p>
        </p:txBody>
      </p:sp>
      <p:pic>
        <p:nvPicPr>
          <p:cNvPr id="4" name="Picture 4" descr="http://1.bp.blogspot.com/-leO8nB1PG5Q/TupAuqpuLbI/AAAAAAAAJuE/lYj_W2bKy90/s400/roquepertusedoorway4.jpg"/>
          <p:cNvPicPr>
            <a:picLocks noChangeAspect="1" noChangeArrowheads="1"/>
          </p:cNvPicPr>
          <p:nvPr/>
        </p:nvPicPr>
        <p:blipFill rotWithShape="1">
          <a:blip r:embed="rId2">
            <a:extLst>
              <a:ext uri="{28A0092B-C50C-407E-A947-70E740481C1C}">
                <a14:useLocalDpi xmlns:a14="http://schemas.microsoft.com/office/drawing/2010/main" val="0"/>
              </a:ext>
            </a:extLst>
          </a:blip>
          <a:srcRect l="11003" t="9490" r="9548" b="4992"/>
          <a:stretch/>
        </p:blipFill>
        <p:spPr bwMode="auto">
          <a:xfrm>
            <a:off x="35420" y="4403323"/>
            <a:ext cx="3026979" cy="2443656"/>
          </a:xfrm>
          <a:prstGeom prst="rect">
            <a:avLst/>
          </a:prstGeom>
          <a:noFill/>
          <a:extLst>
            <a:ext uri="{909E8E84-426E-40DD-AFC4-6F175D3DCCD1}">
              <a14:hiddenFill xmlns:a14="http://schemas.microsoft.com/office/drawing/2010/main">
                <a:solidFill>
                  <a:srgbClr val="FFFFFF"/>
                </a:solidFill>
              </a14:hiddenFill>
            </a:ext>
          </a:extLst>
        </p:spPr>
      </p:pic>
      <p:sp>
        <p:nvSpPr>
          <p:cNvPr id="7" name="Oval 6"/>
          <p:cNvSpPr/>
          <p:nvPr/>
        </p:nvSpPr>
        <p:spPr>
          <a:xfrm rot="919408">
            <a:off x="3022673" y="3211560"/>
            <a:ext cx="5551962" cy="427540"/>
          </a:xfrm>
          <a:prstGeom prst="ellipse">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rot="795795">
            <a:off x="6347423" y="5366191"/>
            <a:ext cx="2391478" cy="646331"/>
          </a:xfrm>
          <a:prstGeom prst="rect">
            <a:avLst/>
          </a:prstGeom>
          <a:noFill/>
        </p:spPr>
        <p:txBody>
          <a:bodyPr wrap="square" rtlCol="0">
            <a:spAutoFit/>
          </a:bodyPr>
          <a:lstStyle/>
          <a:p>
            <a:pPr algn="r"/>
            <a:r>
              <a:rPr lang="de-DE" dirty="0">
                <a:sym typeface="Wingdings" pitchFamily="2" charset="2"/>
              </a:rPr>
              <a:t> i.e. obsolete </a:t>
            </a:r>
            <a:br>
              <a:rPr lang="de-DE" dirty="0">
                <a:sym typeface="Wingdings" pitchFamily="2" charset="2"/>
              </a:rPr>
            </a:br>
            <a:r>
              <a:rPr lang="de-DE" dirty="0">
                <a:sym typeface="Wingdings" pitchFamily="2" charset="2"/>
              </a:rPr>
              <a:t>in Strabo‘s time (?)</a:t>
            </a:r>
            <a:endParaRPr lang="en-GB" dirty="0"/>
          </a:p>
        </p:txBody>
      </p:sp>
      <p:cxnSp>
        <p:nvCxnSpPr>
          <p:cNvPr id="9" name="Straight Arrow Connector 8"/>
          <p:cNvCxnSpPr>
            <a:stCxn id="7" idx="4"/>
            <a:endCxn id="6" idx="0"/>
          </p:cNvCxnSpPr>
          <p:nvPr/>
        </p:nvCxnSpPr>
        <p:spPr>
          <a:xfrm>
            <a:off x="5742161" y="3631500"/>
            <a:ext cx="1875143" cy="1743311"/>
          </a:xfrm>
          <a:prstGeom prst="straightConnector1">
            <a:avLst/>
          </a:prstGeom>
          <a:ln w="57150">
            <a:solidFill>
              <a:srgbClr val="FFFF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214431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par>
                          <p:cTn id="8" fill="hold">
                            <p:stCondLst>
                              <p:cond delay="500"/>
                            </p:stCondLst>
                            <p:childTnLst>
                              <p:par>
                                <p:cTn id="9" presetID="22" presetClass="entr" presetSubtype="1"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wipe(up)">
                                      <p:cBhvr>
                                        <p:cTn id="11" dur="500"/>
                                        <p:tgtEl>
                                          <p:spTgt spid="9"/>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2"/>
          <p:cNvSpPr>
            <a:spLocks noGrp="1"/>
          </p:cNvSpPr>
          <p:nvPr>
            <p:ph idx="1"/>
          </p:nvPr>
        </p:nvSpPr>
        <p:spPr>
          <a:xfrm rot="900000">
            <a:off x="3287565" y="618630"/>
            <a:ext cx="5335315" cy="4215028"/>
          </a:xfrm>
        </p:spPr>
        <p:txBody>
          <a:bodyPr>
            <a:normAutofit fontScale="77500" lnSpcReduction="20000"/>
          </a:bodyPr>
          <a:lstStyle/>
          <a:p>
            <a:r>
              <a:rPr lang="en-GB" b="1" dirty="0">
                <a:effectLst/>
              </a:rPr>
              <a:t>Strabo 4.4.5</a:t>
            </a:r>
            <a:br>
              <a:rPr lang="en-GB" b="1" dirty="0">
                <a:effectLst/>
              </a:rPr>
            </a:br>
            <a:br>
              <a:rPr lang="en-GB" b="1" dirty="0">
                <a:effectLst/>
              </a:rPr>
            </a:br>
            <a:r>
              <a:rPr lang="en-GB" dirty="0">
                <a:effectLst/>
              </a:rPr>
              <a:t>In addition to their folly, they have a barbarous and absurd custom, common however with many nations of the north, of </a:t>
            </a:r>
            <a:r>
              <a:rPr lang="en-GB" dirty="0">
                <a:solidFill>
                  <a:srgbClr val="FFC000"/>
                </a:solidFill>
                <a:effectLst/>
              </a:rPr>
              <a:t>suspending the heads of their enemies from their horses' necks on their return from battle, and when they have arrived nailing them as a spectacle to their gates</a:t>
            </a:r>
            <a:r>
              <a:rPr lang="en-GB" dirty="0">
                <a:effectLst/>
              </a:rPr>
              <a:t>. </a:t>
            </a:r>
            <a:r>
              <a:rPr lang="en-GB" dirty="0">
                <a:solidFill>
                  <a:srgbClr val="FFC000"/>
                </a:solidFill>
                <a:effectLst/>
              </a:rPr>
              <a:t>Poseidonius </a:t>
            </a:r>
            <a:r>
              <a:rPr lang="en-GB" dirty="0">
                <a:effectLst/>
              </a:rPr>
              <a:t>says he </a:t>
            </a:r>
            <a:r>
              <a:rPr lang="en-GB" dirty="0">
                <a:solidFill>
                  <a:srgbClr val="FFC000"/>
                </a:solidFill>
                <a:effectLst/>
              </a:rPr>
              <a:t>witnessed</a:t>
            </a:r>
            <a:r>
              <a:rPr lang="en-GB" dirty="0">
                <a:effectLst/>
              </a:rPr>
              <a:t> this in many different places, and was at first shocked, but became familiar with it in time on account of its frequency. </a:t>
            </a:r>
          </a:p>
          <a:p>
            <a:pPr marL="0" indent="0">
              <a:buNone/>
            </a:pPr>
            <a:endParaRPr lang="en-GB" dirty="0">
              <a:effectLst/>
            </a:endParaRPr>
          </a:p>
        </p:txBody>
      </p:sp>
      <p:sp>
        <p:nvSpPr>
          <p:cNvPr id="11" name="Oval 10"/>
          <p:cNvSpPr/>
          <p:nvPr/>
        </p:nvSpPr>
        <p:spPr>
          <a:xfrm rot="919408">
            <a:off x="3022673" y="3211560"/>
            <a:ext cx="5551962" cy="427540"/>
          </a:xfrm>
          <a:prstGeom prst="ellipse">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1"/>
          <p:cNvSpPr>
            <a:spLocks noGrp="1"/>
          </p:cNvSpPr>
          <p:nvPr>
            <p:ph type="title"/>
          </p:nvPr>
        </p:nvSpPr>
        <p:spPr>
          <a:xfrm rot="-4500000">
            <a:off x="-633894" y="2921988"/>
            <a:ext cx="5064953" cy="1695631"/>
          </a:xfrm>
        </p:spPr>
        <p:txBody>
          <a:bodyPr/>
          <a:lstStyle/>
          <a:p>
            <a:r>
              <a:rPr lang="de-DE" dirty="0"/>
              <a:t>head</a:t>
            </a:r>
            <a:br>
              <a:rPr lang="de-DE" dirty="0"/>
            </a:br>
            <a:r>
              <a:rPr lang="de-DE" dirty="0"/>
              <a:t>cult</a:t>
            </a:r>
            <a:endParaRPr lang="en-GB" dirty="0"/>
          </a:p>
        </p:txBody>
      </p:sp>
      <p:pic>
        <p:nvPicPr>
          <p:cNvPr id="6" name="Picture 4" descr="http://1.bp.blogspot.com/-leO8nB1PG5Q/TupAuqpuLbI/AAAAAAAAJuE/lYj_W2bKy90/s400/roquepertusedoorway4.jpg"/>
          <p:cNvPicPr>
            <a:picLocks noChangeAspect="1" noChangeArrowheads="1"/>
          </p:cNvPicPr>
          <p:nvPr/>
        </p:nvPicPr>
        <p:blipFill rotWithShape="1">
          <a:blip r:embed="rId2">
            <a:extLst>
              <a:ext uri="{28A0092B-C50C-407E-A947-70E740481C1C}">
                <a14:useLocalDpi xmlns:a14="http://schemas.microsoft.com/office/drawing/2010/main" val="0"/>
              </a:ext>
            </a:extLst>
          </a:blip>
          <a:srcRect l="11003" t="9490" r="9548" b="4992"/>
          <a:stretch/>
        </p:blipFill>
        <p:spPr bwMode="auto">
          <a:xfrm>
            <a:off x="35420" y="4403323"/>
            <a:ext cx="3026979" cy="244365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5500514" y="5514974"/>
            <a:ext cx="3643486" cy="1354217"/>
          </a:xfrm>
          <a:prstGeom prst="rect">
            <a:avLst/>
          </a:prstGeom>
          <a:noFill/>
        </p:spPr>
        <p:txBody>
          <a:bodyPr wrap="square" rtlCol="0">
            <a:spAutoFit/>
          </a:bodyPr>
          <a:lstStyle/>
          <a:p>
            <a:r>
              <a:rPr lang="en-GB" sz="1600" b="1" dirty="0"/>
              <a:t>Lancaster </a:t>
            </a:r>
            <a:r>
              <a:rPr lang="en-GB" sz="1600" b="1" i="1" dirty="0"/>
              <a:t>(c. </a:t>
            </a:r>
            <a:r>
              <a:rPr lang="en-GB" sz="1600" b="1" dirty="0"/>
              <a:t>AD 100</a:t>
            </a:r>
            <a:r>
              <a:rPr lang="en-GB" sz="1600" b="1" i="1" dirty="0"/>
              <a:t>)</a:t>
            </a:r>
          </a:p>
          <a:p>
            <a:r>
              <a:rPr lang="en-GB" sz="1600" i="1" dirty="0"/>
              <a:t>RIB</a:t>
            </a:r>
            <a:r>
              <a:rPr lang="en-GB" sz="1600" dirty="0"/>
              <a:t> III 3185:</a:t>
            </a:r>
            <a:r>
              <a:rPr lang="en-GB" sz="1600" i="1" dirty="0"/>
              <a:t> Dis | </a:t>
            </a:r>
            <a:r>
              <a:rPr lang="en-GB" sz="1600" i="1" dirty="0" err="1"/>
              <a:t>Manibus</a:t>
            </a:r>
            <a:r>
              <a:rPr lang="en-GB" sz="1600" i="1" dirty="0"/>
              <a:t> </a:t>
            </a:r>
            <a:r>
              <a:rPr lang="en-GB" sz="1600" i="1" dirty="0" err="1"/>
              <a:t>Insus</a:t>
            </a:r>
            <a:r>
              <a:rPr lang="en-GB" sz="1600" i="1" dirty="0"/>
              <a:t> </a:t>
            </a:r>
            <a:r>
              <a:rPr lang="en-GB" sz="1600" i="1" dirty="0" err="1"/>
              <a:t>Vodulli</a:t>
            </a:r>
            <a:r>
              <a:rPr lang="en-GB" sz="1600" i="1" dirty="0"/>
              <a:t> | [</a:t>
            </a:r>
            <a:r>
              <a:rPr lang="en-GB" sz="1600" i="1" dirty="0" err="1"/>
              <a:t>fil</a:t>
            </a:r>
            <a:r>
              <a:rPr lang="en-GB" sz="1600" i="1" dirty="0"/>
              <a:t>]</a:t>
            </a:r>
            <a:r>
              <a:rPr lang="en-GB" sz="1600" i="1" dirty="0" err="1"/>
              <a:t>ius</a:t>
            </a:r>
            <a:r>
              <a:rPr lang="en-GB" sz="1600" i="1" dirty="0"/>
              <a:t> </a:t>
            </a:r>
            <a:r>
              <a:rPr lang="en-GB" sz="1600" i="1" dirty="0" err="1">
                <a:solidFill>
                  <a:srgbClr val="FFC000"/>
                </a:solidFill>
              </a:rPr>
              <a:t>cive</a:t>
            </a:r>
            <a:r>
              <a:rPr lang="en-GB" sz="1600" i="1" dirty="0">
                <a:solidFill>
                  <a:srgbClr val="FFC000"/>
                </a:solidFill>
              </a:rPr>
              <a:t>(s) </a:t>
            </a:r>
            <a:r>
              <a:rPr lang="en-GB" sz="1600" i="1" dirty="0" err="1">
                <a:solidFill>
                  <a:srgbClr val="FFC000"/>
                </a:solidFill>
              </a:rPr>
              <a:t>Trever</a:t>
            </a:r>
            <a:r>
              <a:rPr lang="en-GB" sz="1600" i="1" dirty="0">
                <a:solidFill>
                  <a:srgbClr val="FFC000"/>
                </a:solidFill>
              </a:rPr>
              <a:t> </a:t>
            </a:r>
            <a:r>
              <a:rPr lang="en-GB" sz="1600" i="1" dirty="0" err="1"/>
              <a:t>eques</a:t>
            </a:r>
            <a:r>
              <a:rPr lang="en-GB" sz="1600" i="1" dirty="0"/>
              <a:t> </a:t>
            </a:r>
            <a:r>
              <a:rPr lang="en-GB" sz="1600" i="1" dirty="0" err="1"/>
              <a:t>alae</a:t>
            </a:r>
            <a:r>
              <a:rPr lang="en-GB" sz="1600" i="1" dirty="0"/>
              <a:t> Aug(</a:t>
            </a:r>
            <a:r>
              <a:rPr lang="en-GB" sz="1600" i="1" dirty="0" err="1"/>
              <a:t>ustae</a:t>
            </a:r>
            <a:r>
              <a:rPr lang="en-GB" sz="1600" i="1" dirty="0"/>
              <a:t>) | [t(</a:t>
            </a:r>
            <a:r>
              <a:rPr lang="en-GB" sz="1600" i="1" dirty="0" err="1"/>
              <a:t>urma</a:t>
            </a:r>
            <a:r>
              <a:rPr lang="en-GB" sz="1600" i="1" dirty="0"/>
              <a:t>)] </a:t>
            </a:r>
            <a:r>
              <a:rPr lang="en-GB" sz="1600" i="1" dirty="0" err="1"/>
              <a:t>Victoris</a:t>
            </a:r>
            <a:r>
              <a:rPr lang="en-GB" sz="1600" i="1" dirty="0"/>
              <a:t> curator Domitia[---]. </a:t>
            </a:r>
          </a:p>
        </p:txBody>
      </p:sp>
      <p:pic>
        <p:nvPicPr>
          <p:cNvPr id="7" name="Picture 2" descr="http://farm4.static.flickr.com/3059/2697841107_fee5a336d6_o.jpg"/>
          <p:cNvPicPr>
            <a:picLocks noChangeAspect="1" noChangeArrowheads="1"/>
          </p:cNvPicPr>
          <p:nvPr/>
        </p:nvPicPr>
        <p:blipFill rotWithShape="1">
          <a:blip r:embed="rId3">
            <a:extLst>
              <a:ext uri="{28A0092B-C50C-407E-A947-70E740481C1C}">
                <a14:useLocalDpi xmlns:a14="http://schemas.microsoft.com/office/drawing/2010/main" val="0"/>
              </a:ext>
            </a:extLst>
          </a:blip>
          <a:srcRect l="6953" r="10010"/>
          <a:stretch/>
        </p:blipFill>
        <p:spPr bwMode="auto">
          <a:xfrm>
            <a:off x="2451100" y="2261270"/>
            <a:ext cx="3049414" cy="45823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952305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head</a:t>
            </a:r>
            <a:br>
              <a:rPr lang="de-DE" dirty="0"/>
            </a:br>
            <a:r>
              <a:rPr lang="de-DE" dirty="0"/>
              <a:t>cult</a:t>
            </a:r>
            <a:endParaRPr lang="en-GB" dirty="0"/>
          </a:p>
        </p:txBody>
      </p:sp>
      <p:pic>
        <p:nvPicPr>
          <p:cNvPr id="4" name="Picture 4" descr="http://1.bp.blogspot.com/-leO8nB1PG5Q/TupAuqpuLbI/AAAAAAAAJuE/lYj_W2bKy90/s400/roquepertusedoorway4.jpg"/>
          <p:cNvPicPr>
            <a:picLocks noChangeAspect="1" noChangeArrowheads="1"/>
          </p:cNvPicPr>
          <p:nvPr/>
        </p:nvPicPr>
        <p:blipFill rotWithShape="1">
          <a:blip r:embed="rId2">
            <a:extLst>
              <a:ext uri="{28A0092B-C50C-407E-A947-70E740481C1C}">
                <a14:useLocalDpi xmlns:a14="http://schemas.microsoft.com/office/drawing/2010/main" val="0"/>
              </a:ext>
            </a:extLst>
          </a:blip>
          <a:srcRect l="11003" t="9490" r="9548" b="4992"/>
          <a:stretch/>
        </p:blipFill>
        <p:spPr bwMode="auto">
          <a:xfrm>
            <a:off x="35420" y="4403323"/>
            <a:ext cx="3026979" cy="244365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rot="900000">
            <a:off x="2977177" y="448513"/>
            <a:ext cx="5766286" cy="6504896"/>
          </a:xfrm>
        </p:spPr>
        <p:txBody>
          <a:bodyPr>
            <a:noAutofit/>
          </a:bodyPr>
          <a:lstStyle/>
          <a:p>
            <a:r>
              <a:rPr lang="de-DE" sz="1600" dirty="0">
                <a:solidFill>
                  <a:srgbClr val="FFC000"/>
                </a:solidFill>
              </a:rPr>
              <a:t>           </a:t>
            </a:r>
            <a:r>
              <a:rPr lang="de-DE" sz="1600" b="1" dirty="0">
                <a:solidFill>
                  <a:srgbClr val="FFC000"/>
                </a:solidFill>
              </a:rPr>
              <a:t>Equally: Diodorus Siculus V 29</a:t>
            </a:r>
            <a:br>
              <a:rPr lang="de-DE" sz="1600" b="1" dirty="0">
                <a:solidFill>
                  <a:srgbClr val="FFC000"/>
                </a:solidFill>
              </a:rPr>
            </a:br>
            <a:r>
              <a:rPr lang="de-DE" sz="1600" dirty="0">
                <a:solidFill>
                  <a:schemeClr val="tx1">
                    <a:lumMod val="95000"/>
                  </a:schemeClr>
                </a:solidFill>
              </a:rPr>
              <a:t>[</a:t>
            </a:r>
            <a:r>
              <a:rPr lang="en-GB" sz="1600" dirty="0">
                <a:solidFill>
                  <a:schemeClr val="tx1">
                    <a:lumMod val="95000"/>
                  </a:schemeClr>
                </a:solidFill>
              </a:rPr>
              <a:t>4] When </a:t>
            </a:r>
            <a:r>
              <a:rPr lang="en-GB" sz="1600" dirty="0"/>
              <a:t>their enemies fall they </a:t>
            </a:r>
            <a:r>
              <a:rPr lang="en-GB" sz="1600" dirty="0">
                <a:solidFill>
                  <a:srgbClr val="FFC000"/>
                </a:solidFill>
              </a:rPr>
              <a:t>cut off their heads </a:t>
            </a:r>
            <a:r>
              <a:rPr lang="en-GB" sz="1600" dirty="0"/>
              <a:t>and fasten them about the </a:t>
            </a:r>
            <a:r>
              <a:rPr lang="en-GB" sz="1600" dirty="0">
                <a:solidFill>
                  <a:srgbClr val="FFC000"/>
                </a:solidFill>
              </a:rPr>
              <a:t>necks of their horses</a:t>
            </a:r>
            <a:r>
              <a:rPr lang="en-GB" sz="1600" dirty="0"/>
              <a:t>; and turning over to their attendants the arms of their opponents, all covered with blood, they carry them off as booty, singing a paean over them and striking up a song of victory, and these first-fruits of battle they fasten by nails upon their houses, just as men do, in certain kinds of hunting, with the heads of wild beasts they have mastered. [5] The heads of their </a:t>
            </a:r>
            <a:r>
              <a:rPr lang="en-GB" sz="1600" dirty="0">
                <a:solidFill>
                  <a:srgbClr val="FFC000"/>
                </a:solidFill>
              </a:rPr>
              <a:t>most distinguished enemies they embalm in cedar-oil</a:t>
            </a:r>
            <a:r>
              <a:rPr lang="en-GB" sz="1600" dirty="0"/>
              <a:t> and carefully preserve in a chest, and these they exhibit to strangers, gravely maintaining that in exchange for this head some one of their ancestors, or their father, or the man himself, refused the offer of a great sum of money. And some men among them, we are told, boast that they have not accepted an equal weight of gold for the head they show, displaying a barbarous sort of greatness of soul; for not to sell that which constitutes a witness and proof of one's valour is a noble thing, but to continue to fight against one of our own race, after he is dead, is to descend to the level of beasts. </a:t>
            </a:r>
            <a:br>
              <a:rPr lang="en-GB" sz="1600" dirty="0"/>
            </a:br>
            <a:r>
              <a:rPr lang="de-DE" sz="1600" b="1" dirty="0">
                <a:solidFill>
                  <a:srgbClr val="FFC000"/>
                </a:solidFill>
              </a:rPr>
              <a:t>And Berne Scholies to Lucan:</a:t>
            </a:r>
            <a:br>
              <a:rPr lang="de-DE" sz="1600" b="1" dirty="0">
                <a:solidFill>
                  <a:srgbClr val="FFC000"/>
                </a:solidFill>
              </a:rPr>
            </a:br>
            <a:r>
              <a:rPr lang="de-DE" sz="1600" dirty="0">
                <a:solidFill>
                  <a:srgbClr val="FFC000"/>
                </a:solidFill>
              </a:rPr>
              <a:t>(They consider) Taranis Jupiter  to be the tutelary deity of war and among the greatest deities of heaven; he was accustomed to receive </a:t>
            </a:r>
            <a:r>
              <a:rPr lang="de-DE" sz="1600" u="sng" dirty="0">
                <a:solidFill>
                  <a:srgbClr val="FFC000"/>
                </a:solidFill>
              </a:rPr>
              <a:t>as offering human </a:t>
            </a:r>
            <a:br>
              <a:rPr lang="de-DE" sz="1600" u="sng" dirty="0">
                <a:solidFill>
                  <a:srgbClr val="FFC000"/>
                </a:solidFill>
              </a:rPr>
            </a:br>
            <a:r>
              <a:rPr lang="de-DE" sz="1600" u="sng" dirty="0">
                <a:solidFill>
                  <a:srgbClr val="FFC000"/>
                </a:solidFill>
              </a:rPr>
              <a:t>heads</a:t>
            </a:r>
            <a:r>
              <a:rPr lang="de-DE" sz="1600" dirty="0">
                <a:solidFill>
                  <a:srgbClr val="FFC000"/>
                </a:solidFill>
              </a:rPr>
              <a:t>, now he is content</a:t>
            </a:r>
            <a:br>
              <a:rPr lang="de-DE" sz="1600" dirty="0">
                <a:solidFill>
                  <a:srgbClr val="FFC000"/>
                </a:solidFill>
              </a:rPr>
            </a:br>
            <a:r>
              <a:rPr lang="de-DE" sz="1600" dirty="0">
                <a:solidFill>
                  <a:srgbClr val="FFC000"/>
                </a:solidFill>
              </a:rPr>
              <a:t> with animals (...). </a:t>
            </a:r>
          </a:p>
        </p:txBody>
      </p:sp>
      <p:pic>
        <p:nvPicPr>
          <p:cNvPr id="8" name="Picture 2" descr="http://farm4.static.flickr.com/3059/2697841107_fee5a336d6_o.jpg"/>
          <p:cNvPicPr>
            <a:picLocks noChangeAspect="1" noChangeArrowheads="1"/>
          </p:cNvPicPr>
          <p:nvPr/>
        </p:nvPicPr>
        <p:blipFill rotWithShape="1">
          <a:blip r:embed="rId3">
            <a:extLst>
              <a:ext uri="{28A0092B-C50C-407E-A947-70E740481C1C}">
                <a14:useLocalDpi xmlns:a14="http://schemas.microsoft.com/office/drawing/2010/main" val="0"/>
              </a:ext>
            </a:extLst>
          </a:blip>
          <a:srcRect l="6953" r="10010"/>
          <a:stretch/>
        </p:blipFill>
        <p:spPr bwMode="auto">
          <a:xfrm>
            <a:off x="2451100" y="2261270"/>
            <a:ext cx="3049414" cy="45823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138201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xit" presetSubtype="0" fill="hold" nodeType="afterEffect">
                                  <p:stCondLst>
                                    <p:cond delay="0"/>
                                  </p:stCondLst>
                                  <p:childTnLst>
                                    <p:anim calcmode="lin" valueType="num">
                                      <p:cBhvr>
                                        <p:cTn id="6" dur="1000"/>
                                        <p:tgtEl>
                                          <p:spTgt spid="8"/>
                                        </p:tgtEl>
                                        <p:attrNameLst>
                                          <p:attrName>ppt_w</p:attrName>
                                        </p:attrNameLst>
                                      </p:cBhvr>
                                      <p:tavLst>
                                        <p:tav tm="0">
                                          <p:val>
                                            <p:strVal val="ppt_w"/>
                                          </p:val>
                                        </p:tav>
                                        <p:tav tm="100000">
                                          <p:val>
                                            <p:fltVal val="0"/>
                                          </p:val>
                                        </p:tav>
                                      </p:tavLst>
                                    </p:anim>
                                    <p:anim calcmode="lin" valueType="num">
                                      <p:cBhvr>
                                        <p:cTn id="7" dur="1000"/>
                                        <p:tgtEl>
                                          <p:spTgt spid="8"/>
                                        </p:tgtEl>
                                        <p:attrNameLst>
                                          <p:attrName>ppt_h</p:attrName>
                                        </p:attrNameLst>
                                      </p:cBhvr>
                                      <p:tavLst>
                                        <p:tav tm="0">
                                          <p:val>
                                            <p:strVal val="ppt_h"/>
                                          </p:val>
                                        </p:tav>
                                        <p:tav tm="100000">
                                          <p:val>
                                            <p:fltVal val="0"/>
                                          </p:val>
                                        </p:tav>
                                      </p:tavLst>
                                    </p:anim>
                                    <p:anim calcmode="lin" valueType="num">
                                      <p:cBhvr>
                                        <p:cTn id="8" dur="1000"/>
                                        <p:tgtEl>
                                          <p:spTgt spid="8"/>
                                        </p:tgtEl>
                                        <p:attrNameLst>
                                          <p:attrName>style.rotation</p:attrName>
                                        </p:attrNameLst>
                                      </p:cBhvr>
                                      <p:tavLst>
                                        <p:tav tm="0">
                                          <p:val>
                                            <p:fltVal val="0"/>
                                          </p:val>
                                        </p:tav>
                                        <p:tav tm="100000">
                                          <p:val>
                                            <p:fltVal val="90"/>
                                          </p:val>
                                        </p:tav>
                                      </p:tavLst>
                                    </p:anim>
                                    <p:animEffect transition="out" filter="fade">
                                      <p:cBhvr>
                                        <p:cTn id="9" dur="1000"/>
                                        <p:tgtEl>
                                          <p:spTgt spid="8"/>
                                        </p:tgtEl>
                                      </p:cBhvr>
                                    </p:animEffect>
                                    <p:set>
                                      <p:cBhvr>
                                        <p:cTn id="10" dur="1" fill="hold">
                                          <p:stCondLst>
                                            <p:cond delay="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head</a:t>
            </a:r>
            <a:br>
              <a:rPr lang="de-DE" dirty="0"/>
            </a:br>
            <a:r>
              <a:rPr lang="de-DE" dirty="0"/>
              <a:t>cult</a:t>
            </a:r>
            <a:endParaRPr lang="en-GB" dirty="0"/>
          </a:p>
        </p:txBody>
      </p:sp>
      <p:sp>
        <p:nvSpPr>
          <p:cNvPr id="3" name="Content Placeholder 2"/>
          <p:cNvSpPr>
            <a:spLocks noGrp="1"/>
          </p:cNvSpPr>
          <p:nvPr>
            <p:ph idx="1"/>
          </p:nvPr>
        </p:nvSpPr>
        <p:spPr>
          <a:xfrm rot="900000">
            <a:off x="3427989" y="748293"/>
            <a:ext cx="5324822" cy="3370384"/>
          </a:xfrm>
        </p:spPr>
        <p:txBody>
          <a:bodyPr>
            <a:normAutofit fontScale="77500" lnSpcReduction="20000"/>
          </a:bodyPr>
          <a:lstStyle/>
          <a:p>
            <a:r>
              <a:rPr lang="en-GB" b="1" dirty="0">
                <a:effectLst/>
              </a:rPr>
              <a:t>Strabo 4.4.5</a:t>
            </a:r>
            <a:br>
              <a:rPr lang="en-GB" b="1" dirty="0">
                <a:effectLst/>
              </a:rPr>
            </a:br>
            <a:r>
              <a:rPr lang="en-GB" b="1" dirty="0">
                <a:effectLst/>
              </a:rPr>
              <a:t>      </a:t>
            </a:r>
            <a:r>
              <a:rPr lang="en-GB" dirty="0">
                <a:effectLst/>
              </a:rPr>
              <a:t>(…) </a:t>
            </a:r>
            <a:r>
              <a:rPr lang="en-GB" dirty="0" err="1">
                <a:solidFill>
                  <a:srgbClr val="FFC000"/>
                </a:solidFill>
                <a:effectLst/>
              </a:rPr>
              <a:t>Posidonius</a:t>
            </a:r>
            <a:r>
              <a:rPr lang="en-GB" dirty="0">
                <a:solidFill>
                  <a:srgbClr val="FFC000"/>
                </a:solidFill>
                <a:effectLst/>
              </a:rPr>
              <a:t> </a:t>
            </a:r>
            <a:r>
              <a:rPr lang="en-GB" dirty="0">
                <a:effectLst/>
              </a:rPr>
              <a:t>says he </a:t>
            </a:r>
            <a:r>
              <a:rPr lang="en-GB" dirty="0">
                <a:solidFill>
                  <a:srgbClr val="FFC000"/>
                </a:solidFill>
                <a:effectLst/>
              </a:rPr>
              <a:t>witnessed</a:t>
            </a:r>
            <a:r>
              <a:rPr lang="en-GB" dirty="0">
                <a:effectLst/>
              </a:rPr>
              <a:t> this in many different places, and was at first shocked, but became familiar with it in time on account of its frequency. The </a:t>
            </a:r>
            <a:r>
              <a:rPr lang="en-GB" dirty="0">
                <a:solidFill>
                  <a:srgbClr val="FFC000"/>
                </a:solidFill>
                <a:effectLst/>
              </a:rPr>
              <a:t>heads of any illustrious persons they embalm with cedar, exhibit them to strangers, and would not sell them for their weight in gold</a:t>
            </a:r>
            <a:r>
              <a:rPr lang="en-GB" dirty="0">
                <a:effectLst/>
              </a:rPr>
              <a:t>. However, the Romans put a stop to these customs…</a:t>
            </a:r>
          </a:p>
        </p:txBody>
      </p:sp>
      <p:pic>
        <p:nvPicPr>
          <p:cNvPr id="4" name="Picture 4" descr="http://1.bp.blogspot.com/-leO8nB1PG5Q/TupAuqpuLbI/AAAAAAAAJuE/lYj_W2bKy90/s400/roquepertusedoorway4.jpg"/>
          <p:cNvPicPr>
            <a:picLocks noChangeAspect="1" noChangeArrowheads="1"/>
          </p:cNvPicPr>
          <p:nvPr/>
        </p:nvPicPr>
        <p:blipFill rotWithShape="1">
          <a:blip r:embed="rId2">
            <a:extLst>
              <a:ext uri="{28A0092B-C50C-407E-A947-70E740481C1C}">
                <a14:useLocalDpi xmlns:a14="http://schemas.microsoft.com/office/drawing/2010/main" val="0"/>
              </a:ext>
            </a:extLst>
          </a:blip>
          <a:srcRect l="11003" t="9490" r="9548" b="4992"/>
          <a:stretch/>
        </p:blipFill>
        <p:spPr bwMode="auto">
          <a:xfrm>
            <a:off x="35420" y="4403323"/>
            <a:ext cx="3026979" cy="244365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rot="795795">
            <a:off x="6916943" y="5432406"/>
            <a:ext cx="1814259" cy="646331"/>
          </a:xfrm>
          <a:prstGeom prst="rect">
            <a:avLst/>
          </a:prstGeom>
          <a:noFill/>
        </p:spPr>
        <p:txBody>
          <a:bodyPr wrap="square" rtlCol="0">
            <a:spAutoFit/>
          </a:bodyPr>
          <a:lstStyle/>
          <a:p>
            <a:pPr marL="285750" indent="-285750" algn="r">
              <a:buFont typeface="Wingdings"/>
              <a:buChar char="à"/>
            </a:pPr>
            <a:r>
              <a:rPr lang="de-DE" dirty="0">
                <a:sym typeface="Wingdings" pitchFamily="2" charset="2"/>
              </a:rPr>
              <a:t>i.e. an ancestor cult</a:t>
            </a:r>
          </a:p>
        </p:txBody>
      </p:sp>
      <p:cxnSp>
        <p:nvCxnSpPr>
          <p:cNvPr id="7" name="Straight Arrow Connector 6"/>
          <p:cNvCxnSpPr>
            <a:stCxn id="3" idx="2"/>
            <a:endCxn id="5" idx="0"/>
          </p:cNvCxnSpPr>
          <p:nvPr/>
        </p:nvCxnSpPr>
        <p:spPr>
          <a:xfrm>
            <a:off x="5654240" y="4061255"/>
            <a:ext cx="2243975" cy="1379771"/>
          </a:xfrm>
          <a:prstGeom prst="straightConnector1">
            <a:avLst/>
          </a:prstGeom>
          <a:ln w="57150">
            <a:solidFill>
              <a:srgbClr val="FFC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9335958"/>
      </p:ext>
    </p:extLst>
  </p:cSld>
  <p:clrMapOvr>
    <a:masterClrMapping/>
  </p:clrMapOvr>
  <p:transition spd="slow">
    <p:randomBar dir="vert"/>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ancestor</a:t>
            </a:r>
            <a:br>
              <a:rPr lang="de-DE" dirty="0"/>
            </a:br>
            <a:r>
              <a:rPr lang="de-DE" dirty="0"/>
              <a:t>cult</a:t>
            </a:r>
            <a:endParaRPr lang="en-GB" dirty="0"/>
          </a:p>
        </p:txBody>
      </p:sp>
      <p:pic>
        <p:nvPicPr>
          <p:cNvPr id="6" name="Picture 4" descr="http://1.bp.blogspot.com/-leO8nB1PG5Q/TupAuqpuLbI/AAAAAAAAJuE/lYj_W2bKy90/s400/roquepertusedoorway4.jpg"/>
          <p:cNvPicPr>
            <a:picLocks noChangeAspect="1" noChangeArrowheads="1"/>
          </p:cNvPicPr>
          <p:nvPr/>
        </p:nvPicPr>
        <p:blipFill rotWithShape="1">
          <a:blip r:embed="rId2">
            <a:extLst>
              <a:ext uri="{28A0092B-C50C-407E-A947-70E740481C1C}">
                <a14:useLocalDpi xmlns:a14="http://schemas.microsoft.com/office/drawing/2010/main" val="0"/>
              </a:ext>
            </a:extLst>
          </a:blip>
          <a:srcRect l="11003" t="9490" r="9548" b="4992"/>
          <a:stretch/>
        </p:blipFill>
        <p:spPr bwMode="auto">
          <a:xfrm>
            <a:off x="35420" y="4403323"/>
            <a:ext cx="3026979" cy="244365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55776" y="4165816"/>
            <a:ext cx="6371805" cy="2359528"/>
          </a:xfrm>
          <a:prstGeom prst="rect">
            <a:avLst/>
          </a:prstGeom>
        </p:spPr>
      </p:pic>
      <p:pic>
        <p:nvPicPr>
          <p:cNvPr id="7" name="Picture 6"/>
          <p:cNvPicPr>
            <a:picLocks noChangeAspect="1"/>
          </p:cNvPicPr>
          <p:nvPr/>
        </p:nvPicPr>
        <p:blipFill>
          <a:blip r:embed="rId4" cstate="print">
            <a:duotone>
              <a:prstClr val="black"/>
              <a:srgbClr val="D9C3A5">
                <a:tint val="50000"/>
                <a:satMod val="180000"/>
              </a:srgbClr>
            </a:duotone>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tretch>
            <a:fillRect/>
          </a:stretch>
        </p:blipFill>
        <p:spPr>
          <a:xfrm rot="807640">
            <a:off x="6446322" y="599006"/>
            <a:ext cx="2693144" cy="3429399"/>
          </a:xfrm>
          <a:prstGeom prst="rect">
            <a:avLst/>
          </a:prstGeom>
        </p:spPr>
      </p:pic>
      <p:pic>
        <p:nvPicPr>
          <p:cNvPr id="5" name="Picture 1029" descr="C:\Eigene Dateien\FERCAN\Entremont Tetes Coupees from M Green Druiden.JPG"/>
          <p:cNvPicPr>
            <a:picLocks noGrp="1" noChangeAspect="1" noChangeArrowheads="1"/>
          </p:cNvPicPr>
          <p:nvPr>
            <p:ph idx="1"/>
          </p:nvPr>
        </p:nvPicPr>
        <p:blipFill>
          <a:blip r:embed="rId6" cstate="print">
            <a:lum bright="12000" contrast="12000"/>
            <a:extLst>
              <a:ext uri="{BEBA8EAE-BF5A-486C-A8C5-ECC9F3942E4B}">
                <a14:imgProps xmlns:a14="http://schemas.microsoft.com/office/drawing/2010/main">
                  <a14:imgLayer r:embed="rId7">
                    <a14:imgEffect>
                      <a14:backgroundRemoval t="3076" b="97496" l="1027" r="100000"/>
                    </a14:imgEffect>
                  </a14:imgLayer>
                </a14:imgProps>
              </a:ext>
              <a:ext uri="{28A0092B-C50C-407E-A947-70E740481C1C}">
                <a14:useLocalDpi xmlns:a14="http://schemas.microsoft.com/office/drawing/2010/main" val="0"/>
              </a:ext>
            </a:extLst>
          </a:blip>
          <a:srcRect/>
          <a:stretch>
            <a:fillRect/>
          </a:stretch>
        </p:blipFill>
        <p:spPr bwMode="auto">
          <a:xfrm>
            <a:off x="3419872" y="33463"/>
            <a:ext cx="3398049" cy="3251521"/>
          </a:xfrm>
          <a:prstGeom prst="rect">
            <a:avLst/>
          </a:prstGeom>
          <a:noFill/>
          <a:extLst>
            <a:ext uri="{909E8E84-426E-40DD-AFC4-6F175D3DCCD1}">
              <a14:hiddenFill xmlns:a14="http://schemas.microsoft.com/office/drawing/2010/main">
                <a:solidFill>
                  <a:srgbClr val="FFFFFF"/>
                </a:solidFill>
              </a14:hiddenFill>
            </a:ext>
          </a:extLst>
        </p:spPr>
      </p:pic>
      <p:sp>
        <p:nvSpPr>
          <p:cNvPr id="4" name="Oval 3"/>
          <p:cNvSpPr/>
          <p:nvPr/>
        </p:nvSpPr>
        <p:spPr>
          <a:xfrm>
            <a:off x="3491880" y="4509120"/>
            <a:ext cx="648072" cy="648072"/>
          </a:xfrm>
          <a:prstGeom prst="ellipse">
            <a:avLst/>
          </a:prstGeom>
          <a:solidFill>
            <a:srgbClr val="F3E173">
              <a:alpha val="32941"/>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4716016" y="4410479"/>
            <a:ext cx="648072" cy="648072"/>
          </a:xfrm>
          <a:prstGeom prst="ellipse">
            <a:avLst/>
          </a:prstGeom>
          <a:solidFill>
            <a:srgbClr val="F3E173">
              <a:alpha val="32941"/>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4915892" y="4483936"/>
            <a:ext cx="864096" cy="430887"/>
          </a:xfrm>
          <a:prstGeom prst="rect">
            <a:avLst/>
          </a:prstGeom>
          <a:noFill/>
        </p:spPr>
        <p:txBody>
          <a:bodyPr wrap="square" rtlCol="0">
            <a:spAutoFit/>
          </a:bodyPr>
          <a:lstStyle/>
          <a:p>
            <a:r>
              <a:rPr lang="de-DE" sz="1100" b="1" dirty="0">
                <a:solidFill>
                  <a:schemeClr val="bg1">
                    <a:lumMod val="85000"/>
                    <a:lumOff val="15000"/>
                  </a:schemeClr>
                </a:solidFill>
              </a:rPr>
              <a:t>Individual skulls</a:t>
            </a:r>
            <a:endParaRPr lang="en-GB" sz="1100" b="1" dirty="0">
              <a:solidFill>
                <a:schemeClr val="bg1">
                  <a:lumMod val="85000"/>
                  <a:lumOff val="15000"/>
                </a:schemeClr>
              </a:solidFill>
            </a:endParaRPr>
          </a:p>
        </p:txBody>
      </p:sp>
    </p:spTree>
    <p:extLst>
      <p:ext uri="{BB962C8B-B14F-4D97-AF65-F5344CB8AC3E}">
        <p14:creationId xmlns:p14="http://schemas.microsoft.com/office/powerpoint/2010/main" val="375708337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vertical)">
                                      <p:cBhvr>
                                        <p:cTn id="7" dur="500"/>
                                        <p:tgtEl>
                                          <p:spTgt spid="5"/>
                                        </p:tgtEl>
                                      </p:cBhvr>
                                    </p:animEffect>
                                  </p:childTnLst>
                                </p:cTn>
                              </p:par>
                            </p:childTnLst>
                          </p:cTn>
                        </p:par>
                        <p:par>
                          <p:cTn id="8" fill="hold">
                            <p:stCondLst>
                              <p:cond delay="500"/>
                            </p:stCondLst>
                            <p:childTnLst>
                              <p:par>
                                <p:cTn id="9" presetID="14" presetClass="entr" presetSubtype="10" fill="hold" nodeType="afterEffect">
                                  <p:stCondLst>
                                    <p:cond delay="750"/>
                                  </p:stCondLst>
                                  <p:childTnLst>
                                    <p:set>
                                      <p:cBhvr>
                                        <p:cTn id="10" dur="1" fill="hold">
                                          <p:stCondLst>
                                            <p:cond delay="0"/>
                                          </p:stCondLst>
                                        </p:cTn>
                                        <p:tgtEl>
                                          <p:spTgt spid="7"/>
                                        </p:tgtEl>
                                        <p:attrNameLst>
                                          <p:attrName>style.visibility</p:attrName>
                                        </p:attrNameLst>
                                      </p:cBhvr>
                                      <p:to>
                                        <p:strVal val="visible"/>
                                      </p:to>
                                    </p:set>
                                    <p:animEffect transition="in" filter="randombar(horizontal)">
                                      <p:cBhvr>
                                        <p:cTn id="11" dur="500"/>
                                        <p:tgtEl>
                                          <p:spTgt spid="7"/>
                                        </p:tgtEl>
                                      </p:cBhvr>
                                    </p:animEffect>
                                  </p:childTnLst>
                                </p:cTn>
                              </p:par>
                            </p:childTnLst>
                          </p:cTn>
                        </p:par>
                        <p:par>
                          <p:cTn id="12" fill="hold">
                            <p:stCondLst>
                              <p:cond delay="1750"/>
                            </p:stCondLst>
                            <p:childTnLst>
                              <p:par>
                                <p:cTn id="13" presetID="14" presetClass="entr" presetSubtype="10" fill="hold" nodeType="afterEffect">
                                  <p:stCondLst>
                                    <p:cond delay="750"/>
                                  </p:stCondLst>
                                  <p:childTnLst>
                                    <p:set>
                                      <p:cBhvr>
                                        <p:cTn id="14" dur="1" fill="hold">
                                          <p:stCondLst>
                                            <p:cond delay="0"/>
                                          </p:stCondLst>
                                        </p:cTn>
                                        <p:tgtEl>
                                          <p:spTgt spid="3"/>
                                        </p:tgtEl>
                                        <p:attrNameLst>
                                          <p:attrName>style.visibility</p:attrName>
                                        </p:attrNameLst>
                                      </p:cBhvr>
                                      <p:to>
                                        <p:strVal val="visible"/>
                                      </p:to>
                                    </p:set>
                                    <p:animEffect transition="in" filter="randombar(horizontal)">
                                      <p:cBhvr>
                                        <p:cTn id="15" dur="500"/>
                                        <p:tgtEl>
                                          <p:spTgt spid="3"/>
                                        </p:tgtEl>
                                      </p:cBhvr>
                                    </p:animEffect>
                                  </p:childTnLst>
                                </p:cTn>
                              </p:par>
                            </p:childTnLst>
                          </p:cTn>
                        </p:par>
                        <p:par>
                          <p:cTn id="16" fill="hold">
                            <p:stCondLst>
                              <p:cond delay="3000"/>
                            </p:stCondLst>
                            <p:childTnLst>
                              <p:par>
                                <p:cTn id="17" presetID="14" presetClass="entr" presetSubtype="10" fill="hold" grpId="0" nodeType="after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randombar(horizontal)">
                                      <p:cBhvr>
                                        <p:cTn id="19" dur="500"/>
                                        <p:tgtEl>
                                          <p:spTgt spid="4"/>
                                        </p:tgtEl>
                                      </p:cBhvr>
                                    </p:animEffect>
                                  </p:childTnLst>
                                </p:cTn>
                              </p:par>
                            </p:childTnLst>
                          </p:cTn>
                        </p:par>
                        <p:par>
                          <p:cTn id="20" fill="hold">
                            <p:stCondLst>
                              <p:cond delay="3500"/>
                            </p:stCondLst>
                            <p:childTnLst>
                              <p:par>
                                <p:cTn id="21" presetID="14" presetClass="entr" presetSubtype="10" fill="hold" grpId="0" nodeType="after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randombar(horizontal)">
                                      <p:cBhvr>
                                        <p:cTn id="23" dur="500"/>
                                        <p:tgtEl>
                                          <p:spTgt spid="8"/>
                                        </p:tgtEl>
                                      </p:cBhvr>
                                    </p:animEffect>
                                  </p:childTnLst>
                                </p:cTn>
                              </p:par>
                            </p:childTnLst>
                          </p:cTn>
                        </p:par>
                        <p:par>
                          <p:cTn id="24" fill="hold">
                            <p:stCondLst>
                              <p:cond delay="4000"/>
                            </p:stCondLst>
                            <p:childTnLst>
                              <p:par>
                                <p:cTn id="25" presetID="14" presetClass="entr" presetSubtype="10" fill="hold" grpId="0" nodeType="after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randombar(horizontal)">
                                      <p:cBhvr>
                                        <p:cTn id="2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8" grpId="0" animBg="1"/>
      <p:bldP spid="10"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rot="-4500000">
            <a:off x="-633894" y="2921988"/>
            <a:ext cx="5064953" cy="1695631"/>
          </a:xfrm>
        </p:spPr>
        <p:txBody>
          <a:bodyPr/>
          <a:lstStyle/>
          <a:p>
            <a:r>
              <a:rPr lang="de-DE" dirty="0"/>
              <a:t>human</a:t>
            </a:r>
            <a:br>
              <a:rPr lang="de-DE" dirty="0"/>
            </a:br>
            <a:r>
              <a:rPr lang="de-DE" dirty="0"/>
              <a:t> sacrifice</a:t>
            </a:r>
            <a:endParaRPr lang="en-GB" dirty="0"/>
          </a:p>
        </p:txBody>
      </p:sp>
      <p:sp>
        <p:nvSpPr>
          <p:cNvPr id="6" name="Content Placeholder 2"/>
          <p:cNvSpPr>
            <a:spLocks noGrp="1"/>
          </p:cNvSpPr>
          <p:nvPr>
            <p:ph idx="1"/>
          </p:nvPr>
        </p:nvSpPr>
        <p:spPr>
          <a:xfrm rot="900000">
            <a:off x="3726403" y="1039293"/>
            <a:ext cx="5015808" cy="3119046"/>
          </a:xfrm>
        </p:spPr>
        <p:txBody>
          <a:bodyPr>
            <a:normAutofit/>
          </a:bodyPr>
          <a:lstStyle/>
          <a:p>
            <a:r>
              <a:rPr lang="de-DE" dirty="0"/>
              <a:t>Archaeological evidence?</a:t>
            </a:r>
          </a:p>
          <a:p>
            <a:pPr lvl="1"/>
            <a:r>
              <a:rPr lang="de-DE" dirty="0"/>
              <a:t>e.g. the sanctuaries of</a:t>
            </a:r>
          </a:p>
          <a:p>
            <a:pPr lvl="2"/>
            <a:r>
              <a:rPr lang="de-DE" sz="2400" dirty="0"/>
              <a:t>Gournay</a:t>
            </a:r>
          </a:p>
          <a:p>
            <a:pPr lvl="2"/>
            <a:r>
              <a:rPr lang="de-DE" sz="2400" dirty="0"/>
              <a:t>Ribemont-sur-Ancre</a:t>
            </a:r>
          </a:p>
          <a:p>
            <a:pPr lvl="2"/>
            <a:r>
              <a:rPr lang="de-DE" sz="2400" dirty="0"/>
              <a:t>Acy-Romance</a:t>
            </a:r>
          </a:p>
        </p:txBody>
      </p:sp>
    </p:spTree>
    <p:extLst>
      <p:ext uri="{BB962C8B-B14F-4D97-AF65-F5344CB8AC3E}">
        <p14:creationId xmlns:p14="http://schemas.microsoft.com/office/powerpoint/2010/main" val="1962905489"/>
      </p:ext>
    </p:extLst>
  </p:cSld>
  <p:clrMapOvr>
    <a:masterClrMapping/>
  </p:clrMapOvr>
  <p:transition spd="slow">
    <p:randomBar dir="vert"/>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http://www.gournaysuraronde.com/images/sanctuaire/plan-structures-sanctuair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47931" y="4005064"/>
            <a:ext cx="3500533" cy="2852935"/>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http://www.arbre-celtique.com/encyclopedie/sites/gournay.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5573" y="3572140"/>
            <a:ext cx="5004295" cy="331236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de-DE" dirty="0"/>
              <a:t>human</a:t>
            </a:r>
            <a:br>
              <a:rPr lang="de-DE" dirty="0"/>
            </a:br>
            <a:r>
              <a:rPr lang="de-DE" dirty="0"/>
              <a:t> sacrifice</a:t>
            </a:r>
            <a:endParaRPr lang="en-GB" dirty="0"/>
          </a:p>
        </p:txBody>
      </p:sp>
      <p:sp>
        <p:nvSpPr>
          <p:cNvPr id="3" name="Content Placeholder 2"/>
          <p:cNvSpPr>
            <a:spLocks noGrp="1"/>
          </p:cNvSpPr>
          <p:nvPr>
            <p:ph idx="1"/>
          </p:nvPr>
        </p:nvSpPr>
        <p:spPr>
          <a:xfrm rot="900000">
            <a:off x="3304436" y="624173"/>
            <a:ext cx="5802976" cy="3554586"/>
          </a:xfrm>
        </p:spPr>
        <p:txBody>
          <a:bodyPr/>
          <a:lstStyle/>
          <a:p>
            <a:r>
              <a:rPr lang="de-DE" dirty="0"/>
              <a:t>Gournay</a:t>
            </a:r>
          </a:p>
          <a:p>
            <a:pPr lvl="1"/>
            <a:r>
              <a:rPr lang="de-DE" dirty="0"/>
              <a:t>confirms Poseidonius‘s account </a:t>
            </a:r>
          </a:p>
          <a:p>
            <a:pPr lvl="1"/>
            <a:r>
              <a:rPr lang="de-DE" dirty="0"/>
              <a:t>But only around 3rd century B.C.</a:t>
            </a:r>
          </a:p>
          <a:p>
            <a:pPr lvl="1"/>
            <a:r>
              <a:rPr lang="de-DE" dirty="0"/>
              <a:t>Poseidonius travelled around 100-90 B.C. </a:t>
            </a:r>
            <a:endParaRPr lang="en-GB" dirty="0"/>
          </a:p>
          <a:p>
            <a:pPr lvl="1"/>
            <a:r>
              <a:rPr lang="de-DE" dirty="0"/>
              <a:t>Is Poseidonius copying earlier works...?</a:t>
            </a:r>
            <a:endParaRPr lang="en-GB" dirty="0"/>
          </a:p>
        </p:txBody>
      </p:sp>
    </p:spTree>
    <p:extLst>
      <p:ext uri="{BB962C8B-B14F-4D97-AF65-F5344CB8AC3E}">
        <p14:creationId xmlns:p14="http://schemas.microsoft.com/office/powerpoint/2010/main" val="15932454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2052"/>
                                        </p:tgtEl>
                                        <p:attrNameLst>
                                          <p:attrName>style.visibility</p:attrName>
                                        </p:attrNameLst>
                                      </p:cBhvr>
                                      <p:to>
                                        <p:strVal val="visible"/>
                                      </p:to>
                                    </p:set>
                                    <p:animEffect transition="in" filter="randombar(horizontal)">
                                      <p:cBhvr>
                                        <p:cTn id="7" dur="500"/>
                                        <p:tgtEl>
                                          <p:spTgt spid="2052"/>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2050"/>
                                        </p:tgtEl>
                                        <p:attrNameLst>
                                          <p:attrName>style.visibility</p:attrName>
                                        </p:attrNameLst>
                                      </p:cBhvr>
                                      <p:to>
                                        <p:strVal val="visible"/>
                                      </p:to>
                                    </p:set>
                                    <p:animEffect transition="in" filter="randombar(horizontal)">
                                      <p:cBhvr>
                                        <p:cTn id="11"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descr="http://www.cite-sciences.fr/francais/ala_cite/expositions/gaulois/media/media_19.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2575" y="4725144"/>
            <a:ext cx="3163849" cy="1783542"/>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rot="-4500000">
            <a:off x="-633894" y="2921988"/>
            <a:ext cx="5064953" cy="1695631"/>
          </a:xfrm>
        </p:spPr>
        <p:txBody>
          <a:bodyPr/>
          <a:lstStyle/>
          <a:p>
            <a:r>
              <a:rPr lang="de-DE" dirty="0"/>
              <a:t>human</a:t>
            </a:r>
            <a:br>
              <a:rPr lang="de-DE" dirty="0"/>
            </a:br>
            <a:r>
              <a:rPr lang="de-DE" dirty="0"/>
              <a:t> sacrifice</a:t>
            </a:r>
            <a:endParaRPr lang="en-GB" dirty="0"/>
          </a:p>
        </p:txBody>
      </p:sp>
      <p:sp>
        <p:nvSpPr>
          <p:cNvPr id="6" name="Content Placeholder 2"/>
          <p:cNvSpPr>
            <a:spLocks noGrp="1"/>
          </p:cNvSpPr>
          <p:nvPr>
            <p:ph idx="1"/>
          </p:nvPr>
        </p:nvSpPr>
        <p:spPr>
          <a:xfrm rot="900000">
            <a:off x="3621794" y="744999"/>
            <a:ext cx="5642030" cy="1746683"/>
          </a:xfrm>
        </p:spPr>
        <p:txBody>
          <a:bodyPr>
            <a:normAutofit fontScale="92500" lnSpcReduction="10000"/>
          </a:bodyPr>
          <a:lstStyle/>
          <a:p>
            <a:r>
              <a:rPr lang="de-DE" dirty="0"/>
              <a:t>Ribemont-sur-Ancre (Somme)</a:t>
            </a:r>
          </a:p>
          <a:p>
            <a:pPr lvl="1"/>
            <a:r>
              <a:rPr lang="de-DE" dirty="0"/>
              <a:t>Human sacrifice?</a:t>
            </a:r>
          </a:p>
          <a:p>
            <a:pPr lvl="2"/>
            <a:r>
              <a:rPr lang="de-DE" dirty="0"/>
              <a:t>100+ decapitated bodies</a:t>
            </a:r>
          </a:p>
          <a:p>
            <a:pPr lvl="1"/>
            <a:r>
              <a:rPr lang="de-DE" dirty="0"/>
              <a:t>A </a:t>
            </a:r>
            <a:r>
              <a:rPr lang="de-DE" i="1" dirty="0"/>
              <a:t>tropaion </a:t>
            </a:r>
            <a:r>
              <a:rPr lang="de-DE" dirty="0"/>
              <a:t>? (cf. Brunaux)</a:t>
            </a:r>
          </a:p>
        </p:txBody>
      </p:sp>
      <p:pic>
        <p:nvPicPr>
          <p:cNvPr id="8" name="Picture 6" descr="http://philippehoubart.p.h.pic.centerblog.net/5d3902c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780" y="3727054"/>
            <a:ext cx="4831252" cy="3019533"/>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http://f.hypotheses.org/wp-content/blogs.dir/347/files/2013/03/Colloque-SACREE-SCIENCE-reduit_1.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8448" b="50000"/>
          <a:stretch/>
        </p:blipFill>
        <p:spPr bwMode="auto">
          <a:xfrm>
            <a:off x="5861154" y="4226307"/>
            <a:ext cx="3261236" cy="252028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http://www.archeologiesenchantier.ens.fr/IMG/jpg/ossuaire.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056553" y="2852937"/>
            <a:ext cx="3071223" cy="1996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82080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1000"/>
                                        <p:tgtEl>
                                          <p:spTgt spid="9"/>
                                        </p:tgtEl>
                                      </p:cBhvr>
                                    </p:animEffect>
                                    <p:anim calcmode="lin" valueType="num">
                                      <p:cBhvr>
                                        <p:cTn id="26" dur="1000" fill="hold"/>
                                        <p:tgtEl>
                                          <p:spTgt spid="9"/>
                                        </p:tgtEl>
                                        <p:attrNameLst>
                                          <p:attrName>ppt_x</p:attrName>
                                        </p:attrNameLst>
                                      </p:cBhvr>
                                      <p:tavLst>
                                        <p:tav tm="0">
                                          <p:val>
                                            <p:strVal val="#ppt_x"/>
                                          </p:val>
                                        </p:tav>
                                        <p:tav tm="100000">
                                          <p:val>
                                            <p:strVal val="#ppt_x"/>
                                          </p:val>
                                        </p:tav>
                                      </p:tavLst>
                                    </p:anim>
                                    <p:anim calcmode="lin" valueType="num">
                                      <p:cBhvr>
                                        <p:cTn id="27"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human</a:t>
            </a:r>
            <a:br>
              <a:rPr lang="de-DE" dirty="0"/>
            </a:br>
            <a:r>
              <a:rPr lang="de-DE" dirty="0"/>
              <a:t> sacrifice</a:t>
            </a:r>
            <a:endParaRPr lang="en-GB" dirty="0"/>
          </a:p>
        </p:txBody>
      </p:sp>
      <p:sp>
        <p:nvSpPr>
          <p:cNvPr id="3" name="Content Placeholder 2"/>
          <p:cNvSpPr>
            <a:spLocks noGrp="1"/>
          </p:cNvSpPr>
          <p:nvPr>
            <p:ph idx="1"/>
          </p:nvPr>
        </p:nvSpPr>
        <p:spPr>
          <a:xfrm rot="900000">
            <a:off x="3228416" y="639365"/>
            <a:ext cx="5642030" cy="5327576"/>
          </a:xfrm>
        </p:spPr>
        <p:txBody>
          <a:bodyPr>
            <a:normAutofit fontScale="92500" lnSpcReduction="10000"/>
          </a:bodyPr>
          <a:lstStyle/>
          <a:p>
            <a:r>
              <a:rPr lang="de-DE" dirty="0"/>
              <a:t>Ribemont-sur-Ancre (Somme)</a:t>
            </a:r>
          </a:p>
          <a:p>
            <a:pPr lvl="1"/>
            <a:r>
              <a:rPr lang="de-DE" dirty="0"/>
              <a:t>Human sacrifice?</a:t>
            </a:r>
          </a:p>
          <a:p>
            <a:pPr lvl="2"/>
            <a:r>
              <a:rPr lang="de-DE" dirty="0"/>
              <a:t>100+ decapitated bodies</a:t>
            </a:r>
          </a:p>
          <a:p>
            <a:pPr lvl="1"/>
            <a:r>
              <a:rPr lang="de-DE" dirty="0"/>
              <a:t>A </a:t>
            </a:r>
            <a:r>
              <a:rPr lang="de-DE" i="1" dirty="0"/>
              <a:t>tropaion </a:t>
            </a:r>
            <a:r>
              <a:rPr lang="de-DE" dirty="0"/>
              <a:t>? (cf. Brunaux)</a:t>
            </a:r>
          </a:p>
          <a:p>
            <a:pPr lvl="1"/>
            <a:r>
              <a:rPr lang="de-DE" dirty="0"/>
              <a:t>Bones dried after c. 1 year; </a:t>
            </a:r>
            <a:br>
              <a:rPr lang="de-DE" dirty="0"/>
            </a:br>
            <a:r>
              <a:rPr lang="de-DE" dirty="0"/>
              <a:t>- offered to the gods (?)</a:t>
            </a:r>
          </a:p>
          <a:p>
            <a:pPr lvl="1"/>
            <a:r>
              <a:rPr lang="de-DE" dirty="0"/>
              <a:t>Missing heads</a:t>
            </a:r>
            <a:br>
              <a:rPr lang="de-DE" dirty="0"/>
            </a:br>
            <a:r>
              <a:rPr lang="de-DE" dirty="0"/>
              <a:t>- taken home (?)</a:t>
            </a:r>
          </a:p>
          <a:p>
            <a:pPr lvl="2"/>
            <a:r>
              <a:rPr lang="de-DE" dirty="0"/>
              <a:t>If so, by whom ?</a:t>
            </a:r>
          </a:p>
          <a:p>
            <a:pPr lvl="3"/>
            <a:r>
              <a:rPr lang="de-DE" dirty="0"/>
              <a:t>By the winner, as trophy ?</a:t>
            </a:r>
          </a:p>
          <a:p>
            <a:pPr lvl="3"/>
            <a:r>
              <a:rPr lang="de-DE" dirty="0"/>
              <a:t>Or do family members take home the head of the heroic dead, to have it preserved and exhibited ?</a:t>
            </a:r>
          </a:p>
          <a:p>
            <a:pPr lvl="2"/>
            <a:r>
              <a:rPr lang="de-DE" dirty="0"/>
              <a:t>Was this really a human sacrifice ?</a:t>
            </a:r>
            <a:endParaRPr lang="en-GB" dirty="0"/>
          </a:p>
        </p:txBody>
      </p:sp>
      <p:pic>
        <p:nvPicPr>
          <p:cNvPr id="7" name="Picture 6" descr="http://philippehoubart.p.h.pic.centerblog.net/5d3902c2.jpg"/>
          <p:cNvPicPr>
            <a:picLocks noChangeAspect="1" noChangeArrowheads="1"/>
          </p:cNvPicPr>
          <p:nvPr/>
        </p:nvPicPr>
        <p:blipFill rotWithShape="1">
          <a:blip r:embed="rId3">
            <a:extLst>
              <a:ext uri="{28A0092B-C50C-407E-A947-70E740481C1C}">
                <a14:useLocalDpi xmlns:a14="http://schemas.microsoft.com/office/drawing/2010/main" val="0"/>
              </a:ext>
            </a:extLst>
          </a:blip>
          <a:srcRect r="35127"/>
          <a:stretch/>
        </p:blipFill>
        <p:spPr bwMode="auto">
          <a:xfrm>
            <a:off x="28780" y="3727054"/>
            <a:ext cx="3134145" cy="3019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3725080"/>
      </p:ext>
    </p:extLst>
  </p:cSld>
  <p:clrMapOvr>
    <a:masterClrMapping/>
  </p:clrMapOvr>
  <p:transition spd="slow">
    <p:randomBar dir="vert"/>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rot="-4500000">
            <a:off x="-633894" y="2921988"/>
            <a:ext cx="5064953" cy="1695631"/>
          </a:xfrm>
        </p:spPr>
        <p:txBody>
          <a:bodyPr/>
          <a:lstStyle/>
          <a:p>
            <a:r>
              <a:rPr lang="de-DE" dirty="0"/>
              <a:t>human</a:t>
            </a:r>
            <a:br>
              <a:rPr lang="de-DE" dirty="0"/>
            </a:br>
            <a:r>
              <a:rPr lang="de-DE" dirty="0"/>
              <a:t> sacrifice</a:t>
            </a:r>
            <a:endParaRPr lang="en-GB" dirty="0"/>
          </a:p>
        </p:txBody>
      </p:sp>
      <p:sp>
        <p:nvSpPr>
          <p:cNvPr id="6" name="Content Placeholder 2"/>
          <p:cNvSpPr>
            <a:spLocks noGrp="1"/>
          </p:cNvSpPr>
          <p:nvPr>
            <p:ph idx="1"/>
          </p:nvPr>
        </p:nvSpPr>
        <p:spPr>
          <a:xfrm rot="900000">
            <a:off x="3164763" y="630984"/>
            <a:ext cx="5642030" cy="5819451"/>
          </a:xfrm>
        </p:spPr>
        <p:txBody>
          <a:bodyPr>
            <a:normAutofit fontScale="85000" lnSpcReduction="10000"/>
          </a:bodyPr>
          <a:lstStyle/>
          <a:p>
            <a:r>
              <a:rPr lang="de-DE" dirty="0"/>
              <a:t>Ribemont-sur-Ancre (Somme)</a:t>
            </a:r>
            <a:br>
              <a:rPr lang="de-DE" dirty="0"/>
            </a:br>
            <a:endParaRPr lang="de-DE" dirty="0"/>
          </a:p>
          <a:p>
            <a:r>
              <a:rPr lang="de-DE" b="1" dirty="0"/>
              <a:t>Cf. Silius Italicus, </a:t>
            </a:r>
            <a:r>
              <a:rPr lang="de-DE" b="1" i="1" dirty="0"/>
              <a:t>Punica </a:t>
            </a:r>
            <a:r>
              <a:rPr lang="de-DE" b="1" dirty="0"/>
              <a:t>III 340-343 (80‘s-90‘s A.D.)</a:t>
            </a:r>
            <a:br>
              <a:rPr lang="de-DE" b="1" dirty="0"/>
            </a:br>
            <a:br>
              <a:rPr lang="de-DE" dirty="0"/>
            </a:br>
            <a:r>
              <a:rPr lang="de-DE" dirty="0"/>
              <a:t>Pour eux [les Celtes], c‘est une </a:t>
            </a:r>
            <a:r>
              <a:rPr lang="de-DE" dirty="0">
                <a:solidFill>
                  <a:srgbClr val="FFC000"/>
                </a:solidFill>
              </a:rPr>
              <a:t>gloire</a:t>
            </a:r>
            <a:r>
              <a:rPr lang="de-DE" dirty="0"/>
              <a:t> de </a:t>
            </a:r>
            <a:r>
              <a:rPr lang="de-DE" dirty="0">
                <a:solidFill>
                  <a:srgbClr val="FFC000"/>
                </a:solidFill>
              </a:rPr>
              <a:t>mourir au combat </a:t>
            </a:r>
            <a:r>
              <a:rPr lang="de-DE" dirty="0"/>
              <a:t>et il est </a:t>
            </a:r>
            <a:r>
              <a:rPr lang="de-DE" dirty="0">
                <a:solidFill>
                  <a:srgbClr val="FFC000"/>
                </a:solidFill>
              </a:rPr>
              <a:t>sacrilège de brûler le corps </a:t>
            </a:r>
            <a:r>
              <a:rPr lang="de-DE" dirty="0"/>
              <a:t>de celui qui a connu une telle mort. Ils croient qu‘ils seront </a:t>
            </a:r>
            <a:r>
              <a:rPr lang="de-DE" dirty="0">
                <a:solidFill>
                  <a:srgbClr val="FFC000"/>
                </a:solidFill>
              </a:rPr>
              <a:t>transportés au ciel auprès des dieux, si le vautour déchire leur dépouille gisante</a:t>
            </a:r>
            <a:r>
              <a:rPr lang="de-DE" dirty="0"/>
              <a:t>.</a:t>
            </a:r>
            <a:br>
              <a:rPr lang="de-DE" dirty="0"/>
            </a:br>
            <a:endParaRPr lang="de-DE" dirty="0"/>
          </a:p>
          <a:p>
            <a:pPr lvl="1"/>
            <a:r>
              <a:rPr lang="en-GB" i="1" dirty="0"/>
              <a:t>his </a:t>
            </a:r>
            <a:r>
              <a:rPr lang="en-GB" i="1" dirty="0" err="1"/>
              <a:t>pugna</a:t>
            </a:r>
            <a:r>
              <a:rPr lang="en-GB" i="1" dirty="0"/>
              <a:t> </a:t>
            </a:r>
            <a:r>
              <a:rPr lang="en-GB" i="1" dirty="0" err="1"/>
              <a:t>cecidisse</a:t>
            </a:r>
            <a:r>
              <a:rPr lang="en-GB" i="1" dirty="0"/>
              <a:t> </a:t>
            </a:r>
            <a:r>
              <a:rPr lang="en-GB" i="1" dirty="0" err="1"/>
              <a:t>decus</a:t>
            </a:r>
            <a:r>
              <a:rPr lang="en-GB" i="1" dirty="0"/>
              <a:t>, </a:t>
            </a:r>
            <a:r>
              <a:rPr lang="en-GB" i="1" dirty="0" err="1"/>
              <a:t>corpusque</a:t>
            </a:r>
            <a:r>
              <a:rPr lang="en-GB" i="1" dirty="0"/>
              <a:t> </a:t>
            </a:r>
            <a:r>
              <a:rPr lang="en-GB" i="1" dirty="0" err="1"/>
              <a:t>cremari</a:t>
            </a:r>
            <a:r>
              <a:rPr lang="en-GB" i="1" dirty="0"/>
              <a:t> tale </a:t>
            </a:r>
            <a:r>
              <a:rPr lang="en-GB" i="1" dirty="0" err="1"/>
              <a:t>nefas</a:t>
            </a:r>
            <a:r>
              <a:rPr lang="en-GB" i="1" dirty="0"/>
              <a:t>: </a:t>
            </a:r>
            <a:r>
              <a:rPr lang="en-GB" i="1" dirty="0" err="1"/>
              <a:t>caelo</a:t>
            </a:r>
            <a:r>
              <a:rPr lang="en-GB" i="1" dirty="0"/>
              <a:t> </a:t>
            </a:r>
            <a:r>
              <a:rPr lang="en-GB" i="1" dirty="0" err="1"/>
              <a:t>credunt</a:t>
            </a:r>
            <a:r>
              <a:rPr lang="en-GB" i="1" dirty="0"/>
              <a:t> </a:t>
            </a:r>
            <a:r>
              <a:rPr lang="en-GB" i="1" dirty="0" err="1"/>
              <a:t>superisque</a:t>
            </a:r>
            <a:r>
              <a:rPr lang="en-GB" i="1" dirty="0"/>
              <a:t> </a:t>
            </a:r>
            <a:r>
              <a:rPr lang="en-GB" i="1" dirty="0" err="1"/>
              <a:t>referri</a:t>
            </a:r>
            <a:r>
              <a:rPr lang="en-GB" i="1" dirty="0"/>
              <a:t>, </a:t>
            </a:r>
            <a:r>
              <a:rPr lang="en-GB" i="1" dirty="0" err="1"/>
              <a:t>impastus</a:t>
            </a:r>
            <a:r>
              <a:rPr lang="en-GB" i="1" dirty="0"/>
              <a:t> </a:t>
            </a:r>
            <a:r>
              <a:rPr lang="en-GB" i="1" dirty="0" err="1"/>
              <a:t>carpat</a:t>
            </a:r>
            <a:r>
              <a:rPr lang="en-GB" i="1" dirty="0"/>
              <a:t> </a:t>
            </a:r>
            <a:r>
              <a:rPr lang="en-GB" i="1" dirty="0" err="1"/>
              <a:t>si</a:t>
            </a:r>
            <a:r>
              <a:rPr lang="en-GB" i="1" dirty="0"/>
              <a:t> </a:t>
            </a:r>
            <a:r>
              <a:rPr lang="en-GB" i="1" dirty="0" err="1"/>
              <a:t>membra</a:t>
            </a:r>
            <a:r>
              <a:rPr lang="en-GB" i="1" dirty="0"/>
              <a:t> </a:t>
            </a:r>
            <a:r>
              <a:rPr lang="en-GB" i="1" dirty="0" err="1"/>
              <a:t>iacentia</a:t>
            </a:r>
            <a:r>
              <a:rPr lang="en-GB" i="1" dirty="0"/>
              <a:t> </a:t>
            </a:r>
            <a:r>
              <a:rPr lang="en-GB" i="1" dirty="0" err="1"/>
              <a:t>uultur</a:t>
            </a:r>
            <a:r>
              <a:rPr lang="en-GB" i="1" dirty="0"/>
              <a:t> </a:t>
            </a:r>
          </a:p>
        </p:txBody>
      </p:sp>
      <p:pic>
        <p:nvPicPr>
          <p:cNvPr id="11" name="Picture 10" descr="http://philippehoubart.p.h.pic.centerblog.net/5d3902c2.jpg"/>
          <p:cNvPicPr>
            <a:picLocks noChangeAspect="1" noChangeArrowheads="1"/>
          </p:cNvPicPr>
          <p:nvPr/>
        </p:nvPicPr>
        <p:blipFill rotWithShape="1">
          <a:blip r:embed="rId2">
            <a:extLst>
              <a:ext uri="{28A0092B-C50C-407E-A947-70E740481C1C}">
                <a14:useLocalDpi xmlns:a14="http://schemas.microsoft.com/office/drawing/2010/main" val="0"/>
              </a:ext>
            </a:extLst>
          </a:blip>
          <a:srcRect r="35127"/>
          <a:stretch/>
        </p:blipFill>
        <p:spPr bwMode="auto">
          <a:xfrm>
            <a:off x="28780" y="3727054"/>
            <a:ext cx="3134145" cy="3019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8787515"/>
      </p:ext>
    </p:extLst>
  </p:cSld>
  <p:clrMapOvr>
    <a:masterClrMapping/>
  </p:clrMapOvr>
  <p:transition spd="slow">
    <p:randomBar dir="vert"/>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rot="-4500000">
            <a:off x="-633894" y="2921988"/>
            <a:ext cx="5064953" cy="1695631"/>
          </a:xfrm>
        </p:spPr>
        <p:txBody>
          <a:bodyPr/>
          <a:lstStyle/>
          <a:p>
            <a:r>
              <a:rPr lang="de-DE" dirty="0"/>
              <a:t>human</a:t>
            </a:r>
            <a:br>
              <a:rPr lang="de-DE" dirty="0"/>
            </a:br>
            <a:r>
              <a:rPr lang="de-DE" dirty="0"/>
              <a:t> sacrifice</a:t>
            </a:r>
            <a:endParaRPr lang="en-GB" dirty="0"/>
          </a:p>
        </p:txBody>
      </p:sp>
      <p:sp>
        <p:nvSpPr>
          <p:cNvPr id="5" name="Content Placeholder 2"/>
          <p:cNvSpPr>
            <a:spLocks noGrp="1"/>
          </p:cNvSpPr>
          <p:nvPr>
            <p:ph idx="1"/>
          </p:nvPr>
        </p:nvSpPr>
        <p:spPr>
          <a:xfrm rot="900000">
            <a:off x="3971456" y="1024546"/>
            <a:ext cx="4658735" cy="1272426"/>
          </a:xfrm>
        </p:spPr>
        <p:txBody>
          <a:bodyPr>
            <a:normAutofit/>
          </a:bodyPr>
          <a:lstStyle/>
          <a:p>
            <a:r>
              <a:rPr lang="fr-FR" dirty="0" err="1"/>
              <a:t>Acy</a:t>
            </a:r>
            <a:r>
              <a:rPr lang="fr-FR" dirty="0"/>
              <a:t>-Romance (Ardennes) </a:t>
            </a:r>
            <a:br>
              <a:rPr lang="fr-FR" dirty="0"/>
            </a:br>
            <a:endParaRPr lang="fr-FR" dirty="0"/>
          </a:p>
        </p:txBody>
      </p:sp>
      <p:sp>
        <p:nvSpPr>
          <p:cNvPr id="6" name="TextBox 5"/>
          <p:cNvSpPr txBox="1"/>
          <p:nvPr/>
        </p:nvSpPr>
        <p:spPr>
          <a:xfrm>
            <a:off x="4762688" y="31108"/>
            <a:ext cx="4381312" cy="369332"/>
          </a:xfrm>
          <a:prstGeom prst="rect">
            <a:avLst/>
          </a:prstGeom>
          <a:noFill/>
        </p:spPr>
        <p:txBody>
          <a:bodyPr wrap="square" rtlCol="0">
            <a:spAutoFit/>
          </a:bodyPr>
          <a:lstStyle/>
          <a:p>
            <a:pPr algn="r"/>
            <a:r>
              <a:rPr lang="fr-FR" dirty="0"/>
              <a:t>2</a:t>
            </a:r>
            <a:r>
              <a:rPr lang="fr-FR" baseline="30000" dirty="0"/>
              <a:t>nd</a:t>
            </a:r>
            <a:r>
              <a:rPr lang="fr-FR" dirty="0"/>
              <a:t> c. – </a:t>
            </a:r>
            <a:r>
              <a:rPr lang="fr-FR" dirty="0" err="1"/>
              <a:t>early</a:t>
            </a:r>
            <a:r>
              <a:rPr lang="fr-FR" dirty="0"/>
              <a:t> 1st c. B.C:</a:t>
            </a:r>
            <a:endParaRPr lang="en-GB" dirty="0"/>
          </a:p>
        </p:txBody>
      </p:sp>
      <p:pic>
        <p:nvPicPr>
          <p:cNvPr id="8" name="Picture 4" descr="Des squelettes de jeunes hommes enterrés nus ont été mis au jou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908007">
            <a:off x="3349195" y="1715333"/>
            <a:ext cx="4998064" cy="281141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8" descr="Acy-Roma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9888" y="3809999"/>
            <a:ext cx="2514600" cy="304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Des squelettes de jeunes hommes enterrés nus ont été mis au jou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55776" y="3820487"/>
            <a:ext cx="3772296" cy="29801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481887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500"/>
                                  </p:stCondLst>
                                  <p:childTnLst>
                                    <p:set>
                                      <p:cBhvr>
                                        <p:cTn id="6" dur="1" fill="hold">
                                          <p:stCondLst>
                                            <p:cond delay="0"/>
                                          </p:stCondLst>
                                        </p:cTn>
                                        <p:tgtEl>
                                          <p:spTgt spid="10"/>
                                        </p:tgtEl>
                                        <p:attrNameLst>
                                          <p:attrName>style.visibility</p:attrName>
                                        </p:attrNameLst>
                                      </p:cBhvr>
                                      <p:to>
                                        <p:strVal val="visible"/>
                                      </p:to>
                                    </p:set>
                                    <p:animEffect transition="in" filter="randombar(horizontal)">
                                      <p:cBhvr>
                                        <p:cTn id="7" dur="500"/>
                                        <p:tgtEl>
                                          <p:spTgt spid="10"/>
                                        </p:tgtEl>
                                      </p:cBhvr>
                                    </p:animEffect>
                                  </p:childTnLst>
                                </p:cTn>
                              </p:par>
                            </p:childTnLst>
                          </p:cTn>
                        </p:par>
                        <p:par>
                          <p:cTn id="8" fill="hold">
                            <p:stCondLst>
                              <p:cond delay="1000"/>
                            </p:stCondLst>
                            <p:childTnLst>
                              <p:par>
                                <p:cTn id="9" presetID="14" presetClass="entr" presetSubtype="10" fill="hold" nodeType="afterEffect">
                                  <p:stCondLst>
                                    <p:cond delay="500"/>
                                  </p:stCondLst>
                                  <p:childTnLst>
                                    <p:set>
                                      <p:cBhvr>
                                        <p:cTn id="10" dur="1" fill="hold">
                                          <p:stCondLst>
                                            <p:cond delay="0"/>
                                          </p:stCondLst>
                                        </p:cTn>
                                        <p:tgtEl>
                                          <p:spTgt spid="12"/>
                                        </p:tgtEl>
                                        <p:attrNameLst>
                                          <p:attrName>style.visibility</p:attrName>
                                        </p:attrNameLst>
                                      </p:cBhvr>
                                      <p:to>
                                        <p:strVal val="visible"/>
                                      </p:to>
                                    </p:set>
                                    <p:animEffect transition="in" filter="randombar(horizontal)">
                                      <p:cBhvr>
                                        <p:cTn id="11"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human</a:t>
            </a:r>
            <a:br>
              <a:rPr lang="de-DE" dirty="0"/>
            </a:br>
            <a:r>
              <a:rPr lang="de-DE" dirty="0"/>
              <a:t> sacrifice</a:t>
            </a:r>
            <a:endParaRPr lang="en-GB" dirty="0"/>
          </a:p>
        </p:txBody>
      </p:sp>
      <p:sp>
        <p:nvSpPr>
          <p:cNvPr id="3" name="Content Placeholder 2"/>
          <p:cNvSpPr>
            <a:spLocks noGrp="1"/>
          </p:cNvSpPr>
          <p:nvPr>
            <p:ph idx="1"/>
          </p:nvPr>
        </p:nvSpPr>
        <p:spPr>
          <a:xfrm rot="900000">
            <a:off x="3971456" y="1024546"/>
            <a:ext cx="4658735" cy="1272426"/>
          </a:xfrm>
        </p:spPr>
        <p:txBody>
          <a:bodyPr>
            <a:normAutofit/>
          </a:bodyPr>
          <a:lstStyle/>
          <a:p>
            <a:r>
              <a:rPr lang="fr-FR" dirty="0" err="1"/>
              <a:t>Acy</a:t>
            </a:r>
            <a:r>
              <a:rPr lang="fr-FR" dirty="0"/>
              <a:t>-Romance (Ardennes) </a:t>
            </a:r>
            <a:br>
              <a:rPr lang="fr-FR" dirty="0"/>
            </a:br>
            <a:endParaRPr lang="fr-FR" dirty="0"/>
          </a:p>
        </p:txBody>
      </p:sp>
      <p:sp>
        <p:nvSpPr>
          <p:cNvPr id="4" name="TextBox 3"/>
          <p:cNvSpPr txBox="1"/>
          <p:nvPr/>
        </p:nvSpPr>
        <p:spPr>
          <a:xfrm>
            <a:off x="4762688" y="31108"/>
            <a:ext cx="4381312" cy="369332"/>
          </a:xfrm>
          <a:prstGeom prst="rect">
            <a:avLst/>
          </a:prstGeom>
          <a:noFill/>
        </p:spPr>
        <p:txBody>
          <a:bodyPr wrap="square" rtlCol="0">
            <a:spAutoFit/>
          </a:bodyPr>
          <a:lstStyle/>
          <a:p>
            <a:pPr algn="r"/>
            <a:r>
              <a:rPr lang="fr-FR" dirty="0"/>
              <a:t>2</a:t>
            </a:r>
            <a:r>
              <a:rPr lang="fr-FR" baseline="30000" dirty="0"/>
              <a:t>nd</a:t>
            </a:r>
            <a:r>
              <a:rPr lang="fr-FR" dirty="0"/>
              <a:t> c. – </a:t>
            </a:r>
            <a:r>
              <a:rPr lang="fr-FR" dirty="0" err="1"/>
              <a:t>early</a:t>
            </a:r>
            <a:r>
              <a:rPr lang="fr-FR" dirty="0"/>
              <a:t> 1st c. B.C:</a:t>
            </a:r>
            <a:endParaRPr lang="en-GB" dirty="0"/>
          </a:p>
        </p:txBody>
      </p:sp>
      <p:pic>
        <p:nvPicPr>
          <p:cNvPr id="4098" name="Picture 2" descr="Des squelettes de jeunes hommes enterrés nus ont été mis au jou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5776" y="3820487"/>
            <a:ext cx="3772296" cy="2980115"/>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ttp://www.bibrax.org/images/articoli/img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834542">
            <a:off x="5351618" y="1995248"/>
            <a:ext cx="3378825" cy="2704857"/>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http://jfbradu.free.fr/celtes/les-celtes/dessin-acy.jpg"/>
          <p:cNvPicPr>
            <a:picLocks noChangeAspect="1" noChangeArrowheads="1"/>
          </p:cNvPicPr>
          <p:nvPr/>
        </p:nvPicPr>
        <p:blipFill rotWithShape="1">
          <a:blip r:embed="rId4">
            <a:extLst>
              <a:ext uri="{28A0092B-C50C-407E-A947-70E740481C1C}">
                <a14:useLocalDpi xmlns:a14="http://schemas.microsoft.com/office/drawing/2010/main" val="0"/>
              </a:ext>
            </a:extLst>
          </a:blip>
          <a:srcRect b="8656"/>
          <a:stretch/>
        </p:blipFill>
        <p:spPr bwMode="auto">
          <a:xfrm>
            <a:off x="109971" y="3843272"/>
            <a:ext cx="2877853" cy="29573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500816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4102"/>
                                        </p:tgtEl>
                                        <p:attrNameLst>
                                          <p:attrName>style.visibility</p:attrName>
                                        </p:attrNameLst>
                                      </p:cBhvr>
                                      <p:to>
                                        <p:strVal val="visible"/>
                                      </p:to>
                                    </p:set>
                                    <p:animEffect transition="in" filter="randombar(horizontal)">
                                      <p:cBhvr>
                                        <p:cTn id="7" dur="500"/>
                                        <p:tgtEl>
                                          <p:spTgt spid="4102"/>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5122"/>
                                        </p:tgtEl>
                                        <p:attrNameLst>
                                          <p:attrName>style.visibility</p:attrName>
                                        </p:attrNameLst>
                                      </p:cBhvr>
                                      <p:to>
                                        <p:strVal val="visible"/>
                                      </p:to>
                                    </p:set>
                                    <p:animEffect transition="in" filter="randombar(horizontal)">
                                      <p:cBhvr>
                                        <p:cTn id="11" dur="5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2" descr="Des squelettes de jeunes hommes enterrés nus ont été mis au jou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5776" y="3820487"/>
            <a:ext cx="3772296" cy="2980115"/>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http://jfbradu.free.fr/celtes/les-celtes/dessin-acy.jpg"/>
          <p:cNvPicPr>
            <a:picLocks noChangeAspect="1" noChangeArrowheads="1"/>
          </p:cNvPicPr>
          <p:nvPr/>
        </p:nvPicPr>
        <p:blipFill rotWithShape="1">
          <a:blip r:embed="rId4">
            <a:extLst>
              <a:ext uri="{28A0092B-C50C-407E-A947-70E740481C1C}">
                <a14:useLocalDpi xmlns:a14="http://schemas.microsoft.com/office/drawing/2010/main" val="0"/>
              </a:ext>
            </a:extLst>
          </a:blip>
          <a:srcRect b="8656"/>
          <a:stretch/>
        </p:blipFill>
        <p:spPr bwMode="auto">
          <a:xfrm>
            <a:off x="109971" y="3843272"/>
            <a:ext cx="2877853" cy="295733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rot="-4500000">
            <a:off x="-633894" y="2921988"/>
            <a:ext cx="5064953" cy="1695631"/>
          </a:xfrm>
        </p:spPr>
        <p:txBody>
          <a:bodyPr/>
          <a:lstStyle/>
          <a:p>
            <a:r>
              <a:rPr lang="de-DE" dirty="0"/>
              <a:t>human</a:t>
            </a:r>
            <a:br>
              <a:rPr lang="de-DE" dirty="0"/>
            </a:br>
            <a:r>
              <a:rPr lang="de-DE" dirty="0"/>
              <a:t> sacrifice</a:t>
            </a:r>
            <a:endParaRPr lang="en-GB" dirty="0"/>
          </a:p>
        </p:txBody>
      </p:sp>
      <p:sp>
        <p:nvSpPr>
          <p:cNvPr id="6" name="Content Placeholder 2"/>
          <p:cNvSpPr>
            <a:spLocks noGrp="1"/>
          </p:cNvSpPr>
          <p:nvPr>
            <p:ph idx="1"/>
          </p:nvPr>
        </p:nvSpPr>
        <p:spPr>
          <a:xfrm rot="900000">
            <a:off x="3709348" y="1159790"/>
            <a:ext cx="5948128" cy="3128102"/>
          </a:xfrm>
        </p:spPr>
        <p:txBody>
          <a:bodyPr>
            <a:normAutofit/>
          </a:bodyPr>
          <a:lstStyle/>
          <a:p>
            <a:r>
              <a:rPr lang="fr-FR" dirty="0" err="1"/>
              <a:t>Acy</a:t>
            </a:r>
            <a:r>
              <a:rPr lang="fr-FR" dirty="0"/>
              <a:t>-Romance (Ardennes) </a:t>
            </a:r>
          </a:p>
          <a:p>
            <a:pPr lvl="1"/>
            <a:r>
              <a:rPr lang="fr-FR" dirty="0" err="1">
                <a:effectLst/>
              </a:rPr>
              <a:t>Human</a:t>
            </a:r>
            <a:r>
              <a:rPr lang="fr-FR" dirty="0">
                <a:effectLst/>
              </a:rPr>
              <a:t> sacrifices ?!</a:t>
            </a:r>
          </a:p>
          <a:p>
            <a:pPr lvl="2"/>
            <a:r>
              <a:rPr lang="fr-FR" dirty="0">
                <a:effectLst/>
              </a:rPr>
              <a:t>19 </a:t>
            </a:r>
            <a:r>
              <a:rPr lang="fr-FR" dirty="0" err="1">
                <a:effectLst/>
              </a:rPr>
              <a:t>young</a:t>
            </a:r>
            <a:r>
              <a:rPr lang="fr-FR" dirty="0">
                <a:effectLst/>
              </a:rPr>
              <a:t> people </a:t>
            </a:r>
            <a:r>
              <a:rPr lang="fr-FR" dirty="0" err="1">
                <a:effectLst/>
              </a:rPr>
              <a:t>executed</a:t>
            </a:r>
            <a:endParaRPr lang="fr-FR" dirty="0">
              <a:effectLst/>
            </a:endParaRPr>
          </a:p>
          <a:p>
            <a:pPr lvl="2"/>
            <a:r>
              <a:rPr lang="fr-FR" dirty="0">
                <a:effectLst/>
              </a:rPr>
              <a:t>11 of </a:t>
            </a:r>
            <a:r>
              <a:rPr lang="fr-FR" dirty="0" err="1">
                <a:effectLst/>
              </a:rPr>
              <a:t>which</a:t>
            </a:r>
            <a:r>
              <a:rPr lang="fr-FR" dirty="0">
                <a:effectLst/>
              </a:rPr>
              <a:t> in </a:t>
            </a:r>
            <a:r>
              <a:rPr lang="fr-FR" dirty="0" err="1">
                <a:effectLst/>
              </a:rPr>
              <a:t>winter</a:t>
            </a:r>
            <a:r>
              <a:rPr lang="fr-FR" dirty="0">
                <a:effectLst/>
              </a:rPr>
              <a:t> </a:t>
            </a:r>
            <a:r>
              <a:rPr lang="fr-FR" dirty="0" err="1">
                <a:effectLst/>
              </a:rPr>
              <a:t>at</a:t>
            </a:r>
            <a:r>
              <a:rPr lang="fr-FR" dirty="0">
                <a:effectLst/>
              </a:rPr>
              <a:t> </a:t>
            </a:r>
            <a:r>
              <a:rPr lang="fr-FR" dirty="0" err="1">
                <a:effectLst/>
              </a:rPr>
              <a:t>regular</a:t>
            </a:r>
            <a:r>
              <a:rPr lang="fr-FR" dirty="0">
                <a:effectLst/>
              </a:rPr>
              <a:t> </a:t>
            </a:r>
            <a:br>
              <a:rPr lang="fr-FR" dirty="0">
                <a:effectLst/>
              </a:rPr>
            </a:br>
            <a:r>
              <a:rPr lang="fr-FR" dirty="0" err="1">
                <a:effectLst/>
              </a:rPr>
              <a:t>intervals</a:t>
            </a:r>
            <a:r>
              <a:rPr lang="fr-FR" dirty="0">
                <a:effectLst/>
              </a:rPr>
              <a:t> over 80 </a:t>
            </a:r>
            <a:r>
              <a:rPr lang="fr-FR" dirty="0" err="1">
                <a:effectLst/>
              </a:rPr>
              <a:t>years</a:t>
            </a:r>
            <a:r>
              <a:rPr lang="fr-FR" dirty="0">
                <a:effectLst/>
              </a:rPr>
              <a:t> </a:t>
            </a:r>
          </a:p>
          <a:p>
            <a:pPr lvl="1"/>
            <a:r>
              <a:rPr lang="fr-FR" dirty="0">
                <a:effectLst/>
              </a:rPr>
              <a:t>For J-L </a:t>
            </a:r>
            <a:r>
              <a:rPr lang="fr-FR" dirty="0" err="1">
                <a:effectLst/>
              </a:rPr>
              <a:t>Brunaux</a:t>
            </a:r>
            <a:r>
              <a:rPr lang="fr-FR" dirty="0">
                <a:effectLst/>
              </a:rPr>
              <a:t>: capital </a:t>
            </a:r>
            <a:r>
              <a:rPr lang="fr-FR" dirty="0" err="1">
                <a:effectLst/>
              </a:rPr>
              <a:t>punishment</a:t>
            </a:r>
            <a:endParaRPr lang="fr-FR" dirty="0">
              <a:effectLst/>
            </a:endParaRPr>
          </a:p>
        </p:txBody>
      </p:sp>
      <p:sp>
        <p:nvSpPr>
          <p:cNvPr id="12" name="TextBox 11"/>
          <p:cNvSpPr txBox="1"/>
          <p:nvPr/>
        </p:nvSpPr>
        <p:spPr>
          <a:xfrm>
            <a:off x="4762688" y="31108"/>
            <a:ext cx="4381312" cy="369332"/>
          </a:xfrm>
          <a:prstGeom prst="rect">
            <a:avLst/>
          </a:prstGeom>
          <a:noFill/>
        </p:spPr>
        <p:txBody>
          <a:bodyPr wrap="square" rtlCol="0">
            <a:spAutoFit/>
          </a:bodyPr>
          <a:lstStyle/>
          <a:p>
            <a:pPr algn="r"/>
            <a:r>
              <a:rPr lang="fr-FR" dirty="0"/>
              <a:t>2</a:t>
            </a:r>
            <a:r>
              <a:rPr lang="fr-FR" baseline="30000" dirty="0"/>
              <a:t>nd</a:t>
            </a:r>
            <a:r>
              <a:rPr lang="fr-FR" dirty="0"/>
              <a:t> c. – </a:t>
            </a:r>
            <a:r>
              <a:rPr lang="fr-FR" dirty="0" err="1"/>
              <a:t>early</a:t>
            </a:r>
            <a:r>
              <a:rPr lang="fr-FR" dirty="0"/>
              <a:t> 1st c. B.C:</a:t>
            </a:r>
            <a:endParaRPr lang="en-GB" dirty="0"/>
          </a:p>
        </p:txBody>
      </p:sp>
    </p:spTree>
    <p:extLst>
      <p:ext uri="{BB962C8B-B14F-4D97-AF65-F5344CB8AC3E}">
        <p14:creationId xmlns:p14="http://schemas.microsoft.com/office/powerpoint/2010/main" val="1444660020"/>
      </p:ext>
    </p:extLst>
  </p:cSld>
  <p:clrMapOvr>
    <a:masterClrMapping/>
  </p:clrMapOvr>
  <p:transition spd="slow">
    <p:randomBar dir="vert"/>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human</a:t>
            </a:r>
            <a:br>
              <a:rPr lang="de-DE" dirty="0"/>
            </a:br>
            <a:r>
              <a:rPr lang="de-DE" dirty="0"/>
              <a:t> sacrifice</a:t>
            </a:r>
            <a:endParaRPr lang="en-GB" dirty="0"/>
          </a:p>
        </p:txBody>
      </p:sp>
      <p:sp>
        <p:nvSpPr>
          <p:cNvPr id="3" name="Content Placeholder 2"/>
          <p:cNvSpPr>
            <a:spLocks noGrp="1"/>
          </p:cNvSpPr>
          <p:nvPr>
            <p:ph idx="1"/>
          </p:nvPr>
        </p:nvSpPr>
        <p:spPr>
          <a:xfrm rot="900000">
            <a:off x="3741435" y="994263"/>
            <a:ext cx="4658735" cy="3049898"/>
          </a:xfrm>
        </p:spPr>
        <p:txBody>
          <a:bodyPr/>
          <a:lstStyle/>
          <a:p>
            <a:r>
              <a:rPr lang="de-DE" dirty="0"/>
              <a:t>Explaning the presence of human bones in „Celtic“/“Romano-Celtic“ sanctuaries</a:t>
            </a:r>
          </a:p>
          <a:p>
            <a:pPr lvl="1"/>
            <a:r>
              <a:rPr lang="de-DE" dirty="0"/>
              <a:t>Not necessarily „sacrifice“</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33474"/>
            <a:ext cx="3563888" cy="6803967"/>
          </a:xfrm>
          <a:prstGeom prst="rect">
            <a:avLst/>
          </a:prstGeom>
        </p:spPr>
      </p:pic>
    </p:spTree>
    <p:extLst>
      <p:ext uri="{BB962C8B-B14F-4D97-AF65-F5344CB8AC3E}">
        <p14:creationId xmlns:p14="http://schemas.microsoft.com/office/powerpoint/2010/main" val="328330792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www.thanetarch.co.uk/Virtual%20Museum/3_Displays/GBeaker%20Displays/GBeaker_Display3_Images/BNF04beakergravecopyrightTT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9249" y="4295920"/>
            <a:ext cx="3185276" cy="2406655"/>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Tombe principale de l'enclos de la Céreirède à Lattes (premier quart du Ier siècle avant notre ère), contenant une amphore, un coffre en pierre, divers vases et des résidus charbonneux (sédiment avec beaucoup de charbons de bois, des ossements brûlés et des fragments de mobilier brûlé, qui sont les reste du bûcher après la crémation). "/>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09895" y="2708920"/>
            <a:ext cx="4768893" cy="399365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de-DE" dirty="0"/>
              <a:t>Manipulation of bodies</a:t>
            </a:r>
            <a:endParaRPr lang="en-GB" dirty="0"/>
          </a:p>
        </p:txBody>
      </p:sp>
      <p:sp>
        <p:nvSpPr>
          <p:cNvPr id="3" name="Content Placeholder 2"/>
          <p:cNvSpPr>
            <a:spLocks noGrp="1"/>
          </p:cNvSpPr>
          <p:nvPr>
            <p:ph idx="1"/>
          </p:nvPr>
        </p:nvSpPr>
        <p:spPr>
          <a:xfrm rot="900000">
            <a:off x="3951515" y="1021922"/>
            <a:ext cx="4658735" cy="1426516"/>
          </a:xfrm>
        </p:spPr>
        <p:txBody>
          <a:bodyPr>
            <a:normAutofit fontScale="92500" lnSpcReduction="20000"/>
          </a:bodyPr>
          <a:lstStyle/>
          <a:p>
            <a:endParaRPr lang="de-DE" dirty="0"/>
          </a:p>
          <a:p>
            <a:r>
              <a:rPr lang="de-DE" dirty="0"/>
              <a:t>Manipulation of bodies</a:t>
            </a:r>
          </a:p>
          <a:p>
            <a:r>
              <a:rPr lang="de-DE" dirty="0"/>
              <a:t>„Token burials“</a:t>
            </a:r>
            <a:endParaRPr lang="en-GB" dirty="0"/>
          </a:p>
        </p:txBody>
      </p:sp>
      <p:pic>
        <p:nvPicPr>
          <p:cNvPr id="3076" name="Picture 4" descr="http://www.inrap.fr/userdata/c_bloc/9/9657/9657_vignette_Page000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021810" y="4563169"/>
            <a:ext cx="1513672" cy="2152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513751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076"/>
                                        </p:tgtEl>
                                        <p:attrNameLst>
                                          <p:attrName>style.visibility</p:attrName>
                                        </p:attrNameLst>
                                      </p:cBhvr>
                                      <p:to>
                                        <p:strVal val="visible"/>
                                      </p:to>
                                    </p:set>
                                    <p:animEffect transition="in" filter="fade">
                                      <p:cBhvr>
                                        <p:cTn id="7" dur="1000"/>
                                        <p:tgtEl>
                                          <p:spTgt spid="3076"/>
                                        </p:tgtEl>
                                      </p:cBhvr>
                                    </p:animEffect>
                                    <p:anim calcmode="lin" valueType="num">
                                      <p:cBhvr>
                                        <p:cTn id="8" dur="1000" fill="hold"/>
                                        <p:tgtEl>
                                          <p:spTgt spid="3076"/>
                                        </p:tgtEl>
                                        <p:attrNameLst>
                                          <p:attrName>ppt_x</p:attrName>
                                        </p:attrNameLst>
                                      </p:cBhvr>
                                      <p:tavLst>
                                        <p:tav tm="0">
                                          <p:val>
                                            <p:strVal val="#ppt_x"/>
                                          </p:val>
                                        </p:tav>
                                        <p:tav tm="100000">
                                          <p:val>
                                            <p:strVal val="#ppt_x"/>
                                          </p:val>
                                        </p:tav>
                                      </p:tavLst>
                                    </p:anim>
                                    <p:anim calcmode="lin" valueType="num">
                                      <p:cBhvr>
                                        <p:cTn id="9" dur="1000" fill="hold"/>
                                        <p:tgtEl>
                                          <p:spTgt spid="307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3078"/>
                                        </p:tgtEl>
                                        <p:attrNameLst>
                                          <p:attrName>style.visibility</p:attrName>
                                        </p:attrNameLst>
                                      </p:cBhvr>
                                      <p:to>
                                        <p:strVal val="visible"/>
                                      </p:to>
                                    </p:set>
                                    <p:animEffect transition="in" filter="fade">
                                      <p:cBhvr>
                                        <p:cTn id="13" dur="1000"/>
                                        <p:tgtEl>
                                          <p:spTgt spid="3078"/>
                                        </p:tgtEl>
                                      </p:cBhvr>
                                    </p:animEffect>
                                    <p:anim calcmode="lin" valueType="num">
                                      <p:cBhvr>
                                        <p:cTn id="14" dur="1000" fill="hold"/>
                                        <p:tgtEl>
                                          <p:spTgt spid="3078"/>
                                        </p:tgtEl>
                                        <p:attrNameLst>
                                          <p:attrName>ppt_x</p:attrName>
                                        </p:attrNameLst>
                                      </p:cBhvr>
                                      <p:tavLst>
                                        <p:tav tm="0">
                                          <p:val>
                                            <p:strVal val="#ppt_x"/>
                                          </p:val>
                                        </p:tav>
                                        <p:tav tm="100000">
                                          <p:val>
                                            <p:strVal val="#ppt_x"/>
                                          </p:val>
                                        </p:tav>
                                      </p:tavLst>
                                    </p:anim>
                                    <p:anim calcmode="lin" valueType="num">
                                      <p:cBhvr>
                                        <p:cTn id="15" dur="1000" fill="hold"/>
                                        <p:tgtEl>
                                          <p:spTgt spid="3078"/>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3074"/>
                                        </p:tgtEl>
                                        <p:attrNameLst>
                                          <p:attrName>style.visibility</p:attrName>
                                        </p:attrNameLst>
                                      </p:cBhvr>
                                      <p:to>
                                        <p:strVal val="visible"/>
                                      </p:to>
                                    </p:set>
                                    <p:animEffect transition="in" filter="fade">
                                      <p:cBhvr>
                                        <p:cTn id="19" dur="1000"/>
                                        <p:tgtEl>
                                          <p:spTgt spid="3074"/>
                                        </p:tgtEl>
                                      </p:cBhvr>
                                    </p:animEffect>
                                    <p:anim calcmode="lin" valueType="num">
                                      <p:cBhvr>
                                        <p:cTn id="20" dur="1000" fill="hold"/>
                                        <p:tgtEl>
                                          <p:spTgt spid="3074"/>
                                        </p:tgtEl>
                                        <p:attrNameLst>
                                          <p:attrName>ppt_x</p:attrName>
                                        </p:attrNameLst>
                                      </p:cBhvr>
                                      <p:tavLst>
                                        <p:tav tm="0">
                                          <p:val>
                                            <p:strVal val="#ppt_x"/>
                                          </p:val>
                                        </p:tav>
                                        <p:tav tm="100000">
                                          <p:val>
                                            <p:strVal val="#ppt_x"/>
                                          </p:val>
                                        </p:tav>
                                      </p:tavLst>
                                    </p:anim>
                                    <p:anim calcmode="lin" valueType="num">
                                      <p:cBhvr>
                                        <p:cTn id="21" dur="1000" fill="hold"/>
                                        <p:tgtEl>
                                          <p:spTgt spid="307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Instrumentalisation</a:t>
            </a:r>
            <a:endParaRPr lang="en-GB" dirty="0"/>
          </a:p>
        </p:txBody>
      </p:sp>
      <p:sp>
        <p:nvSpPr>
          <p:cNvPr id="3" name="Content Placeholder 2"/>
          <p:cNvSpPr>
            <a:spLocks noGrp="1"/>
          </p:cNvSpPr>
          <p:nvPr>
            <p:ph idx="1"/>
          </p:nvPr>
        </p:nvSpPr>
        <p:spPr>
          <a:xfrm rot="900000">
            <a:off x="3501767" y="1006303"/>
            <a:ext cx="4989859" cy="4858312"/>
          </a:xfrm>
        </p:spPr>
        <p:txBody>
          <a:bodyPr>
            <a:normAutofit fontScale="92500" lnSpcReduction="10000"/>
          </a:bodyPr>
          <a:lstStyle/>
          <a:p>
            <a:r>
              <a:rPr lang="de-DE" dirty="0"/>
              <a:t>Why did Caesar recount obsolete stories...?</a:t>
            </a:r>
          </a:p>
          <a:p>
            <a:pPr lvl="1"/>
            <a:r>
              <a:rPr lang="de-DE" dirty="0"/>
              <a:t>Instrumentalising existing topos of human sacrifice to legitimate his conquest</a:t>
            </a:r>
          </a:p>
          <a:p>
            <a:pPr lvl="1"/>
            <a:r>
              <a:rPr lang="fr-FR" dirty="0" err="1">
                <a:effectLst/>
              </a:rPr>
              <a:t>Aim</a:t>
            </a:r>
            <a:r>
              <a:rPr lang="fr-FR" dirty="0">
                <a:effectLst/>
              </a:rPr>
              <a:t>: to show the « </a:t>
            </a:r>
            <a:r>
              <a:rPr lang="fr-FR" dirty="0" err="1">
                <a:effectLst/>
              </a:rPr>
              <a:t>barbarism</a:t>
            </a:r>
            <a:r>
              <a:rPr lang="fr-FR" dirty="0">
                <a:effectLst/>
              </a:rPr>
              <a:t> » of the </a:t>
            </a:r>
            <a:r>
              <a:rPr lang="fr-FR" dirty="0" err="1">
                <a:effectLst/>
              </a:rPr>
              <a:t>Celts</a:t>
            </a:r>
            <a:r>
              <a:rPr lang="fr-FR" dirty="0">
                <a:effectLst/>
              </a:rPr>
              <a:t>  (?)</a:t>
            </a:r>
            <a:endParaRPr lang="de-DE" dirty="0"/>
          </a:p>
          <a:p>
            <a:pPr lvl="1"/>
            <a:r>
              <a:rPr lang="de-DE" dirty="0"/>
              <a:t>Does Caesar consciously manipulate the information, re-write the narrative of Poseidonius?</a:t>
            </a:r>
          </a:p>
          <a:p>
            <a:pPr lvl="1"/>
            <a:r>
              <a:rPr lang="de-DE" dirty="0"/>
              <a:t>Caesar: Manipulating </a:t>
            </a:r>
            <a:br>
              <a:rPr lang="de-DE" dirty="0"/>
            </a:br>
            <a:r>
              <a:rPr lang="de-DE" dirty="0"/>
              <a:t>     the past &amp; the present...?</a:t>
            </a:r>
          </a:p>
          <a:p>
            <a:pPr lvl="1"/>
            <a:endParaRPr lang="en-GB" dirty="0"/>
          </a:p>
        </p:txBody>
      </p:sp>
    </p:spTree>
    <p:extLst>
      <p:ext uri="{BB962C8B-B14F-4D97-AF65-F5344CB8AC3E}">
        <p14:creationId xmlns:p14="http://schemas.microsoft.com/office/powerpoint/2010/main" val="220295378"/>
      </p:ext>
    </p:extLst>
  </p:cSld>
  <p:clrMapOvr>
    <a:masterClrMapping/>
  </p:clrMapOvr>
  <p:transition spd="slow">
    <p:randomBar dir="vert"/>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Instrumentalisation</a:t>
            </a:r>
            <a:endParaRPr lang="en-GB" dirty="0"/>
          </a:p>
        </p:txBody>
      </p:sp>
      <p:sp>
        <p:nvSpPr>
          <p:cNvPr id="3" name="Content Placeholder 2"/>
          <p:cNvSpPr>
            <a:spLocks noGrp="1"/>
          </p:cNvSpPr>
          <p:nvPr>
            <p:ph idx="1"/>
          </p:nvPr>
        </p:nvSpPr>
        <p:spPr>
          <a:xfrm rot="900000">
            <a:off x="3164079" y="642926"/>
            <a:ext cx="5715366" cy="5675671"/>
          </a:xfrm>
        </p:spPr>
        <p:txBody>
          <a:bodyPr>
            <a:normAutofit/>
          </a:bodyPr>
          <a:lstStyle/>
          <a:p>
            <a:pPr marL="365760" lvl="1"/>
            <a:r>
              <a:rPr lang="de-DE" dirty="0"/>
              <a:t>Did Caesar consciously manipulate the information, re-write the narrative of Poseidonius?</a:t>
            </a:r>
          </a:p>
          <a:p>
            <a:pPr marL="731520" lvl="2"/>
            <a:r>
              <a:rPr lang="de-DE" dirty="0"/>
              <a:t>Rambaud, </a:t>
            </a:r>
            <a:r>
              <a:rPr lang="de-DE" i="1" dirty="0"/>
              <a:t>L‘Art de la déformation dans les Commentaires de César, </a:t>
            </a:r>
            <a:r>
              <a:rPr lang="de-DE" dirty="0"/>
              <a:t>328 &amp; 333:</a:t>
            </a:r>
            <a:br>
              <a:rPr lang="de-DE" dirty="0"/>
            </a:br>
            <a:br>
              <a:rPr lang="de-DE" dirty="0"/>
            </a:br>
            <a:r>
              <a:rPr lang="de-DE" dirty="0"/>
              <a:t>„Du tempérament national gaulois, César a </a:t>
            </a:r>
            <a:r>
              <a:rPr lang="de-DE" dirty="0">
                <a:solidFill>
                  <a:srgbClr val="FFC000"/>
                </a:solidFill>
              </a:rPr>
              <a:t>défiguré</a:t>
            </a:r>
            <a:r>
              <a:rPr lang="de-DE" dirty="0"/>
              <a:t> l‘aspect le plus révélateur, le sentiment religieux (...) Par son tableau de la religion gauloise, le proconsul conquérant de la Gaule et grand pontife à Rome suggérait la </a:t>
            </a:r>
            <a:r>
              <a:rPr lang="de-DE" dirty="0">
                <a:solidFill>
                  <a:srgbClr val="FFC000"/>
                </a:solidFill>
              </a:rPr>
              <a:t>politique religieuse qui suivit</a:t>
            </a:r>
            <a:r>
              <a:rPr lang="de-DE" dirty="0"/>
              <a:t>.“</a:t>
            </a:r>
            <a:endParaRPr lang="en-GB" dirty="0"/>
          </a:p>
        </p:txBody>
      </p:sp>
    </p:spTree>
    <p:extLst>
      <p:ext uri="{BB962C8B-B14F-4D97-AF65-F5344CB8AC3E}">
        <p14:creationId xmlns:p14="http://schemas.microsoft.com/office/powerpoint/2010/main" val="738557005"/>
      </p:ext>
    </p:extLst>
  </p:cSld>
  <p:clrMapOvr>
    <a:masterClrMapping/>
  </p:clrMapOvr>
  <p:transition spd="slow">
    <p:randomBar dir="vert"/>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rot="919408">
            <a:off x="8128021" y="5728619"/>
            <a:ext cx="1055061" cy="655603"/>
          </a:xfrm>
          <a:prstGeom prst="ellipse">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de-DE" dirty="0"/>
              <a:t>Instrumentalisation</a:t>
            </a:r>
            <a:endParaRPr lang="en-GB" dirty="0"/>
          </a:p>
        </p:txBody>
      </p:sp>
      <p:sp>
        <p:nvSpPr>
          <p:cNvPr id="3" name="Content Placeholder 2"/>
          <p:cNvSpPr>
            <a:spLocks noGrp="1"/>
          </p:cNvSpPr>
          <p:nvPr>
            <p:ph idx="1"/>
          </p:nvPr>
        </p:nvSpPr>
        <p:spPr>
          <a:xfrm rot="900000">
            <a:off x="3032083" y="548104"/>
            <a:ext cx="5055109" cy="6226133"/>
          </a:xfrm>
        </p:spPr>
        <p:txBody>
          <a:bodyPr>
            <a:normAutofit fontScale="70000" lnSpcReduction="20000"/>
          </a:bodyPr>
          <a:lstStyle/>
          <a:p>
            <a:r>
              <a:rPr lang="en-GB" b="1" dirty="0"/>
              <a:t>Caesar BG 6.17</a:t>
            </a:r>
            <a:br>
              <a:rPr lang="en-GB" b="1" dirty="0"/>
            </a:br>
            <a:r>
              <a:rPr lang="en-GB" dirty="0"/>
              <a:t>They worship as their divinity, </a:t>
            </a:r>
            <a:r>
              <a:rPr lang="en-GB" dirty="0">
                <a:solidFill>
                  <a:srgbClr val="FFC000"/>
                </a:solidFill>
              </a:rPr>
              <a:t>Mercury</a:t>
            </a:r>
            <a:r>
              <a:rPr lang="en-GB" dirty="0"/>
              <a:t> in particular, and have many images of him, and regard him as the inventor of all arts, they consider him the guide of their journeys and marches, and believe him to have great influence over the acquisition of gain and mercantile transactions. Next to him they worship </a:t>
            </a:r>
            <a:r>
              <a:rPr lang="en-GB" dirty="0">
                <a:solidFill>
                  <a:srgbClr val="FFC000"/>
                </a:solidFill>
              </a:rPr>
              <a:t>Apollo</a:t>
            </a:r>
            <a:r>
              <a:rPr lang="en-GB" dirty="0"/>
              <a:t>, and </a:t>
            </a:r>
            <a:r>
              <a:rPr lang="en-GB" dirty="0">
                <a:solidFill>
                  <a:srgbClr val="FFC000"/>
                </a:solidFill>
              </a:rPr>
              <a:t>Mars</a:t>
            </a:r>
            <a:r>
              <a:rPr lang="en-GB" dirty="0"/>
              <a:t>, and </a:t>
            </a:r>
            <a:r>
              <a:rPr lang="en-GB" dirty="0">
                <a:solidFill>
                  <a:srgbClr val="FFC000"/>
                </a:solidFill>
              </a:rPr>
              <a:t>Jupiter</a:t>
            </a:r>
            <a:r>
              <a:rPr lang="en-GB" dirty="0"/>
              <a:t> , and </a:t>
            </a:r>
            <a:r>
              <a:rPr lang="en-GB" dirty="0">
                <a:solidFill>
                  <a:srgbClr val="FFC000"/>
                </a:solidFill>
              </a:rPr>
              <a:t>Minerva</a:t>
            </a:r>
            <a:r>
              <a:rPr lang="en-GB" dirty="0"/>
              <a:t>; </a:t>
            </a:r>
            <a:r>
              <a:rPr lang="en-GB" dirty="0">
                <a:solidFill>
                  <a:srgbClr val="FFC000"/>
                </a:solidFill>
              </a:rPr>
              <a:t>respecting these deities they have for the most part the same belief as other nations</a:t>
            </a:r>
            <a:r>
              <a:rPr lang="en-GB" dirty="0"/>
              <a:t>: that Apollo averts diseases, that Minerva imparts the invention of manufactures, that Jupiter possesses the sovereignty of the heavenly powers; that Mars presides over wars. To him, when they have determined to engage in battle, they commonly vow those things which they shall take in war. (…)</a:t>
            </a:r>
          </a:p>
        </p:txBody>
      </p:sp>
      <p:sp>
        <p:nvSpPr>
          <p:cNvPr id="4" name="TextBox 3"/>
          <p:cNvSpPr txBox="1"/>
          <p:nvPr/>
        </p:nvSpPr>
        <p:spPr>
          <a:xfrm>
            <a:off x="7781490" y="5733256"/>
            <a:ext cx="1368152" cy="646331"/>
          </a:xfrm>
          <a:prstGeom prst="rect">
            <a:avLst/>
          </a:prstGeom>
          <a:noFill/>
        </p:spPr>
        <p:txBody>
          <a:bodyPr wrap="square" rtlCol="0">
            <a:spAutoFit/>
          </a:bodyPr>
          <a:lstStyle/>
          <a:p>
            <a:pPr algn="r"/>
            <a:r>
              <a:rPr lang="de-DE" dirty="0">
                <a:solidFill>
                  <a:srgbClr val="FFC000"/>
                </a:solidFill>
              </a:rPr>
              <a:t>circular argument</a:t>
            </a:r>
            <a:endParaRPr lang="en-GB" dirty="0">
              <a:solidFill>
                <a:srgbClr val="FFC000"/>
              </a:solidFill>
            </a:endParaRPr>
          </a:p>
        </p:txBody>
      </p:sp>
      <p:sp>
        <p:nvSpPr>
          <p:cNvPr id="5" name="Oval 4"/>
          <p:cNvSpPr/>
          <p:nvPr/>
        </p:nvSpPr>
        <p:spPr>
          <a:xfrm rot="919408">
            <a:off x="2878345" y="3560543"/>
            <a:ext cx="5551962" cy="841121"/>
          </a:xfrm>
          <a:prstGeom prst="ellipse">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rot="869678">
            <a:off x="538462" y="4470515"/>
            <a:ext cx="2299321" cy="2246769"/>
          </a:xfrm>
          <a:prstGeom prst="rect">
            <a:avLst/>
          </a:prstGeom>
        </p:spPr>
        <p:style>
          <a:lnRef idx="1">
            <a:schemeClr val="accent6"/>
          </a:lnRef>
          <a:fillRef idx="3">
            <a:schemeClr val="accent6"/>
          </a:fillRef>
          <a:effectRef idx="2">
            <a:schemeClr val="accent6"/>
          </a:effectRef>
          <a:fontRef idx="minor">
            <a:schemeClr val="lt1"/>
          </a:fontRef>
        </p:style>
        <p:txBody>
          <a:bodyPr wrap="square" rtlCol="0">
            <a:spAutoFit/>
          </a:bodyPr>
          <a:lstStyle/>
          <a:p>
            <a:pPr algn="ctr"/>
            <a:r>
              <a:rPr lang="de-DE" sz="2800" b="1" i="1" dirty="0">
                <a:solidFill>
                  <a:srgbClr val="FFC000"/>
                </a:solidFill>
                <a:effectLst>
                  <a:outerShdw blurRad="38100" dist="38100" dir="2700000" algn="tl">
                    <a:srgbClr val="000000">
                      <a:alpha val="43137"/>
                    </a:srgbClr>
                  </a:outerShdw>
                </a:effectLst>
              </a:rPr>
              <a:t>Mercury</a:t>
            </a:r>
          </a:p>
          <a:p>
            <a:pPr algn="ctr"/>
            <a:r>
              <a:rPr lang="de-DE" sz="2800" b="1" i="1" dirty="0">
                <a:solidFill>
                  <a:srgbClr val="FFC000"/>
                </a:solidFill>
                <a:effectLst>
                  <a:outerShdw blurRad="38100" dist="38100" dir="2700000" algn="tl">
                    <a:srgbClr val="000000">
                      <a:alpha val="43137"/>
                    </a:srgbClr>
                  </a:outerShdw>
                </a:effectLst>
              </a:rPr>
              <a:t>Apollo</a:t>
            </a:r>
          </a:p>
          <a:p>
            <a:pPr algn="ctr"/>
            <a:r>
              <a:rPr lang="de-DE" sz="2800" b="1" i="1" dirty="0">
                <a:solidFill>
                  <a:srgbClr val="FFC000"/>
                </a:solidFill>
                <a:effectLst>
                  <a:outerShdw blurRad="38100" dist="38100" dir="2700000" algn="tl">
                    <a:srgbClr val="000000">
                      <a:alpha val="43137"/>
                    </a:srgbClr>
                  </a:outerShdw>
                </a:effectLst>
              </a:rPr>
              <a:t>Mars</a:t>
            </a:r>
          </a:p>
          <a:p>
            <a:pPr algn="ctr"/>
            <a:r>
              <a:rPr lang="de-DE" sz="2800" b="1" i="1" dirty="0">
                <a:solidFill>
                  <a:srgbClr val="FFC000"/>
                </a:solidFill>
                <a:effectLst>
                  <a:outerShdw blurRad="38100" dist="38100" dir="2700000" algn="tl">
                    <a:srgbClr val="000000">
                      <a:alpha val="43137"/>
                    </a:srgbClr>
                  </a:outerShdw>
                </a:effectLst>
              </a:rPr>
              <a:t>Jupiter</a:t>
            </a:r>
          </a:p>
          <a:p>
            <a:pPr algn="ctr"/>
            <a:r>
              <a:rPr lang="de-DE" sz="2800" b="1" i="1" dirty="0">
                <a:solidFill>
                  <a:srgbClr val="FFC000"/>
                </a:solidFill>
                <a:effectLst>
                  <a:outerShdw blurRad="38100" dist="38100" dir="2700000" algn="tl">
                    <a:srgbClr val="000000">
                      <a:alpha val="43137"/>
                    </a:srgbClr>
                  </a:outerShdw>
                </a:effectLst>
              </a:rPr>
              <a:t>Minerva</a:t>
            </a:r>
            <a:endParaRPr lang="en-GB" sz="2800" b="1" i="1" dirty="0">
              <a:solidFill>
                <a:srgbClr val="FFC000"/>
              </a:solidFill>
              <a:effectLst>
                <a:outerShdw blurRad="38100" dist="38100" dir="2700000" algn="tl">
                  <a:srgbClr val="000000">
                    <a:alpha val="43137"/>
                  </a:srgbClr>
                </a:outerShdw>
              </a:effectLst>
            </a:endParaRPr>
          </a:p>
        </p:txBody>
      </p:sp>
      <p:cxnSp>
        <p:nvCxnSpPr>
          <p:cNvPr id="9" name="Straight Arrow Connector 8"/>
          <p:cNvCxnSpPr>
            <a:stCxn id="5" idx="5"/>
            <a:endCxn id="4" idx="0"/>
          </p:cNvCxnSpPr>
          <p:nvPr/>
        </p:nvCxnSpPr>
        <p:spPr>
          <a:xfrm>
            <a:off x="7468869" y="4786649"/>
            <a:ext cx="996697" cy="946607"/>
          </a:xfrm>
          <a:prstGeom prst="straightConnector1">
            <a:avLst/>
          </a:prstGeom>
          <a:ln w="38100">
            <a:solidFill>
              <a:srgbClr val="FFC000"/>
            </a:solidFill>
            <a:tailEnd type="arrow"/>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293883" y="2276872"/>
            <a:ext cx="2189885" cy="1200329"/>
          </a:xfrm>
          <a:prstGeom prst="rect">
            <a:avLst/>
          </a:prstGeom>
          <a:noFill/>
        </p:spPr>
        <p:txBody>
          <a:bodyPr wrap="square" rtlCol="0">
            <a:spAutoFit/>
          </a:bodyPr>
          <a:lstStyle/>
          <a:p>
            <a:r>
              <a:rPr lang="de-DE" dirty="0">
                <a:solidFill>
                  <a:srgbClr val="FFC000"/>
                </a:solidFill>
                <a:effectLst>
                  <a:outerShdw blurRad="38100" dist="38100" dir="2700000" algn="tl">
                    <a:srgbClr val="000000">
                      <a:alpha val="43137"/>
                    </a:srgbClr>
                  </a:outerShdw>
                </a:effectLst>
              </a:rPr>
              <a:t>i.e. one can integrate the Gauls; they are not that different...!</a:t>
            </a:r>
            <a:endParaRPr lang="en-GB" dirty="0">
              <a:solidFill>
                <a:srgbClr val="FFC000"/>
              </a:solidFill>
              <a:effectLst>
                <a:outerShdw blurRad="38100" dist="38100" dir="2700000" algn="tl">
                  <a:srgbClr val="000000">
                    <a:alpha val="43137"/>
                  </a:srgbClr>
                </a:outerShdw>
              </a:effectLst>
            </a:endParaRPr>
          </a:p>
        </p:txBody>
      </p:sp>
      <p:cxnSp>
        <p:nvCxnSpPr>
          <p:cNvPr id="14" name="Straight Arrow Connector 13"/>
          <p:cNvCxnSpPr>
            <a:stCxn id="5" idx="2"/>
          </p:cNvCxnSpPr>
          <p:nvPr/>
        </p:nvCxnSpPr>
        <p:spPr>
          <a:xfrm flipH="1" flipV="1">
            <a:off x="2051720" y="2996952"/>
            <a:ext cx="925313" cy="250549"/>
          </a:xfrm>
          <a:prstGeom prst="straightConnector1">
            <a:avLst/>
          </a:prstGeom>
          <a:ln w="38100">
            <a:solidFill>
              <a:srgbClr val="FFC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810257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100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par>
                          <p:cTn id="8" fill="hold">
                            <p:stCondLst>
                              <p:cond delay="1500"/>
                            </p:stCondLst>
                            <p:childTnLst>
                              <p:par>
                                <p:cTn id="9" presetID="21" presetClass="entr" presetSubtype="1" fill="hold" grpId="0" nodeType="afterEffect">
                                  <p:stCondLst>
                                    <p:cond delay="1000"/>
                                  </p:stCondLst>
                                  <p:childTnLst>
                                    <p:set>
                                      <p:cBhvr>
                                        <p:cTn id="10" dur="1" fill="hold">
                                          <p:stCondLst>
                                            <p:cond delay="0"/>
                                          </p:stCondLst>
                                        </p:cTn>
                                        <p:tgtEl>
                                          <p:spTgt spid="5"/>
                                        </p:tgtEl>
                                        <p:attrNameLst>
                                          <p:attrName>style.visibility</p:attrName>
                                        </p:attrNameLst>
                                      </p:cBhvr>
                                      <p:to>
                                        <p:strVal val="visible"/>
                                      </p:to>
                                    </p:set>
                                    <p:animEffect transition="in" filter="wheel(1)">
                                      <p:cBhvr>
                                        <p:cTn id="11" dur="2000"/>
                                        <p:tgtEl>
                                          <p:spTgt spid="5"/>
                                        </p:tgtEl>
                                      </p:cBhvr>
                                    </p:animEffect>
                                  </p:childTnLst>
                                </p:cTn>
                              </p:par>
                            </p:childTnLst>
                          </p:cTn>
                        </p:par>
                        <p:par>
                          <p:cTn id="12" fill="hold">
                            <p:stCondLst>
                              <p:cond delay="4500"/>
                            </p:stCondLst>
                            <p:childTnLst>
                              <p:par>
                                <p:cTn id="13" presetID="22" presetClass="entr" presetSubtype="2" fill="hold" nodeType="after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wipe(right)">
                                      <p:cBhvr>
                                        <p:cTn id="15" dur="500"/>
                                        <p:tgtEl>
                                          <p:spTgt spid="14"/>
                                        </p:tgtEl>
                                      </p:cBhvr>
                                    </p:animEffect>
                                  </p:childTnLst>
                                </p:cTn>
                              </p:par>
                            </p:childTnLst>
                          </p:cTn>
                        </p:par>
                        <p:par>
                          <p:cTn id="16" fill="hold">
                            <p:stCondLst>
                              <p:cond delay="5000"/>
                            </p:stCondLst>
                            <p:childTnLst>
                              <p:par>
                                <p:cTn id="17" presetID="10" presetClass="entr" presetSubtype="0" fill="hold" grpId="0" nodeType="afterEffect">
                                  <p:stCondLst>
                                    <p:cond delay="0"/>
                                  </p:stCondLst>
                                  <p:childTnLst>
                                    <p:set>
                                      <p:cBhvr>
                                        <p:cTn id="18" dur="1" fill="hold">
                                          <p:stCondLst>
                                            <p:cond delay="0"/>
                                          </p:stCondLst>
                                        </p:cTn>
                                        <p:tgtEl>
                                          <p:spTgt spid="13">
                                            <p:txEl>
                                              <p:pRg st="0" end="0"/>
                                            </p:txEl>
                                          </p:spTgt>
                                        </p:tgtEl>
                                        <p:attrNameLst>
                                          <p:attrName>style.visibility</p:attrName>
                                        </p:attrNameLst>
                                      </p:cBhvr>
                                      <p:to>
                                        <p:strVal val="visible"/>
                                      </p:to>
                                    </p:set>
                                    <p:animEffect transition="in" filter="fade">
                                      <p:cBhvr>
                                        <p:cTn id="19" dur="500"/>
                                        <p:tgtEl>
                                          <p:spTgt spid="13">
                                            <p:txEl>
                                              <p:pRg st="0" end="0"/>
                                            </p:txEl>
                                          </p:spTgt>
                                        </p:tgtEl>
                                      </p:cBhvr>
                                    </p:animEffect>
                                  </p:childTnLst>
                                </p:cTn>
                              </p:par>
                            </p:childTnLst>
                          </p:cTn>
                        </p:par>
                        <p:par>
                          <p:cTn id="20" fill="hold">
                            <p:stCondLst>
                              <p:cond delay="5500"/>
                            </p:stCondLst>
                            <p:childTnLst>
                              <p:par>
                                <p:cTn id="21" presetID="22" presetClass="entr" presetSubtype="1" fill="hold" nodeType="afterEffect">
                                  <p:stCondLst>
                                    <p:cond delay="1000"/>
                                  </p:stCondLst>
                                  <p:childTnLst>
                                    <p:set>
                                      <p:cBhvr>
                                        <p:cTn id="22" dur="1" fill="hold">
                                          <p:stCondLst>
                                            <p:cond delay="0"/>
                                          </p:stCondLst>
                                        </p:cTn>
                                        <p:tgtEl>
                                          <p:spTgt spid="9"/>
                                        </p:tgtEl>
                                        <p:attrNameLst>
                                          <p:attrName>style.visibility</p:attrName>
                                        </p:attrNameLst>
                                      </p:cBhvr>
                                      <p:to>
                                        <p:strVal val="visible"/>
                                      </p:to>
                                    </p:set>
                                    <p:animEffect transition="in" filter="wipe(up)">
                                      <p:cBhvr>
                                        <p:cTn id="23" dur="500"/>
                                        <p:tgtEl>
                                          <p:spTgt spid="9"/>
                                        </p:tgtEl>
                                      </p:cBhvr>
                                    </p:animEffect>
                                  </p:childTnLst>
                                </p:cTn>
                              </p:par>
                            </p:childTnLst>
                          </p:cTn>
                        </p:par>
                        <p:par>
                          <p:cTn id="24" fill="hold">
                            <p:stCondLst>
                              <p:cond delay="7000"/>
                            </p:stCondLst>
                            <p:childTnLst>
                              <p:par>
                                <p:cTn id="25" presetID="21" presetClass="entr" presetSubtype="1" fill="hold" grpId="0" nodeType="after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heel(1)">
                                      <p:cBhvr>
                                        <p:cTn id="27" dur="2000"/>
                                        <p:tgtEl>
                                          <p:spTgt spid="7"/>
                                        </p:tgtEl>
                                      </p:cBhvr>
                                    </p:animEffect>
                                  </p:childTnLst>
                                </p:cTn>
                              </p:par>
                            </p:childTnLst>
                          </p:cTn>
                        </p:par>
                        <p:par>
                          <p:cTn id="28" fill="hold">
                            <p:stCondLst>
                              <p:cond delay="9000"/>
                            </p:stCondLst>
                            <p:childTnLst>
                              <p:par>
                                <p:cTn id="29" presetID="10" presetClass="entr" presetSubtype="0" fill="hold" nodeType="after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animEffect transition="in" filter="fade">
                                      <p:cBhvr>
                                        <p:cTn id="31"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5" grpId="0" animBg="1"/>
      <p:bldP spid="6" grpId="0" animBg="1"/>
      <p:bldP spid="13" grpId="0" build="allAtOnce"/>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rot="-4500000">
            <a:off x="-633894" y="2921988"/>
            <a:ext cx="5064953" cy="1695631"/>
          </a:xfrm>
        </p:spPr>
        <p:txBody>
          <a:bodyPr/>
          <a:lstStyle/>
          <a:p>
            <a:r>
              <a:rPr lang="de-DE" dirty="0"/>
              <a:t>Instrumentalisation</a:t>
            </a:r>
            <a:endParaRPr lang="en-GB" dirty="0"/>
          </a:p>
        </p:txBody>
      </p:sp>
      <p:sp>
        <p:nvSpPr>
          <p:cNvPr id="6" name="Content Placeholder 2"/>
          <p:cNvSpPr>
            <a:spLocks noGrp="1"/>
          </p:cNvSpPr>
          <p:nvPr>
            <p:ph idx="1"/>
          </p:nvPr>
        </p:nvSpPr>
        <p:spPr>
          <a:xfrm rot="900000">
            <a:off x="3032083" y="548104"/>
            <a:ext cx="5055109" cy="6226133"/>
          </a:xfrm>
        </p:spPr>
        <p:txBody>
          <a:bodyPr>
            <a:normAutofit fontScale="70000" lnSpcReduction="20000"/>
          </a:bodyPr>
          <a:lstStyle/>
          <a:p>
            <a:r>
              <a:rPr lang="en-GB" b="1" dirty="0">
                <a:solidFill>
                  <a:schemeClr val="tx1">
                    <a:lumMod val="50000"/>
                  </a:schemeClr>
                </a:solidFill>
              </a:rPr>
              <a:t>Caesar BG 6.17</a:t>
            </a:r>
            <a:br>
              <a:rPr lang="en-GB" b="1" dirty="0">
                <a:solidFill>
                  <a:schemeClr val="tx1">
                    <a:lumMod val="50000"/>
                  </a:schemeClr>
                </a:solidFill>
              </a:rPr>
            </a:br>
            <a:r>
              <a:rPr lang="en-GB" dirty="0">
                <a:solidFill>
                  <a:schemeClr val="tx1">
                    <a:lumMod val="50000"/>
                  </a:schemeClr>
                </a:solidFill>
              </a:rPr>
              <a:t>They worship as their divinity, Mercury in particular, and have many images of him, and regard him as the inventor of all arts, they consider him the guide of their journeys and marches, and believe him to have great influence over the acquisition of gain and mercantile transactions. Next to him they worship Apollo, and Mars, and Jupiter , and Minerva; respecting these deities they have for the most part the same belief as other nations: that Apollo averts diseases, that Minerva imparts the invention of manufactures, that Jupiter possesses the sovereignty of the heavenly powers; that Mars presides over wars. To him, when they have determined to engage in battle, they commonly vow those things which they shall take in war. (…)</a:t>
            </a:r>
          </a:p>
        </p:txBody>
      </p:sp>
      <p:graphicFrame>
        <p:nvGraphicFramePr>
          <p:cNvPr id="14" name="Object 13"/>
          <p:cNvGraphicFramePr>
            <a:graphicFrameLocks noChangeAspect="1"/>
          </p:cNvGraphicFramePr>
          <p:nvPr>
            <p:extLst>
              <p:ext uri="{D42A27DB-BD31-4B8C-83A1-F6EECF244321}">
                <p14:modId xmlns:p14="http://schemas.microsoft.com/office/powerpoint/2010/main" val="1030750305"/>
              </p:ext>
            </p:extLst>
          </p:nvPr>
        </p:nvGraphicFramePr>
        <p:xfrm>
          <a:off x="1098390" y="1377473"/>
          <a:ext cx="2626740" cy="3354417"/>
        </p:xfrm>
        <a:graphic>
          <a:graphicData uri="http://schemas.openxmlformats.org/presentationml/2006/ole">
            <mc:AlternateContent xmlns:mc="http://schemas.openxmlformats.org/markup-compatibility/2006">
              <mc:Choice xmlns:v="urn:schemas-microsoft-com:vml" Requires="v">
                <p:oleObj spid="_x0000_s1026" name="Dokument" r:id="rId4" imgW="2868168" imgH="3660648" progId="Word.Document.8">
                  <p:embed/>
                </p:oleObj>
              </mc:Choice>
              <mc:Fallback>
                <p:oleObj name="Dokument" r:id="rId4" imgW="2868168" imgH="3660648" progId="Word.Document.8">
                  <p:embed/>
                  <p:pic>
                    <p:nvPicPr>
                      <p:cNvPr id="14" name="Object 1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98390" y="1377473"/>
                        <a:ext cx="2626740" cy="3354417"/>
                      </a:xfrm>
                      <a:prstGeom prst="rect">
                        <a:avLst/>
                      </a:prstGeom>
                      <a:noFill/>
                      <a:ln>
                        <a:noFill/>
                      </a:ln>
                      <a:effectLst/>
                    </p:spPr>
                  </p:pic>
                </p:oleObj>
              </mc:Fallback>
            </mc:AlternateContent>
          </a:graphicData>
        </a:graphic>
      </p:graphicFrame>
      <p:pic>
        <p:nvPicPr>
          <p:cNvPr id="13" name="Picture 10" descr="C:\Eigene Dateien\CIVITAS VANGIONUM Religion\Abbildungen\CSIR 2 1 no 18 AZ Hercules und Hydra.JPG"/>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3974" b="95505" l="3187" r="95501">
                        <a14:foregroundMark x1="16026" y1="5277" x2="16026" y2="5277"/>
                        <a14:foregroundMark x1="3280" y1="4039" x2="3280" y2="4039"/>
                        <a14:foregroundMark x1="87348" y1="95635" x2="87348" y2="95635"/>
                        <a14:foregroundMark x1="87348" y1="83909" x2="87348" y2="83909"/>
                        <a14:foregroundMark x1="87348" y1="29511" x2="87348" y2="29511"/>
                        <a14:foregroundMark x1="92596" y1="8078" x2="92596" y2="8078"/>
                        <a14:foregroundMark x1="95501" y1="6059" x2="95501" y2="6059"/>
                      </a14:backgroundRemoval>
                    </a14:imgEffect>
                  </a14:imgLayer>
                </a14:imgProps>
              </a:ext>
              <a:ext uri="{28A0092B-C50C-407E-A947-70E740481C1C}">
                <a14:useLocalDpi xmlns:a14="http://schemas.microsoft.com/office/drawing/2010/main" val="0"/>
              </a:ext>
            </a:extLst>
          </a:blip>
          <a:srcRect l="9064" t="5683" r="9728" b="5980"/>
          <a:stretch/>
        </p:blipFill>
        <p:spPr bwMode="auto">
          <a:xfrm>
            <a:off x="4921649" y="3280159"/>
            <a:ext cx="2098623" cy="328284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2" name="Object 11"/>
          <p:cNvGraphicFramePr>
            <a:graphicFrameLocks noChangeAspect="1"/>
          </p:cNvGraphicFramePr>
          <p:nvPr>
            <p:extLst>
              <p:ext uri="{D42A27DB-BD31-4B8C-83A1-F6EECF244321}">
                <p14:modId xmlns:p14="http://schemas.microsoft.com/office/powerpoint/2010/main" val="3359438251"/>
              </p:ext>
            </p:extLst>
          </p:nvPr>
        </p:nvGraphicFramePr>
        <p:xfrm>
          <a:off x="3326770" y="1587366"/>
          <a:ext cx="1700800" cy="2354954"/>
        </p:xfrm>
        <a:graphic>
          <a:graphicData uri="http://schemas.openxmlformats.org/presentationml/2006/ole">
            <mc:AlternateContent xmlns:mc="http://schemas.openxmlformats.org/markup-compatibility/2006">
              <mc:Choice xmlns:v="urn:schemas-microsoft-com:vml" Requires="v">
                <p:oleObj spid="_x0000_s1027" name="Dokument" r:id="rId8" imgW="2286000" imgH="3166872" progId="Word.Document.8">
                  <p:embed/>
                </p:oleObj>
              </mc:Choice>
              <mc:Fallback>
                <p:oleObj name="Dokument" r:id="rId8" imgW="2286000" imgH="3166872" progId="Word.Document.8">
                  <p:embed/>
                  <p:pic>
                    <p:nvPicPr>
                      <p:cNvPr id="12" name="Object 11"/>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326770" y="1587366"/>
                        <a:ext cx="1700800" cy="2354954"/>
                      </a:xfrm>
                      <a:prstGeom prst="rect">
                        <a:avLst/>
                      </a:prstGeom>
                      <a:noFill/>
                      <a:ln>
                        <a:noFill/>
                      </a:ln>
                      <a:effectLst/>
                    </p:spPr>
                  </p:pic>
                </p:oleObj>
              </mc:Fallback>
            </mc:AlternateContent>
          </a:graphicData>
        </a:graphic>
      </p:graphicFrame>
      <p:pic>
        <p:nvPicPr>
          <p:cNvPr id="16" name="Picture 15" descr="C:\Dokumente und Einstellungen\All Users\Dokumente\Eigene Bilder\Kodak Pictures\2007-05-22\NIMES Wheel.jpg"/>
          <p:cNvPicPr>
            <a:picLocks noChangeAspect="1" noChangeArrowheads="1"/>
          </p:cNvPicPr>
          <p:nvPr/>
        </p:nvPicPr>
        <p:blipFill rotWithShape="1">
          <a:blip r:embed="rId10" cstate="print">
            <a:extLst>
              <a:ext uri="{BEBA8EAE-BF5A-486C-A8C5-ECC9F3942E4B}">
                <a14:imgProps xmlns:a14="http://schemas.microsoft.com/office/drawing/2010/main">
                  <a14:imgLayer r:embed="rId11">
                    <a14:imgEffect>
                      <a14:backgroundRemoval t="2002" b="89989" l="9941" r="93917">
                        <a14:foregroundMark x1="26409" y1="5673" x2="26409" y2="5673"/>
                        <a14:foregroundMark x1="16914" y1="2113" x2="16914" y2="2113"/>
                        <a14:foregroundMark x1="12018" y1="15795" x2="12018" y2="15795"/>
                        <a14:foregroundMark x1="85905" y1="6118" x2="85905" y2="6118"/>
                      </a14:backgroundRemoval>
                    </a14:imgEffect>
                  </a14:imgLayer>
                </a14:imgProps>
              </a:ext>
              <a:ext uri="{28A0092B-C50C-407E-A947-70E740481C1C}">
                <a14:useLocalDpi xmlns:a14="http://schemas.microsoft.com/office/drawing/2010/main" val="0"/>
              </a:ext>
            </a:extLst>
          </a:blip>
          <a:srcRect r="6643" b="18413"/>
          <a:stretch/>
        </p:blipFill>
        <p:spPr bwMode="auto">
          <a:xfrm>
            <a:off x="2676270" y="3811685"/>
            <a:ext cx="2615810" cy="304631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rot="869678">
            <a:off x="538462" y="4470515"/>
            <a:ext cx="2299321" cy="2246769"/>
          </a:xfrm>
          <a:prstGeom prst="rect">
            <a:avLst/>
          </a:prstGeom>
        </p:spPr>
        <p:style>
          <a:lnRef idx="1">
            <a:schemeClr val="accent6"/>
          </a:lnRef>
          <a:fillRef idx="3">
            <a:schemeClr val="accent6"/>
          </a:fillRef>
          <a:effectRef idx="2">
            <a:schemeClr val="accent6"/>
          </a:effectRef>
          <a:fontRef idx="minor">
            <a:schemeClr val="lt1"/>
          </a:fontRef>
        </p:style>
        <p:txBody>
          <a:bodyPr wrap="square" rtlCol="0">
            <a:spAutoFit/>
          </a:bodyPr>
          <a:lstStyle/>
          <a:p>
            <a:pPr algn="ctr"/>
            <a:r>
              <a:rPr lang="de-DE" sz="2800" b="1" i="1" dirty="0">
                <a:solidFill>
                  <a:srgbClr val="FFC000"/>
                </a:solidFill>
                <a:effectLst>
                  <a:outerShdw blurRad="38100" dist="38100" dir="2700000" algn="tl">
                    <a:srgbClr val="000000">
                      <a:alpha val="43137"/>
                    </a:srgbClr>
                  </a:outerShdw>
                </a:effectLst>
              </a:rPr>
              <a:t>Mercury</a:t>
            </a:r>
          </a:p>
          <a:p>
            <a:pPr algn="ctr"/>
            <a:r>
              <a:rPr lang="de-DE" sz="2800" b="1" i="1" dirty="0">
                <a:solidFill>
                  <a:srgbClr val="FFC000"/>
                </a:solidFill>
                <a:effectLst>
                  <a:outerShdw blurRad="38100" dist="38100" dir="2700000" algn="tl">
                    <a:srgbClr val="000000">
                      <a:alpha val="43137"/>
                    </a:srgbClr>
                  </a:outerShdw>
                </a:effectLst>
              </a:rPr>
              <a:t>Apollo</a:t>
            </a:r>
          </a:p>
          <a:p>
            <a:pPr algn="ctr"/>
            <a:r>
              <a:rPr lang="de-DE" sz="2800" b="1" i="1" dirty="0">
                <a:solidFill>
                  <a:srgbClr val="FFC000"/>
                </a:solidFill>
                <a:effectLst>
                  <a:outerShdw blurRad="38100" dist="38100" dir="2700000" algn="tl">
                    <a:srgbClr val="000000">
                      <a:alpha val="43137"/>
                    </a:srgbClr>
                  </a:outerShdw>
                </a:effectLst>
              </a:rPr>
              <a:t>Mars</a:t>
            </a:r>
          </a:p>
          <a:p>
            <a:pPr algn="ctr"/>
            <a:r>
              <a:rPr lang="de-DE" sz="2800" b="1" i="1" dirty="0">
                <a:solidFill>
                  <a:srgbClr val="FFC000"/>
                </a:solidFill>
                <a:effectLst>
                  <a:outerShdw blurRad="38100" dist="38100" dir="2700000" algn="tl">
                    <a:srgbClr val="000000">
                      <a:alpha val="43137"/>
                    </a:srgbClr>
                  </a:outerShdw>
                </a:effectLst>
              </a:rPr>
              <a:t>Jupiter</a:t>
            </a:r>
          </a:p>
          <a:p>
            <a:pPr algn="ctr"/>
            <a:r>
              <a:rPr lang="de-DE" sz="2800" b="1" i="1" dirty="0">
                <a:solidFill>
                  <a:srgbClr val="FFC000"/>
                </a:solidFill>
                <a:effectLst>
                  <a:outerShdw blurRad="38100" dist="38100" dir="2700000" algn="tl">
                    <a:srgbClr val="000000">
                      <a:alpha val="43137"/>
                    </a:srgbClr>
                  </a:outerShdw>
                </a:effectLst>
              </a:rPr>
              <a:t>Minerva</a:t>
            </a:r>
            <a:endParaRPr lang="en-GB" sz="2800" b="1" i="1" dirty="0">
              <a:solidFill>
                <a:srgbClr val="FFC000"/>
              </a:solidFill>
              <a:effectLst>
                <a:outerShdw blurRad="38100" dist="38100" dir="2700000" algn="tl">
                  <a:srgbClr val="000000">
                    <a:alpha val="43137"/>
                  </a:srgbClr>
                </a:outerShdw>
              </a:effectLst>
            </a:endParaRPr>
          </a:p>
        </p:txBody>
      </p:sp>
      <p:pic>
        <p:nvPicPr>
          <p:cNvPr id="18" name="Picture 17"/>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4639142" y="680231"/>
            <a:ext cx="1963738" cy="2808312"/>
          </a:xfrm>
          <a:prstGeom prst="rect">
            <a:avLst/>
          </a:prstGeom>
        </p:spPr>
      </p:pic>
      <p:pic>
        <p:nvPicPr>
          <p:cNvPr id="11" name="Picture 14" descr="C:\Eigene Dateien\CIVITAS VANGIONUM Religion\Alzey Gigantenreiter Museum AZ small.JPG"/>
          <p:cNvPicPr>
            <a:picLocks noChangeAspect="1" noChangeArrowheads="1"/>
          </p:cNvPicPr>
          <p:nvPr/>
        </p:nvPicPr>
        <p:blipFill>
          <a:blip r:embed="rId13" cstate="print">
            <a:extLst>
              <a:ext uri="{BEBA8EAE-BF5A-486C-A8C5-ECC9F3942E4B}">
                <a14:imgProps xmlns:a14="http://schemas.microsoft.com/office/drawing/2010/main">
                  <a14:imgLayer r:embed="rId14">
                    <a14:imgEffect>
                      <a14:backgroundRemoval t="565" b="96613" l="6250" r="98288">
                        <a14:foregroundMark x1="64640" y1="22724" x2="64640" y2="22724"/>
                        <a14:foregroundMark x1="59247" y1="34933" x2="59247" y2="34933"/>
                        <a14:foregroundMark x1="77483" y1="25970" x2="77483" y2="25970"/>
                        <a14:foregroundMark x1="83476" y1="29640" x2="83476" y2="29640"/>
                        <a14:foregroundMark x1="84932" y1="27170" x2="84932" y2="27170"/>
                        <a14:foregroundMark x1="66096" y1="19054" x2="66096" y2="19054"/>
                        <a14:foregroundMark x1="53767" y1="46366" x2="53767" y2="46366"/>
                        <a14:foregroundMark x1="34418" y1="53705" x2="34418" y2="53705"/>
                        <a14:foregroundMark x1="22089" y1="57375" x2="22089" y2="57375"/>
                        <a14:foregroundMark x1="93836" y1="46789" x2="93836" y2="46789"/>
                        <a14:foregroundMark x1="90925" y1="51658" x2="90925" y2="51658"/>
                        <a14:foregroundMark x1="88870" y1="49259" x2="88870" y2="49259"/>
                        <a14:foregroundMark x1="26027" y1="53282" x2="26027" y2="53282"/>
                        <a14:foregroundMark x1="26027" y1="51306" x2="26027" y2="51306"/>
                        <a14:foregroundMark x1="32449" y1="49612" x2="32449" y2="49612"/>
                        <a14:foregroundMark x1="39897" y1="50035" x2="39897" y2="50035"/>
                        <a14:foregroundMark x1="43408" y1="48412" x2="43408" y2="48412"/>
                        <a14:foregroundMark x1="28510" y1="59845" x2="28510" y2="59845"/>
                        <a14:foregroundMark x1="11216" y1="70854" x2="11216" y2="70854"/>
                        <a14:foregroundMark x1="6250" y1="79464" x2="6250" y2="79464"/>
                        <a14:foregroundMark x1="42380" y1="32110" x2="42380" y2="32110"/>
                        <a14:foregroundMark x1="89384" y1="43119" x2="89384" y2="43119"/>
                        <a14:backgroundMark x1="76027" y1="7622" x2="76027" y2="7622"/>
                        <a14:backgroundMark x1="83990" y1="42696" x2="83990" y2="42696"/>
                        <a14:backgroundMark x1="48801" y1="21877" x2="48801" y2="21877"/>
                      </a14:backgroundRemoval>
                    </a14:imgEffect>
                    <a14:imgEffect>
                      <a14:colorTemperature colorTemp="11200"/>
                    </a14:imgEffect>
                  </a14:imgLayer>
                </a14:imgProps>
              </a:ext>
              <a:ext uri="{28A0092B-C50C-407E-A947-70E740481C1C}">
                <a14:useLocalDpi xmlns:a14="http://schemas.microsoft.com/office/drawing/2010/main" val="0"/>
              </a:ext>
            </a:extLst>
          </a:blip>
          <a:srcRect/>
          <a:stretch>
            <a:fillRect/>
          </a:stretch>
        </p:blipFill>
        <p:spPr bwMode="auto">
          <a:xfrm>
            <a:off x="6076453" y="248183"/>
            <a:ext cx="3028462" cy="3672408"/>
          </a:xfrm>
          <a:prstGeom prst="rect">
            <a:avLst/>
          </a:prstGeom>
          <a:noFill/>
          <a:ln w="19050">
            <a:noFill/>
            <a:miter lim="800000"/>
            <a:headEnd/>
            <a:tailEnd/>
          </a:ln>
          <a:extLst>
            <a:ext uri="{909E8E84-426E-40DD-AFC4-6F175D3DCCD1}">
              <a14:hiddenFill xmlns:a14="http://schemas.microsoft.com/office/drawing/2010/main">
                <a:solidFill>
                  <a:srgbClr val="FFFFFF"/>
                </a:solidFill>
              </a14:hiddenFill>
            </a:ext>
          </a:extLst>
        </p:spPr>
      </p:pic>
      <p:pic>
        <p:nvPicPr>
          <p:cNvPr id="17" name="Picture 13" descr="C:\Dokumente und Einstellungen\Ralph\Eigene Dateien\Nîmes Sucellos 000_0141.jpg"/>
          <p:cNvPicPr>
            <a:picLocks noChangeAspect="1" noChangeArrowheads="1"/>
          </p:cNvPicPr>
          <p:nvPr/>
        </p:nvPicPr>
        <p:blipFill>
          <a:blip r:embed="rId15" cstate="print">
            <a:extLst>
              <a:ext uri="{BEBA8EAE-BF5A-486C-A8C5-ECC9F3942E4B}">
                <a14:imgProps xmlns:a14="http://schemas.microsoft.com/office/drawing/2010/main">
                  <a14:imgLayer r:embed="rId16">
                    <a14:imgEffect>
                      <a14:backgroundRemoval t="3387" b="92549" l="5756" r="92777">
                        <a14:foregroundMark x1="34989" y1="12870" x2="34989" y2="12870"/>
                        <a14:foregroundMark x1="73363" y1="7959" x2="73363" y2="7959"/>
                        <a14:foregroundMark x1="73815" y1="5673" x2="73815" y2="5673"/>
                        <a14:foregroundMark x1="75282" y1="14395" x2="75282" y2="14395"/>
                        <a14:foregroundMark x1="80361" y1="49534" x2="80361" y2="49534"/>
                        <a14:foregroundMark x1="80361" y1="46147" x2="80361" y2="46147"/>
                        <a14:foregroundMark x1="81377" y1="39373" x2="81377" y2="39373"/>
                        <a14:foregroundMark x1="81377" y1="58679" x2="81377" y2="58679"/>
                        <a14:foregroundMark x1="93002" y1="83235" x2="93002" y2="83235"/>
                        <a14:foregroundMark x1="79910" y1="88146" x2="79910" y2="88146"/>
                        <a14:foregroundMark x1="85440" y1="92718" x2="85440" y2="92718"/>
                        <a14:foregroundMark x1="74266" y1="91194" x2="74266" y2="91194"/>
                        <a14:foregroundMark x1="81828" y1="19644" x2="81828" y2="19644"/>
                        <a14:foregroundMark x1="81377" y1="24979" x2="81377" y2="24979"/>
                      </a14:backgroundRemoval>
                    </a14:imgEffect>
                  </a14:imgLayer>
                </a14:imgProps>
              </a:ext>
              <a:ext uri="{28A0092B-C50C-407E-A947-70E740481C1C}">
                <a14:useLocalDpi xmlns:a14="http://schemas.microsoft.com/office/drawing/2010/main" val="0"/>
              </a:ext>
            </a:extLst>
          </a:blip>
          <a:srcRect/>
          <a:stretch>
            <a:fillRect/>
          </a:stretch>
        </p:blipFill>
        <p:spPr bwMode="auto">
          <a:xfrm>
            <a:off x="6424736" y="2996952"/>
            <a:ext cx="2971800" cy="3962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220486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1000" fill="hold"/>
                                        <p:tgtEl>
                                          <p:spTgt spid="1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4" presetClass="entr" presetSubtype="10" fill="hold" nodeType="after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randombar(horizontal)">
                                      <p:cBhvr>
                                        <p:cTn id="13" dur="500"/>
                                        <p:tgtEl>
                                          <p:spTgt spid="13"/>
                                        </p:tgtEl>
                                      </p:cBhvr>
                                    </p:animEffect>
                                  </p:childTnLst>
                                </p:cTn>
                              </p:par>
                            </p:childTnLst>
                          </p:cTn>
                        </p:par>
                        <p:par>
                          <p:cTn id="14" fill="hold">
                            <p:stCondLst>
                              <p:cond delay="1500"/>
                            </p:stCondLst>
                            <p:childTnLst>
                              <p:par>
                                <p:cTn id="15" presetID="14" presetClass="entr" presetSubtype="10" fill="hold" nodeType="after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randombar(horizontal)">
                                      <p:cBhvr>
                                        <p:cTn id="17" dur="500"/>
                                        <p:tgtEl>
                                          <p:spTgt spid="18"/>
                                        </p:tgtEl>
                                      </p:cBhvr>
                                    </p:animEffect>
                                  </p:childTnLst>
                                </p:cTn>
                              </p:par>
                            </p:childTnLst>
                          </p:cTn>
                        </p:par>
                        <p:par>
                          <p:cTn id="18" fill="hold">
                            <p:stCondLst>
                              <p:cond delay="2000"/>
                            </p:stCondLst>
                            <p:childTnLst>
                              <p:par>
                                <p:cTn id="19" presetID="14" presetClass="entr" presetSubtype="5" fill="hold" nodeType="after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randombar(vertical)">
                                      <p:cBhvr>
                                        <p:cTn id="21" dur="500"/>
                                        <p:tgtEl>
                                          <p:spTgt spid="16"/>
                                        </p:tgtEl>
                                      </p:cBhvr>
                                    </p:animEffect>
                                  </p:childTnLst>
                                </p:cTn>
                              </p:par>
                            </p:childTnLst>
                          </p:cTn>
                        </p:par>
                        <p:par>
                          <p:cTn id="22" fill="hold">
                            <p:stCondLst>
                              <p:cond delay="2500"/>
                            </p:stCondLst>
                            <p:childTnLst>
                              <p:par>
                                <p:cTn id="23" presetID="14" presetClass="entr" presetSubtype="10" fill="hold" nodeType="after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randombar(horizontal)">
                                      <p:cBhvr>
                                        <p:cTn id="25" dur="500"/>
                                        <p:tgtEl>
                                          <p:spTgt spid="11"/>
                                        </p:tgtEl>
                                      </p:cBhvr>
                                    </p:animEffect>
                                  </p:childTnLst>
                                </p:cTn>
                              </p:par>
                            </p:childTnLst>
                          </p:cTn>
                        </p:par>
                        <p:par>
                          <p:cTn id="26" fill="hold">
                            <p:stCondLst>
                              <p:cond delay="3000"/>
                            </p:stCondLst>
                            <p:childTnLst>
                              <p:par>
                                <p:cTn id="27" presetID="14" presetClass="entr" presetSubtype="10" fill="hold" nodeType="after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randombar(horizontal)">
                                      <p:cBhvr>
                                        <p:cTn id="29" dur="500"/>
                                        <p:tgtEl>
                                          <p:spTgt spid="14"/>
                                        </p:tgtEl>
                                      </p:cBhvr>
                                    </p:animEffect>
                                  </p:childTnLst>
                                </p:cTn>
                              </p:par>
                            </p:childTnLst>
                          </p:cTn>
                        </p:par>
                        <p:par>
                          <p:cTn id="30" fill="hold">
                            <p:stCondLst>
                              <p:cond delay="3500"/>
                            </p:stCondLst>
                            <p:childTnLst>
                              <p:par>
                                <p:cTn id="31" presetID="14" presetClass="entr" presetSubtype="10" fill="hold" nodeType="after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randombar(horizontal)">
                                      <p:cBhvr>
                                        <p:cTn id="33"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Cicero</a:t>
            </a:r>
            <a:endParaRPr lang="en-GB" dirty="0"/>
          </a:p>
        </p:txBody>
      </p:sp>
      <p:sp>
        <p:nvSpPr>
          <p:cNvPr id="3" name="Content Placeholder 2"/>
          <p:cNvSpPr>
            <a:spLocks noGrp="1"/>
          </p:cNvSpPr>
          <p:nvPr>
            <p:ph idx="1"/>
          </p:nvPr>
        </p:nvSpPr>
        <p:spPr>
          <a:xfrm rot="900000">
            <a:off x="2672838" y="789"/>
            <a:ext cx="6179439" cy="7244983"/>
          </a:xfrm>
        </p:spPr>
        <p:txBody>
          <a:bodyPr>
            <a:normAutofit fontScale="62500" lnSpcReduction="20000"/>
          </a:bodyPr>
          <a:lstStyle/>
          <a:p>
            <a:r>
              <a:rPr lang="de-DE" b="1" dirty="0">
                <a:solidFill>
                  <a:srgbClr val="FFC000"/>
                </a:solidFill>
              </a:rPr>
              <a:t>          Cicero </a:t>
            </a:r>
            <a:r>
              <a:rPr lang="de-DE" b="1" i="1" dirty="0">
                <a:solidFill>
                  <a:srgbClr val="FFC000"/>
                </a:solidFill>
              </a:rPr>
              <a:t>Pro Fonteio </a:t>
            </a:r>
            <a:r>
              <a:rPr lang="de-DE" b="1" dirty="0">
                <a:solidFill>
                  <a:srgbClr val="FFC000"/>
                </a:solidFill>
              </a:rPr>
              <a:t>XIII-XIV 30-31  (69 B.C.)  </a:t>
            </a:r>
            <a:r>
              <a:rPr lang="de-DE" dirty="0">
                <a:solidFill>
                  <a:srgbClr val="FFC000"/>
                </a:solidFill>
              </a:rPr>
              <a:t>(decrediting the Celtic witness </a:t>
            </a:r>
            <a:r>
              <a:rPr lang="en-GB" dirty="0" err="1">
                <a:effectLst/>
              </a:rPr>
              <a:t>Induciomarus</a:t>
            </a:r>
            <a:r>
              <a:rPr lang="en-GB" dirty="0">
                <a:effectLst/>
              </a:rPr>
              <a:t>): (…) </a:t>
            </a:r>
            <a:br>
              <a:rPr lang="en-GB" dirty="0">
                <a:effectLst/>
              </a:rPr>
            </a:br>
            <a:r>
              <a:rPr lang="en-GB" dirty="0">
                <a:effectLst/>
              </a:rPr>
              <a:t>[30] Do you think that those nations are influenced in giving their evidence by the sanctity of an oath, and by the fear of </a:t>
            </a:r>
            <a:r>
              <a:rPr lang="en-GB" dirty="0">
                <a:solidFill>
                  <a:srgbClr val="FFC000"/>
                </a:solidFill>
                <a:effectLst/>
              </a:rPr>
              <a:t>the immortal gods, which are so widely diff-</a:t>
            </a:r>
            <a:r>
              <a:rPr lang="en-GB" dirty="0" err="1">
                <a:solidFill>
                  <a:srgbClr val="FFC000"/>
                </a:solidFill>
                <a:effectLst/>
              </a:rPr>
              <a:t>erent</a:t>
            </a:r>
            <a:r>
              <a:rPr lang="en-GB" dirty="0">
                <a:solidFill>
                  <a:srgbClr val="FFC000"/>
                </a:solidFill>
                <a:effectLst/>
              </a:rPr>
              <a:t> from other nations in their habits and natural dis-position</a:t>
            </a:r>
            <a:r>
              <a:rPr lang="en-GB" dirty="0">
                <a:effectLst/>
              </a:rPr>
              <a:t>? For other nations undertake wars in defence of their religious feelings; </a:t>
            </a:r>
            <a:r>
              <a:rPr lang="en-GB" dirty="0">
                <a:solidFill>
                  <a:srgbClr val="FFC000"/>
                </a:solidFill>
                <a:effectLst/>
              </a:rPr>
              <a:t>they wage war against the religion of every people</a:t>
            </a:r>
            <a:r>
              <a:rPr lang="en-GB" dirty="0">
                <a:effectLst/>
              </a:rPr>
              <a:t>; other nations when waging war beg for sanction and pardon from the immortal gods; they </a:t>
            </a:r>
            <a:r>
              <a:rPr lang="en-GB" dirty="0">
                <a:solidFill>
                  <a:srgbClr val="FFC000"/>
                </a:solidFill>
                <a:effectLst/>
              </a:rPr>
              <a:t>have waged war with the immortal gods themselves</a:t>
            </a:r>
            <a:r>
              <a:rPr lang="en-GB" dirty="0">
                <a:effectLst/>
              </a:rPr>
              <a:t>. </a:t>
            </a:r>
            <a:r>
              <a:rPr lang="en-GB" b="1" dirty="0">
                <a:effectLst/>
              </a:rPr>
              <a:t>14.</a:t>
            </a:r>
            <a:r>
              <a:rPr lang="en-GB" dirty="0">
                <a:effectLst/>
              </a:rPr>
              <a:t> These are the nations which formerly marched to such a distance from their settlements, as far as </a:t>
            </a:r>
            <a:r>
              <a:rPr lang="en-GB" dirty="0">
                <a:solidFill>
                  <a:srgbClr val="FFC000"/>
                </a:solidFill>
                <a:effectLst/>
              </a:rPr>
              <a:t>Delphi, to attack and pillage the </a:t>
            </a:r>
            <a:r>
              <a:rPr lang="en-GB" dirty="0" err="1">
                <a:solidFill>
                  <a:srgbClr val="FFC000"/>
                </a:solidFill>
                <a:effectLst/>
              </a:rPr>
              <a:t>Pythian</a:t>
            </a:r>
            <a:r>
              <a:rPr lang="en-GB" dirty="0">
                <a:solidFill>
                  <a:srgbClr val="FFC000"/>
                </a:solidFill>
                <a:effectLst/>
              </a:rPr>
              <a:t> Apollo</a:t>
            </a:r>
            <a:r>
              <a:rPr lang="en-GB" dirty="0">
                <a:effectLst/>
              </a:rPr>
              <a:t>, and the </a:t>
            </a:r>
            <a:r>
              <a:rPr lang="en-GB" dirty="0">
                <a:solidFill>
                  <a:srgbClr val="FFC000"/>
                </a:solidFill>
                <a:effectLst/>
              </a:rPr>
              <a:t>oracle of the whole world</a:t>
            </a:r>
            <a:r>
              <a:rPr lang="en-GB" dirty="0">
                <a:effectLst/>
              </a:rPr>
              <a:t>. By these same </a:t>
            </a:r>
            <a:r>
              <a:rPr lang="en-GB" dirty="0" err="1">
                <a:effectLst/>
              </a:rPr>
              <a:t>nat</a:t>
            </a:r>
            <a:r>
              <a:rPr lang="en-GB" dirty="0">
                <a:effectLst/>
              </a:rPr>
              <a:t>-ions, so pious, so scrupulous in giving their evidence, was </a:t>
            </a:r>
            <a:r>
              <a:rPr lang="en-GB" dirty="0">
                <a:solidFill>
                  <a:srgbClr val="FFC000"/>
                </a:solidFill>
                <a:effectLst/>
              </a:rPr>
              <a:t>the Capitol </a:t>
            </a:r>
            <a:r>
              <a:rPr lang="en-GB" dirty="0">
                <a:effectLst/>
              </a:rPr>
              <a:t>besieged (…) [31] Lastly, can anything appear holy or solemn in the eyes of those men, who, if ever they are so much influenced by any fear as to think it necessary to propitiate the immortal gods, </a:t>
            </a:r>
            <a:r>
              <a:rPr lang="en-GB" dirty="0">
                <a:solidFill>
                  <a:srgbClr val="FFC000"/>
                </a:solidFill>
                <a:effectLst/>
              </a:rPr>
              <a:t>defile their altars and temples with human victims</a:t>
            </a:r>
            <a:r>
              <a:rPr lang="en-GB" dirty="0">
                <a:effectLst/>
              </a:rPr>
              <a:t>? So that they cannot pay proper honour to religion itself without first </a:t>
            </a:r>
            <a:r>
              <a:rPr lang="en-GB" dirty="0">
                <a:solidFill>
                  <a:srgbClr val="FFC000"/>
                </a:solidFill>
                <a:effectLst/>
              </a:rPr>
              <a:t>violating</a:t>
            </a:r>
            <a:r>
              <a:rPr lang="en-GB" dirty="0">
                <a:effectLst/>
              </a:rPr>
              <a:t> it with wickedness. </a:t>
            </a:r>
            <a:r>
              <a:rPr lang="en-GB" dirty="0">
                <a:solidFill>
                  <a:srgbClr val="FFC000"/>
                </a:solidFill>
                <a:effectLst/>
              </a:rPr>
              <a:t>For who is ignorant that,</a:t>
            </a:r>
            <a:r>
              <a:rPr lang="en-GB" u="sng" dirty="0">
                <a:solidFill>
                  <a:srgbClr val="FFC000"/>
                </a:solidFill>
                <a:effectLst/>
              </a:rPr>
              <a:t> to this very day</a:t>
            </a:r>
            <a:r>
              <a:rPr lang="en-GB" dirty="0">
                <a:solidFill>
                  <a:srgbClr val="FFC000"/>
                </a:solidFill>
                <a:effectLst/>
              </a:rPr>
              <a:t>, they retain that savage and barb-</a:t>
            </a:r>
            <a:r>
              <a:rPr lang="en-GB" dirty="0" err="1">
                <a:solidFill>
                  <a:srgbClr val="FFC000"/>
                </a:solidFill>
                <a:effectLst/>
              </a:rPr>
              <a:t>arous</a:t>
            </a:r>
            <a:r>
              <a:rPr lang="en-GB" dirty="0">
                <a:solidFill>
                  <a:srgbClr val="FFC000"/>
                </a:solidFill>
                <a:effectLst/>
              </a:rPr>
              <a:t> custom of sacrificing men</a:t>
            </a:r>
            <a:r>
              <a:rPr lang="en-GB" dirty="0">
                <a:effectLst/>
              </a:rPr>
              <a:t>? What, therefore, do you suppose is (…) the piety of those men, who think that even the immortal gods can be most easily propitiated by the </a:t>
            </a:r>
            <a:r>
              <a:rPr lang="en-GB" dirty="0">
                <a:solidFill>
                  <a:srgbClr val="FFC000"/>
                </a:solidFill>
                <a:effectLst/>
              </a:rPr>
              <a:t>wickedness and murder of men</a:t>
            </a:r>
            <a:r>
              <a:rPr lang="en-GB" dirty="0">
                <a:effectLst/>
              </a:rPr>
              <a:t>? </a:t>
            </a:r>
            <a:br>
              <a:rPr lang="en-GB" dirty="0">
                <a:effectLst/>
              </a:rPr>
            </a:br>
            <a:r>
              <a:rPr lang="en-GB" dirty="0">
                <a:effectLst/>
              </a:rPr>
              <a:t>(…) Will you think that anything is said </a:t>
            </a:r>
            <a:br>
              <a:rPr lang="en-GB" dirty="0">
                <a:effectLst/>
              </a:rPr>
            </a:br>
            <a:r>
              <a:rPr lang="en-GB" dirty="0">
                <a:effectLst/>
              </a:rPr>
              <a:t>holily or moderately by </a:t>
            </a:r>
            <a:br>
              <a:rPr lang="en-GB" dirty="0">
                <a:effectLst/>
              </a:rPr>
            </a:br>
            <a:r>
              <a:rPr lang="en-GB" dirty="0">
                <a:effectLst/>
              </a:rPr>
              <a:t>these men? </a:t>
            </a:r>
            <a:endParaRPr lang="en-GB" dirty="0"/>
          </a:p>
        </p:txBody>
      </p:sp>
    </p:spTree>
    <p:extLst>
      <p:ext uri="{BB962C8B-B14F-4D97-AF65-F5344CB8AC3E}">
        <p14:creationId xmlns:p14="http://schemas.microsoft.com/office/powerpoint/2010/main" val="126088659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Cicero</a:t>
            </a:r>
            <a:endParaRPr lang="en-GB" dirty="0"/>
          </a:p>
        </p:txBody>
      </p:sp>
      <p:sp>
        <p:nvSpPr>
          <p:cNvPr id="3" name="Content Placeholder 2"/>
          <p:cNvSpPr>
            <a:spLocks noGrp="1"/>
          </p:cNvSpPr>
          <p:nvPr>
            <p:ph idx="1"/>
          </p:nvPr>
        </p:nvSpPr>
        <p:spPr>
          <a:xfrm rot="900000">
            <a:off x="3070718" y="590329"/>
            <a:ext cx="5557039" cy="6106490"/>
          </a:xfrm>
        </p:spPr>
        <p:txBody>
          <a:bodyPr>
            <a:normAutofit fontScale="70000" lnSpcReduction="20000"/>
          </a:bodyPr>
          <a:lstStyle/>
          <a:p>
            <a:r>
              <a:rPr lang="de-DE" b="1" dirty="0"/>
              <a:t>Cicero </a:t>
            </a:r>
            <a:r>
              <a:rPr lang="de-DE" b="1" i="1" dirty="0"/>
              <a:t>De re publica </a:t>
            </a:r>
            <a:r>
              <a:rPr lang="de-DE" b="1" dirty="0"/>
              <a:t>III 9, 15 (51 B.C.)</a:t>
            </a:r>
            <a:br>
              <a:rPr lang="de-DE" dirty="0"/>
            </a:br>
            <a:r>
              <a:rPr lang="de-DE" dirty="0"/>
              <a:t>Many, like the inhabitants of  (...), the Gauls and the Carthagenians, thought it pious </a:t>
            </a:r>
            <a:r>
              <a:rPr lang="de-DE" dirty="0">
                <a:solidFill>
                  <a:srgbClr val="FFC000"/>
                </a:solidFill>
              </a:rPr>
              <a:t>and most agreeable to the gods  to sacrifice men.</a:t>
            </a:r>
            <a:br>
              <a:rPr lang="de-DE" dirty="0"/>
            </a:br>
            <a:r>
              <a:rPr lang="en-GB" i="1" dirty="0"/>
              <a:t>Quam multi, </a:t>
            </a:r>
            <a:r>
              <a:rPr lang="en-GB" i="1" dirty="0" err="1"/>
              <a:t>ut</a:t>
            </a:r>
            <a:r>
              <a:rPr lang="en-GB" i="1" dirty="0"/>
              <a:t> </a:t>
            </a:r>
            <a:r>
              <a:rPr lang="en-GB" i="1" dirty="0" err="1"/>
              <a:t>Tauri</a:t>
            </a:r>
            <a:r>
              <a:rPr lang="en-GB" i="1" dirty="0"/>
              <a:t> in </a:t>
            </a:r>
            <a:r>
              <a:rPr lang="en-GB" i="1" dirty="0" err="1"/>
              <a:t>Axino</a:t>
            </a:r>
            <a:r>
              <a:rPr lang="en-GB" i="1" dirty="0"/>
              <a:t>, </a:t>
            </a:r>
            <a:r>
              <a:rPr lang="en-GB" i="1" dirty="0" err="1"/>
              <a:t>ut</a:t>
            </a:r>
            <a:r>
              <a:rPr lang="en-GB" i="1" dirty="0"/>
              <a:t> </a:t>
            </a:r>
            <a:r>
              <a:rPr lang="en-GB" i="1" dirty="0" err="1"/>
              <a:t>rex</a:t>
            </a:r>
            <a:r>
              <a:rPr lang="en-GB" i="1" dirty="0"/>
              <a:t> </a:t>
            </a:r>
            <a:r>
              <a:rPr lang="en-GB" i="1" dirty="0" err="1"/>
              <a:t>Aegypti</a:t>
            </a:r>
            <a:r>
              <a:rPr lang="en-GB" i="1" dirty="0"/>
              <a:t> </a:t>
            </a:r>
            <a:r>
              <a:rPr lang="en-GB" i="1" dirty="0" err="1"/>
              <a:t>Busiris</a:t>
            </a:r>
            <a:r>
              <a:rPr lang="en-GB" i="1" dirty="0"/>
              <a:t>, </a:t>
            </a:r>
            <a:r>
              <a:rPr lang="en-GB" i="1" dirty="0" err="1"/>
              <a:t>ut</a:t>
            </a:r>
            <a:r>
              <a:rPr lang="en-GB" i="1" dirty="0"/>
              <a:t> </a:t>
            </a:r>
            <a:r>
              <a:rPr lang="en-GB" i="1" dirty="0" err="1"/>
              <a:t>Galli</a:t>
            </a:r>
            <a:r>
              <a:rPr lang="en-GB" i="1" dirty="0"/>
              <a:t>, </a:t>
            </a:r>
            <a:r>
              <a:rPr lang="en-GB" i="1" dirty="0" err="1"/>
              <a:t>ut</a:t>
            </a:r>
            <a:r>
              <a:rPr lang="en-GB" i="1" dirty="0"/>
              <a:t> </a:t>
            </a:r>
            <a:r>
              <a:rPr lang="en-GB" i="1" dirty="0" err="1"/>
              <a:t>Poeni</a:t>
            </a:r>
            <a:r>
              <a:rPr lang="en-GB" i="1" dirty="0"/>
              <a:t>, </a:t>
            </a:r>
            <a:r>
              <a:rPr lang="en-GB" i="1" dirty="0" err="1"/>
              <a:t>homines</a:t>
            </a:r>
            <a:r>
              <a:rPr lang="en-GB" i="1" dirty="0"/>
              <a:t> </a:t>
            </a:r>
            <a:r>
              <a:rPr lang="en-GB" i="1" dirty="0" err="1"/>
              <a:t>immolare</a:t>
            </a:r>
            <a:r>
              <a:rPr lang="en-GB" i="1" dirty="0"/>
              <a:t> et </a:t>
            </a:r>
            <a:r>
              <a:rPr lang="en-GB" i="1" dirty="0" err="1"/>
              <a:t>pium</a:t>
            </a:r>
            <a:r>
              <a:rPr lang="en-GB" i="1" dirty="0"/>
              <a:t> et dis </a:t>
            </a:r>
            <a:r>
              <a:rPr lang="en-GB" i="1" dirty="0" err="1"/>
              <a:t>immortalibus</a:t>
            </a:r>
            <a:r>
              <a:rPr lang="en-GB" i="1" dirty="0"/>
              <a:t> </a:t>
            </a:r>
            <a:r>
              <a:rPr lang="en-GB" i="1" dirty="0" err="1"/>
              <a:t>gratissumum</a:t>
            </a:r>
            <a:r>
              <a:rPr lang="en-GB" i="1" dirty="0"/>
              <a:t> </a:t>
            </a:r>
            <a:r>
              <a:rPr lang="en-GB" i="1" dirty="0" err="1"/>
              <a:t>esse</a:t>
            </a:r>
            <a:r>
              <a:rPr lang="en-GB" i="1" dirty="0"/>
              <a:t> </a:t>
            </a:r>
            <a:r>
              <a:rPr lang="en-GB" i="1" dirty="0" err="1"/>
              <a:t>duxerunt</a:t>
            </a:r>
            <a:r>
              <a:rPr lang="en-GB" i="1" dirty="0"/>
              <a:t>!</a:t>
            </a:r>
            <a:endParaRPr lang="de-DE" i="1" dirty="0"/>
          </a:p>
          <a:p>
            <a:r>
              <a:rPr lang="de-DE" b="1" dirty="0"/>
              <a:t>Cicero </a:t>
            </a:r>
            <a:r>
              <a:rPr lang="de-DE" b="1" i="1" dirty="0"/>
              <a:t>De divinatione</a:t>
            </a:r>
            <a:r>
              <a:rPr lang="de-DE" b="1" dirty="0"/>
              <a:t> I 41 [90] (44 B.C.)</a:t>
            </a:r>
            <a:br>
              <a:rPr lang="de-DE" dirty="0"/>
            </a:br>
            <a:r>
              <a:rPr lang="en-GB" dirty="0"/>
              <a:t>Nor is the practice of </a:t>
            </a:r>
            <a:r>
              <a:rPr lang="en-GB" dirty="0">
                <a:solidFill>
                  <a:srgbClr val="FFC000"/>
                </a:solidFill>
              </a:rPr>
              <a:t>divination</a:t>
            </a:r>
            <a:r>
              <a:rPr lang="en-GB" dirty="0"/>
              <a:t> disregarded even among </a:t>
            </a:r>
            <a:r>
              <a:rPr lang="en-GB" dirty="0">
                <a:solidFill>
                  <a:srgbClr val="FFC000"/>
                </a:solidFill>
              </a:rPr>
              <a:t>uncivilised tribes</a:t>
            </a:r>
            <a:r>
              <a:rPr lang="en-GB" dirty="0"/>
              <a:t>, if indeed there are Druids in Gaul—and there are, for I knew one of them myself, </a:t>
            </a:r>
            <a:r>
              <a:rPr lang="en-GB" dirty="0" err="1">
                <a:solidFill>
                  <a:srgbClr val="FFC000"/>
                </a:solidFill>
              </a:rPr>
              <a:t>Divitiacus</a:t>
            </a:r>
            <a:r>
              <a:rPr lang="en-GB" dirty="0"/>
              <a:t>, the </a:t>
            </a:r>
            <a:r>
              <a:rPr lang="en-GB" dirty="0" err="1"/>
              <a:t>Aeduan</a:t>
            </a:r>
            <a:r>
              <a:rPr lang="en-GB" dirty="0"/>
              <a:t>, your guest and eulogist. He claimed to have that </a:t>
            </a:r>
            <a:r>
              <a:rPr lang="en-GB" dirty="0">
                <a:solidFill>
                  <a:srgbClr val="FFC000"/>
                </a:solidFill>
              </a:rPr>
              <a:t>knowledge of nature which the Greeks call '</a:t>
            </a:r>
            <a:r>
              <a:rPr lang="en-GB" dirty="0" err="1">
                <a:solidFill>
                  <a:srgbClr val="FFC000"/>
                </a:solidFill>
              </a:rPr>
              <a:t>physiologia</a:t>
            </a:r>
            <a:r>
              <a:rPr lang="en-GB" dirty="0"/>
              <a:t>’, and he used </a:t>
            </a:r>
            <a:r>
              <a:rPr lang="en-GB" dirty="0">
                <a:solidFill>
                  <a:srgbClr val="FFC000"/>
                </a:solidFill>
              </a:rPr>
              <a:t>to make predictions</a:t>
            </a:r>
            <a:r>
              <a:rPr lang="en-GB" dirty="0"/>
              <a:t>, sometimes by means of </a:t>
            </a:r>
            <a:r>
              <a:rPr lang="en-GB" dirty="0">
                <a:solidFill>
                  <a:srgbClr val="FFC000"/>
                </a:solidFill>
              </a:rPr>
              <a:t>augury</a:t>
            </a:r>
            <a:r>
              <a:rPr lang="en-GB" dirty="0"/>
              <a:t> and sometimes by means of conjecture. </a:t>
            </a:r>
            <a:r>
              <a:rPr lang="en-GB" dirty="0">
                <a:solidFill>
                  <a:schemeClr val="tx1">
                    <a:lumMod val="50000"/>
                  </a:schemeClr>
                </a:solidFill>
              </a:rPr>
              <a:t>Among the Persians the augurs and diviners are the magi, who assemble regularly in a sacred place for practice and consultation, just as formerly your augurs used to do on the </a:t>
            </a:r>
            <a:r>
              <a:rPr lang="en-GB" dirty="0" err="1">
                <a:solidFill>
                  <a:schemeClr val="tx1">
                    <a:lumMod val="50000"/>
                  </a:schemeClr>
                </a:solidFill>
              </a:rPr>
              <a:t>Nones</a:t>
            </a:r>
            <a:r>
              <a:rPr lang="en-GB" dirty="0">
                <a:solidFill>
                  <a:schemeClr val="tx1">
                    <a:lumMod val="50000"/>
                  </a:schemeClr>
                </a:solidFill>
              </a:rPr>
              <a:t>.</a:t>
            </a:r>
          </a:p>
        </p:txBody>
      </p:sp>
    </p:spTree>
    <p:extLst>
      <p:ext uri="{BB962C8B-B14F-4D97-AF65-F5344CB8AC3E}">
        <p14:creationId xmlns:p14="http://schemas.microsoft.com/office/powerpoint/2010/main" val="1613248485"/>
      </p:ext>
    </p:extLst>
  </p:cSld>
  <p:clrMapOvr>
    <a:masterClrMapping/>
  </p:clrMapOvr>
  <p:transition spd="slow">
    <p:randomBar dir="vert"/>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Instrumentalisation</a:t>
            </a:r>
            <a:endParaRPr lang="en-GB" dirty="0"/>
          </a:p>
        </p:txBody>
      </p:sp>
      <p:sp>
        <p:nvSpPr>
          <p:cNvPr id="3" name="Content Placeholder 2"/>
          <p:cNvSpPr>
            <a:spLocks noGrp="1"/>
          </p:cNvSpPr>
          <p:nvPr>
            <p:ph idx="1"/>
          </p:nvPr>
        </p:nvSpPr>
        <p:spPr>
          <a:xfrm rot="900000">
            <a:off x="3461112" y="957357"/>
            <a:ext cx="4658735" cy="5216072"/>
          </a:xfrm>
        </p:spPr>
        <p:txBody>
          <a:bodyPr>
            <a:normAutofit fontScale="85000" lnSpcReduction="20000"/>
          </a:bodyPr>
          <a:lstStyle/>
          <a:p>
            <a:r>
              <a:rPr lang="de-DE" dirty="0"/>
              <a:t>Caesar:</a:t>
            </a:r>
          </a:p>
          <a:p>
            <a:pPr lvl="1"/>
            <a:r>
              <a:rPr lang="de-DE" dirty="0"/>
              <a:t>Legitimise brutal conquest of Gaul</a:t>
            </a:r>
          </a:p>
          <a:p>
            <a:pPr lvl="1"/>
            <a:r>
              <a:rPr lang="de-DE" dirty="0"/>
              <a:t>On the other hand: </a:t>
            </a:r>
            <a:br>
              <a:rPr lang="de-DE" dirty="0"/>
            </a:br>
            <a:r>
              <a:rPr lang="de-DE" dirty="0"/>
              <a:t>scope for integration...!</a:t>
            </a:r>
          </a:p>
          <a:p>
            <a:r>
              <a:rPr lang="de-DE" dirty="0"/>
              <a:t>Later authors and politicians use topos to legitimise increasing persecution of the druids, esp. under Claudius &amp; Nero</a:t>
            </a:r>
          </a:p>
          <a:p>
            <a:r>
              <a:rPr lang="de-DE" dirty="0"/>
              <a:t>Fear of Gauls </a:t>
            </a:r>
            <a:br>
              <a:rPr lang="de-DE" dirty="0"/>
            </a:br>
            <a:r>
              <a:rPr lang="de-DE" dirty="0">
                <a:sym typeface="Wingdings" pitchFamily="2" charset="2"/>
              </a:rPr>
              <a:t> fear of druids</a:t>
            </a:r>
            <a:endParaRPr lang="de-DE" dirty="0"/>
          </a:p>
          <a:p>
            <a:r>
              <a:rPr lang="de-DE" dirty="0"/>
              <a:t>But what happened between Caesar and Aug./Tiberius ?</a:t>
            </a:r>
          </a:p>
          <a:p>
            <a:pPr lvl="1"/>
            <a:endParaRPr lang="en-GB" dirty="0"/>
          </a:p>
        </p:txBody>
      </p:sp>
    </p:spTree>
    <p:extLst>
      <p:ext uri="{BB962C8B-B14F-4D97-AF65-F5344CB8AC3E}">
        <p14:creationId xmlns:p14="http://schemas.microsoft.com/office/powerpoint/2010/main" val="1107044121"/>
      </p:ext>
    </p:extLst>
  </p:cSld>
  <p:clrMapOvr>
    <a:masterClrMapping/>
  </p:clrMapOvr>
  <p:transition spd="slow">
    <p:randomBar dir="vert"/>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Instrumentalisation</a:t>
            </a:r>
            <a:endParaRPr lang="en-GB" dirty="0"/>
          </a:p>
        </p:txBody>
      </p:sp>
      <p:sp>
        <p:nvSpPr>
          <p:cNvPr id="3" name="Content Placeholder 2"/>
          <p:cNvSpPr>
            <a:spLocks noGrp="1"/>
          </p:cNvSpPr>
          <p:nvPr>
            <p:ph idx="1"/>
          </p:nvPr>
        </p:nvSpPr>
        <p:spPr>
          <a:xfrm rot="900000">
            <a:off x="3095472" y="944391"/>
            <a:ext cx="5279405" cy="5321059"/>
          </a:xfrm>
        </p:spPr>
        <p:txBody>
          <a:bodyPr>
            <a:normAutofit fontScale="85000" lnSpcReduction="20000"/>
          </a:bodyPr>
          <a:lstStyle/>
          <a:p>
            <a:r>
              <a:rPr lang="fr-FR" b="1" dirty="0" err="1">
                <a:effectLst/>
              </a:rPr>
              <a:t>Suetonius</a:t>
            </a:r>
            <a:r>
              <a:rPr lang="fr-FR" b="1" dirty="0">
                <a:effectLst/>
              </a:rPr>
              <a:t> </a:t>
            </a:r>
            <a:r>
              <a:rPr lang="fr-FR" b="1" i="1" dirty="0" err="1">
                <a:effectLst/>
              </a:rPr>
              <a:t>Divus</a:t>
            </a:r>
            <a:r>
              <a:rPr lang="fr-FR" b="1" i="1" dirty="0">
                <a:effectLst/>
              </a:rPr>
              <a:t> Claudius</a:t>
            </a:r>
            <a:r>
              <a:rPr lang="fr-FR" b="1" dirty="0">
                <a:effectLst/>
              </a:rPr>
              <a:t> </a:t>
            </a:r>
            <a:r>
              <a:rPr lang="en-GB" b="1" dirty="0">
                <a:effectLst/>
              </a:rPr>
              <a:t>25 </a:t>
            </a:r>
            <a:br>
              <a:rPr lang="en-GB" b="1" dirty="0">
                <a:effectLst/>
              </a:rPr>
            </a:br>
            <a:br>
              <a:rPr lang="en-GB" b="1" dirty="0">
                <a:effectLst/>
              </a:rPr>
            </a:br>
            <a:r>
              <a:rPr lang="en-GB" i="1" dirty="0">
                <a:effectLst/>
              </a:rPr>
              <a:t>The </a:t>
            </a:r>
            <a:r>
              <a:rPr lang="en-GB" i="1" dirty="0">
                <a:solidFill>
                  <a:srgbClr val="FFC000"/>
                </a:solidFill>
                <a:effectLst/>
              </a:rPr>
              <a:t>religious rites of the Druids, solemnised with such horrid cruelties</a:t>
            </a:r>
            <a:r>
              <a:rPr lang="en-GB" i="1" dirty="0">
                <a:effectLst/>
              </a:rPr>
              <a:t>, which had only been forbidden the citizens of </a:t>
            </a:r>
            <a:r>
              <a:rPr lang="en-GB" i="1" u="sng" dirty="0">
                <a:effectLst/>
              </a:rPr>
              <a:t>Rome</a:t>
            </a:r>
            <a:r>
              <a:rPr lang="en-GB" i="1" dirty="0">
                <a:effectLst/>
              </a:rPr>
              <a:t> during the reign of </a:t>
            </a:r>
            <a:r>
              <a:rPr lang="en-GB" i="1" dirty="0">
                <a:solidFill>
                  <a:srgbClr val="FFC000"/>
                </a:solidFill>
                <a:effectLst/>
              </a:rPr>
              <a:t>Augustus</a:t>
            </a:r>
            <a:r>
              <a:rPr lang="en-GB" i="1" dirty="0">
                <a:effectLst/>
              </a:rPr>
              <a:t>, he </a:t>
            </a:r>
            <a:r>
              <a:rPr lang="en-GB" i="1" dirty="0">
                <a:solidFill>
                  <a:srgbClr val="FFC000"/>
                </a:solidFill>
                <a:effectLst/>
              </a:rPr>
              <a:t>utterly abolished among the Gauls. </a:t>
            </a:r>
            <a:r>
              <a:rPr lang="en-GB" i="1" dirty="0">
                <a:effectLst/>
              </a:rPr>
              <a:t>On the other hand, he attempted to transfer the Eleusinian mysteries from Attica to Rome. He likewise ordered the temple of Venus </a:t>
            </a:r>
            <a:r>
              <a:rPr lang="en-GB" i="1" dirty="0" err="1">
                <a:effectLst/>
              </a:rPr>
              <a:t>Erycina</a:t>
            </a:r>
            <a:r>
              <a:rPr lang="en-GB" i="1" dirty="0">
                <a:effectLst/>
              </a:rPr>
              <a:t> in Sicily, which was old and in a ruinous condition, to be repaired at the expense of the Roman people.</a:t>
            </a:r>
          </a:p>
          <a:p>
            <a:endParaRPr lang="en-GB" dirty="0"/>
          </a:p>
        </p:txBody>
      </p:sp>
    </p:spTree>
    <p:extLst>
      <p:ext uri="{BB962C8B-B14F-4D97-AF65-F5344CB8AC3E}">
        <p14:creationId xmlns:p14="http://schemas.microsoft.com/office/powerpoint/2010/main" val="1905543458"/>
      </p:ext>
    </p:extLst>
  </p:cSld>
  <p:clrMapOvr>
    <a:masterClrMapping/>
  </p:clrMapOvr>
  <p:transition spd="slow">
    <p:randomBar dir="vert"/>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human </a:t>
            </a:r>
            <a:br>
              <a:rPr lang="de-DE" dirty="0"/>
            </a:br>
            <a:r>
              <a:rPr lang="de-DE" dirty="0"/>
              <a:t>sacrifice</a:t>
            </a:r>
            <a:endParaRPr lang="en-GB" dirty="0"/>
          </a:p>
        </p:txBody>
      </p:sp>
      <p:sp>
        <p:nvSpPr>
          <p:cNvPr id="3" name="Content Placeholder 2"/>
          <p:cNvSpPr>
            <a:spLocks noGrp="1"/>
          </p:cNvSpPr>
          <p:nvPr>
            <p:ph idx="1"/>
          </p:nvPr>
        </p:nvSpPr>
        <p:spPr>
          <a:xfrm rot="900000">
            <a:off x="3159217" y="2050309"/>
            <a:ext cx="4988299" cy="4696081"/>
          </a:xfrm>
        </p:spPr>
        <p:txBody>
          <a:bodyPr>
            <a:normAutofit fontScale="85000" lnSpcReduction="20000"/>
          </a:bodyPr>
          <a:lstStyle/>
          <a:p>
            <a:endParaRPr lang="de-DE" dirty="0"/>
          </a:p>
          <a:p>
            <a:r>
              <a:rPr lang="de-DE" dirty="0"/>
              <a:t>Also cf. later </a:t>
            </a:r>
            <a:r>
              <a:rPr lang="en-GB" dirty="0"/>
              <a:t>classical commentaries mentioning a </a:t>
            </a:r>
            <a:r>
              <a:rPr lang="en-GB" dirty="0">
                <a:solidFill>
                  <a:srgbClr val="FFC000"/>
                </a:solidFill>
              </a:rPr>
              <a:t>human scapegoat figure: </a:t>
            </a:r>
            <a:r>
              <a:rPr lang="en-GB" dirty="0"/>
              <a:t>people would voluntarily lay down his or her life for the good of the community.</a:t>
            </a:r>
            <a:br>
              <a:rPr lang="en-GB" dirty="0"/>
            </a:br>
            <a:r>
              <a:rPr lang="en-GB" dirty="0">
                <a:sym typeface="Wingdings" pitchFamily="2" charset="2"/>
              </a:rPr>
              <a:t>so-called </a:t>
            </a:r>
            <a:r>
              <a:rPr lang="de-DE" i="1" dirty="0">
                <a:solidFill>
                  <a:srgbClr val="FFC000"/>
                </a:solidFill>
              </a:rPr>
              <a:t>mos Gallorum</a:t>
            </a:r>
            <a:r>
              <a:rPr lang="de-DE" dirty="0">
                <a:solidFill>
                  <a:srgbClr val="FFC000"/>
                </a:solidFill>
              </a:rPr>
              <a:t> among the Massaliotes</a:t>
            </a:r>
            <a:r>
              <a:rPr lang="de-DE" dirty="0"/>
              <a:t>.</a:t>
            </a:r>
          </a:p>
          <a:p>
            <a:pPr lvl="1"/>
            <a:r>
              <a:rPr lang="de-DE" dirty="0"/>
              <a:t>But rather a typical Greek custom</a:t>
            </a:r>
          </a:p>
          <a:p>
            <a:pPr lvl="1"/>
            <a:r>
              <a:rPr lang="de-DE" dirty="0"/>
              <a:t>Associated with the Gauls in our sources because of the topos of human sacrifice</a:t>
            </a:r>
            <a:br>
              <a:rPr lang="de-DE" dirty="0"/>
            </a:br>
            <a:br>
              <a:rPr lang="de-DE" dirty="0"/>
            </a:br>
            <a:endParaRPr lang="de-DE" dirty="0"/>
          </a:p>
          <a:p>
            <a:pPr lvl="1"/>
            <a:endParaRPr lang="de-DE" dirty="0"/>
          </a:p>
          <a:p>
            <a:pPr lvl="1"/>
            <a:endParaRPr lang="de-DE" dirty="0"/>
          </a:p>
          <a:p>
            <a:pPr lvl="1"/>
            <a:endParaRPr lang="de-DE" dirty="0"/>
          </a:p>
        </p:txBody>
      </p:sp>
    </p:spTree>
    <p:extLst>
      <p:ext uri="{BB962C8B-B14F-4D97-AF65-F5344CB8AC3E}">
        <p14:creationId xmlns:p14="http://schemas.microsoft.com/office/powerpoint/2010/main" val="3298919162"/>
      </p:ext>
    </p:extLst>
  </p:cSld>
  <p:clrMapOvr>
    <a:masterClrMapping/>
  </p:clrMapOvr>
  <p:transition spd="slow">
    <p:randomBar dir="vert"/>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de-DE" dirty="0"/>
              <a:t>Summary</a:t>
            </a:r>
            <a:endParaRPr lang="en-GB" dirty="0"/>
          </a:p>
        </p:txBody>
      </p:sp>
      <p:sp>
        <p:nvSpPr>
          <p:cNvPr id="5" name="Content Placeholder 4"/>
          <p:cNvSpPr>
            <a:spLocks noGrp="1"/>
          </p:cNvSpPr>
          <p:nvPr>
            <p:ph sz="half" idx="1"/>
          </p:nvPr>
        </p:nvSpPr>
        <p:spPr>
          <a:xfrm rot="-900000">
            <a:off x="438099" y="1410937"/>
            <a:ext cx="3164937" cy="4839838"/>
          </a:xfrm>
        </p:spPr>
        <p:txBody>
          <a:bodyPr>
            <a:normAutofit fontScale="85000" lnSpcReduction="20000"/>
          </a:bodyPr>
          <a:lstStyle/>
          <a:p>
            <a:r>
              <a:rPr lang="de-DE" dirty="0"/>
              <a:t>Elements from Poseidonios are used to create a </a:t>
            </a:r>
            <a:r>
              <a:rPr lang="de-DE" dirty="0">
                <a:solidFill>
                  <a:srgbClr val="FFC000"/>
                </a:solidFill>
              </a:rPr>
              <a:t>negative image </a:t>
            </a:r>
            <a:r>
              <a:rPr lang="de-DE" dirty="0"/>
              <a:t>of Celts and Celtic religion</a:t>
            </a:r>
          </a:p>
          <a:p>
            <a:r>
              <a:rPr lang="de-DE" dirty="0"/>
              <a:t>An image of Otherness </a:t>
            </a:r>
            <a:br>
              <a:rPr lang="de-DE" dirty="0"/>
            </a:br>
            <a:r>
              <a:rPr lang="de-DE" dirty="0"/>
              <a:t>- demarcating  ‚civilisation‘ from ‚barbarism‘</a:t>
            </a:r>
          </a:p>
          <a:p>
            <a:r>
              <a:rPr lang="de-DE" dirty="0"/>
              <a:t>Legitimise Roman conquest, even genocide</a:t>
            </a:r>
          </a:p>
          <a:p>
            <a:endParaRPr lang="de-DE" dirty="0"/>
          </a:p>
        </p:txBody>
      </p:sp>
      <p:sp>
        <p:nvSpPr>
          <p:cNvPr id="6" name="Content Placeholder 5"/>
          <p:cNvSpPr>
            <a:spLocks noGrp="1"/>
          </p:cNvSpPr>
          <p:nvPr>
            <p:ph sz="half" idx="2"/>
          </p:nvPr>
        </p:nvSpPr>
        <p:spPr>
          <a:xfrm rot="-900000">
            <a:off x="3515406" y="601111"/>
            <a:ext cx="3195845" cy="5737257"/>
          </a:xfrm>
        </p:spPr>
        <p:txBody>
          <a:bodyPr>
            <a:normAutofit fontScale="85000" lnSpcReduction="20000"/>
          </a:bodyPr>
          <a:lstStyle/>
          <a:p>
            <a:pPr marL="0" indent="0" algn="ctr">
              <a:buNone/>
            </a:pPr>
            <a:r>
              <a:rPr lang="de-DE" dirty="0"/>
              <a:t>Chronology</a:t>
            </a:r>
            <a:br>
              <a:rPr lang="de-DE" dirty="0"/>
            </a:br>
            <a:endParaRPr lang="de-DE" dirty="0"/>
          </a:p>
          <a:p>
            <a:r>
              <a:rPr lang="de-DE" dirty="0"/>
              <a:t>Poseidonios, Cicero, Caesar</a:t>
            </a:r>
          </a:p>
          <a:p>
            <a:pPr lvl="1"/>
            <a:r>
              <a:rPr lang="de-DE" dirty="0"/>
              <a:t>There are still positive elements </a:t>
            </a:r>
            <a:br>
              <a:rPr lang="de-DE" dirty="0"/>
            </a:br>
            <a:r>
              <a:rPr lang="de-DE" dirty="0"/>
              <a:t>among the religion and culture of the Gauls</a:t>
            </a:r>
          </a:p>
          <a:p>
            <a:r>
              <a:rPr lang="de-DE" dirty="0"/>
              <a:t>Augustus</a:t>
            </a:r>
          </a:p>
          <a:p>
            <a:pPr lvl="1"/>
            <a:r>
              <a:rPr lang="de-DE" dirty="0"/>
              <a:t>Druidism said to be prohibited for Roman citizens only</a:t>
            </a:r>
          </a:p>
          <a:p>
            <a:r>
              <a:rPr lang="de-DE" dirty="0"/>
              <a:t>Claudius/Nero</a:t>
            </a:r>
          </a:p>
          <a:p>
            <a:pPr lvl="1"/>
            <a:r>
              <a:rPr lang="de-DE" dirty="0"/>
              <a:t>Persecution of the druids...</a:t>
            </a:r>
            <a:endParaRPr lang="en-GB" dirty="0"/>
          </a:p>
        </p:txBody>
      </p:sp>
    </p:spTree>
    <p:extLst>
      <p:ext uri="{BB962C8B-B14F-4D97-AF65-F5344CB8AC3E}">
        <p14:creationId xmlns:p14="http://schemas.microsoft.com/office/powerpoint/2010/main" val="3952615578"/>
      </p:ext>
    </p:extLst>
  </p:cSld>
  <p:clrMapOvr>
    <a:masterClrMapping/>
  </p:clrMapOvr>
  <p:transition spd="slow">
    <p:randomBar dir="vert"/>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de-DE" dirty="0"/>
              <a:t>The positive image</a:t>
            </a:r>
            <a:endParaRPr lang="en-GB" dirty="0"/>
          </a:p>
        </p:txBody>
      </p:sp>
      <p:sp>
        <p:nvSpPr>
          <p:cNvPr id="5" name="Text Placeholder 4"/>
          <p:cNvSpPr>
            <a:spLocks noGrp="1"/>
          </p:cNvSpPr>
          <p:nvPr>
            <p:ph type="body" sz="half" idx="2"/>
          </p:nvPr>
        </p:nvSpPr>
        <p:spPr>
          <a:xfrm rot="900000">
            <a:off x="339327" y="6055697"/>
            <a:ext cx="4310915" cy="689632"/>
          </a:xfrm>
        </p:spPr>
        <p:txBody>
          <a:bodyPr/>
          <a:lstStyle/>
          <a:p>
            <a:r>
              <a:rPr lang="de-DE" dirty="0"/>
              <a:t>Druidism and Pythogarenism</a:t>
            </a:r>
            <a:endParaRPr lang="en-GB" dirty="0"/>
          </a:p>
        </p:txBody>
      </p:sp>
      <p:pic>
        <p:nvPicPr>
          <p:cNvPr id="7" name="Picture 2" descr="http://valleyoakblog.files.wordpress.com/2011/02/018_drui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958988">
            <a:off x="2032348" y="1510124"/>
            <a:ext cx="3334097" cy="381039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2022552759"/>
      </p:ext>
    </p:extLst>
  </p:cSld>
  <p:clrMapOvr>
    <a:masterClrMapping/>
  </p:clrMapOvr>
  <p:transition spd="slow">
    <p:randomBar dir="vert"/>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descr="http://www.ancient-celts.com/FreemanCove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817413">
            <a:off x="6283632" y="4314229"/>
            <a:ext cx="2457450" cy="3714751"/>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http://valleyoakblog.files.wordpress.com/2011/02/018_drui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938346">
            <a:off x="-232582" y="806706"/>
            <a:ext cx="2244290" cy="256490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2" name="Title 1"/>
          <p:cNvSpPr>
            <a:spLocks noGrp="1"/>
          </p:cNvSpPr>
          <p:nvPr>
            <p:ph type="title"/>
          </p:nvPr>
        </p:nvSpPr>
        <p:spPr/>
        <p:txBody>
          <a:bodyPr/>
          <a:lstStyle/>
          <a:p>
            <a:r>
              <a:rPr lang="de-DE" dirty="0"/>
              <a:t>The positive image</a:t>
            </a:r>
            <a:endParaRPr lang="en-GB" dirty="0"/>
          </a:p>
        </p:txBody>
      </p:sp>
      <p:sp>
        <p:nvSpPr>
          <p:cNvPr id="3" name="Content Placeholder 2"/>
          <p:cNvSpPr>
            <a:spLocks noGrp="1"/>
          </p:cNvSpPr>
          <p:nvPr>
            <p:ph idx="1"/>
          </p:nvPr>
        </p:nvSpPr>
        <p:spPr>
          <a:xfrm rot="900000">
            <a:off x="3832091" y="1006197"/>
            <a:ext cx="4658735" cy="2349361"/>
          </a:xfrm>
        </p:spPr>
        <p:txBody>
          <a:bodyPr>
            <a:normAutofit fontScale="70000" lnSpcReduction="20000"/>
          </a:bodyPr>
          <a:lstStyle/>
          <a:p>
            <a:r>
              <a:rPr lang="de-DE" dirty="0">
                <a:solidFill>
                  <a:srgbClr val="FFC000"/>
                </a:solidFill>
              </a:rPr>
              <a:t>Druids as philosophers</a:t>
            </a:r>
            <a:br>
              <a:rPr lang="de-DE" dirty="0">
                <a:solidFill>
                  <a:srgbClr val="FFC000"/>
                </a:solidFill>
              </a:rPr>
            </a:br>
            <a:r>
              <a:rPr lang="de-DE" dirty="0">
                <a:solidFill>
                  <a:srgbClr val="FFC000"/>
                </a:solidFill>
              </a:rPr>
              <a:t>- and as pythagorians!</a:t>
            </a:r>
          </a:p>
          <a:p>
            <a:endParaRPr lang="de-DE" dirty="0"/>
          </a:p>
          <a:p>
            <a:r>
              <a:rPr lang="de-DE" dirty="0"/>
              <a:t>Main source: </a:t>
            </a:r>
            <a:r>
              <a:rPr lang="de-DE" dirty="0">
                <a:solidFill>
                  <a:srgbClr val="FFC000"/>
                </a:solidFill>
              </a:rPr>
              <a:t>Poseidonius</a:t>
            </a:r>
          </a:p>
          <a:p>
            <a:pPr lvl="1"/>
            <a:r>
              <a:rPr lang="de-DE" dirty="0"/>
              <a:t>an Epicurian/Pythagorean</a:t>
            </a:r>
          </a:p>
          <a:p>
            <a:r>
              <a:rPr lang="de-DE" dirty="0"/>
              <a:t>copied by later authors, like Caesar, Strabo and Cassius Dio</a:t>
            </a:r>
            <a:endParaRPr lang="en-GB" dirty="0"/>
          </a:p>
        </p:txBody>
      </p:sp>
    </p:spTree>
    <p:extLst>
      <p:ext uri="{BB962C8B-B14F-4D97-AF65-F5344CB8AC3E}">
        <p14:creationId xmlns:p14="http://schemas.microsoft.com/office/powerpoint/2010/main" val="3355814025"/>
      </p:ext>
    </p:extLst>
  </p:cSld>
  <p:clrMapOvr>
    <a:masterClrMapping/>
  </p:clrMapOvr>
  <p:transition spd="slow">
    <p:randomBar dir="vert"/>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ritabay.files.wordpress.com/2011/10/lyr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490837"/>
            <a:ext cx="2555776" cy="238115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de-DE" dirty="0"/>
              <a:t>The positive image</a:t>
            </a:r>
            <a:endParaRPr lang="en-GB" dirty="0"/>
          </a:p>
        </p:txBody>
      </p:sp>
      <p:sp>
        <p:nvSpPr>
          <p:cNvPr id="3" name="Content Placeholder 2"/>
          <p:cNvSpPr>
            <a:spLocks noGrp="1"/>
          </p:cNvSpPr>
          <p:nvPr>
            <p:ph idx="1"/>
          </p:nvPr>
        </p:nvSpPr>
        <p:spPr>
          <a:xfrm rot="900000">
            <a:off x="3119345" y="555012"/>
            <a:ext cx="5501127" cy="6094837"/>
          </a:xfrm>
        </p:spPr>
        <p:txBody>
          <a:bodyPr>
            <a:normAutofit fontScale="62500" lnSpcReduction="20000"/>
          </a:bodyPr>
          <a:lstStyle/>
          <a:p>
            <a:r>
              <a:rPr lang="en-GB" b="1" dirty="0"/>
              <a:t>Strabo</a:t>
            </a:r>
            <a:br>
              <a:rPr lang="en-GB" b="1" dirty="0"/>
            </a:br>
            <a:r>
              <a:rPr lang="en-GB" dirty="0"/>
              <a:t>Among all the Gallic peoples, generally speaking, there are three sets of men who are held in exceptional honour; </a:t>
            </a:r>
            <a:r>
              <a:rPr lang="en-GB" dirty="0">
                <a:solidFill>
                  <a:srgbClr val="FFC000"/>
                </a:solidFill>
              </a:rPr>
              <a:t>the Bards, the </a:t>
            </a:r>
            <a:r>
              <a:rPr lang="en-GB" dirty="0" err="1">
                <a:solidFill>
                  <a:srgbClr val="FFC000"/>
                </a:solidFill>
              </a:rPr>
              <a:t>Vates</a:t>
            </a:r>
            <a:r>
              <a:rPr lang="en-GB" dirty="0">
                <a:solidFill>
                  <a:srgbClr val="FFC000"/>
                </a:solidFill>
              </a:rPr>
              <a:t> and the Druids</a:t>
            </a:r>
            <a:r>
              <a:rPr lang="en-GB" dirty="0"/>
              <a:t>. The Bards are singers and poets; the </a:t>
            </a:r>
            <a:r>
              <a:rPr lang="en-GB" dirty="0" err="1">
                <a:solidFill>
                  <a:srgbClr val="FFC000"/>
                </a:solidFill>
              </a:rPr>
              <a:t>Vates</a:t>
            </a:r>
            <a:r>
              <a:rPr lang="en-GB" dirty="0">
                <a:solidFill>
                  <a:srgbClr val="FFC000"/>
                </a:solidFill>
              </a:rPr>
              <a:t>, diviners and natural philosophers</a:t>
            </a:r>
            <a:r>
              <a:rPr lang="en-GB" dirty="0"/>
              <a:t>; while the </a:t>
            </a:r>
            <a:r>
              <a:rPr lang="en-GB" dirty="0">
                <a:solidFill>
                  <a:srgbClr val="FFC000"/>
                </a:solidFill>
              </a:rPr>
              <a:t>Druids</a:t>
            </a:r>
            <a:r>
              <a:rPr lang="en-GB" dirty="0"/>
              <a:t>, in addition to natural philosophy, study also </a:t>
            </a:r>
            <a:r>
              <a:rPr lang="en-GB" dirty="0">
                <a:solidFill>
                  <a:srgbClr val="FFC000"/>
                </a:solidFill>
              </a:rPr>
              <a:t>moral philosophy</a:t>
            </a:r>
            <a:r>
              <a:rPr lang="en-GB" dirty="0"/>
              <a:t>. </a:t>
            </a:r>
            <a:br>
              <a:rPr lang="en-GB" dirty="0"/>
            </a:br>
            <a:br>
              <a:rPr lang="en-GB" dirty="0"/>
            </a:br>
            <a:r>
              <a:rPr lang="en-GB" dirty="0">
                <a:solidFill>
                  <a:srgbClr val="FFC000"/>
                </a:solidFill>
              </a:rPr>
              <a:t>The Druids are considered the </a:t>
            </a:r>
            <a:r>
              <a:rPr lang="en-GB" b="1" dirty="0">
                <a:solidFill>
                  <a:srgbClr val="FFC000"/>
                </a:solidFill>
              </a:rPr>
              <a:t>most just of men</a:t>
            </a:r>
            <a:r>
              <a:rPr lang="en-GB" dirty="0">
                <a:solidFill>
                  <a:srgbClr val="FFC000"/>
                </a:solidFill>
              </a:rPr>
              <a:t>, and on this account they are entrusted </a:t>
            </a:r>
            <a:r>
              <a:rPr lang="en-GB" dirty="0"/>
              <a:t>with the decision, not only of the </a:t>
            </a:r>
            <a:r>
              <a:rPr lang="en-GB" dirty="0">
                <a:solidFill>
                  <a:srgbClr val="FFC000"/>
                </a:solidFill>
              </a:rPr>
              <a:t>private disputes</a:t>
            </a:r>
            <a:r>
              <a:rPr lang="en-GB" dirty="0"/>
              <a:t>, but of the </a:t>
            </a:r>
            <a:r>
              <a:rPr lang="en-GB" dirty="0">
                <a:solidFill>
                  <a:srgbClr val="FFC000"/>
                </a:solidFill>
              </a:rPr>
              <a:t>public disputes </a:t>
            </a:r>
            <a:r>
              <a:rPr lang="en-GB" dirty="0"/>
              <a:t>as well; so that, in former times, they even arbitrated cases of war and made the opponents stop when they were about to line up for battle, and the </a:t>
            </a:r>
            <a:r>
              <a:rPr lang="en-GB" dirty="0">
                <a:solidFill>
                  <a:srgbClr val="FFC000"/>
                </a:solidFill>
              </a:rPr>
              <a:t>murder cases</a:t>
            </a:r>
            <a:r>
              <a:rPr lang="en-GB" dirty="0"/>
              <a:t>, in particular, had been turned over to them for decision. Further, when there is a big yield from these cases, there is forthcoming a big yield from the land too, as they think. However, not only the Druids, but others as well, say that </a:t>
            </a:r>
            <a:r>
              <a:rPr lang="en-GB" b="1" dirty="0">
                <a:solidFill>
                  <a:srgbClr val="FFC000"/>
                </a:solidFill>
              </a:rPr>
              <a:t>men’s souls, and also the universe, are indestructible</a:t>
            </a:r>
            <a:r>
              <a:rPr lang="en-GB" dirty="0"/>
              <a:t>, although both fire and water will at some time or other prevail over them.</a:t>
            </a:r>
          </a:p>
        </p:txBody>
      </p:sp>
      <p:pic>
        <p:nvPicPr>
          <p:cNvPr id="5" name="Picture 2" descr="http://valleyoakblog.files.wordpress.com/2011/02/018_drui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938346">
            <a:off x="-232582" y="806706"/>
            <a:ext cx="2244290" cy="256490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1184595790"/>
      </p:ext>
    </p:extLst>
  </p:cSld>
  <p:clrMapOvr>
    <a:masterClrMapping/>
  </p:clrMapOvr>
  <p:transition spd="slow">
    <p:randomBar dir="vert"/>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The positive image</a:t>
            </a:r>
            <a:endParaRPr lang="en-GB" dirty="0"/>
          </a:p>
        </p:txBody>
      </p:sp>
      <p:sp>
        <p:nvSpPr>
          <p:cNvPr id="3" name="Content Placeholder 2"/>
          <p:cNvSpPr>
            <a:spLocks noGrp="1"/>
          </p:cNvSpPr>
          <p:nvPr>
            <p:ph idx="1"/>
          </p:nvPr>
        </p:nvSpPr>
        <p:spPr>
          <a:xfrm rot="900000">
            <a:off x="3055177" y="1058282"/>
            <a:ext cx="5467095" cy="5432313"/>
          </a:xfrm>
        </p:spPr>
        <p:txBody>
          <a:bodyPr>
            <a:normAutofit fontScale="70000" lnSpcReduction="20000"/>
          </a:bodyPr>
          <a:lstStyle/>
          <a:p>
            <a:r>
              <a:rPr lang="de-DE" b="1" dirty="0"/>
              <a:t>Caesar, </a:t>
            </a:r>
            <a:r>
              <a:rPr lang="en-GB" b="1" i="1" dirty="0">
                <a:effectLst/>
              </a:rPr>
              <a:t>De Bello </a:t>
            </a:r>
            <a:r>
              <a:rPr lang="en-GB" b="1" i="1" dirty="0" err="1">
                <a:effectLst/>
              </a:rPr>
              <a:t>Gallico</a:t>
            </a:r>
            <a:r>
              <a:rPr lang="en-GB" b="1" dirty="0">
                <a:effectLst/>
              </a:rPr>
              <a:t> 6.14</a:t>
            </a:r>
            <a:br>
              <a:rPr lang="en-GB" b="1" dirty="0">
                <a:effectLst/>
              </a:rPr>
            </a:br>
            <a:br>
              <a:rPr lang="en-GB" b="1" dirty="0">
                <a:effectLst/>
              </a:rPr>
            </a:br>
            <a:r>
              <a:rPr lang="en-GB" dirty="0">
                <a:effectLst/>
              </a:rPr>
              <a:t>…The former [the </a:t>
            </a:r>
            <a:r>
              <a:rPr lang="en-GB" dirty="0">
                <a:solidFill>
                  <a:srgbClr val="FFC000"/>
                </a:solidFill>
                <a:effectLst/>
              </a:rPr>
              <a:t>Druids</a:t>
            </a:r>
            <a:r>
              <a:rPr lang="en-GB" dirty="0">
                <a:effectLst/>
              </a:rPr>
              <a:t>] are engaged in things sacred, conduct </a:t>
            </a:r>
            <a:r>
              <a:rPr lang="en-GB" dirty="0">
                <a:solidFill>
                  <a:srgbClr val="FFC000"/>
                </a:solidFill>
                <a:effectLst/>
              </a:rPr>
              <a:t>the public and the private sacrifices</a:t>
            </a:r>
            <a:r>
              <a:rPr lang="en-GB" dirty="0">
                <a:effectLst/>
              </a:rPr>
              <a:t>, and interpret all </a:t>
            </a:r>
            <a:r>
              <a:rPr lang="en-GB" dirty="0">
                <a:solidFill>
                  <a:srgbClr val="FFC000"/>
                </a:solidFill>
                <a:effectLst/>
              </a:rPr>
              <a:t>matters of religion</a:t>
            </a:r>
            <a:r>
              <a:rPr lang="en-GB" dirty="0">
                <a:effectLst/>
              </a:rPr>
              <a:t>. To these a large number of the young men resort for the purpose of </a:t>
            </a:r>
            <a:r>
              <a:rPr lang="en-GB" dirty="0">
                <a:solidFill>
                  <a:srgbClr val="FFC000"/>
                </a:solidFill>
                <a:effectLst/>
              </a:rPr>
              <a:t>instruction</a:t>
            </a:r>
            <a:r>
              <a:rPr lang="en-GB" dirty="0">
                <a:effectLst/>
              </a:rPr>
              <a:t>, and they [the Druids] are in great honour among them. For they determine respecting </a:t>
            </a:r>
            <a:r>
              <a:rPr lang="en-GB" dirty="0">
                <a:solidFill>
                  <a:srgbClr val="FFC000"/>
                </a:solidFill>
                <a:effectLst/>
              </a:rPr>
              <a:t>almost all controversies, public and private; and if any crime has been perpetrated, if murder has been committed, if there be any dispute about an inheritance, if any about boundaries, these same persons decide it</a:t>
            </a:r>
            <a:r>
              <a:rPr lang="en-GB" dirty="0">
                <a:effectLst/>
              </a:rPr>
              <a:t>; they decree rewards and punishments; if any one, either in a private or public capacity, has not submitted to their decision, </a:t>
            </a:r>
            <a:r>
              <a:rPr lang="en-GB" dirty="0">
                <a:solidFill>
                  <a:srgbClr val="FFC000"/>
                </a:solidFill>
                <a:effectLst/>
              </a:rPr>
              <a:t>they interdict him from the sacrifices. This among them is the most heavy punishment</a:t>
            </a:r>
            <a:r>
              <a:rPr lang="en-GB" dirty="0">
                <a:effectLst/>
              </a:rPr>
              <a:t>. </a:t>
            </a:r>
            <a:endParaRPr lang="en-GB" dirty="0"/>
          </a:p>
        </p:txBody>
      </p:sp>
      <p:pic>
        <p:nvPicPr>
          <p:cNvPr id="5" name="Picture 2" descr="http://valleyoakblog.files.wordpress.com/2011/02/018_drui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938346">
            <a:off x="-232582" y="806706"/>
            <a:ext cx="2244290" cy="256490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27101707"/>
      </p:ext>
    </p:extLst>
  </p:cSld>
  <p:clrMapOvr>
    <a:masterClrMapping/>
  </p:clrMapOvr>
  <p:transition spd="slow">
    <p:randomBar dir="vert"/>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The positive image</a:t>
            </a:r>
            <a:endParaRPr lang="en-GB" dirty="0"/>
          </a:p>
        </p:txBody>
      </p:sp>
      <p:sp>
        <p:nvSpPr>
          <p:cNvPr id="3" name="Content Placeholder 2"/>
          <p:cNvSpPr>
            <a:spLocks noGrp="1"/>
          </p:cNvSpPr>
          <p:nvPr>
            <p:ph idx="1"/>
          </p:nvPr>
        </p:nvSpPr>
        <p:spPr>
          <a:xfrm rot="900000">
            <a:off x="3172429" y="734120"/>
            <a:ext cx="5507103" cy="5688478"/>
          </a:xfrm>
        </p:spPr>
        <p:txBody>
          <a:bodyPr>
            <a:normAutofit fontScale="77500" lnSpcReduction="20000"/>
          </a:bodyPr>
          <a:lstStyle/>
          <a:p>
            <a:r>
              <a:rPr lang="en-GB" b="1" dirty="0" err="1">
                <a:effectLst/>
              </a:rPr>
              <a:t>Amm</a:t>
            </a:r>
            <a:r>
              <a:rPr lang="en-GB" b="1" dirty="0">
                <a:effectLst/>
              </a:rPr>
              <a:t>. Marc. 15.9.8</a:t>
            </a:r>
            <a:br>
              <a:rPr lang="en-GB" b="1" dirty="0">
                <a:effectLst/>
              </a:rPr>
            </a:br>
            <a:br>
              <a:rPr lang="en-GB" b="1" dirty="0">
                <a:effectLst/>
              </a:rPr>
            </a:br>
            <a:r>
              <a:rPr lang="en-GB" dirty="0">
                <a:effectLst/>
              </a:rPr>
              <a:t>Throughout these regions men gradually </a:t>
            </a:r>
            <a:r>
              <a:rPr lang="en-GB" dirty="0">
                <a:solidFill>
                  <a:srgbClr val="FFC000"/>
                </a:solidFill>
                <a:effectLst/>
              </a:rPr>
              <a:t>grew civilised </a:t>
            </a:r>
            <a:r>
              <a:rPr lang="en-GB" dirty="0">
                <a:effectLst/>
              </a:rPr>
              <a:t>and the study of the liberal arts flourished, initiated by </a:t>
            </a:r>
            <a:r>
              <a:rPr lang="en-GB" dirty="0">
                <a:solidFill>
                  <a:srgbClr val="FFC000"/>
                </a:solidFill>
                <a:effectLst/>
              </a:rPr>
              <a:t>the Bards, the </a:t>
            </a:r>
            <a:r>
              <a:rPr lang="en-GB" dirty="0" err="1">
                <a:solidFill>
                  <a:srgbClr val="FFC000"/>
                </a:solidFill>
                <a:effectLst/>
              </a:rPr>
              <a:t>Euhages</a:t>
            </a:r>
            <a:r>
              <a:rPr lang="en-GB" dirty="0">
                <a:solidFill>
                  <a:srgbClr val="FFC000"/>
                </a:solidFill>
                <a:effectLst/>
              </a:rPr>
              <a:t> (=</a:t>
            </a:r>
            <a:r>
              <a:rPr lang="en-GB" u="sng" dirty="0" err="1">
                <a:solidFill>
                  <a:srgbClr val="FFC000"/>
                </a:solidFill>
                <a:effectLst/>
              </a:rPr>
              <a:t>οὐάτεις</a:t>
            </a:r>
            <a:r>
              <a:rPr lang="en-GB" u="sng" dirty="0">
                <a:solidFill>
                  <a:srgbClr val="FFC000"/>
                </a:solidFill>
                <a:effectLst/>
              </a:rPr>
              <a:t>?</a:t>
            </a:r>
            <a:r>
              <a:rPr lang="en-GB" dirty="0">
                <a:solidFill>
                  <a:srgbClr val="FFC000"/>
                </a:solidFill>
                <a:effectLst/>
              </a:rPr>
              <a:t>) and the Druids</a:t>
            </a:r>
            <a:r>
              <a:rPr lang="en-GB" dirty="0">
                <a:effectLst/>
              </a:rPr>
              <a:t>.  Now, the Bards sang to the sweet strains of the lyre the valorous deeds of famous men composed in heroic verse, but the </a:t>
            </a:r>
            <a:r>
              <a:rPr lang="en-GB" dirty="0" err="1">
                <a:solidFill>
                  <a:srgbClr val="FFC000"/>
                </a:solidFill>
                <a:effectLst/>
              </a:rPr>
              <a:t>Euhages</a:t>
            </a:r>
            <a:r>
              <a:rPr lang="en-GB" dirty="0">
                <a:effectLst/>
              </a:rPr>
              <a:t>,  investigating the sublime, attempted to explain the secret laws of </a:t>
            </a:r>
            <a:r>
              <a:rPr lang="en-GB" dirty="0">
                <a:solidFill>
                  <a:srgbClr val="FFC000"/>
                </a:solidFill>
                <a:effectLst/>
              </a:rPr>
              <a:t>nature</a:t>
            </a:r>
            <a:r>
              <a:rPr lang="en-GB" dirty="0">
                <a:effectLst/>
              </a:rPr>
              <a:t>. </a:t>
            </a:r>
            <a:br>
              <a:rPr lang="en-GB" dirty="0">
                <a:effectLst/>
              </a:rPr>
            </a:br>
            <a:r>
              <a:rPr lang="en-GB" dirty="0">
                <a:solidFill>
                  <a:srgbClr val="FFC000"/>
                </a:solidFill>
                <a:effectLst/>
              </a:rPr>
              <a:t>The Druids, being loftier than the rest in intellect, and bound together in fraternal organisations, as the authority of </a:t>
            </a:r>
            <a:r>
              <a:rPr lang="en-GB" b="1" u="sng" dirty="0">
                <a:solidFill>
                  <a:srgbClr val="FFC000"/>
                </a:solidFill>
                <a:effectLst/>
              </a:rPr>
              <a:t>Pythagoras</a:t>
            </a:r>
            <a:r>
              <a:rPr lang="en-GB" dirty="0">
                <a:solidFill>
                  <a:srgbClr val="FFC000"/>
                </a:solidFill>
                <a:effectLst/>
              </a:rPr>
              <a:t> determined, were elevated by their investigation of obscure and profound subjects, and </a:t>
            </a:r>
            <a:r>
              <a:rPr lang="en-GB" u="sng" dirty="0">
                <a:solidFill>
                  <a:srgbClr val="FFC000"/>
                </a:solidFill>
                <a:effectLst/>
              </a:rPr>
              <a:t>scorning</a:t>
            </a:r>
            <a:r>
              <a:rPr lang="en-GB" dirty="0">
                <a:solidFill>
                  <a:srgbClr val="FFC000"/>
                </a:solidFill>
                <a:effectLst/>
              </a:rPr>
              <a:t> all things human, </a:t>
            </a:r>
            <a:r>
              <a:rPr lang="en-GB" b="1" u="sng" dirty="0">
                <a:solidFill>
                  <a:srgbClr val="FFC000"/>
                </a:solidFill>
                <a:effectLst/>
              </a:rPr>
              <a:t>pronounced the soul immortal</a:t>
            </a:r>
            <a:r>
              <a:rPr lang="en-GB" dirty="0">
                <a:solidFill>
                  <a:srgbClr val="FFC000"/>
                </a:solidFill>
                <a:effectLst/>
              </a:rPr>
              <a:t>.</a:t>
            </a:r>
          </a:p>
        </p:txBody>
      </p:sp>
      <p:pic>
        <p:nvPicPr>
          <p:cNvPr id="5" name="Picture 2" descr="http://valleyoakblog.files.wordpress.com/2011/02/018_drui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938346">
            <a:off x="-232582" y="806706"/>
            <a:ext cx="2244290" cy="256490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2534755141"/>
      </p:ext>
    </p:extLst>
  </p:cSld>
  <p:clrMapOvr>
    <a:masterClrMapping/>
  </p:clrMapOvr>
  <p:transition spd="slow">
    <p:randomBar dir="vert"/>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rot="-4500000">
            <a:off x="-633894" y="2921988"/>
            <a:ext cx="5064953" cy="1695631"/>
          </a:xfrm>
        </p:spPr>
        <p:txBody>
          <a:bodyPr/>
          <a:lstStyle/>
          <a:p>
            <a:r>
              <a:rPr lang="de-DE" dirty="0"/>
              <a:t>Poseidonios</a:t>
            </a:r>
            <a:endParaRPr lang="en-GB" dirty="0"/>
          </a:p>
        </p:txBody>
      </p:sp>
      <p:sp>
        <p:nvSpPr>
          <p:cNvPr id="5" name="Rectangle 4"/>
          <p:cNvSpPr/>
          <p:nvPr/>
        </p:nvSpPr>
        <p:spPr>
          <a:xfrm>
            <a:off x="0" y="4803010"/>
            <a:ext cx="1619672"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1" dirty="0"/>
              <a:t>Ammianus Marcellinus</a:t>
            </a:r>
            <a:br>
              <a:rPr lang="de-DE" b="1" dirty="0"/>
            </a:br>
            <a:r>
              <a:rPr lang="de-DE" dirty="0"/>
              <a:t>4th c. A.D.</a:t>
            </a:r>
            <a:endParaRPr lang="en-GB" dirty="0"/>
          </a:p>
        </p:txBody>
      </p:sp>
      <p:sp>
        <p:nvSpPr>
          <p:cNvPr id="6" name="Rectangle 5"/>
          <p:cNvSpPr/>
          <p:nvPr/>
        </p:nvSpPr>
        <p:spPr>
          <a:xfrm>
            <a:off x="1852642" y="4808576"/>
            <a:ext cx="1512168"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Cassius Dio</a:t>
            </a:r>
            <a:endParaRPr lang="en-GB" dirty="0"/>
          </a:p>
        </p:txBody>
      </p:sp>
      <p:sp>
        <p:nvSpPr>
          <p:cNvPr id="7" name="Rectangle 6"/>
          <p:cNvSpPr/>
          <p:nvPr/>
        </p:nvSpPr>
        <p:spPr>
          <a:xfrm>
            <a:off x="3491880" y="4797265"/>
            <a:ext cx="1637126"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Caesar</a:t>
            </a:r>
          </a:p>
          <a:p>
            <a:pPr algn="ctr"/>
            <a:r>
              <a:rPr lang="de-DE" dirty="0"/>
              <a:t>Book VI</a:t>
            </a:r>
            <a:endParaRPr lang="en-GB" dirty="0"/>
          </a:p>
        </p:txBody>
      </p:sp>
      <p:sp>
        <p:nvSpPr>
          <p:cNvPr id="8" name="Rectangle 7"/>
          <p:cNvSpPr/>
          <p:nvPr/>
        </p:nvSpPr>
        <p:spPr>
          <a:xfrm>
            <a:off x="3452122" y="2343629"/>
            <a:ext cx="1800200"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POSEIDONIUS</a:t>
            </a:r>
            <a:br>
              <a:rPr lang="de-DE" dirty="0"/>
            </a:br>
            <a:r>
              <a:rPr lang="de-DE" i="1" dirty="0"/>
              <a:t>135-50 B.C.</a:t>
            </a:r>
            <a:endParaRPr lang="en-GB" i="1" dirty="0"/>
          </a:p>
        </p:txBody>
      </p:sp>
      <p:cxnSp>
        <p:nvCxnSpPr>
          <p:cNvPr id="9" name="Straight Arrow Connector 8"/>
          <p:cNvCxnSpPr>
            <a:stCxn id="5" idx="0"/>
            <a:endCxn id="8" idx="2"/>
          </p:cNvCxnSpPr>
          <p:nvPr/>
        </p:nvCxnSpPr>
        <p:spPr>
          <a:xfrm flipV="1">
            <a:off x="809836" y="3351741"/>
            <a:ext cx="3542386" cy="1451269"/>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a:stCxn id="6" idx="0"/>
            <a:endCxn id="8" idx="2"/>
          </p:cNvCxnSpPr>
          <p:nvPr/>
        </p:nvCxnSpPr>
        <p:spPr>
          <a:xfrm flipV="1">
            <a:off x="2608726" y="3351741"/>
            <a:ext cx="1743496" cy="1456835"/>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a:stCxn id="7" idx="0"/>
            <a:endCxn id="8" idx="2"/>
          </p:cNvCxnSpPr>
          <p:nvPr/>
        </p:nvCxnSpPr>
        <p:spPr>
          <a:xfrm flipV="1">
            <a:off x="4310443" y="3351741"/>
            <a:ext cx="41779" cy="1445524"/>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5292080" y="4808576"/>
            <a:ext cx="1800200"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Diodorus Siculus</a:t>
            </a:r>
          </a:p>
          <a:p>
            <a:pPr algn="ctr"/>
            <a:r>
              <a:rPr lang="de-DE" dirty="0"/>
              <a:t>V, 21-33</a:t>
            </a:r>
            <a:endParaRPr lang="en-GB" dirty="0"/>
          </a:p>
        </p:txBody>
      </p:sp>
      <p:sp>
        <p:nvSpPr>
          <p:cNvPr id="13" name="Rectangle 12"/>
          <p:cNvSpPr/>
          <p:nvPr/>
        </p:nvSpPr>
        <p:spPr>
          <a:xfrm>
            <a:off x="7343800" y="4784185"/>
            <a:ext cx="1800200"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Strabo</a:t>
            </a:r>
          </a:p>
          <a:p>
            <a:pPr algn="ctr"/>
            <a:r>
              <a:rPr lang="de-DE" dirty="0"/>
              <a:t>Book IV</a:t>
            </a:r>
            <a:endParaRPr lang="en-GB" dirty="0"/>
          </a:p>
        </p:txBody>
      </p:sp>
      <p:sp>
        <p:nvSpPr>
          <p:cNvPr id="14" name="Oval 13"/>
          <p:cNvSpPr/>
          <p:nvPr/>
        </p:nvSpPr>
        <p:spPr>
          <a:xfrm>
            <a:off x="3364809" y="4545237"/>
            <a:ext cx="5599103" cy="169207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6732240" y="3815499"/>
            <a:ext cx="2195736" cy="923330"/>
          </a:xfrm>
          <a:prstGeom prst="rect">
            <a:avLst/>
          </a:prstGeom>
          <a:noFill/>
        </p:spPr>
        <p:txBody>
          <a:bodyPr wrap="square" rtlCol="0">
            <a:spAutoFit/>
          </a:bodyPr>
          <a:lstStyle/>
          <a:p>
            <a:r>
              <a:rPr lang="de-DE" dirty="0"/>
              <a:t>More or less trustworthy „copies“ from Poseidonius ?</a:t>
            </a:r>
            <a:endParaRPr lang="en-GB" dirty="0"/>
          </a:p>
        </p:txBody>
      </p:sp>
      <p:sp>
        <p:nvSpPr>
          <p:cNvPr id="16" name="TextBox 15"/>
          <p:cNvSpPr txBox="1"/>
          <p:nvPr/>
        </p:nvSpPr>
        <p:spPr>
          <a:xfrm>
            <a:off x="5408563" y="6095037"/>
            <a:ext cx="1935235" cy="646331"/>
          </a:xfrm>
          <a:prstGeom prst="rect">
            <a:avLst/>
          </a:prstGeom>
          <a:noFill/>
        </p:spPr>
        <p:txBody>
          <a:bodyPr wrap="square" rtlCol="0">
            <a:spAutoFit/>
          </a:bodyPr>
          <a:lstStyle/>
          <a:p>
            <a:pPr algn="ctr"/>
            <a:r>
              <a:rPr lang="de-DE" dirty="0"/>
              <a:t>For exotic narrative...</a:t>
            </a:r>
            <a:endParaRPr lang="en-GB" dirty="0"/>
          </a:p>
        </p:txBody>
      </p:sp>
      <p:sp>
        <p:nvSpPr>
          <p:cNvPr id="17" name="TextBox 16"/>
          <p:cNvSpPr txBox="1"/>
          <p:nvPr/>
        </p:nvSpPr>
        <p:spPr>
          <a:xfrm>
            <a:off x="3342825" y="6095037"/>
            <a:ext cx="1935235" cy="646331"/>
          </a:xfrm>
          <a:prstGeom prst="rect">
            <a:avLst/>
          </a:prstGeom>
          <a:noFill/>
        </p:spPr>
        <p:txBody>
          <a:bodyPr wrap="square" rtlCol="0">
            <a:spAutoFit/>
          </a:bodyPr>
          <a:lstStyle/>
          <a:p>
            <a:pPr algn="ctr"/>
            <a:r>
              <a:rPr lang="de-DE" dirty="0"/>
              <a:t>Excursion, but only religion...</a:t>
            </a:r>
            <a:endParaRPr lang="en-GB" dirty="0"/>
          </a:p>
        </p:txBody>
      </p:sp>
      <p:sp>
        <p:nvSpPr>
          <p:cNvPr id="18" name="TextBox 17"/>
          <p:cNvSpPr txBox="1"/>
          <p:nvPr/>
        </p:nvSpPr>
        <p:spPr>
          <a:xfrm>
            <a:off x="7208765" y="6095037"/>
            <a:ext cx="1935235" cy="646331"/>
          </a:xfrm>
          <a:prstGeom prst="rect">
            <a:avLst/>
          </a:prstGeom>
          <a:noFill/>
        </p:spPr>
        <p:txBody>
          <a:bodyPr wrap="square" rtlCol="0">
            <a:spAutoFit/>
          </a:bodyPr>
          <a:lstStyle/>
          <a:p>
            <a:pPr algn="ctr"/>
            <a:r>
              <a:rPr lang="de-DE" dirty="0"/>
              <a:t>extremely summarised...</a:t>
            </a:r>
            <a:endParaRPr lang="en-GB" dirty="0"/>
          </a:p>
        </p:txBody>
      </p:sp>
      <p:cxnSp>
        <p:nvCxnSpPr>
          <p:cNvPr id="19" name="Straight Arrow Connector 18"/>
          <p:cNvCxnSpPr>
            <a:stCxn id="12" idx="0"/>
            <a:endCxn id="8" idx="2"/>
          </p:cNvCxnSpPr>
          <p:nvPr/>
        </p:nvCxnSpPr>
        <p:spPr>
          <a:xfrm flipH="1" flipV="1">
            <a:off x="4352222" y="3351741"/>
            <a:ext cx="1839958" cy="1456835"/>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stCxn id="13" idx="0"/>
            <a:endCxn id="8" idx="2"/>
          </p:cNvCxnSpPr>
          <p:nvPr/>
        </p:nvCxnSpPr>
        <p:spPr>
          <a:xfrm flipH="1" flipV="1">
            <a:off x="4352222" y="3351741"/>
            <a:ext cx="3891678" cy="1432444"/>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300313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randombar(horizontal)">
                                      <p:cBhvr>
                                        <p:cTn id="7" dur="500"/>
                                        <p:tgtEl>
                                          <p:spTgt spid="12"/>
                                        </p:tgtEl>
                                      </p:cBhvr>
                                    </p:animEffect>
                                  </p:childTnLst>
                                </p:cTn>
                              </p:par>
                              <p:par>
                                <p:cTn id="8" presetID="22" presetClass="entr" presetSubtype="4" fill="hold" nodeType="withEffect">
                                  <p:stCondLst>
                                    <p:cond delay="0"/>
                                  </p:stCondLst>
                                  <p:childTnLst>
                                    <p:set>
                                      <p:cBhvr>
                                        <p:cTn id="9" dur="1" fill="hold">
                                          <p:stCondLst>
                                            <p:cond delay="0"/>
                                          </p:stCondLst>
                                        </p:cTn>
                                        <p:tgtEl>
                                          <p:spTgt spid="19"/>
                                        </p:tgtEl>
                                        <p:attrNameLst>
                                          <p:attrName>style.visibility</p:attrName>
                                        </p:attrNameLst>
                                      </p:cBhvr>
                                      <p:to>
                                        <p:strVal val="visible"/>
                                      </p:to>
                                    </p:set>
                                    <p:animEffect transition="in" filter="wipe(down)">
                                      <p:cBhvr>
                                        <p:cTn id="10" dur="500"/>
                                        <p:tgtEl>
                                          <p:spTgt spid="19"/>
                                        </p:tgtEl>
                                      </p:cBhvr>
                                    </p:animEffect>
                                  </p:childTnLst>
                                </p:cTn>
                              </p:par>
                            </p:childTnLst>
                          </p:cTn>
                        </p:par>
                        <p:par>
                          <p:cTn id="11" fill="hold">
                            <p:stCondLst>
                              <p:cond delay="500"/>
                            </p:stCondLst>
                            <p:childTnLst>
                              <p:par>
                                <p:cTn id="12" presetID="14" presetClass="entr" presetSubtype="10" fill="hold" grpId="0" nodeType="afterEffect">
                                  <p:stCondLst>
                                    <p:cond delay="500"/>
                                  </p:stCondLst>
                                  <p:childTnLst>
                                    <p:set>
                                      <p:cBhvr>
                                        <p:cTn id="13" dur="1" fill="hold">
                                          <p:stCondLst>
                                            <p:cond delay="0"/>
                                          </p:stCondLst>
                                        </p:cTn>
                                        <p:tgtEl>
                                          <p:spTgt spid="6"/>
                                        </p:tgtEl>
                                        <p:attrNameLst>
                                          <p:attrName>style.visibility</p:attrName>
                                        </p:attrNameLst>
                                      </p:cBhvr>
                                      <p:to>
                                        <p:strVal val="visible"/>
                                      </p:to>
                                    </p:set>
                                    <p:animEffect transition="in" filter="randombar(horizontal)">
                                      <p:cBhvr>
                                        <p:cTn id="14" dur="500"/>
                                        <p:tgtEl>
                                          <p:spTgt spid="6"/>
                                        </p:tgtEl>
                                      </p:cBhvr>
                                    </p:animEffect>
                                  </p:childTnLst>
                                </p:cTn>
                              </p:par>
                              <p:par>
                                <p:cTn id="15" presetID="22" presetClass="entr" presetSubtype="4" fill="hold" nodeType="withEffect">
                                  <p:stCondLst>
                                    <p:cond delay="500"/>
                                  </p:stCondLst>
                                  <p:childTnLst>
                                    <p:set>
                                      <p:cBhvr>
                                        <p:cTn id="16" dur="1" fill="hold">
                                          <p:stCondLst>
                                            <p:cond delay="0"/>
                                          </p:stCondLst>
                                        </p:cTn>
                                        <p:tgtEl>
                                          <p:spTgt spid="10"/>
                                        </p:tgtEl>
                                        <p:attrNameLst>
                                          <p:attrName>style.visibility</p:attrName>
                                        </p:attrNameLst>
                                      </p:cBhvr>
                                      <p:to>
                                        <p:strVal val="visible"/>
                                      </p:to>
                                    </p:set>
                                    <p:animEffect transition="in" filter="wipe(down)">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wheel(1)">
                                      <p:cBhvr>
                                        <p:cTn id="22" dur="2000"/>
                                        <p:tgtEl>
                                          <p:spTgt spid="14"/>
                                        </p:tgtEl>
                                      </p:cBhvr>
                                    </p:animEffect>
                                  </p:childTnLst>
                                </p:cTn>
                              </p:par>
                            </p:childTnLst>
                          </p:cTn>
                        </p:par>
                        <p:par>
                          <p:cTn id="23" fill="hold">
                            <p:stCondLst>
                              <p:cond delay="2000"/>
                            </p:stCondLst>
                            <p:childTnLst>
                              <p:par>
                                <p:cTn id="24" presetID="42" presetClass="entr" presetSubtype="0" fill="hold" grpId="0" nodeType="afterEffect">
                                  <p:stCondLst>
                                    <p:cond delay="0"/>
                                  </p:stCondLst>
                                  <p:childTnLst>
                                    <p:set>
                                      <p:cBhvr>
                                        <p:cTn id="25" dur="1" fill="hold">
                                          <p:stCondLst>
                                            <p:cond delay="0"/>
                                          </p:stCondLst>
                                        </p:cTn>
                                        <p:tgtEl>
                                          <p:spTgt spid="15"/>
                                        </p:tgtEl>
                                        <p:attrNameLst>
                                          <p:attrName>style.visibility</p:attrName>
                                        </p:attrNameLst>
                                      </p:cBhvr>
                                      <p:to>
                                        <p:strVal val="visible"/>
                                      </p:to>
                                    </p:set>
                                    <p:animEffect transition="in" filter="fade">
                                      <p:cBhvr>
                                        <p:cTn id="26" dur="1000"/>
                                        <p:tgtEl>
                                          <p:spTgt spid="15"/>
                                        </p:tgtEl>
                                      </p:cBhvr>
                                    </p:animEffect>
                                    <p:anim calcmode="lin" valueType="num">
                                      <p:cBhvr>
                                        <p:cTn id="27" dur="1000" fill="hold"/>
                                        <p:tgtEl>
                                          <p:spTgt spid="15"/>
                                        </p:tgtEl>
                                        <p:attrNameLst>
                                          <p:attrName>ppt_x</p:attrName>
                                        </p:attrNameLst>
                                      </p:cBhvr>
                                      <p:tavLst>
                                        <p:tav tm="0">
                                          <p:val>
                                            <p:strVal val="#ppt_x"/>
                                          </p:val>
                                        </p:tav>
                                        <p:tav tm="100000">
                                          <p:val>
                                            <p:strVal val="#ppt_x"/>
                                          </p:val>
                                        </p:tav>
                                      </p:tavLst>
                                    </p:anim>
                                    <p:anim calcmode="lin" valueType="num">
                                      <p:cBhvr>
                                        <p:cTn id="28" dur="1000" fill="hold"/>
                                        <p:tgtEl>
                                          <p:spTgt spid="15"/>
                                        </p:tgtEl>
                                        <p:attrNameLst>
                                          <p:attrName>ppt_y</p:attrName>
                                        </p:attrNameLst>
                                      </p:cBhvr>
                                      <p:tavLst>
                                        <p:tav tm="0">
                                          <p:val>
                                            <p:strVal val="#ppt_y+.1"/>
                                          </p:val>
                                        </p:tav>
                                        <p:tav tm="100000">
                                          <p:val>
                                            <p:strVal val="#ppt_y"/>
                                          </p:val>
                                        </p:tav>
                                      </p:tavLst>
                                    </p:anim>
                                  </p:childTnLst>
                                </p:cTn>
                              </p:par>
                            </p:childTnLst>
                          </p:cTn>
                        </p:par>
                        <p:par>
                          <p:cTn id="29" fill="hold">
                            <p:stCondLst>
                              <p:cond delay="3000"/>
                            </p:stCondLst>
                            <p:childTnLst>
                              <p:par>
                                <p:cTn id="30" presetID="42" presetClass="entr" presetSubtype="0" fill="hold" grpId="0" nodeType="after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fade">
                                      <p:cBhvr>
                                        <p:cTn id="32" dur="1000"/>
                                        <p:tgtEl>
                                          <p:spTgt spid="17"/>
                                        </p:tgtEl>
                                      </p:cBhvr>
                                    </p:animEffect>
                                    <p:anim calcmode="lin" valueType="num">
                                      <p:cBhvr>
                                        <p:cTn id="33" dur="1000" fill="hold"/>
                                        <p:tgtEl>
                                          <p:spTgt spid="17"/>
                                        </p:tgtEl>
                                        <p:attrNameLst>
                                          <p:attrName>ppt_x</p:attrName>
                                        </p:attrNameLst>
                                      </p:cBhvr>
                                      <p:tavLst>
                                        <p:tav tm="0">
                                          <p:val>
                                            <p:strVal val="#ppt_x"/>
                                          </p:val>
                                        </p:tav>
                                        <p:tav tm="100000">
                                          <p:val>
                                            <p:strVal val="#ppt_x"/>
                                          </p:val>
                                        </p:tav>
                                      </p:tavLst>
                                    </p:anim>
                                    <p:anim calcmode="lin" valueType="num">
                                      <p:cBhvr>
                                        <p:cTn id="34" dur="1000" fill="hold"/>
                                        <p:tgtEl>
                                          <p:spTgt spid="17"/>
                                        </p:tgtEl>
                                        <p:attrNameLst>
                                          <p:attrName>ppt_y</p:attrName>
                                        </p:attrNameLst>
                                      </p:cBhvr>
                                      <p:tavLst>
                                        <p:tav tm="0">
                                          <p:val>
                                            <p:strVal val="#ppt_y+.1"/>
                                          </p:val>
                                        </p:tav>
                                        <p:tav tm="100000">
                                          <p:val>
                                            <p:strVal val="#ppt_y"/>
                                          </p:val>
                                        </p:tav>
                                      </p:tavLst>
                                    </p:anim>
                                  </p:childTnLst>
                                </p:cTn>
                              </p:par>
                            </p:childTnLst>
                          </p:cTn>
                        </p:par>
                        <p:par>
                          <p:cTn id="35" fill="hold">
                            <p:stCondLst>
                              <p:cond delay="4000"/>
                            </p:stCondLst>
                            <p:childTnLst>
                              <p:par>
                                <p:cTn id="36" presetID="42" presetClass="entr" presetSubtype="0" fill="hold" grpId="0" nodeType="afterEffect">
                                  <p:stCondLst>
                                    <p:cond delay="0"/>
                                  </p:stCondLst>
                                  <p:childTnLst>
                                    <p:set>
                                      <p:cBhvr>
                                        <p:cTn id="37" dur="1" fill="hold">
                                          <p:stCondLst>
                                            <p:cond delay="0"/>
                                          </p:stCondLst>
                                        </p:cTn>
                                        <p:tgtEl>
                                          <p:spTgt spid="16"/>
                                        </p:tgtEl>
                                        <p:attrNameLst>
                                          <p:attrName>style.visibility</p:attrName>
                                        </p:attrNameLst>
                                      </p:cBhvr>
                                      <p:to>
                                        <p:strVal val="visible"/>
                                      </p:to>
                                    </p:set>
                                    <p:animEffect transition="in" filter="fade">
                                      <p:cBhvr>
                                        <p:cTn id="38" dur="1000"/>
                                        <p:tgtEl>
                                          <p:spTgt spid="16"/>
                                        </p:tgtEl>
                                      </p:cBhvr>
                                    </p:animEffect>
                                    <p:anim calcmode="lin" valueType="num">
                                      <p:cBhvr>
                                        <p:cTn id="39" dur="1000" fill="hold"/>
                                        <p:tgtEl>
                                          <p:spTgt spid="16"/>
                                        </p:tgtEl>
                                        <p:attrNameLst>
                                          <p:attrName>ppt_x</p:attrName>
                                        </p:attrNameLst>
                                      </p:cBhvr>
                                      <p:tavLst>
                                        <p:tav tm="0">
                                          <p:val>
                                            <p:strVal val="#ppt_x"/>
                                          </p:val>
                                        </p:tav>
                                        <p:tav tm="100000">
                                          <p:val>
                                            <p:strVal val="#ppt_x"/>
                                          </p:val>
                                        </p:tav>
                                      </p:tavLst>
                                    </p:anim>
                                    <p:anim calcmode="lin" valueType="num">
                                      <p:cBhvr>
                                        <p:cTn id="40" dur="1000" fill="hold"/>
                                        <p:tgtEl>
                                          <p:spTgt spid="16"/>
                                        </p:tgtEl>
                                        <p:attrNameLst>
                                          <p:attrName>ppt_y</p:attrName>
                                        </p:attrNameLst>
                                      </p:cBhvr>
                                      <p:tavLst>
                                        <p:tav tm="0">
                                          <p:val>
                                            <p:strVal val="#ppt_y+.1"/>
                                          </p:val>
                                        </p:tav>
                                        <p:tav tm="100000">
                                          <p:val>
                                            <p:strVal val="#ppt_y"/>
                                          </p:val>
                                        </p:tav>
                                      </p:tavLst>
                                    </p:anim>
                                  </p:childTnLst>
                                </p:cTn>
                              </p:par>
                            </p:childTnLst>
                          </p:cTn>
                        </p:par>
                        <p:par>
                          <p:cTn id="41" fill="hold">
                            <p:stCondLst>
                              <p:cond delay="5000"/>
                            </p:stCondLst>
                            <p:childTnLst>
                              <p:par>
                                <p:cTn id="42" presetID="42" presetClass="entr" presetSubtype="0" fill="hold" grpId="0" nodeType="afterEffect">
                                  <p:stCondLst>
                                    <p:cond delay="0"/>
                                  </p:stCondLst>
                                  <p:childTnLst>
                                    <p:set>
                                      <p:cBhvr>
                                        <p:cTn id="43" dur="1" fill="hold">
                                          <p:stCondLst>
                                            <p:cond delay="0"/>
                                          </p:stCondLst>
                                        </p:cTn>
                                        <p:tgtEl>
                                          <p:spTgt spid="18"/>
                                        </p:tgtEl>
                                        <p:attrNameLst>
                                          <p:attrName>style.visibility</p:attrName>
                                        </p:attrNameLst>
                                      </p:cBhvr>
                                      <p:to>
                                        <p:strVal val="visible"/>
                                      </p:to>
                                    </p:set>
                                    <p:animEffect transition="in" filter="fade">
                                      <p:cBhvr>
                                        <p:cTn id="44" dur="1000"/>
                                        <p:tgtEl>
                                          <p:spTgt spid="18"/>
                                        </p:tgtEl>
                                      </p:cBhvr>
                                    </p:animEffect>
                                    <p:anim calcmode="lin" valueType="num">
                                      <p:cBhvr>
                                        <p:cTn id="45" dur="1000" fill="hold"/>
                                        <p:tgtEl>
                                          <p:spTgt spid="18"/>
                                        </p:tgtEl>
                                        <p:attrNameLst>
                                          <p:attrName>ppt_x</p:attrName>
                                        </p:attrNameLst>
                                      </p:cBhvr>
                                      <p:tavLst>
                                        <p:tav tm="0">
                                          <p:val>
                                            <p:strVal val="#ppt_x"/>
                                          </p:val>
                                        </p:tav>
                                        <p:tav tm="100000">
                                          <p:val>
                                            <p:strVal val="#ppt_x"/>
                                          </p:val>
                                        </p:tav>
                                      </p:tavLst>
                                    </p:anim>
                                    <p:anim calcmode="lin" valueType="num">
                                      <p:cBhvr>
                                        <p:cTn id="46"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2" grpId="0" animBg="1"/>
      <p:bldP spid="14" grpId="0" animBg="1"/>
      <p:bldP spid="15" grpId="0"/>
      <p:bldP spid="16" grpId="0"/>
      <p:bldP spid="17" grpId="0"/>
      <p:bldP spid="18"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Poseidonios</a:t>
            </a:r>
            <a:endParaRPr lang="en-GB" dirty="0"/>
          </a:p>
        </p:txBody>
      </p:sp>
      <p:sp>
        <p:nvSpPr>
          <p:cNvPr id="4" name="Rectangle 3"/>
          <p:cNvSpPr/>
          <p:nvPr/>
        </p:nvSpPr>
        <p:spPr>
          <a:xfrm>
            <a:off x="0" y="4803010"/>
            <a:ext cx="1619672"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Ammianus Marcellinus</a:t>
            </a:r>
            <a:endParaRPr lang="en-GB" dirty="0"/>
          </a:p>
        </p:txBody>
      </p:sp>
      <p:sp>
        <p:nvSpPr>
          <p:cNvPr id="5" name="Rectangle 4"/>
          <p:cNvSpPr/>
          <p:nvPr/>
        </p:nvSpPr>
        <p:spPr>
          <a:xfrm>
            <a:off x="1852642" y="4808576"/>
            <a:ext cx="1512168"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Cassius Dio</a:t>
            </a:r>
            <a:endParaRPr lang="en-GB" dirty="0"/>
          </a:p>
        </p:txBody>
      </p:sp>
      <p:sp>
        <p:nvSpPr>
          <p:cNvPr id="6" name="Rectangle 5"/>
          <p:cNvSpPr/>
          <p:nvPr/>
        </p:nvSpPr>
        <p:spPr>
          <a:xfrm>
            <a:off x="3491880" y="4797265"/>
            <a:ext cx="1637126"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Caesar</a:t>
            </a:r>
          </a:p>
          <a:p>
            <a:pPr algn="ctr"/>
            <a:r>
              <a:rPr lang="de-DE" dirty="0"/>
              <a:t>Book VI</a:t>
            </a:r>
            <a:endParaRPr lang="en-GB" dirty="0"/>
          </a:p>
        </p:txBody>
      </p:sp>
      <p:sp>
        <p:nvSpPr>
          <p:cNvPr id="7" name="Rectangle 6"/>
          <p:cNvSpPr/>
          <p:nvPr/>
        </p:nvSpPr>
        <p:spPr>
          <a:xfrm>
            <a:off x="3452122" y="2343629"/>
            <a:ext cx="1800200"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POSEIDONIUS</a:t>
            </a:r>
            <a:br>
              <a:rPr lang="de-DE" dirty="0"/>
            </a:br>
            <a:r>
              <a:rPr lang="de-DE" i="1" dirty="0"/>
              <a:t>135-50 B.C.</a:t>
            </a:r>
            <a:endParaRPr lang="en-GB" i="1" dirty="0"/>
          </a:p>
        </p:txBody>
      </p:sp>
      <p:cxnSp>
        <p:nvCxnSpPr>
          <p:cNvPr id="9" name="Straight Arrow Connector 8"/>
          <p:cNvCxnSpPr>
            <a:stCxn id="4" idx="0"/>
            <a:endCxn id="7" idx="2"/>
          </p:cNvCxnSpPr>
          <p:nvPr/>
        </p:nvCxnSpPr>
        <p:spPr>
          <a:xfrm flipV="1">
            <a:off x="809836" y="3351741"/>
            <a:ext cx="3542386" cy="1451269"/>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a:stCxn id="5" idx="0"/>
            <a:endCxn id="7" idx="2"/>
          </p:cNvCxnSpPr>
          <p:nvPr/>
        </p:nvCxnSpPr>
        <p:spPr>
          <a:xfrm flipV="1">
            <a:off x="2608726" y="3351741"/>
            <a:ext cx="1743496" cy="1456835"/>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a:stCxn id="6" idx="0"/>
            <a:endCxn id="7" idx="2"/>
          </p:cNvCxnSpPr>
          <p:nvPr/>
        </p:nvCxnSpPr>
        <p:spPr>
          <a:xfrm flipV="1">
            <a:off x="4310443" y="3351741"/>
            <a:ext cx="41779" cy="1445524"/>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sp>
        <p:nvSpPr>
          <p:cNvPr id="17" name="Rectangle 16"/>
          <p:cNvSpPr/>
          <p:nvPr/>
        </p:nvSpPr>
        <p:spPr>
          <a:xfrm>
            <a:off x="5292080" y="4808576"/>
            <a:ext cx="1800200"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Diodorus Siculus</a:t>
            </a:r>
          </a:p>
          <a:p>
            <a:pPr algn="ctr"/>
            <a:r>
              <a:rPr lang="de-DE" dirty="0"/>
              <a:t>V, 21-33</a:t>
            </a:r>
            <a:endParaRPr lang="en-GB" dirty="0"/>
          </a:p>
        </p:txBody>
      </p:sp>
      <p:sp>
        <p:nvSpPr>
          <p:cNvPr id="18" name="Rectangle 17"/>
          <p:cNvSpPr/>
          <p:nvPr/>
        </p:nvSpPr>
        <p:spPr>
          <a:xfrm>
            <a:off x="7343800" y="4784185"/>
            <a:ext cx="1800200"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Strabo</a:t>
            </a:r>
          </a:p>
          <a:p>
            <a:pPr algn="ctr"/>
            <a:r>
              <a:rPr lang="de-DE" dirty="0"/>
              <a:t>Book IV</a:t>
            </a:r>
            <a:endParaRPr lang="en-GB" dirty="0"/>
          </a:p>
        </p:txBody>
      </p:sp>
      <p:sp>
        <p:nvSpPr>
          <p:cNvPr id="22" name="Oval 21"/>
          <p:cNvSpPr/>
          <p:nvPr/>
        </p:nvSpPr>
        <p:spPr>
          <a:xfrm>
            <a:off x="3364809" y="4545237"/>
            <a:ext cx="5599103" cy="169207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p:cNvSpPr txBox="1"/>
          <p:nvPr/>
        </p:nvSpPr>
        <p:spPr>
          <a:xfrm>
            <a:off x="6732240" y="3815499"/>
            <a:ext cx="2195736" cy="923330"/>
          </a:xfrm>
          <a:prstGeom prst="rect">
            <a:avLst/>
          </a:prstGeom>
          <a:noFill/>
        </p:spPr>
        <p:txBody>
          <a:bodyPr wrap="square" rtlCol="0">
            <a:spAutoFit/>
          </a:bodyPr>
          <a:lstStyle/>
          <a:p>
            <a:r>
              <a:rPr lang="de-DE" dirty="0"/>
              <a:t>More or less trustworthy „copies“ from Poseidonius ?</a:t>
            </a:r>
            <a:endParaRPr lang="en-GB" dirty="0"/>
          </a:p>
        </p:txBody>
      </p:sp>
      <p:sp>
        <p:nvSpPr>
          <p:cNvPr id="24" name="TextBox 23"/>
          <p:cNvSpPr txBox="1"/>
          <p:nvPr/>
        </p:nvSpPr>
        <p:spPr>
          <a:xfrm>
            <a:off x="5408563" y="6095037"/>
            <a:ext cx="1935235" cy="646331"/>
          </a:xfrm>
          <a:prstGeom prst="rect">
            <a:avLst/>
          </a:prstGeom>
          <a:noFill/>
        </p:spPr>
        <p:txBody>
          <a:bodyPr wrap="square" rtlCol="0">
            <a:spAutoFit/>
          </a:bodyPr>
          <a:lstStyle/>
          <a:p>
            <a:pPr algn="ctr"/>
            <a:r>
              <a:rPr lang="de-DE" dirty="0"/>
              <a:t>For exotic narrative...</a:t>
            </a:r>
            <a:endParaRPr lang="en-GB" dirty="0"/>
          </a:p>
        </p:txBody>
      </p:sp>
      <p:sp>
        <p:nvSpPr>
          <p:cNvPr id="25" name="TextBox 24"/>
          <p:cNvSpPr txBox="1"/>
          <p:nvPr/>
        </p:nvSpPr>
        <p:spPr>
          <a:xfrm>
            <a:off x="3342825" y="6095037"/>
            <a:ext cx="1935235" cy="646331"/>
          </a:xfrm>
          <a:prstGeom prst="rect">
            <a:avLst/>
          </a:prstGeom>
          <a:noFill/>
        </p:spPr>
        <p:txBody>
          <a:bodyPr wrap="square" rtlCol="0">
            <a:spAutoFit/>
          </a:bodyPr>
          <a:lstStyle/>
          <a:p>
            <a:pPr algn="ctr"/>
            <a:r>
              <a:rPr lang="de-DE" dirty="0"/>
              <a:t>Excursion, but only religion...</a:t>
            </a:r>
            <a:endParaRPr lang="en-GB" dirty="0"/>
          </a:p>
        </p:txBody>
      </p:sp>
      <p:sp>
        <p:nvSpPr>
          <p:cNvPr id="26" name="TextBox 25"/>
          <p:cNvSpPr txBox="1"/>
          <p:nvPr/>
        </p:nvSpPr>
        <p:spPr>
          <a:xfrm>
            <a:off x="7208765" y="6095037"/>
            <a:ext cx="1935235" cy="646331"/>
          </a:xfrm>
          <a:prstGeom prst="rect">
            <a:avLst/>
          </a:prstGeom>
          <a:noFill/>
        </p:spPr>
        <p:txBody>
          <a:bodyPr wrap="square" rtlCol="0">
            <a:spAutoFit/>
          </a:bodyPr>
          <a:lstStyle/>
          <a:p>
            <a:pPr algn="ctr"/>
            <a:r>
              <a:rPr lang="de-DE" dirty="0"/>
              <a:t>extremely summarised...</a:t>
            </a:r>
            <a:endParaRPr lang="en-GB" dirty="0"/>
          </a:p>
        </p:txBody>
      </p:sp>
      <p:cxnSp>
        <p:nvCxnSpPr>
          <p:cNvPr id="30" name="Straight Arrow Connector 29"/>
          <p:cNvCxnSpPr>
            <a:stCxn id="17" idx="0"/>
            <a:endCxn id="7" idx="2"/>
          </p:cNvCxnSpPr>
          <p:nvPr/>
        </p:nvCxnSpPr>
        <p:spPr>
          <a:xfrm flipH="1" flipV="1">
            <a:off x="4352222" y="3351741"/>
            <a:ext cx="1839958" cy="1456835"/>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a:stCxn id="18" idx="0"/>
            <a:endCxn id="7" idx="2"/>
          </p:cNvCxnSpPr>
          <p:nvPr/>
        </p:nvCxnSpPr>
        <p:spPr>
          <a:xfrm flipH="1" flipV="1">
            <a:off x="4352222" y="3351741"/>
            <a:ext cx="3891678" cy="1432444"/>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cxnSp>
        <p:nvCxnSpPr>
          <p:cNvPr id="40" name="Straight Arrow Connector 39"/>
          <p:cNvCxnSpPr>
            <a:stCxn id="7" idx="0"/>
            <a:endCxn id="39" idx="2"/>
          </p:cNvCxnSpPr>
          <p:nvPr/>
        </p:nvCxnSpPr>
        <p:spPr>
          <a:xfrm flipV="1">
            <a:off x="4352222" y="1116314"/>
            <a:ext cx="1202836" cy="1227315"/>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sp>
        <p:nvSpPr>
          <p:cNvPr id="45" name="Rectangle 44"/>
          <p:cNvSpPr/>
          <p:nvPr/>
        </p:nvSpPr>
        <p:spPr>
          <a:xfrm>
            <a:off x="7163713" y="1116314"/>
            <a:ext cx="1800200"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Eratosthone</a:t>
            </a:r>
            <a:endParaRPr lang="en-GB" dirty="0"/>
          </a:p>
        </p:txBody>
      </p:sp>
      <p:cxnSp>
        <p:nvCxnSpPr>
          <p:cNvPr id="46" name="Straight Arrow Connector 45"/>
          <p:cNvCxnSpPr>
            <a:stCxn id="7" idx="0"/>
            <a:endCxn id="44" idx="2"/>
          </p:cNvCxnSpPr>
          <p:nvPr/>
        </p:nvCxnSpPr>
        <p:spPr>
          <a:xfrm flipV="1">
            <a:off x="4352222" y="1400311"/>
            <a:ext cx="2728910" cy="943318"/>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cxnSp>
        <p:nvCxnSpPr>
          <p:cNvPr id="49" name="Straight Arrow Connector 48"/>
          <p:cNvCxnSpPr>
            <a:stCxn id="7" idx="0"/>
          </p:cNvCxnSpPr>
          <p:nvPr/>
        </p:nvCxnSpPr>
        <p:spPr>
          <a:xfrm flipV="1">
            <a:off x="4352222" y="1871970"/>
            <a:ext cx="2856543" cy="471659"/>
          </a:xfrm>
          <a:prstGeom prst="straightConnector1">
            <a:avLst/>
          </a:prstGeom>
          <a:ln w="50800">
            <a:tailEnd type="arrow"/>
          </a:ln>
        </p:spPr>
        <p:style>
          <a:lnRef idx="1">
            <a:schemeClr val="accent1"/>
          </a:lnRef>
          <a:fillRef idx="0">
            <a:schemeClr val="accent1"/>
          </a:fillRef>
          <a:effectRef idx="0">
            <a:schemeClr val="accent1"/>
          </a:effectRef>
          <a:fontRef idx="minor">
            <a:schemeClr val="tx1"/>
          </a:fontRef>
        </p:style>
      </p:cxnSp>
      <p:sp>
        <p:nvSpPr>
          <p:cNvPr id="44" name="Rectangle 43"/>
          <p:cNvSpPr/>
          <p:nvPr/>
        </p:nvSpPr>
        <p:spPr>
          <a:xfrm>
            <a:off x="6181032" y="392199"/>
            <a:ext cx="1800200"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Ephore</a:t>
            </a:r>
            <a:endParaRPr lang="en-GB" dirty="0"/>
          </a:p>
        </p:txBody>
      </p:sp>
      <p:sp>
        <p:nvSpPr>
          <p:cNvPr id="39" name="Rectangle 38"/>
          <p:cNvSpPr/>
          <p:nvPr/>
        </p:nvSpPr>
        <p:spPr>
          <a:xfrm>
            <a:off x="4523469" y="108202"/>
            <a:ext cx="2063178"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Timaios</a:t>
            </a:r>
          </a:p>
          <a:p>
            <a:pPr algn="ctr"/>
            <a:r>
              <a:rPr lang="de-DE" dirty="0"/>
              <a:t>of </a:t>
            </a:r>
            <a:r>
              <a:rPr lang="en-GB" dirty="0" err="1"/>
              <a:t>Tauromenium</a:t>
            </a:r>
            <a:endParaRPr lang="en-GB" dirty="0"/>
          </a:p>
          <a:p>
            <a:pPr algn="ctr"/>
            <a:r>
              <a:rPr lang="de-DE" i="1" dirty="0"/>
              <a:t>c</a:t>
            </a:r>
            <a:r>
              <a:rPr lang="de-DE" dirty="0"/>
              <a:t>. 345-250 BC</a:t>
            </a:r>
            <a:endParaRPr lang="en-GB" dirty="0"/>
          </a:p>
        </p:txBody>
      </p:sp>
    </p:spTree>
    <p:extLst>
      <p:ext uri="{BB962C8B-B14F-4D97-AF65-F5344CB8AC3E}">
        <p14:creationId xmlns:p14="http://schemas.microsoft.com/office/powerpoint/2010/main" val="324173005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40"/>
                                        </p:tgtEl>
                                        <p:attrNameLst>
                                          <p:attrName>style.visibility</p:attrName>
                                        </p:attrNameLst>
                                      </p:cBhvr>
                                      <p:to>
                                        <p:strVal val="visible"/>
                                      </p:to>
                                    </p:set>
                                    <p:animEffect transition="in" filter="wipe(down)">
                                      <p:cBhvr>
                                        <p:cTn id="7" dur="500"/>
                                        <p:tgtEl>
                                          <p:spTgt spid="40"/>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39"/>
                                        </p:tgtEl>
                                        <p:attrNameLst>
                                          <p:attrName>style.visibility</p:attrName>
                                        </p:attrNameLst>
                                      </p:cBhvr>
                                      <p:to>
                                        <p:strVal val="visible"/>
                                      </p:to>
                                    </p:set>
                                    <p:animEffect transition="in" filter="wipe(down)">
                                      <p:cBhvr>
                                        <p:cTn id="11" dur="500"/>
                                        <p:tgtEl>
                                          <p:spTgt spid="39"/>
                                        </p:tgtEl>
                                      </p:cBhvr>
                                    </p:animEffect>
                                  </p:childTnLst>
                                </p:cTn>
                              </p:par>
                            </p:childTnLst>
                          </p:cTn>
                        </p:par>
                        <p:par>
                          <p:cTn id="12" fill="hold">
                            <p:stCondLst>
                              <p:cond delay="1000"/>
                            </p:stCondLst>
                            <p:childTnLst>
                              <p:par>
                                <p:cTn id="13" presetID="22" presetClass="entr" presetSubtype="4" fill="hold" nodeType="afterEffect">
                                  <p:stCondLst>
                                    <p:cond delay="0"/>
                                  </p:stCondLst>
                                  <p:childTnLst>
                                    <p:set>
                                      <p:cBhvr>
                                        <p:cTn id="14" dur="1" fill="hold">
                                          <p:stCondLst>
                                            <p:cond delay="0"/>
                                          </p:stCondLst>
                                        </p:cTn>
                                        <p:tgtEl>
                                          <p:spTgt spid="46"/>
                                        </p:tgtEl>
                                        <p:attrNameLst>
                                          <p:attrName>style.visibility</p:attrName>
                                        </p:attrNameLst>
                                      </p:cBhvr>
                                      <p:to>
                                        <p:strVal val="visible"/>
                                      </p:to>
                                    </p:set>
                                    <p:animEffect transition="in" filter="wipe(down)">
                                      <p:cBhvr>
                                        <p:cTn id="15" dur="500"/>
                                        <p:tgtEl>
                                          <p:spTgt spid="46"/>
                                        </p:tgtEl>
                                      </p:cBhvr>
                                    </p:animEffect>
                                  </p:childTnLst>
                                </p:cTn>
                              </p:par>
                            </p:childTnLst>
                          </p:cTn>
                        </p:par>
                        <p:par>
                          <p:cTn id="16" fill="hold">
                            <p:stCondLst>
                              <p:cond delay="1500"/>
                            </p:stCondLst>
                            <p:childTnLst>
                              <p:par>
                                <p:cTn id="17" presetID="22" presetClass="entr" presetSubtype="4" fill="hold" grpId="0" nodeType="afterEffect">
                                  <p:stCondLst>
                                    <p:cond delay="0"/>
                                  </p:stCondLst>
                                  <p:childTnLst>
                                    <p:set>
                                      <p:cBhvr>
                                        <p:cTn id="18" dur="1" fill="hold">
                                          <p:stCondLst>
                                            <p:cond delay="0"/>
                                          </p:stCondLst>
                                        </p:cTn>
                                        <p:tgtEl>
                                          <p:spTgt spid="44"/>
                                        </p:tgtEl>
                                        <p:attrNameLst>
                                          <p:attrName>style.visibility</p:attrName>
                                        </p:attrNameLst>
                                      </p:cBhvr>
                                      <p:to>
                                        <p:strVal val="visible"/>
                                      </p:to>
                                    </p:set>
                                    <p:animEffect transition="in" filter="wipe(down)">
                                      <p:cBhvr>
                                        <p:cTn id="19" dur="500"/>
                                        <p:tgtEl>
                                          <p:spTgt spid="44"/>
                                        </p:tgtEl>
                                      </p:cBhvr>
                                    </p:animEffect>
                                  </p:childTnLst>
                                </p:cTn>
                              </p:par>
                            </p:childTnLst>
                          </p:cTn>
                        </p:par>
                        <p:par>
                          <p:cTn id="20" fill="hold">
                            <p:stCondLst>
                              <p:cond delay="2000"/>
                            </p:stCondLst>
                            <p:childTnLst>
                              <p:par>
                                <p:cTn id="21" presetID="22" presetClass="entr" presetSubtype="8" fill="hold" nodeType="afterEffect">
                                  <p:stCondLst>
                                    <p:cond delay="0"/>
                                  </p:stCondLst>
                                  <p:childTnLst>
                                    <p:set>
                                      <p:cBhvr>
                                        <p:cTn id="22" dur="1" fill="hold">
                                          <p:stCondLst>
                                            <p:cond delay="0"/>
                                          </p:stCondLst>
                                        </p:cTn>
                                        <p:tgtEl>
                                          <p:spTgt spid="49"/>
                                        </p:tgtEl>
                                        <p:attrNameLst>
                                          <p:attrName>style.visibility</p:attrName>
                                        </p:attrNameLst>
                                      </p:cBhvr>
                                      <p:to>
                                        <p:strVal val="visible"/>
                                      </p:to>
                                    </p:set>
                                    <p:animEffect transition="in" filter="wipe(left)">
                                      <p:cBhvr>
                                        <p:cTn id="23" dur="500"/>
                                        <p:tgtEl>
                                          <p:spTgt spid="49"/>
                                        </p:tgtEl>
                                      </p:cBhvr>
                                    </p:animEffect>
                                  </p:childTnLst>
                                </p:cTn>
                              </p:par>
                            </p:childTnLst>
                          </p:cTn>
                        </p:par>
                        <p:par>
                          <p:cTn id="24" fill="hold">
                            <p:stCondLst>
                              <p:cond delay="2500"/>
                            </p:stCondLst>
                            <p:childTnLst>
                              <p:par>
                                <p:cTn id="25" presetID="22" presetClass="entr" presetSubtype="4" fill="hold" grpId="0" nodeType="afterEffect">
                                  <p:stCondLst>
                                    <p:cond delay="0"/>
                                  </p:stCondLst>
                                  <p:childTnLst>
                                    <p:set>
                                      <p:cBhvr>
                                        <p:cTn id="26" dur="1" fill="hold">
                                          <p:stCondLst>
                                            <p:cond delay="0"/>
                                          </p:stCondLst>
                                        </p:cTn>
                                        <p:tgtEl>
                                          <p:spTgt spid="45"/>
                                        </p:tgtEl>
                                        <p:attrNameLst>
                                          <p:attrName>style.visibility</p:attrName>
                                        </p:attrNameLst>
                                      </p:cBhvr>
                                      <p:to>
                                        <p:strVal val="visible"/>
                                      </p:to>
                                    </p:set>
                                    <p:animEffect transition="in" filter="wipe(down)">
                                      <p:cBhvr>
                                        <p:cTn id="27" dur="5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 grpId="0" animBg="1"/>
      <p:bldP spid="44" grpId="0" animBg="1"/>
      <p:bldP spid="39"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Poseidonios</a:t>
            </a:r>
            <a:endParaRPr lang="en-GB" dirty="0"/>
          </a:p>
        </p:txBody>
      </p:sp>
      <p:sp>
        <p:nvSpPr>
          <p:cNvPr id="3" name="Content Placeholder 2"/>
          <p:cNvSpPr>
            <a:spLocks noGrp="1"/>
          </p:cNvSpPr>
          <p:nvPr>
            <p:ph idx="1"/>
          </p:nvPr>
        </p:nvSpPr>
        <p:spPr/>
        <p:txBody>
          <a:bodyPr>
            <a:normAutofit fontScale="85000" lnSpcReduction="20000"/>
          </a:bodyPr>
          <a:lstStyle/>
          <a:p>
            <a:r>
              <a:rPr lang="de-DE" dirty="0"/>
              <a:t>Who is Poseidonios ?</a:t>
            </a:r>
          </a:p>
          <a:p>
            <a:pPr lvl="1"/>
            <a:r>
              <a:rPr lang="de-DE" dirty="0"/>
              <a:t>Epicurian / Pythagorian</a:t>
            </a:r>
          </a:p>
          <a:p>
            <a:pPr lvl="1"/>
            <a:r>
              <a:rPr lang="en-GB" dirty="0"/>
              <a:t>Middle </a:t>
            </a:r>
            <a:r>
              <a:rPr lang="en-GB" dirty="0" err="1"/>
              <a:t>Stoa</a:t>
            </a:r>
            <a:r>
              <a:rPr lang="en-GB" dirty="0"/>
              <a:t> (135-</a:t>
            </a:r>
            <a:r>
              <a:rPr lang="en-GB" i="1" dirty="0"/>
              <a:t>c</a:t>
            </a:r>
            <a:r>
              <a:rPr lang="en-GB" dirty="0"/>
              <a:t>.50 BC).</a:t>
            </a:r>
          </a:p>
          <a:p>
            <a:pPr lvl="1"/>
            <a:r>
              <a:rPr lang="de-DE" dirty="0"/>
              <a:t>Studied in Athens; </a:t>
            </a:r>
            <a:br>
              <a:rPr lang="de-DE" dirty="0"/>
            </a:br>
            <a:r>
              <a:rPr lang="de-DE" dirty="0"/>
              <a:t>based at Rhodes</a:t>
            </a:r>
          </a:p>
          <a:p>
            <a:r>
              <a:rPr lang="en-GB" dirty="0" err="1"/>
              <a:t>Poseidonios</a:t>
            </a:r>
            <a:r>
              <a:rPr lang="en-GB" dirty="0"/>
              <a:t>, a renowned Stoic, successor of </a:t>
            </a:r>
            <a:r>
              <a:rPr lang="en-GB" dirty="0" err="1"/>
              <a:t>Panaitios</a:t>
            </a:r>
            <a:r>
              <a:rPr lang="en-GB" dirty="0"/>
              <a:t>, who stressed that life force and intelligence were in a degree present not only in humans and animals but also plants and minerals; </a:t>
            </a:r>
          </a:p>
          <a:p>
            <a:r>
              <a:rPr lang="en-GB" dirty="0">
                <a:solidFill>
                  <a:srgbClr val="FFC000"/>
                </a:solidFill>
              </a:rPr>
              <a:t>First-hand knowledge</a:t>
            </a:r>
            <a:r>
              <a:rPr lang="en-GB" dirty="0"/>
              <a:t>: travelled to Spain and Gaul – </a:t>
            </a:r>
            <a:r>
              <a:rPr lang="en-GB" b="1" dirty="0"/>
              <a:t>but how far? </a:t>
            </a:r>
          </a:p>
        </p:txBody>
      </p:sp>
    </p:spTree>
    <p:extLst>
      <p:ext uri="{BB962C8B-B14F-4D97-AF65-F5344CB8AC3E}">
        <p14:creationId xmlns:p14="http://schemas.microsoft.com/office/powerpoint/2010/main" val="1954475940"/>
      </p:ext>
    </p:extLst>
  </p:cSld>
  <p:clrMapOvr>
    <a:masterClrMapping/>
  </p:clrMapOvr>
  <p:transition spd="slow">
    <p:randomBar dir="vert"/>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Druids &amp; </a:t>
            </a:r>
            <a:br>
              <a:rPr lang="de-DE" dirty="0"/>
            </a:br>
            <a:r>
              <a:rPr lang="de-DE" dirty="0"/>
              <a:t>Philosophy</a:t>
            </a:r>
            <a:endParaRPr lang="en-GB" dirty="0"/>
          </a:p>
        </p:txBody>
      </p:sp>
      <p:sp>
        <p:nvSpPr>
          <p:cNvPr id="3" name="Content Placeholder 2"/>
          <p:cNvSpPr>
            <a:spLocks noGrp="1"/>
          </p:cNvSpPr>
          <p:nvPr>
            <p:ph idx="1"/>
          </p:nvPr>
        </p:nvSpPr>
        <p:spPr>
          <a:xfrm rot="900000">
            <a:off x="2916503" y="436620"/>
            <a:ext cx="5432554" cy="6284863"/>
          </a:xfrm>
        </p:spPr>
        <p:txBody>
          <a:bodyPr>
            <a:normAutofit fontScale="62500" lnSpcReduction="20000"/>
          </a:bodyPr>
          <a:lstStyle/>
          <a:p>
            <a:r>
              <a:rPr lang="en-GB" b="1" dirty="0"/>
              <a:t>Diogenes </a:t>
            </a:r>
            <a:r>
              <a:rPr lang="en-GB" b="1" dirty="0" err="1"/>
              <a:t>Laertius</a:t>
            </a:r>
            <a:r>
              <a:rPr lang="en-GB" b="1" dirty="0"/>
              <a:t>, </a:t>
            </a:r>
            <a:r>
              <a:rPr lang="en-GB" b="1" i="1" dirty="0"/>
              <a:t>Lives of Eminent Philosophers      </a:t>
            </a:r>
            <a:r>
              <a:rPr lang="en-GB" b="1" dirty="0"/>
              <a:t>   (mid-3</a:t>
            </a:r>
            <a:r>
              <a:rPr lang="en-GB" b="1" baseline="30000" dirty="0"/>
              <a:t>rd</a:t>
            </a:r>
            <a:r>
              <a:rPr lang="en-GB" b="1" dirty="0"/>
              <a:t> century A.D.)</a:t>
            </a:r>
          </a:p>
          <a:p>
            <a:r>
              <a:rPr lang="en-GB" dirty="0"/>
              <a:t>1.prologue</a:t>
            </a:r>
            <a:br>
              <a:rPr lang="en-GB" dirty="0"/>
            </a:br>
            <a:r>
              <a:rPr lang="en-GB" dirty="0"/>
              <a:t>[1] There are some who say that the study of </a:t>
            </a:r>
            <a:r>
              <a:rPr lang="en-GB" dirty="0">
                <a:solidFill>
                  <a:srgbClr val="FFC000"/>
                </a:solidFill>
              </a:rPr>
              <a:t>philosophy had its beginning among the barbarians</a:t>
            </a:r>
            <a:r>
              <a:rPr lang="en-GB" dirty="0"/>
              <a:t>. They urge that the Persians have had their Magi, the Babylonians or Assyrians their </a:t>
            </a:r>
            <a:r>
              <a:rPr lang="en-GB" dirty="0" err="1"/>
              <a:t>Chaldaeans</a:t>
            </a:r>
            <a:r>
              <a:rPr lang="en-GB" dirty="0"/>
              <a:t>, and the Indians their </a:t>
            </a:r>
            <a:r>
              <a:rPr lang="en-GB" dirty="0" err="1"/>
              <a:t>Gymnosophists</a:t>
            </a:r>
            <a:r>
              <a:rPr lang="en-GB" dirty="0"/>
              <a:t>; </a:t>
            </a:r>
            <a:r>
              <a:rPr lang="en-GB" dirty="0">
                <a:solidFill>
                  <a:srgbClr val="FFC000"/>
                </a:solidFill>
              </a:rPr>
              <a:t>and among the Celts and Gauls (</a:t>
            </a:r>
            <a:r>
              <a:rPr lang="el-GR" dirty="0">
                <a:solidFill>
                  <a:srgbClr val="FFC000"/>
                </a:solidFill>
              </a:rPr>
              <a:t>Κελτοῖς καὶ Γαλάταις</a:t>
            </a:r>
            <a:r>
              <a:rPr lang="en-GB" dirty="0">
                <a:solidFill>
                  <a:srgbClr val="FFC000"/>
                </a:solidFill>
              </a:rPr>
              <a:t>) there are the people called Druids or Holy Ones (</a:t>
            </a:r>
            <a:r>
              <a:rPr lang="el-GR" dirty="0">
                <a:solidFill>
                  <a:srgbClr val="FFC000"/>
                </a:solidFill>
              </a:rPr>
              <a:t>Δρυΐδας καὶ Σεμνοθέους</a:t>
            </a:r>
            <a:r>
              <a:rPr lang="en-GB" dirty="0">
                <a:solidFill>
                  <a:srgbClr val="FFC000"/>
                </a:solidFill>
              </a:rPr>
              <a:t>), for which they cite as authorities the </a:t>
            </a:r>
            <a:r>
              <a:rPr lang="en-GB" i="1" dirty="0" err="1">
                <a:solidFill>
                  <a:srgbClr val="FFC000"/>
                </a:solidFill>
              </a:rPr>
              <a:t>Magicus</a:t>
            </a:r>
            <a:r>
              <a:rPr lang="en-GB" dirty="0">
                <a:solidFill>
                  <a:srgbClr val="FFC000"/>
                </a:solidFill>
              </a:rPr>
              <a:t> of Aristotle</a:t>
            </a:r>
            <a:r>
              <a:rPr lang="en-GB" dirty="0"/>
              <a:t> and </a:t>
            </a:r>
            <a:r>
              <a:rPr lang="en-GB" dirty="0" err="1"/>
              <a:t>Sotion</a:t>
            </a:r>
            <a:r>
              <a:rPr lang="en-GB" dirty="0"/>
              <a:t> in the twenty-third book of his </a:t>
            </a:r>
            <a:r>
              <a:rPr lang="en-GB" i="1" dirty="0"/>
              <a:t>Succession of Philosophers.</a:t>
            </a:r>
            <a:r>
              <a:rPr lang="en-GB" dirty="0"/>
              <a:t> Also they say that </a:t>
            </a:r>
            <a:r>
              <a:rPr lang="en-GB" dirty="0" err="1"/>
              <a:t>Mochus</a:t>
            </a:r>
            <a:r>
              <a:rPr lang="en-GB" dirty="0"/>
              <a:t> was a Phoenician, </a:t>
            </a:r>
            <a:r>
              <a:rPr lang="en-GB" dirty="0" err="1"/>
              <a:t>Zamolxis</a:t>
            </a:r>
            <a:r>
              <a:rPr lang="en-GB" dirty="0"/>
              <a:t> a Thracian, and Atlas a Libyan.</a:t>
            </a:r>
            <a:br>
              <a:rPr lang="en-GB" dirty="0"/>
            </a:br>
            <a:r>
              <a:rPr lang="en-GB" dirty="0"/>
              <a:t>(…) [3] These authors forget that the achievements which they attribute to the barbarians belong to the Greeks, with whom not merely philosophy but the human race itself began (…)</a:t>
            </a:r>
            <a:br>
              <a:rPr lang="en-GB" dirty="0"/>
            </a:br>
            <a:r>
              <a:rPr lang="en-GB" dirty="0"/>
              <a:t>[6] As to the </a:t>
            </a:r>
            <a:r>
              <a:rPr lang="en-GB" dirty="0" err="1"/>
              <a:t>Gymnosophists</a:t>
            </a:r>
            <a:r>
              <a:rPr lang="en-GB" dirty="0"/>
              <a:t> and Druids we are told that </a:t>
            </a:r>
            <a:r>
              <a:rPr lang="en-GB" dirty="0">
                <a:solidFill>
                  <a:srgbClr val="FFC000"/>
                </a:solidFill>
              </a:rPr>
              <a:t>they uttered their philosophy in riddles</a:t>
            </a:r>
            <a:r>
              <a:rPr lang="en-GB" dirty="0"/>
              <a:t>, bidding men to reverence the gods, to abstain from wrongdoing, and to practise courage.</a:t>
            </a:r>
            <a:endParaRPr lang="en-GB" dirty="0">
              <a:solidFill>
                <a:srgbClr val="FFC000"/>
              </a:solidFill>
            </a:endParaRPr>
          </a:p>
        </p:txBody>
      </p:sp>
    </p:spTree>
    <p:extLst>
      <p:ext uri="{BB962C8B-B14F-4D97-AF65-F5344CB8AC3E}">
        <p14:creationId xmlns:p14="http://schemas.microsoft.com/office/powerpoint/2010/main" val="2988603420"/>
      </p:ext>
    </p:extLst>
  </p:cSld>
  <p:clrMapOvr>
    <a:masterClrMapping/>
  </p:clrMapOvr>
  <p:transition spd="slow">
    <p:randomBar dir="vert"/>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Re-incarnation</a:t>
            </a:r>
            <a:endParaRPr lang="en-GB" dirty="0"/>
          </a:p>
        </p:txBody>
      </p:sp>
      <p:sp>
        <p:nvSpPr>
          <p:cNvPr id="3" name="Content Placeholder 2"/>
          <p:cNvSpPr>
            <a:spLocks noGrp="1"/>
          </p:cNvSpPr>
          <p:nvPr>
            <p:ph idx="1"/>
          </p:nvPr>
        </p:nvSpPr>
        <p:spPr>
          <a:xfrm rot="900000">
            <a:off x="3535531" y="967155"/>
            <a:ext cx="4658735" cy="4641000"/>
          </a:xfrm>
        </p:spPr>
        <p:txBody>
          <a:bodyPr/>
          <a:lstStyle/>
          <a:p>
            <a:r>
              <a:rPr lang="de-DE" dirty="0"/>
              <a:t>Pomponius Mela, </a:t>
            </a:r>
            <a:r>
              <a:rPr lang="de-DE" i="1" dirty="0"/>
              <a:t>Chorographie </a:t>
            </a:r>
            <a:r>
              <a:rPr lang="de-DE" dirty="0"/>
              <a:t>III 2, 18f.</a:t>
            </a:r>
            <a:br>
              <a:rPr lang="de-DE" dirty="0"/>
            </a:br>
            <a:br>
              <a:rPr lang="de-DE" dirty="0"/>
            </a:br>
            <a:r>
              <a:rPr lang="de-DE" i="1" dirty="0"/>
              <a:t>L‘une de leurs enseignements (...) c‘est que </a:t>
            </a:r>
            <a:r>
              <a:rPr lang="de-DE" i="1" dirty="0">
                <a:solidFill>
                  <a:srgbClr val="FFC000"/>
                </a:solidFill>
              </a:rPr>
              <a:t>les âmes sont eternelles </a:t>
            </a:r>
            <a:r>
              <a:rPr lang="de-DE" i="1" dirty="0"/>
              <a:t>et qu‘il y a </a:t>
            </a:r>
            <a:r>
              <a:rPr lang="de-DE" i="1" dirty="0">
                <a:solidFill>
                  <a:srgbClr val="FFC000"/>
                </a:solidFill>
              </a:rPr>
              <a:t>une autre vie chez les morts</a:t>
            </a:r>
            <a:r>
              <a:rPr lang="de-DE" i="1" dirty="0"/>
              <a:t>...</a:t>
            </a:r>
            <a:br>
              <a:rPr lang="de-DE" dirty="0"/>
            </a:br>
            <a:endParaRPr lang="en-GB" dirty="0"/>
          </a:p>
        </p:txBody>
      </p:sp>
    </p:spTree>
    <p:extLst>
      <p:ext uri="{BB962C8B-B14F-4D97-AF65-F5344CB8AC3E}">
        <p14:creationId xmlns:p14="http://schemas.microsoft.com/office/powerpoint/2010/main" val="1306383342"/>
      </p:ext>
    </p:extLst>
  </p:cSld>
  <p:clrMapOvr>
    <a:masterClrMapping/>
  </p:clrMapOvr>
  <p:transition spd="slow">
    <p:randomBar dir="vert"/>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Re-incarnation</a:t>
            </a:r>
            <a:endParaRPr lang="en-GB" dirty="0"/>
          </a:p>
        </p:txBody>
      </p:sp>
      <p:sp>
        <p:nvSpPr>
          <p:cNvPr id="3" name="Content Placeholder 2"/>
          <p:cNvSpPr>
            <a:spLocks noGrp="1"/>
          </p:cNvSpPr>
          <p:nvPr>
            <p:ph idx="1"/>
          </p:nvPr>
        </p:nvSpPr>
        <p:spPr>
          <a:xfrm rot="900000">
            <a:off x="3025297" y="607322"/>
            <a:ext cx="5511697" cy="6218462"/>
          </a:xfrm>
        </p:spPr>
        <p:txBody>
          <a:bodyPr>
            <a:normAutofit fontScale="92500"/>
          </a:bodyPr>
          <a:lstStyle/>
          <a:p>
            <a:r>
              <a:rPr lang="de-DE" b="1" dirty="0"/>
              <a:t>Berne Scholie (4th c. sqq.), </a:t>
            </a:r>
            <a:br>
              <a:rPr lang="de-DE" b="1" dirty="0"/>
            </a:br>
            <a:r>
              <a:rPr lang="de-DE" i="1" dirty="0"/>
              <a:t>adnotationes ad vers.</a:t>
            </a:r>
            <a:r>
              <a:rPr lang="de-DE" dirty="0"/>
              <a:t> I 454:</a:t>
            </a:r>
            <a:br>
              <a:rPr lang="de-DE" dirty="0"/>
            </a:br>
            <a:br>
              <a:rPr lang="de-DE" dirty="0"/>
            </a:br>
            <a:r>
              <a:rPr lang="de-DE" dirty="0">
                <a:solidFill>
                  <a:srgbClr val="FFC000"/>
                </a:solidFill>
              </a:rPr>
              <a:t>They (the druids) affirm that the </a:t>
            </a:r>
            <a:r>
              <a:rPr lang="de-DE" i="1" dirty="0">
                <a:solidFill>
                  <a:srgbClr val="FFC000"/>
                </a:solidFill>
              </a:rPr>
              <a:t>Manes</a:t>
            </a:r>
            <a:r>
              <a:rPr lang="de-DE" dirty="0">
                <a:solidFill>
                  <a:srgbClr val="FFC000"/>
                </a:solidFill>
              </a:rPr>
              <a:t> do not exist.</a:t>
            </a:r>
            <a:br>
              <a:rPr lang="de-DE" dirty="0">
                <a:solidFill>
                  <a:srgbClr val="FFC000"/>
                </a:solidFill>
              </a:rPr>
            </a:br>
            <a:endParaRPr lang="de-DE" dirty="0">
              <a:solidFill>
                <a:srgbClr val="FFC000"/>
              </a:solidFill>
            </a:endParaRPr>
          </a:p>
          <a:p>
            <a:r>
              <a:rPr lang="de-DE" i="1" dirty="0"/>
              <a:t>ad vers.</a:t>
            </a:r>
            <a:r>
              <a:rPr lang="de-DE" dirty="0"/>
              <a:t> 454-458 (Zwicker fr. 51)</a:t>
            </a:r>
            <a:br>
              <a:rPr lang="de-DE" dirty="0"/>
            </a:br>
            <a:r>
              <a:rPr lang="de-DE" dirty="0"/>
              <a:t>The druids </a:t>
            </a:r>
            <a:r>
              <a:rPr lang="de-DE" dirty="0">
                <a:solidFill>
                  <a:srgbClr val="FFC000"/>
                </a:solidFill>
              </a:rPr>
              <a:t>deny that the souls perish</a:t>
            </a:r>
            <a:r>
              <a:rPr lang="de-DE" dirty="0"/>
              <a:t> or that they are destroyed at the contact with the underworld.  At death they cremate him with his servants and horses and much of his belonging (...)</a:t>
            </a:r>
            <a:br>
              <a:rPr lang="de-DE" dirty="0"/>
            </a:br>
            <a:endParaRPr lang="en-GB" dirty="0"/>
          </a:p>
        </p:txBody>
      </p:sp>
    </p:spTree>
    <p:extLst>
      <p:ext uri="{BB962C8B-B14F-4D97-AF65-F5344CB8AC3E}">
        <p14:creationId xmlns:p14="http://schemas.microsoft.com/office/powerpoint/2010/main" val="2720137962"/>
      </p:ext>
    </p:extLst>
  </p:cSld>
  <p:clrMapOvr>
    <a:masterClrMapping/>
  </p:clrMapOvr>
  <p:transition spd="slow">
    <p:randomBar dir="vert"/>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p:cNvSpPr>
            <a:spLocks noGrp="1"/>
          </p:cNvSpPr>
          <p:nvPr>
            <p:ph idx="1"/>
          </p:nvPr>
        </p:nvSpPr>
        <p:spPr>
          <a:xfrm rot="900000">
            <a:off x="3025297" y="607322"/>
            <a:ext cx="5511697" cy="6218462"/>
          </a:xfrm>
        </p:spPr>
        <p:txBody>
          <a:bodyPr>
            <a:normAutofit fontScale="92500"/>
          </a:bodyPr>
          <a:lstStyle/>
          <a:p>
            <a:r>
              <a:rPr lang="de-DE" b="1" dirty="0">
                <a:solidFill>
                  <a:schemeClr val="tx1">
                    <a:lumMod val="50000"/>
                  </a:schemeClr>
                </a:solidFill>
              </a:rPr>
              <a:t>Berne Scholie (4th c. sqq.), </a:t>
            </a:r>
            <a:br>
              <a:rPr lang="de-DE" b="1" dirty="0">
                <a:solidFill>
                  <a:schemeClr val="tx1">
                    <a:lumMod val="50000"/>
                  </a:schemeClr>
                </a:solidFill>
              </a:rPr>
            </a:br>
            <a:r>
              <a:rPr lang="de-DE" i="1" dirty="0">
                <a:solidFill>
                  <a:schemeClr val="tx1">
                    <a:lumMod val="50000"/>
                  </a:schemeClr>
                </a:solidFill>
              </a:rPr>
              <a:t>adnotationes ad vers.</a:t>
            </a:r>
            <a:r>
              <a:rPr lang="de-DE" dirty="0">
                <a:solidFill>
                  <a:schemeClr val="tx1">
                    <a:lumMod val="50000"/>
                  </a:schemeClr>
                </a:solidFill>
              </a:rPr>
              <a:t> I 454:</a:t>
            </a:r>
            <a:br>
              <a:rPr lang="de-DE" dirty="0">
                <a:solidFill>
                  <a:schemeClr val="tx1">
                    <a:lumMod val="50000"/>
                  </a:schemeClr>
                </a:solidFill>
              </a:rPr>
            </a:br>
            <a:br>
              <a:rPr lang="de-DE" dirty="0">
                <a:solidFill>
                  <a:schemeClr val="tx1">
                    <a:lumMod val="50000"/>
                  </a:schemeClr>
                </a:solidFill>
              </a:rPr>
            </a:br>
            <a:r>
              <a:rPr lang="de-DE" dirty="0">
                <a:solidFill>
                  <a:schemeClr val="tx1">
                    <a:lumMod val="50000"/>
                  </a:schemeClr>
                </a:solidFill>
              </a:rPr>
              <a:t>They (the druids) affirm that the </a:t>
            </a:r>
            <a:r>
              <a:rPr lang="de-DE" i="1" dirty="0">
                <a:solidFill>
                  <a:schemeClr val="tx1">
                    <a:lumMod val="50000"/>
                  </a:schemeClr>
                </a:solidFill>
              </a:rPr>
              <a:t>Manes</a:t>
            </a:r>
            <a:r>
              <a:rPr lang="de-DE" dirty="0">
                <a:solidFill>
                  <a:schemeClr val="tx1">
                    <a:lumMod val="50000"/>
                  </a:schemeClr>
                </a:solidFill>
              </a:rPr>
              <a:t> do not exist.</a:t>
            </a:r>
            <a:br>
              <a:rPr lang="de-DE" dirty="0">
                <a:solidFill>
                  <a:schemeClr val="tx1">
                    <a:lumMod val="50000"/>
                  </a:schemeClr>
                </a:solidFill>
              </a:rPr>
            </a:br>
            <a:endParaRPr lang="de-DE" dirty="0">
              <a:solidFill>
                <a:schemeClr val="tx1">
                  <a:lumMod val="50000"/>
                </a:schemeClr>
              </a:solidFill>
            </a:endParaRPr>
          </a:p>
          <a:p>
            <a:r>
              <a:rPr lang="de-DE" i="1" dirty="0"/>
              <a:t>ad vers.</a:t>
            </a:r>
            <a:r>
              <a:rPr lang="de-DE" dirty="0"/>
              <a:t> 454-458 (Zwicker fr. 51)</a:t>
            </a:r>
            <a:br>
              <a:rPr lang="de-DE" dirty="0"/>
            </a:br>
            <a:r>
              <a:rPr lang="de-DE" dirty="0">
                <a:solidFill>
                  <a:schemeClr val="tx1">
                    <a:lumMod val="50000"/>
                  </a:schemeClr>
                </a:solidFill>
              </a:rPr>
              <a:t>The druids deny that the souls perish or that they are destroyed at the contact with the underworld</a:t>
            </a:r>
            <a:r>
              <a:rPr lang="de-DE" dirty="0"/>
              <a:t>.  </a:t>
            </a:r>
            <a:r>
              <a:rPr lang="de-DE" dirty="0">
                <a:solidFill>
                  <a:srgbClr val="FFC000"/>
                </a:solidFill>
              </a:rPr>
              <a:t>At death they cremate him with his servants and horses and much of his belonging</a:t>
            </a:r>
            <a:r>
              <a:rPr lang="de-DE" dirty="0"/>
              <a:t> (...)</a:t>
            </a:r>
            <a:br>
              <a:rPr lang="de-DE" dirty="0"/>
            </a:br>
            <a:endParaRPr lang="en-GB" dirty="0"/>
          </a:p>
        </p:txBody>
      </p:sp>
      <p:pic>
        <p:nvPicPr>
          <p:cNvPr id="4" name="Picture 2" descr="http://b.vimeocdn.com/ts/629/292/62929239_640.jpg"/>
          <p:cNvPicPr>
            <a:picLocks noChangeAspect="1" noChangeArrowheads="1"/>
          </p:cNvPicPr>
          <p:nvPr/>
        </p:nvPicPr>
        <p:blipFill rotWithShape="1">
          <a:blip r:embed="rId2">
            <a:extLst>
              <a:ext uri="{28A0092B-C50C-407E-A947-70E740481C1C}">
                <a14:useLocalDpi xmlns:a14="http://schemas.microsoft.com/office/drawing/2010/main" val="0"/>
              </a:ext>
            </a:extLst>
          </a:blip>
          <a:srcRect r="37394"/>
          <a:stretch/>
        </p:blipFill>
        <p:spPr bwMode="auto">
          <a:xfrm>
            <a:off x="5148064" y="235053"/>
            <a:ext cx="3816424" cy="4572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http://t0.gstatic.com/images?q=tbn:ANd9GcR_pvkleyUHNVac916YzWNi4PYvdD35V0GRn2ZTR7RoVcUh_a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921334">
            <a:off x="3098944" y="974997"/>
            <a:ext cx="4098238" cy="2481711"/>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rot="-4500000">
            <a:off x="-633894" y="2921988"/>
            <a:ext cx="5064953" cy="1695631"/>
          </a:xfrm>
        </p:spPr>
        <p:txBody>
          <a:bodyPr/>
          <a:lstStyle/>
          <a:p>
            <a:r>
              <a:rPr lang="de-DE" dirty="0"/>
              <a:t>Re-incarnation</a:t>
            </a:r>
            <a:endParaRPr lang="en-GB" dirty="0"/>
          </a:p>
        </p:txBody>
      </p:sp>
      <p:sp>
        <p:nvSpPr>
          <p:cNvPr id="8" name="TextBox 7"/>
          <p:cNvSpPr txBox="1"/>
          <p:nvPr/>
        </p:nvSpPr>
        <p:spPr>
          <a:xfrm>
            <a:off x="5390091" y="3501008"/>
            <a:ext cx="3600700" cy="1200329"/>
          </a:xfrm>
          <a:prstGeom prst="rect">
            <a:avLst/>
          </a:prstGeom>
          <a:noFill/>
        </p:spPr>
        <p:txBody>
          <a:bodyPr wrap="square" rtlCol="0">
            <a:spAutoFit/>
          </a:bodyPr>
          <a:lstStyle/>
          <a:p>
            <a:pPr algn="r"/>
            <a:r>
              <a:rPr lang="de-DE" b="1" dirty="0">
                <a:solidFill>
                  <a:srgbClr val="FFC000"/>
                </a:solidFill>
              </a:rPr>
              <a:t>e.g. Chariot graves, tumulus graves; 6th-5th century B.C.</a:t>
            </a:r>
            <a:br>
              <a:rPr lang="de-DE" b="1" dirty="0">
                <a:solidFill>
                  <a:srgbClr val="FFC000"/>
                </a:solidFill>
              </a:rPr>
            </a:br>
            <a:r>
              <a:rPr lang="de-DE" b="1" dirty="0">
                <a:solidFill>
                  <a:srgbClr val="FFC000"/>
                </a:solidFill>
              </a:rPr>
              <a:t>not late La Tène !</a:t>
            </a:r>
            <a:br>
              <a:rPr lang="de-DE" b="1" dirty="0">
                <a:solidFill>
                  <a:srgbClr val="FFC000"/>
                </a:solidFill>
              </a:rPr>
            </a:br>
            <a:r>
              <a:rPr lang="de-DE" b="1" dirty="0">
                <a:solidFill>
                  <a:srgbClr val="FFC000"/>
                </a:solidFill>
                <a:sym typeface="Wingdings" pitchFamily="2" charset="2"/>
              </a:rPr>
              <a:t> chronological problems</a:t>
            </a:r>
            <a:endParaRPr lang="en-GB" b="1" dirty="0">
              <a:solidFill>
                <a:srgbClr val="FFC000"/>
              </a:solidFill>
            </a:endParaRPr>
          </a:p>
        </p:txBody>
      </p:sp>
    </p:spTree>
    <p:extLst>
      <p:ext uri="{BB962C8B-B14F-4D97-AF65-F5344CB8AC3E}">
        <p14:creationId xmlns:p14="http://schemas.microsoft.com/office/powerpoint/2010/main" val="169315625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75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par>
                          <p:cTn id="8" fill="hold">
                            <p:stCondLst>
                              <p:cond delay="1250"/>
                            </p:stCondLst>
                            <p:childTnLst>
                              <p:par>
                                <p:cTn id="9" presetID="14" presetClass="entr" presetSubtype="10" fill="hold" grpId="0" nodeType="afterEffect">
                                  <p:stCondLst>
                                    <p:cond delay="250"/>
                                  </p:stCondLst>
                                  <p:childTnLst>
                                    <p:set>
                                      <p:cBhvr>
                                        <p:cTn id="10" dur="1" fill="hold">
                                          <p:stCondLst>
                                            <p:cond delay="0"/>
                                          </p:stCondLst>
                                        </p:cTn>
                                        <p:tgtEl>
                                          <p:spTgt spid="8"/>
                                        </p:tgtEl>
                                        <p:attrNameLst>
                                          <p:attrName>style.visibility</p:attrName>
                                        </p:attrNameLst>
                                      </p:cBhvr>
                                      <p:to>
                                        <p:strVal val="visible"/>
                                      </p:to>
                                    </p:set>
                                    <p:animEffect transition="in" filter="randombar(horizontal)">
                                      <p:cBhvr>
                                        <p:cTn id="11" dur="500"/>
                                        <p:tgtEl>
                                          <p:spTgt spid="8"/>
                                        </p:tgtEl>
                                      </p:cBhvr>
                                    </p:animEffect>
                                  </p:childTnLst>
                                </p:cTn>
                              </p:par>
                            </p:childTnLst>
                          </p:cTn>
                        </p:par>
                        <p:par>
                          <p:cTn id="12" fill="hold">
                            <p:stCondLst>
                              <p:cond delay="2000"/>
                            </p:stCondLst>
                            <p:childTnLst>
                              <p:par>
                                <p:cTn id="13" presetID="14" presetClass="entr" presetSubtype="10" fill="hold" nodeType="afterEffect">
                                  <p:stCondLst>
                                    <p:cond delay="250"/>
                                  </p:stCondLst>
                                  <p:childTnLst>
                                    <p:set>
                                      <p:cBhvr>
                                        <p:cTn id="14" dur="1" fill="hold">
                                          <p:stCondLst>
                                            <p:cond delay="0"/>
                                          </p:stCondLst>
                                        </p:cTn>
                                        <p:tgtEl>
                                          <p:spTgt spid="5"/>
                                        </p:tgtEl>
                                        <p:attrNameLst>
                                          <p:attrName>style.visibility</p:attrName>
                                        </p:attrNameLst>
                                      </p:cBhvr>
                                      <p:to>
                                        <p:strVal val="visible"/>
                                      </p:to>
                                    </p:set>
                                    <p:animEffect transition="in" filter="randombar(horizontal)">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Pythagoreanism</a:t>
            </a:r>
            <a:endParaRPr lang="en-GB" dirty="0"/>
          </a:p>
        </p:txBody>
      </p:sp>
      <p:sp>
        <p:nvSpPr>
          <p:cNvPr id="3" name="Content Placeholder 2"/>
          <p:cNvSpPr>
            <a:spLocks noGrp="1"/>
          </p:cNvSpPr>
          <p:nvPr>
            <p:ph idx="1"/>
          </p:nvPr>
        </p:nvSpPr>
        <p:spPr>
          <a:xfrm rot="900000">
            <a:off x="3079523" y="517076"/>
            <a:ext cx="5069150" cy="5827442"/>
          </a:xfrm>
        </p:spPr>
        <p:txBody>
          <a:bodyPr>
            <a:normAutofit/>
          </a:bodyPr>
          <a:lstStyle/>
          <a:p>
            <a:r>
              <a:rPr lang="de-DE" dirty="0"/>
              <a:t>Is there a fundamental difference between druidism and pythagoreanism?</a:t>
            </a:r>
          </a:p>
          <a:p>
            <a:pPr lvl="1"/>
            <a:r>
              <a:rPr lang="de-DE" dirty="0"/>
              <a:t>For Brunaux (Druides, p. 187): only Pythagoras‘s interdiction to kill, sacrifice or consume any animals (</a:t>
            </a:r>
            <a:r>
              <a:rPr lang="de-DE" dirty="0">
                <a:sym typeface="Wingdings" pitchFamily="2" charset="2"/>
              </a:rPr>
              <a:t>re-incarnation)</a:t>
            </a:r>
          </a:p>
          <a:p>
            <a:pPr lvl="1"/>
            <a:r>
              <a:rPr lang="de-DE" dirty="0">
                <a:sym typeface="Wingdings" pitchFamily="2" charset="2"/>
              </a:rPr>
              <a:t>Did druids try to abolish the practice of human sacrifice which – according to Brunaux </a:t>
            </a:r>
            <a:r>
              <a:rPr lang="de-DE" i="1" dirty="0">
                <a:sym typeface="Wingdings" pitchFamily="2" charset="2"/>
              </a:rPr>
              <a:t>(Druides </a:t>
            </a:r>
            <a:r>
              <a:rPr lang="de-DE" dirty="0">
                <a:sym typeface="Wingdings" pitchFamily="2" charset="2"/>
              </a:rPr>
              <a:t>p. 187</a:t>
            </a:r>
            <a:r>
              <a:rPr lang="de-DE" i="1" dirty="0">
                <a:sym typeface="Wingdings" pitchFamily="2" charset="2"/>
              </a:rPr>
              <a:t>)</a:t>
            </a:r>
            <a:r>
              <a:rPr lang="de-DE" dirty="0">
                <a:sym typeface="Wingdings" pitchFamily="2" charset="2"/>
              </a:rPr>
              <a:t>  – was „quasi généralisée“</a:t>
            </a:r>
            <a:br>
              <a:rPr lang="de-DE" dirty="0"/>
            </a:br>
            <a:endParaRPr lang="en-GB" dirty="0"/>
          </a:p>
        </p:txBody>
      </p:sp>
    </p:spTree>
    <p:extLst>
      <p:ext uri="{BB962C8B-B14F-4D97-AF65-F5344CB8AC3E}">
        <p14:creationId xmlns:p14="http://schemas.microsoft.com/office/powerpoint/2010/main" val="578039994"/>
      </p:ext>
    </p:extLst>
  </p:cSld>
  <p:clrMapOvr>
    <a:masterClrMapping/>
  </p:clrMapOvr>
  <p:transition spd="slow">
    <p:randomBar dir="vert"/>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Origin of druidism...</a:t>
            </a:r>
            <a:endParaRPr lang="en-GB" dirty="0"/>
          </a:p>
        </p:txBody>
      </p:sp>
      <p:sp>
        <p:nvSpPr>
          <p:cNvPr id="3" name="Content Placeholder 2"/>
          <p:cNvSpPr>
            <a:spLocks noGrp="1"/>
          </p:cNvSpPr>
          <p:nvPr>
            <p:ph idx="1"/>
          </p:nvPr>
        </p:nvSpPr>
        <p:spPr>
          <a:xfrm rot="900000">
            <a:off x="3097923" y="593339"/>
            <a:ext cx="5432553" cy="6017469"/>
          </a:xfrm>
        </p:spPr>
        <p:txBody>
          <a:bodyPr>
            <a:normAutofit/>
          </a:bodyPr>
          <a:lstStyle/>
          <a:p>
            <a:r>
              <a:rPr lang="de-DE" dirty="0"/>
              <a:t>Problem of logic ?</a:t>
            </a:r>
          </a:p>
          <a:p>
            <a:pPr lvl="1"/>
            <a:r>
              <a:rPr lang="de-DE" dirty="0"/>
              <a:t>Many parallels with Pythagorism! </a:t>
            </a:r>
          </a:p>
          <a:p>
            <a:pPr lvl="2"/>
            <a:r>
              <a:rPr lang="de-DE" dirty="0"/>
              <a:t>Why? Because Pythagoras was very popular in the 1st century B.C.</a:t>
            </a:r>
          </a:p>
          <a:p>
            <a:pPr lvl="1"/>
            <a:r>
              <a:rPr lang="de-DE" dirty="0">
                <a:sym typeface="Wingdings" pitchFamily="2" charset="2"/>
              </a:rPr>
              <a:t>Focus on </a:t>
            </a:r>
            <a:r>
              <a:rPr lang="de-DE" dirty="0"/>
              <a:t>contacts with Greek world...</a:t>
            </a:r>
          </a:p>
          <a:p>
            <a:pPr lvl="2"/>
            <a:r>
              <a:rPr lang="de-DE" dirty="0"/>
              <a:t>But on the other hand: </a:t>
            </a:r>
            <a:br>
              <a:rPr lang="de-DE" dirty="0"/>
            </a:br>
            <a:r>
              <a:rPr lang="de-DE" dirty="0"/>
              <a:t>after Caesar, Druidism comes from Britain, not the Greek world</a:t>
            </a:r>
          </a:p>
          <a:p>
            <a:pPr lvl="2"/>
            <a:r>
              <a:rPr lang="de-DE" dirty="0"/>
              <a:t>And in Britain: </a:t>
            </a:r>
            <a:br>
              <a:rPr lang="de-DE" dirty="0"/>
            </a:br>
            <a:r>
              <a:rPr lang="de-DE" dirty="0"/>
              <a:t>the earliest Romano-Celtic temples</a:t>
            </a:r>
          </a:p>
          <a:p>
            <a:pPr lvl="3"/>
            <a:r>
              <a:rPr lang="de-DE" dirty="0"/>
              <a:t>e.g. at Heathrow </a:t>
            </a:r>
            <a:endParaRPr lang="en-GB" dirty="0"/>
          </a:p>
        </p:txBody>
      </p:sp>
    </p:spTree>
    <p:extLst>
      <p:ext uri="{BB962C8B-B14F-4D97-AF65-F5344CB8AC3E}">
        <p14:creationId xmlns:p14="http://schemas.microsoft.com/office/powerpoint/2010/main" val="2341956287"/>
      </p:ext>
    </p:extLst>
  </p:cSld>
  <p:clrMapOvr>
    <a:masterClrMapping/>
  </p:clrMapOvr>
  <p:transition spd="slow">
    <p:randomBar dir="vert"/>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de-DE" dirty="0"/>
              <a:t>More Celto-Greek parallels ?</a:t>
            </a:r>
            <a:endParaRPr lang="en-GB" dirty="0"/>
          </a:p>
        </p:txBody>
      </p:sp>
      <p:sp>
        <p:nvSpPr>
          <p:cNvPr id="5" name="Text Placeholder 4"/>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121517557"/>
      </p:ext>
    </p:extLst>
  </p:cSld>
  <p:clrMapOvr>
    <a:masterClrMapping/>
  </p:clrMapOvr>
  <p:transition spd="slow">
    <p:randomBar dir="vert"/>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Islands of </a:t>
            </a:r>
            <a:br>
              <a:rPr lang="de-DE" dirty="0"/>
            </a:br>
            <a:r>
              <a:rPr lang="de-DE" dirty="0"/>
              <a:t>women-only cults</a:t>
            </a:r>
            <a:endParaRPr lang="en-GB" dirty="0"/>
          </a:p>
        </p:txBody>
      </p:sp>
      <p:sp>
        <p:nvSpPr>
          <p:cNvPr id="3" name="Content Placeholder 2"/>
          <p:cNvSpPr>
            <a:spLocks noGrp="1"/>
          </p:cNvSpPr>
          <p:nvPr>
            <p:ph idx="1"/>
          </p:nvPr>
        </p:nvSpPr>
        <p:spPr/>
        <p:txBody>
          <a:bodyPr/>
          <a:lstStyle/>
          <a:p>
            <a:endParaRPr lang="en-GB" dirty="0"/>
          </a:p>
        </p:txBody>
      </p:sp>
      <p:pic>
        <p:nvPicPr>
          <p:cNvPr id="4" name="Picture 2" descr="http://images.perseus.tufts.edu/images/1999.04.1/1999.04.0017.fig.05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87824" y="3429000"/>
            <a:ext cx="5302080" cy="3423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827968"/>
      </p:ext>
    </p:extLst>
  </p:cSld>
  <p:clrMapOvr>
    <a:masterClrMapping/>
  </p:clrMapOvr>
  <p:transition spd="slow">
    <p:randomBar dir="vert"/>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Islands of </a:t>
            </a:r>
            <a:br>
              <a:rPr lang="de-DE" dirty="0"/>
            </a:br>
            <a:r>
              <a:rPr lang="de-DE" dirty="0"/>
              <a:t>women-only cults</a:t>
            </a:r>
            <a:endParaRPr lang="en-GB" dirty="0"/>
          </a:p>
        </p:txBody>
      </p:sp>
      <p:sp>
        <p:nvSpPr>
          <p:cNvPr id="3" name="Content Placeholder 2"/>
          <p:cNvSpPr>
            <a:spLocks noGrp="1"/>
          </p:cNvSpPr>
          <p:nvPr>
            <p:ph idx="1"/>
          </p:nvPr>
        </p:nvSpPr>
        <p:spPr>
          <a:xfrm rot="900000">
            <a:off x="2939691" y="599164"/>
            <a:ext cx="5645230" cy="6042079"/>
          </a:xfrm>
        </p:spPr>
        <p:txBody>
          <a:bodyPr>
            <a:normAutofit fontScale="70000" lnSpcReduction="20000"/>
          </a:bodyPr>
          <a:lstStyle/>
          <a:p>
            <a:r>
              <a:rPr lang="en-GB" b="1" dirty="0" err="1"/>
              <a:t>Strab</a:t>
            </a:r>
            <a:r>
              <a:rPr lang="en-GB" b="1" dirty="0"/>
              <a:t>. 4.4.6 (</a:t>
            </a:r>
            <a:r>
              <a:rPr lang="de-DE" dirty="0"/>
              <a:t>Artemidorus fr. 36</a:t>
            </a:r>
            <a:r>
              <a:rPr lang="en-GB" b="1" dirty="0"/>
              <a:t>)</a:t>
            </a:r>
            <a:br>
              <a:rPr lang="en-GB" b="1" dirty="0"/>
            </a:br>
            <a:br>
              <a:rPr lang="en-GB" b="1" dirty="0"/>
            </a:br>
            <a:r>
              <a:rPr lang="en-GB" dirty="0"/>
              <a:t>They say that in the ocean, not far from the coast, there is a small </a:t>
            </a:r>
            <a:r>
              <a:rPr lang="en-GB" dirty="0">
                <a:solidFill>
                  <a:srgbClr val="FFC000"/>
                </a:solidFill>
              </a:rPr>
              <a:t>island</a:t>
            </a:r>
            <a:r>
              <a:rPr lang="en-GB" dirty="0"/>
              <a:t> lying opposite to the outlet of the river Loire (</a:t>
            </a:r>
            <a:r>
              <a:rPr lang="el-GR" dirty="0"/>
              <a:t>Λίγηρος</a:t>
            </a:r>
            <a:r>
              <a:rPr lang="en-GB" dirty="0"/>
              <a:t>), inhabited by </a:t>
            </a:r>
            <a:r>
              <a:rPr lang="en-GB" dirty="0" err="1">
                <a:solidFill>
                  <a:srgbClr val="FFC000"/>
                </a:solidFill>
              </a:rPr>
              <a:t>Samnite</a:t>
            </a:r>
            <a:r>
              <a:rPr lang="en-GB" dirty="0">
                <a:solidFill>
                  <a:srgbClr val="FFC000"/>
                </a:solidFill>
              </a:rPr>
              <a:t> women </a:t>
            </a:r>
            <a:r>
              <a:rPr lang="en-GB" dirty="0"/>
              <a:t>(</a:t>
            </a:r>
            <a:r>
              <a:rPr lang="el-GR" dirty="0"/>
              <a:t>τὰς τῶν Σαμνιτῶν γυναῖκας</a:t>
            </a:r>
            <a:r>
              <a:rPr lang="de-DE" dirty="0"/>
              <a:t>)</a:t>
            </a:r>
            <a:r>
              <a:rPr lang="en-GB" dirty="0">
                <a:solidFill>
                  <a:srgbClr val="FFC000"/>
                </a:solidFill>
              </a:rPr>
              <a:t> who are Bacchantes </a:t>
            </a:r>
            <a:r>
              <a:rPr lang="en-GB" dirty="0"/>
              <a:t>(</a:t>
            </a:r>
            <a:r>
              <a:rPr lang="el-GR" dirty="0"/>
              <a:t>Διονύσῳ</a:t>
            </a:r>
            <a:r>
              <a:rPr lang="de-DE" dirty="0"/>
              <a:t>)</a:t>
            </a:r>
            <a:r>
              <a:rPr lang="en-GB" dirty="0"/>
              <a:t>, and conciliate and appease that god by mysteries and sacrifices. </a:t>
            </a:r>
            <a:r>
              <a:rPr lang="en-GB" dirty="0">
                <a:solidFill>
                  <a:srgbClr val="FFC000"/>
                </a:solidFill>
              </a:rPr>
              <a:t>No man </a:t>
            </a:r>
            <a:r>
              <a:rPr lang="en-GB" dirty="0"/>
              <a:t>is permitted to land on the island; and when the women desire to have intercourse with the other sex, they cross the sea, and afterwards return again. They have a custom of once a year </a:t>
            </a:r>
            <a:r>
              <a:rPr lang="en-GB" dirty="0" err="1"/>
              <a:t>unroofing</a:t>
            </a:r>
            <a:r>
              <a:rPr lang="en-GB" dirty="0"/>
              <a:t> the whole of the temple, and roofing it again the same day before sun-set, each one bringing some of the materials. If any one lets her burden fall, she is torn in pieces by the others, and her limbs carried round the temple with wild shouts, which they never cease until their rage is exhausted. [They say] it always happens that some one drops her burden, and is thus </a:t>
            </a:r>
            <a:r>
              <a:rPr lang="en-GB" dirty="0">
                <a:solidFill>
                  <a:srgbClr val="FFC000"/>
                </a:solidFill>
              </a:rPr>
              <a:t>sacrificed</a:t>
            </a:r>
            <a:r>
              <a:rPr lang="en-GB" dirty="0"/>
              <a:t>. </a:t>
            </a:r>
            <a:br>
              <a:rPr lang="en-GB" dirty="0"/>
            </a:br>
            <a:endParaRPr lang="en-GB" dirty="0"/>
          </a:p>
        </p:txBody>
      </p:sp>
      <p:sp>
        <p:nvSpPr>
          <p:cNvPr id="5" name="TextBox 4"/>
          <p:cNvSpPr txBox="1"/>
          <p:nvPr/>
        </p:nvSpPr>
        <p:spPr>
          <a:xfrm>
            <a:off x="179512" y="5229200"/>
            <a:ext cx="4248472" cy="1477328"/>
          </a:xfrm>
          <a:prstGeom prst="rect">
            <a:avLst/>
          </a:prstGeom>
          <a:solidFill>
            <a:schemeClr val="accent6">
              <a:lumMod val="50000"/>
            </a:schemeClr>
          </a:solidFill>
        </p:spPr>
        <p:txBody>
          <a:bodyPr wrap="square" rtlCol="0">
            <a:spAutoFit/>
          </a:bodyPr>
          <a:lstStyle/>
          <a:p>
            <a:r>
              <a:rPr lang="de-DE" dirty="0"/>
              <a:t>Cf. Brunaux, </a:t>
            </a:r>
            <a:r>
              <a:rPr lang="de-DE" i="1" dirty="0"/>
              <a:t>Druides</a:t>
            </a:r>
            <a:r>
              <a:rPr lang="de-DE" dirty="0"/>
              <a:t>, p. 152: </a:t>
            </a:r>
            <a:br>
              <a:rPr lang="de-DE" dirty="0"/>
            </a:br>
            <a:r>
              <a:rPr lang="de-DE" dirty="0"/>
              <a:t>Because the Celts were so hellenophile, we might perhaps really deal with </a:t>
            </a:r>
            <a:r>
              <a:rPr lang="de-DE" i="1" dirty="0"/>
              <a:t>bacchanti</a:t>
            </a:r>
            <a:r>
              <a:rPr lang="de-DE" dirty="0"/>
              <a:t> of Dionysos on this island in Amorica.   </a:t>
            </a:r>
            <a:endParaRPr lang="en-GB" dirty="0"/>
          </a:p>
        </p:txBody>
      </p:sp>
    </p:spTree>
    <p:extLst>
      <p:ext uri="{BB962C8B-B14F-4D97-AF65-F5344CB8AC3E}">
        <p14:creationId xmlns:p14="http://schemas.microsoft.com/office/powerpoint/2010/main" val="101049973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Islands of </a:t>
            </a:r>
            <a:br>
              <a:rPr lang="de-DE" dirty="0"/>
            </a:br>
            <a:r>
              <a:rPr lang="de-DE" dirty="0"/>
              <a:t>women-only cults</a:t>
            </a:r>
            <a:endParaRPr lang="en-GB" dirty="0"/>
          </a:p>
        </p:txBody>
      </p:sp>
      <p:sp>
        <p:nvSpPr>
          <p:cNvPr id="3" name="Content Placeholder 2"/>
          <p:cNvSpPr>
            <a:spLocks noGrp="1"/>
          </p:cNvSpPr>
          <p:nvPr>
            <p:ph idx="1"/>
          </p:nvPr>
        </p:nvSpPr>
        <p:spPr>
          <a:xfrm rot="900000">
            <a:off x="3146228" y="444040"/>
            <a:ext cx="5615628" cy="5889326"/>
          </a:xfrm>
        </p:spPr>
        <p:txBody>
          <a:bodyPr>
            <a:normAutofit fontScale="62500" lnSpcReduction="20000"/>
          </a:bodyPr>
          <a:lstStyle/>
          <a:p>
            <a:r>
              <a:rPr lang="en-GB" b="1" dirty="0" err="1"/>
              <a:t>Strab</a:t>
            </a:r>
            <a:r>
              <a:rPr lang="en-GB" b="1" dirty="0"/>
              <a:t>. 4.4.6 (</a:t>
            </a:r>
            <a:r>
              <a:rPr lang="de-DE" dirty="0"/>
              <a:t>Artemidorus fr. 36</a:t>
            </a:r>
            <a:r>
              <a:rPr lang="en-GB" b="1" dirty="0"/>
              <a:t>)</a:t>
            </a:r>
            <a:br>
              <a:rPr lang="en-GB" b="1" dirty="0"/>
            </a:br>
            <a:r>
              <a:rPr lang="en-GB" dirty="0"/>
              <a:t>But what </a:t>
            </a:r>
            <a:r>
              <a:rPr lang="en-GB" dirty="0" err="1">
                <a:solidFill>
                  <a:srgbClr val="FFC000"/>
                </a:solidFill>
              </a:rPr>
              <a:t>Artemidorus</a:t>
            </a:r>
            <a:r>
              <a:rPr lang="en-GB" dirty="0">
                <a:solidFill>
                  <a:srgbClr val="FFC000"/>
                </a:solidFill>
              </a:rPr>
              <a:t> </a:t>
            </a:r>
            <a:r>
              <a:rPr lang="en-GB" dirty="0"/>
              <a:t>tells us concerning the </a:t>
            </a:r>
            <a:r>
              <a:rPr lang="en-GB" dirty="0">
                <a:solidFill>
                  <a:srgbClr val="FFC000"/>
                </a:solidFill>
              </a:rPr>
              <a:t>crows</a:t>
            </a:r>
            <a:r>
              <a:rPr lang="en-GB" dirty="0"/>
              <a:t>, partakes still </a:t>
            </a:r>
            <a:r>
              <a:rPr lang="en-GB" dirty="0">
                <a:solidFill>
                  <a:srgbClr val="FFC000"/>
                </a:solidFill>
              </a:rPr>
              <a:t>more of fiction</a:t>
            </a:r>
            <a:r>
              <a:rPr lang="en-GB" dirty="0"/>
              <a:t>. He narrates that on the coast, washed by the ocean, there is a harbour named the Port of Two Crows, and that here two crows may be seen with their right wings white. Those who have any dispute come here, and each one having placed a plank for himself on a lofty eminence, sprinkles crumbs thereupon; the birds fly to these, eat up the one and scatter the other, and he whose crumbs are scattered gains the cause. </a:t>
            </a:r>
            <a:r>
              <a:rPr lang="en-GB" dirty="0">
                <a:solidFill>
                  <a:srgbClr val="FFC000"/>
                </a:solidFill>
              </a:rPr>
              <a:t>This narration has decidedly too much the air of fiction</a:t>
            </a:r>
            <a:r>
              <a:rPr lang="en-GB" dirty="0"/>
              <a:t>. </a:t>
            </a:r>
            <a:br>
              <a:rPr lang="en-GB" dirty="0"/>
            </a:br>
            <a:r>
              <a:rPr lang="en-GB" dirty="0"/>
              <a:t>What </a:t>
            </a:r>
            <a:r>
              <a:rPr lang="en-GB" dirty="0">
                <a:solidFill>
                  <a:srgbClr val="FFC000"/>
                </a:solidFill>
              </a:rPr>
              <a:t>he narrates concerning Ceres and Proserpine (</a:t>
            </a:r>
            <a:r>
              <a:rPr lang="el-GR" dirty="0">
                <a:solidFill>
                  <a:srgbClr val="FFC000"/>
                </a:solidFill>
              </a:rPr>
              <a:t>Δήμητρα καὶ τὴν Κόρην</a:t>
            </a:r>
            <a:r>
              <a:rPr lang="en-GB" dirty="0">
                <a:solidFill>
                  <a:srgbClr val="FFC000"/>
                </a:solidFill>
              </a:rPr>
              <a:t>) is more credible</a:t>
            </a:r>
            <a:r>
              <a:rPr lang="en-GB" dirty="0"/>
              <a:t>. He says that there is an island near </a:t>
            </a:r>
            <a:r>
              <a:rPr lang="en-GB" dirty="0">
                <a:solidFill>
                  <a:srgbClr val="FFC000"/>
                </a:solidFill>
              </a:rPr>
              <a:t>Britain</a:t>
            </a:r>
            <a:r>
              <a:rPr lang="en-GB" dirty="0"/>
              <a:t> in which they perform sacrifices to these goddesses after the same fashion that they do in </a:t>
            </a:r>
            <a:r>
              <a:rPr lang="en-GB" dirty="0" err="1">
                <a:solidFill>
                  <a:srgbClr val="FFC000"/>
                </a:solidFill>
              </a:rPr>
              <a:t>Samothrake</a:t>
            </a:r>
            <a:r>
              <a:rPr lang="en-GB" dirty="0"/>
              <a:t>. (…)</a:t>
            </a:r>
            <a:br>
              <a:rPr lang="en-GB" dirty="0"/>
            </a:br>
            <a:r>
              <a:rPr lang="en-GB" dirty="0"/>
              <a:t>He states that the people are </a:t>
            </a:r>
            <a:r>
              <a:rPr lang="en-GB" dirty="0">
                <a:solidFill>
                  <a:srgbClr val="FFC000"/>
                </a:solidFill>
              </a:rPr>
              <a:t>great admirers of the Greeks</a:t>
            </a:r>
            <a:r>
              <a:rPr lang="en-GB" dirty="0"/>
              <a:t>, and relates many particulars concerning them not applicable </a:t>
            </a:r>
            <a:r>
              <a:rPr lang="en-GB" dirty="0">
                <a:solidFill>
                  <a:srgbClr val="FFC000"/>
                </a:solidFill>
              </a:rPr>
              <a:t>to their present state</a:t>
            </a:r>
            <a:r>
              <a:rPr lang="en-GB" dirty="0"/>
              <a:t>. This is one:—That they take great care not to become fat or big-bellied, and that if any young man exceeds the measure of a certain girdle, he is punished. </a:t>
            </a:r>
          </a:p>
        </p:txBody>
      </p:sp>
      <p:sp>
        <p:nvSpPr>
          <p:cNvPr id="4" name="TextBox 3"/>
          <p:cNvSpPr txBox="1"/>
          <p:nvPr/>
        </p:nvSpPr>
        <p:spPr>
          <a:xfrm>
            <a:off x="2051720" y="6581001"/>
            <a:ext cx="2952328" cy="276999"/>
          </a:xfrm>
          <a:prstGeom prst="rect">
            <a:avLst/>
          </a:prstGeom>
          <a:noFill/>
        </p:spPr>
        <p:txBody>
          <a:bodyPr wrap="square" rtlCol="0">
            <a:spAutoFit/>
          </a:bodyPr>
          <a:lstStyle/>
          <a:p>
            <a:r>
              <a:rPr lang="en-GB" sz="1200" dirty="0" err="1"/>
              <a:t>Artemidorus</a:t>
            </a:r>
            <a:r>
              <a:rPr lang="en-GB" sz="1200" dirty="0"/>
              <a:t> </a:t>
            </a:r>
            <a:r>
              <a:rPr lang="en-GB" sz="1200" dirty="0" err="1"/>
              <a:t>Ephesius</a:t>
            </a:r>
            <a:r>
              <a:rPr lang="en-GB" sz="1200" dirty="0"/>
              <a:t>, 100 B.C.</a:t>
            </a:r>
          </a:p>
        </p:txBody>
      </p:sp>
      <p:sp>
        <p:nvSpPr>
          <p:cNvPr id="5" name="TextBox 4"/>
          <p:cNvSpPr txBox="1"/>
          <p:nvPr/>
        </p:nvSpPr>
        <p:spPr>
          <a:xfrm>
            <a:off x="179512" y="5229200"/>
            <a:ext cx="4248472" cy="1754326"/>
          </a:xfrm>
          <a:prstGeom prst="rect">
            <a:avLst/>
          </a:prstGeom>
          <a:solidFill>
            <a:schemeClr val="accent6">
              <a:lumMod val="50000"/>
            </a:schemeClr>
          </a:solidFill>
        </p:spPr>
        <p:txBody>
          <a:bodyPr wrap="square" rtlCol="0">
            <a:spAutoFit/>
          </a:bodyPr>
          <a:lstStyle/>
          <a:p>
            <a:r>
              <a:rPr lang="de-DE" dirty="0">
                <a:sym typeface="Wingdings" pitchFamily="2" charset="2"/>
              </a:rPr>
              <a:t>Dionysos, Kore/Demeter: </a:t>
            </a:r>
            <a:br>
              <a:rPr lang="de-DE" dirty="0">
                <a:sym typeface="Wingdings" pitchFamily="2" charset="2"/>
              </a:rPr>
            </a:br>
            <a:r>
              <a:rPr lang="de-DE" dirty="0">
                <a:sym typeface="Wingdings" pitchFamily="2" charset="2"/>
              </a:rPr>
              <a:t>    merely Strabo‘s </a:t>
            </a:r>
            <a:r>
              <a:rPr lang="de-DE" i="1" dirty="0">
                <a:sym typeface="Wingdings" pitchFamily="2" charset="2"/>
              </a:rPr>
              <a:t>interpretatio graeca </a:t>
            </a:r>
            <a:r>
              <a:rPr lang="de-DE" dirty="0">
                <a:sym typeface="Wingdings" pitchFamily="2" charset="2"/>
              </a:rPr>
              <a:t>?</a:t>
            </a:r>
          </a:p>
          <a:p>
            <a:r>
              <a:rPr lang="de-DE" dirty="0">
                <a:sym typeface="Wingdings" pitchFamily="2" charset="2"/>
              </a:rPr>
              <a:t> Any information for „Celtic religion“ ?</a:t>
            </a:r>
          </a:p>
          <a:p>
            <a:r>
              <a:rPr lang="de-DE" dirty="0">
                <a:sym typeface="Wingdings" pitchFamily="2" charset="2"/>
              </a:rPr>
              <a:t>Did these islands really exist ? </a:t>
            </a:r>
            <a:br>
              <a:rPr lang="de-DE" dirty="0">
                <a:sym typeface="Wingdings" pitchFamily="2" charset="2"/>
              </a:rPr>
            </a:br>
            <a:r>
              <a:rPr lang="de-DE" dirty="0">
                <a:sym typeface="Wingdings" pitchFamily="2" charset="2"/>
              </a:rPr>
              <a:t>    Or just literary fiction ?</a:t>
            </a:r>
          </a:p>
          <a:p>
            <a:endParaRPr lang="en-GB" dirty="0"/>
          </a:p>
        </p:txBody>
      </p:sp>
    </p:spTree>
    <p:extLst>
      <p:ext uri="{BB962C8B-B14F-4D97-AF65-F5344CB8AC3E}">
        <p14:creationId xmlns:p14="http://schemas.microsoft.com/office/powerpoint/2010/main" val="337144503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Celto-Greek relations</a:t>
            </a:r>
            <a:endParaRPr lang="en-GB" dirty="0"/>
          </a:p>
        </p:txBody>
      </p:sp>
      <p:sp>
        <p:nvSpPr>
          <p:cNvPr id="3" name="Content Placeholder 2"/>
          <p:cNvSpPr>
            <a:spLocks noGrp="1"/>
          </p:cNvSpPr>
          <p:nvPr>
            <p:ph idx="1"/>
          </p:nvPr>
        </p:nvSpPr>
        <p:spPr>
          <a:xfrm rot="900000">
            <a:off x="3156375" y="246838"/>
            <a:ext cx="5228485" cy="6461246"/>
          </a:xfrm>
        </p:spPr>
        <p:txBody>
          <a:bodyPr>
            <a:normAutofit fontScale="62500" lnSpcReduction="20000"/>
          </a:bodyPr>
          <a:lstStyle/>
          <a:p>
            <a:r>
              <a:rPr lang="de-DE" b="1" dirty="0"/>
              <a:t>Herodotos IV 33</a:t>
            </a:r>
            <a:br>
              <a:rPr lang="de-DE" b="1" dirty="0"/>
            </a:br>
            <a:r>
              <a:rPr lang="en-GB" dirty="0"/>
              <a:t>But the </a:t>
            </a:r>
            <a:r>
              <a:rPr lang="en-GB" dirty="0" err="1">
                <a:solidFill>
                  <a:srgbClr val="FFC000"/>
                </a:solidFill>
              </a:rPr>
              <a:t>Delians</a:t>
            </a:r>
            <a:r>
              <a:rPr lang="en-GB" dirty="0">
                <a:solidFill>
                  <a:srgbClr val="FFC000"/>
                </a:solidFill>
              </a:rPr>
              <a:t> </a:t>
            </a:r>
            <a:r>
              <a:rPr lang="en-GB" dirty="0"/>
              <a:t>say much more about them than any others do. They say that offerings wrapped in straw are brought from the </a:t>
            </a:r>
            <a:r>
              <a:rPr lang="en-GB" dirty="0" err="1">
                <a:solidFill>
                  <a:srgbClr val="FFC000"/>
                </a:solidFill>
              </a:rPr>
              <a:t>Hyperboreans</a:t>
            </a:r>
            <a:r>
              <a:rPr lang="en-GB" dirty="0">
                <a:solidFill>
                  <a:srgbClr val="FFC000"/>
                </a:solidFill>
              </a:rPr>
              <a:t> </a:t>
            </a:r>
            <a:r>
              <a:rPr lang="en-GB" dirty="0"/>
              <a:t>to Scythia; when these have passed Scythia, each nation in turn receives them from its neighbours until they are carried to the Adriatic sea (…). [3] Thus (they say) these offerings come to Delos. </a:t>
            </a:r>
            <a:br>
              <a:rPr lang="en-GB" dirty="0"/>
            </a:br>
            <a:r>
              <a:rPr lang="en-GB" dirty="0">
                <a:solidFill>
                  <a:srgbClr val="FFC000"/>
                </a:solidFill>
              </a:rPr>
              <a:t>But on the first journey, the </a:t>
            </a:r>
            <a:r>
              <a:rPr lang="en-GB" dirty="0" err="1">
                <a:solidFill>
                  <a:srgbClr val="FFC000"/>
                </a:solidFill>
              </a:rPr>
              <a:t>Hyperboreans</a:t>
            </a:r>
            <a:r>
              <a:rPr lang="en-GB" dirty="0">
                <a:solidFill>
                  <a:srgbClr val="FFC000"/>
                </a:solidFill>
              </a:rPr>
              <a:t> sent two maidens bearing the offerings, to whom the </a:t>
            </a:r>
            <a:r>
              <a:rPr lang="en-GB" dirty="0" err="1">
                <a:solidFill>
                  <a:srgbClr val="FFC000"/>
                </a:solidFill>
              </a:rPr>
              <a:t>Delians</a:t>
            </a:r>
            <a:r>
              <a:rPr lang="en-GB" dirty="0">
                <a:solidFill>
                  <a:srgbClr val="FFC000"/>
                </a:solidFill>
              </a:rPr>
              <a:t> give the names </a:t>
            </a:r>
            <a:r>
              <a:rPr lang="en-GB" dirty="0" err="1">
                <a:solidFill>
                  <a:srgbClr val="FFC000"/>
                </a:solidFill>
              </a:rPr>
              <a:t>Hyperoche</a:t>
            </a:r>
            <a:r>
              <a:rPr lang="en-GB" dirty="0">
                <a:solidFill>
                  <a:srgbClr val="FFC000"/>
                </a:solidFill>
              </a:rPr>
              <a:t> and </a:t>
            </a:r>
            <a:r>
              <a:rPr lang="en-GB" dirty="0" err="1">
                <a:solidFill>
                  <a:srgbClr val="FFC000"/>
                </a:solidFill>
              </a:rPr>
              <a:t>Laodice</a:t>
            </a:r>
            <a:r>
              <a:rPr lang="en-GB" dirty="0">
                <a:solidFill>
                  <a:srgbClr val="FFC000"/>
                </a:solidFill>
              </a:rPr>
              <a:t>, and five men of their people with them as escort for safe conduct, those who are now called </a:t>
            </a:r>
            <a:r>
              <a:rPr lang="en-GB" dirty="0" err="1">
                <a:solidFill>
                  <a:srgbClr val="FFC000"/>
                </a:solidFill>
              </a:rPr>
              <a:t>Perpherees</a:t>
            </a:r>
            <a:r>
              <a:rPr lang="en-GB" dirty="0">
                <a:solidFill>
                  <a:srgbClr val="FFC000"/>
                </a:solidFill>
              </a:rPr>
              <a:t> and greatly honoured at Delos. </a:t>
            </a:r>
            <a:br>
              <a:rPr lang="en-GB" dirty="0">
                <a:solidFill>
                  <a:srgbClr val="FFC000"/>
                </a:solidFill>
              </a:rPr>
            </a:br>
            <a:r>
              <a:rPr lang="en-GB" dirty="0"/>
              <a:t>[4] But when those whom they sent never returned, they took it amiss that they should be condemned always to be sending people and not getting them back, and so they carry the offerings, wrapped in straw, to their borders, and tell their neighbours to send them on from their own country to the next; (….) I can say of my own knowledge that there is a custom like these offerings; namely, that when the </a:t>
            </a:r>
            <a:r>
              <a:rPr lang="en-GB" dirty="0">
                <a:solidFill>
                  <a:srgbClr val="FFC000"/>
                </a:solidFill>
              </a:rPr>
              <a:t>Thracian and </a:t>
            </a:r>
            <a:r>
              <a:rPr lang="en-GB" dirty="0" err="1">
                <a:solidFill>
                  <a:srgbClr val="FFC000"/>
                </a:solidFill>
              </a:rPr>
              <a:t>Paeonian</a:t>
            </a:r>
            <a:r>
              <a:rPr lang="en-GB" dirty="0">
                <a:solidFill>
                  <a:srgbClr val="FFC000"/>
                </a:solidFill>
              </a:rPr>
              <a:t> women sacrifice to the Royal Artemis</a:t>
            </a:r>
            <a:r>
              <a:rPr lang="en-GB" dirty="0"/>
              <a:t>, they have straw with them while they sacrifice. </a:t>
            </a:r>
          </a:p>
        </p:txBody>
      </p:sp>
    </p:spTree>
    <p:extLst>
      <p:ext uri="{BB962C8B-B14F-4D97-AF65-F5344CB8AC3E}">
        <p14:creationId xmlns:p14="http://schemas.microsoft.com/office/powerpoint/2010/main" val="793160771"/>
      </p:ext>
    </p:extLst>
  </p:cSld>
  <p:clrMapOvr>
    <a:masterClrMapping/>
  </p:clrMapOvr>
  <p:transition spd="slow">
    <p:randomBar dir="vert"/>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3"/>
          <p:cNvSpPr>
            <a:spLocks noGrp="1"/>
          </p:cNvSpPr>
          <p:nvPr>
            <p:ph type="title"/>
          </p:nvPr>
        </p:nvSpPr>
        <p:spPr>
          <a:xfrm rot="4500000">
            <a:off x="5171893" y="2231024"/>
            <a:ext cx="4820301" cy="1436159"/>
          </a:xfrm>
        </p:spPr>
        <p:txBody>
          <a:bodyPr/>
          <a:lstStyle/>
          <a:p>
            <a:r>
              <a:rPr lang="en-GB" dirty="0"/>
              <a:t>Summary</a:t>
            </a:r>
          </a:p>
        </p:txBody>
      </p:sp>
      <p:sp>
        <p:nvSpPr>
          <p:cNvPr id="8" name="Content Placeholder 4"/>
          <p:cNvSpPr>
            <a:spLocks noGrp="1"/>
          </p:cNvSpPr>
          <p:nvPr>
            <p:ph sz="half" idx="1"/>
          </p:nvPr>
        </p:nvSpPr>
        <p:spPr>
          <a:xfrm rot="-900000">
            <a:off x="567415" y="1156642"/>
            <a:ext cx="2868082" cy="6006644"/>
          </a:xfrm>
        </p:spPr>
        <p:txBody>
          <a:bodyPr>
            <a:normAutofit fontScale="77500" lnSpcReduction="20000"/>
          </a:bodyPr>
          <a:lstStyle/>
          <a:p>
            <a:r>
              <a:rPr lang="en-GB" dirty="0"/>
              <a:t>After Gallic Wars, increasing interest in Gauls, but despite 1</a:t>
            </a:r>
            <a:r>
              <a:rPr lang="en-GB" baseline="30000" dirty="0"/>
              <a:t>st</a:t>
            </a:r>
            <a:r>
              <a:rPr lang="en-GB" dirty="0"/>
              <a:t>-hand knowledge: </a:t>
            </a:r>
            <a:r>
              <a:rPr lang="en-GB" dirty="0">
                <a:sym typeface="Wingdings" pitchFamily="2" charset="2"/>
              </a:rPr>
              <a:t>obsolete t</a:t>
            </a:r>
            <a:r>
              <a:rPr lang="en-GB" dirty="0"/>
              <a:t>opoi</a:t>
            </a:r>
          </a:p>
          <a:p>
            <a:r>
              <a:rPr lang="en-GB" dirty="0"/>
              <a:t>Celts as image of negative behaviour</a:t>
            </a:r>
          </a:p>
          <a:p>
            <a:r>
              <a:rPr lang="en-GB" dirty="0"/>
              <a:t>Increasing instrumental-</a:t>
            </a:r>
            <a:br>
              <a:rPr lang="en-GB" dirty="0"/>
            </a:br>
            <a:r>
              <a:rPr lang="en-GB" dirty="0" err="1"/>
              <a:t>isation</a:t>
            </a:r>
            <a:r>
              <a:rPr lang="en-GB" dirty="0"/>
              <a:t> of well-known </a:t>
            </a:r>
            <a:r>
              <a:rPr lang="en-GB" i="1" dirty="0"/>
              <a:t>topoi</a:t>
            </a:r>
            <a:r>
              <a:rPr lang="en-GB" dirty="0"/>
              <a:t> for political means </a:t>
            </a:r>
          </a:p>
          <a:p>
            <a:pPr lvl="1"/>
            <a:r>
              <a:rPr lang="en-GB" dirty="0"/>
              <a:t>from Caesar to Claudius </a:t>
            </a:r>
            <a:br>
              <a:rPr lang="en-GB" dirty="0"/>
            </a:br>
            <a:r>
              <a:rPr lang="en-GB" dirty="0"/>
              <a:t>– from integration to destruction of druidism…</a:t>
            </a:r>
            <a:br>
              <a:rPr lang="en-GB" dirty="0"/>
            </a:br>
            <a:r>
              <a:rPr lang="en-GB" dirty="0"/>
              <a:t>from Celts </a:t>
            </a:r>
            <a:br>
              <a:rPr lang="en-GB" dirty="0"/>
            </a:br>
            <a:r>
              <a:rPr lang="en-GB" dirty="0"/>
              <a:t>            to druids</a:t>
            </a:r>
          </a:p>
        </p:txBody>
      </p:sp>
      <p:sp>
        <p:nvSpPr>
          <p:cNvPr id="9" name="Content Placeholder 5"/>
          <p:cNvSpPr>
            <a:spLocks noGrp="1"/>
          </p:cNvSpPr>
          <p:nvPr>
            <p:ph sz="half" idx="2"/>
          </p:nvPr>
        </p:nvSpPr>
        <p:spPr>
          <a:xfrm rot="-900000">
            <a:off x="3270584" y="333223"/>
            <a:ext cx="3594535" cy="5996840"/>
          </a:xfrm>
        </p:spPr>
        <p:txBody>
          <a:bodyPr>
            <a:normAutofit fontScale="77500" lnSpcReduction="20000"/>
          </a:bodyPr>
          <a:lstStyle/>
          <a:p>
            <a:r>
              <a:rPr lang="en-GB" dirty="0">
                <a:solidFill>
                  <a:schemeClr val="tx1">
                    <a:lumMod val="50000"/>
                  </a:schemeClr>
                </a:solidFill>
              </a:rPr>
              <a:t>Can we use these Greco-Roman sources for the study of Celtic religion ?</a:t>
            </a:r>
          </a:p>
          <a:p>
            <a:pPr lvl="1"/>
            <a:r>
              <a:rPr lang="de-DE" dirty="0">
                <a:solidFill>
                  <a:schemeClr val="tx1">
                    <a:lumMod val="50000"/>
                  </a:schemeClr>
                </a:solidFill>
              </a:rPr>
              <a:t>the deities mentioned?</a:t>
            </a:r>
          </a:p>
          <a:p>
            <a:pPr lvl="1"/>
            <a:r>
              <a:rPr lang="de-DE" dirty="0">
                <a:solidFill>
                  <a:schemeClr val="tx1">
                    <a:lumMod val="50000"/>
                  </a:schemeClr>
                </a:solidFill>
              </a:rPr>
              <a:t>re-incarnation?</a:t>
            </a:r>
          </a:p>
          <a:p>
            <a:pPr lvl="1"/>
            <a:r>
              <a:rPr lang="de-DE" dirty="0">
                <a:solidFill>
                  <a:schemeClr val="tx1">
                    <a:lumMod val="50000"/>
                  </a:schemeClr>
                </a:solidFill>
              </a:rPr>
              <a:t>Pythagoreanism?</a:t>
            </a:r>
            <a:endParaRPr lang="en-GB" dirty="0">
              <a:solidFill>
                <a:schemeClr val="tx1">
                  <a:lumMod val="50000"/>
                </a:schemeClr>
              </a:solidFill>
            </a:endParaRPr>
          </a:p>
          <a:p>
            <a:endParaRPr lang="en-GB" dirty="0"/>
          </a:p>
          <a:p>
            <a:r>
              <a:rPr lang="en-GB" dirty="0">
                <a:solidFill>
                  <a:schemeClr val="tx1">
                    <a:lumMod val="50000"/>
                  </a:schemeClr>
                </a:solidFill>
              </a:rPr>
              <a:t>Problem: Hardly anything can be corroborated by archaeological finds…</a:t>
            </a:r>
          </a:p>
          <a:p>
            <a:pPr lvl="1"/>
            <a:r>
              <a:rPr lang="de-DE" dirty="0">
                <a:solidFill>
                  <a:schemeClr val="tx1">
                    <a:lumMod val="50000"/>
                  </a:schemeClr>
                </a:solidFill>
              </a:rPr>
              <a:t>Evidence for cult practices in Southern Gaul and Roman Tres Galliae is fundamentally different</a:t>
            </a:r>
          </a:p>
          <a:p>
            <a:pPr lvl="2"/>
            <a:r>
              <a:rPr lang="de-DE" dirty="0">
                <a:solidFill>
                  <a:schemeClr val="tx1">
                    <a:lumMod val="50000"/>
                  </a:schemeClr>
                </a:solidFill>
              </a:rPr>
              <a:t>Due to lack of druidism? Or because it was always different?</a:t>
            </a:r>
            <a:endParaRPr lang="en-GB" dirty="0">
              <a:solidFill>
                <a:schemeClr val="tx1">
                  <a:lumMod val="50000"/>
                </a:schemeClr>
              </a:solidFill>
            </a:endParaRPr>
          </a:p>
        </p:txBody>
      </p:sp>
    </p:spTree>
    <p:extLst>
      <p:ext uri="{BB962C8B-B14F-4D97-AF65-F5344CB8AC3E}">
        <p14:creationId xmlns:p14="http://schemas.microsoft.com/office/powerpoint/2010/main" val="32344145"/>
      </p:ext>
    </p:extLst>
  </p:cSld>
  <p:clrMapOvr>
    <a:masterClrMapping/>
  </p:clrMapOvr>
  <p:transition spd="slow">
    <p:randomBar dir="vert"/>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4"/>
          <p:cNvSpPr>
            <a:spLocks noGrp="1"/>
          </p:cNvSpPr>
          <p:nvPr>
            <p:ph sz="half" idx="1"/>
          </p:nvPr>
        </p:nvSpPr>
        <p:spPr>
          <a:xfrm rot="-900000">
            <a:off x="567415" y="1156642"/>
            <a:ext cx="2868082" cy="6006644"/>
          </a:xfrm>
        </p:spPr>
        <p:txBody>
          <a:bodyPr>
            <a:normAutofit fontScale="77500" lnSpcReduction="20000"/>
          </a:bodyPr>
          <a:lstStyle/>
          <a:p>
            <a:r>
              <a:rPr lang="en-GB" dirty="0"/>
              <a:t>After Gallic Wars, increasing interest in Gauls, but despite 1</a:t>
            </a:r>
            <a:r>
              <a:rPr lang="en-GB" baseline="30000" dirty="0"/>
              <a:t>st</a:t>
            </a:r>
            <a:r>
              <a:rPr lang="en-GB" dirty="0"/>
              <a:t>-hand knowledge: </a:t>
            </a:r>
            <a:r>
              <a:rPr lang="en-GB" dirty="0">
                <a:sym typeface="Wingdings" pitchFamily="2" charset="2"/>
              </a:rPr>
              <a:t>obsolete t</a:t>
            </a:r>
            <a:r>
              <a:rPr lang="en-GB" dirty="0"/>
              <a:t>opoi</a:t>
            </a:r>
          </a:p>
          <a:p>
            <a:r>
              <a:rPr lang="en-GB" dirty="0"/>
              <a:t>Celts as image of negative behaviour</a:t>
            </a:r>
          </a:p>
          <a:p>
            <a:r>
              <a:rPr lang="en-GB" dirty="0"/>
              <a:t>Increasing instrumental-</a:t>
            </a:r>
            <a:br>
              <a:rPr lang="en-GB" dirty="0"/>
            </a:br>
            <a:r>
              <a:rPr lang="en-GB" dirty="0" err="1"/>
              <a:t>isation</a:t>
            </a:r>
            <a:r>
              <a:rPr lang="en-GB" dirty="0"/>
              <a:t> of well-known </a:t>
            </a:r>
            <a:r>
              <a:rPr lang="en-GB" i="1" dirty="0"/>
              <a:t>topoi</a:t>
            </a:r>
            <a:r>
              <a:rPr lang="en-GB" dirty="0"/>
              <a:t> for political means </a:t>
            </a:r>
          </a:p>
          <a:p>
            <a:pPr lvl="1"/>
            <a:r>
              <a:rPr lang="en-GB" dirty="0"/>
              <a:t>from Caesar to Claudius </a:t>
            </a:r>
            <a:br>
              <a:rPr lang="en-GB" dirty="0"/>
            </a:br>
            <a:r>
              <a:rPr lang="en-GB" dirty="0"/>
              <a:t>– from integration to destruction of druidism…</a:t>
            </a:r>
            <a:br>
              <a:rPr lang="en-GB" dirty="0"/>
            </a:br>
            <a:r>
              <a:rPr lang="en-GB" dirty="0"/>
              <a:t>from Celts</a:t>
            </a:r>
            <a:br>
              <a:rPr lang="en-GB" dirty="0"/>
            </a:br>
            <a:r>
              <a:rPr lang="en-GB" dirty="0"/>
              <a:t>            to druids</a:t>
            </a:r>
          </a:p>
        </p:txBody>
      </p:sp>
      <p:sp>
        <p:nvSpPr>
          <p:cNvPr id="4" name="Title 3"/>
          <p:cNvSpPr>
            <a:spLocks noGrp="1"/>
          </p:cNvSpPr>
          <p:nvPr>
            <p:ph type="title"/>
          </p:nvPr>
        </p:nvSpPr>
        <p:spPr/>
        <p:txBody>
          <a:bodyPr/>
          <a:lstStyle/>
          <a:p>
            <a:r>
              <a:rPr lang="en-GB" dirty="0"/>
              <a:t>Summary</a:t>
            </a:r>
          </a:p>
        </p:txBody>
      </p:sp>
      <p:sp>
        <p:nvSpPr>
          <p:cNvPr id="6" name="Content Placeholder 5"/>
          <p:cNvSpPr>
            <a:spLocks noGrp="1"/>
          </p:cNvSpPr>
          <p:nvPr>
            <p:ph sz="half" idx="2"/>
          </p:nvPr>
        </p:nvSpPr>
        <p:spPr>
          <a:xfrm rot="-900000">
            <a:off x="3270584" y="333223"/>
            <a:ext cx="3594535" cy="5996840"/>
          </a:xfrm>
        </p:spPr>
        <p:txBody>
          <a:bodyPr>
            <a:normAutofit fontScale="77500" lnSpcReduction="20000"/>
          </a:bodyPr>
          <a:lstStyle/>
          <a:p>
            <a:r>
              <a:rPr lang="en-GB" dirty="0"/>
              <a:t>Can we use these Greco-Roman sources for the study of Celtic religion ?</a:t>
            </a:r>
          </a:p>
          <a:p>
            <a:pPr lvl="1"/>
            <a:r>
              <a:rPr lang="de-DE" dirty="0"/>
              <a:t>the deities mentioned?</a:t>
            </a:r>
          </a:p>
          <a:p>
            <a:pPr lvl="1"/>
            <a:r>
              <a:rPr lang="de-DE" dirty="0"/>
              <a:t>re-incarnation?</a:t>
            </a:r>
          </a:p>
          <a:p>
            <a:pPr lvl="1"/>
            <a:r>
              <a:rPr lang="de-DE" dirty="0"/>
              <a:t>Pythagoreanism?</a:t>
            </a:r>
            <a:endParaRPr lang="en-GB" dirty="0"/>
          </a:p>
          <a:p>
            <a:endParaRPr lang="en-GB" dirty="0"/>
          </a:p>
          <a:p>
            <a:r>
              <a:rPr lang="en-GB" dirty="0">
                <a:solidFill>
                  <a:schemeClr val="tx1">
                    <a:lumMod val="50000"/>
                  </a:schemeClr>
                </a:solidFill>
              </a:rPr>
              <a:t>Problem: Hardly anything can be corroborated by archaeological finds…</a:t>
            </a:r>
          </a:p>
          <a:p>
            <a:pPr lvl="1"/>
            <a:r>
              <a:rPr lang="de-DE" dirty="0">
                <a:solidFill>
                  <a:schemeClr val="tx1">
                    <a:lumMod val="50000"/>
                  </a:schemeClr>
                </a:solidFill>
              </a:rPr>
              <a:t>Evidence for cult practices in Southern Gaul and Roman Tres Galliae is fundamentally different</a:t>
            </a:r>
          </a:p>
          <a:p>
            <a:pPr lvl="2"/>
            <a:r>
              <a:rPr lang="de-DE" dirty="0">
                <a:solidFill>
                  <a:schemeClr val="tx1">
                    <a:lumMod val="50000"/>
                  </a:schemeClr>
                </a:solidFill>
              </a:rPr>
              <a:t>Due to lack of druidism? Or because it was always different?</a:t>
            </a:r>
            <a:endParaRPr lang="en-GB" dirty="0">
              <a:solidFill>
                <a:schemeClr val="tx1">
                  <a:lumMod val="50000"/>
                </a:schemeClr>
              </a:solidFill>
            </a:endParaRPr>
          </a:p>
        </p:txBody>
      </p:sp>
      <p:sp>
        <p:nvSpPr>
          <p:cNvPr id="7" name="Content Placeholder 2"/>
          <p:cNvSpPr txBox="1">
            <a:spLocks/>
          </p:cNvSpPr>
          <p:nvPr/>
        </p:nvSpPr>
        <p:spPr>
          <a:xfrm rot="900000">
            <a:off x="3017004" y="546120"/>
            <a:ext cx="5040525" cy="6453432"/>
          </a:xfrm>
          <a:prstGeom prst="rect">
            <a:avLst/>
          </a:prstGeom>
          <a:solidFill>
            <a:srgbClr val="002060"/>
          </a:solidFill>
        </p:spPr>
        <p:txBody>
          <a:bodyPr vert="horz" lIns="91440" tIns="45720" rIns="91440" bIns="45720" rtlCol="0">
            <a:normAutofit fontScale="70000" lnSpcReduction="20000"/>
          </a:bodyPr>
          <a:lstStyle>
            <a:lvl1pPr marL="365760" indent="-365760" algn="l" defTabSz="914400" rtl="0" eaLnBrk="1" latinLnBrk="0" hangingPunct="1">
              <a:spcBef>
                <a:spcPct val="20000"/>
              </a:spcBef>
              <a:spcAft>
                <a:spcPts val="600"/>
              </a:spcAft>
              <a:buSzPct val="160000"/>
              <a:buFont typeface="Wingdings" pitchFamily="2" charset="2"/>
              <a:buChar char=""/>
              <a:defRPr sz="2800" kern="1200">
                <a:solidFill>
                  <a:schemeClr val="tx1"/>
                </a:solidFill>
                <a:effectLst>
                  <a:outerShdw blurRad="38100" dist="38100" dir="2700000" algn="tl">
                    <a:srgbClr val="000000">
                      <a:alpha val="43137"/>
                    </a:srgbClr>
                  </a:outerShdw>
                </a:effectLst>
                <a:latin typeface="+mn-lt"/>
                <a:ea typeface="+mn-ea"/>
                <a:cs typeface="+mn-cs"/>
              </a:defRPr>
            </a:lvl1pPr>
            <a:lvl2pPr marL="731520" indent="-365760" algn="l" defTabSz="914400" rtl="0" eaLnBrk="1" latinLnBrk="0" hangingPunct="1">
              <a:spcBef>
                <a:spcPct val="20000"/>
              </a:spcBef>
              <a:spcAft>
                <a:spcPts val="600"/>
              </a:spcAft>
              <a:buSzPct val="160000"/>
              <a:buFont typeface="Wingdings" pitchFamily="2" charset="2"/>
              <a:buChar char=""/>
              <a:defRPr sz="2400" kern="1200">
                <a:solidFill>
                  <a:schemeClr val="tx1"/>
                </a:solidFill>
                <a:effectLst>
                  <a:outerShdw blurRad="38100" dist="38100" dir="2700000" algn="tl">
                    <a:srgbClr val="000000">
                      <a:alpha val="43137"/>
                    </a:srgbClr>
                  </a:outerShdw>
                </a:effectLst>
                <a:latin typeface="+mn-lt"/>
                <a:ea typeface="+mn-ea"/>
                <a:cs typeface="+mn-cs"/>
              </a:defRPr>
            </a:lvl2pPr>
            <a:lvl3pPr marL="1097280" indent="-320040" algn="l" defTabSz="914400" rtl="0" eaLnBrk="1" latinLnBrk="0" hangingPunct="1">
              <a:spcBef>
                <a:spcPct val="20000"/>
              </a:spcBef>
              <a:spcAft>
                <a:spcPts val="600"/>
              </a:spcAft>
              <a:buSzPct val="160000"/>
              <a:buFont typeface="Wingdings" pitchFamily="2" charset="2"/>
              <a:buChar char=""/>
              <a:defRPr sz="20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74320" algn="l" defTabSz="914400" rtl="0" eaLnBrk="1" latinLnBrk="0" hangingPunct="1">
              <a:spcBef>
                <a:spcPct val="20000"/>
              </a:spcBef>
              <a:spcAft>
                <a:spcPts val="600"/>
              </a:spcAft>
              <a:buSzPct val="160000"/>
              <a:buFont typeface="Wingdings" pitchFamily="2" charset="2"/>
              <a:buChar char=""/>
              <a:defRPr sz="18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74320" algn="l" defTabSz="914400" rtl="0" eaLnBrk="1" latinLnBrk="0" hangingPunct="1">
              <a:spcBef>
                <a:spcPct val="20000"/>
              </a:spcBef>
              <a:spcAft>
                <a:spcPts val="600"/>
              </a:spcAft>
              <a:buSzPct val="160000"/>
              <a:buFont typeface="Wingdings" pitchFamily="2" charset="2"/>
              <a:buChar char=""/>
              <a:defRPr sz="1800" kern="1200">
                <a:solidFill>
                  <a:schemeClr val="tx1"/>
                </a:solidFill>
                <a:effectLst>
                  <a:outerShdw blurRad="38100" dist="38100" dir="2700000" algn="tl">
                    <a:srgbClr val="000000">
                      <a:alpha val="43137"/>
                    </a:srgbClr>
                  </a:outerShdw>
                </a:effectLst>
                <a:latin typeface="+mn-lt"/>
                <a:ea typeface="+mn-ea"/>
                <a:cs typeface="+mn-cs"/>
              </a:defRPr>
            </a:lvl5pPr>
            <a:lvl6pPr marL="1920240" indent="-228600" algn="l" defTabSz="914400" rtl="0" eaLnBrk="1" latinLnBrk="0" hangingPunct="1">
              <a:spcBef>
                <a:spcPts val="24"/>
              </a:spcBef>
              <a:spcAft>
                <a:spcPts val="600"/>
              </a:spcAft>
              <a:buClrTx/>
              <a:buSzPct val="130000"/>
              <a:buFont typeface="Wingdings" pitchFamily="2" charset="2"/>
              <a:buChar char=""/>
              <a:defRPr sz="18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194560" indent="-228600" algn="l" defTabSz="914400" rtl="0" eaLnBrk="1" latinLnBrk="0" hangingPunct="1">
              <a:spcBef>
                <a:spcPts val="24"/>
              </a:spcBef>
              <a:spcAft>
                <a:spcPts val="600"/>
              </a:spcAft>
              <a:buClrTx/>
              <a:buSzPct val="130000"/>
              <a:buFont typeface="Wingdings" pitchFamily="2" charset="2"/>
              <a:buChar char=""/>
              <a:defRPr sz="18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468880" indent="-228600" algn="l" defTabSz="914400" rtl="0" eaLnBrk="1" latinLnBrk="0" hangingPunct="1">
              <a:spcBef>
                <a:spcPts val="24"/>
              </a:spcBef>
              <a:spcAft>
                <a:spcPts val="600"/>
              </a:spcAft>
              <a:buClrTx/>
              <a:buSzPct val="130000"/>
              <a:buFont typeface="Wingdings" pitchFamily="2" charset="2"/>
              <a:buChar char=""/>
              <a:defRPr sz="18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743200" indent="-228600" algn="l" defTabSz="914400" rtl="0" eaLnBrk="1" latinLnBrk="0" hangingPunct="1">
              <a:spcBef>
                <a:spcPts val="24"/>
              </a:spcBef>
              <a:spcAft>
                <a:spcPts val="600"/>
              </a:spcAft>
              <a:buClrTx/>
              <a:buSzPct val="130000"/>
              <a:buFont typeface="Wingdings" pitchFamily="2" charset="2"/>
              <a:buChar char=""/>
              <a:defRPr sz="1800" kern="1200">
                <a:solidFill>
                  <a:schemeClr val="tx1"/>
                </a:solidFill>
                <a:effectLst>
                  <a:outerShdw blurRad="38100" dist="38100" dir="2700000" algn="ctr" rotWithShape="0">
                    <a:srgbClr val="000000">
                      <a:alpha val="43000"/>
                    </a:srgbClr>
                  </a:outerShdw>
                </a:effectLst>
                <a:latin typeface="+mn-lt"/>
                <a:ea typeface="+mn-ea"/>
                <a:cs typeface="+mn-cs"/>
              </a:defRPr>
            </a:lvl9pPr>
          </a:lstStyle>
          <a:p>
            <a:r>
              <a:rPr lang="de-DE" b="1" dirty="0"/>
              <a:t>Tacitus, Hist. 5.5 on Jews</a:t>
            </a:r>
          </a:p>
          <a:p>
            <a:r>
              <a:rPr lang="en-GB" dirty="0"/>
              <a:t>[5] Whatever their origin, these observances are sanctioned by their antiquity. </a:t>
            </a:r>
            <a:r>
              <a:rPr lang="en-GB" b="1" dirty="0">
                <a:solidFill>
                  <a:srgbClr val="FFC000"/>
                </a:solidFill>
              </a:rPr>
              <a:t>The other practices of the Jews are sinister and revolting</a:t>
            </a:r>
            <a:r>
              <a:rPr lang="en-GB" dirty="0"/>
              <a:t>, and have entrenched themselves by their very </a:t>
            </a:r>
            <a:r>
              <a:rPr lang="en-GB" b="1" dirty="0">
                <a:solidFill>
                  <a:srgbClr val="FFC000"/>
                </a:solidFill>
              </a:rPr>
              <a:t>wickedness</a:t>
            </a:r>
            <a:r>
              <a:rPr lang="en-GB" dirty="0"/>
              <a:t>. (…) </a:t>
            </a:r>
            <a:r>
              <a:rPr lang="en-GB" b="1" dirty="0">
                <a:solidFill>
                  <a:srgbClr val="FFC000"/>
                </a:solidFill>
              </a:rPr>
              <a:t>The rest of the world they confront with the hatred reserved for enemies</a:t>
            </a:r>
            <a:r>
              <a:rPr lang="en-GB" dirty="0"/>
              <a:t>. They will not feed or intermarry with gentiles. Though a most lascivious people, the Jews avoid sexual intercourse with women of alien race. (…) Proselytes to Jewry adopt the same practices, and the </a:t>
            </a:r>
            <a:r>
              <a:rPr lang="en-GB" dirty="0">
                <a:solidFill>
                  <a:srgbClr val="FFC000"/>
                </a:solidFill>
              </a:rPr>
              <a:t>very first lesson they learn is to despise the gods</a:t>
            </a:r>
            <a:r>
              <a:rPr lang="en-GB" dirty="0"/>
              <a:t>, shed all feelings of patriotism, and consider parents, children and brothers as readily expendable. However, the Jews see to it that their numbers increase. It is a deadly sin to kill an unwanted child, and they think </a:t>
            </a:r>
            <a:r>
              <a:rPr lang="en-GB" dirty="0">
                <a:solidFill>
                  <a:srgbClr val="FFC000"/>
                </a:solidFill>
              </a:rPr>
              <a:t>that </a:t>
            </a:r>
            <a:r>
              <a:rPr lang="en-GB" b="1" dirty="0">
                <a:solidFill>
                  <a:srgbClr val="FFC000"/>
                </a:solidFill>
              </a:rPr>
              <a:t>eternal life is granted to those who die in battle or execution </a:t>
            </a:r>
            <a:r>
              <a:rPr lang="en-GB" dirty="0">
                <a:solidFill>
                  <a:srgbClr val="FFC000"/>
                </a:solidFill>
              </a:rPr>
              <a:t>- hence their eagerness to have children, and their </a:t>
            </a:r>
            <a:r>
              <a:rPr lang="en-GB" b="1" dirty="0">
                <a:solidFill>
                  <a:srgbClr val="FFC000"/>
                </a:solidFill>
              </a:rPr>
              <a:t>contempt for death</a:t>
            </a:r>
            <a:r>
              <a:rPr lang="en-GB" dirty="0">
                <a:solidFill>
                  <a:srgbClr val="FFC000"/>
                </a:solidFill>
              </a:rPr>
              <a:t>.</a:t>
            </a:r>
          </a:p>
        </p:txBody>
      </p:sp>
    </p:spTree>
    <p:extLst>
      <p:ext uri="{BB962C8B-B14F-4D97-AF65-F5344CB8AC3E}">
        <p14:creationId xmlns:p14="http://schemas.microsoft.com/office/powerpoint/2010/main" val="211690315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3"/>
          <p:cNvSpPr>
            <a:spLocks noGrp="1"/>
          </p:cNvSpPr>
          <p:nvPr>
            <p:ph type="title"/>
          </p:nvPr>
        </p:nvSpPr>
        <p:spPr>
          <a:xfrm rot="4500000">
            <a:off x="5171893" y="2231024"/>
            <a:ext cx="4820301" cy="1436159"/>
          </a:xfrm>
        </p:spPr>
        <p:txBody>
          <a:bodyPr/>
          <a:lstStyle/>
          <a:p>
            <a:r>
              <a:rPr lang="en-GB" dirty="0"/>
              <a:t>Summary</a:t>
            </a:r>
          </a:p>
        </p:txBody>
      </p:sp>
      <p:sp>
        <p:nvSpPr>
          <p:cNvPr id="7" name="Content Placeholder 5"/>
          <p:cNvSpPr>
            <a:spLocks noGrp="1"/>
          </p:cNvSpPr>
          <p:nvPr>
            <p:ph sz="half" idx="2"/>
          </p:nvPr>
        </p:nvSpPr>
        <p:spPr>
          <a:xfrm rot="-900000">
            <a:off x="3270584" y="333223"/>
            <a:ext cx="3594535" cy="5996840"/>
          </a:xfrm>
        </p:spPr>
        <p:txBody>
          <a:bodyPr>
            <a:normAutofit fontScale="77500" lnSpcReduction="20000"/>
          </a:bodyPr>
          <a:lstStyle/>
          <a:p>
            <a:r>
              <a:rPr lang="en-GB" dirty="0"/>
              <a:t>Can we use these Greco-Roman sources for the study of Celtic religion ?</a:t>
            </a:r>
          </a:p>
          <a:p>
            <a:pPr lvl="1"/>
            <a:r>
              <a:rPr lang="de-DE" dirty="0"/>
              <a:t>the deities mentioned?</a:t>
            </a:r>
          </a:p>
          <a:p>
            <a:pPr lvl="1"/>
            <a:r>
              <a:rPr lang="de-DE" dirty="0"/>
              <a:t>re-incarnation?</a:t>
            </a:r>
          </a:p>
          <a:p>
            <a:pPr lvl="1"/>
            <a:r>
              <a:rPr lang="de-DE" dirty="0"/>
              <a:t>Pythagoreanism?</a:t>
            </a:r>
            <a:endParaRPr lang="en-GB" dirty="0"/>
          </a:p>
          <a:p>
            <a:endParaRPr lang="en-GB" dirty="0"/>
          </a:p>
          <a:p>
            <a:r>
              <a:rPr lang="en-GB" dirty="0"/>
              <a:t>Problem: Hardly anything can be corroborated by archaeological finds…</a:t>
            </a:r>
          </a:p>
          <a:p>
            <a:pPr lvl="1"/>
            <a:r>
              <a:rPr lang="de-DE" dirty="0"/>
              <a:t>Evidence for cult practices in Southern Gaul and Roman Tres Galliae is fundamentally different</a:t>
            </a:r>
          </a:p>
          <a:p>
            <a:pPr lvl="2"/>
            <a:r>
              <a:rPr lang="de-DE" dirty="0"/>
              <a:t>Due to lack of druidism? Or because it was always different?</a:t>
            </a:r>
            <a:endParaRPr lang="en-GB" dirty="0"/>
          </a:p>
        </p:txBody>
      </p:sp>
      <p:sp>
        <p:nvSpPr>
          <p:cNvPr id="9" name="Content Placeholder 4"/>
          <p:cNvSpPr>
            <a:spLocks noGrp="1"/>
          </p:cNvSpPr>
          <p:nvPr>
            <p:ph sz="half" idx="1"/>
          </p:nvPr>
        </p:nvSpPr>
        <p:spPr>
          <a:xfrm rot="-900000">
            <a:off x="567415" y="1156642"/>
            <a:ext cx="2868082" cy="6006644"/>
          </a:xfrm>
        </p:spPr>
        <p:txBody>
          <a:bodyPr>
            <a:normAutofit fontScale="77500" lnSpcReduction="20000"/>
          </a:bodyPr>
          <a:lstStyle/>
          <a:p>
            <a:r>
              <a:rPr lang="en-GB" dirty="0"/>
              <a:t>After Gallic Wars, increasing interest in Gauls, but despite 1</a:t>
            </a:r>
            <a:r>
              <a:rPr lang="en-GB" baseline="30000" dirty="0"/>
              <a:t>st</a:t>
            </a:r>
            <a:r>
              <a:rPr lang="en-GB" dirty="0"/>
              <a:t>-hand knowledge: </a:t>
            </a:r>
            <a:r>
              <a:rPr lang="en-GB" dirty="0">
                <a:sym typeface="Wingdings" pitchFamily="2" charset="2"/>
              </a:rPr>
              <a:t>obsolete t</a:t>
            </a:r>
            <a:r>
              <a:rPr lang="en-GB" dirty="0"/>
              <a:t>opoi</a:t>
            </a:r>
          </a:p>
          <a:p>
            <a:r>
              <a:rPr lang="en-GB" dirty="0"/>
              <a:t>Celts as image of negative behaviour</a:t>
            </a:r>
          </a:p>
          <a:p>
            <a:r>
              <a:rPr lang="en-GB" dirty="0"/>
              <a:t>Increasing instrumental-</a:t>
            </a:r>
            <a:br>
              <a:rPr lang="en-GB" dirty="0"/>
            </a:br>
            <a:r>
              <a:rPr lang="en-GB" dirty="0" err="1"/>
              <a:t>isation</a:t>
            </a:r>
            <a:r>
              <a:rPr lang="en-GB" dirty="0"/>
              <a:t> of well-known </a:t>
            </a:r>
            <a:r>
              <a:rPr lang="en-GB" i="1" dirty="0"/>
              <a:t>topoi</a:t>
            </a:r>
            <a:r>
              <a:rPr lang="en-GB" dirty="0"/>
              <a:t> for political means </a:t>
            </a:r>
          </a:p>
          <a:p>
            <a:pPr lvl="1"/>
            <a:r>
              <a:rPr lang="en-GB" dirty="0"/>
              <a:t>from Caesar to Claudius </a:t>
            </a:r>
            <a:br>
              <a:rPr lang="en-GB" dirty="0"/>
            </a:br>
            <a:r>
              <a:rPr lang="en-GB" dirty="0"/>
              <a:t>– from integration to destruction of druidism…</a:t>
            </a:r>
            <a:br>
              <a:rPr lang="en-GB" dirty="0"/>
            </a:br>
            <a:r>
              <a:rPr lang="en-GB" dirty="0"/>
              <a:t>from Celts </a:t>
            </a:r>
            <a:br>
              <a:rPr lang="en-GB" dirty="0"/>
            </a:br>
            <a:r>
              <a:rPr lang="en-GB" dirty="0"/>
              <a:t>            to druids</a:t>
            </a:r>
          </a:p>
        </p:txBody>
      </p:sp>
    </p:spTree>
    <p:extLst>
      <p:ext uri="{BB962C8B-B14F-4D97-AF65-F5344CB8AC3E}">
        <p14:creationId xmlns:p14="http://schemas.microsoft.com/office/powerpoint/2010/main" val="826619016"/>
      </p:ext>
    </p:extLst>
  </p:cSld>
  <p:clrMapOvr>
    <a:masterClrMapping/>
  </p:clrMapOvr>
  <p:transition spd="slow">
    <p:randomBar dir="vert"/>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de-DE" dirty="0"/>
              <a:t>THANK YOU !</a:t>
            </a:r>
            <a:endParaRPr lang="en-GB" dirty="0"/>
          </a:p>
        </p:txBody>
      </p:sp>
      <p:sp>
        <p:nvSpPr>
          <p:cNvPr id="4" name="Content Placeholder 3"/>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259151824"/>
      </p:ext>
    </p:extLst>
  </p:cSld>
  <p:clrMapOvr>
    <a:masterClrMapping/>
  </p:clrMapOvr>
  <p:transition spd="slow">
    <p:randomBar dir="vert"/>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Tree>
    <p:extLst>
      <p:ext uri="{BB962C8B-B14F-4D97-AF65-F5344CB8AC3E}">
        <p14:creationId xmlns:p14="http://schemas.microsoft.com/office/powerpoint/2010/main" val="1722009615"/>
      </p:ext>
    </p:extLst>
  </p:cSld>
  <p:clrMapOvr>
    <a:masterClrMapping/>
  </p:clrMapOvr>
  <p:transition spd="slow">
    <p:randomBar dir="vert"/>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b="1" dirty="0">
                <a:hlinkClick r:id="rId2"/>
              </a:rPr>
              <a:t>Against Human Sacrifice ^</a:t>
            </a:r>
            <a:r>
              <a:rPr lang="en-GB" dirty="0"/>
              <a:t> </a:t>
            </a:r>
            <a:r>
              <a:rPr lang="en-GB" dirty="0">
                <a:hlinkClick r:id="rId3"/>
              </a:rPr>
              <a:t>Wells, Peter. </a:t>
            </a:r>
            <a:r>
              <a:rPr lang="en-GB" i="1" dirty="0">
                <a:hlinkClick r:id="rId3"/>
              </a:rPr>
              <a:t>The Barbarians Speak</a:t>
            </a:r>
            <a:r>
              <a:rPr lang="en-GB" dirty="0">
                <a:hlinkClick r:id="rId3"/>
              </a:rPr>
              <a:t>, p. 59-60. Princeton University Press, 1999. ISBN 9780691089782</a:t>
            </a:r>
            <a:endParaRPr lang="en-GB" dirty="0"/>
          </a:p>
        </p:txBody>
      </p:sp>
    </p:spTree>
    <p:extLst>
      <p:ext uri="{BB962C8B-B14F-4D97-AF65-F5344CB8AC3E}">
        <p14:creationId xmlns:p14="http://schemas.microsoft.com/office/powerpoint/2010/main" val="1595038546"/>
      </p:ext>
    </p:extLst>
  </p:cSld>
  <p:clrMapOvr>
    <a:masterClrMapping/>
  </p:clrMapOvr>
  <p:transition spd="slow">
    <p:randomBar dir="vert"/>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Pliny CADUCEUS</a:t>
            </a:r>
            <a:endParaRPr lang="en-GB" dirty="0"/>
          </a:p>
        </p:txBody>
      </p:sp>
      <p:sp>
        <p:nvSpPr>
          <p:cNvPr id="3" name="Content Placeholder 2"/>
          <p:cNvSpPr>
            <a:spLocks noGrp="1"/>
          </p:cNvSpPr>
          <p:nvPr>
            <p:ph idx="1"/>
          </p:nvPr>
        </p:nvSpPr>
        <p:spPr/>
        <p:txBody>
          <a:bodyPr/>
          <a:lstStyle/>
          <a:p>
            <a:r>
              <a:rPr lang="de-DE" dirty="0"/>
              <a:t>Plin. NH XXIX 12, 52-54...</a:t>
            </a:r>
          </a:p>
          <a:p>
            <a:endParaRPr lang="de-DE" dirty="0"/>
          </a:p>
          <a:p>
            <a:r>
              <a:rPr lang="de-DE" i="1" dirty="0"/>
              <a:t>caduceus</a:t>
            </a:r>
            <a:r>
              <a:rPr lang="de-DE" dirty="0"/>
              <a:t> – foreigners – surrounded/intwined with serpents... symbol of peace...!</a:t>
            </a:r>
            <a:endParaRPr lang="en-GB" dirty="0"/>
          </a:p>
        </p:txBody>
      </p:sp>
    </p:spTree>
    <p:extLst>
      <p:ext uri="{BB962C8B-B14F-4D97-AF65-F5344CB8AC3E}">
        <p14:creationId xmlns:p14="http://schemas.microsoft.com/office/powerpoint/2010/main" val="121037433"/>
      </p:ext>
    </p:extLst>
  </p:cSld>
  <p:clrMapOvr>
    <a:masterClrMapping/>
  </p:clrMapOvr>
  <p:transition spd="slow">
    <p:randomBar dir="vert"/>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Valerius Maximus</a:t>
            </a:r>
            <a:endParaRPr lang="en-GB" dirty="0"/>
          </a:p>
        </p:txBody>
      </p:sp>
      <p:sp>
        <p:nvSpPr>
          <p:cNvPr id="3" name="Content Placeholder 2"/>
          <p:cNvSpPr>
            <a:spLocks noGrp="1"/>
          </p:cNvSpPr>
          <p:nvPr>
            <p:ph idx="1"/>
          </p:nvPr>
        </p:nvSpPr>
        <p:spPr/>
        <p:txBody>
          <a:bodyPr>
            <a:normAutofit fontScale="77500" lnSpcReduction="20000"/>
          </a:bodyPr>
          <a:lstStyle/>
          <a:p>
            <a:r>
              <a:rPr lang="de-DE" dirty="0"/>
              <a:t>Valerius Maximus II 6.10</a:t>
            </a:r>
          </a:p>
          <a:p>
            <a:r>
              <a:rPr lang="de-DE" dirty="0"/>
              <a:t>Dès qu‘on quitte ses remparts (Marseille), on rencontre cette vieille coutume des Gaulois dont le souvenir nous est rapporté: ils étaien accoutumés à se donner en prêt des sommes d‘argent qu‘ils devaient rembourser aux enfers, parce qu‘ils étaient persuadés que les âmes des humains étaient immortelles. Je dirais qu‘ils sont insensés ces hommes vêtus de braies (les Gaulois) s‘ils n‘avaient des conceptions que partageait aussi cet homme couvert du pallium (ce Grec) qu‘était Pythagore.“</a:t>
            </a:r>
            <a:endParaRPr lang="en-GB" dirty="0"/>
          </a:p>
        </p:txBody>
      </p:sp>
    </p:spTree>
    <p:extLst>
      <p:ext uri="{BB962C8B-B14F-4D97-AF65-F5344CB8AC3E}">
        <p14:creationId xmlns:p14="http://schemas.microsoft.com/office/powerpoint/2010/main" val="4290663346"/>
      </p:ext>
    </p:extLst>
  </p:cSld>
  <p:clrMapOvr>
    <a:masterClrMapping/>
  </p:clrMapOvr>
  <p:transition spd="slow">
    <p:randomBar dir="vert"/>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Jews</a:t>
            </a:r>
            <a:endParaRPr lang="en-GB" dirty="0"/>
          </a:p>
        </p:txBody>
      </p:sp>
      <p:sp>
        <p:nvSpPr>
          <p:cNvPr id="3" name="Content Placeholder 2"/>
          <p:cNvSpPr>
            <a:spLocks noGrp="1"/>
          </p:cNvSpPr>
          <p:nvPr>
            <p:ph idx="1"/>
          </p:nvPr>
        </p:nvSpPr>
        <p:spPr>
          <a:xfrm rot="900000">
            <a:off x="3017004" y="546120"/>
            <a:ext cx="5040525" cy="6453432"/>
          </a:xfrm>
        </p:spPr>
        <p:txBody>
          <a:bodyPr>
            <a:normAutofit fontScale="55000" lnSpcReduction="20000"/>
          </a:bodyPr>
          <a:lstStyle/>
          <a:p>
            <a:r>
              <a:rPr lang="de-DE" b="1" dirty="0"/>
              <a:t>Tacitus, Hist. 5.5 on Jews</a:t>
            </a:r>
          </a:p>
          <a:p>
            <a:r>
              <a:rPr lang="en-GB" dirty="0"/>
              <a:t>[5] Whatever their origin, these observances are sanctioned by their antiquity. </a:t>
            </a:r>
            <a:r>
              <a:rPr lang="en-GB" b="1" dirty="0">
                <a:solidFill>
                  <a:srgbClr val="FFC000"/>
                </a:solidFill>
              </a:rPr>
              <a:t>The other practices of the Jews are sinister and revolting</a:t>
            </a:r>
            <a:r>
              <a:rPr lang="en-GB" dirty="0"/>
              <a:t>, and have entrenched themselves by their very </a:t>
            </a:r>
            <a:r>
              <a:rPr lang="en-GB" b="1" dirty="0">
                <a:solidFill>
                  <a:srgbClr val="FFC000"/>
                </a:solidFill>
              </a:rPr>
              <a:t>wickedness</a:t>
            </a:r>
            <a:r>
              <a:rPr lang="en-GB" dirty="0"/>
              <a:t>. Wretches of the most abandoned kind who had no use for the religion of their fathers took to contributing dues and free-will offerings to swell the Jewish exchequer; and other reasons for their increasing wealth way be found in their stubborn loyalty and ready benevolence towards brother Jews. </a:t>
            </a:r>
            <a:r>
              <a:rPr lang="en-GB" b="1" dirty="0">
                <a:solidFill>
                  <a:srgbClr val="FFC000"/>
                </a:solidFill>
              </a:rPr>
              <a:t>But the rest of the world they confront with the hatred reserved for enemies</a:t>
            </a:r>
            <a:r>
              <a:rPr lang="en-GB" dirty="0"/>
              <a:t>. They will not feed or intermarry with gentiles. Though a most lascivious people, the Jews avoid sexual intercourse with women of alien race. Among themselves nothing is barred. They have introduced the practice of circumcision to show that they are different from others. Proselytes to Jewry adopt the same practices, and the </a:t>
            </a:r>
            <a:r>
              <a:rPr lang="en-GB" dirty="0">
                <a:solidFill>
                  <a:srgbClr val="FFC000"/>
                </a:solidFill>
              </a:rPr>
              <a:t>very first lesson they learn is to despise the gods</a:t>
            </a:r>
            <a:r>
              <a:rPr lang="en-GB" dirty="0"/>
              <a:t>, shed all feelings of patriotism, and consider parents, children and brothers as readily expendable. However, the Jews see to it that their numbers increase. It is a deadly sin to kill an unwanted child, and they think </a:t>
            </a:r>
            <a:r>
              <a:rPr lang="en-GB" dirty="0">
                <a:solidFill>
                  <a:srgbClr val="FFC000"/>
                </a:solidFill>
              </a:rPr>
              <a:t>that </a:t>
            </a:r>
            <a:r>
              <a:rPr lang="en-GB" b="1" dirty="0">
                <a:solidFill>
                  <a:srgbClr val="FFC000"/>
                </a:solidFill>
              </a:rPr>
              <a:t>eternal life is granted to those who die in battle or execution </a:t>
            </a:r>
            <a:r>
              <a:rPr lang="en-GB" dirty="0">
                <a:solidFill>
                  <a:srgbClr val="FFC000"/>
                </a:solidFill>
              </a:rPr>
              <a:t>- hence their eagerness to have children, and their </a:t>
            </a:r>
            <a:r>
              <a:rPr lang="en-GB" b="1" dirty="0">
                <a:solidFill>
                  <a:srgbClr val="FFC000"/>
                </a:solidFill>
              </a:rPr>
              <a:t>contempt for death</a:t>
            </a:r>
            <a:r>
              <a:rPr lang="en-GB" dirty="0">
                <a:solidFill>
                  <a:srgbClr val="FFC000"/>
                </a:solidFill>
              </a:rPr>
              <a:t>.</a:t>
            </a:r>
          </a:p>
        </p:txBody>
      </p:sp>
    </p:spTree>
    <p:extLst>
      <p:ext uri="{BB962C8B-B14F-4D97-AF65-F5344CB8AC3E}">
        <p14:creationId xmlns:p14="http://schemas.microsoft.com/office/powerpoint/2010/main" val="3658619292"/>
      </p:ext>
    </p:extLst>
  </p:cSld>
  <p:clrMapOvr>
    <a:masterClrMapping/>
  </p:clrMapOvr>
  <p:transition spd="slow">
    <p:randomBar dir="vert"/>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1026" name="Picture 2" descr="http://ritabay.files.wordpress.com/2011/10/lyr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908720"/>
            <a:ext cx="306705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4049231"/>
      </p:ext>
    </p:extLst>
  </p:cSld>
  <p:clrMapOvr>
    <a:masterClrMapping/>
  </p:clrMapOvr>
  <p:transition spd="slow">
    <p:randomBar dir="vert"/>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28725"/>
            <a:ext cx="9477375" cy="4400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18710149"/>
      </p:ext>
    </p:extLst>
  </p:cSld>
  <p:clrMapOvr>
    <a:masterClrMapping/>
  </p:clrMapOvr>
  <p:transition spd="slow">
    <p:randomBar dir="vert"/>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Philosophie---</a:t>
            </a:r>
            <a:endParaRPr lang="en-GB" dirty="0"/>
          </a:p>
        </p:txBody>
      </p:sp>
      <p:sp>
        <p:nvSpPr>
          <p:cNvPr id="3" name="Content Placeholder 2"/>
          <p:cNvSpPr>
            <a:spLocks noGrp="1"/>
          </p:cNvSpPr>
          <p:nvPr>
            <p:ph idx="1"/>
          </p:nvPr>
        </p:nvSpPr>
        <p:spPr>
          <a:xfrm rot="900000">
            <a:off x="3244091" y="587285"/>
            <a:ext cx="5287470" cy="5464514"/>
          </a:xfrm>
        </p:spPr>
        <p:txBody>
          <a:bodyPr>
            <a:normAutofit lnSpcReduction="10000"/>
          </a:bodyPr>
          <a:lstStyle/>
          <a:p>
            <a:r>
              <a:rPr lang="de-DE" dirty="0"/>
              <a:t>Brunaux p 106ff</a:t>
            </a:r>
          </a:p>
          <a:p>
            <a:r>
              <a:rPr lang="de-DE" dirty="0"/>
              <a:t>Alexandre de Milet, Polyhistor, </a:t>
            </a:r>
            <a:r>
              <a:rPr lang="de-DE" i="1" dirty="0"/>
              <a:t>Les symboles pythagoriciens...</a:t>
            </a:r>
            <a:endParaRPr lang="de-DE" dirty="0"/>
          </a:p>
          <a:p>
            <a:pPr lvl="1"/>
            <a:r>
              <a:rPr lang="de-DE" dirty="0"/>
              <a:t>In Clement d‘Alexandre, Stromateis. )Brunaux p. 107)</a:t>
            </a:r>
          </a:p>
          <a:p>
            <a:pPr lvl="1"/>
            <a:r>
              <a:rPr lang="de-DE" dirty="0"/>
              <a:t>...from 5th c. BC onwards, Greek knew about Gallic ‚wisdom‘...</a:t>
            </a:r>
          </a:p>
          <a:p>
            <a:r>
              <a:rPr lang="de-DE" dirty="0"/>
              <a:t>Diogene Laerce (Brunaux p. 110)</a:t>
            </a:r>
            <a:br>
              <a:rPr lang="de-DE" dirty="0"/>
            </a:br>
            <a:endParaRPr lang="en-GB" dirty="0"/>
          </a:p>
        </p:txBody>
      </p:sp>
    </p:spTree>
    <p:extLst>
      <p:ext uri="{BB962C8B-B14F-4D97-AF65-F5344CB8AC3E}">
        <p14:creationId xmlns:p14="http://schemas.microsoft.com/office/powerpoint/2010/main" val="251839047"/>
      </p:ext>
    </p:extLst>
  </p:cSld>
  <p:clrMapOvr>
    <a:masterClrMapping/>
  </p:clrMapOvr>
  <p:transition spd="slow">
    <p:randomBar dir="vert"/>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rot="900000">
            <a:off x="3097752" y="522629"/>
            <a:ext cx="5031875" cy="5963399"/>
          </a:xfrm>
        </p:spPr>
        <p:txBody>
          <a:bodyPr>
            <a:normAutofit fontScale="92500"/>
          </a:bodyPr>
          <a:lstStyle/>
          <a:p>
            <a:r>
              <a:rPr lang="de-DE" dirty="0"/>
              <a:t>Brunaux p. 117:</a:t>
            </a:r>
          </a:p>
          <a:p>
            <a:r>
              <a:rPr lang="de-DE" dirty="0"/>
              <a:t>Discourse between a famous Greek and an alien-barbarian priest</a:t>
            </a:r>
          </a:p>
          <a:p>
            <a:r>
              <a:rPr lang="de-DE" dirty="0"/>
              <a:t>recorded by STRABO VII 3, 8... 301-302.</a:t>
            </a:r>
          </a:p>
          <a:p>
            <a:r>
              <a:rPr lang="de-DE" dirty="0"/>
              <a:t>Between Ptol. Soter, general of Alexander...</a:t>
            </a:r>
          </a:p>
          <a:p>
            <a:pPr lvl="1"/>
            <a:r>
              <a:rPr lang="de-DE" dirty="0"/>
              <a:t>...“que le ciel tombe sur eux...“</a:t>
            </a:r>
          </a:p>
          <a:p>
            <a:pPr lvl="1"/>
            <a:r>
              <a:rPr lang="de-DE" dirty="0"/>
              <a:t>Brunaux p. 118: For Strabo „ the simplicity of the Barbarian...“</a:t>
            </a:r>
          </a:p>
          <a:p>
            <a:pPr lvl="1"/>
            <a:r>
              <a:rPr lang="de-DE" dirty="0"/>
              <a:t>But wisdom and diplomacy...</a:t>
            </a:r>
            <a:br>
              <a:rPr lang="de-DE" dirty="0"/>
            </a:br>
            <a:r>
              <a:rPr lang="de-DE" dirty="0"/>
              <a:t>Real fear...“end of the world...“</a:t>
            </a:r>
            <a:endParaRPr lang="en-GB" dirty="0"/>
          </a:p>
        </p:txBody>
      </p:sp>
    </p:spTree>
    <p:extLst>
      <p:ext uri="{BB962C8B-B14F-4D97-AF65-F5344CB8AC3E}">
        <p14:creationId xmlns:p14="http://schemas.microsoft.com/office/powerpoint/2010/main" val="3780251094"/>
      </p:ext>
    </p:extLst>
  </p:cSld>
  <p:clrMapOvr>
    <a:masterClrMapping/>
  </p:clrMapOvr>
  <p:transition spd="slow">
    <p:randomBar dir="vert"/>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de-DE" dirty="0"/>
              <a:t>Brunaux, p. 119</a:t>
            </a:r>
          </a:p>
          <a:p>
            <a:r>
              <a:rPr lang="de-DE" dirty="0"/>
              <a:t>Aristotle and Platon!</a:t>
            </a:r>
          </a:p>
          <a:p>
            <a:r>
              <a:rPr lang="de-DE" dirty="0"/>
              <a:t>Brunaux p. 151</a:t>
            </a:r>
          </a:p>
          <a:p>
            <a:r>
              <a:rPr lang="de-DE" dirty="0"/>
              <a:t>Gauls – philhellenes!</a:t>
            </a:r>
          </a:p>
          <a:p>
            <a:pPr lvl="1"/>
            <a:r>
              <a:rPr lang="de-DE" dirty="0"/>
              <a:t>Brunaux explains that because of ending –os/-on, the Celts can easily understand Greek and vice versa!!!!!</a:t>
            </a:r>
            <a:endParaRPr lang="en-GB" dirty="0"/>
          </a:p>
        </p:txBody>
      </p:sp>
    </p:spTree>
    <p:extLst>
      <p:ext uri="{BB962C8B-B14F-4D97-AF65-F5344CB8AC3E}">
        <p14:creationId xmlns:p14="http://schemas.microsoft.com/office/powerpoint/2010/main" val="182000713"/>
      </p:ext>
    </p:extLst>
  </p:cSld>
  <p:clrMapOvr>
    <a:masterClrMapping/>
  </p:clrMapOvr>
  <p:transition spd="slow">
    <p:randomBar dir="vert"/>
  </p:transition>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de-DE" dirty="0"/>
              <a:t>Golden age...</a:t>
            </a:r>
          </a:p>
          <a:p>
            <a:r>
              <a:rPr lang="de-DE" dirty="0"/>
              <a:t>Wisdom of druids... </a:t>
            </a:r>
            <a:r>
              <a:rPr lang="de-DE" dirty="0">
                <a:sym typeface="Wingdings" pitchFamily="2" charset="2"/>
              </a:rPr>
              <a:t>actions..</a:t>
            </a:r>
          </a:p>
          <a:p>
            <a:r>
              <a:rPr lang="de-DE" dirty="0">
                <a:sym typeface="Wingdings" pitchFamily="2" charset="2"/>
              </a:rPr>
              <a:t>Cf/ Brunaux 213</a:t>
            </a:r>
          </a:p>
          <a:p>
            <a:r>
              <a:rPr lang="de-DE" dirty="0">
                <a:sym typeface="Wingdings" pitchFamily="2" charset="2"/>
              </a:rPr>
              <a:t>Seneca Lucilius 19.90.5</a:t>
            </a:r>
          </a:p>
        </p:txBody>
      </p:sp>
    </p:spTree>
    <p:extLst>
      <p:ext uri="{BB962C8B-B14F-4D97-AF65-F5344CB8AC3E}">
        <p14:creationId xmlns:p14="http://schemas.microsoft.com/office/powerpoint/2010/main" val="120742464"/>
      </p:ext>
    </p:extLst>
  </p:cSld>
  <p:clrMapOvr>
    <a:masterClrMapping/>
  </p:clrMapOvr>
  <p:transition spd="slow">
    <p:randomBar dir="vert"/>
  </p:transition>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6146" name="Picture 2" descr="http://b.vimeocdn.com/ts/629/292/62929239_64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508" y="-819472"/>
            <a:ext cx="6096000" cy="45720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http://t0.gstatic.com/images?q=tbn:ANd9GcR_pvkleyUHNVac916YzWNi4PYvdD35V0GRn2ZTR7RoVcUh_a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8064" y="2060848"/>
            <a:ext cx="3429000" cy="2076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8805338"/>
      </p:ext>
    </p:extLst>
  </p:cSld>
  <p:clrMapOvr>
    <a:masterClrMapping/>
  </p:clrMapOvr>
  <p:transition spd="slow">
    <p:randomBar dir="vert"/>
  </p:transition>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sp>
        <p:nvSpPr>
          <p:cNvPr id="6" name="TextBox 5"/>
          <p:cNvSpPr txBox="1"/>
          <p:nvPr/>
        </p:nvSpPr>
        <p:spPr>
          <a:xfrm>
            <a:off x="2339752" y="0"/>
            <a:ext cx="4176464" cy="2677656"/>
          </a:xfrm>
          <a:prstGeom prst="rect">
            <a:avLst/>
          </a:prstGeom>
        </p:spPr>
        <p:style>
          <a:lnRef idx="1">
            <a:schemeClr val="accent2"/>
          </a:lnRef>
          <a:fillRef idx="3">
            <a:schemeClr val="accent2"/>
          </a:fillRef>
          <a:effectRef idx="2">
            <a:schemeClr val="accent2"/>
          </a:effectRef>
          <a:fontRef idx="minor">
            <a:schemeClr val="lt1"/>
          </a:fontRef>
        </p:style>
        <p:txBody>
          <a:bodyPr wrap="square" rtlCol="0">
            <a:spAutoFit/>
          </a:bodyPr>
          <a:lstStyle/>
          <a:p>
            <a:r>
              <a:rPr lang="de-DE" sz="2800" b="1" dirty="0"/>
              <a:t>CHECK Diod. Sic. V 31 </a:t>
            </a:r>
            <a:r>
              <a:rPr lang="de-DE" sz="2800" b="1" i="1" dirty="0"/>
              <a:t>!!!! / Il consacrent un homme.... Dans une libation... Puis ils le percent avec un epee... la chute...</a:t>
            </a:r>
            <a:endParaRPr lang="en-GB" sz="2800" b="1" i="1" dirty="0"/>
          </a:p>
        </p:txBody>
      </p:sp>
      <p:sp>
        <p:nvSpPr>
          <p:cNvPr id="7" name="Rectangle 6"/>
          <p:cNvSpPr/>
          <p:nvPr/>
        </p:nvSpPr>
        <p:spPr>
          <a:xfrm>
            <a:off x="179512" y="332656"/>
            <a:ext cx="2560701"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t>Cf. Athenaios of Naukratis</a:t>
            </a:r>
            <a:br>
              <a:rPr lang="de-DE" dirty="0"/>
            </a:br>
            <a:r>
              <a:rPr lang="en-GB" i="1" dirty="0" err="1"/>
              <a:t>Deipnosophistaí</a:t>
            </a:r>
            <a:br>
              <a:rPr lang="de-DE" dirty="0"/>
            </a:br>
            <a:r>
              <a:rPr lang="de-DE" dirty="0"/>
              <a:t>(c. AD 170-230)</a:t>
            </a:r>
          </a:p>
        </p:txBody>
      </p:sp>
    </p:spTree>
    <p:extLst>
      <p:ext uri="{BB962C8B-B14F-4D97-AF65-F5344CB8AC3E}">
        <p14:creationId xmlns:p14="http://schemas.microsoft.com/office/powerpoint/2010/main" val="1879274357"/>
      </p:ext>
    </p:extLst>
  </p:cSld>
  <p:clrMapOvr>
    <a:masterClrMapping/>
  </p:clrMapOvr>
  <p:transition spd="slow">
    <p:randomBar dir="vert"/>
  </p:transition>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Druids &amp; </a:t>
            </a:r>
            <a:br>
              <a:rPr lang="de-DE" dirty="0"/>
            </a:br>
            <a:r>
              <a:rPr lang="de-DE" dirty="0"/>
              <a:t>Philosophy</a:t>
            </a:r>
            <a:endParaRPr lang="en-GB" dirty="0"/>
          </a:p>
        </p:txBody>
      </p:sp>
      <p:sp>
        <p:nvSpPr>
          <p:cNvPr id="3" name="Content Placeholder 2"/>
          <p:cNvSpPr>
            <a:spLocks noGrp="1"/>
          </p:cNvSpPr>
          <p:nvPr>
            <p:ph idx="1"/>
          </p:nvPr>
        </p:nvSpPr>
        <p:spPr/>
        <p:txBody>
          <a:bodyPr>
            <a:normAutofit lnSpcReduction="10000"/>
          </a:bodyPr>
          <a:lstStyle/>
          <a:p>
            <a:pPr marL="365760" lvl="1"/>
            <a:r>
              <a:rPr lang="de-DE" dirty="0"/>
              <a:t>From the 5th century B.C. onwards, the Greeks knew about Celtic „wisdom“</a:t>
            </a:r>
            <a:br>
              <a:rPr lang="de-DE" dirty="0"/>
            </a:br>
            <a:endParaRPr lang="de-DE" dirty="0"/>
          </a:p>
          <a:p>
            <a:pPr marL="365760" lvl="1"/>
            <a:r>
              <a:rPr lang="de-DE" dirty="0"/>
              <a:t>Cf. Alexandre de Milet, Polyhistor, </a:t>
            </a:r>
            <a:r>
              <a:rPr lang="de-DE" i="1" dirty="0"/>
              <a:t>Les symboles pythagoriciens...</a:t>
            </a:r>
            <a:endParaRPr lang="de-DE" dirty="0"/>
          </a:p>
          <a:p>
            <a:pPr lvl="1"/>
            <a:r>
              <a:rPr lang="de-DE" dirty="0"/>
              <a:t>In Clement d‘Alexandre, Stromateis</a:t>
            </a:r>
            <a:br>
              <a:rPr lang="de-DE" dirty="0"/>
            </a:br>
            <a:r>
              <a:rPr lang="de-DE" dirty="0"/>
              <a:t>(Brunaux p. 107)</a:t>
            </a:r>
          </a:p>
          <a:p>
            <a:r>
              <a:rPr lang="de-DE" dirty="0"/>
              <a:t>Diogene Laerce (Brunaux p. 110)</a:t>
            </a:r>
            <a:br>
              <a:rPr lang="de-DE" dirty="0"/>
            </a:br>
            <a:endParaRPr lang="en-GB" dirty="0"/>
          </a:p>
          <a:p>
            <a:endParaRPr lang="en-GB" dirty="0"/>
          </a:p>
        </p:txBody>
      </p:sp>
      <p:sp>
        <p:nvSpPr>
          <p:cNvPr id="4" name="Oval 3"/>
          <p:cNvSpPr/>
          <p:nvPr/>
        </p:nvSpPr>
        <p:spPr>
          <a:xfrm>
            <a:off x="3419872" y="1196752"/>
            <a:ext cx="5040560" cy="3888432"/>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67919698"/>
      </p:ext>
    </p:extLst>
  </p:cSld>
  <p:clrMapOvr>
    <a:masterClrMapping/>
  </p:clrMapOvr>
  <p:transition spd="slow">
    <p:randomBar dir="vert"/>
  </p:transition>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Philosophy &amp; Rome</a:t>
            </a:r>
            <a:endParaRPr lang="en-GB" dirty="0"/>
          </a:p>
        </p:txBody>
      </p:sp>
      <p:sp>
        <p:nvSpPr>
          <p:cNvPr id="3" name="Content Placeholder 2"/>
          <p:cNvSpPr>
            <a:spLocks noGrp="1"/>
          </p:cNvSpPr>
          <p:nvPr>
            <p:ph idx="1"/>
          </p:nvPr>
        </p:nvSpPr>
        <p:spPr>
          <a:xfrm rot="900000">
            <a:off x="3228553" y="572995"/>
            <a:ext cx="5357308" cy="5904111"/>
          </a:xfrm>
        </p:spPr>
        <p:txBody>
          <a:bodyPr>
            <a:normAutofit lnSpcReduction="10000"/>
          </a:bodyPr>
          <a:lstStyle/>
          <a:p>
            <a:r>
              <a:rPr lang="de-DE" dirty="0"/>
              <a:t>Greeks report of Celtic philosophers, druids, perhaps even equal to Greek philosophers...</a:t>
            </a:r>
          </a:p>
          <a:p>
            <a:r>
              <a:rPr lang="de-DE" dirty="0"/>
              <a:t>But could the Roman accept such a view?</a:t>
            </a:r>
            <a:br>
              <a:rPr lang="de-DE" dirty="0"/>
            </a:br>
            <a:r>
              <a:rPr lang="de-DE" dirty="0"/>
              <a:t>Or did not they instead want to downgrade the Celts and Celtic religion?</a:t>
            </a:r>
            <a:br>
              <a:rPr lang="de-DE" dirty="0"/>
            </a:br>
            <a:br>
              <a:rPr lang="de-DE" dirty="0"/>
            </a:br>
            <a:br>
              <a:rPr lang="de-DE" dirty="0"/>
            </a:br>
            <a:br>
              <a:rPr lang="de-DE" dirty="0"/>
            </a:br>
            <a:br>
              <a:rPr lang="de-DE" dirty="0"/>
            </a:br>
            <a:endParaRPr lang="de-DE" dirty="0"/>
          </a:p>
        </p:txBody>
      </p:sp>
    </p:spTree>
    <p:extLst>
      <p:ext uri="{BB962C8B-B14F-4D97-AF65-F5344CB8AC3E}">
        <p14:creationId xmlns:p14="http://schemas.microsoft.com/office/powerpoint/2010/main" val="4239443971"/>
      </p:ext>
    </p:extLst>
  </p:cSld>
  <p:clrMapOvr>
    <a:masterClrMapping/>
  </p:clrMapOvr>
  <p:transition spd="slow">
    <p:randomBar dir="vert"/>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Marseille!</a:t>
            </a:r>
            <a:endParaRPr lang="en-GB" dirty="0"/>
          </a:p>
        </p:txBody>
      </p:sp>
      <p:sp>
        <p:nvSpPr>
          <p:cNvPr id="3" name="Content Placeholder 2"/>
          <p:cNvSpPr>
            <a:spLocks noGrp="1"/>
          </p:cNvSpPr>
          <p:nvPr>
            <p:ph idx="1"/>
          </p:nvPr>
        </p:nvSpPr>
        <p:spPr/>
        <p:txBody>
          <a:bodyPr>
            <a:normAutofit fontScale="92500" lnSpcReduction="20000"/>
          </a:bodyPr>
          <a:lstStyle/>
          <a:p>
            <a:r>
              <a:rPr lang="de-DE" dirty="0"/>
              <a:t>Brunaux: p. 156:</a:t>
            </a:r>
          </a:p>
          <a:p>
            <a:r>
              <a:rPr lang="de-DE" dirty="0"/>
              <a:t>...The role of Marseille... All information... Passes through Marseille, its archives, etc...</a:t>
            </a:r>
          </a:p>
          <a:p>
            <a:r>
              <a:rPr lang="de-DE" dirty="0"/>
              <a:t>He over-estimates the role of Marseille!</a:t>
            </a:r>
          </a:p>
          <a:p>
            <a:r>
              <a:rPr lang="de-DE" dirty="0"/>
              <a:t>Moreover, how much information do we really have...?</a:t>
            </a:r>
          </a:p>
          <a:p>
            <a:r>
              <a:rPr lang="de-DE" dirty="0"/>
              <a:t>P.159: Gauls copy Marseilles...</a:t>
            </a:r>
          </a:p>
          <a:p>
            <a:pPr lvl="1"/>
            <a:r>
              <a:rPr lang="de-DE" dirty="0"/>
              <a:t>E.g. Animal sacrifice....</a:t>
            </a:r>
            <a:endParaRPr lang="en-GB" dirty="0"/>
          </a:p>
        </p:txBody>
      </p:sp>
    </p:spTree>
    <p:extLst>
      <p:ext uri="{BB962C8B-B14F-4D97-AF65-F5344CB8AC3E}">
        <p14:creationId xmlns:p14="http://schemas.microsoft.com/office/powerpoint/2010/main" val="4184605069"/>
      </p:ext>
    </p:extLst>
  </p:cSld>
  <p:clrMapOvr>
    <a:masterClrMapping/>
  </p:clrMapOvr>
  <p:transition spd="slow">
    <p:randomBar dir="vert"/>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a:p>
        </p:txBody>
      </p:sp>
      <p:pic>
        <p:nvPicPr>
          <p:cNvPr id="6146" name="Picture 2" descr="http://mightygodking.com/images/asterix/asterix1/asterix3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4466" y="476672"/>
            <a:ext cx="5715000" cy="27432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8984645"/>
      </p:ext>
    </p:extLst>
  </p:cSld>
  <p:clrMapOvr>
    <a:masterClrMapping/>
  </p:clrMapOvr>
  <p:transition spd="slow">
    <p:randomBar dir="vert"/>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Diodorus Sic.</a:t>
            </a:r>
            <a:br>
              <a:rPr lang="de-DE" dirty="0"/>
            </a:br>
            <a:r>
              <a:rPr lang="de-DE" dirty="0"/>
              <a:t>DIOSCURII</a:t>
            </a:r>
            <a:endParaRPr lang="en-GB" dirty="0"/>
          </a:p>
        </p:txBody>
      </p:sp>
      <p:sp>
        <p:nvSpPr>
          <p:cNvPr id="3" name="Content Placeholder 2"/>
          <p:cNvSpPr>
            <a:spLocks noGrp="1"/>
          </p:cNvSpPr>
          <p:nvPr>
            <p:ph idx="1"/>
          </p:nvPr>
        </p:nvSpPr>
        <p:spPr/>
        <p:txBody>
          <a:bodyPr/>
          <a:lstStyle/>
          <a:p>
            <a:r>
              <a:rPr lang="de-DE" dirty="0"/>
              <a:t>Diod. Sic. IV 56</a:t>
            </a:r>
          </a:p>
          <a:p>
            <a:pPr lvl="1"/>
            <a:r>
              <a:rPr lang="de-DE" dirty="0"/>
              <a:t>Dioscurii!</a:t>
            </a:r>
          </a:p>
          <a:p>
            <a:r>
              <a:rPr lang="de-DE" dirty="0"/>
              <a:t>Diod. Sic. V 27</a:t>
            </a:r>
          </a:p>
          <a:p>
            <a:pPr lvl="1"/>
            <a:r>
              <a:rPr lang="de-DE" dirty="0"/>
              <a:t>On sanctuaries....</a:t>
            </a:r>
            <a:endParaRPr lang="en-GB" dirty="0"/>
          </a:p>
        </p:txBody>
      </p:sp>
    </p:spTree>
    <p:extLst>
      <p:ext uri="{BB962C8B-B14F-4D97-AF65-F5344CB8AC3E}">
        <p14:creationId xmlns:p14="http://schemas.microsoft.com/office/powerpoint/2010/main" val="4073163145"/>
      </p:ext>
    </p:extLst>
  </p:cSld>
  <p:clrMapOvr>
    <a:masterClrMapping/>
  </p:clrMapOvr>
  <p:transition spd="slow">
    <p:randomBar dir="vert"/>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de-DE" dirty="0"/>
              <a:t>Brennus</a:t>
            </a:r>
            <a:br>
              <a:rPr lang="de-DE" dirty="0"/>
            </a:br>
            <a:r>
              <a:rPr lang="de-DE" dirty="0"/>
              <a:t>anthropomrophic representations</a:t>
            </a:r>
            <a:endParaRPr lang="en-GB" dirty="0"/>
          </a:p>
        </p:txBody>
      </p:sp>
      <p:sp>
        <p:nvSpPr>
          <p:cNvPr id="3" name="Content Placeholder 2"/>
          <p:cNvSpPr>
            <a:spLocks noGrp="1"/>
          </p:cNvSpPr>
          <p:nvPr>
            <p:ph idx="1"/>
          </p:nvPr>
        </p:nvSpPr>
        <p:spPr/>
        <p:txBody>
          <a:bodyPr/>
          <a:lstStyle/>
          <a:p>
            <a:r>
              <a:rPr lang="de-DE" dirty="0"/>
              <a:t>Diod. Sic. XXII 9</a:t>
            </a:r>
            <a:br>
              <a:rPr lang="de-DE" dirty="0"/>
            </a:br>
            <a:r>
              <a:rPr lang="de-DE" dirty="0"/>
              <a:t>Brennus... </a:t>
            </a:r>
          </a:p>
          <a:p>
            <a:r>
              <a:rPr lang="de-DE" dirty="0"/>
              <a:t>Cf. Iberia:</a:t>
            </a:r>
            <a:br>
              <a:rPr lang="de-DE" dirty="0"/>
            </a:br>
            <a:r>
              <a:rPr lang="de-DE" dirty="0"/>
              <a:t>atheism... !</a:t>
            </a:r>
            <a:endParaRPr lang="en-GB" dirty="0"/>
          </a:p>
        </p:txBody>
      </p:sp>
    </p:spTree>
    <p:extLst>
      <p:ext uri="{BB962C8B-B14F-4D97-AF65-F5344CB8AC3E}">
        <p14:creationId xmlns:p14="http://schemas.microsoft.com/office/powerpoint/2010/main" val="2680105895"/>
      </p:ext>
    </p:extLst>
  </p:cSld>
  <p:clrMapOvr>
    <a:masterClrMapping/>
  </p:clrMapOvr>
  <p:transition spd="slow">
    <p:randomBar dir="vert"/>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de-DE" dirty="0"/>
              <a:t>LUCAIN</a:t>
            </a:r>
            <a:br>
              <a:rPr lang="de-DE" dirty="0"/>
            </a:br>
            <a:r>
              <a:rPr lang="de-DE" dirty="0"/>
              <a:t>Caesar – cutting wood....</a:t>
            </a:r>
            <a:endParaRPr lang="en-GB" dirty="0"/>
          </a:p>
        </p:txBody>
      </p:sp>
      <p:sp>
        <p:nvSpPr>
          <p:cNvPr id="3" name="Content Placeholder 2"/>
          <p:cNvSpPr>
            <a:spLocks noGrp="1"/>
          </p:cNvSpPr>
          <p:nvPr>
            <p:ph idx="1"/>
          </p:nvPr>
        </p:nvSpPr>
        <p:spPr/>
        <p:txBody>
          <a:bodyPr/>
          <a:lstStyle/>
          <a:p>
            <a:r>
              <a:rPr lang="de-DE" dirty="0"/>
              <a:t>Lucain III 399-452</a:t>
            </a:r>
          </a:p>
          <a:p>
            <a:endParaRPr lang="de-DE" dirty="0"/>
          </a:p>
          <a:p>
            <a:r>
              <a:rPr lang="de-DE" dirty="0"/>
              <a:t>Il y avait un bois sacre.... depuis les temps les plus anciens.... </a:t>
            </a:r>
            <a:br>
              <a:rPr lang="de-DE" dirty="0"/>
            </a:br>
            <a:r>
              <a:rPr lang="de-DE" dirty="0"/>
              <a:t>(Cesar) a ordonne d~</a:t>
            </a:r>
          </a:p>
          <a:p>
            <a:endParaRPr lang="de-DE" dirty="0"/>
          </a:p>
          <a:p>
            <a:endParaRPr lang="de-DE" dirty="0"/>
          </a:p>
          <a:p>
            <a:endParaRPr lang="de-DE" dirty="0"/>
          </a:p>
          <a:p>
            <a:endParaRPr lang="de-DE" dirty="0"/>
          </a:p>
          <a:p>
            <a:endParaRPr lang="en-GB" dirty="0"/>
          </a:p>
        </p:txBody>
      </p:sp>
    </p:spTree>
    <p:extLst>
      <p:ext uri="{BB962C8B-B14F-4D97-AF65-F5344CB8AC3E}">
        <p14:creationId xmlns:p14="http://schemas.microsoft.com/office/powerpoint/2010/main" val="27166066"/>
      </p:ext>
    </p:extLst>
  </p:cSld>
  <p:clrMapOvr>
    <a:masterClrMapping/>
  </p:clrMapOvr>
  <p:transition spd="slow">
    <p:randomBar dir="vert"/>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5" descr="http://images.nwnmedia.co.uk/assets/article_main/2012/09/26TaiCochio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965525"/>
            <a:ext cx="2114550" cy="184785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057275" y="4986880"/>
            <a:ext cx="1440160" cy="923330"/>
          </a:xfrm>
          <a:prstGeom prst="rect">
            <a:avLst/>
          </a:prstGeom>
          <a:noFill/>
        </p:spPr>
        <p:txBody>
          <a:bodyPr wrap="square" rtlCol="0">
            <a:spAutoFit/>
          </a:bodyPr>
          <a:lstStyle/>
          <a:p>
            <a:r>
              <a:rPr lang="en-GB" dirty="0" err="1"/>
              <a:t>Llanedwen</a:t>
            </a:r>
            <a:r>
              <a:rPr lang="en-GB" dirty="0"/>
              <a:t> Tai </a:t>
            </a:r>
            <a:r>
              <a:rPr lang="en-GB" dirty="0" err="1"/>
              <a:t>Cochion</a:t>
            </a:r>
            <a:r>
              <a:rPr lang="en-GB" dirty="0"/>
              <a:t> settlement,</a:t>
            </a:r>
          </a:p>
        </p:txBody>
      </p:sp>
    </p:spTree>
    <p:extLst>
      <p:ext uri="{BB962C8B-B14F-4D97-AF65-F5344CB8AC3E}">
        <p14:creationId xmlns:p14="http://schemas.microsoft.com/office/powerpoint/2010/main" val="3183326149"/>
      </p:ext>
    </p:extLst>
  </p:cSld>
  <p:clrMapOvr>
    <a:masterClrMapping/>
  </p:clrMapOvr>
  <p:transition spd="slow">
    <p:randomBar dir="vert"/>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a:t>Pythagoreanism</a:t>
            </a:r>
            <a:endParaRPr lang="en-GB" dirty="0"/>
          </a:p>
        </p:txBody>
      </p:sp>
      <p:sp>
        <p:nvSpPr>
          <p:cNvPr id="3" name="Content Placeholder 2"/>
          <p:cNvSpPr>
            <a:spLocks noGrp="1"/>
          </p:cNvSpPr>
          <p:nvPr>
            <p:ph idx="1"/>
          </p:nvPr>
        </p:nvSpPr>
        <p:spPr>
          <a:xfrm rot="900000">
            <a:off x="3055465" y="941441"/>
            <a:ext cx="5391809" cy="5309262"/>
          </a:xfrm>
        </p:spPr>
        <p:txBody>
          <a:bodyPr>
            <a:normAutofit fontScale="92500"/>
          </a:bodyPr>
          <a:lstStyle/>
          <a:p>
            <a:r>
              <a:rPr lang="de-DE" dirty="0"/>
              <a:t>Are there really parallels between Druidism </a:t>
            </a:r>
            <a:br>
              <a:rPr lang="de-DE" dirty="0"/>
            </a:br>
            <a:r>
              <a:rPr lang="de-DE" dirty="0"/>
              <a:t>&amp; Pythagoreanism ? </a:t>
            </a:r>
          </a:p>
          <a:p>
            <a:pPr lvl="3"/>
            <a:r>
              <a:rPr lang="de-DE" dirty="0"/>
              <a:t>leaving aside maths and natural sciences</a:t>
            </a:r>
          </a:p>
          <a:p>
            <a:r>
              <a:rPr lang="de-DE" dirty="0">
                <a:solidFill>
                  <a:srgbClr val="FFC000"/>
                </a:solidFill>
              </a:rPr>
              <a:t>Or is this a circular argument?!</a:t>
            </a:r>
          </a:p>
          <a:p>
            <a:r>
              <a:rPr lang="de-DE" dirty="0"/>
              <a:t>Pythagoras: </a:t>
            </a:r>
            <a:br>
              <a:rPr lang="de-DE" dirty="0"/>
            </a:br>
            <a:r>
              <a:rPr lang="de-DE" dirty="0"/>
              <a:t>several alien teachers (druids, bramanes,...=</a:t>
            </a:r>
          </a:p>
          <a:p>
            <a:r>
              <a:rPr lang="de-DE" dirty="0"/>
              <a:t>Hippolyte, </a:t>
            </a:r>
            <a:r>
              <a:rPr lang="de-DE" i="1" dirty="0"/>
              <a:t>Refutation de toutes les heresies </a:t>
            </a:r>
            <a:r>
              <a:rPr lang="de-DE" dirty="0"/>
              <a:t>I 25 (Brunaux p.170)</a:t>
            </a:r>
            <a:endParaRPr lang="en-GB" dirty="0"/>
          </a:p>
        </p:txBody>
      </p:sp>
    </p:spTree>
    <p:extLst>
      <p:ext uri="{BB962C8B-B14F-4D97-AF65-F5344CB8AC3E}">
        <p14:creationId xmlns:p14="http://schemas.microsoft.com/office/powerpoint/2010/main" val="3891945412"/>
      </p:ext>
    </p:extLst>
  </p:cSld>
  <p:clrMapOvr>
    <a:masterClrMapping/>
  </p:clrMapOvr>
  <p:transition spd="slow">
    <p:randomBar dir="vert"/>
  </p:transition>
</p:sld>
</file>

<file path=ppt/theme/theme1.xml><?xml version="1.0" encoding="utf-8"?>
<a:theme xmlns:a="http://schemas.openxmlformats.org/drawingml/2006/main" name="Kilter">
  <a:themeElements>
    <a:clrScheme name="Kilter">
      <a:dk1>
        <a:sysClr val="windowText" lastClr="000000"/>
      </a:dk1>
      <a:lt1>
        <a:sysClr val="window" lastClr="FFFFFF"/>
      </a:lt1>
      <a:dk2>
        <a:srgbClr val="318FC5"/>
      </a:dk2>
      <a:lt2>
        <a:srgbClr val="AEE8FB"/>
      </a:lt2>
      <a:accent1>
        <a:srgbClr val="76C5EF"/>
      </a:accent1>
      <a:accent2>
        <a:srgbClr val="FEA022"/>
      </a:accent2>
      <a:accent3>
        <a:srgbClr val="FF6700"/>
      </a:accent3>
      <a:accent4>
        <a:srgbClr val="70A525"/>
      </a:accent4>
      <a:accent5>
        <a:srgbClr val="A5D848"/>
      </a:accent5>
      <a:accent6>
        <a:srgbClr val="20768C"/>
      </a:accent6>
      <a:hlink>
        <a:srgbClr val="7AB6E8"/>
      </a:hlink>
      <a:folHlink>
        <a:srgbClr val="83B0D3"/>
      </a:folHlink>
    </a:clrScheme>
    <a:fontScheme name="Kilter">
      <a:majorFont>
        <a:latin typeface="Rockwell"/>
        <a:ea typeface=""/>
        <a:cs typeface=""/>
        <a:font script="Grek" typeface="Cambria"/>
        <a:font script="Cyrl" typeface="Cambria"/>
        <a:font script="Jpan" typeface="HGS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Rockwell"/>
        <a:ea typeface=""/>
        <a:cs typeface=""/>
        <a:font script="Grek" typeface="Cambria"/>
        <a:font script="Cyrl" typeface="Cambria"/>
        <a:font script="Jpan" typeface="HGS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ilter">
      <a:fillStyleLst>
        <a:solidFill>
          <a:schemeClr val="phClr"/>
        </a:solidFill>
        <a:gradFill rotWithShape="1">
          <a:gsLst>
            <a:gs pos="0">
              <a:schemeClr val="phClr">
                <a:tint val="14000"/>
                <a:satMod val="180000"/>
                <a:lumMod val="100000"/>
              </a:schemeClr>
            </a:gs>
            <a:gs pos="42000">
              <a:schemeClr val="phClr">
                <a:tint val="40000"/>
                <a:satMod val="160000"/>
                <a:lumMod val="94000"/>
              </a:schemeClr>
            </a:gs>
            <a:gs pos="100000">
              <a:schemeClr val="phClr">
                <a:tint val="94000"/>
                <a:satMod val="140000"/>
              </a:schemeClr>
            </a:gs>
          </a:gsLst>
          <a:lin ang="5160000" scaled="1"/>
        </a:gradFill>
        <a:gradFill rotWithShape="1">
          <a:gsLst>
            <a:gs pos="38000">
              <a:schemeClr val="phClr">
                <a:satMod val="120000"/>
              </a:schemeClr>
            </a:gs>
            <a:gs pos="100000">
              <a:schemeClr val="phClr">
                <a:shade val="60000"/>
                <a:satMod val="180000"/>
                <a:lumMod val="70000"/>
              </a:schemeClr>
            </a:gs>
          </a:gsLst>
          <a:lin ang="4680000" scaled="0"/>
        </a:gradFill>
      </a:fillStyleLst>
      <a:lnStyleLst>
        <a:ln w="12700" cap="flat" cmpd="sng" algn="ctr">
          <a:solidFill>
            <a:schemeClr val="phClr">
              <a:shade val="50000"/>
            </a:schemeClr>
          </a:solidFill>
          <a:prstDash val="solid"/>
        </a:ln>
        <a:ln w="25400" cap="flat" cmpd="sng" algn="ctr">
          <a:solidFill>
            <a:schemeClr val="phClr">
              <a:shade val="75000"/>
              <a:lumMod val="90000"/>
            </a:schemeClr>
          </a:solidFill>
          <a:prstDash val="solid"/>
        </a:ln>
        <a:ln w="38100" cap="flat" cmpd="sng" algn="ctr">
          <a:solidFill>
            <a:schemeClr val="phClr"/>
          </a:solidFill>
          <a:prstDash val="solid"/>
        </a:ln>
      </a:lnStyleLst>
      <a:effectStyleLst>
        <a:effectStyle>
          <a:effectLst>
            <a:outerShdw blurRad="63500" dist="12700" dir="5400000" sx="102000" sy="102000" rotWithShape="0">
              <a:srgbClr val="000000">
                <a:alpha val="20000"/>
              </a:srgbClr>
            </a:outerShdw>
          </a:effectLst>
        </a:effectStyle>
        <a:effectStyle>
          <a:effectLst>
            <a:outerShdw blurRad="76200" dist="25400" dir="5400000" rotWithShape="0">
              <a:srgbClr val="000000">
                <a:alpha val="50000"/>
              </a:srgbClr>
            </a:outerShdw>
          </a:effectLst>
          <a:scene3d>
            <a:camera prst="orthographicFront">
              <a:rot lat="0" lon="0" rev="0"/>
            </a:camera>
            <a:lightRig rig="glow" dir="tl">
              <a:rot lat="0" lon="0" rev="19800000"/>
            </a:lightRig>
          </a:scene3d>
          <a:sp3d prstMaterial="metal">
            <a:bevelT w="152400" h="63500" prst="softRound"/>
          </a:sp3d>
        </a:effectStyle>
        <a:effectStyle>
          <a:effectLst>
            <a:outerShdw blurRad="107950" dist="12700" dir="5040000" rotWithShape="0">
              <a:srgbClr val="000000">
                <a:alpha val="54000"/>
              </a:srgbClr>
            </a:outerShdw>
          </a:effectLst>
          <a:scene3d>
            <a:camera prst="orthographicFront">
              <a:rot lat="0" lon="0" rev="0"/>
            </a:camera>
            <a:lightRig rig="threePt" dir="tl">
              <a:rot lat="0" lon="0" rev="19800000"/>
            </a:lightRig>
          </a:scene3d>
          <a:sp3d prstMaterial="plastic">
            <a:bevelT h="63500" prst="softRound"/>
          </a:sp3d>
        </a:effectStyle>
      </a:effectStyleLst>
      <a:bgFillStyleLst>
        <a:solidFill>
          <a:schemeClr val="phClr"/>
        </a:solidFill>
        <a:gradFill rotWithShape="1">
          <a:gsLst>
            <a:gs pos="0">
              <a:schemeClr val="phClr">
                <a:tint val="95000"/>
                <a:satMod val="140000"/>
                <a:lumMod val="120000"/>
              </a:schemeClr>
            </a:gs>
            <a:gs pos="100000">
              <a:schemeClr val="phClr">
                <a:tint val="95000"/>
                <a:shade val="70000"/>
                <a:satMod val="180000"/>
                <a:lumMod val="82000"/>
              </a:schemeClr>
            </a:gs>
          </a:gsLst>
          <a:path path="circle">
            <a:fillToRect l="25000" t="25000" r="25000" b="25000"/>
          </a:path>
        </a:gradFill>
        <a:gradFill rotWithShape="1">
          <a:gsLst>
            <a:gs pos="0">
              <a:schemeClr val="phClr">
                <a:tint val="94000"/>
                <a:satMod val="140000"/>
                <a:lumMod val="120000"/>
              </a:schemeClr>
            </a:gs>
            <a:gs pos="100000">
              <a:schemeClr val="phClr">
                <a:tint val="97000"/>
                <a:shade val="70000"/>
                <a:satMod val="190000"/>
                <a:lumMod val="72000"/>
              </a:schemeClr>
            </a:gs>
          </a:gsLst>
          <a:path path="circle">
            <a:fillToRect l="50000" t="50000" r="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Kilter</Template>
  <TotalTime>0</TotalTime>
  <Words>6580</Words>
  <Application>Microsoft Office PowerPoint</Application>
  <PresentationFormat>On-screen Show (4:3)</PresentationFormat>
  <Paragraphs>555</Paragraphs>
  <Slides>90</Slides>
  <Notes>24</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90</vt:i4>
      </vt:variant>
    </vt:vector>
  </HeadingPairs>
  <TitlesOfParts>
    <vt:vector size="97" baseType="lpstr">
      <vt:lpstr>Arial</vt:lpstr>
      <vt:lpstr>Calibri</vt:lpstr>
      <vt:lpstr>Cambria</vt:lpstr>
      <vt:lpstr>Rockwell</vt:lpstr>
      <vt:lpstr>Wingdings</vt:lpstr>
      <vt:lpstr>Kilter</vt:lpstr>
      <vt:lpstr>Dokument</vt:lpstr>
      <vt:lpstr>Manipulating  the Past</vt:lpstr>
      <vt:lpstr>Introduction</vt:lpstr>
      <vt:lpstr>Mona:  druids‘ last stand</vt:lpstr>
      <vt:lpstr>Mona:  druids‘ last stand</vt:lpstr>
      <vt:lpstr>Pliny</vt:lpstr>
      <vt:lpstr>Pliny</vt:lpstr>
      <vt:lpstr>Lucanus</vt:lpstr>
      <vt:lpstr>Structure</vt:lpstr>
      <vt:lpstr>Structure</vt:lpstr>
      <vt:lpstr>Structure</vt:lpstr>
      <vt:lpstr>Structure</vt:lpstr>
      <vt:lpstr>Structure</vt:lpstr>
      <vt:lpstr>Negative Image</vt:lpstr>
      <vt:lpstr>human  sacrifice</vt:lpstr>
      <vt:lpstr>human  sacrifice</vt:lpstr>
      <vt:lpstr>human  sacrifice</vt:lpstr>
      <vt:lpstr>human  sacrifice</vt:lpstr>
      <vt:lpstr>human  sacrifice</vt:lpstr>
      <vt:lpstr>human  sacrifice</vt:lpstr>
      <vt:lpstr>human  sacrifice</vt:lpstr>
      <vt:lpstr>head cult</vt:lpstr>
      <vt:lpstr>head cult</vt:lpstr>
      <vt:lpstr>head cult</vt:lpstr>
      <vt:lpstr>head cult</vt:lpstr>
      <vt:lpstr>ancestor cult</vt:lpstr>
      <vt:lpstr>human  sacrifice</vt:lpstr>
      <vt:lpstr>human  sacrifice</vt:lpstr>
      <vt:lpstr>human  sacrifice</vt:lpstr>
      <vt:lpstr>human  sacrifice</vt:lpstr>
      <vt:lpstr>human  sacrifice</vt:lpstr>
      <vt:lpstr>human  sacrifice</vt:lpstr>
      <vt:lpstr>human  sacrifice</vt:lpstr>
      <vt:lpstr>human  sacrifice</vt:lpstr>
      <vt:lpstr>human  sacrifice</vt:lpstr>
      <vt:lpstr>Manipulation of bodies</vt:lpstr>
      <vt:lpstr>Instrumentalisation</vt:lpstr>
      <vt:lpstr>Instrumentalisation</vt:lpstr>
      <vt:lpstr>Instrumentalisation</vt:lpstr>
      <vt:lpstr>Instrumentalisation</vt:lpstr>
      <vt:lpstr>Cicero</vt:lpstr>
      <vt:lpstr>Cicero</vt:lpstr>
      <vt:lpstr>Instrumentalisation</vt:lpstr>
      <vt:lpstr>Instrumentalisation</vt:lpstr>
      <vt:lpstr>human  sacrifice</vt:lpstr>
      <vt:lpstr>Summary</vt:lpstr>
      <vt:lpstr>The positive image</vt:lpstr>
      <vt:lpstr>The positive image</vt:lpstr>
      <vt:lpstr>The positive image</vt:lpstr>
      <vt:lpstr>The positive image</vt:lpstr>
      <vt:lpstr>The positive image</vt:lpstr>
      <vt:lpstr>Poseidonios</vt:lpstr>
      <vt:lpstr>Poseidonios</vt:lpstr>
      <vt:lpstr>Poseidonios</vt:lpstr>
      <vt:lpstr>Druids &amp;  Philosophy</vt:lpstr>
      <vt:lpstr>Re-incarnation</vt:lpstr>
      <vt:lpstr>Re-incarnation</vt:lpstr>
      <vt:lpstr>Re-incarnation</vt:lpstr>
      <vt:lpstr>Pythagoreanism</vt:lpstr>
      <vt:lpstr>Origin of druidism...</vt:lpstr>
      <vt:lpstr>More Celto-Greek parallels ?</vt:lpstr>
      <vt:lpstr>Islands of  women-only cults</vt:lpstr>
      <vt:lpstr>Islands of  women-only cults</vt:lpstr>
      <vt:lpstr>Islands of  women-only cults</vt:lpstr>
      <vt:lpstr>Celto-Greek relations</vt:lpstr>
      <vt:lpstr>Summary</vt:lpstr>
      <vt:lpstr>Summary</vt:lpstr>
      <vt:lpstr>Summary</vt:lpstr>
      <vt:lpstr>THANK YOU !</vt:lpstr>
      <vt:lpstr>PowerPoint Presentation</vt:lpstr>
      <vt:lpstr>PowerPoint Presentation</vt:lpstr>
      <vt:lpstr>Pliny CADUCEUS</vt:lpstr>
      <vt:lpstr>Valerius Maximus</vt:lpstr>
      <vt:lpstr>Jews</vt:lpstr>
      <vt:lpstr>PowerPoint Presentation</vt:lpstr>
      <vt:lpstr>PowerPoint Presentation</vt:lpstr>
      <vt:lpstr>Philosophie---</vt:lpstr>
      <vt:lpstr>PowerPoint Presentation</vt:lpstr>
      <vt:lpstr>PowerPoint Presentation</vt:lpstr>
      <vt:lpstr>PowerPoint Presentation</vt:lpstr>
      <vt:lpstr>PowerPoint Presentation</vt:lpstr>
      <vt:lpstr>PowerPoint Presentation</vt:lpstr>
      <vt:lpstr>Druids &amp;  Philosophy</vt:lpstr>
      <vt:lpstr>Philosophy &amp; Rome</vt:lpstr>
      <vt:lpstr>Marseille!</vt:lpstr>
      <vt:lpstr>PowerPoint Presentation</vt:lpstr>
      <vt:lpstr>Diodorus Sic. DIOSCURII</vt:lpstr>
      <vt:lpstr>Brennus anthropomrophic representations</vt:lpstr>
      <vt:lpstr>LUCAIN Caesar – cutting wood....</vt:lpstr>
      <vt:lpstr>PowerPoint Presentation</vt:lpstr>
      <vt:lpstr>Pythagoreanism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Ralph</dc:creator>
  <cp:lastModifiedBy>Ralph Haeussler</cp:lastModifiedBy>
  <cp:revision>559</cp:revision>
  <dcterms:created xsi:type="dcterms:W3CDTF">2013-05-25T15:43:56Z</dcterms:created>
  <dcterms:modified xsi:type="dcterms:W3CDTF">2018-09-18T08:12:41Z</dcterms:modified>
</cp:coreProperties>
</file>