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6"/>
  </p:notesMasterIdLst>
  <p:sldIdLst>
    <p:sldId id="295" r:id="rId2"/>
    <p:sldId id="297" r:id="rId3"/>
    <p:sldId id="304" r:id="rId4"/>
    <p:sldId id="306" r:id="rId5"/>
    <p:sldId id="256" r:id="rId6"/>
    <p:sldId id="257" r:id="rId7"/>
    <p:sldId id="313" r:id="rId8"/>
    <p:sldId id="269" r:id="rId9"/>
    <p:sldId id="263" r:id="rId10"/>
    <p:sldId id="265" r:id="rId11"/>
    <p:sldId id="312" r:id="rId12"/>
    <p:sldId id="311" r:id="rId13"/>
    <p:sldId id="277" r:id="rId14"/>
    <p:sldId id="314" r:id="rId15"/>
    <p:sldId id="278" r:id="rId16"/>
    <p:sldId id="282" r:id="rId17"/>
    <p:sldId id="281" r:id="rId18"/>
    <p:sldId id="288" r:id="rId19"/>
    <p:sldId id="287" r:id="rId20"/>
    <p:sldId id="309" r:id="rId21"/>
    <p:sldId id="315" r:id="rId22"/>
    <p:sldId id="258" r:id="rId23"/>
    <p:sldId id="262" r:id="rId24"/>
    <p:sldId id="268"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1D0A52-315B-49C0-AF7A-AB394145B341}" v="2" dt="2023-11-08T10:14:35.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341D0A52-315B-49C0-AF7A-AB394145B341}"/>
    <pc:docChg chg="undo custSel addSld modSld">
      <pc:chgData name="Charlotte Greenway" userId="f3007956-5e20-4c5a-987f-cc7f9910f597" providerId="ADAL" clId="{341D0A52-315B-49C0-AF7A-AB394145B341}" dt="2023-11-08T10:14:35.949" v="86" actId="20577"/>
      <pc:docMkLst>
        <pc:docMk/>
      </pc:docMkLst>
      <pc:sldChg chg="modNotesTx">
        <pc:chgData name="Charlotte Greenway" userId="f3007956-5e20-4c5a-987f-cc7f9910f597" providerId="ADAL" clId="{341D0A52-315B-49C0-AF7A-AB394145B341}" dt="2023-11-08T10:14:35.949" v="86" actId="20577"/>
        <pc:sldMkLst>
          <pc:docMk/>
          <pc:sldMk cId="1106495933" sldId="256"/>
        </pc:sldMkLst>
      </pc:sldChg>
      <pc:sldChg chg="modNotesTx">
        <pc:chgData name="Charlotte Greenway" userId="f3007956-5e20-4c5a-987f-cc7f9910f597" providerId="ADAL" clId="{341D0A52-315B-49C0-AF7A-AB394145B341}" dt="2023-11-07T11:50:37.236" v="3"/>
        <pc:sldMkLst>
          <pc:docMk/>
          <pc:sldMk cId="2283430990" sldId="263"/>
        </pc:sldMkLst>
      </pc:sldChg>
      <pc:sldChg chg="modNotesTx">
        <pc:chgData name="Charlotte Greenway" userId="f3007956-5e20-4c5a-987f-cc7f9910f597" providerId="ADAL" clId="{341D0A52-315B-49C0-AF7A-AB394145B341}" dt="2023-11-07T11:51:46.453" v="4"/>
        <pc:sldMkLst>
          <pc:docMk/>
          <pc:sldMk cId="3155376417" sldId="265"/>
        </pc:sldMkLst>
      </pc:sldChg>
      <pc:sldChg chg="modNotesTx">
        <pc:chgData name="Charlotte Greenway" userId="f3007956-5e20-4c5a-987f-cc7f9910f597" providerId="ADAL" clId="{341D0A52-315B-49C0-AF7A-AB394145B341}" dt="2023-11-07T11:47:17.473" v="0"/>
        <pc:sldMkLst>
          <pc:docMk/>
          <pc:sldMk cId="2869269706" sldId="304"/>
        </pc:sldMkLst>
      </pc:sldChg>
      <pc:sldChg chg="modNotesTx">
        <pc:chgData name="Charlotte Greenway" userId="f3007956-5e20-4c5a-987f-cc7f9910f597" providerId="ADAL" clId="{341D0A52-315B-49C0-AF7A-AB394145B341}" dt="2023-11-07T11:47:42.141" v="1"/>
        <pc:sldMkLst>
          <pc:docMk/>
          <pc:sldMk cId="2117839094" sldId="306"/>
        </pc:sldMkLst>
      </pc:sldChg>
      <pc:sldChg chg="modNotesTx">
        <pc:chgData name="Charlotte Greenway" userId="f3007956-5e20-4c5a-987f-cc7f9910f597" providerId="ADAL" clId="{341D0A52-315B-49C0-AF7A-AB394145B341}" dt="2023-11-07T11:52:59.096" v="6"/>
        <pc:sldMkLst>
          <pc:docMk/>
          <pc:sldMk cId="3666122238" sldId="311"/>
        </pc:sldMkLst>
      </pc:sldChg>
      <pc:sldChg chg="modNotesTx">
        <pc:chgData name="Charlotte Greenway" userId="f3007956-5e20-4c5a-987f-cc7f9910f597" providerId="ADAL" clId="{341D0A52-315B-49C0-AF7A-AB394145B341}" dt="2023-11-07T11:52:22.960" v="5"/>
        <pc:sldMkLst>
          <pc:docMk/>
          <pc:sldMk cId="3232598297" sldId="312"/>
        </pc:sldMkLst>
      </pc:sldChg>
      <pc:sldChg chg="addSp delSp modSp new mod">
        <pc:chgData name="Charlotte Greenway" userId="f3007956-5e20-4c5a-987f-cc7f9910f597" providerId="ADAL" clId="{341D0A52-315B-49C0-AF7A-AB394145B341}" dt="2023-11-07T12:02:09.006" v="46" actId="1076"/>
        <pc:sldMkLst>
          <pc:docMk/>
          <pc:sldMk cId="3781281950" sldId="313"/>
        </pc:sldMkLst>
        <pc:spChg chg="mod">
          <ac:chgData name="Charlotte Greenway" userId="f3007956-5e20-4c5a-987f-cc7f9910f597" providerId="ADAL" clId="{341D0A52-315B-49C0-AF7A-AB394145B341}" dt="2023-11-07T11:57:14.987" v="27" actId="20577"/>
          <ac:spMkLst>
            <pc:docMk/>
            <pc:sldMk cId="3781281950" sldId="313"/>
            <ac:spMk id="2" creationId="{F0D79D8F-00FF-FDA9-2D12-9D46A85B8A31}"/>
          </ac:spMkLst>
        </pc:spChg>
        <pc:spChg chg="del mod">
          <ac:chgData name="Charlotte Greenway" userId="f3007956-5e20-4c5a-987f-cc7f9910f597" providerId="ADAL" clId="{341D0A52-315B-49C0-AF7A-AB394145B341}" dt="2023-11-07T11:59:33.208" v="30" actId="478"/>
          <ac:spMkLst>
            <pc:docMk/>
            <pc:sldMk cId="3781281950" sldId="313"/>
            <ac:spMk id="3" creationId="{E4AD82C3-885E-D274-E756-F941D9FE828F}"/>
          </ac:spMkLst>
        </pc:spChg>
        <pc:spChg chg="add del mod">
          <ac:chgData name="Charlotte Greenway" userId="f3007956-5e20-4c5a-987f-cc7f9910f597" providerId="ADAL" clId="{341D0A52-315B-49C0-AF7A-AB394145B341}" dt="2023-11-07T11:59:35.665" v="31" actId="22"/>
          <ac:spMkLst>
            <pc:docMk/>
            <pc:sldMk cId="3781281950" sldId="313"/>
            <ac:spMk id="5" creationId="{3BBABD46-7932-1196-CD0F-1AA26EC89CCB}"/>
          </ac:spMkLst>
        </pc:spChg>
        <pc:spChg chg="add mod">
          <ac:chgData name="Charlotte Greenway" userId="f3007956-5e20-4c5a-987f-cc7f9910f597" providerId="ADAL" clId="{341D0A52-315B-49C0-AF7A-AB394145B341}" dt="2023-11-07T12:02:09.006" v="46" actId="1076"/>
          <ac:spMkLst>
            <pc:docMk/>
            <pc:sldMk cId="3781281950" sldId="313"/>
            <ac:spMk id="9" creationId="{223E6DA8-BE57-1633-F6FC-0164D2704606}"/>
          </ac:spMkLst>
        </pc:spChg>
        <pc:picChg chg="add mod ord">
          <ac:chgData name="Charlotte Greenway" userId="f3007956-5e20-4c5a-987f-cc7f9910f597" providerId="ADAL" clId="{341D0A52-315B-49C0-AF7A-AB394145B341}" dt="2023-11-07T11:59:42.339" v="34" actId="1076"/>
          <ac:picMkLst>
            <pc:docMk/>
            <pc:sldMk cId="3781281950" sldId="313"/>
            <ac:picMk id="7" creationId="{86ABEF41-1136-74D2-C52A-1B6C419EF59E}"/>
          </ac:picMkLst>
        </pc:picChg>
      </pc:sldChg>
      <pc:sldChg chg="addSp delSp modSp new mod">
        <pc:chgData name="Charlotte Greenway" userId="f3007956-5e20-4c5a-987f-cc7f9910f597" providerId="ADAL" clId="{341D0A52-315B-49C0-AF7A-AB394145B341}" dt="2023-11-07T12:05:43.937" v="67" actId="1076"/>
        <pc:sldMkLst>
          <pc:docMk/>
          <pc:sldMk cId="3181241778" sldId="314"/>
        </pc:sldMkLst>
        <pc:spChg chg="del">
          <ac:chgData name="Charlotte Greenway" userId="f3007956-5e20-4c5a-987f-cc7f9910f597" providerId="ADAL" clId="{341D0A52-315B-49C0-AF7A-AB394145B341}" dt="2023-11-07T12:04:12.540" v="48" actId="22"/>
          <ac:spMkLst>
            <pc:docMk/>
            <pc:sldMk cId="3181241778" sldId="314"/>
            <ac:spMk id="3" creationId="{975E3B77-FE32-B6D2-22B3-D237FA4B26A2}"/>
          </ac:spMkLst>
        </pc:spChg>
        <pc:spChg chg="add del mod">
          <ac:chgData name="Charlotte Greenway" userId="f3007956-5e20-4c5a-987f-cc7f9910f597" providerId="ADAL" clId="{341D0A52-315B-49C0-AF7A-AB394145B341}" dt="2023-11-07T12:05:18.422" v="50" actId="478"/>
          <ac:spMkLst>
            <pc:docMk/>
            <pc:sldMk cId="3181241778" sldId="314"/>
            <ac:spMk id="7" creationId="{C59D0482-37FA-85EC-33E8-5D9EC5B98C38}"/>
          </ac:spMkLst>
        </pc:spChg>
        <pc:spChg chg="add mod">
          <ac:chgData name="Charlotte Greenway" userId="f3007956-5e20-4c5a-987f-cc7f9910f597" providerId="ADAL" clId="{341D0A52-315B-49C0-AF7A-AB394145B341}" dt="2023-11-07T12:05:43.937" v="67" actId="1076"/>
          <ac:spMkLst>
            <pc:docMk/>
            <pc:sldMk cId="3181241778" sldId="314"/>
            <ac:spMk id="9" creationId="{90323336-5753-92F2-9F4F-B3DBAB8D3023}"/>
          </ac:spMkLst>
        </pc:spChg>
        <pc:picChg chg="add del mod ord">
          <ac:chgData name="Charlotte Greenway" userId="f3007956-5e20-4c5a-987f-cc7f9910f597" providerId="ADAL" clId="{341D0A52-315B-49C0-AF7A-AB394145B341}" dt="2023-11-07T12:05:29.938" v="55" actId="1076"/>
          <ac:picMkLst>
            <pc:docMk/>
            <pc:sldMk cId="3181241778" sldId="314"/>
            <ac:picMk id="5" creationId="{F51CF07F-9412-2AC1-D700-431944363551}"/>
          </ac:picMkLst>
        </pc:picChg>
      </pc:sldChg>
      <pc:sldChg chg="modSp new mod">
        <pc:chgData name="Charlotte Greenway" userId="f3007956-5e20-4c5a-987f-cc7f9910f597" providerId="ADAL" clId="{341D0A52-315B-49C0-AF7A-AB394145B341}" dt="2023-11-07T12:08:29.907" v="85" actId="27636"/>
        <pc:sldMkLst>
          <pc:docMk/>
          <pc:sldMk cId="1143056203" sldId="315"/>
        </pc:sldMkLst>
        <pc:spChg chg="mod">
          <ac:chgData name="Charlotte Greenway" userId="f3007956-5e20-4c5a-987f-cc7f9910f597" providerId="ADAL" clId="{341D0A52-315B-49C0-AF7A-AB394145B341}" dt="2023-11-07T12:08:09.853" v="73" actId="20577"/>
          <ac:spMkLst>
            <pc:docMk/>
            <pc:sldMk cId="1143056203" sldId="315"/>
            <ac:spMk id="2" creationId="{5AD26095-876F-F41C-67F2-F275621C41B7}"/>
          </ac:spMkLst>
        </pc:spChg>
        <pc:spChg chg="mod">
          <ac:chgData name="Charlotte Greenway" userId="f3007956-5e20-4c5a-987f-cc7f9910f597" providerId="ADAL" clId="{341D0A52-315B-49C0-AF7A-AB394145B341}" dt="2023-11-07T12:08:29.907" v="85" actId="27636"/>
          <ac:spMkLst>
            <pc:docMk/>
            <pc:sldMk cId="1143056203" sldId="315"/>
            <ac:spMk id="3" creationId="{720A0055-1ECA-7DCC-897E-9DBFA12B61EB}"/>
          </ac:spMkLst>
        </pc:spChg>
      </pc:sldChg>
    </pc:docChg>
  </pc:docChgLst>
</pc:chgInfo>
</file>

<file path=ppt/diagrams/_rels/data18.xml.rels><?xml version="1.0" encoding="UTF-8" standalone="yes"?>
<Relationships xmlns="http://schemas.openxmlformats.org/package/2006/relationships"><Relationship Id="rId1" Type="http://schemas.openxmlformats.org/officeDocument/2006/relationships/image" Target="../media/image11.png"/></Relationships>
</file>

<file path=ppt/diagrams/_rels/data31.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18.xml.rels><?xml version="1.0" encoding="UTF-8" standalone="yes"?>
<Relationships xmlns="http://schemas.openxmlformats.org/package/2006/relationships"><Relationship Id="rId1" Type="http://schemas.openxmlformats.org/officeDocument/2006/relationships/image" Target="../media/image11.png"/></Relationships>
</file>

<file path=ppt/diagrams/_rels/drawing31.xml.rels><?xml version="1.0" encoding="UTF-8" standalone="yes"?>
<Relationships xmlns="http://schemas.openxmlformats.org/package/2006/relationships"><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A358A0-576F-4896-A116-E25015BA5EB1}" type="doc">
      <dgm:prSet loTypeId="urn:microsoft.com/office/officeart/2005/8/layout/target3" loCatId="relationship" qsTypeId="urn:microsoft.com/office/officeart/2005/8/quickstyle/simple1" qsCatId="simple" csTypeId="urn:microsoft.com/office/officeart/2005/8/colors/colorful2" csCatId="colorful" phldr="1"/>
      <dgm:spPr/>
      <dgm:t>
        <a:bodyPr/>
        <a:lstStyle/>
        <a:p>
          <a:endParaRPr lang="en-US"/>
        </a:p>
      </dgm:t>
    </dgm:pt>
    <dgm:pt modelId="{D9C87A34-3BC5-4A1F-AB24-85F5613843B4}">
      <dgm:prSet/>
      <dgm:spPr/>
      <dgm:t>
        <a:bodyPr/>
        <a:lstStyle/>
        <a:p>
          <a:pPr rtl="0"/>
          <a:r>
            <a:rPr lang="en-GB"/>
            <a:t>Mental health problems are not a normal and inevitable part of the ageing process. The majority of older people enjoy good mental health and make valuable contributions to society. </a:t>
          </a:r>
        </a:p>
      </dgm:t>
    </dgm:pt>
    <dgm:pt modelId="{56EF1854-A535-4EF0-A0BA-910B4D79357D}" type="parTrans" cxnId="{C2092FB7-22AC-46EB-96A5-FABF3F78E80A}">
      <dgm:prSet/>
      <dgm:spPr/>
      <dgm:t>
        <a:bodyPr/>
        <a:lstStyle/>
        <a:p>
          <a:endParaRPr lang="en-US"/>
        </a:p>
      </dgm:t>
    </dgm:pt>
    <dgm:pt modelId="{D3ADAF04-AD5D-4C65-925E-3D7E32105ADB}" type="sibTrans" cxnId="{C2092FB7-22AC-46EB-96A5-FABF3F78E80A}">
      <dgm:prSet/>
      <dgm:spPr/>
      <dgm:t>
        <a:bodyPr/>
        <a:lstStyle/>
        <a:p>
          <a:endParaRPr lang="en-US"/>
        </a:p>
      </dgm:t>
    </dgm:pt>
    <dgm:pt modelId="{7292851F-1573-4023-8A54-6F3B69DDA0BC}">
      <dgm:prSet/>
      <dgm:spPr/>
      <dgm:t>
        <a:bodyPr/>
        <a:lstStyle/>
        <a:p>
          <a:pPr rtl="0"/>
          <a:r>
            <a:rPr lang="en-GB"/>
            <a:t>Promoting mental health and well-being in later life will benefit the whole of society by maintaining older people’s social and economic contributions, minimising the costs of care and improving quality of life. </a:t>
          </a:r>
        </a:p>
      </dgm:t>
    </dgm:pt>
    <dgm:pt modelId="{56BEB83B-11E3-446F-BA66-69A438B8898C}" type="parTrans" cxnId="{EC55089E-F018-41BC-AF9C-CDD5D1B181B4}">
      <dgm:prSet/>
      <dgm:spPr/>
      <dgm:t>
        <a:bodyPr/>
        <a:lstStyle/>
        <a:p>
          <a:endParaRPr lang="en-US"/>
        </a:p>
      </dgm:t>
    </dgm:pt>
    <dgm:pt modelId="{28622626-5AEC-4939-BA3C-F110615FC34E}" type="sibTrans" cxnId="{EC55089E-F018-41BC-AF9C-CDD5D1B181B4}">
      <dgm:prSet/>
      <dgm:spPr/>
      <dgm:t>
        <a:bodyPr/>
        <a:lstStyle/>
        <a:p>
          <a:endParaRPr lang="en-US"/>
        </a:p>
      </dgm:t>
    </dgm:pt>
    <dgm:pt modelId="{1302DBB5-3FE9-4699-8C66-E4CDBBB67B69}" type="pres">
      <dgm:prSet presAssocID="{9AA358A0-576F-4896-A116-E25015BA5EB1}" presName="Name0" presStyleCnt="0">
        <dgm:presLayoutVars>
          <dgm:chMax val="7"/>
          <dgm:dir/>
          <dgm:animLvl val="lvl"/>
          <dgm:resizeHandles val="exact"/>
        </dgm:presLayoutVars>
      </dgm:prSet>
      <dgm:spPr/>
    </dgm:pt>
    <dgm:pt modelId="{DD08B530-0460-4CFC-AAF2-EB5C34190B10}" type="pres">
      <dgm:prSet presAssocID="{D9C87A34-3BC5-4A1F-AB24-85F5613843B4}" presName="circle1" presStyleLbl="node1" presStyleIdx="0" presStyleCnt="2"/>
      <dgm:spPr/>
    </dgm:pt>
    <dgm:pt modelId="{C09EBEDC-ACCA-4F05-B6F5-604FF70E8F40}" type="pres">
      <dgm:prSet presAssocID="{D9C87A34-3BC5-4A1F-AB24-85F5613843B4}" presName="space" presStyleCnt="0"/>
      <dgm:spPr/>
    </dgm:pt>
    <dgm:pt modelId="{459628F2-AE56-4A6B-8E00-63C60F58CAD5}" type="pres">
      <dgm:prSet presAssocID="{D9C87A34-3BC5-4A1F-AB24-85F5613843B4}" presName="rect1" presStyleLbl="alignAcc1" presStyleIdx="0" presStyleCnt="2"/>
      <dgm:spPr/>
    </dgm:pt>
    <dgm:pt modelId="{FE794238-A6DF-4167-B5C3-DB291FA09B4C}" type="pres">
      <dgm:prSet presAssocID="{7292851F-1573-4023-8A54-6F3B69DDA0BC}" presName="vertSpace2" presStyleLbl="node1" presStyleIdx="0" presStyleCnt="2"/>
      <dgm:spPr/>
    </dgm:pt>
    <dgm:pt modelId="{F76E7A96-E26C-445A-BE78-034AF87FE4DA}" type="pres">
      <dgm:prSet presAssocID="{7292851F-1573-4023-8A54-6F3B69DDA0BC}" presName="circle2" presStyleLbl="node1" presStyleIdx="1" presStyleCnt="2"/>
      <dgm:spPr/>
    </dgm:pt>
    <dgm:pt modelId="{9A26F86B-FFAA-42F0-8F20-6859403F9EFB}" type="pres">
      <dgm:prSet presAssocID="{7292851F-1573-4023-8A54-6F3B69DDA0BC}" presName="rect2" presStyleLbl="alignAcc1" presStyleIdx="1" presStyleCnt="2"/>
      <dgm:spPr/>
    </dgm:pt>
    <dgm:pt modelId="{A3A78BE1-EE60-4E00-8A0F-4C72368C0030}" type="pres">
      <dgm:prSet presAssocID="{D9C87A34-3BC5-4A1F-AB24-85F5613843B4}" presName="rect1ParTxNoCh" presStyleLbl="alignAcc1" presStyleIdx="1" presStyleCnt="2">
        <dgm:presLayoutVars>
          <dgm:chMax val="1"/>
          <dgm:bulletEnabled val="1"/>
        </dgm:presLayoutVars>
      </dgm:prSet>
      <dgm:spPr/>
    </dgm:pt>
    <dgm:pt modelId="{05044F92-7BB3-45BE-9F9A-CA9456BB2B21}" type="pres">
      <dgm:prSet presAssocID="{7292851F-1573-4023-8A54-6F3B69DDA0BC}" presName="rect2ParTxNoCh" presStyleLbl="alignAcc1" presStyleIdx="1" presStyleCnt="2">
        <dgm:presLayoutVars>
          <dgm:chMax val="1"/>
          <dgm:bulletEnabled val="1"/>
        </dgm:presLayoutVars>
      </dgm:prSet>
      <dgm:spPr/>
    </dgm:pt>
  </dgm:ptLst>
  <dgm:cxnLst>
    <dgm:cxn modelId="{8A9A535B-C9A8-4101-BA2C-3349AF2B2D55}" type="presOf" srcId="{7292851F-1573-4023-8A54-6F3B69DDA0BC}" destId="{05044F92-7BB3-45BE-9F9A-CA9456BB2B21}" srcOrd="1" destOrd="0" presId="urn:microsoft.com/office/officeart/2005/8/layout/target3"/>
    <dgm:cxn modelId="{521A6D5F-1F77-4916-BEB1-6DC8E540C21B}" type="presOf" srcId="{D9C87A34-3BC5-4A1F-AB24-85F5613843B4}" destId="{A3A78BE1-EE60-4E00-8A0F-4C72368C0030}" srcOrd="1" destOrd="0" presId="urn:microsoft.com/office/officeart/2005/8/layout/target3"/>
    <dgm:cxn modelId="{06AEB083-1196-4CB3-A6B3-B90667210919}" type="presOf" srcId="{7292851F-1573-4023-8A54-6F3B69DDA0BC}" destId="{9A26F86B-FFAA-42F0-8F20-6859403F9EFB}" srcOrd="0" destOrd="0" presId="urn:microsoft.com/office/officeart/2005/8/layout/target3"/>
    <dgm:cxn modelId="{EC55089E-F018-41BC-AF9C-CDD5D1B181B4}" srcId="{9AA358A0-576F-4896-A116-E25015BA5EB1}" destId="{7292851F-1573-4023-8A54-6F3B69DDA0BC}" srcOrd="1" destOrd="0" parTransId="{56BEB83B-11E3-446F-BA66-69A438B8898C}" sibTransId="{28622626-5AEC-4939-BA3C-F110615FC34E}"/>
    <dgm:cxn modelId="{FD3922AA-ADAF-4B14-BA01-07CFCDEF2EE4}" type="presOf" srcId="{9AA358A0-576F-4896-A116-E25015BA5EB1}" destId="{1302DBB5-3FE9-4699-8C66-E4CDBBB67B69}" srcOrd="0" destOrd="0" presId="urn:microsoft.com/office/officeart/2005/8/layout/target3"/>
    <dgm:cxn modelId="{C2092FB7-22AC-46EB-96A5-FABF3F78E80A}" srcId="{9AA358A0-576F-4896-A116-E25015BA5EB1}" destId="{D9C87A34-3BC5-4A1F-AB24-85F5613843B4}" srcOrd="0" destOrd="0" parTransId="{56EF1854-A535-4EF0-A0BA-910B4D79357D}" sibTransId="{D3ADAF04-AD5D-4C65-925E-3D7E32105ADB}"/>
    <dgm:cxn modelId="{3C72A9C5-9208-4904-AD11-EB6A781A6DD9}" type="presOf" srcId="{D9C87A34-3BC5-4A1F-AB24-85F5613843B4}" destId="{459628F2-AE56-4A6B-8E00-63C60F58CAD5}" srcOrd="0" destOrd="0" presId="urn:microsoft.com/office/officeart/2005/8/layout/target3"/>
    <dgm:cxn modelId="{D7907BE3-386D-4342-A226-2FDF8C531B21}" type="presParOf" srcId="{1302DBB5-3FE9-4699-8C66-E4CDBBB67B69}" destId="{DD08B530-0460-4CFC-AAF2-EB5C34190B10}" srcOrd="0" destOrd="0" presId="urn:microsoft.com/office/officeart/2005/8/layout/target3"/>
    <dgm:cxn modelId="{B1F8480B-B2E8-4702-BE06-13E4F0D7449B}" type="presParOf" srcId="{1302DBB5-3FE9-4699-8C66-E4CDBBB67B69}" destId="{C09EBEDC-ACCA-4F05-B6F5-604FF70E8F40}" srcOrd="1" destOrd="0" presId="urn:microsoft.com/office/officeart/2005/8/layout/target3"/>
    <dgm:cxn modelId="{C5496057-7CD4-4441-921E-4504EB71D0D1}" type="presParOf" srcId="{1302DBB5-3FE9-4699-8C66-E4CDBBB67B69}" destId="{459628F2-AE56-4A6B-8E00-63C60F58CAD5}" srcOrd="2" destOrd="0" presId="urn:microsoft.com/office/officeart/2005/8/layout/target3"/>
    <dgm:cxn modelId="{BAFA89A7-0CEA-4922-87B3-4A1CAA00FA0C}" type="presParOf" srcId="{1302DBB5-3FE9-4699-8C66-E4CDBBB67B69}" destId="{FE794238-A6DF-4167-B5C3-DB291FA09B4C}" srcOrd="3" destOrd="0" presId="urn:microsoft.com/office/officeart/2005/8/layout/target3"/>
    <dgm:cxn modelId="{85D7DD0C-686C-4339-B8DC-C0733012D25E}" type="presParOf" srcId="{1302DBB5-3FE9-4699-8C66-E4CDBBB67B69}" destId="{F76E7A96-E26C-445A-BE78-034AF87FE4DA}" srcOrd="4" destOrd="0" presId="urn:microsoft.com/office/officeart/2005/8/layout/target3"/>
    <dgm:cxn modelId="{BF2740BF-0363-4FBD-94D2-DF2583A94898}" type="presParOf" srcId="{1302DBB5-3FE9-4699-8C66-E4CDBBB67B69}" destId="{9A26F86B-FFAA-42F0-8F20-6859403F9EFB}" srcOrd="5" destOrd="0" presId="urn:microsoft.com/office/officeart/2005/8/layout/target3"/>
    <dgm:cxn modelId="{3AF0DE52-5853-4FD2-8867-441FEF9537F8}" type="presParOf" srcId="{1302DBB5-3FE9-4699-8C66-E4CDBBB67B69}" destId="{A3A78BE1-EE60-4E00-8A0F-4C72368C0030}" srcOrd="6" destOrd="0" presId="urn:microsoft.com/office/officeart/2005/8/layout/target3"/>
    <dgm:cxn modelId="{172FC21B-EB8E-436B-9FB0-5D8FCE1EA43E}" type="presParOf" srcId="{1302DBB5-3FE9-4699-8C66-E4CDBBB67B69}" destId="{05044F92-7BB3-45BE-9F9A-CA9456BB2B21}"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E95313-CE13-458E-B336-35985227D942}"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BB871EFA-0760-44C8-A6FF-CFB756F0678F}">
      <dgm:prSet/>
      <dgm:spPr/>
      <dgm:t>
        <a:bodyPr/>
        <a:lstStyle/>
        <a:p>
          <a:pPr rtl="0"/>
          <a:r>
            <a:rPr lang="en-GB"/>
            <a:t>In a 500-bed general hospital on an average day, estimates suggest that 330 beds will be occupied by older people, of whom 220 will have a mental disorder, 100 will have dementia and depression, and 66 will have delirium (Burns, 2015). </a:t>
          </a:r>
        </a:p>
      </dgm:t>
    </dgm:pt>
    <dgm:pt modelId="{A09ADB47-B787-4138-8A8E-DCB8F96E2F6A}" type="parTrans" cxnId="{F5CA2953-B983-431E-9845-0029D814AF63}">
      <dgm:prSet/>
      <dgm:spPr/>
      <dgm:t>
        <a:bodyPr/>
        <a:lstStyle/>
        <a:p>
          <a:endParaRPr lang="en-US"/>
        </a:p>
      </dgm:t>
    </dgm:pt>
    <dgm:pt modelId="{795885E7-C64D-4BA8-A940-F6A3B126A5D7}" type="sibTrans" cxnId="{F5CA2953-B983-431E-9845-0029D814AF63}">
      <dgm:prSet/>
      <dgm:spPr/>
      <dgm:t>
        <a:bodyPr/>
        <a:lstStyle/>
        <a:p>
          <a:endParaRPr lang="en-US"/>
        </a:p>
      </dgm:t>
    </dgm:pt>
    <dgm:pt modelId="{ADC3F088-234B-413B-9FEA-1DA26CA5120A}">
      <dgm:prSet/>
      <dgm:spPr/>
      <dgm:t>
        <a:bodyPr/>
        <a:lstStyle/>
        <a:p>
          <a:pPr rtl="0"/>
          <a:r>
            <a:rPr lang="en-GB"/>
            <a:t>Depression affects 4 in 10 people living in care homes and in nursing homes </a:t>
          </a:r>
        </a:p>
      </dgm:t>
    </dgm:pt>
    <dgm:pt modelId="{A68B3178-6485-41F2-B7F4-4661135D0053}" type="parTrans" cxnId="{F2C33689-2D04-452C-9620-0A45E7C1DE05}">
      <dgm:prSet/>
      <dgm:spPr/>
      <dgm:t>
        <a:bodyPr/>
        <a:lstStyle/>
        <a:p>
          <a:endParaRPr lang="en-US"/>
        </a:p>
      </dgm:t>
    </dgm:pt>
    <dgm:pt modelId="{ECE6726A-0415-4AD3-A6ED-1C2AC5372907}" type="sibTrans" cxnId="{F2C33689-2D04-452C-9620-0A45E7C1DE05}">
      <dgm:prSet/>
      <dgm:spPr/>
      <dgm:t>
        <a:bodyPr/>
        <a:lstStyle/>
        <a:p>
          <a:endParaRPr lang="en-US"/>
        </a:p>
      </dgm:t>
    </dgm:pt>
    <dgm:pt modelId="{69E093D4-A9F1-4447-A2EB-AE5DB0C80410}">
      <dgm:prSet/>
      <dgm:spPr/>
      <dgm:t>
        <a:bodyPr/>
        <a:lstStyle/>
        <a:p>
          <a:pPr rtl="0"/>
          <a:r>
            <a:rPr lang="en-GB"/>
            <a:t>A third of people using specialist mental health services are older people, yet they currently only make up 18% of the general population.</a:t>
          </a:r>
        </a:p>
      </dgm:t>
    </dgm:pt>
    <dgm:pt modelId="{7F04B7A9-607D-42B3-93AF-C8B416A1BFEF}" type="parTrans" cxnId="{3CB5E7D4-6D2E-4067-9FFA-06828B5FFBC0}">
      <dgm:prSet/>
      <dgm:spPr/>
      <dgm:t>
        <a:bodyPr/>
        <a:lstStyle/>
        <a:p>
          <a:endParaRPr lang="en-US"/>
        </a:p>
      </dgm:t>
    </dgm:pt>
    <dgm:pt modelId="{BCE514EB-1B83-46C2-B0AA-F1F20CB2062D}" type="sibTrans" cxnId="{3CB5E7D4-6D2E-4067-9FFA-06828B5FFBC0}">
      <dgm:prSet/>
      <dgm:spPr/>
      <dgm:t>
        <a:bodyPr/>
        <a:lstStyle/>
        <a:p>
          <a:endParaRPr lang="en-US"/>
        </a:p>
      </dgm:t>
    </dgm:pt>
    <dgm:pt modelId="{41415D0E-D8E4-4328-8D13-F6F67A681469}" type="pres">
      <dgm:prSet presAssocID="{BEE95313-CE13-458E-B336-35985227D942}" presName="Name0" presStyleCnt="0">
        <dgm:presLayoutVars>
          <dgm:dir/>
          <dgm:resizeHandles val="exact"/>
        </dgm:presLayoutVars>
      </dgm:prSet>
      <dgm:spPr/>
    </dgm:pt>
    <dgm:pt modelId="{DFCCDAF5-EA47-42BD-8F21-6F867A08F019}" type="pres">
      <dgm:prSet presAssocID="{BB871EFA-0760-44C8-A6FF-CFB756F0678F}" presName="node" presStyleLbl="node1" presStyleIdx="0" presStyleCnt="3">
        <dgm:presLayoutVars>
          <dgm:bulletEnabled val="1"/>
        </dgm:presLayoutVars>
      </dgm:prSet>
      <dgm:spPr/>
    </dgm:pt>
    <dgm:pt modelId="{D4497E7D-370C-47E3-8D51-2E1ACBAC052D}" type="pres">
      <dgm:prSet presAssocID="{795885E7-C64D-4BA8-A940-F6A3B126A5D7}" presName="sibTrans" presStyleLbl="sibTrans2D1" presStyleIdx="0" presStyleCnt="2"/>
      <dgm:spPr/>
    </dgm:pt>
    <dgm:pt modelId="{2C33F8D7-D416-48ED-82AD-3CC416D887B3}" type="pres">
      <dgm:prSet presAssocID="{795885E7-C64D-4BA8-A940-F6A3B126A5D7}" presName="connectorText" presStyleLbl="sibTrans2D1" presStyleIdx="0" presStyleCnt="2"/>
      <dgm:spPr/>
    </dgm:pt>
    <dgm:pt modelId="{DC7D0954-2FB6-47BA-8979-D147C4EB9C2C}" type="pres">
      <dgm:prSet presAssocID="{ADC3F088-234B-413B-9FEA-1DA26CA5120A}" presName="node" presStyleLbl="node1" presStyleIdx="1" presStyleCnt="3">
        <dgm:presLayoutVars>
          <dgm:bulletEnabled val="1"/>
        </dgm:presLayoutVars>
      </dgm:prSet>
      <dgm:spPr/>
    </dgm:pt>
    <dgm:pt modelId="{314C4A96-D93C-4549-AC2A-380D96E7F253}" type="pres">
      <dgm:prSet presAssocID="{ECE6726A-0415-4AD3-A6ED-1C2AC5372907}" presName="sibTrans" presStyleLbl="sibTrans2D1" presStyleIdx="1" presStyleCnt="2"/>
      <dgm:spPr/>
    </dgm:pt>
    <dgm:pt modelId="{F9E106FA-B83B-4F21-87AC-7AD3204F7DC0}" type="pres">
      <dgm:prSet presAssocID="{ECE6726A-0415-4AD3-A6ED-1C2AC5372907}" presName="connectorText" presStyleLbl="sibTrans2D1" presStyleIdx="1" presStyleCnt="2"/>
      <dgm:spPr/>
    </dgm:pt>
    <dgm:pt modelId="{F5073346-4EF3-4C63-B77E-ACC5A04C0E83}" type="pres">
      <dgm:prSet presAssocID="{69E093D4-A9F1-4447-A2EB-AE5DB0C80410}" presName="node" presStyleLbl="node1" presStyleIdx="2" presStyleCnt="3">
        <dgm:presLayoutVars>
          <dgm:bulletEnabled val="1"/>
        </dgm:presLayoutVars>
      </dgm:prSet>
      <dgm:spPr/>
    </dgm:pt>
  </dgm:ptLst>
  <dgm:cxnLst>
    <dgm:cxn modelId="{01C5E411-2FE4-4A56-A3AA-76E589C3C5C3}" type="presOf" srcId="{ECE6726A-0415-4AD3-A6ED-1C2AC5372907}" destId="{314C4A96-D93C-4549-AC2A-380D96E7F253}" srcOrd="0" destOrd="0" presId="urn:microsoft.com/office/officeart/2005/8/layout/process1"/>
    <dgm:cxn modelId="{3BC2A61A-E323-47EC-BC02-FBE294EAF890}" type="presOf" srcId="{69E093D4-A9F1-4447-A2EB-AE5DB0C80410}" destId="{F5073346-4EF3-4C63-B77E-ACC5A04C0E83}" srcOrd="0" destOrd="0" presId="urn:microsoft.com/office/officeart/2005/8/layout/process1"/>
    <dgm:cxn modelId="{2561C723-B70C-4453-9B2D-6631779817F1}" type="presOf" srcId="{BB871EFA-0760-44C8-A6FF-CFB756F0678F}" destId="{DFCCDAF5-EA47-42BD-8F21-6F867A08F019}" srcOrd="0" destOrd="0" presId="urn:microsoft.com/office/officeart/2005/8/layout/process1"/>
    <dgm:cxn modelId="{C5A41426-DCCF-45F7-A66D-9D5F09362F90}" type="presOf" srcId="{BEE95313-CE13-458E-B336-35985227D942}" destId="{41415D0E-D8E4-4328-8D13-F6F67A681469}" srcOrd="0" destOrd="0" presId="urn:microsoft.com/office/officeart/2005/8/layout/process1"/>
    <dgm:cxn modelId="{E31F6771-1A6E-4B20-A8A4-38F6ACFE5A31}" type="presOf" srcId="{ADC3F088-234B-413B-9FEA-1DA26CA5120A}" destId="{DC7D0954-2FB6-47BA-8979-D147C4EB9C2C}" srcOrd="0" destOrd="0" presId="urn:microsoft.com/office/officeart/2005/8/layout/process1"/>
    <dgm:cxn modelId="{F5CA2953-B983-431E-9845-0029D814AF63}" srcId="{BEE95313-CE13-458E-B336-35985227D942}" destId="{BB871EFA-0760-44C8-A6FF-CFB756F0678F}" srcOrd="0" destOrd="0" parTransId="{A09ADB47-B787-4138-8A8E-DCB8F96E2F6A}" sibTransId="{795885E7-C64D-4BA8-A940-F6A3B126A5D7}"/>
    <dgm:cxn modelId="{5EA7C57D-A72D-49DF-87C2-55DDAD08B97B}" type="presOf" srcId="{ECE6726A-0415-4AD3-A6ED-1C2AC5372907}" destId="{F9E106FA-B83B-4F21-87AC-7AD3204F7DC0}" srcOrd="1" destOrd="0" presId="urn:microsoft.com/office/officeart/2005/8/layout/process1"/>
    <dgm:cxn modelId="{F2C33689-2D04-452C-9620-0A45E7C1DE05}" srcId="{BEE95313-CE13-458E-B336-35985227D942}" destId="{ADC3F088-234B-413B-9FEA-1DA26CA5120A}" srcOrd="1" destOrd="0" parTransId="{A68B3178-6485-41F2-B7F4-4661135D0053}" sibTransId="{ECE6726A-0415-4AD3-A6ED-1C2AC5372907}"/>
    <dgm:cxn modelId="{1E0D7F9C-2BC3-42FF-99DA-C2D053D7A368}" type="presOf" srcId="{795885E7-C64D-4BA8-A940-F6A3B126A5D7}" destId="{2C33F8D7-D416-48ED-82AD-3CC416D887B3}" srcOrd="1" destOrd="0" presId="urn:microsoft.com/office/officeart/2005/8/layout/process1"/>
    <dgm:cxn modelId="{3CB5E7D4-6D2E-4067-9FFA-06828B5FFBC0}" srcId="{BEE95313-CE13-458E-B336-35985227D942}" destId="{69E093D4-A9F1-4447-A2EB-AE5DB0C80410}" srcOrd="2" destOrd="0" parTransId="{7F04B7A9-607D-42B3-93AF-C8B416A1BFEF}" sibTransId="{BCE514EB-1B83-46C2-B0AA-F1F20CB2062D}"/>
    <dgm:cxn modelId="{51691CF6-3405-4B34-8643-4181C955C15A}" type="presOf" srcId="{795885E7-C64D-4BA8-A940-F6A3B126A5D7}" destId="{D4497E7D-370C-47E3-8D51-2E1ACBAC052D}" srcOrd="0" destOrd="0" presId="urn:microsoft.com/office/officeart/2005/8/layout/process1"/>
    <dgm:cxn modelId="{AA6921F6-B623-41B7-ADA1-236199618D57}" type="presParOf" srcId="{41415D0E-D8E4-4328-8D13-F6F67A681469}" destId="{DFCCDAF5-EA47-42BD-8F21-6F867A08F019}" srcOrd="0" destOrd="0" presId="urn:microsoft.com/office/officeart/2005/8/layout/process1"/>
    <dgm:cxn modelId="{69F980E3-5326-42F7-850B-F733C87C38A6}" type="presParOf" srcId="{41415D0E-D8E4-4328-8D13-F6F67A681469}" destId="{D4497E7D-370C-47E3-8D51-2E1ACBAC052D}" srcOrd="1" destOrd="0" presId="urn:microsoft.com/office/officeart/2005/8/layout/process1"/>
    <dgm:cxn modelId="{974796D1-66CE-4753-87AC-17B4639EDDA4}" type="presParOf" srcId="{D4497E7D-370C-47E3-8D51-2E1ACBAC052D}" destId="{2C33F8D7-D416-48ED-82AD-3CC416D887B3}" srcOrd="0" destOrd="0" presId="urn:microsoft.com/office/officeart/2005/8/layout/process1"/>
    <dgm:cxn modelId="{BBCBE4A8-1D5A-49A0-A8A8-E50E18ACD89C}" type="presParOf" srcId="{41415D0E-D8E4-4328-8D13-F6F67A681469}" destId="{DC7D0954-2FB6-47BA-8979-D147C4EB9C2C}" srcOrd="2" destOrd="0" presId="urn:microsoft.com/office/officeart/2005/8/layout/process1"/>
    <dgm:cxn modelId="{489CDD68-B431-4E7C-951B-5D578EEA8C96}" type="presParOf" srcId="{41415D0E-D8E4-4328-8D13-F6F67A681469}" destId="{314C4A96-D93C-4549-AC2A-380D96E7F253}" srcOrd="3" destOrd="0" presId="urn:microsoft.com/office/officeart/2005/8/layout/process1"/>
    <dgm:cxn modelId="{D1B108D1-62F6-4E8B-A12A-26F11F0E90C9}" type="presParOf" srcId="{314C4A96-D93C-4549-AC2A-380D96E7F253}" destId="{F9E106FA-B83B-4F21-87AC-7AD3204F7DC0}" srcOrd="0" destOrd="0" presId="urn:microsoft.com/office/officeart/2005/8/layout/process1"/>
    <dgm:cxn modelId="{76F580F0-CEC5-4DBA-8E20-2596994EC787}" type="presParOf" srcId="{41415D0E-D8E4-4328-8D13-F6F67A681469}" destId="{F5073346-4EF3-4C63-B77E-ACC5A04C0E83}"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B36376-1E93-4707-AA83-B4CCDBD1A56B}"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146F4B91-A5F8-491A-AC1A-5669BAE92178}">
      <dgm:prSet/>
      <dgm:spPr/>
      <dgm:t>
        <a:bodyPr/>
        <a:lstStyle/>
        <a:p>
          <a:pPr rtl="0"/>
          <a:r>
            <a:rPr lang="en-GB"/>
            <a:t>It is estimated that depression affects 22 percent of men and 28 percent of women aged 65 or over, and 40 percent of older people in care homes. The Royal College of Psychiatrists, however, has estimated that 85 percent of older people with depression receive no help at all from the NHS. (2018)</a:t>
          </a:r>
        </a:p>
      </dgm:t>
    </dgm:pt>
    <dgm:pt modelId="{42C84BB3-E45C-4CCF-9B41-440B905A22A9}" type="parTrans" cxnId="{0F3F9AF2-BE62-48F2-AA42-762AB2D752BE}">
      <dgm:prSet/>
      <dgm:spPr/>
      <dgm:t>
        <a:bodyPr/>
        <a:lstStyle/>
        <a:p>
          <a:endParaRPr lang="en-US"/>
        </a:p>
      </dgm:t>
    </dgm:pt>
    <dgm:pt modelId="{783FA724-48C2-4187-BBB9-0A593C6ADC5B}" type="sibTrans" cxnId="{0F3F9AF2-BE62-48F2-AA42-762AB2D752BE}">
      <dgm:prSet/>
      <dgm:spPr/>
      <dgm:t>
        <a:bodyPr/>
        <a:lstStyle/>
        <a:p>
          <a:endParaRPr lang="en-US"/>
        </a:p>
      </dgm:t>
    </dgm:pt>
    <dgm:pt modelId="{1C8BDB83-D6A9-42E8-B9DF-F584348105B8}" type="pres">
      <dgm:prSet presAssocID="{18B36376-1E93-4707-AA83-B4CCDBD1A56B}" presName="Name0" presStyleCnt="0">
        <dgm:presLayoutVars>
          <dgm:dir/>
          <dgm:resizeHandles val="exact"/>
        </dgm:presLayoutVars>
      </dgm:prSet>
      <dgm:spPr/>
    </dgm:pt>
    <dgm:pt modelId="{ACD304EC-E7CA-4A9D-876C-16AF4D535F95}" type="pres">
      <dgm:prSet presAssocID="{146F4B91-A5F8-491A-AC1A-5669BAE92178}" presName="node" presStyleLbl="node1" presStyleIdx="0" presStyleCnt="1">
        <dgm:presLayoutVars>
          <dgm:bulletEnabled val="1"/>
        </dgm:presLayoutVars>
      </dgm:prSet>
      <dgm:spPr/>
    </dgm:pt>
  </dgm:ptLst>
  <dgm:cxnLst>
    <dgm:cxn modelId="{F296134F-81DF-4F8C-BFE1-FA2363295B2A}" type="presOf" srcId="{146F4B91-A5F8-491A-AC1A-5669BAE92178}" destId="{ACD304EC-E7CA-4A9D-876C-16AF4D535F95}" srcOrd="0" destOrd="0" presId="urn:microsoft.com/office/officeart/2005/8/layout/process1"/>
    <dgm:cxn modelId="{9C46C480-1123-4854-BE05-B820B2D8AE0E}" type="presOf" srcId="{18B36376-1E93-4707-AA83-B4CCDBD1A56B}" destId="{1C8BDB83-D6A9-42E8-B9DF-F584348105B8}" srcOrd="0" destOrd="0" presId="urn:microsoft.com/office/officeart/2005/8/layout/process1"/>
    <dgm:cxn modelId="{0F3F9AF2-BE62-48F2-AA42-762AB2D752BE}" srcId="{18B36376-1E93-4707-AA83-B4CCDBD1A56B}" destId="{146F4B91-A5F8-491A-AC1A-5669BAE92178}" srcOrd="0" destOrd="0" parTransId="{42C84BB3-E45C-4CCF-9B41-440B905A22A9}" sibTransId="{783FA724-48C2-4187-BBB9-0A593C6ADC5B}"/>
    <dgm:cxn modelId="{942B34E7-F947-4E5B-98E4-6D40FEF3C2F9}" type="presParOf" srcId="{1C8BDB83-D6A9-42E8-B9DF-F584348105B8}" destId="{ACD304EC-E7CA-4A9D-876C-16AF4D535F95}" srcOrd="0" destOrd="0" presId="urn:microsoft.com/office/officeart/2005/8/layout/process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0C4D65-D0EE-4FD4-9BF5-4238B26B1DCE}"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DE32555B-3C83-487B-A06D-189B70939669}">
      <dgm:prSet custT="1"/>
      <dgm:spPr/>
      <dgm:t>
        <a:bodyPr/>
        <a:lstStyle/>
        <a:p>
          <a:pPr rtl="0"/>
          <a:r>
            <a:rPr lang="en-GB" sz="2100"/>
            <a:t>ONS (2013) the highest UK suicide rate by broad age group was amongst men aged 45 to 59.</a:t>
          </a:r>
        </a:p>
        <a:p>
          <a:pPr rtl="0"/>
          <a:endParaRPr lang="en-GB" sz="300"/>
        </a:p>
        <a:p>
          <a:pPr rtl="0"/>
          <a:r>
            <a:rPr lang="en-GB" sz="2100"/>
            <a:t>The rate for 60 to 74 year old men had risen significantly from its 2012 level, to 14.5 per 100,000 in 2013.</a:t>
          </a:r>
        </a:p>
        <a:p>
          <a:pPr rtl="0"/>
          <a:r>
            <a:rPr lang="en-GB" sz="2100"/>
            <a:t> It is a matter of concern that older adults have a higher completion rate (</a:t>
          </a:r>
          <a:r>
            <a:rPr lang="en-GB" sz="2100" err="1"/>
            <a:t>ie</a:t>
          </a:r>
          <a:r>
            <a:rPr lang="en-GB" sz="2100"/>
            <a:t> fewer attempts in relation to completed suicides) than adults in younger age bands</a:t>
          </a:r>
        </a:p>
      </dgm:t>
    </dgm:pt>
    <dgm:pt modelId="{1866F368-AEA9-45DC-90F6-E43A4BB96260}" type="parTrans" cxnId="{2F67BA5B-D7A0-4CA3-9681-C9556159ACDC}">
      <dgm:prSet/>
      <dgm:spPr/>
      <dgm:t>
        <a:bodyPr/>
        <a:lstStyle/>
        <a:p>
          <a:endParaRPr lang="en-US"/>
        </a:p>
      </dgm:t>
    </dgm:pt>
    <dgm:pt modelId="{EA263124-347C-4972-A44F-D491736ED9BA}" type="sibTrans" cxnId="{2F67BA5B-D7A0-4CA3-9681-C9556159ACDC}">
      <dgm:prSet/>
      <dgm:spPr/>
      <dgm:t>
        <a:bodyPr/>
        <a:lstStyle/>
        <a:p>
          <a:endParaRPr lang="en-US"/>
        </a:p>
      </dgm:t>
    </dgm:pt>
    <dgm:pt modelId="{DDF3D5B6-A2AE-482D-B7A3-205B0C54D3F3}" type="pres">
      <dgm:prSet presAssocID="{0A0C4D65-D0EE-4FD4-9BF5-4238B26B1DCE}" presName="Name0" presStyleCnt="0">
        <dgm:presLayoutVars>
          <dgm:dir/>
          <dgm:animLvl val="lvl"/>
          <dgm:resizeHandles val="exact"/>
        </dgm:presLayoutVars>
      </dgm:prSet>
      <dgm:spPr/>
    </dgm:pt>
    <dgm:pt modelId="{2678D908-53E6-4E4C-A75C-CC83DD9171A1}" type="pres">
      <dgm:prSet presAssocID="{DE32555B-3C83-487B-A06D-189B70939669}" presName="vertFlow" presStyleCnt="0"/>
      <dgm:spPr/>
    </dgm:pt>
    <dgm:pt modelId="{1B297767-167E-48FB-90FC-70C6FE4D5ECC}" type="pres">
      <dgm:prSet presAssocID="{DE32555B-3C83-487B-A06D-189B70939669}" presName="header" presStyleLbl="node1" presStyleIdx="0" presStyleCnt="1" custScaleY="119208" custLinFactNeighborX="2274" custLinFactNeighborY="-9604"/>
      <dgm:spPr/>
    </dgm:pt>
  </dgm:ptLst>
  <dgm:cxnLst>
    <dgm:cxn modelId="{3751E835-D3DB-472F-89C6-3E9FF9CF3E10}" type="presOf" srcId="{0A0C4D65-D0EE-4FD4-9BF5-4238B26B1DCE}" destId="{DDF3D5B6-A2AE-482D-B7A3-205B0C54D3F3}" srcOrd="0" destOrd="0" presId="urn:microsoft.com/office/officeart/2005/8/layout/lProcess1"/>
    <dgm:cxn modelId="{4EBB423D-2B05-496F-936A-0B06ED0B825E}" type="presOf" srcId="{DE32555B-3C83-487B-A06D-189B70939669}" destId="{1B297767-167E-48FB-90FC-70C6FE4D5ECC}" srcOrd="0" destOrd="0" presId="urn:microsoft.com/office/officeart/2005/8/layout/lProcess1"/>
    <dgm:cxn modelId="{2F67BA5B-D7A0-4CA3-9681-C9556159ACDC}" srcId="{0A0C4D65-D0EE-4FD4-9BF5-4238B26B1DCE}" destId="{DE32555B-3C83-487B-A06D-189B70939669}" srcOrd="0" destOrd="0" parTransId="{1866F368-AEA9-45DC-90F6-E43A4BB96260}" sibTransId="{EA263124-347C-4972-A44F-D491736ED9BA}"/>
    <dgm:cxn modelId="{18DCFEE3-1AE5-426E-8F94-B3183B46EB1C}" type="presParOf" srcId="{DDF3D5B6-A2AE-482D-B7A3-205B0C54D3F3}" destId="{2678D908-53E6-4E4C-A75C-CC83DD9171A1}" srcOrd="0" destOrd="0" presId="urn:microsoft.com/office/officeart/2005/8/layout/lProcess1"/>
    <dgm:cxn modelId="{C0299D46-FC75-45DB-8476-383850C34101}" type="presParOf" srcId="{2678D908-53E6-4E4C-A75C-CC83DD9171A1}" destId="{1B297767-167E-48FB-90FC-70C6FE4D5ECC}" srcOrd="0" destOrd="0" presId="urn:microsoft.com/office/officeart/2005/8/layout/lProcess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6969E4-8660-48C2-BBD3-97350AC6C7E5}" type="doc">
      <dgm:prSet loTypeId="urn:microsoft.com/office/officeart/2005/8/layout/list1" loCatId="list" qsTypeId="urn:microsoft.com/office/officeart/2005/8/quickstyle/simple1" qsCatId="simple" csTypeId="urn:microsoft.com/office/officeart/2005/8/colors/colorful4" csCatId="colorful"/>
      <dgm:spPr/>
      <dgm:t>
        <a:bodyPr/>
        <a:lstStyle/>
        <a:p>
          <a:endParaRPr lang="en-US"/>
        </a:p>
      </dgm:t>
    </dgm:pt>
    <dgm:pt modelId="{F60168B4-380E-4A0F-8F45-BCD84C7202EB}">
      <dgm:prSet/>
      <dgm:spPr/>
      <dgm:t>
        <a:bodyPr/>
        <a:lstStyle/>
        <a:p>
          <a:pPr rtl="0"/>
          <a:r>
            <a:rPr lang="en-GB"/>
            <a:t>Psychosocial factors</a:t>
          </a:r>
          <a:endParaRPr lang="en-US"/>
        </a:p>
      </dgm:t>
    </dgm:pt>
    <dgm:pt modelId="{95207177-4D0E-4256-8BE7-33CE80F3E321}" type="parTrans" cxnId="{68084691-FF52-4B37-82DE-7519CCBA9EB1}">
      <dgm:prSet/>
      <dgm:spPr/>
      <dgm:t>
        <a:bodyPr/>
        <a:lstStyle/>
        <a:p>
          <a:endParaRPr lang="en-US"/>
        </a:p>
      </dgm:t>
    </dgm:pt>
    <dgm:pt modelId="{9DAB2A20-A2BF-46DA-97A3-AAB1134B40A3}" type="sibTrans" cxnId="{68084691-FF52-4B37-82DE-7519CCBA9EB1}">
      <dgm:prSet/>
      <dgm:spPr/>
      <dgm:t>
        <a:bodyPr/>
        <a:lstStyle/>
        <a:p>
          <a:endParaRPr lang="en-US"/>
        </a:p>
      </dgm:t>
    </dgm:pt>
    <dgm:pt modelId="{8579D711-D482-40E5-843C-C625E80A42B7}">
      <dgm:prSet/>
      <dgm:spPr/>
      <dgm:t>
        <a:bodyPr/>
        <a:lstStyle/>
        <a:p>
          <a:pPr rtl="0"/>
          <a:r>
            <a:rPr lang="en-GB"/>
            <a:t>Limited social support</a:t>
          </a:r>
          <a:endParaRPr lang="en-US"/>
        </a:p>
      </dgm:t>
    </dgm:pt>
    <dgm:pt modelId="{D00D0280-4D67-4E5F-B390-0B20789EF1A6}" type="parTrans" cxnId="{F72835B2-92EE-47BA-AF9F-CE5B900D6BAF}">
      <dgm:prSet/>
      <dgm:spPr/>
      <dgm:t>
        <a:bodyPr/>
        <a:lstStyle/>
        <a:p>
          <a:endParaRPr lang="en-US"/>
        </a:p>
      </dgm:t>
    </dgm:pt>
    <dgm:pt modelId="{EAED7CA1-4796-4112-B6E6-0FBF3387FAEA}" type="sibTrans" cxnId="{F72835B2-92EE-47BA-AF9F-CE5B900D6BAF}">
      <dgm:prSet/>
      <dgm:spPr/>
      <dgm:t>
        <a:bodyPr/>
        <a:lstStyle/>
        <a:p>
          <a:endParaRPr lang="en-US"/>
        </a:p>
      </dgm:t>
    </dgm:pt>
    <dgm:pt modelId="{0A239464-7C92-41F7-ACF4-FE3B31E8A204}">
      <dgm:prSet/>
      <dgm:spPr/>
      <dgm:t>
        <a:bodyPr/>
        <a:lstStyle/>
        <a:p>
          <a:pPr rtl="0"/>
          <a:r>
            <a:rPr lang="en-GB"/>
            <a:t>Bereavement</a:t>
          </a:r>
          <a:endParaRPr lang="en-US"/>
        </a:p>
      </dgm:t>
    </dgm:pt>
    <dgm:pt modelId="{2ACC4F68-E069-4B83-9919-F77BEBBA6075}" type="parTrans" cxnId="{C36222B4-328B-4B91-AFBD-63501C4D4D40}">
      <dgm:prSet/>
      <dgm:spPr/>
      <dgm:t>
        <a:bodyPr/>
        <a:lstStyle/>
        <a:p>
          <a:endParaRPr lang="en-US"/>
        </a:p>
      </dgm:t>
    </dgm:pt>
    <dgm:pt modelId="{BE34157E-C2A4-485D-9D99-9AF4E0235380}" type="sibTrans" cxnId="{C36222B4-328B-4B91-AFBD-63501C4D4D40}">
      <dgm:prSet/>
      <dgm:spPr/>
      <dgm:t>
        <a:bodyPr/>
        <a:lstStyle/>
        <a:p>
          <a:endParaRPr lang="en-US"/>
        </a:p>
      </dgm:t>
    </dgm:pt>
    <dgm:pt modelId="{569A0E8A-6F9C-4B4B-9085-7B86926D6A20}">
      <dgm:prSet/>
      <dgm:spPr/>
      <dgm:t>
        <a:bodyPr/>
        <a:lstStyle/>
        <a:p>
          <a:pPr rtl="0"/>
          <a:r>
            <a:rPr lang="en-GB"/>
            <a:t>Loss of social network</a:t>
          </a:r>
          <a:endParaRPr lang="en-US"/>
        </a:p>
      </dgm:t>
    </dgm:pt>
    <dgm:pt modelId="{6FB51624-7D22-4A77-B2A5-1582D25106E8}" type="parTrans" cxnId="{93747ADE-6AC2-4884-8929-AF4CDBE636C7}">
      <dgm:prSet/>
      <dgm:spPr/>
      <dgm:t>
        <a:bodyPr/>
        <a:lstStyle/>
        <a:p>
          <a:endParaRPr lang="en-US"/>
        </a:p>
      </dgm:t>
    </dgm:pt>
    <dgm:pt modelId="{50C92189-C5C5-4BA5-8EFF-75E266FA7D46}" type="sibTrans" cxnId="{93747ADE-6AC2-4884-8929-AF4CDBE636C7}">
      <dgm:prSet/>
      <dgm:spPr/>
      <dgm:t>
        <a:bodyPr/>
        <a:lstStyle/>
        <a:p>
          <a:endParaRPr lang="en-US"/>
        </a:p>
      </dgm:t>
    </dgm:pt>
    <dgm:pt modelId="{4A976519-7105-4813-B14C-DFB6B108C2E4}">
      <dgm:prSet/>
      <dgm:spPr/>
      <dgm:t>
        <a:bodyPr/>
        <a:lstStyle/>
        <a:p>
          <a:pPr rtl="0"/>
          <a:r>
            <a:rPr lang="en-GB"/>
            <a:t>Loneliness</a:t>
          </a:r>
          <a:endParaRPr lang="en-US"/>
        </a:p>
      </dgm:t>
    </dgm:pt>
    <dgm:pt modelId="{7835F6E9-1193-45F8-BF6A-366C38DECE44}" type="parTrans" cxnId="{CA544157-C27E-4B7A-A062-5B72F8BF3B6F}">
      <dgm:prSet/>
      <dgm:spPr/>
      <dgm:t>
        <a:bodyPr/>
        <a:lstStyle/>
        <a:p>
          <a:endParaRPr lang="en-US"/>
        </a:p>
      </dgm:t>
    </dgm:pt>
    <dgm:pt modelId="{201CF4FA-C69A-4296-B8F9-964011FC5A89}" type="sibTrans" cxnId="{CA544157-C27E-4B7A-A062-5B72F8BF3B6F}">
      <dgm:prSet/>
      <dgm:spPr/>
      <dgm:t>
        <a:bodyPr/>
        <a:lstStyle/>
        <a:p>
          <a:endParaRPr lang="en-US"/>
        </a:p>
      </dgm:t>
    </dgm:pt>
    <dgm:pt modelId="{87D5E1DF-7E96-4BF1-9F54-6878FF932CCB}">
      <dgm:prSet/>
      <dgm:spPr/>
      <dgm:t>
        <a:bodyPr/>
        <a:lstStyle/>
        <a:p>
          <a:pPr rtl="0"/>
          <a:r>
            <a:rPr lang="en-GB"/>
            <a:t>Biological factors </a:t>
          </a:r>
          <a:endParaRPr lang="en-US"/>
        </a:p>
      </dgm:t>
    </dgm:pt>
    <dgm:pt modelId="{9BD87BEF-DD3A-4C60-B775-8F0FFE3B1938}" type="parTrans" cxnId="{613315B5-E962-4474-B949-502034853E07}">
      <dgm:prSet/>
      <dgm:spPr/>
      <dgm:t>
        <a:bodyPr/>
        <a:lstStyle/>
        <a:p>
          <a:endParaRPr lang="en-US"/>
        </a:p>
      </dgm:t>
    </dgm:pt>
    <dgm:pt modelId="{D551A591-97B4-4988-AD72-57B82B543215}" type="sibTrans" cxnId="{613315B5-E962-4474-B949-502034853E07}">
      <dgm:prSet/>
      <dgm:spPr/>
      <dgm:t>
        <a:bodyPr/>
        <a:lstStyle/>
        <a:p>
          <a:endParaRPr lang="en-US"/>
        </a:p>
      </dgm:t>
    </dgm:pt>
    <dgm:pt modelId="{C9DDA881-55CA-4ABE-A17A-C85BA93800AF}">
      <dgm:prSet/>
      <dgm:spPr/>
      <dgm:t>
        <a:bodyPr/>
        <a:lstStyle/>
        <a:p>
          <a:pPr rtl="0"/>
          <a:r>
            <a:rPr lang="en-GB"/>
            <a:t>Female gender</a:t>
          </a:r>
          <a:endParaRPr lang="en-US"/>
        </a:p>
      </dgm:t>
    </dgm:pt>
    <dgm:pt modelId="{33F71E42-B18A-4ED7-B1D0-36D0745A7B06}" type="parTrans" cxnId="{F7E0593B-C4A0-4477-9F5D-B0D4B0DD09E9}">
      <dgm:prSet/>
      <dgm:spPr/>
      <dgm:t>
        <a:bodyPr/>
        <a:lstStyle/>
        <a:p>
          <a:endParaRPr lang="en-US"/>
        </a:p>
      </dgm:t>
    </dgm:pt>
    <dgm:pt modelId="{3E6D3477-497C-419E-B03F-8C6C7064D743}" type="sibTrans" cxnId="{F7E0593B-C4A0-4477-9F5D-B0D4B0DD09E9}">
      <dgm:prSet/>
      <dgm:spPr/>
      <dgm:t>
        <a:bodyPr/>
        <a:lstStyle/>
        <a:p>
          <a:endParaRPr lang="en-US"/>
        </a:p>
      </dgm:t>
    </dgm:pt>
    <dgm:pt modelId="{442C1B47-B3C5-4346-BFF3-7C847350939A}">
      <dgm:prSet/>
      <dgm:spPr/>
      <dgm:t>
        <a:bodyPr/>
        <a:lstStyle/>
        <a:p>
          <a:pPr rtl="0"/>
          <a:r>
            <a:rPr lang="en-GB"/>
            <a:t>Family history of depression</a:t>
          </a:r>
          <a:endParaRPr lang="en-US"/>
        </a:p>
      </dgm:t>
    </dgm:pt>
    <dgm:pt modelId="{EAD635F6-7E5B-45F9-84C4-BEE94D8BE3D5}" type="parTrans" cxnId="{BF6A082F-C0A2-47F0-AF21-0D27EF1322DF}">
      <dgm:prSet/>
      <dgm:spPr/>
      <dgm:t>
        <a:bodyPr/>
        <a:lstStyle/>
        <a:p>
          <a:endParaRPr lang="en-US"/>
        </a:p>
      </dgm:t>
    </dgm:pt>
    <dgm:pt modelId="{7C7F8310-8FAD-49BC-9051-07EE32075095}" type="sibTrans" cxnId="{BF6A082F-C0A2-47F0-AF21-0D27EF1322DF}">
      <dgm:prSet/>
      <dgm:spPr/>
      <dgm:t>
        <a:bodyPr/>
        <a:lstStyle/>
        <a:p>
          <a:endParaRPr lang="en-US"/>
        </a:p>
      </dgm:t>
    </dgm:pt>
    <dgm:pt modelId="{F5344E1A-96D4-44CE-9F78-8FBD036AEB1A}">
      <dgm:prSet/>
      <dgm:spPr/>
      <dgm:t>
        <a:bodyPr/>
        <a:lstStyle/>
        <a:p>
          <a:pPr rtl="0"/>
          <a:r>
            <a:rPr lang="en-GB"/>
            <a:t>History of depression</a:t>
          </a:r>
          <a:endParaRPr lang="en-US"/>
        </a:p>
      </dgm:t>
    </dgm:pt>
    <dgm:pt modelId="{B6398748-D24B-4280-B972-DFCFF81D296A}" type="parTrans" cxnId="{CCEA3539-6CC5-4045-BB95-6EBFA416449B}">
      <dgm:prSet/>
      <dgm:spPr/>
      <dgm:t>
        <a:bodyPr/>
        <a:lstStyle/>
        <a:p>
          <a:endParaRPr lang="en-US"/>
        </a:p>
      </dgm:t>
    </dgm:pt>
    <dgm:pt modelId="{25982D1C-C409-4831-9CCC-339EA41E8FBB}" type="sibTrans" cxnId="{CCEA3539-6CC5-4045-BB95-6EBFA416449B}">
      <dgm:prSet/>
      <dgm:spPr/>
      <dgm:t>
        <a:bodyPr/>
        <a:lstStyle/>
        <a:p>
          <a:endParaRPr lang="en-US"/>
        </a:p>
      </dgm:t>
    </dgm:pt>
    <dgm:pt modelId="{37DBE03C-463D-4686-9D32-AE53445871B7}">
      <dgm:prSet/>
      <dgm:spPr/>
      <dgm:t>
        <a:bodyPr/>
        <a:lstStyle/>
        <a:p>
          <a:pPr rtl="0"/>
          <a:r>
            <a:rPr lang="en-GB"/>
            <a:t>Negative life events </a:t>
          </a:r>
          <a:endParaRPr lang="en-US"/>
        </a:p>
      </dgm:t>
    </dgm:pt>
    <dgm:pt modelId="{8455479A-A86A-4645-A642-BA7D769B476E}" type="parTrans" cxnId="{EF1C40CF-9B64-4689-A1BE-0AFCC7D0F328}">
      <dgm:prSet/>
      <dgm:spPr/>
      <dgm:t>
        <a:bodyPr/>
        <a:lstStyle/>
        <a:p>
          <a:endParaRPr lang="en-US"/>
        </a:p>
      </dgm:t>
    </dgm:pt>
    <dgm:pt modelId="{371B8D69-3DC4-4412-A160-B1BCC4B21FEC}" type="sibTrans" cxnId="{EF1C40CF-9B64-4689-A1BE-0AFCC7D0F328}">
      <dgm:prSet/>
      <dgm:spPr/>
      <dgm:t>
        <a:bodyPr/>
        <a:lstStyle/>
        <a:p>
          <a:endParaRPr lang="en-US"/>
        </a:p>
      </dgm:t>
    </dgm:pt>
    <dgm:pt modelId="{EAB5E9BC-C4DE-4A4C-B31D-2B858E320D6D}">
      <dgm:prSet/>
      <dgm:spPr/>
      <dgm:t>
        <a:bodyPr/>
        <a:lstStyle/>
        <a:p>
          <a:pPr rtl="0"/>
          <a:r>
            <a:rPr lang="en-GB"/>
            <a:t>Clinical factors</a:t>
          </a:r>
          <a:endParaRPr lang="en-US"/>
        </a:p>
      </dgm:t>
    </dgm:pt>
    <dgm:pt modelId="{39D352DF-4049-4084-9CA0-67DC38DFA478}" type="parTrans" cxnId="{B1C483FA-37F1-4BC0-A2EB-AEC926A55B28}">
      <dgm:prSet/>
      <dgm:spPr/>
      <dgm:t>
        <a:bodyPr/>
        <a:lstStyle/>
        <a:p>
          <a:endParaRPr lang="en-US"/>
        </a:p>
      </dgm:t>
    </dgm:pt>
    <dgm:pt modelId="{24EFBECC-E4F7-4049-A0E5-9573865F7F75}" type="sibTrans" cxnId="{B1C483FA-37F1-4BC0-A2EB-AEC926A55B28}">
      <dgm:prSet/>
      <dgm:spPr/>
      <dgm:t>
        <a:bodyPr/>
        <a:lstStyle/>
        <a:p>
          <a:endParaRPr lang="en-US"/>
        </a:p>
      </dgm:t>
    </dgm:pt>
    <dgm:pt modelId="{CFE531E3-DB6D-4E5F-9947-CB3AFBF7D0AB}">
      <dgm:prSet/>
      <dgm:spPr/>
      <dgm:t>
        <a:bodyPr/>
        <a:lstStyle/>
        <a:p>
          <a:pPr rtl="0"/>
          <a:r>
            <a:rPr lang="en-GB"/>
            <a:t>Medical illness</a:t>
          </a:r>
          <a:endParaRPr lang="en-US"/>
        </a:p>
      </dgm:t>
    </dgm:pt>
    <dgm:pt modelId="{32BEC030-3D26-4026-AC94-2AA4F40EF7E6}" type="parTrans" cxnId="{075FD702-3D9D-4F30-A001-A7A1AFBAB574}">
      <dgm:prSet/>
      <dgm:spPr/>
      <dgm:t>
        <a:bodyPr/>
        <a:lstStyle/>
        <a:p>
          <a:endParaRPr lang="en-US"/>
        </a:p>
      </dgm:t>
    </dgm:pt>
    <dgm:pt modelId="{352BB517-4E07-479C-AD77-619AD997274F}" type="sibTrans" cxnId="{075FD702-3D9D-4F30-A001-A7A1AFBAB574}">
      <dgm:prSet/>
      <dgm:spPr/>
      <dgm:t>
        <a:bodyPr/>
        <a:lstStyle/>
        <a:p>
          <a:endParaRPr lang="en-US"/>
        </a:p>
      </dgm:t>
    </dgm:pt>
    <dgm:pt modelId="{27E62624-4572-4332-BC06-021F1797026D}">
      <dgm:prSet/>
      <dgm:spPr/>
      <dgm:t>
        <a:bodyPr/>
        <a:lstStyle/>
        <a:p>
          <a:pPr rtl="0"/>
          <a:r>
            <a:rPr lang="en-GB"/>
            <a:t>Physical disabilities </a:t>
          </a:r>
          <a:endParaRPr lang="en-US"/>
        </a:p>
      </dgm:t>
    </dgm:pt>
    <dgm:pt modelId="{E58D58F9-7B13-441C-849C-D391E3D9EFE0}" type="parTrans" cxnId="{D3D2B15D-3438-4B45-8D5A-1EA59BFD4BB6}">
      <dgm:prSet/>
      <dgm:spPr/>
      <dgm:t>
        <a:bodyPr/>
        <a:lstStyle/>
        <a:p>
          <a:endParaRPr lang="en-US"/>
        </a:p>
      </dgm:t>
    </dgm:pt>
    <dgm:pt modelId="{C7D17ABB-C4CC-43CF-A25A-8627512EDA67}" type="sibTrans" cxnId="{D3D2B15D-3438-4B45-8D5A-1EA59BFD4BB6}">
      <dgm:prSet/>
      <dgm:spPr/>
      <dgm:t>
        <a:bodyPr/>
        <a:lstStyle/>
        <a:p>
          <a:endParaRPr lang="en-US"/>
        </a:p>
      </dgm:t>
    </dgm:pt>
    <dgm:pt modelId="{26730FEF-68D3-4E55-AA39-D0DDEC49995E}">
      <dgm:prSet/>
      <dgm:spPr/>
      <dgm:t>
        <a:bodyPr/>
        <a:lstStyle/>
        <a:p>
          <a:pPr rtl="0"/>
          <a:r>
            <a:rPr lang="en-GB"/>
            <a:t>Poor health</a:t>
          </a:r>
          <a:endParaRPr lang="en-US"/>
        </a:p>
      </dgm:t>
    </dgm:pt>
    <dgm:pt modelId="{5658D5C0-9178-4318-8373-15170EE780C5}" type="parTrans" cxnId="{B1267D91-FD20-49FA-96ED-2E23525E508A}">
      <dgm:prSet/>
      <dgm:spPr/>
      <dgm:t>
        <a:bodyPr/>
        <a:lstStyle/>
        <a:p>
          <a:endParaRPr lang="en-US"/>
        </a:p>
      </dgm:t>
    </dgm:pt>
    <dgm:pt modelId="{80BA6F4A-1E97-49A1-A97D-D841CDCBA733}" type="sibTrans" cxnId="{B1267D91-FD20-49FA-96ED-2E23525E508A}">
      <dgm:prSet/>
      <dgm:spPr/>
      <dgm:t>
        <a:bodyPr/>
        <a:lstStyle/>
        <a:p>
          <a:endParaRPr lang="en-US"/>
        </a:p>
      </dgm:t>
    </dgm:pt>
    <dgm:pt modelId="{A21A5EF7-AC4F-4B86-A772-4BCCE7878161}">
      <dgm:prSet/>
      <dgm:spPr/>
      <dgm:t>
        <a:bodyPr/>
        <a:lstStyle/>
        <a:p>
          <a:pPr rtl="0"/>
          <a:r>
            <a:rPr lang="en-GB"/>
            <a:t>Multiple medications </a:t>
          </a:r>
          <a:endParaRPr lang="en-US"/>
        </a:p>
      </dgm:t>
    </dgm:pt>
    <dgm:pt modelId="{7E6C2897-0874-4B66-9055-62BAFE97A951}" type="parTrans" cxnId="{58A1310F-6363-49E7-A61B-23182187904A}">
      <dgm:prSet/>
      <dgm:spPr/>
      <dgm:t>
        <a:bodyPr/>
        <a:lstStyle/>
        <a:p>
          <a:endParaRPr lang="en-US"/>
        </a:p>
      </dgm:t>
    </dgm:pt>
    <dgm:pt modelId="{B65E7C55-A20C-4943-8622-9BDD2177DA47}" type="sibTrans" cxnId="{58A1310F-6363-49E7-A61B-23182187904A}">
      <dgm:prSet/>
      <dgm:spPr/>
      <dgm:t>
        <a:bodyPr/>
        <a:lstStyle/>
        <a:p>
          <a:endParaRPr lang="en-US"/>
        </a:p>
      </dgm:t>
    </dgm:pt>
    <dgm:pt modelId="{4B958F55-5419-424E-B164-C92F7EFF68FC}" type="pres">
      <dgm:prSet presAssocID="{E06969E4-8660-48C2-BBD3-97350AC6C7E5}" presName="linear" presStyleCnt="0">
        <dgm:presLayoutVars>
          <dgm:dir/>
          <dgm:animLvl val="lvl"/>
          <dgm:resizeHandles val="exact"/>
        </dgm:presLayoutVars>
      </dgm:prSet>
      <dgm:spPr/>
    </dgm:pt>
    <dgm:pt modelId="{DF7CDEF2-8529-432F-9362-8A811F1A0FB3}" type="pres">
      <dgm:prSet presAssocID="{F60168B4-380E-4A0F-8F45-BCD84C7202EB}" presName="parentLin" presStyleCnt="0"/>
      <dgm:spPr/>
    </dgm:pt>
    <dgm:pt modelId="{00136837-A262-45D3-BC58-00C9B2655209}" type="pres">
      <dgm:prSet presAssocID="{F60168B4-380E-4A0F-8F45-BCD84C7202EB}" presName="parentLeftMargin" presStyleLbl="node1" presStyleIdx="0" presStyleCnt="3"/>
      <dgm:spPr/>
    </dgm:pt>
    <dgm:pt modelId="{F719C244-CB83-4D24-9772-AE88B93A3D64}" type="pres">
      <dgm:prSet presAssocID="{F60168B4-380E-4A0F-8F45-BCD84C7202EB}" presName="parentText" presStyleLbl="node1" presStyleIdx="0" presStyleCnt="3">
        <dgm:presLayoutVars>
          <dgm:chMax val="0"/>
          <dgm:bulletEnabled val="1"/>
        </dgm:presLayoutVars>
      </dgm:prSet>
      <dgm:spPr/>
    </dgm:pt>
    <dgm:pt modelId="{0A69BB97-E19F-46F9-A947-B3F95121BA85}" type="pres">
      <dgm:prSet presAssocID="{F60168B4-380E-4A0F-8F45-BCD84C7202EB}" presName="negativeSpace" presStyleCnt="0"/>
      <dgm:spPr/>
    </dgm:pt>
    <dgm:pt modelId="{16B5912E-8430-45EA-86B8-1CDC32626C1E}" type="pres">
      <dgm:prSet presAssocID="{F60168B4-380E-4A0F-8F45-BCD84C7202EB}" presName="childText" presStyleLbl="conFgAcc1" presStyleIdx="0" presStyleCnt="3">
        <dgm:presLayoutVars>
          <dgm:bulletEnabled val="1"/>
        </dgm:presLayoutVars>
      </dgm:prSet>
      <dgm:spPr/>
    </dgm:pt>
    <dgm:pt modelId="{CF30A56B-CD7F-4839-8F9F-65EDDC160686}" type="pres">
      <dgm:prSet presAssocID="{9DAB2A20-A2BF-46DA-97A3-AAB1134B40A3}" presName="spaceBetweenRectangles" presStyleCnt="0"/>
      <dgm:spPr/>
    </dgm:pt>
    <dgm:pt modelId="{A79DCFA6-4D7C-46EA-8745-978346D51873}" type="pres">
      <dgm:prSet presAssocID="{87D5E1DF-7E96-4BF1-9F54-6878FF932CCB}" presName="parentLin" presStyleCnt="0"/>
      <dgm:spPr/>
    </dgm:pt>
    <dgm:pt modelId="{2EBC235D-B99C-451C-B7C1-79F582AE7EAE}" type="pres">
      <dgm:prSet presAssocID="{87D5E1DF-7E96-4BF1-9F54-6878FF932CCB}" presName="parentLeftMargin" presStyleLbl="node1" presStyleIdx="0" presStyleCnt="3"/>
      <dgm:spPr/>
    </dgm:pt>
    <dgm:pt modelId="{45325814-8889-499D-8D8B-F7C470B3ADB0}" type="pres">
      <dgm:prSet presAssocID="{87D5E1DF-7E96-4BF1-9F54-6878FF932CCB}" presName="parentText" presStyleLbl="node1" presStyleIdx="1" presStyleCnt="3">
        <dgm:presLayoutVars>
          <dgm:chMax val="0"/>
          <dgm:bulletEnabled val="1"/>
        </dgm:presLayoutVars>
      </dgm:prSet>
      <dgm:spPr/>
    </dgm:pt>
    <dgm:pt modelId="{8A3A6A32-D91A-4C32-8773-CE2DBF675D63}" type="pres">
      <dgm:prSet presAssocID="{87D5E1DF-7E96-4BF1-9F54-6878FF932CCB}" presName="negativeSpace" presStyleCnt="0"/>
      <dgm:spPr/>
    </dgm:pt>
    <dgm:pt modelId="{9E6B3DDF-36A1-4E4A-8574-01A521BA8D35}" type="pres">
      <dgm:prSet presAssocID="{87D5E1DF-7E96-4BF1-9F54-6878FF932CCB}" presName="childText" presStyleLbl="conFgAcc1" presStyleIdx="1" presStyleCnt="3">
        <dgm:presLayoutVars>
          <dgm:bulletEnabled val="1"/>
        </dgm:presLayoutVars>
      </dgm:prSet>
      <dgm:spPr/>
    </dgm:pt>
    <dgm:pt modelId="{78B0EFC6-5963-462C-98FC-ABEEF34B95E2}" type="pres">
      <dgm:prSet presAssocID="{D551A591-97B4-4988-AD72-57B82B543215}" presName="spaceBetweenRectangles" presStyleCnt="0"/>
      <dgm:spPr/>
    </dgm:pt>
    <dgm:pt modelId="{FE8DA083-A678-4494-980C-F9D85B13E35E}" type="pres">
      <dgm:prSet presAssocID="{EAB5E9BC-C4DE-4A4C-B31D-2B858E320D6D}" presName="parentLin" presStyleCnt="0"/>
      <dgm:spPr/>
    </dgm:pt>
    <dgm:pt modelId="{5C3049DA-AA96-4367-A3C4-0D3EB66CFF4C}" type="pres">
      <dgm:prSet presAssocID="{EAB5E9BC-C4DE-4A4C-B31D-2B858E320D6D}" presName="parentLeftMargin" presStyleLbl="node1" presStyleIdx="1" presStyleCnt="3"/>
      <dgm:spPr/>
    </dgm:pt>
    <dgm:pt modelId="{C64FA6DF-40CD-49A7-B62F-123940CD95E3}" type="pres">
      <dgm:prSet presAssocID="{EAB5E9BC-C4DE-4A4C-B31D-2B858E320D6D}" presName="parentText" presStyleLbl="node1" presStyleIdx="2" presStyleCnt="3">
        <dgm:presLayoutVars>
          <dgm:chMax val="0"/>
          <dgm:bulletEnabled val="1"/>
        </dgm:presLayoutVars>
      </dgm:prSet>
      <dgm:spPr/>
    </dgm:pt>
    <dgm:pt modelId="{7DDAA35B-DDCA-49CC-BD1E-C2925BE26244}" type="pres">
      <dgm:prSet presAssocID="{EAB5E9BC-C4DE-4A4C-B31D-2B858E320D6D}" presName="negativeSpace" presStyleCnt="0"/>
      <dgm:spPr/>
    </dgm:pt>
    <dgm:pt modelId="{181AA17F-F30B-496A-9ED1-2C000208DD65}" type="pres">
      <dgm:prSet presAssocID="{EAB5E9BC-C4DE-4A4C-B31D-2B858E320D6D}" presName="childText" presStyleLbl="conFgAcc1" presStyleIdx="2" presStyleCnt="3">
        <dgm:presLayoutVars>
          <dgm:bulletEnabled val="1"/>
        </dgm:presLayoutVars>
      </dgm:prSet>
      <dgm:spPr/>
    </dgm:pt>
  </dgm:ptLst>
  <dgm:cxnLst>
    <dgm:cxn modelId="{075FD702-3D9D-4F30-A001-A7A1AFBAB574}" srcId="{EAB5E9BC-C4DE-4A4C-B31D-2B858E320D6D}" destId="{CFE531E3-DB6D-4E5F-9947-CB3AFBF7D0AB}" srcOrd="0" destOrd="0" parTransId="{32BEC030-3D26-4026-AC94-2AA4F40EF7E6}" sibTransId="{352BB517-4E07-479C-AD77-619AD997274F}"/>
    <dgm:cxn modelId="{27C6A207-F523-4C86-9940-0681BD3E48AD}" type="presOf" srcId="{87D5E1DF-7E96-4BF1-9F54-6878FF932CCB}" destId="{45325814-8889-499D-8D8B-F7C470B3ADB0}" srcOrd="1" destOrd="0" presId="urn:microsoft.com/office/officeart/2005/8/layout/list1"/>
    <dgm:cxn modelId="{C96DE107-C1F6-40C8-9513-4E7C9742ECF1}" type="presOf" srcId="{EAB5E9BC-C4DE-4A4C-B31D-2B858E320D6D}" destId="{C64FA6DF-40CD-49A7-B62F-123940CD95E3}" srcOrd="1" destOrd="0" presId="urn:microsoft.com/office/officeart/2005/8/layout/list1"/>
    <dgm:cxn modelId="{58A1310F-6363-49E7-A61B-23182187904A}" srcId="{EAB5E9BC-C4DE-4A4C-B31D-2B858E320D6D}" destId="{A21A5EF7-AC4F-4B86-A772-4BCCE7878161}" srcOrd="3" destOrd="0" parTransId="{7E6C2897-0874-4B66-9055-62BAFE97A951}" sibTransId="{B65E7C55-A20C-4943-8622-9BDD2177DA47}"/>
    <dgm:cxn modelId="{3CAD041F-ADFD-4C3D-A2D8-37CEB9161F2B}" type="presOf" srcId="{8579D711-D482-40E5-843C-C625E80A42B7}" destId="{16B5912E-8430-45EA-86B8-1CDC32626C1E}" srcOrd="0" destOrd="0" presId="urn:microsoft.com/office/officeart/2005/8/layout/list1"/>
    <dgm:cxn modelId="{BF6A082F-C0A2-47F0-AF21-0D27EF1322DF}" srcId="{87D5E1DF-7E96-4BF1-9F54-6878FF932CCB}" destId="{442C1B47-B3C5-4346-BFF3-7C847350939A}" srcOrd="1" destOrd="0" parTransId="{EAD635F6-7E5B-45F9-84C4-BEE94D8BE3D5}" sibTransId="{7C7F8310-8FAD-49BC-9051-07EE32075095}"/>
    <dgm:cxn modelId="{CCEA3539-6CC5-4045-BB95-6EBFA416449B}" srcId="{87D5E1DF-7E96-4BF1-9F54-6878FF932CCB}" destId="{F5344E1A-96D4-44CE-9F78-8FBD036AEB1A}" srcOrd="2" destOrd="0" parTransId="{B6398748-D24B-4280-B972-DFCFF81D296A}" sibTransId="{25982D1C-C409-4831-9CCC-339EA41E8FBB}"/>
    <dgm:cxn modelId="{F7E0593B-C4A0-4477-9F5D-B0D4B0DD09E9}" srcId="{87D5E1DF-7E96-4BF1-9F54-6878FF932CCB}" destId="{C9DDA881-55CA-4ABE-A17A-C85BA93800AF}" srcOrd="0" destOrd="0" parTransId="{33F71E42-B18A-4ED7-B1D0-36D0745A7B06}" sibTransId="{3E6D3477-497C-419E-B03F-8C6C7064D743}"/>
    <dgm:cxn modelId="{62DFE73C-7D71-41B4-984D-1F9328427C70}" type="presOf" srcId="{26730FEF-68D3-4E55-AA39-D0DDEC49995E}" destId="{181AA17F-F30B-496A-9ED1-2C000208DD65}" srcOrd="0" destOrd="2" presId="urn:microsoft.com/office/officeart/2005/8/layout/list1"/>
    <dgm:cxn modelId="{D3D2B15D-3438-4B45-8D5A-1EA59BFD4BB6}" srcId="{EAB5E9BC-C4DE-4A4C-B31D-2B858E320D6D}" destId="{27E62624-4572-4332-BC06-021F1797026D}" srcOrd="1" destOrd="0" parTransId="{E58D58F9-7B13-441C-849C-D391E3D9EFE0}" sibTransId="{C7D17ABB-C4CC-43CF-A25A-8627512EDA67}"/>
    <dgm:cxn modelId="{996F2561-094A-4BF2-884F-E1482835686B}" type="presOf" srcId="{CFE531E3-DB6D-4E5F-9947-CB3AFBF7D0AB}" destId="{181AA17F-F30B-496A-9ED1-2C000208DD65}" srcOrd="0" destOrd="0" presId="urn:microsoft.com/office/officeart/2005/8/layout/list1"/>
    <dgm:cxn modelId="{3872B368-1D8C-4F01-800F-1CC880B24803}" type="presOf" srcId="{C9DDA881-55CA-4ABE-A17A-C85BA93800AF}" destId="{9E6B3DDF-36A1-4E4A-8574-01A521BA8D35}" srcOrd="0" destOrd="0" presId="urn:microsoft.com/office/officeart/2005/8/layout/list1"/>
    <dgm:cxn modelId="{CF061F70-A606-40C2-A5B4-E20671080D35}" type="presOf" srcId="{F60168B4-380E-4A0F-8F45-BCD84C7202EB}" destId="{F719C244-CB83-4D24-9772-AE88B93A3D64}" srcOrd="1" destOrd="0" presId="urn:microsoft.com/office/officeart/2005/8/layout/list1"/>
    <dgm:cxn modelId="{EF780376-41AD-4B78-AB23-55E603EE0D01}" type="presOf" srcId="{87D5E1DF-7E96-4BF1-9F54-6878FF932CCB}" destId="{2EBC235D-B99C-451C-B7C1-79F582AE7EAE}" srcOrd="0" destOrd="0" presId="urn:microsoft.com/office/officeart/2005/8/layout/list1"/>
    <dgm:cxn modelId="{CA544157-C27E-4B7A-A062-5B72F8BF3B6F}" srcId="{F60168B4-380E-4A0F-8F45-BCD84C7202EB}" destId="{4A976519-7105-4813-B14C-DFB6B108C2E4}" srcOrd="3" destOrd="0" parTransId="{7835F6E9-1193-45F8-BF6A-366C38DECE44}" sibTransId="{201CF4FA-C69A-4296-B8F9-964011FC5A89}"/>
    <dgm:cxn modelId="{E96D7C8B-D375-4264-A3C9-0494A908D4E6}" type="presOf" srcId="{F5344E1A-96D4-44CE-9F78-8FBD036AEB1A}" destId="{9E6B3DDF-36A1-4E4A-8574-01A521BA8D35}" srcOrd="0" destOrd="2" presId="urn:microsoft.com/office/officeart/2005/8/layout/list1"/>
    <dgm:cxn modelId="{68084691-FF52-4B37-82DE-7519CCBA9EB1}" srcId="{E06969E4-8660-48C2-BBD3-97350AC6C7E5}" destId="{F60168B4-380E-4A0F-8F45-BCD84C7202EB}" srcOrd="0" destOrd="0" parTransId="{95207177-4D0E-4256-8BE7-33CE80F3E321}" sibTransId="{9DAB2A20-A2BF-46DA-97A3-AAB1134B40A3}"/>
    <dgm:cxn modelId="{B1267D91-FD20-49FA-96ED-2E23525E508A}" srcId="{EAB5E9BC-C4DE-4A4C-B31D-2B858E320D6D}" destId="{26730FEF-68D3-4E55-AA39-D0DDEC49995E}" srcOrd="2" destOrd="0" parTransId="{5658D5C0-9178-4318-8373-15170EE780C5}" sibTransId="{80BA6F4A-1E97-49A1-A97D-D841CDCBA733}"/>
    <dgm:cxn modelId="{E8121695-83B9-44EA-A7CE-2A91B7E29447}" type="presOf" srcId="{442C1B47-B3C5-4346-BFF3-7C847350939A}" destId="{9E6B3DDF-36A1-4E4A-8574-01A521BA8D35}" srcOrd="0" destOrd="1" presId="urn:microsoft.com/office/officeart/2005/8/layout/list1"/>
    <dgm:cxn modelId="{B2071298-8FA8-43AE-ADE9-BF8E76F1BA00}" type="presOf" srcId="{A21A5EF7-AC4F-4B86-A772-4BCCE7878161}" destId="{181AA17F-F30B-496A-9ED1-2C000208DD65}" srcOrd="0" destOrd="3" presId="urn:microsoft.com/office/officeart/2005/8/layout/list1"/>
    <dgm:cxn modelId="{EC077698-22BB-4B02-AE1A-54A7EDC03DF7}" type="presOf" srcId="{EAB5E9BC-C4DE-4A4C-B31D-2B858E320D6D}" destId="{5C3049DA-AA96-4367-A3C4-0D3EB66CFF4C}" srcOrd="0" destOrd="0" presId="urn:microsoft.com/office/officeart/2005/8/layout/list1"/>
    <dgm:cxn modelId="{3A1B12B0-DCC1-47E6-815C-61C44A288874}" type="presOf" srcId="{0A239464-7C92-41F7-ACF4-FE3B31E8A204}" destId="{16B5912E-8430-45EA-86B8-1CDC32626C1E}" srcOrd="0" destOrd="1" presId="urn:microsoft.com/office/officeart/2005/8/layout/list1"/>
    <dgm:cxn modelId="{F72835B2-92EE-47BA-AF9F-CE5B900D6BAF}" srcId="{F60168B4-380E-4A0F-8F45-BCD84C7202EB}" destId="{8579D711-D482-40E5-843C-C625E80A42B7}" srcOrd="0" destOrd="0" parTransId="{D00D0280-4D67-4E5F-B390-0B20789EF1A6}" sibTransId="{EAED7CA1-4796-4112-B6E6-0FBF3387FAEA}"/>
    <dgm:cxn modelId="{889F5CB3-FE78-4CE7-BACB-B86330C9E0C1}" type="presOf" srcId="{4A976519-7105-4813-B14C-DFB6B108C2E4}" destId="{16B5912E-8430-45EA-86B8-1CDC32626C1E}" srcOrd="0" destOrd="3" presId="urn:microsoft.com/office/officeart/2005/8/layout/list1"/>
    <dgm:cxn modelId="{C36222B4-328B-4B91-AFBD-63501C4D4D40}" srcId="{F60168B4-380E-4A0F-8F45-BCD84C7202EB}" destId="{0A239464-7C92-41F7-ACF4-FE3B31E8A204}" srcOrd="1" destOrd="0" parTransId="{2ACC4F68-E069-4B83-9919-F77BEBBA6075}" sibTransId="{BE34157E-C2A4-485D-9D99-9AF4E0235380}"/>
    <dgm:cxn modelId="{613315B5-E962-4474-B949-502034853E07}" srcId="{E06969E4-8660-48C2-BBD3-97350AC6C7E5}" destId="{87D5E1DF-7E96-4BF1-9F54-6878FF932CCB}" srcOrd="1" destOrd="0" parTransId="{9BD87BEF-DD3A-4C60-B775-8F0FFE3B1938}" sibTransId="{D551A591-97B4-4988-AD72-57B82B543215}"/>
    <dgm:cxn modelId="{2DA38EB7-90AA-4B71-A596-6E8365BA12BB}" type="presOf" srcId="{E06969E4-8660-48C2-BBD3-97350AC6C7E5}" destId="{4B958F55-5419-424E-B164-C92F7EFF68FC}" srcOrd="0" destOrd="0" presId="urn:microsoft.com/office/officeart/2005/8/layout/list1"/>
    <dgm:cxn modelId="{622E47CD-9F59-4ABF-8075-19E358F328D1}" type="presOf" srcId="{F60168B4-380E-4A0F-8F45-BCD84C7202EB}" destId="{00136837-A262-45D3-BC58-00C9B2655209}" srcOrd="0" destOrd="0" presId="urn:microsoft.com/office/officeart/2005/8/layout/list1"/>
    <dgm:cxn modelId="{EF1C40CF-9B64-4689-A1BE-0AFCC7D0F328}" srcId="{87D5E1DF-7E96-4BF1-9F54-6878FF932CCB}" destId="{37DBE03C-463D-4686-9D32-AE53445871B7}" srcOrd="3" destOrd="0" parTransId="{8455479A-A86A-4645-A642-BA7D769B476E}" sibTransId="{371B8D69-3DC4-4412-A160-B1BCC4B21FEC}"/>
    <dgm:cxn modelId="{517C0FD3-ADC3-4863-A7CD-11A68F5D79D2}" type="presOf" srcId="{27E62624-4572-4332-BC06-021F1797026D}" destId="{181AA17F-F30B-496A-9ED1-2C000208DD65}" srcOrd="0" destOrd="1" presId="urn:microsoft.com/office/officeart/2005/8/layout/list1"/>
    <dgm:cxn modelId="{93747ADE-6AC2-4884-8929-AF4CDBE636C7}" srcId="{F60168B4-380E-4A0F-8F45-BCD84C7202EB}" destId="{569A0E8A-6F9C-4B4B-9085-7B86926D6A20}" srcOrd="2" destOrd="0" parTransId="{6FB51624-7D22-4A77-B2A5-1582D25106E8}" sibTransId="{50C92189-C5C5-4BA5-8EFF-75E266FA7D46}"/>
    <dgm:cxn modelId="{A7B06CF4-8702-49DA-A892-65DD100C78D4}" type="presOf" srcId="{569A0E8A-6F9C-4B4B-9085-7B86926D6A20}" destId="{16B5912E-8430-45EA-86B8-1CDC32626C1E}" srcOrd="0" destOrd="2" presId="urn:microsoft.com/office/officeart/2005/8/layout/list1"/>
    <dgm:cxn modelId="{B1C483FA-37F1-4BC0-A2EB-AEC926A55B28}" srcId="{E06969E4-8660-48C2-BBD3-97350AC6C7E5}" destId="{EAB5E9BC-C4DE-4A4C-B31D-2B858E320D6D}" srcOrd="2" destOrd="0" parTransId="{39D352DF-4049-4084-9CA0-67DC38DFA478}" sibTransId="{24EFBECC-E4F7-4049-A0E5-9573865F7F75}"/>
    <dgm:cxn modelId="{EEADE4FE-2E12-4B11-AAF3-B5A07D69173A}" type="presOf" srcId="{37DBE03C-463D-4686-9D32-AE53445871B7}" destId="{9E6B3DDF-36A1-4E4A-8574-01A521BA8D35}" srcOrd="0" destOrd="3" presId="urn:microsoft.com/office/officeart/2005/8/layout/list1"/>
    <dgm:cxn modelId="{95CE5135-D7DF-4F33-9DAD-E3544048A75E}" type="presParOf" srcId="{4B958F55-5419-424E-B164-C92F7EFF68FC}" destId="{DF7CDEF2-8529-432F-9362-8A811F1A0FB3}" srcOrd="0" destOrd="0" presId="urn:microsoft.com/office/officeart/2005/8/layout/list1"/>
    <dgm:cxn modelId="{42ACE000-710B-4F7F-98D3-2752695C298A}" type="presParOf" srcId="{DF7CDEF2-8529-432F-9362-8A811F1A0FB3}" destId="{00136837-A262-45D3-BC58-00C9B2655209}" srcOrd="0" destOrd="0" presId="urn:microsoft.com/office/officeart/2005/8/layout/list1"/>
    <dgm:cxn modelId="{052B6337-67F2-4B7B-B9AB-2D1E4BE5DC1B}" type="presParOf" srcId="{DF7CDEF2-8529-432F-9362-8A811F1A0FB3}" destId="{F719C244-CB83-4D24-9772-AE88B93A3D64}" srcOrd="1" destOrd="0" presId="urn:microsoft.com/office/officeart/2005/8/layout/list1"/>
    <dgm:cxn modelId="{9542EF51-CAE7-4EBC-BFF0-CC2F97651C2F}" type="presParOf" srcId="{4B958F55-5419-424E-B164-C92F7EFF68FC}" destId="{0A69BB97-E19F-46F9-A947-B3F95121BA85}" srcOrd="1" destOrd="0" presId="urn:microsoft.com/office/officeart/2005/8/layout/list1"/>
    <dgm:cxn modelId="{71D88FA8-E6FF-4FFF-8CF7-BF509EE254B6}" type="presParOf" srcId="{4B958F55-5419-424E-B164-C92F7EFF68FC}" destId="{16B5912E-8430-45EA-86B8-1CDC32626C1E}" srcOrd="2" destOrd="0" presId="urn:microsoft.com/office/officeart/2005/8/layout/list1"/>
    <dgm:cxn modelId="{3DB8DC3A-7F8F-4F5F-AB7A-E258C10A6909}" type="presParOf" srcId="{4B958F55-5419-424E-B164-C92F7EFF68FC}" destId="{CF30A56B-CD7F-4839-8F9F-65EDDC160686}" srcOrd="3" destOrd="0" presId="urn:microsoft.com/office/officeart/2005/8/layout/list1"/>
    <dgm:cxn modelId="{838A0FEF-C4DF-4B8D-897A-E8BEB54A8BB2}" type="presParOf" srcId="{4B958F55-5419-424E-B164-C92F7EFF68FC}" destId="{A79DCFA6-4D7C-46EA-8745-978346D51873}" srcOrd="4" destOrd="0" presId="urn:microsoft.com/office/officeart/2005/8/layout/list1"/>
    <dgm:cxn modelId="{684AAD8C-52C3-4BB4-827F-23ED9D0CF803}" type="presParOf" srcId="{A79DCFA6-4D7C-46EA-8745-978346D51873}" destId="{2EBC235D-B99C-451C-B7C1-79F582AE7EAE}" srcOrd="0" destOrd="0" presId="urn:microsoft.com/office/officeart/2005/8/layout/list1"/>
    <dgm:cxn modelId="{F1B7AB74-5EF0-43E3-AA5B-C9CC98450C8D}" type="presParOf" srcId="{A79DCFA6-4D7C-46EA-8745-978346D51873}" destId="{45325814-8889-499D-8D8B-F7C470B3ADB0}" srcOrd="1" destOrd="0" presId="urn:microsoft.com/office/officeart/2005/8/layout/list1"/>
    <dgm:cxn modelId="{6C021AF6-2006-40E6-8D1C-41B8D1708FA7}" type="presParOf" srcId="{4B958F55-5419-424E-B164-C92F7EFF68FC}" destId="{8A3A6A32-D91A-4C32-8773-CE2DBF675D63}" srcOrd="5" destOrd="0" presId="urn:microsoft.com/office/officeart/2005/8/layout/list1"/>
    <dgm:cxn modelId="{618415E9-7B28-47BE-B5DB-AA51C75D64DF}" type="presParOf" srcId="{4B958F55-5419-424E-B164-C92F7EFF68FC}" destId="{9E6B3DDF-36A1-4E4A-8574-01A521BA8D35}" srcOrd="6" destOrd="0" presId="urn:microsoft.com/office/officeart/2005/8/layout/list1"/>
    <dgm:cxn modelId="{5CFA6693-D255-4991-8766-64135F1398BA}" type="presParOf" srcId="{4B958F55-5419-424E-B164-C92F7EFF68FC}" destId="{78B0EFC6-5963-462C-98FC-ABEEF34B95E2}" srcOrd="7" destOrd="0" presId="urn:microsoft.com/office/officeart/2005/8/layout/list1"/>
    <dgm:cxn modelId="{4225C8C0-AA18-4D71-BA98-B0E283431E10}" type="presParOf" srcId="{4B958F55-5419-424E-B164-C92F7EFF68FC}" destId="{FE8DA083-A678-4494-980C-F9D85B13E35E}" srcOrd="8" destOrd="0" presId="urn:microsoft.com/office/officeart/2005/8/layout/list1"/>
    <dgm:cxn modelId="{D891F71A-8F09-4EF7-A901-5BD12F741C4B}" type="presParOf" srcId="{FE8DA083-A678-4494-980C-F9D85B13E35E}" destId="{5C3049DA-AA96-4367-A3C4-0D3EB66CFF4C}" srcOrd="0" destOrd="0" presId="urn:microsoft.com/office/officeart/2005/8/layout/list1"/>
    <dgm:cxn modelId="{3927F696-DFC4-417E-B1FF-0E58E5CA71C7}" type="presParOf" srcId="{FE8DA083-A678-4494-980C-F9D85B13E35E}" destId="{C64FA6DF-40CD-49A7-B62F-123940CD95E3}" srcOrd="1" destOrd="0" presId="urn:microsoft.com/office/officeart/2005/8/layout/list1"/>
    <dgm:cxn modelId="{EF2AEE27-BB8E-4A82-8312-FB39244BAF89}" type="presParOf" srcId="{4B958F55-5419-424E-B164-C92F7EFF68FC}" destId="{7DDAA35B-DDCA-49CC-BD1E-C2925BE26244}" srcOrd="9" destOrd="0" presId="urn:microsoft.com/office/officeart/2005/8/layout/list1"/>
    <dgm:cxn modelId="{C628B820-A4A2-4B4E-89B2-A52281B6E420}" type="presParOf" srcId="{4B958F55-5419-424E-B164-C92F7EFF68FC}" destId="{181AA17F-F30B-496A-9ED1-2C000208DD6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5E63B9-E54C-421C-9770-23E742332E5F}"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US"/>
        </a:p>
      </dgm:t>
    </dgm:pt>
    <dgm:pt modelId="{781B71EC-0F9D-468B-85F6-FD520E66913D}">
      <dgm:prSet/>
      <dgm:spPr/>
      <dgm:t>
        <a:bodyPr/>
        <a:lstStyle/>
        <a:p>
          <a:pPr rtl="0"/>
          <a:r>
            <a:rPr lang="en-GB"/>
            <a:t>Assessment/Monitoring</a:t>
          </a:r>
          <a:endParaRPr lang="en-US"/>
        </a:p>
      </dgm:t>
    </dgm:pt>
    <dgm:pt modelId="{F4480C28-4590-4682-8C3D-39A52CD09246}" type="parTrans" cxnId="{DA5443EA-2657-46E5-8D6D-B853E06F7633}">
      <dgm:prSet/>
      <dgm:spPr/>
      <dgm:t>
        <a:bodyPr/>
        <a:lstStyle/>
        <a:p>
          <a:endParaRPr lang="en-US"/>
        </a:p>
      </dgm:t>
    </dgm:pt>
    <dgm:pt modelId="{CE474FB8-CB33-4A04-8C4A-01CB2EE5D5F6}" type="sibTrans" cxnId="{DA5443EA-2657-46E5-8D6D-B853E06F7633}">
      <dgm:prSet/>
      <dgm:spPr/>
      <dgm:t>
        <a:bodyPr/>
        <a:lstStyle/>
        <a:p>
          <a:endParaRPr lang="en-US"/>
        </a:p>
      </dgm:t>
    </dgm:pt>
    <dgm:pt modelId="{CBC8D306-5A1E-4906-B1F3-ACB758DDD908}">
      <dgm:prSet custT="1"/>
      <dgm:spPr/>
      <dgm:t>
        <a:bodyPr/>
        <a:lstStyle/>
        <a:p>
          <a:pPr rtl="0"/>
          <a:r>
            <a:rPr lang="en-GB" sz="2200"/>
            <a:t>Patient Health Questionnaire </a:t>
          </a:r>
        </a:p>
        <a:p>
          <a:pPr rtl="0"/>
          <a:r>
            <a:rPr lang="en-GB" sz="2000"/>
            <a:t>(PHQ-9)</a:t>
          </a:r>
          <a:endParaRPr lang="en-US" sz="2200"/>
        </a:p>
      </dgm:t>
    </dgm:pt>
    <dgm:pt modelId="{DA19CEEC-BF2C-490A-9F1E-E64C859C4623}" type="parTrans" cxnId="{219567A3-F995-466D-A0B0-0D2A99C0C040}">
      <dgm:prSet/>
      <dgm:spPr/>
      <dgm:t>
        <a:bodyPr/>
        <a:lstStyle/>
        <a:p>
          <a:endParaRPr lang="en-US"/>
        </a:p>
      </dgm:t>
    </dgm:pt>
    <dgm:pt modelId="{9905FFAA-338A-4915-A4C7-1CDC454C8A22}" type="sibTrans" cxnId="{219567A3-F995-466D-A0B0-0D2A99C0C040}">
      <dgm:prSet/>
      <dgm:spPr/>
      <dgm:t>
        <a:bodyPr/>
        <a:lstStyle/>
        <a:p>
          <a:endParaRPr lang="en-US"/>
        </a:p>
      </dgm:t>
    </dgm:pt>
    <dgm:pt modelId="{42395DB5-C135-4A80-A169-7968DADE2B42}">
      <dgm:prSet/>
      <dgm:spPr/>
      <dgm:t>
        <a:bodyPr/>
        <a:lstStyle/>
        <a:p>
          <a:pPr rtl="0"/>
          <a:r>
            <a:rPr lang="en-GB"/>
            <a:t>9-item, patient-rated depression scale to assess symptoms to make a tentative depression diagnosis</a:t>
          </a:r>
          <a:endParaRPr lang="en-US"/>
        </a:p>
      </dgm:t>
    </dgm:pt>
    <dgm:pt modelId="{173B221E-A3E4-4422-AA69-C36C4A74603E}" type="parTrans" cxnId="{CC82BB24-B7CD-498A-B2BD-9A297643500A}">
      <dgm:prSet/>
      <dgm:spPr/>
      <dgm:t>
        <a:bodyPr/>
        <a:lstStyle/>
        <a:p>
          <a:endParaRPr lang="en-US"/>
        </a:p>
      </dgm:t>
    </dgm:pt>
    <dgm:pt modelId="{9E545587-AB46-437F-8712-9ACEDE972FF9}" type="sibTrans" cxnId="{CC82BB24-B7CD-498A-B2BD-9A297643500A}">
      <dgm:prSet/>
      <dgm:spPr/>
      <dgm:t>
        <a:bodyPr/>
        <a:lstStyle/>
        <a:p>
          <a:endParaRPr lang="en-US"/>
        </a:p>
      </dgm:t>
    </dgm:pt>
    <dgm:pt modelId="{9825C2B4-0E91-4F08-8EB5-AF16A34930EB}">
      <dgm:prSet custT="1"/>
      <dgm:spPr/>
      <dgm:t>
        <a:bodyPr/>
        <a:lstStyle/>
        <a:p>
          <a:pPr rtl="0"/>
          <a:r>
            <a:rPr lang="en-GB" sz="2200"/>
            <a:t>Geriatric Depression Scale (GDS) </a:t>
          </a:r>
        </a:p>
        <a:p>
          <a:pPr rtl="0"/>
          <a:r>
            <a:rPr lang="en-GB" sz="2000"/>
            <a:t>Short-Form</a:t>
          </a:r>
          <a:endParaRPr lang="en-US" sz="2000"/>
        </a:p>
      </dgm:t>
    </dgm:pt>
    <dgm:pt modelId="{A4F14E2F-B1CE-4FD8-A863-56658B2C2FC9}" type="parTrans" cxnId="{B917DA6F-B85B-4759-AF09-DE51E159B6A5}">
      <dgm:prSet/>
      <dgm:spPr/>
      <dgm:t>
        <a:bodyPr/>
        <a:lstStyle/>
        <a:p>
          <a:endParaRPr lang="en-US"/>
        </a:p>
      </dgm:t>
    </dgm:pt>
    <dgm:pt modelId="{0F59E30E-2B67-457D-B415-434A44D71F3E}" type="sibTrans" cxnId="{B917DA6F-B85B-4759-AF09-DE51E159B6A5}">
      <dgm:prSet/>
      <dgm:spPr/>
      <dgm:t>
        <a:bodyPr/>
        <a:lstStyle/>
        <a:p>
          <a:endParaRPr lang="en-US"/>
        </a:p>
      </dgm:t>
    </dgm:pt>
    <dgm:pt modelId="{85B3F94B-0AE4-442D-9BFC-E251A8BAF129}">
      <dgm:prSet/>
      <dgm:spPr/>
      <dgm:t>
        <a:bodyPr/>
        <a:lstStyle/>
        <a:p>
          <a:pPr rtl="0"/>
          <a:r>
            <a:rPr lang="en-GB"/>
            <a:t>15-question survey that is patient-rated; scores of &gt;5 should prompt a comprehensive assessment  </a:t>
          </a:r>
          <a:endParaRPr lang="en-US"/>
        </a:p>
      </dgm:t>
    </dgm:pt>
    <dgm:pt modelId="{8B96DBDB-BF10-4232-BC43-99B06F60A3DE}" type="parTrans" cxnId="{C9EA860F-2D98-444A-97C4-C69DDDA3FA7C}">
      <dgm:prSet/>
      <dgm:spPr/>
      <dgm:t>
        <a:bodyPr/>
        <a:lstStyle/>
        <a:p>
          <a:endParaRPr lang="en-US"/>
        </a:p>
      </dgm:t>
    </dgm:pt>
    <dgm:pt modelId="{49FEEE93-1D66-4563-8F54-308734213D91}" type="sibTrans" cxnId="{C9EA860F-2D98-444A-97C4-C69DDDA3FA7C}">
      <dgm:prSet/>
      <dgm:spPr/>
      <dgm:t>
        <a:bodyPr/>
        <a:lstStyle/>
        <a:p>
          <a:endParaRPr lang="en-US"/>
        </a:p>
      </dgm:t>
    </dgm:pt>
    <dgm:pt modelId="{A28C76D5-4C13-4A7D-B95E-8589F4498CFA}" type="pres">
      <dgm:prSet presAssocID="{7B5E63B9-E54C-421C-9770-23E742332E5F}" presName="hierChild1" presStyleCnt="0">
        <dgm:presLayoutVars>
          <dgm:orgChart val="1"/>
          <dgm:chPref val="1"/>
          <dgm:dir/>
          <dgm:animOne val="branch"/>
          <dgm:animLvl val="lvl"/>
          <dgm:resizeHandles/>
        </dgm:presLayoutVars>
      </dgm:prSet>
      <dgm:spPr/>
    </dgm:pt>
    <dgm:pt modelId="{8DD4808A-2C70-4164-B048-2FBD293B66E9}" type="pres">
      <dgm:prSet presAssocID="{781B71EC-0F9D-468B-85F6-FD520E66913D}" presName="hierRoot1" presStyleCnt="0">
        <dgm:presLayoutVars>
          <dgm:hierBranch val="init"/>
        </dgm:presLayoutVars>
      </dgm:prSet>
      <dgm:spPr/>
    </dgm:pt>
    <dgm:pt modelId="{59C38DD9-AA64-4E80-82DD-ADFE5D96388E}" type="pres">
      <dgm:prSet presAssocID="{781B71EC-0F9D-468B-85F6-FD520E66913D}" presName="rootComposite1" presStyleCnt="0"/>
      <dgm:spPr/>
    </dgm:pt>
    <dgm:pt modelId="{4EEBD3D4-D12E-4C0F-9F1A-09322926354E}" type="pres">
      <dgm:prSet presAssocID="{781B71EC-0F9D-468B-85F6-FD520E66913D}" presName="rootText1" presStyleLbl="node0" presStyleIdx="0" presStyleCnt="1">
        <dgm:presLayoutVars>
          <dgm:chPref val="3"/>
        </dgm:presLayoutVars>
      </dgm:prSet>
      <dgm:spPr/>
    </dgm:pt>
    <dgm:pt modelId="{825EA206-39F4-4021-9980-B50869A4D8DB}" type="pres">
      <dgm:prSet presAssocID="{781B71EC-0F9D-468B-85F6-FD520E66913D}" presName="rootConnector1" presStyleLbl="node1" presStyleIdx="0" presStyleCnt="0"/>
      <dgm:spPr/>
    </dgm:pt>
    <dgm:pt modelId="{F942F6A7-5F93-4854-A474-824732A4ED91}" type="pres">
      <dgm:prSet presAssocID="{781B71EC-0F9D-468B-85F6-FD520E66913D}" presName="hierChild2" presStyleCnt="0"/>
      <dgm:spPr/>
    </dgm:pt>
    <dgm:pt modelId="{CE89430C-2814-4144-B789-19FDC651EA65}" type="pres">
      <dgm:prSet presAssocID="{DA19CEEC-BF2C-490A-9F1E-E64C859C4623}" presName="Name37" presStyleLbl="parChTrans1D2" presStyleIdx="0" presStyleCnt="2"/>
      <dgm:spPr/>
    </dgm:pt>
    <dgm:pt modelId="{BFF5DD0B-219C-4FCE-990B-0033EB6A1FBB}" type="pres">
      <dgm:prSet presAssocID="{CBC8D306-5A1E-4906-B1F3-ACB758DDD908}" presName="hierRoot2" presStyleCnt="0">
        <dgm:presLayoutVars>
          <dgm:hierBranch val="init"/>
        </dgm:presLayoutVars>
      </dgm:prSet>
      <dgm:spPr/>
    </dgm:pt>
    <dgm:pt modelId="{706A557B-A7DF-4C80-9B70-9A805F4912C9}" type="pres">
      <dgm:prSet presAssocID="{CBC8D306-5A1E-4906-B1F3-ACB758DDD908}" presName="rootComposite" presStyleCnt="0"/>
      <dgm:spPr/>
    </dgm:pt>
    <dgm:pt modelId="{C0A67115-DC10-4D69-96BF-18BB21A09DA2}" type="pres">
      <dgm:prSet presAssocID="{CBC8D306-5A1E-4906-B1F3-ACB758DDD908}" presName="rootText" presStyleLbl="node2" presStyleIdx="0" presStyleCnt="2" custScaleX="81867" custLinFactNeighborX="13590" custLinFactNeighborY="1148">
        <dgm:presLayoutVars>
          <dgm:chPref val="3"/>
        </dgm:presLayoutVars>
      </dgm:prSet>
      <dgm:spPr/>
    </dgm:pt>
    <dgm:pt modelId="{19935AA7-8C25-4A63-B1D1-B10C46E0DF5B}" type="pres">
      <dgm:prSet presAssocID="{CBC8D306-5A1E-4906-B1F3-ACB758DDD908}" presName="rootConnector" presStyleLbl="node2" presStyleIdx="0" presStyleCnt="2"/>
      <dgm:spPr/>
    </dgm:pt>
    <dgm:pt modelId="{A37BEE1E-466D-4787-9698-612D0FB2C87C}" type="pres">
      <dgm:prSet presAssocID="{CBC8D306-5A1E-4906-B1F3-ACB758DDD908}" presName="hierChild4" presStyleCnt="0"/>
      <dgm:spPr/>
    </dgm:pt>
    <dgm:pt modelId="{D1A89319-F3E6-4781-9A6B-7EA7CFC5B42B}" type="pres">
      <dgm:prSet presAssocID="{173B221E-A3E4-4422-AA69-C36C4A74603E}" presName="Name37" presStyleLbl="parChTrans1D3" presStyleIdx="0" presStyleCnt="2"/>
      <dgm:spPr/>
    </dgm:pt>
    <dgm:pt modelId="{7F2D67A4-7FAB-4E19-B06A-C2A23AEAD7AA}" type="pres">
      <dgm:prSet presAssocID="{42395DB5-C135-4A80-A169-7968DADE2B42}" presName="hierRoot2" presStyleCnt="0">
        <dgm:presLayoutVars>
          <dgm:hierBranch val="init"/>
        </dgm:presLayoutVars>
      </dgm:prSet>
      <dgm:spPr/>
    </dgm:pt>
    <dgm:pt modelId="{C2B015C8-DF99-4E83-93CD-7FC8664012BB}" type="pres">
      <dgm:prSet presAssocID="{42395DB5-C135-4A80-A169-7968DADE2B42}" presName="rootComposite" presStyleCnt="0"/>
      <dgm:spPr/>
    </dgm:pt>
    <dgm:pt modelId="{7A461A5D-BD9F-4BA3-BCE1-9FD07C150900}" type="pres">
      <dgm:prSet presAssocID="{42395DB5-C135-4A80-A169-7968DADE2B42}" presName="rootText" presStyleLbl="node3" presStyleIdx="0" presStyleCnt="2" custLinFactNeighborX="-15943" custLinFactNeighborY="-1148">
        <dgm:presLayoutVars>
          <dgm:chPref val="3"/>
        </dgm:presLayoutVars>
      </dgm:prSet>
      <dgm:spPr/>
    </dgm:pt>
    <dgm:pt modelId="{CCD3D9A2-E73D-4345-91C0-9C8B43CD0CDA}" type="pres">
      <dgm:prSet presAssocID="{42395DB5-C135-4A80-A169-7968DADE2B42}" presName="rootConnector" presStyleLbl="node3" presStyleIdx="0" presStyleCnt="2"/>
      <dgm:spPr/>
    </dgm:pt>
    <dgm:pt modelId="{3D5974DD-8161-4740-888D-95CA25B77396}" type="pres">
      <dgm:prSet presAssocID="{42395DB5-C135-4A80-A169-7968DADE2B42}" presName="hierChild4" presStyleCnt="0"/>
      <dgm:spPr/>
    </dgm:pt>
    <dgm:pt modelId="{05863CD7-69BB-4320-96F7-87CFA384087C}" type="pres">
      <dgm:prSet presAssocID="{42395DB5-C135-4A80-A169-7968DADE2B42}" presName="hierChild5" presStyleCnt="0"/>
      <dgm:spPr/>
    </dgm:pt>
    <dgm:pt modelId="{0870B253-C6B1-425B-B301-567EB8B84B27}" type="pres">
      <dgm:prSet presAssocID="{CBC8D306-5A1E-4906-B1F3-ACB758DDD908}" presName="hierChild5" presStyleCnt="0"/>
      <dgm:spPr/>
    </dgm:pt>
    <dgm:pt modelId="{15EBA34B-C13D-435C-BE82-EA7FE1EB6A7D}" type="pres">
      <dgm:prSet presAssocID="{A4F14E2F-B1CE-4FD8-A863-56658B2C2FC9}" presName="Name37" presStyleLbl="parChTrans1D2" presStyleIdx="1" presStyleCnt="2"/>
      <dgm:spPr/>
    </dgm:pt>
    <dgm:pt modelId="{BF6FC92C-C74C-42EC-97E7-62F5F2E5803A}" type="pres">
      <dgm:prSet presAssocID="{9825C2B4-0E91-4F08-8EB5-AF16A34930EB}" presName="hierRoot2" presStyleCnt="0">
        <dgm:presLayoutVars>
          <dgm:hierBranch val="init"/>
        </dgm:presLayoutVars>
      </dgm:prSet>
      <dgm:spPr/>
    </dgm:pt>
    <dgm:pt modelId="{E2D179AE-9D5D-40ED-A3D8-B265AE3637B4}" type="pres">
      <dgm:prSet presAssocID="{9825C2B4-0E91-4F08-8EB5-AF16A34930EB}" presName="rootComposite" presStyleCnt="0"/>
      <dgm:spPr/>
    </dgm:pt>
    <dgm:pt modelId="{FD7B8B13-F923-4BB0-8CB9-B52810DEE391}" type="pres">
      <dgm:prSet presAssocID="{9825C2B4-0E91-4F08-8EB5-AF16A34930EB}" presName="rootText" presStyleLbl="node2" presStyleIdx="1" presStyleCnt="2" custScaleX="88217" custLinFactNeighborX="-2870">
        <dgm:presLayoutVars>
          <dgm:chPref val="3"/>
        </dgm:presLayoutVars>
      </dgm:prSet>
      <dgm:spPr/>
    </dgm:pt>
    <dgm:pt modelId="{0219048C-DB7D-414F-BD66-0C4857A262E2}" type="pres">
      <dgm:prSet presAssocID="{9825C2B4-0E91-4F08-8EB5-AF16A34930EB}" presName="rootConnector" presStyleLbl="node2" presStyleIdx="1" presStyleCnt="2"/>
      <dgm:spPr/>
    </dgm:pt>
    <dgm:pt modelId="{646C29D5-AF50-444E-9833-0438276E64E9}" type="pres">
      <dgm:prSet presAssocID="{9825C2B4-0E91-4F08-8EB5-AF16A34930EB}" presName="hierChild4" presStyleCnt="0"/>
      <dgm:spPr/>
    </dgm:pt>
    <dgm:pt modelId="{1C24EBD3-94E5-4904-B3C3-27D6F1AB7E1C}" type="pres">
      <dgm:prSet presAssocID="{8B96DBDB-BF10-4232-BC43-99B06F60A3DE}" presName="Name37" presStyleLbl="parChTrans1D3" presStyleIdx="1" presStyleCnt="2"/>
      <dgm:spPr/>
    </dgm:pt>
    <dgm:pt modelId="{CDB48119-7EC5-4339-9DCD-02502FC0E582}" type="pres">
      <dgm:prSet presAssocID="{85B3F94B-0AE4-442D-9BFC-E251A8BAF129}" presName="hierRoot2" presStyleCnt="0">
        <dgm:presLayoutVars>
          <dgm:hierBranch val="init"/>
        </dgm:presLayoutVars>
      </dgm:prSet>
      <dgm:spPr/>
    </dgm:pt>
    <dgm:pt modelId="{1E1F6741-6DCE-4A7D-8F43-FB25A342A184}" type="pres">
      <dgm:prSet presAssocID="{85B3F94B-0AE4-442D-9BFC-E251A8BAF129}" presName="rootComposite" presStyleCnt="0"/>
      <dgm:spPr/>
    </dgm:pt>
    <dgm:pt modelId="{871D6492-4E17-4733-BF6D-EB02EA7061F1}" type="pres">
      <dgm:prSet presAssocID="{85B3F94B-0AE4-442D-9BFC-E251A8BAF129}" presName="rootText" presStyleLbl="node3" presStyleIdx="1" presStyleCnt="2">
        <dgm:presLayoutVars>
          <dgm:chPref val="3"/>
        </dgm:presLayoutVars>
      </dgm:prSet>
      <dgm:spPr/>
    </dgm:pt>
    <dgm:pt modelId="{F54C0C3B-9D52-474B-A0AF-2841BDFD6B90}" type="pres">
      <dgm:prSet presAssocID="{85B3F94B-0AE4-442D-9BFC-E251A8BAF129}" presName="rootConnector" presStyleLbl="node3" presStyleIdx="1" presStyleCnt="2"/>
      <dgm:spPr/>
    </dgm:pt>
    <dgm:pt modelId="{C30D5B2B-60AA-4C3F-9055-F359A81FF00A}" type="pres">
      <dgm:prSet presAssocID="{85B3F94B-0AE4-442D-9BFC-E251A8BAF129}" presName="hierChild4" presStyleCnt="0"/>
      <dgm:spPr/>
    </dgm:pt>
    <dgm:pt modelId="{2D19BB7C-2BBE-4C27-911D-663FE94C4F6D}" type="pres">
      <dgm:prSet presAssocID="{85B3F94B-0AE4-442D-9BFC-E251A8BAF129}" presName="hierChild5" presStyleCnt="0"/>
      <dgm:spPr/>
    </dgm:pt>
    <dgm:pt modelId="{7CB3990F-0A15-4F97-B1D3-4A31C54F015D}" type="pres">
      <dgm:prSet presAssocID="{9825C2B4-0E91-4F08-8EB5-AF16A34930EB}" presName="hierChild5" presStyleCnt="0"/>
      <dgm:spPr/>
    </dgm:pt>
    <dgm:pt modelId="{47B4161E-AE72-4732-93A7-A1A6837966BB}" type="pres">
      <dgm:prSet presAssocID="{781B71EC-0F9D-468B-85F6-FD520E66913D}" presName="hierChild3" presStyleCnt="0"/>
      <dgm:spPr/>
    </dgm:pt>
  </dgm:ptLst>
  <dgm:cxnLst>
    <dgm:cxn modelId="{C9EA860F-2D98-444A-97C4-C69DDDA3FA7C}" srcId="{9825C2B4-0E91-4F08-8EB5-AF16A34930EB}" destId="{85B3F94B-0AE4-442D-9BFC-E251A8BAF129}" srcOrd="0" destOrd="0" parTransId="{8B96DBDB-BF10-4232-BC43-99B06F60A3DE}" sibTransId="{49FEEE93-1D66-4563-8F54-308734213D91}"/>
    <dgm:cxn modelId="{CC82BB24-B7CD-498A-B2BD-9A297643500A}" srcId="{CBC8D306-5A1E-4906-B1F3-ACB758DDD908}" destId="{42395DB5-C135-4A80-A169-7968DADE2B42}" srcOrd="0" destOrd="0" parTransId="{173B221E-A3E4-4422-AA69-C36C4A74603E}" sibTransId="{9E545587-AB46-437F-8712-9ACEDE972FF9}"/>
    <dgm:cxn modelId="{E19A6B31-A46C-43C7-BCDD-77F533A97D96}" type="presOf" srcId="{DA19CEEC-BF2C-490A-9F1E-E64C859C4623}" destId="{CE89430C-2814-4144-B789-19FDC651EA65}" srcOrd="0" destOrd="0" presId="urn:microsoft.com/office/officeart/2005/8/layout/orgChart1"/>
    <dgm:cxn modelId="{D520DF38-95FD-491B-93BE-5DD726747BB7}" type="presOf" srcId="{42395DB5-C135-4A80-A169-7968DADE2B42}" destId="{7A461A5D-BD9F-4BA3-BCE1-9FD07C150900}" srcOrd="0" destOrd="0" presId="urn:microsoft.com/office/officeart/2005/8/layout/orgChart1"/>
    <dgm:cxn modelId="{B917DA6F-B85B-4759-AF09-DE51E159B6A5}" srcId="{781B71EC-0F9D-468B-85F6-FD520E66913D}" destId="{9825C2B4-0E91-4F08-8EB5-AF16A34930EB}" srcOrd="1" destOrd="0" parTransId="{A4F14E2F-B1CE-4FD8-A863-56658B2C2FC9}" sibTransId="{0F59E30E-2B67-457D-B415-434A44D71F3E}"/>
    <dgm:cxn modelId="{D9BD3471-32DA-4E40-A800-2902D231820B}" type="presOf" srcId="{7B5E63B9-E54C-421C-9770-23E742332E5F}" destId="{A28C76D5-4C13-4A7D-B95E-8589F4498CFA}" srcOrd="0" destOrd="0" presId="urn:microsoft.com/office/officeart/2005/8/layout/orgChart1"/>
    <dgm:cxn modelId="{7864E176-6DC2-4F50-83EF-B21F730511F0}" type="presOf" srcId="{781B71EC-0F9D-468B-85F6-FD520E66913D}" destId="{4EEBD3D4-D12E-4C0F-9F1A-09322926354E}" srcOrd="0" destOrd="0" presId="urn:microsoft.com/office/officeart/2005/8/layout/orgChart1"/>
    <dgm:cxn modelId="{E130D183-4AC1-49F0-8E23-82EF3580620D}" type="presOf" srcId="{CBC8D306-5A1E-4906-B1F3-ACB758DDD908}" destId="{19935AA7-8C25-4A63-B1D1-B10C46E0DF5B}" srcOrd="1" destOrd="0" presId="urn:microsoft.com/office/officeart/2005/8/layout/orgChart1"/>
    <dgm:cxn modelId="{6EB1BC88-E528-4542-9138-96FCD67923B2}" type="presOf" srcId="{85B3F94B-0AE4-442D-9BFC-E251A8BAF129}" destId="{871D6492-4E17-4733-BF6D-EB02EA7061F1}" srcOrd="0" destOrd="0" presId="urn:microsoft.com/office/officeart/2005/8/layout/orgChart1"/>
    <dgm:cxn modelId="{53204694-76DA-4DDC-AAE0-DAE717366031}" type="presOf" srcId="{8B96DBDB-BF10-4232-BC43-99B06F60A3DE}" destId="{1C24EBD3-94E5-4904-B3C3-27D6F1AB7E1C}" srcOrd="0" destOrd="0" presId="urn:microsoft.com/office/officeart/2005/8/layout/orgChart1"/>
    <dgm:cxn modelId="{219567A3-F995-466D-A0B0-0D2A99C0C040}" srcId="{781B71EC-0F9D-468B-85F6-FD520E66913D}" destId="{CBC8D306-5A1E-4906-B1F3-ACB758DDD908}" srcOrd="0" destOrd="0" parTransId="{DA19CEEC-BF2C-490A-9F1E-E64C859C4623}" sibTransId="{9905FFAA-338A-4915-A4C7-1CDC454C8A22}"/>
    <dgm:cxn modelId="{4C8897AC-6AC5-458C-A7F6-AE68B9D7D597}" type="presOf" srcId="{42395DB5-C135-4A80-A169-7968DADE2B42}" destId="{CCD3D9A2-E73D-4345-91C0-9C8B43CD0CDA}" srcOrd="1" destOrd="0" presId="urn:microsoft.com/office/officeart/2005/8/layout/orgChart1"/>
    <dgm:cxn modelId="{01827BB8-26BE-4DEB-877B-7E65BCBD5EF7}" type="presOf" srcId="{CBC8D306-5A1E-4906-B1F3-ACB758DDD908}" destId="{C0A67115-DC10-4D69-96BF-18BB21A09DA2}" srcOrd="0" destOrd="0" presId="urn:microsoft.com/office/officeart/2005/8/layout/orgChart1"/>
    <dgm:cxn modelId="{EAB3E9BF-656C-4C98-8DC6-F3FA0B6BE8E0}" type="presOf" srcId="{85B3F94B-0AE4-442D-9BFC-E251A8BAF129}" destId="{F54C0C3B-9D52-474B-A0AF-2841BDFD6B90}" srcOrd="1" destOrd="0" presId="urn:microsoft.com/office/officeart/2005/8/layout/orgChart1"/>
    <dgm:cxn modelId="{AA0B66C0-E885-439F-9558-42BBD4E60E59}" type="presOf" srcId="{781B71EC-0F9D-468B-85F6-FD520E66913D}" destId="{825EA206-39F4-4021-9980-B50869A4D8DB}" srcOrd="1" destOrd="0" presId="urn:microsoft.com/office/officeart/2005/8/layout/orgChart1"/>
    <dgm:cxn modelId="{58BA49C3-B611-4C33-897A-5878790E6F8E}" type="presOf" srcId="{9825C2B4-0E91-4F08-8EB5-AF16A34930EB}" destId="{FD7B8B13-F923-4BB0-8CB9-B52810DEE391}" srcOrd="0" destOrd="0" presId="urn:microsoft.com/office/officeart/2005/8/layout/orgChart1"/>
    <dgm:cxn modelId="{BB2CAACC-2F6F-445C-A6E7-6576E03F5BB5}" type="presOf" srcId="{173B221E-A3E4-4422-AA69-C36C4A74603E}" destId="{D1A89319-F3E6-4781-9A6B-7EA7CFC5B42B}" srcOrd="0" destOrd="0" presId="urn:microsoft.com/office/officeart/2005/8/layout/orgChart1"/>
    <dgm:cxn modelId="{84BE9BE2-08A8-4B55-9823-AB07E012278A}" type="presOf" srcId="{A4F14E2F-B1CE-4FD8-A863-56658B2C2FC9}" destId="{15EBA34B-C13D-435C-BE82-EA7FE1EB6A7D}" srcOrd="0" destOrd="0" presId="urn:microsoft.com/office/officeart/2005/8/layout/orgChart1"/>
    <dgm:cxn modelId="{CCDF8DE8-539D-4303-BB4F-AEF58CF9A12E}" type="presOf" srcId="{9825C2B4-0E91-4F08-8EB5-AF16A34930EB}" destId="{0219048C-DB7D-414F-BD66-0C4857A262E2}" srcOrd="1" destOrd="0" presId="urn:microsoft.com/office/officeart/2005/8/layout/orgChart1"/>
    <dgm:cxn modelId="{DA5443EA-2657-46E5-8D6D-B853E06F7633}" srcId="{7B5E63B9-E54C-421C-9770-23E742332E5F}" destId="{781B71EC-0F9D-468B-85F6-FD520E66913D}" srcOrd="0" destOrd="0" parTransId="{F4480C28-4590-4682-8C3D-39A52CD09246}" sibTransId="{CE474FB8-CB33-4A04-8C4A-01CB2EE5D5F6}"/>
    <dgm:cxn modelId="{FE0AD2F0-C22C-43F8-A27A-1514D396EE1D}" type="presParOf" srcId="{A28C76D5-4C13-4A7D-B95E-8589F4498CFA}" destId="{8DD4808A-2C70-4164-B048-2FBD293B66E9}" srcOrd="0" destOrd="0" presId="urn:microsoft.com/office/officeart/2005/8/layout/orgChart1"/>
    <dgm:cxn modelId="{9E831A0E-E1A0-4361-B67B-DF9A9FE49FB7}" type="presParOf" srcId="{8DD4808A-2C70-4164-B048-2FBD293B66E9}" destId="{59C38DD9-AA64-4E80-82DD-ADFE5D96388E}" srcOrd="0" destOrd="0" presId="urn:microsoft.com/office/officeart/2005/8/layout/orgChart1"/>
    <dgm:cxn modelId="{F38CD774-2E81-4EA4-A0BE-477CC5F43099}" type="presParOf" srcId="{59C38DD9-AA64-4E80-82DD-ADFE5D96388E}" destId="{4EEBD3D4-D12E-4C0F-9F1A-09322926354E}" srcOrd="0" destOrd="0" presId="urn:microsoft.com/office/officeart/2005/8/layout/orgChart1"/>
    <dgm:cxn modelId="{E7B7EC52-1828-470E-B242-FD245A41442F}" type="presParOf" srcId="{59C38DD9-AA64-4E80-82DD-ADFE5D96388E}" destId="{825EA206-39F4-4021-9980-B50869A4D8DB}" srcOrd="1" destOrd="0" presId="urn:microsoft.com/office/officeart/2005/8/layout/orgChart1"/>
    <dgm:cxn modelId="{1A3A4B62-9611-479D-A78C-F3579AE3F5BA}" type="presParOf" srcId="{8DD4808A-2C70-4164-B048-2FBD293B66E9}" destId="{F942F6A7-5F93-4854-A474-824732A4ED91}" srcOrd="1" destOrd="0" presId="urn:microsoft.com/office/officeart/2005/8/layout/orgChart1"/>
    <dgm:cxn modelId="{80C97A7A-449B-43D6-B96F-5DD117D0F198}" type="presParOf" srcId="{F942F6A7-5F93-4854-A474-824732A4ED91}" destId="{CE89430C-2814-4144-B789-19FDC651EA65}" srcOrd="0" destOrd="0" presId="urn:microsoft.com/office/officeart/2005/8/layout/orgChart1"/>
    <dgm:cxn modelId="{9E1B6528-E16E-486F-8FA3-3B622E5EC770}" type="presParOf" srcId="{F942F6A7-5F93-4854-A474-824732A4ED91}" destId="{BFF5DD0B-219C-4FCE-990B-0033EB6A1FBB}" srcOrd="1" destOrd="0" presId="urn:microsoft.com/office/officeart/2005/8/layout/orgChart1"/>
    <dgm:cxn modelId="{78C3E7C5-4434-4F9C-9CF4-E7392515B108}" type="presParOf" srcId="{BFF5DD0B-219C-4FCE-990B-0033EB6A1FBB}" destId="{706A557B-A7DF-4C80-9B70-9A805F4912C9}" srcOrd="0" destOrd="0" presId="urn:microsoft.com/office/officeart/2005/8/layout/orgChart1"/>
    <dgm:cxn modelId="{CB759C72-FE0B-4F9D-8CD8-8C2053B2A969}" type="presParOf" srcId="{706A557B-A7DF-4C80-9B70-9A805F4912C9}" destId="{C0A67115-DC10-4D69-96BF-18BB21A09DA2}" srcOrd="0" destOrd="0" presId="urn:microsoft.com/office/officeart/2005/8/layout/orgChart1"/>
    <dgm:cxn modelId="{CBA604AF-3EA0-477F-8575-317B32B9321A}" type="presParOf" srcId="{706A557B-A7DF-4C80-9B70-9A805F4912C9}" destId="{19935AA7-8C25-4A63-B1D1-B10C46E0DF5B}" srcOrd="1" destOrd="0" presId="urn:microsoft.com/office/officeart/2005/8/layout/orgChart1"/>
    <dgm:cxn modelId="{F8A67C86-E5E5-4A1C-B331-36386CFF4F48}" type="presParOf" srcId="{BFF5DD0B-219C-4FCE-990B-0033EB6A1FBB}" destId="{A37BEE1E-466D-4787-9698-612D0FB2C87C}" srcOrd="1" destOrd="0" presId="urn:microsoft.com/office/officeart/2005/8/layout/orgChart1"/>
    <dgm:cxn modelId="{0F6C8EDB-0D94-4F40-A320-D2E10CCF7153}" type="presParOf" srcId="{A37BEE1E-466D-4787-9698-612D0FB2C87C}" destId="{D1A89319-F3E6-4781-9A6B-7EA7CFC5B42B}" srcOrd="0" destOrd="0" presId="urn:microsoft.com/office/officeart/2005/8/layout/orgChart1"/>
    <dgm:cxn modelId="{B366A69D-6A6E-44AD-9A8B-1B1C0AADF073}" type="presParOf" srcId="{A37BEE1E-466D-4787-9698-612D0FB2C87C}" destId="{7F2D67A4-7FAB-4E19-B06A-C2A23AEAD7AA}" srcOrd="1" destOrd="0" presId="urn:microsoft.com/office/officeart/2005/8/layout/orgChart1"/>
    <dgm:cxn modelId="{C5878652-5E3B-4AE6-BF89-93FF003B7931}" type="presParOf" srcId="{7F2D67A4-7FAB-4E19-B06A-C2A23AEAD7AA}" destId="{C2B015C8-DF99-4E83-93CD-7FC8664012BB}" srcOrd="0" destOrd="0" presId="urn:microsoft.com/office/officeart/2005/8/layout/orgChart1"/>
    <dgm:cxn modelId="{8DCAFF4E-4DBD-441D-951C-05462AD81516}" type="presParOf" srcId="{C2B015C8-DF99-4E83-93CD-7FC8664012BB}" destId="{7A461A5D-BD9F-4BA3-BCE1-9FD07C150900}" srcOrd="0" destOrd="0" presId="urn:microsoft.com/office/officeart/2005/8/layout/orgChart1"/>
    <dgm:cxn modelId="{2C4C2B12-0397-4768-B0EE-8666BDEB178E}" type="presParOf" srcId="{C2B015C8-DF99-4E83-93CD-7FC8664012BB}" destId="{CCD3D9A2-E73D-4345-91C0-9C8B43CD0CDA}" srcOrd="1" destOrd="0" presId="urn:microsoft.com/office/officeart/2005/8/layout/orgChart1"/>
    <dgm:cxn modelId="{3A4BD898-FFE4-4845-8517-933DF75E26CF}" type="presParOf" srcId="{7F2D67A4-7FAB-4E19-B06A-C2A23AEAD7AA}" destId="{3D5974DD-8161-4740-888D-95CA25B77396}" srcOrd="1" destOrd="0" presId="urn:microsoft.com/office/officeart/2005/8/layout/orgChart1"/>
    <dgm:cxn modelId="{54657B44-2087-407C-9522-B1F5396D31CE}" type="presParOf" srcId="{7F2D67A4-7FAB-4E19-B06A-C2A23AEAD7AA}" destId="{05863CD7-69BB-4320-96F7-87CFA384087C}" srcOrd="2" destOrd="0" presId="urn:microsoft.com/office/officeart/2005/8/layout/orgChart1"/>
    <dgm:cxn modelId="{0B7F7865-B902-4E59-B5D1-8AD78C4D71A2}" type="presParOf" srcId="{BFF5DD0B-219C-4FCE-990B-0033EB6A1FBB}" destId="{0870B253-C6B1-425B-B301-567EB8B84B27}" srcOrd="2" destOrd="0" presId="urn:microsoft.com/office/officeart/2005/8/layout/orgChart1"/>
    <dgm:cxn modelId="{2B31829F-B2D0-4B3F-BCA1-205BBB6F3EA4}" type="presParOf" srcId="{F942F6A7-5F93-4854-A474-824732A4ED91}" destId="{15EBA34B-C13D-435C-BE82-EA7FE1EB6A7D}" srcOrd="2" destOrd="0" presId="urn:microsoft.com/office/officeart/2005/8/layout/orgChart1"/>
    <dgm:cxn modelId="{E6D2DB62-B84E-47EB-9245-577E148B5248}" type="presParOf" srcId="{F942F6A7-5F93-4854-A474-824732A4ED91}" destId="{BF6FC92C-C74C-42EC-97E7-62F5F2E5803A}" srcOrd="3" destOrd="0" presId="urn:microsoft.com/office/officeart/2005/8/layout/orgChart1"/>
    <dgm:cxn modelId="{8410F21B-89D8-474A-838C-8AF7E985B391}" type="presParOf" srcId="{BF6FC92C-C74C-42EC-97E7-62F5F2E5803A}" destId="{E2D179AE-9D5D-40ED-A3D8-B265AE3637B4}" srcOrd="0" destOrd="0" presId="urn:microsoft.com/office/officeart/2005/8/layout/orgChart1"/>
    <dgm:cxn modelId="{0CD18118-E20D-41F2-985C-B5FED52EB86A}" type="presParOf" srcId="{E2D179AE-9D5D-40ED-A3D8-B265AE3637B4}" destId="{FD7B8B13-F923-4BB0-8CB9-B52810DEE391}" srcOrd="0" destOrd="0" presId="urn:microsoft.com/office/officeart/2005/8/layout/orgChart1"/>
    <dgm:cxn modelId="{C735BD5F-220A-4C8C-A62D-A7AF0FBA3D69}" type="presParOf" srcId="{E2D179AE-9D5D-40ED-A3D8-B265AE3637B4}" destId="{0219048C-DB7D-414F-BD66-0C4857A262E2}" srcOrd="1" destOrd="0" presId="urn:microsoft.com/office/officeart/2005/8/layout/orgChart1"/>
    <dgm:cxn modelId="{0A370279-ED65-4757-9019-15E5CC05E497}" type="presParOf" srcId="{BF6FC92C-C74C-42EC-97E7-62F5F2E5803A}" destId="{646C29D5-AF50-444E-9833-0438276E64E9}" srcOrd="1" destOrd="0" presId="urn:microsoft.com/office/officeart/2005/8/layout/orgChart1"/>
    <dgm:cxn modelId="{71E44BC6-E88D-418B-B9CC-631BD7C42D69}" type="presParOf" srcId="{646C29D5-AF50-444E-9833-0438276E64E9}" destId="{1C24EBD3-94E5-4904-B3C3-27D6F1AB7E1C}" srcOrd="0" destOrd="0" presId="urn:microsoft.com/office/officeart/2005/8/layout/orgChart1"/>
    <dgm:cxn modelId="{BD8130D7-BAFC-41B4-9C00-70332F81E417}" type="presParOf" srcId="{646C29D5-AF50-444E-9833-0438276E64E9}" destId="{CDB48119-7EC5-4339-9DCD-02502FC0E582}" srcOrd="1" destOrd="0" presId="urn:microsoft.com/office/officeart/2005/8/layout/orgChart1"/>
    <dgm:cxn modelId="{687D4714-58BC-4598-87A0-95AC34A1EBE5}" type="presParOf" srcId="{CDB48119-7EC5-4339-9DCD-02502FC0E582}" destId="{1E1F6741-6DCE-4A7D-8F43-FB25A342A184}" srcOrd="0" destOrd="0" presId="urn:microsoft.com/office/officeart/2005/8/layout/orgChart1"/>
    <dgm:cxn modelId="{C6D6B2AB-BC30-487D-961F-365C529203CB}" type="presParOf" srcId="{1E1F6741-6DCE-4A7D-8F43-FB25A342A184}" destId="{871D6492-4E17-4733-BF6D-EB02EA7061F1}" srcOrd="0" destOrd="0" presId="urn:microsoft.com/office/officeart/2005/8/layout/orgChart1"/>
    <dgm:cxn modelId="{DCBE8954-9BFB-4DA8-ADD2-AE9D384C24DE}" type="presParOf" srcId="{1E1F6741-6DCE-4A7D-8F43-FB25A342A184}" destId="{F54C0C3B-9D52-474B-A0AF-2841BDFD6B90}" srcOrd="1" destOrd="0" presId="urn:microsoft.com/office/officeart/2005/8/layout/orgChart1"/>
    <dgm:cxn modelId="{15FF60D7-EE4D-40F6-8D55-EB5B0BA3460F}" type="presParOf" srcId="{CDB48119-7EC5-4339-9DCD-02502FC0E582}" destId="{C30D5B2B-60AA-4C3F-9055-F359A81FF00A}" srcOrd="1" destOrd="0" presId="urn:microsoft.com/office/officeart/2005/8/layout/orgChart1"/>
    <dgm:cxn modelId="{3C16D4D9-9A43-4924-9392-1F01E5FDEA64}" type="presParOf" srcId="{CDB48119-7EC5-4339-9DCD-02502FC0E582}" destId="{2D19BB7C-2BBE-4C27-911D-663FE94C4F6D}" srcOrd="2" destOrd="0" presId="urn:microsoft.com/office/officeart/2005/8/layout/orgChart1"/>
    <dgm:cxn modelId="{2E2486D5-96A1-4553-9951-74C7A9522B7E}" type="presParOf" srcId="{BF6FC92C-C74C-42EC-97E7-62F5F2E5803A}" destId="{7CB3990F-0A15-4F97-B1D3-4A31C54F015D}" srcOrd="2" destOrd="0" presId="urn:microsoft.com/office/officeart/2005/8/layout/orgChart1"/>
    <dgm:cxn modelId="{59F4C681-BCFF-42BD-B7F7-6CF9429964D3}" type="presParOf" srcId="{8DD4808A-2C70-4164-B048-2FBD293B66E9}" destId="{47B4161E-AE72-4732-93A7-A1A6837966B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8EF979-18DE-4733-BF45-E1AA3D9FC6F6}" type="doc">
      <dgm:prSet loTypeId="urn:microsoft.com/office/officeart/2005/8/layout/hierarchy3" loCatId="hierarchy" qsTypeId="urn:microsoft.com/office/officeart/2005/8/quickstyle/simple1" qsCatId="simple" csTypeId="urn:microsoft.com/office/officeart/2005/8/colors/colorful3" csCatId="colorful" phldr="1"/>
      <dgm:spPr/>
      <dgm:t>
        <a:bodyPr/>
        <a:lstStyle/>
        <a:p>
          <a:endParaRPr lang="en-US"/>
        </a:p>
      </dgm:t>
    </dgm:pt>
    <dgm:pt modelId="{8BC4872B-699E-42D9-8825-7FAF816D6A33}">
      <dgm:prSet custT="1"/>
      <dgm:spPr/>
      <dgm:t>
        <a:bodyPr/>
        <a:lstStyle/>
        <a:p>
          <a:pPr rtl="0"/>
          <a:r>
            <a:rPr lang="en-GB" sz="2400"/>
            <a:t>Depression Assessment</a:t>
          </a:r>
          <a:endParaRPr lang="en-US" sz="2400"/>
        </a:p>
      </dgm:t>
    </dgm:pt>
    <dgm:pt modelId="{291BBD8E-1724-47B7-8BCB-01A007A26C1A}" type="parTrans" cxnId="{B443EE87-3F8E-4C71-9335-CC73AFC19F7E}">
      <dgm:prSet/>
      <dgm:spPr/>
      <dgm:t>
        <a:bodyPr/>
        <a:lstStyle/>
        <a:p>
          <a:endParaRPr lang="en-US" sz="2000"/>
        </a:p>
      </dgm:t>
    </dgm:pt>
    <dgm:pt modelId="{2F118DF3-0CFF-497C-8B95-573679DB9F8E}" type="sibTrans" cxnId="{B443EE87-3F8E-4C71-9335-CC73AFC19F7E}">
      <dgm:prSet/>
      <dgm:spPr/>
      <dgm:t>
        <a:bodyPr/>
        <a:lstStyle/>
        <a:p>
          <a:endParaRPr lang="en-US" sz="2000"/>
        </a:p>
      </dgm:t>
    </dgm:pt>
    <dgm:pt modelId="{BDB95120-3E90-4C1C-B970-65D5987DA00E}">
      <dgm:prSet custT="1"/>
      <dgm:spPr/>
      <dgm:t>
        <a:bodyPr/>
        <a:lstStyle/>
        <a:p>
          <a:pPr rtl="0"/>
          <a:r>
            <a:rPr lang="en-GB" sz="2800"/>
            <a:t>PHQ-9</a:t>
          </a:r>
          <a:endParaRPr lang="en-US" sz="2800"/>
        </a:p>
      </dgm:t>
    </dgm:pt>
    <dgm:pt modelId="{5DDD83E6-14AB-4C86-88C0-FE07105573E2}" type="parTrans" cxnId="{8ACD5516-B5C7-4867-BEF6-A28B0F0F29D6}">
      <dgm:prSet/>
      <dgm:spPr/>
      <dgm:t>
        <a:bodyPr/>
        <a:lstStyle/>
        <a:p>
          <a:endParaRPr lang="en-US" sz="2000"/>
        </a:p>
      </dgm:t>
    </dgm:pt>
    <dgm:pt modelId="{D3053A57-94C8-4FF7-A7AF-0BB281693C9F}" type="sibTrans" cxnId="{8ACD5516-B5C7-4867-BEF6-A28B0F0F29D6}">
      <dgm:prSet/>
      <dgm:spPr/>
      <dgm:t>
        <a:bodyPr/>
        <a:lstStyle/>
        <a:p>
          <a:endParaRPr lang="en-US" sz="2000"/>
        </a:p>
      </dgm:t>
    </dgm:pt>
    <dgm:pt modelId="{251EF2C2-ACB2-44BF-800D-DCAF77F0E3F0}">
      <dgm:prSet custT="1"/>
      <dgm:spPr/>
      <dgm:t>
        <a:bodyPr/>
        <a:lstStyle/>
        <a:p>
          <a:pPr algn="l" rtl="0"/>
          <a:r>
            <a:rPr lang="en-GB" sz="1600"/>
            <a:t>For residents who can report mood symptoms</a:t>
          </a:r>
          <a:endParaRPr lang="en-US" sz="1600"/>
        </a:p>
      </dgm:t>
    </dgm:pt>
    <dgm:pt modelId="{5EE27781-7AB1-45BC-AA30-687D5C03FC7C}" type="parTrans" cxnId="{00EB9600-CF68-4875-B780-EDAAE024E50D}">
      <dgm:prSet/>
      <dgm:spPr/>
      <dgm:t>
        <a:bodyPr/>
        <a:lstStyle/>
        <a:p>
          <a:endParaRPr lang="en-US" sz="2000"/>
        </a:p>
      </dgm:t>
    </dgm:pt>
    <dgm:pt modelId="{C4F45433-63CB-40B1-B0C5-B5C3ECBF158C}" type="sibTrans" cxnId="{00EB9600-CF68-4875-B780-EDAAE024E50D}">
      <dgm:prSet/>
      <dgm:spPr/>
      <dgm:t>
        <a:bodyPr/>
        <a:lstStyle/>
        <a:p>
          <a:endParaRPr lang="en-US" sz="2000"/>
        </a:p>
      </dgm:t>
    </dgm:pt>
    <dgm:pt modelId="{7CAED420-BBC1-45D7-AE5F-221CD0460D45}">
      <dgm:prSet custT="1"/>
      <dgm:spPr/>
      <dgm:t>
        <a:bodyPr/>
        <a:lstStyle/>
        <a:p>
          <a:pPr algn="l" rtl="0"/>
          <a:r>
            <a:rPr lang="en-GB" sz="1800"/>
            <a:t>Based on DSM-IV criteria</a:t>
          </a:r>
          <a:endParaRPr lang="en-US" sz="1800"/>
        </a:p>
      </dgm:t>
    </dgm:pt>
    <dgm:pt modelId="{18CA1390-0B77-4D0B-9424-C9F73F060C71}" type="parTrans" cxnId="{7F9A5CE6-E155-4026-AFDF-8B0F4C04923C}">
      <dgm:prSet/>
      <dgm:spPr/>
      <dgm:t>
        <a:bodyPr/>
        <a:lstStyle/>
        <a:p>
          <a:endParaRPr lang="en-US" sz="2000"/>
        </a:p>
      </dgm:t>
    </dgm:pt>
    <dgm:pt modelId="{FBF5F4C6-E630-4319-8F09-9BA96541B7DF}" type="sibTrans" cxnId="{7F9A5CE6-E155-4026-AFDF-8B0F4C04923C}">
      <dgm:prSet/>
      <dgm:spPr/>
      <dgm:t>
        <a:bodyPr/>
        <a:lstStyle/>
        <a:p>
          <a:endParaRPr lang="en-US" sz="2000"/>
        </a:p>
      </dgm:t>
    </dgm:pt>
    <dgm:pt modelId="{D75BF08C-FD87-43BF-9309-B45BCBBAFD2C}">
      <dgm:prSet custT="1"/>
      <dgm:spPr/>
      <dgm:t>
        <a:bodyPr/>
        <a:lstStyle/>
        <a:p>
          <a:pPr algn="l" rtl="0"/>
          <a:r>
            <a:rPr lang="en-GB" sz="1600"/>
            <a:t>Validity well established in other settings; increasing use and recognition by clinicians</a:t>
          </a:r>
          <a:endParaRPr lang="en-US" sz="1600"/>
        </a:p>
      </dgm:t>
    </dgm:pt>
    <dgm:pt modelId="{ACD2DA61-8453-4A31-A213-E8BDEEC623AF}" type="parTrans" cxnId="{AEC44914-8297-4E48-B73E-C36975FDF8A3}">
      <dgm:prSet/>
      <dgm:spPr/>
      <dgm:t>
        <a:bodyPr/>
        <a:lstStyle/>
        <a:p>
          <a:endParaRPr lang="en-US" sz="2000"/>
        </a:p>
      </dgm:t>
    </dgm:pt>
    <dgm:pt modelId="{6B4D5173-2EEE-4730-9568-A5AFE5A7E733}" type="sibTrans" cxnId="{AEC44914-8297-4E48-B73E-C36975FDF8A3}">
      <dgm:prSet/>
      <dgm:spPr/>
      <dgm:t>
        <a:bodyPr/>
        <a:lstStyle/>
        <a:p>
          <a:endParaRPr lang="en-US" sz="2000"/>
        </a:p>
      </dgm:t>
    </dgm:pt>
    <dgm:pt modelId="{06AEEFD6-DCDB-418A-B5A4-6056C61E8674}">
      <dgm:prSet custT="1"/>
      <dgm:spPr/>
      <dgm:t>
        <a:bodyPr/>
        <a:lstStyle/>
        <a:p>
          <a:pPr algn="l" rtl="0"/>
          <a:r>
            <a:rPr lang="en-GB" sz="1800"/>
            <a:t>Allows threshold definition AND rapid sum of a severity score that can track change over time</a:t>
          </a:r>
          <a:endParaRPr lang="en-US" sz="1800"/>
        </a:p>
      </dgm:t>
    </dgm:pt>
    <dgm:pt modelId="{B8296334-DB1F-438A-B9DD-55EB0BB45615}" type="parTrans" cxnId="{A794C6FE-CC20-4B46-AFEE-EA63EEBF30F7}">
      <dgm:prSet/>
      <dgm:spPr/>
      <dgm:t>
        <a:bodyPr/>
        <a:lstStyle/>
        <a:p>
          <a:endParaRPr lang="en-US" sz="2000"/>
        </a:p>
      </dgm:t>
    </dgm:pt>
    <dgm:pt modelId="{C27E5B63-58B2-4A5D-8F3C-0DBB1582A259}" type="sibTrans" cxnId="{A794C6FE-CC20-4B46-AFEE-EA63EEBF30F7}">
      <dgm:prSet/>
      <dgm:spPr/>
      <dgm:t>
        <a:bodyPr/>
        <a:lstStyle/>
        <a:p>
          <a:endParaRPr lang="en-US" sz="2000"/>
        </a:p>
      </dgm:t>
    </dgm:pt>
    <dgm:pt modelId="{3D124F1F-A2E4-483A-8B33-B9D5D7D37F93}">
      <dgm:prSet custT="1"/>
      <dgm:spPr/>
      <dgm:t>
        <a:bodyPr/>
        <a:lstStyle/>
        <a:p>
          <a:pPr algn="l" rtl="0"/>
          <a:r>
            <a:rPr lang="en-GB" sz="1800"/>
            <a:t>Used in outpatient elders, hospital, rehabilitation and home health populations</a:t>
          </a:r>
          <a:endParaRPr lang="en-US" sz="1800"/>
        </a:p>
      </dgm:t>
    </dgm:pt>
    <dgm:pt modelId="{B6FFF404-0D55-4B34-8AE4-6589C2CA8093}" type="parTrans" cxnId="{9A2E2841-5AA7-4D7D-AF7C-28925D84484B}">
      <dgm:prSet/>
      <dgm:spPr/>
      <dgm:t>
        <a:bodyPr/>
        <a:lstStyle/>
        <a:p>
          <a:endParaRPr lang="en-US" sz="2000"/>
        </a:p>
      </dgm:t>
    </dgm:pt>
    <dgm:pt modelId="{1BE360F9-3AA0-4A39-B032-3D93CC76E6F6}" type="sibTrans" cxnId="{9A2E2841-5AA7-4D7D-AF7C-28925D84484B}">
      <dgm:prSet/>
      <dgm:spPr/>
      <dgm:t>
        <a:bodyPr/>
        <a:lstStyle/>
        <a:p>
          <a:endParaRPr lang="en-US" sz="2000"/>
        </a:p>
      </dgm:t>
    </dgm:pt>
    <dgm:pt modelId="{F3660A2F-E1BF-4114-842F-8B49C33E0DAE}">
      <dgm:prSet custT="1"/>
      <dgm:spPr/>
      <dgm:t>
        <a:bodyPr/>
        <a:lstStyle/>
        <a:p>
          <a:pPr rtl="0"/>
          <a:r>
            <a:rPr lang="en-GB" sz="2800"/>
            <a:t>PHQ-9-OV</a:t>
          </a:r>
          <a:endParaRPr lang="en-US" sz="2800"/>
        </a:p>
      </dgm:t>
    </dgm:pt>
    <dgm:pt modelId="{7B8E2841-625A-4AC2-B971-368A6671EF05}" type="parTrans" cxnId="{D3E315D3-4908-4E5B-8550-85092BAFF4B4}">
      <dgm:prSet/>
      <dgm:spPr/>
      <dgm:t>
        <a:bodyPr/>
        <a:lstStyle/>
        <a:p>
          <a:endParaRPr lang="en-US" sz="2000"/>
        </a:p>
      </dgm:t>
    </dgm:pt>
    <dgm:pt modelId="{9AA439C3-5985-422D-8B1F-A0D3155AE623}" type="sibTrans" cxnId="{D3E315D3-4908-4E5B-8550-85092BAFF4B4}">
      <dgm:prSet/>
      <dgm:spPr/>
      <dgm:t>
        <a:bodyPr/>
        <a:lstStyle/>
        <a:p>
          <a:endParaRPr lang="en-US" sz="2000"/>
        </a:p>
      </dgm:t>
    </dgm:pt>
    <dgm:pt modelId="{3F36E19C-EAC8-405B-8577-35101B751551}">
      <dgm:prSet custT="1"/>
      <dgm:spPr/>
      <dgm:t>
        <a:bodyPr/>
        <a:lstStyle/>
        <a:p>
          <a:pPr algn="l" rtl="0"/>
          <a:r>
            <a:rPr lang="en-GB" sz="1400"/>
            <a:t>New observational items: only completed for residents who cannot self-report</a:t>
          </a:r>
          <a:endParaRPr lang="en-US" sz="1400"/>
        </a:p>
      </dgm:t>
    </dgm:pt>
    <dgm:pt modelId="{AD5B1EE1-C910-4EC7-B30C-49D8E04354DA}" type="parTrans" cxnId="{942A70B0-4609-49D5-AEE5-78DA7568A26A}">
      <dgm:prSet/>
      <dgm:spPr/>
      <dgm:t>
        <a:bodyPr/>
        <a:lstStyle/>
        <a:p>
          <a:endParaRPr lang="en-US" sz="2000"/>
        </a:p>
      </dgm:t>
    </dgm:pt>
    <dgm:pt modelId="{2A9668DB-BA09-4BA5-95F0-5E632EAD4281}" type="sibTrans" cxnId="{942A70B0-4609-49D5-AEE5-78DA7568A26A}">
      <dgm:prSet/>
      <dgm:spPr/>
      <dgm:t>
        <a:bodyPr/>
        <a:lstStyle/>
        <a:p>
          <a:endParaRPr lang="en-US" sz="2000"/>
        </a:p>
      </dgm:t>
    </dgm:pt>
    <dgm:pt modelId="{54D32D28-33FD-43C4-980A-1763AA9417AA}">
      <dgm:prSet custT="1"/>
      <dgm:spPr/>
      <dgm: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a:t>includes irritability item</a:t>
          </a:r>
          <a:endParaRPr lang="en-US" sz="1600"/>
        </a:p>
        <a:p>
          <a:pPr algn="ctr" defTabSz="488950" rtl="0">
            <a:lnSpc>
              <a:spcPct val="90000"/>
            </a:lnSpc>
            <a:spcBef>
              <a:spcPct val="0"/>
            </a:spcBef>
            <a:spcAft>
              <a:spcPct val="35000"/>
            </a:spcAft>
          </a:pPr>
          <a:endParaRPr lang="en-US" sz="1600"/>
        </a:p>
      </dgm:t>
    </dgm:pt>
    <dgm:pt modelId="{F0545657-DAC2-4D9C-A7EC-5883BDBF457F}" type="parTrans" cxnId="{A1222654-7E23-440F-A505-EF2426E02607}">
      <dgm:prSet/>
      <dgm:spPr/>
      <dgm:t>
        <a:bodyPr/>
        <a:lstStyle/>
        <a:p>
          <a:endParaRPr lang="en-US" sz="2000"/>
        </a:p>
      </dgm:t>
    </dgm:pt>
    <dgm:pt modelId="{07C857B2-BE5B-41EE-93C0-0A6A2DC02631}" type="sibTrans" cxnId="{A1222654-7E23-440F-A505-EF2426E02607}">
      <dgm:prSet/>
      <dgm:spPr/>
      <dgm:t>
        <a:bodyPr/>
        <a:lstStyle/>
        <a:p>
          <a:endParaRPr lang="en-US" sz="2000"/>
        </a:p>
      </dgm:t>
    </dgm:pt>
    <dgm:pt modelId="{8E40ABEA-4E72-437A-ACB9-0EB49522BA2A}" type="pres">
      <dgm:prSet presAssocID="{B58EF979-18DE-4733-BF45-E1AA3D9FC6F6}" presName="diagram" presStyleCnt="0">
        <dgm:presLayoutVars>
          <dgm:chPref val="1"/>
          <dgm:dir/>
          <dgm:animOne val="branch"/>
          <dgm:animLvl val="lvl"/>
          <dgm:resizeHandles/>
        </dgm:presLayoutVars>
      </dgm:prSet>
      <dgm:spPr/>
    </dgm:pt>
    <dgm:pt modelId="{1C238EFB-C06B-4FAC-9FBF-E4D883D1D116}" type="pres">
      <dgm:prSet presAssocID="{8BC4872B-699E-42D9-8825-7FAF816D6A33}" presName="root" presStyleCnt="0"/>
      <dgm:spPr/>
    </dgm:pt>
    <dgm:pt modelId="{4FE5E3A2-147A-4773-B680-904AF89182DD}" type="pres">
      <dgm:prSet presAssocID="{8BC4872B-699E-42D9-8825-7FAF816D6A33}" presName="rootComposite" presStyleCnt="0"/>
      <dgm:spPr/>
    </dgm:pt>
    <dgm:pt modelId="{C1B288F8-09C8-432C-8796-64712DB48811}" type="pres">
      <dgm:prSet presAssocID="{8BC4872B-699E-42D9-8825-7FAF816D6A33}" presName="rootText" presStyleLbl="node1" presStyleIdx="0" presStyleCnt="3" custScaleX="106230" custScaleY="146701" custLinFactNeighborX="6023" custLinFactNeighborY="-1792"/>
      <dgm:spPr/>
    </dgm:pt>
    <dgm:pt modelId="{D538DBA4-0473-446B-9FA4-D09DD87510AF}" type="pres">
      <dgm:prSet presAssocID="{8BC4872B-699E-42D9-8825-7FAF816D6A33}" presName="rootConnector" presStyleLbl="node1" presStyleIdx="0" presStyleCnt="3"/>
      <dgm:spPr/>
    </dgm:pt>
    <dgm:pt modelId="{B6C9DBF1-E7F4-4060-B0DD-A8408A6450B0}" type="pres">
      <dgm:prSet presAssocID="{8BC4872B-699E-42D9-8825-7FAF816D6A33}" presName="childShape" presStyleCnt="0"/>
      <dgm:spPr/>
    </dgm:pt>
    <dgm:pt modelId="{B19FCF94-B09C-4597-A518-C50EE10886A6}" type="pres">
      <dgm:prSet presAssocID="{BDB95120-3E90-4C1C-B970-65D5987DA00E}" presName="root" presStyleCnt="0"/>
      <dgm:spPr/>
    </dgm:pt>
    <dgm:pt modelId="{E6178C21-C487-45F5-807E-165B5F1CC367}" type="pres">
      <dgm:prSet presAssocID="{BDB95120-3E90-4C1C-B970-65D5987DA00E}" presName="rootComposite" presStyleCnt="0"/>
      <dgm:spPr/>
    </dgm:pt>
    <dgm:pt modelId="{EE136527-7B1F-4EC4-BE36-369A6FE60CC3}" type="pres">
      <dgm:prSet presAssocID="{BDB95120-3E90-4C1C-B970-65D5987DA00E}" presName="rootText" presStyleLbl="node1" presStyleIdx="1" presStyleCnt="3"/>
      <dgm:spPr/>
    </dgm:pt>
    <dgm:pt modelId="{2BCDC109-3598-4AE2-91FB-EB3C3BA32E09}" type="pres">
      <dgm:prSet presAssocID="{BDB95120-3E90-4C1C-B970-65D5987DA00E}" presName="rootConnector" presStyleLbl="node1" presStyleIdx="1" presStyleCnt="3"/>
      <dgm:spPr/>
    </dgm:pt>
    <dgm:pt modelId="{9762A07E-62F4-42F4-9747-96177F5758DD}" type="pres">
      <dgm:prSet presAssocID="{BDB95120-3E90-4C1C-B970-65D5987DA00E}" presName="childShape" presStyleCnt="0"/>
      <dgm:spPr/>
    </dgm:pt>
    <dgm:pt modelId="{1CAB3D4D-380F-467C-AACA-B2F5D93175D6}" type="pres">
      <dgm:prSet presAssocID="{5EE27781-7AB1-45BC-AA30-687D5C03FC7C}" presName="Name13" presStyleLbl="parChTrans1D2" presStyleIdx="0" presStyleCnt="7"/>
      <dgm:spPr/>
    </dgm:pt>
    <dgm:pt modelId="{370C69BA-D232-416E-BA06-16733D25F153}" type="pres">
      <dgm:prSet presAssocID="{251EF2C2-ACB2-44BF-800D-DCAF77F0E3F0}" presName="childText" presStyleLbl="bgAcc1" presStyleIdx="0" presStyleCnt="7">
        <dgm:presLayoutVars>
          <dgm:bulletEnabled val="1"/>
        </dgm:presLayoutVars>
      </dgm:prSet>
      <dgm:spPr/>
    </dgm:pt>
    <dgm:pt modelId="{35D25FD9-7238-4929-BE2B-240C092967C2}" type="pres">
      <dgm:prSet presAssocID="{18CA1390-0B77-4D0B-9424-C9F73F060C71}" presName="Name13" presStyleLbl="parChTrans1D2" presStyleIdx="1" presStyleCnt="7"/>
      <dgm:spPr/>
    </dgm:pt>
    <dgm:pt modelId="{0D762724-7619-4AAE-8ADE-40457844D1B6}" type="pres">
      <dgm:prSet presAssocID="{7CAED420-BBC1-45D7-AE5F-221CD0460D45}" presName="childText" presStyleLbl="bgAcc1" presStyleIdx="1" presStyleCnt="7">
        <dgm:presLayoutVars>
          <dgm:bulletEnabled val="1"/>
        </dgm:presLayoutVars>
      </dgm:prSet>
      <dgm:spPr/>
    </dgm:pt>
    <dgm:pt modelId="{190CB488-5986-454A-8B78-C5565115F75D}" type="pres">
      <dgm:prSet presAssocID="{ACD2DA61-8453-4A31-A213-E8BDEEC623AF}" presName="Name13" presStyleLbl="parChTrans1D2" presStyleIdx="2" presStyleCnt="7"/>
      <dgm:spPr/>
    </dgm:pt>
    <dgm:pt modelId="{4C8DF2CB-1CCA-4851-A15E-9FE0ED98F30D}" type="pres">
      <dgm:prSet presAssocID="{D75BF08C-FD87-43BF-9309-B45BCBBAFD2C}" presName="childText" presStyleLbl="bgAcc1" presStyleIdx="2" presStyleCnt="7" custScaleX="157606">
        <dgm:presLayoutVars>
          <dgm:bulletEnabled val="1"/>
        </dgm:presLayoutVars>
      </dgm:prSet>
      <dgm:spPr/>
    </dgm:pt>
    <dgm:pt modelId="{E986FA72-9554-4112-974F-26BFFC2584D3}" type="pres">
      <dgm:prSet presAssocID="{B8296334-DB1F-438A-B9DD-55EB0BB45615}" presName="Name13" presStyleLbl="parChTrans1D2" presStyleIdx="3" presStyleCnt="7"/>
      <dgm:spPr/>
    </dgm:pt>
    <dgm:pt modelId="{BBF0435B-3FD4-4986-9175-6036507035B7}" type="pres">
      <dgm:prSet presAssocID="{06AEEFD6-DCDB-418A-B5A4-6056C61E8674}" presName="childText" presStyleLbl="bgAcc1" presStyleIdx="3" presStyleCnt="7" custScaleX="203730" custScaleY="84305">
        <dgm:presLayoutVars>
          <dgm:bulletEnabled val="1"/>
        </dgm:presLayoutVars>
      </dgm:prSet>
      <dgm:spPr/>
    </dgm:pt>
    <dgm:pt modelId="{2A7788FB-C882-429E-A17C-BD89B77D5911}" type="pres">
      <dgm:prSet presAssocID="{B6FFF404-0D55-4B34-8AE4-6589C2CA8093}" presName="Name13" presStyleLbl="parChTrans1D2" presStyleIdx="4" presStyleCnt="7"/>
      <dgm:spPr/>
    </dgm:pt>
    <dgm:pt modelId="{4A925B00-BA18-421D-A94B-834CA86FAA4B}" type="pres">
      <dgm:prSet presAssocID="{3D124F1F-A2E4-483A-8B33-B9D5D7D37F93}" presName="childText" presStyleLbl="bgAcc1" presStyleIdx="4" presStyleCnt="7" custScaleX="247703" custScaleY="102955">
        <dgm:presLayoutVars>
          <dgm:bulletEnabled val="1"/>
        </dgm:presLayoutVars>
      </dgm:prSet>
      <dgm:spPr/>
    </dgm:pt>
    <dgm:pt modelId="{C2DCA36C-EEA1-4742-B10D-E347083EB358}" type="pres">
      <dgm:prSet presAssocID="{F3660A2F-E1BF-4114-842F-8B49C33E0DAE}" presName="root" presStyleCnt="0"/>
      <dgm:spPr/>
    </dgm:pt>
    <dgm:pt modelId="{9BA21848-FBEC-416E-8492-7FA617CF01C4}" type="pres">
      <dgm:prSet presAssocID="{F3660A2F-E1BF-4114-842F-8B49C33E0DAE}" presName="rootComposite" presStyleCnt="0"/>
      <dgm:spPr/>
    </dgm:pt>
    <dgm:pt modelId="{ED14EFD5-61B6-4B49-B3CA-381000CEE966}" type="pres">
      <dgm:prSet presAssocID="{F3660A2F-E1BF-4114-842F-8B49C33E0DAE}" presName="rootText" presStyleLbl="node1" presStyleIdx="2" presStyleCnt="3"/>
      <dgm:spPr/>
    </dgm:pt>
    <dgm:pt modelId="{208038C0-FEA7-4360-A60F-DECE9BD8D266}" type="pres">
      <dgm:prSet presAssocID="{F3660A2F-E1BF-4114-842F-8B49C33E0DAE}" presName="rootConnector" presStyleLbl="node1" presStyleIdx="2" presStyleCnt="3"/>
      <dgm:spPr/>
    </dgm:pt>
    <dgm:pt modelId="{AFE26BDF-6619-430A-AFB8-A46EEFF9CE35}" type="pres">
      <dgm:prSet presAssocID="{F3660A2F-E1BF-4114-842F-8B49C33E0DAE}" presName="childShape" presStyleCnt="0"/>
      <dgm:spPr/>
    </dgm:pt>
    <dgm:pt modelId="{432F7258-734F-4355-AA43-862181ED7BE2}" type="pres">
      <dgm:prSet presAssocID="{AD5B1EE1-C910-4EC7-B30C-49D8E04354DA}" presName="Name13" presStyleLbl="parChTrans1D2" presStyleIdx="5" presStyleCnt="7"/>
      <dgm:spPr/>
    </dgm:pt>
    <dgm:pt modelId="{EC6B5F6A-BD2C-4B9B-93CE-C7A3E4A2094F}" type="pres">
      <dgm:prSet presAssocID="{3F36E19C-EAC8-405B-8577-35101B751551}" presName="childText" presStyleLbl="bgAcc1" presStyleIdx="5" presStyleCnt="7" custScaleX="108567">
        <dgm:presLayoutVars>
          <dgm:bulletEnabled val="1"/>
        </dgm:presLayoutVars>
      </dgm:prSet>
      <dgm:spPr/>
    </dgm:pt>
    <dgm:pt modelId="{3DE4E6E5-1C36-4139-A419-820D5C6D88C5}" type="pres">
      <dgm:prSet presAssocID="{F0545657-DAC2-4D9C-A7EC-5883BDBF457F}" presName="Name13" presStyleLbl="parChTrans1D2" presStyleIdx="6" presStyleCnt="7"/>
      <dgm:spPr/>
    </dgm:pt>
    <dgm:pt modelId="{C3D44E9B-C628-4AC3-92C1-24C5AEF0ADEC}" type="pres">
      <dgm:prSet presAssocID="{54D32D28-33FD-43C4-980A-1763AA9417AA}" presName="childText" presStyleLbl="bgAcc1" presStyleIdx="6" presStyleCnt="7">
        <dgm:presLayoutVars>
          <dgm:bulletEnabled val="1"/>
        </dgm:presLayoutVars>
      </dgm:prSet>
      <dgm:spPr/>
    </dgm:pt>
  </dgm:ptLst>
  <dgm:cxnLst>
    <dgm:cxn modelId="{00EB9600-CF68-4875-B780-EDAAE024E50D}" srcId="{BDB95120-3E90-4C1C-B970-65D5987DA00E}" destId="{251EF2C2-ACB2-44BF-800D-DCAF77F0E3F0}" srcOrd="0" destOrd="0" parTransId="{5EE27781-7AB1-45BC-AA30-687D5C03FC7C}" sibTransId="{C4F45433-63CB-40B1-B0C5-B5C3ECBF158C}"/>
    <dgm:cxn modelId="{851DEC05-911F-46AE-B4A0-B4B56E8CFC9D}" type="presOf" srcId="{B8296334-DB1F-438A-B9DD-55EB0BB45615}" destId="{E986FA72-9554-4112-974F-26BFFC2584D3}" srcOrd="0" destOrd="0" presId="urn:microsoft.com/office/officeart/2005/8/layout/hierarchy3"/>
    <dgm:cxn modelId="{CF78F007-A5CD-4E21-A357-25F9EAE1BE2D}" type="presOf" srcId="{F3660A2F-E1BF-4114-842F-8B49C33E0DAE}" destId="{208038C0-FEA7-4360-A60F-DECE9BD8D266}" srcOrd="1" destOrd="0" presId="urn:microsoft.com/office/officeart/2005/8/layout/hierarchy3"/>
    <dgm:cxn modelId="{AEC44914-8297-4E48-B73E-C36975FDF8A3}" srcId="{BDB95120-3E90-4C1C-B970-65D5987DA00E}" destId="{D75BF08C-FD87-43BF-9309-B45BCBBAFD2C}" srcOrd="2" destOrd="0" parTransId="{ACD2DA61-8453-4A31-A213-E8BDEEC623AF}" sibTransId="{6B4D5173-2EEE-4730-9568-A5AFE5A7E733}"/>
    <dgm:cxn modelId="{8ACD5516-B5C7-4867-BEF6-A28B0F0F29D6}" srcId="{B58EF979-18DE-4733-BF45-E1AA3D9FC6F6}" destId="{BDB95120-3E90-4C1C-B970-65D5987DA00E}" srcOrd="1" destOrd="0" parTransId="{5DDD83E6-14AB-4C86-88C0-FE07105573E2}" sibTransId="{D3053A57-94C8-4FF7-A7AF-0BB281693C9F}"/>
    <dgm:cxn modelId="{0B9DEE18-CF38-4F89-800C-717D8706139B}" type="presOf" srcId="{251EF2C2-ACB2-44BF-800D-DCAF77F0E3F0}" destId="{370C69BA-D232-416E-BA06-16733D25F153}" srcOrd="0" destOrd="0" presId="urn:microsoft.com/office/officeart/2005/8/layout/hierarchy3"/>
    <dgm:cxn modelId="{B7EB403A-3096-4C2B-8F58-EB2387A94F5E}" type="presOf" srcId="{54D32D28-33FD-43C4-980A-1763AA9417AA}" destId="{C3D44E9B-C628-4AC3-92C1-24C5AEF0ADEC}" srcOrd="0" destOrd="0" presId="urn:microsoft.com/office/officeart/2005/8/layout/hierarchy3"/>
    <dgm:cxn modelId="{8A8CC75E-1B8C-449D-9879-85026FE7E71E}" type="presOf" srcId="{ACD2DA61-8453-4A31-A213-E8BDEEC623AF}" destId="{190CB488-5986-454A-8B78-C5565115F75D}" srcOrd="0" destOrd="0" presId="urn:microsoft.com/office/officeart/2005/8/layout/hierarchy3"/>
    <dgm:cxn modelId="{9A2E2841-5AA7-4D7D-AF7C-28925D84484B}" srcId="{BDB95120-3E90-4C1C-B970-65D5987DA00E}" destId="{3D124F1F-A2E4-483A-8B33-B9D5D7D37F93}" srcOrd="4" destOrd="0" parTransId="{B6FFF404-0D55-4B34-8AE4-6589C2CA8093}" sibTransId="{1BE360F9-3AA0-4A39-B032-3D93CC76E6F6}"/>
    <dgm:cxn modelId="{66C0FE61-CE0A-4779-AE82-F3CF7233D917}" type="presOf" srcId="{5EE27781-7AB1-45BC-AA30-687D5C03FC7C}" destId="{1CAB3D4D-380F-467C-AACA-B2F5D93175D6}" srcOrd="0" destOrd="0" presId="urn:microsoft.com/office/officeart/2005/8/layout/hierarchy3"/>
    <dgm:cxn modelId="{3B0D3344-6F27-40F7-9559-B00E9EBB1A6D}" type="presOf" srcId="{BDB95120-3E90-4C1C-B970-65D5987DA00E}" destId="{2BCDC109-3598-4AE2-91FB-EB3C3BA32E09}" srcOrd="1" destOrd="0" presId="urn:microsoft.com/office/officeart/2005/8/layout/hierarchy3"/>
    <dgm:cxn modelId="{BF72FF64-C755-48D4-A7EC-89A7C58F37A9}" type="presOf" srcId="{B58EF979-18DE-4733-BF45-E1AA3D9FC6F6}" destId="{8E40ABEA-4E72-437A-ACB9-0EB49522BA2A}" srcOrd="0" destOrd="0" presId="urn:microsoft.com/office/officeart/2005/8/layout/hierarchy3"/>
    <dgm:cxn modelId="{1513566F-2842-4FF2-98CB-71F651DC3A44}" type="presOf" srcId="{7CAED420-BBC1-45D7-AE5F-221CD0460D45}" destId="{0D762724-7619-4AAE-8ADE-40457844D1B6}" srcOrd="0" destOrd="0" presId="urn:microsoft.com/office/officeart/2005/8/layout/hierarchy3"/>
    <dgm:cxn modelId="{A1222654-7E23-440F-A505-EF2426E02607}" srcId="{F3660A2F-E1BF-4114-842F-8B49C33E0DAE}" destId="{54D32D28-33FD-43C4-980A-1763AA9417AA}" srcOrd="1" destOrd="0" parTransId="{F0545657-DAC2-4D9C-A7EC-5883BDBF457F}" sibTransId="{07C857B2-BE5B-41EE-93C0-0A6A2DC02631}"/>
    <dgm:cxn modelId="{C113CF56-F38A-4B61-84F6-B586ACE3BA98}" type="presOf" srcId="{F3660A2F-E1BF-4114-842F-8B49C33E0DAE}" destId="{ED14EFD5-61B6-4B49-B3CA-381000CEE966}" srcOrd="0" destOrd="0" presId="urn:microsoft.com/office/officeart/2005/8/layout/hierarchy3"/>
    <dgm:cxn modelId="{B443EE87-3F8E-4C71-9335-CC73AFC19F7E}" srcId="{B58EF979-18DE-4733-BF45-E1AA3D9FC6F6}" destId="{8BC4872B-699E-42D9-8825-7FAF816D6A33}" srcOrd="0" destOrd="0" parTransId="{291BBD8E-1724-47B7-8BCB-01A007A26C1A}" sibTransId="{2F118DF3-0CFF-497C-8B95-573679DB9F8E}"/>
    <dgm:cxn modelId="{B532408A-6AAB-41B8-898A-1813B93E94C7}" type="presOf" srcId="{8BC4872B-699E-42D9-8825-7FAF816D6A33}" destId="{C1B288F8-09C8-432C-8796-64712DB48811}" srcOrd="0" destOrd="0" presId="urn:microsoft.com/office/officeart/2005/8/layout/hierarchy3"/>
    <dgm:cxn modelId="{3C7E0F8E-1B29-4DF3-860A-D333D5EBE9B6}" type="presOf" srcId="{8BC4872B-699E-42D9-8825-7FAF816D6A33}" destId="{D538DBA4-0473-446B-9FA4-D09DD87510AF}" srcOrd="1" destOrd="0" presId="urn:microsoft.com/office/officeart/2005/8/layout/hierarchy3"/>
    <dgm:cxn modelId="{2906ED96-A3B4-45E9-85A8-E683CA68F4B6}" type="presOf" srcId="{3D124F1F-A2E4-483A-8B33-B9D5D7D37F93}" destId="{4A925B00-BA18-421D-A94B-834CA86FAA4B}" srcOrd="0" destOrd="0" presId="urn:microsoft.com/office/officeart/2005/8/layout/hierarchy3"/>
    <dgm:cxn modelId="{10C818A7-D912-438E-8358-5FC81C0DA416}" type="presOf" srcId="{B6FFF404-0D55-4B34-8AE4-6589C2CA8093}" destId="{2A7788FB-C882-429E-A17C-BD89B77D5911}" srcOrd="0" destOrd="0" presId="urn:microsoft.com/office/officeart/2005/8/layout/hierarchy3"/>
    <dgm:cxn modelId="{942A70B0-4609-49D5-AEE5-78DA7568A26A}" srcId="{F3660A2F-E1BF-4114-842F-8B49C33E0DAE}" destId="{3F36E19C-EAC8-405B-8577-35101B751551}" srcOrd="0" destOrd="0" parTransId="{AD5B1EE1-C910-4EC7-B30C-49D8E04354DA}" sibTransId="{2A9668DB-BA09-4BA5-95F0-5E632EAD4281}"/>
    <dgm:cxn modelId="{F58511B6-C214-4890-82F3-4A3E99F740E8}" type="presOf" srcId="{BDB95120-3E90-4C1C-B970-65D5987DA00E}" destId="{EE136527-7B1F-4EC4-BE36-369A6FE60CC3}" srcOrd="0" destOrd="0" presId="urn:microsoft.com/office/officeart/2005/8/layout/hierarchy3"/>
    <dgm:cxn modelId="{C22250BC-B361-4902-B7DC-584BE4ECC396}" type="presOf" srcId="{3F36E19C-EAC8-405B-8577-35101B751551}" destId="{EC6B5F6A-BD2C-4B9B-93CE-C7A3E4A2094F}" srcOrd="0" destOrd="0" presId="urn:microsoft.com/office/officeart/2005/8/layout/hierarchy3"/>
    <dgm:cxn modelId="{D3E315D3-4908-4E5B-8550-85092BAFF4B4}" srcId="{B58EF979-18DE-4733-BF45-E1AA3D9FC6F6}" destId="{F3660A2F-E1BF-4114-842F-8B49C33E0DAE}" srcOrd="2" destOrd="0" parTransId="{7B8E2841-625A-4AC2-B971-368A6671EF05}" sibTransId="{9AA439C3-5985-422D-8B1F-A0D3155AE623}"/>
    <dgm:cxn modelId="{6F96F2DD-A4F0-41DD-86BA-64F4F972C53A}" type="presOf" srcId="{18CA1390-0B77-4D0B-9424-C9F73F060C71}" destId="{35D25FD9-7238-4929-BE2B-240C092967C2}" srcOrd="0" destOrd="0" presId="urn:microsoft.com/office/officeart/2005/8/layout/hierarchy3"/>
    <dgm:cxn modelId="{A97A5EDF-ECC2-4230-B1A3-F325FC34700D}" type="presOf" srcId="{D75BF08C-FD87-43BF-9309-B45BCBBAFD2C}" destId="{4C8DF2CB-1CCA-4851-A15E-9FE0ED98F30D}" srcOrd="0" destOrd="0" presId="urn:microsoft.com/office/officeart/2005/8/layout/hierarchy3"/>
    <dgm:cxn modelId="{7F9A5CE6-E155-4026-AFDF-8B0F4C04923C}" srcId="{BDB95120-3E90-4C1C-B970-65D5987DA00E}" destId="{7CAED420-BBC1-45D7-AE5F-221CD0460D45}" srcOrd="1" destOrd="0" parTransId="{18CA1390-0B77-4D0B-9424-C9F73F060C71}" sibTransId="{FBF5F4C6-E630-4319-8F09-9BA96541B7DF}"/>
    <dgm:cxn modelId="{F62C66E8-A755-48CE-9F85-A623EFECD864}" type="presOf" srcId="{F0545657-DAC2-4D9C-A7EC-5883BDBF457F}" destId="{3DE4E6E5-1C36-4139-A419-820D5C6D88C5}" srcOrd="0" destOrd="0" presId="urn:microsoft.com/office/officeart/2005/8/layout/hierarchy3"/>
    <dgm:cxn modelId="{EE1448F8-85D3-4640-99B9-C4CC9B321413}" type="presOf" srcId="{06AEEFD6-DCDB-418A-B5A4-6056C61E8674}" destId="{BBF0435B-3FD4-4986-9175-6036507035B7}" srcOrd="0" destOrd="0" presId="urn:microsoft.com/office/officeart/2005/8/layout/hierarchy3"/>
    <dgm:cxn modelId="{AD6C77FB-DD5E-4BC5-993C-D5CF41787B91}" type="presOf" srcId="{AD5B1EE1-C910-4EC7-B30C-49D8E04354DA}" destId="{432F7258-734F-4355-AA43-862181ED7BE2}" srcOrd="0" destOrd="0" presId="urn:microsoft.com/office/officeart/2005/8/layout/hierarchy3"/>
    <dgm:cxn modelId="{A794C6FE-CC20-4B46-AFEE-EA63EEBF30F7}" srcId="{BDB95120-3E90-4C1C-B970-65D5987DA00E}" destId="{06AEEFD6-DCDB-418A-B5A4-6056C61E8674}" srcOrd="3" destOrd="0" parTransId="{B8296334-DB1F-438A-B9DD-55EB0BB45615}" sibTransId="{C27E5B63-58B2-4A5D-8F3C-0DBB1582A259}"/>
    <dgm:cxn modelId="{7B29D998-BE56-4B74-B9B3-F732F39B96DE}" type="presParOf" srcId="{8E40ABEA-4E72-437A-ACB9-0EB49522BA2A}" destId="{1C238EFB-C06B-4FAC-9FBF-E4D883D1D116}" srcOrd="0" destOrd="0" presId="urn:microsoft.com/office/officeart/2005/8/layout/hierarchy3"/>
    <dgm:cxn modelId="{103D3C55-761C-406C-8925-883AB00B4459}" type="presParOf" srcId="{1C238EFB-C06B-4FAC-9FBF-E4D883D1D116}" destId="{4FE5E3A2-147A-4773-B680-904AF89182DD}" srcOrd="0" destOrd="0" presId="urn:microsoft.com/office/officeart/2005/8/layout/hierarchy3"/>
    <dgm:cxn modelId="{D300314E-20F1-4D5B-AA4C-6C867089AECD}" type="presParOf" srcId="{4FE5E3A2-147A-4773-B680-904AF89182DD}" destId="{C1B288F8-09C8-432C-8796-64712DB48811}" srcOrd="0" destOrd="0" presId="urn:microsoft.com/office/officeart/2005/8/layout/hierarchy3"/>
    <dgm:cxn modelId="{C9592DCB-29FF-45EC-8300-B507D0D885F8}" type="presParOf" srcId="{4FE5E3A2-147A-4773-B680-904AF89182DD}" destId="{D538DBA4-0473-446B-9FA4-D09DD87510AF}" srcOrd="1" destOrd="0" presId="urn:microsoft.com/office/officeart/2005/8/layout/hierarchy3"/>
    <dgm:cxn modelId="{CC3DAB33-FC34-400B-869D-D69ECA7E591D}" type="presParOf" srcId="{1C238EFB-C06B-4FAC-9FBF-E4D883D1D116}" destId="{B6C9DBF1-E7F4-4060-B0DD-A8408A6450B0}" srcOrd="1" destOrd="0" presId="urn:microsoft.com/office/officeart/2005/8/layout/hierarchy3"/>
    <dgm:cxn modelId="{6656AFFD-88AA-47A0-B745-1CEF66D0F911}" type="presParOf" srcId="{8E40ABEA-4E72-437A-ACB9-0EB49522BA2A}" destId="{B19FCF94-B09C-4597-A518-C50EE10886A6}" srcOrd="1" destOrd="0" presId="urn:microsoft.com/office/officeart/2005/8/layout/hierarchy3"/>
    <dgm:cxn modelId="{88F80C9F-7C8C-4DA1-953F-3EF41B353B35}" type="presParOf" srcId="{B19FCF94-B09C-4597-A518-C50EE10886A6}" destId="{E6178C21-C487-45F5-807E-165B5F1CC367}" srcOrd="0" destOrd="0" presId="urn:microsoft.com/office/officeart/2005/8/layout/hierarchy3"/>
    <dgm:cxn modelId="{07ED5A43-AEA6-4B02-80F8-8D2728E588F1}" type="presParOf" srcId="{E6178C21-C487-45F5-807E-165B5F1CC367}" destId="{EE136527-7B1F-4EC4-BE36-369A6FE60CC3}" srcOrd="0" destOrd="0" presId="urn:microsoft.com/office/officeart/2005/8/layout/hierarchy3"/>
    <dgm:cxn modelId="{FC296237-949E-446C-AE08-D6875539B365}" type="presParOf" srcId="{E6178C21-C487-45F5-807E-165B5F1CC367}" destId="{2BCDC109-3598-4AE2-91FB-EB3C3BA32E09}" srcOrd="1" destOrd="0" presId="urn:microsoft.com/office/officeart/2005/8/layout/hierarchy3"/>
    <dgm:cxn modelId="{27408E10-98EC-48C9-9CA1-9103D3B00C90}" type="presParOf" srcId="{B19FCF94-B09C-4597-A518-C50EE10886A6}" destId="{9762A07E-62F4-42F4-9747-96177F5758DD}" srcOrd="1" destOrd="0" presId="urn:microsoft.com/office/officeart/2005/8/layout/hierarchy3"/>
    <dgm:cxn modelId="{3035A759-C51B-48F0-BDB2-CD38113FC384}" type="presParOf" srcId="{9762A07E-62F4-42F4-9747-96177F5758DD}" destId="{1CAB3D4D-380F-467C-AACA-B2F5D93175D6}" srcOrd="0" destOrd="0" presId="urn:microsoft.com/office/officeart/2005/8/layout/hierarchy3"/>
    <dgm:cxn modelId="{5C997B87-B217-4F68-9955-F976DAF9ACA9}" type="presParOf" srcId="{9762A07E-62F4-42F4-9747-96177F5758DD}" destId="{370C69BA-D232-416E-BA06-16733D25F153}" srcOrd="1" destOrd="0" presId="urn:microsoft.com/office/officeart/2005/8/layout/hierarchy3"/>
    <dgm:cxn modelId="{915F9D69-5CC5-4A28-82E9-D40E024F9BEC}" type="presParOf" srcId="{9762A07E-62F4-42F4-9747-96177F5758DD}" destId="{35D25FD9-7238-4929-BE2B-240C092967C2}" srcOrd="2" destOrd="0" presId="urn:microsoft.com/office/officeart/2005/8/layout/hierarchy3"/>
    <dgm:cxn modelId="{D90EEBD5-F6EF-4552-BCEA-D4B492DD0414}" type="presParOf" srcId="{9762A07E-62F4-42F4-9747-96177F5758DD}" destId="{0D762724-7619-4AAE-8ADE-40457844D1B6}" srcOrd="3" destOrd="0" presId="urn:microsoft.com/office/officeart/2005/8/layout/hierarchy3"/>
    <dgm:cxn modelId="{472F1CF8-60EB-44A4-AFE5-7DACBE023818}" type="presParOf" srcId="{9762A07E-62F4-42F4-9747-96177F5758DD}" destId="{190CB488-5986-454A-8B78-C5565115F75D}" srcOrd="4" destOrd="0" presId="urn:microsoft.com/office/officeart/2005/8/layout/hierarchy3"/>
    <dgm:cxn modelId="{66D6EE33-2188-4CEB-B6CD-3A19D9FD6407}" type="presParOf" srcId="{9762A07E-62F4-42F4-9747-96177F5758DD}" destId="{4C8DF2CB-1CCA-4851-A15E-9FE0ED98F30D}" srcOrd="5" destOrd="0" presId="urn:microsoft.com/office/officeart/2005/8/layout/hierarchy3"/>
    <dgm:cxn modelId="{13CEB561-5233-49E4-87BD-EA7D6B8611F6}" type="presParOf" srcId="{9762A07E-62F4-42F4-9747-96177F5758DD}" destId="{E986FA72-9554-4112-974F-26BFFC2584D3}" srcOrd="6" destOrd="0" presId="urn:microsoft.com/office/officeart/2005/8/layout/hierarchy3"/>
    <dgm:cxn modelId="{B895689D-F58B-4798-A0E8-5841E04C0E48}" type="presParOf" srcId="{9762A07E-62F4-42F4-9747-96177F5758DD}" destId="{BBF0435B-3FD4-4986-9175-6036507035B7}" srcOrd="7" destOrd="0" presId="urn:microsoft.com/office/officeart/2005/8/layout/hierarchy3"/>
    <dgm:cxn modelId="{FA4F5702-263F-48AA-8721-C16887403A87}" type="presParOf" srcId="{9762A07E-62F4-42F4-9747-96177F5758DD}" destId="{2A7788FB-C882-429E-A17C-BD89B77D5911}" srcOrd="8" destOrd="0" presId="urn:microsoft.com/office/officeart/2005/8/layout/hierarchy3"/>
    <dgm:cxn modelId="{E5299C06-A129-45CA-A652-836ECA437272}" type="presParOf" srcId="{9762A07E-62F4-42F4-9747-96177F5758DD}" destId="{4A925B00-BA18-421D-A94B-834CA86FAA4B}" srcOrd="9" destOrd="0" presId="urn:microsoft.com/office/officeart/2005/8/layout/hierarchy3"/>
    <dgm:cxn modelId="{30001246-7978-42F5-A24D-07C84EC2592E}" type="presParOf" srcId="{8E40ABEA-4E72-437A-ACB9-0EB49522BA2A}" destId="{C2DCA36C-EEA1-4742-B10D-E347083EB358}" srcOrd="2" destOrd="0" presId="urn:microsoft.com/office/officeart/2005/8/layout/hierarchy3"/>
    <dgm:cxn modelId="{FA51AA34-2FB8-4401-B038-C03A5F98EF61}" type="presParOf" srcId="{C2DCA36C-EEA1-4742-B10D-E347083EB358}" destId="{9BA21848-FBEC-416E-8492-7FA617CF01C4}" srcOrd="0" destOrd="0" presId="urn:microsoft.com/office/officeart/2005/8/layout/hierarchy3"/>
    <dgm:cxn modelId="{42F43009-C745-47B0-A498-2E418DD9BBF2}" type="presParOf" srcId="{9BA21848-FBEC-416E-8492-7FA617CF01C4}" destId="{ED14EFD5-61B6-4B49-B3CA-381000CEE966}" srcOrd="0" destOrd="0" presId="urn:microsoft.com/office/officeart/2005/8/layout/hierarchy3"/>
    <dgm:cxn modelId="{4A7C1044-0FA5-4FA3-B6D3-242BF16179D8}" type="presParOf" srcId="{9BA21848-FBEC-416E-8492-7FA617CF01C4}" destId="{208038C0-FEA7-4360-A60F-DECE9BD8D266}" srcOrd="1" destOrd="0" presId="urn:microsoft.com/office/officeart/2005/8/layout/hierarchy3"/>
    <dgm:cxn modelId="{B951564B-8EEE-422C-A588-29E4DBAC3DB4}" type="presParOf" srcId="{C2DCA36C-EEA1-4742-B10D-E347083EB358}" destId="{AFE26BDF-6619-430A-AFB8-A46EEFF9CE35}" srcOrd="1" destOrd="0" presId="urn:microsoft.com/office/officeart/2005/8/layout/hierarchy3"/>
    <dgm:cxn modelId="{D7DC28CE-ED19-4B9E-904B-732F1AEC36B8}" type="presParOf" srcId="{AFE26BDF-6619-430A-AFB8-A46EEFF9CE35}" destId="{432F7258-734F-4355-AA43-862181ED7BE2}" srcOrd="0" destOrd="0" presId="urn:microsoft.com/office/officeart/2005/8/layout/hierarchy3"/>
    <dgm:cxn modelId="{0BE55795-DC1B-41BF-9B8B-988FE42AAAD5}" type="presParOf" srcId="{AFE26BDF-6619-430A-AFB8-A46EEFF9CE35}" destId="{EC6B5F6A-BD2C-4B9B-93CE-C7A3E4A2094F}" srcOrd="1" destOrd="0" presId="urn:microsoft.com/office/officeart/2005/8/layout/hierarchy3"/>
    <dgm:cxn modelId="{522E1C96-BF62-47AE-85D1-D45325183297}" type="presParOf" srcId="{AFE26BDF-6619-430A-AFB8-A46EEFF9CE35}" destId="{3DE4E6E5-1C36-4139-A419-820D5C6D88C5}" srcOrd="2" destOrd="0" presId="urn:microsoft.com/office/officeart/2005/8/layout/hierarchy3"/>
    <dgm:cxn modelId="{B00A7BDE-C3DF-4802-8448-E9D437651AD9}" type="presParOf" srcId="{AFE26BDF-6619-430A-AFB8-A46EEFF9CE35}" destId="{C3D44E9B-C628-4AC3-92C1-24C5AEF0ADEC}" srcOrd="3" destOrd="0" presId="urn:microsoft.com/office/officeart/2005/8/layout/hierarchy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F2415B0-14A0-4CED-8FB0-0A99D953500A}"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1F1354D2-1242-43F1-AC40-FC5B4D8DB1ED}">
      <dgm:prSet custT="1"/>
      <dgm:spPr/>
      <dgm:t>
        <a:bodyPr/>
        <a:lstStyle/>
        <a:p>
          <a:pPr rtl="0"/>
          <a:r>
            <a:rPr lang="en-US" sz="2800"/>
            <a:t>Patient factors</a:t>
          </a:r>
        </a:p>
      </dgm:t>
    </dgm:pt>
    <dgm:pt modelId="{82365276-3676-4D83-9FBE-FBE73C3409B8}" type="parTrans" cxnId="{167A59A2-636C-48F4-94AA-C092947E8582}">
      <dgm:prSet/>
      <dgm:spPr/>
      <dgm:t>
        <a:bodyPr/>
        <a:lstStyle/>
        <a:p>
          <a:endParaRPr lang="en-US" sz="1800"/>
        </a:p>
      </dgm:t>
    </dgm:pt>
    <dgm:pt modelId="{DC05A4B4-FBC1-4184-A43F-BAF98EBD7D6D}" type="sibTrans" cxnId="{167A59A2-636C-48F4-94AA-C092947E8582}">
      <dgm:prSet/>
      <dgm:spPr/>
      <dgm:t>
        <a:bodyPr/>
        <a:lstStyle/>
        <a:p>
          <a:endParaRPr lang="en-US" sz="1800"/>
        </a:p>
      </dgm:t>
    </dgm:pt>
    <dgm:pt modelId="{BDCD6B3F-D064-45EC-9CDA-FD991D7B3A78}">
      <dgm:prSet custT="1"/>
      <dgm:spPr/>
      <dgm:t>
        <a:bodyPr/>
        <a:lstStyle/>
        <a:p>
          <a:pPr rtl="0"/>
          <a:r>
            <a:rPr lang="en-US" sz="2400" b="1"/>
            <a:t>Non-specific symptoms </a:t>
          </a:r>
          <a:r>
            <a:rPr lang="en-US" sz="2400"/>
            <a:t>such as malaise, tiredness or insomnia rather than disclosing depressive symptoms.</a:t>
          </a:r>
        </a:p>
      </dgm:t>
    </dgm:pt>
    <dgm:pt modelId="{B204BFC0-4385-46B8-8004-7CEC2D60DC7E}" type="parTrans" cxnId="{B201ED86-14DD-4ED5-BB2C-8D4EEE9F3A81}">
      <dgm:prSet/>
      <dgm:spPr/>
      <dgm:t>
        <a:bodyPr/>
        <a:lstStyle/>
        <a:p>
          <a:endParaRPr lang="en-US" sz="1800"/>
        </a:p>
      </dgm:t>
    </dgm:pt>
    <dgm:pt modelId="{C1F2EFDA-3461-4855-BC81-540CF50A7CF1}" type="sibTrans" cxnId="{B201ED86-14DD-4ED5-BB2C-8D4EEE9F3A81}">
      <dgm:prSet/>
      <dgm:spPr/>
      <dgm:t>
        <a:bodyPr/>
        <a:lstStyle/>
        <a:p>
          <a:endParaRPr lang="en-US" sz="1800"/>
        </a:p>
      </dgm:t>
    </dgm:pt>
    <dgm:pt modelId="{3D5606B2-579C-4BC2-AFFF-450596174490}">
      <dgm:prSet custT="1"/>
      <dgm:spPr/>
      <dgm:t>
        <a:bodyPr/>
        <a:lstStyle/>
        <a:p>
          <a:pPr rtl="0"/>
          <a:r>
            <a:rPr lang="en-US" sz="2400" b="1"/>
            <a:t>Physical symptoms</a:t>
          </a:r>
          <a:r>
            <a:rPr lang="en-US" sz="2400"/>
            <a:t>, including pain, are common – depression related or not </a:t>
          </a:r>
        </a:p>
      </dgm:t>
    </dgm:pt>
    <dgm:pt modelId="{4963CA16-B46E-4795-8E13-EF098F92672E}" type="parTrans" cxnId="{8227B2E0-34AD-4169-9627-4F337428040E}">
      <dgm:prSet/>
      <dgm:spPr/>
      <dgm:t>
        <a:bodyPr/>
        <a:lstStyle/>
        <a:p>
          <a:endParaRPr lang="en-US" sz="1800"/>
        </a:p>
      </dgm:t>
    </dgm:pt>
    <dgm:pt modelId="{55CB5A94-B123-431C-85A8-2335D28E80ED}" type="sibTrans" cxnId="{8227B2E0-34AD-4169-9627-4F337428040E}">
      <dgm:prSet/>
      <dgm:spPr/>
      <dgm:t>
        <a:bodyPr/>
        <a:lstStyle/>
        <a:p>
          <a:endParaRPr lang="en-US" sz="1800"/>
        </a:p>
      </dgm:t>
    </dgm:pt>
    <dgm:pt modelId="{A0B5400B-2225-4A62-91B3-11D969A39F92}">
      <dgm:prSet custT="1"/>
      <dgm:spPr/>
      <dgm:t>
        <a:bodyPr/>
        <a:lstStyle/>
        <a:p>
          <a:pPr rtl="0"/>
          <a:r>
            <a:rPr lang="en-US" sz="2400" b="1"/>
            <a:t>Forgetfulness</a:t>
          </a:r>
          <a:r>
            <a:rPr lang="en-US" sz="2400"/>
            <a:t> may lead to concern that a patient has cognitive impairment or early dementia. (</a:t>
          </a:r>
          <a:r>
            <a:rPr lang="en-US" sz="2400" err="1"/>
            <a:t>Rabins</a:t>
          </a:r>
          <a:r>
            <a:rPr lang="en-US" sz="2400"/>
            <a:t>, 1996). </a:t>
          </a:r>
        </a:p>
      </dgm:t>
    </dgm:pt>
    <dgm:pt modelId="{441FA9DC-3295-43FB-8209-A1C78319ED92}" type="parTrans" cxnId="{6E5B6C2E-1A7C-4FD2-B909-819758866D4A}">
      <dgm:prSet/>
      <dgm:spPr/>
      <dgm:t>
        <a:bodyPr/>
        <a:lstStyle/>
        <a:p>
          <a:endParaRPr lang="en-US" sz="1800"/>
        </a:p>
      </dgm:t>
    </dgm:pt>
    <dgm:pt modelId="{057DD55E-C5E2-414E-A546-2384462E5E37}" type="sibTrans" cxnId="{6E5B6C2E-1A7C-4FD2-B909-819758866D4A}">
      <dgm:prSet/>
      <dgm:spPr/>
      <dgm:t>
        <a:bodyPr/>
        <a:lstStyle/>
        <a:p>
          <a:endParaRPr lang="en-US" sz="1800"/>
        </a:p>
      </dgm:t>
    </dgm:pt>
    <dgm:pt modelId="{4303D217-08B6-4CBD-A3B0-8AFBCEBCB4B9}">
      <dgm:prSet custT="1"/>
      <dgm:spPr/>
      <dgm:t>
        <a:bodyPr/>
        <a:lstStyle/>
        <a:p>
          <a:pPr rtl="0"/>
          <a:r>
            <a:rPr lang="en-US" sz="2400"/>
            <a:t>Older people may have </a:t>
          </a:r>
          <a:r>
            <a:rPr lang="en-US" sz="2400" b="1"/>
            <a:t>beliefs that prevent them from seeking help </a:t>
          </a:r>
          <a:r>
            <a:rPr lang="en-US" sz="2400"/>
            <a:t>for depression, such as a fear of stigma or that antidepressant medication is addictive. </a:t>
          </a:r>
        </a:p>
      </dgm:t>
    </dgm:pt>
    <dgm:pt modelId="{CCDAC100-D40A-49CD-BF31-4D31A82CE127}" type="parTrans" cxnId="{4F49005B-2B4D-48C4-A31F-42442DF0B62A}">
      <dgm:prSet/>
      <dgm:spPr/>
      <dgm:t>
        <a:bodyPr/>
        <a:lstStyle/>
        <a:p>
          <a:endParaRPr lang="en-US" sz="1800"/>
        </a:p>
      </dgm:t>
    </dgm:pt>
    <dgm:pt modelId="{830095F6-68FE-402E-82F2-42EDBABB7926}" type="sibTrans" cxnId="{4F49005B-2B4D-48C4-A31F-42442DF0B62A}">
      <dgm:prSet/>
      <dgm:spPr/>
      <dgm:t>
        <a:bodyPr/>
        <a:lstStyle/>
        <a:p>
          <a:endParaRPr lang="en-US" sz="1800"/>
        </a:p>
      </dgm:t>
    </dgm:pt>
    <dgm:pt modelId="{BA435F5E-DA8E-46DC-B839-6998E48ECCD0}">
      <dgm:prSet custT="1"/>
      <dgm:spPr/>
      <dgm:t>
        <a:bodyPr/>
        <a:lstStyle/>
        <a:p>
          <a:pPr rtl="0"/>
          <a:r>
            <a:rPr lang="en-US" sz="2400"/>
            <a:t>They may </a:t>
          </a:r>
          <a:r>
            <a:rPr lang="en-US" sz="2400" b="1"/>
            <a:t>misattribute symptoms </a:t>
          </a:r>
          <a:r>
            <a:rPr lang="en-US" sz="2400"/>
            <a:t>of major depression to ‘just old age’, (Burroughs, Morley, Lovell et al, 2006) ill health or grief. </a:t>
          </a:r>
        </a:p>
      </dgm:t>
    </dgm:pt>
    <dgm:pt modelId="{E60F33B8-DFB8-4F0A-8B8D-BF07EA76957E}" type="parTrans" cxnId="{74C26DA8-E8FD-4898-BB00-A9165575115A}">
      <dgm:prSet/>
      <dgm:spPr/>
      <dgm:t>
        <a:bodyPr/>
        <a:lstStyle/>
        <a:p>
          <a:endParaRPr lang="en-US" sz="1800"/>
        </a:p>
      </dgm:t>
    </dgm:pt>
    <dgm:pt modelId="{E06976A3-4548-4967-BF03-2894B46A90F6}" type="sibTrans" cxnId="{74C26DA8-E8FD-4898-BB00-A9165575115A}">
      <dgm:prSet/>
      <dgm:spPr/>
      <dgm:t>
        <a:bodyPr/>
        <a:lstStyle/>
        <a:p>
          <a:endParaRPr lang="en-US" sz="1800"/>
        </a:p>
      </dgm:t>
    </dgm:pt>
    <dgm:pt modelId="{569B91AB-93A0-46A3-9BE4-54E36404ADD8}" type="pres">
      <dgm:prSet presAssocID="{EF2415B0-14A0-4CED-8FB0-0A99D953500A}" presName="diagram" presStyleCnt="0">
        <dgm:presLayoutVars>
          <dgm:dir/>
          <dgm:resizeHandles val="exact"/>
        </dgm:presLayoutVars>
      </dgm:prSet>
      <dgm:spPr/>
    </dgm:pt>
    <dgm:pt modelId="{DAEA5816-A022-458B-8812-04ABE51EB768}" type="pres">
      <dgm:prSet presAssocID="{1F1354D2-1242-43F1-AC40-FC5B4D8DB1ED}" presName="node" presStyleLbl="node1" presStyleIdx="0" presStyleCnt="1" custScaleY="152999">
        <dgm:presLayoutVars>
          <dgm:bulletEnabled val="1"/>
        </dgm:presLayoutVars>
      </dgm:prSet>
      <dgm:spPr/>
    </dgm:pt>
  </dgm:ptLst>
  <dgm:cxnLst>
    <dgm:cxn modelId="{5F05BF0D-D70A-47E2-BF37-4BB44F2461D9}" type="presOf" srcId="{3D5606B2-579C-4BC2-AFFF-450596174490}" destId="{DAEA5816-A022-458B-8812-04ABE51EB768}" srcOrd="0" destOrd="2" presId="urn:microsoft.com/office/officeart/2005/8/layout/default"/>
    <dgm:cxn modelId="{6E5B6C2E-1A7C-4FD2-B909-819758866D4A}" srcId="{1F1354D2-1242-43F1-AC40-FC5B4D8DB1ED}" destId="{A0B5400B-2225-4A62-91B3-11D969A39F92}" srcOrd="2" destOrd="0" parTransId="{441FA9DC-3295-43FB-8209-A1C78319ED92}" sibTransId="{057DD55E-C5E2-414E-A546-2384462E5E37}"/>
    <dgm:cxn modelId="{1C9F893B-AB46-4282-B054-4A96164C8311}" type="presOf" srcId="{BDCD6B3F-D064-45EC-9CDA-FD991D7B3A78}" destId="{DAEA5816-A022-458B-8812-04ABE51EB768}" srcOrd="0" destOrd="1" presId="urn:microsoft.com/office/officeart/2005/8/layout/default"/>
    <dgm:cxn modelId="{4F49005B-2B4D-48C4-A31F-42442DF0B62A}" srcId="{1F1354D2-1242-43F1-AC40-FC5B4D8DB1ED}" destId="{4303D217-08B6-4CBD-A3B0-8AFBCEBCB4B9}" srcOrd="3" destOrd="0" parTransId="{CCDAC100-D40A-49CD-BF31-4D31A82CE127}" sibTransId="{830095F6-68FE-402E-82F2-42EDBABB7926}"/>
    <dgm:cxn modelId="{09030D6D-C722-49FA-92D9-5C691527887B}" type="presOf" srcId="{4303D217-08B6-4CBD-A3B0-8AFBCEBCB4B9}" destId="{DAEA5816-A022-458B-8812-04ABE51EB768}" srcOrd="0" destOrd="4" presId="urn:microsoft.com/office/officeart/2005/8/layout/default"/>
    <dgm:cxn modelId="{B201ED86-14DD-4ED5-BB2C-8D4EEE9F3A81}" srcId="{1F1354D2-1242-43F1-AC40-FC5B4D8DB1ED}" destId="{BDCD6B3F-D064-45EC-9CDA-FD991D7B3A78}" srcOrd="0" destOrd="0" parTransId="{B204BFC0-4385-46B8-8004-7CEC2D60DC7E}" sibTransId="{C1F2EFDA-3461-4855-BC81-540CF50A7CF1}"/>
    <dgm:cxn modelId="{167A59A2-636C-48F4-94AA-C092947E8582}" srcId="{EF2415B0-14A0-4CED-8FB0-0A99D953500A}" destId="{1F1354D2-1242-43F1-AC40-FC5B4D8DB1ED}" srcOrd="0" destOrd="0" parTransId="{82365276-3676-4D83-9FBE-FBE73C3409B8}" sibTransId="{DC05A4B4-FBC1-4184-A43F-BAF98EBD7D6D}"/>
    <dgm:cxn modelId="{74C26DA8-E8FD-4898-BB00-A9165575115A}" srcId="{1F1354D2-1242-43F1-AC40-FC5B4D8DB1ED}" destId="{BA435F5E-DA8E-46DC-B839-6998E48ECCD0}" srcOrd="4" destOrd="0" parTransId="{E60F33B8-DFB8-4F0A-8B8D-BF07EA76957E}" sibTransId="{E06976A3-4548-4967-BF03-2894B46A90F6}"/>
    <dgm:cxn modelId="{302D03AB-BF6A-4FC9-81F5-18555DAB6F5F}" type="presOf" srcId="{BA435F5E-DA8E-46DC-B839-6998E48ECCD0}" destId="{DAEA5816-A022-458B-8812-04ABE51EB768}" srcOrd="0" destOrd="5" presId="urn:microsoft.com/office/officeart/2005/8/layout/default"/>
    <dgm:cxn modelId="{CD793AB3-B1E7-4E0D-A353-45BD6F4154A4}" type="presOf" srcId="{A0B5400B-2225-4A62-91B3-11D969A39F92}" destId="{DAEA5816-A022-458B-8812-04ABE51EB768}" srcOrd="0" destOrd="3" presId="urn:microsoft.com/office/officeart/2005/8/layout/default"/>
    <dgm:cxn modelId="{14B4FAC0-A52C-4022-9F8D-902BF3C3A9B9}" type="presOf" srcId="{1F1354D2-1242-43F1-AC40-FC5B4D8DB1ED}" destId="{DAEA5816-A022-458B-8812-04ABE51EB768}" srcOrd="0" destOrd="0" presId="urn:microsoft.com/office/officeart/2005/8/layout/default"/>
    <dgm:cxn modelId="{8227B2E0-34AD-4169-9627-4F337428040E}" srcId="{1F1354D2-1242-43F1-AC40-FC5B4D8DB1ED}" destId="{3D5606B2-579C-4BC2-AFFF-450596174490}" srcOrd="1" destOrd="0" parTransId="{4963CA16-B46E-4795-8E13-EF098F92672E}" sibTransId="{55CB5A94-B123-431C-85A8-2335D28E80ED}"/>
    <dgm:cxn modelId="{A42F63FA-0438-4498-897A-5B6B539F645E}" type="presOf" srcId="{EF2415B0-14A0-4CED-8FB0-0A99D953500A}" destId="{569B91AB-93A0-46A3-9BE4-54E36404ADD8}" srcOrd="0" destOrd="0" presId="urn:microsoft.com/office/officeart/2005/8/layout/default"/>
    <dgm:cxn modelId="{B2059E0C-0E2C-4C3E-9CA7-28F9FB6585FB}" type="presParOf" srcId="{569B91AB-93A0-46A3-9BE4-54E36404ADD8}" destId="{DAEA5816-A022-458B-8812-04ABE51EB768}"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D8305B6-9775-4A31-8AD4-B76D8F891641}" type="doc">
      <dgm:prSet loTypeId="urn:microsoft.com/office/officeart/2005/8/layout/default" loCatId="list" qsTypeId="urn:microsoft.com/office/officeart/2005/8/quickstyle/simple1" qsCatId="simple" csTypeId="urn:microsoft.com/office/officeart/2005/8/colors/accent1_4" csCatId="accent1" phldr="1"/>
      <dgm:spPr/>
      <dgm:t>
        <a:bodyPr/>
        <a:lstStyle/>
        <a:p>
          <a:endParaRPr lang="en-US"/>
        </a:p>
      </dgm:t>
    </dgm:pt>
    <dgm:pt modelId="{6ABD28CF-B21F-48D5-87A4-163470BED4BE}">
      <dgm:prSet/>
      <dgm:spPr/>
      <dgm:t>
        <a:bodyPr/>
        <a:lstStyle/>
        <a:p>
          <a:pPr rtl="0"/>
          <a:r>
            <a:rPr lang="en-US"/>
            <a:t>Practitioner factors</a:t>
          </a:r>
        </a:p>
      </dgm:t>
    </dgm:pt>
    <dgm:pt modelId="{93A48C26-DCF2-4783-A698-BD68ACCF41AF}" type="parTrans" cxnId="{6077FC87-0E6B-4EA3-A2C8-2FB1A06A56F2}">
      <dgm:prSet/>
      <dgm:spPr/>
      <dgm:t>
        <a:bodyPr/>
        <a:lstStyle/>
        <a:p>
          <a:endParaRPr lang="en-US"/>
        </a:p>
      </dgm:t>
    </dgm:pt>
    <dgm:pt modelId="{2C4560E7-A2F6-4995-9BFB-DA9F5D67B47D}" type="sibTrans" cxnId="{6077FC87-0E6B-4EA3-A2C8-2FB1A06A56F2}">
      <dgm:prSet/>
      <dgm:spPr/>
      <dgm:t>
        <a:bodyPr/>
        <a:lstStyle/>
        <a:p>
          <a:endParaRPr lang="en-US"/>
        </a:p>
      </dgm:t>
    </dgm:pt>
    <dgm:pt modelId="{0AA25BCF-4526-4C36-A730-5512D5B7CFFC}">
      <dgm:prSet/>
      <dgm:spPr/>
      <dgm:t>
        <a:bodyPr/>
        <a:lstStyle/>
        <a:p>
          <a:pPr rtl="0"/>
          <a:r>
            <a:rPr lang="en-US"/>
            <a:t>Primary care practitioners may </a:t>
          </a:r>
          <a:r>
            <a:rPr lang="en-US" b="1"/>
            <a:t>lack necessary consultation skills or confidence  </a:t>
          </a:r>
          <a:r>
            <a:rPr lang="en-US"/>
            <a:t>to correctly diagnose later life depression or may see the symptoms as part of the ageing process. </a:t>
          </a:r>
        </a:p>
      </dgm:t>
    </dgm:pt>
    <dgm:pt modelId="{BAB4BFF3-5434-4837-92E1-82D815FF84DC}" type="parTrans" cxnId="{D150A6F2-9489-42A6-816E-1B7C362A847D}">
      <dgm:prSet/>
      <dgm:spPr/>
      <dgm:t>
        <a:bodyPr/>
        <a:lstStyle/>
        <a:p>
          <a:endParaRPr lang="en-US"/>
        </a:p>
      </dgm:t>
    </dgm:pt>
    <dgm:pt modelId="{3FBD9D32-1863-4036-9DB4-E72120C816DC}" type="sibTrans" cxnId="{D150A6F2-9489-42A6-816E-1B7C362A847D}">
      <dgm:prSet/>
      <dgm:spPr/>
      <dgm:t>
        <a:bodyPr/>
        <a:lstStyle/>
        <a:p>
          <a:endParaRPr lang="en-US"/>
        </a:p>
      </dgm:t>
    </dgm:pt>
    <dgm:pt modelId="{BE7F651D-8755-46CE-B7C0-AAD92D76E3C7}">
      <dgm:prSet/>
      <dgm:spPr/>
      <dgm:t>
        <a:bodyPr/>
        <a:lstStyle/>
        <a:p>
          <a:pPr rtl="0"/>
          <a:r>
            <a:rPr lang="en-US"/>
            <a:t>They may be wary of opening a ‘Pandora’s box’ in </a:t>
          </a:r>
          <a:r>
            <a:rPr lang="en-US" b="1"/>
            <a:t>time-limited consultations </a:t>
          </a:r>
          <a:r>
            <a:rPr lang="en-US"/>
            <a:t>(Burroughs, Morley, Lovell et al, 2006). </a:t>
          </a:r>
        </a:p>
      </dgm:t>
    </dgm:pt>
    <dgm:pt modelId="{17BCCE16-273E-4007-BAF5-B739378B457D}" type="parTrans" cxnId="{1737B1E8-B0C6-4847-9064-7C42F3D522F0}">
      <dgm:prSet/>
      <dgm:spPr/>
      <dgm:t>
        <a:bodyPr/>
        <a:lstStyle/>
        <a:p>
          <a:endParaRPr lang="en-US"/>
        </a:p>
      </dgm:t>
    </dgm:pt>
    <dgm:pt modelId="{9F23B61E-3430-45E5-B538-8A7CB3CD06B7}" type="sibTrans" cxnId="{1737B1E8-B0C6-4847-9064-7C42F3D522F0}">
      <dgm:prSet/>
      <dgm:spPr/>
      <dgm:t>
        <a:bodyPr/>
        <a:lstStyle/>
        <a:p>
          <a:endParaRPr lang="en-US"/>
        </a:p>
      </dgm:t>
    </dgm:pt>
    <dgm:pt modelId="{92571196-79D1-4C27-A757-DA07B089C6F7}" type="pres">
      <dgm:prSet presAssocID="{8D8305B6-9775-4A31-8AD4-B76D8F891641}" presName="diagram" presStyleCnt="0">
        <dgm:presLayoutVars>
          <dgm:dir/>
          <dgm:resizeHandles val="exact"/>
        </dgm:presLayoutVars>
      </dgm:prSet>
      <dgm:spPr/>
    </dgm:pt>
    <dgm:pt modelId="{EAEB9E25-DCF2-4194-ACB6-A02E357E2CFF}" type="pres">
      <dgm:prSet presAssocID="{6ABD28CF-B21F-48D5-87A4-163470BED4BE}" presName="node" presStyleLbl="node1" presStyleIdx="0" presStyleCnt="1" custScaleY="109641" custLinFactNeighborX="-7281" custLinFactNeighborY="-927">
        <dgm:presLayoutVars>
          <dgm:bulletEnabled val="1"/>
        </dgm:presLayoutVars>
      </dgm:prSet>
      <dgm:spPr/>
    </dgm:pt>
  </dgm:ptLst>
  <dgm:cxnLst>
    <dgm:cxn modelId="{7D1A2B30-3678-4952-96B2-4D328B300F67}" type="presOf" srcId="{8D8305B6-9775-4A31-8AD4-B76D8F891641}" destId="{92571196-79D1-4C27-A757-DA07B089C6F7}" srcOrd="0" destOrd="0" presId="urn:microsoft.com/office/officeart/2005/8/layout/default"/>
    <dgm:cxn modelId="{464E8C65-1A02-4A08-8330-F81215D751A6}" type="presOf" srcId="{6ABD28CF-B21F-48D5-87A4-163470BED4BE}" destId="{EAEB9E25-DCF2-4194-ACB6-A02E357E2CFF}" srcOrd="0" destOrd="0" presId="urn:microsoft.com/office/officeart/2005/8/layout/default"/>
    <dgm:cxn modelId="{6077FC87-0E6B-4EA3-A2C8-2FB1A06A56F2}" srcId="{8D8305B6-9775-4A31-8AD4-B76D8F891641}" destId="{6ABD28CF-B21F-48D5-87A4-163470BED4BE}" srcOrd="0" destOrd="0" parTransId="{93A48C26-DCF2-4783-A698-BD68ACCF41AF}" sibTransId="{2C4560E7-A2F6-4995-9BFB-DA9F5D67B47D}"/>
    <dgm:cxn modelId="{E014F598-3AA7-4B5A-BE19-F9189D601DB7}" type="presOf" srcId="{0AA25BCF-4526-4C36-A730-5512D5B7CFFC}" destId="{EAEB9E25-DCF2-4194-ACB6-A02E357E2CFF}" srcOrd="0" destOrd="1" presId="urn:microsoft.com/office/officeart/2005/8/layout/default"/>
    <dgm:cxn modelId="{1737B1E8-B0C6-4847-9064-7C42F3D522F0}" srcId="{6ABD28CF-B21F-48D5-87A4-163470BED4BE}" destId="{BE7F651D-8755-46CE-B7C0-AAD92D76E3C7}" srcOrd="1" destOrd="0" parTransId="{17BCCE16-273E-4007-BAF5-B739378B457D}" sibTransId="{9F23B61E-3430-45E5-B538-8A7CB3CD06B7}"/>
    <dgm:cxn modelId="{D150A6F2-9489-42A6-816E-1B7C362A847D}" srcId="{6ABD28CF-B21F-48D5-87A4-163470BED4BE}" destId="{0AA25BCF-4526-4C36-A730-5512D5B7CFFC}" srcOrd="0" destOrd="0" parTransId="{BAB4BFF3-5434-4837-92E1-82D815FF84DC}" sibTransId="{3FBD9D32-1863-4036-9DB4-E72120C816DC}"/>
    <dgm:cxn modelId="{B19DE5F3-8F54-4635-A929-90461BB97321}" type="presOf" srcId="{BE7F651D-8755-46CE-B7C0-AAD92D76E3C7}" destId="{EAEB9E25-DCF2-4194-ACB6-A02E357E2CFF}" srcOrd="0" destOrd="2" presId="urn:microsoft.com/office/officeart/2005/8/layout/default"/>
    <dgm:cxn modelId="{C1A77C6F-235E-4155-9C32-ED0A7F6704A5}" type="presParOf" srcId="{92571196-79D1-4C27-A757-DA07B089C6F7}" destId="{EAEB9E25-DCF2-4194-ACB6-A02E357E2CFF}"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C436939-1EA1-42E8-B34F-F035CBDB4F38}" type="doc">
      <dgm:prSet loTypeId="urn:microsoft.com/office/officeart/2005/8/layout/hChevron3" loCatId="process" qsTypeId="urn:microsoft.com/office/officeart/2005/8/quickstyle/simple1" qsCatId="simple" csTypeId="urn:microsoft.com/office/officeart/2005/8/colors/colorful4" csCatId="colorful" phldr="1"/>
      <dgm:spPr/>
      <dgm:t>
        <a:bodyPr/>
        <a:lstStyle/>
        <a:p>
          <a:endParaRPr lang="en-US"/>
        </a:p>
      </dgm:t>
    </dgm:pt>
    <dgm:pt modelId="{ECFD13FA-83B6-4893-A66E-99375C4801C5}">
      <dgm:prSet/>
      <dgm:spPr/>
      <dgm:t>
        <a:bodyPr/>
        <a:lstStyle/>
        <a:p>
          <a:pPr rtl="0"/>
          <a:r>
            <a:rPr lang="en-US"/>
            <a:t>System factors</a:t>
          </a:r>
        </a:p>
      </dgm:t>
    </dgm:pt>
    <dgm:pt modelId="{88EE3A5C-A177-4D23-A88C-2E65409E60CD}" type="parTrans" cxnId="{04815C6D-39ED-4EE1-961E-F2FCC8D30C35}">
      <dgm:prSet/>
      <dgm:spPr/>
      <dgm:t>
        <a:bodyPr/>
        <a:lstStyle/>
        <a:p>
          <a:endParaRPr lang="en-US"/>
        </a:p>
      </dgm:t>
    </dgm:pt>
    <dgm:pt modelId="{BC764E01-2372-48A0-AF81-CF407E574FAE}" type="sibTrans" cxnId="{04815C6D-39ED-4EE1-961E-F2FCC8D30C35}">
      <dgm:prSet/>
      <dgm:spPr/>
      <dgm:t>
        <a:bodyPr/>
        <a:lstStyle/>
        <a:p>
          <a:endParaRPr lang="en-US"/>
        </a:p>
      </dgm:t>
    </dgm:pt>
    <dgm:pt modelId="{44E5E1C7-C26D-41BE-8F92-95E67FE0A711}">
      <dgm:prSet/>
      <dgm:spPr/>
      <dgm:t>
        <a:bodyPr/>
        <a:lstStyle/>
        <a:p>
          <a:pPr rtl="0"/>
          <a:r>
            <a:rPr lang="en-US"/>
            <a:t>The barriers difficult for those from </a:t>
          </a:r>
          <a:r>
            <a:rPr lang="en-US" b="1"/>
            <a:t>lower socioeconomic and minority groups </a:t>
          </a:r>
          <a:r>
            <a:rPr lang="en-US"/>
            <a:t>who have higher risk of physical and mental ill health as well as disability (</a:t>
          </a:r>
          <a:r>
            <a:rPr lang="en-US" err="1"/>
            <a:t>Rait</a:t>
          </a:r>
          <a:r>
            <a:rPr lang="en-US"/>
            <a:t>, Burns, Chew, 1996)</a:t>
          </a:r>
        </a:p>
      </dgm:t>
    </dgm:pt>
    <dgm:pt modelId="{19A2CEBD-108B-4574-A6F0-D8825706294E}" type="parTrans" cxnId="{C4A84E1C-194A-4064-A290-D79240485B65}">
      <dgm:prSet/>
      <dgm:spPr/>
      <dgm:t>
        <a:bodyPr/>
        <a:lstStyle/>
        <a:p>
          <a:endParaRPr lang="en-US"/>
        </a:p>
      </dgm:t>
    </dgm:pt>
    <dgm:pt modelId="{8098684B-5C2E-4D6E-AD94-5A9358F9E5AD}" type="sibTrans" cxnId="{C4A84E1C-194A-4064-A290-D79240485B65}">
      <dgm:prSet/>
      <dgm:spPr/>
      <dgm:t>
        <a:bodyPr/>
        <a:lstStyle/>
        <a:p>
          <a:endParaRPr lang="en-US"/>
        </a:p>
      </dgm:t>
    </dgm:pt>
    <dgm:pt modelId="{3C9DE109-4E7F-4593-9147-A50B2D78D9C3}">
      <dgm:prSet/>
      <dgm:spPr/>
      <dgm:t>
        <a:bodyPr/>
        <a:lstStyle/>
        <a:p>
          <a:pPr rtl="0"/>
          <a:r>
            <a:rPr lang="en-US"/>
            <a:t>Mental health services for older people in the UK tend to be separated from general medical services, - </a:t>
          </a:r>
          <a:r>
            <a:rPr lang="en-US" b="1"/>
            <a:t>difficulties in attending different sites for mental and physical disorders </a:t>
          </a:r>
          <a:r>
            <a:rPr lang="en-US"/>
            <a:t>(NHS Confederation, 2003).  </a:t>
          </a:r>
        </a:p>
      </dgm:t>
    </dgm:pt>
    <dgm:pt modelId="{5A5C040C-BA9A-425C-9480-6558C6CD771B}" type="parTrans" cxnId="{B7A13FB8-B515-47BA-BABC-8D86D2EA4B5D}">
      <dgm:prSet/>
      <dgm:spPr/>
      <dgm:t>
        <a:bodyPr/>
        <a:lstStyle/>
        <a:p>
          <a:endParaRPr lang="en-US"/>
        </a:p>
      </dgm:t>
    </dgm:pt>
    <dgm:pt modelId="{A0CC4A2B-A70D-4202-8570-1FF5063FBC28}" type="sibTrans" cxnId="{B7A13FB8-B515-47BA-BABC-8D86D2EA4B5D}">
      <dgm:prSet/>
      <dgm:spPr/>
      <dgm:t>
        <a:bodyPr/>
        <a:lstStyle/>
        <a:p>
          <a:endParaRPr lang="en-US"/>
        </a:p>
      </dgm:t>
    </dgm:pt>
    <dgm:pt modelId="{DB28BCDA-BE73-49E2-9FC9-FAF6222CBC53}" type="pres">
      <dgm:prSet presAssocID="{FC436939-1EA1-42E8-B34F-F035CBDB4F38}" presName="Name0" presStyleCnt="0">
        <dgm:presLayoutVars>
          <dgm:dir/>
          <dgm:resizeHandles val="exact"/>
        </dgm:presLayoutVars>
      </dgm:prSet>
      <dgm:spPr/>
    </dgm:pt>
    <dgm:pt modelId="{39E334DF-3859-4DBE-8D26-DC114BB92849}" type="pres">
      <dgm:prSet presAssocID="{ECFD13FA-83B6-4893-A66E-99375C4801C5}" presName="parAndChTx" presStyleLbl="node1" presStyleIdx="0" presStyleCnt="1" custLinFactNeighborX="49" custLinFactNeighborY="-6489">
        <dgm:presLayoutVars>
          <dgm:bulletEnabled val="1"/>
        </dgm:presLayoutVars>
      </dgm:prSet>
      <dgm:spPr/>
    </dgm:pt>
  </dgm:ptLst>
  <dgm:cxnLst>
    <dgm:cxn modelId="{C4A84E1C-194A-4064-A290-D79240485B65}" srcId="{ECFD13FA-83B6-4893-A66E-99375C4801C5}" destId="{44E5E1C7-C26D-41BE-8F92-95E67FE0A711}" srcOrd="0" destOrd="0" parTransId="{19A2CEBD-108B-4574-A6F0-D8825706294E}" sibTransId="{8098684B-5C2E-4D6E-AD94-5A9358F9E5AD}"/>
    <dgm:cxn modelId="{04815C6D-39ED-4EE1-961E-F2FCC8D30C35}" srcId="{FC436939-1EA1-42E8-B34F-F035CBDB4F38}" destId="{ECFD13FA-83B6-4893-A66E-99375C4801C5}" srcOrd="0" destOrd="0" parTransId="{88EE3A5C-A177-4D23-A88C-2E65409E60CD}" sibTransId="{BC764E01-2372-48A0-AF81-CF407E574FAE}"/>
    <dgm:cxn modelId="{678AC650-682A-4AA6-9554-96C12EBF2403}" type="presOf" srcId="{3C9DE109-4E7F-4593-9147-A50B2D78D9C3}" destId="{39E334DF-3859-4DBE-8D26-DC114BB92849}" srcOrd="0" destOrd="2" presId="urn:microsoft.com/office/officeart/2005/8/layout/hChevron3"/>
    <dgm:cxn modelId="{9A40F1B7-4FE7-42FA-9ACA-AEAC72D2A1CF}" type="presOf" srcId="{44E5E1C7-C26D-41BE-8F92-95E67FE0A711}" destId="{39E334DF-3859-4DBE-8D26-DC114BB92849}" srcOrd="0" destOrd="1" presId="urn:microsoft.com/office/officeart/2005/8/layout/hChevron3"/>
    <dgm:cxn modelId="{B7A13FB8-B515-47BA-BABC-8D86D2EA4B5D}" srcId="{ECFD13FA-83B6-4893-A66E-99375C4801C5}" destId="{3C9DE109-4E7F-4593-9147-A50B2D78D9C3}" srcOrd="1" destOrd="0" parTransId="{5A5C040C-BA9A-425C-9480-6558C6CD771B}" sibTransId="{A0CC4A2B-A70D-4202-8570-1FF5063FBC28}"/>
    <dgm:cxn modelId="{E51D66D4-51B6-4717-90E6-67075547C7A3}" type="presOf" srcId="{FC436939-1EA1-42E8-B34F-F035CBDB4F38}" destId="{DB28BCDA-BE73-49E2-9FC9-FAF6222CBC53}" srcOrd="0" destOrd="0" presId="urn:microsoft.com/office/officeart/2005/8/layout/hChevron3"/>
    <dgm:cxn modelId="{46FB53D6-712B-4A56-A7E0-F63BE6580A8B}" type="presOf" srcId="{ECFD13FA-83B6-4893-A66E-99375C4801C5}" destId="{39E334DF-3859-4DBE-8D26-DC114BB92849}" srcOrd="0" destOrd="0" presId="urn:microsoft.com/office/officeart/2005/8/layout/hChevron3"/>
    <dgm:cxn modelId="{E26EA6AA-A425-4F0D-BF23-6549C1153146}" type="presParOf" srcId="{DB28BCDA-BE73-49E2-9FC9-FAF6222CBC53}" destId="{39E334DF-3859-4DBE-8D26-DC114BB92849}" srcOrd="0" destOrd="0" presId="urn:microsoft.com/office/officeart/2005/8/layout/hChevron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928F860-287B-484F-8A02-E80E6CCEB353}" type="doc">
      <dgm:prSet loTypeId="urn:microsoft.com/office/officeart/2009/3/layout/PieProcess" loCatId="process" qsTypeId="urn:microsoft.com/office/officeart/2005/8/quickstyle/simple1" qsCatId="simple" csTypeId="urn:microsoft.com/office/officeart/2005/8/colors/accent1_2" csCatId="accent1" phldr="1"/>
      <dgm:spPr/>
      <dgm:t>
        <a:bodyPr/>
        <a:lstStyle/>
        <a:p>
          <a:endParaRPr lang="en-US"/>
        </a:p>
      </dgm:t>
    </dgm:pt>
    <dgm:pt modelId="{337DA234-8906-45E7-B436-1DA67DF5CB90}">
      <dgm:prSet/>
      <dgm:spPr/>
      <dgm:t>
        <a:bodyPr/>
        <a:lstStyle/>
        <a:p>
          <a:pPr rtl="0"/>
          <a:r>
            <a:rPr lang="en-US"/>
            <a:t>Medication</a:t>
          </a:r>
        </a:p>
      </dgm:t>
    </dgm:pt>
    <dgm:pt modelId="{58C085C0-F3FC-474A-8E6C-2F9C87B49E01}" type="parTrans" cxnId="{3CCC4AC1-0C16-4A0D-95A9-C0CA0EB95BFC}">
      <dgm:prSet/>
      <dgm:spPr/>
      <dgm:t>
        <a:bodyPr/>
        <a:lstStyle/>
        <a:p>
          <a:endParaRPr lang="en-US"/>
        </a:p>
      </dgm:t>
    </dgm:pt>
    <dgm:pt modelId="{E3054F47-6A43-4EF5-84DC-39C7EB191371}" type="sibTrans" cxnId="{3CCC4AC1-0C16-4A0D-95A9-C0CA0EB95BFC}">
      <dgm:prSet/>
      <dgm:spPr/>
      <dgm:t>
        <a:bodyPr/>
        <a:lstStyle/>
        <a:p>
          <a:endParaRPr lang="en-US"/>
        </a:p>
      </dgm:t>
    </dgm:pt>
    <dgm:pt modelId="{8900AD83-060F-46C8-9F2F-9D80BB28871D}">
      <dgm:prSet custT="1"/>
      <dgm:spPr/>
      <dgm:t>
        <a:bodyPr/>
        <a:lstStyle/>
        <a:p>
          <a:pPr rtl="0"/>
          <a:r>
            <a:rPr lang="en-US" sz="1800"/>
            <a:t>Antidepressants for people with moderate to severe depression. </a:t>
          </a:r>
        </a:p>
        <a:p>
          <a:pPr rtl="0"/>
          <a:endParaRPr lang="en-US" sz="1800"/>
        </a:p>
      </dgm:t>
    </dgm:pt>
    <dgm:pt modelId="{4DFB19E0-16DF-4941-91D7-F7107C7BF449}" type="parTrans" cxnId="{AEAEDDB7-1F58-4CDD-AB5F-CF92063950B9}">
      <dgm:prSet/>
      <dgm:spPr/>
      <dgm:t>
        <a:bodyPr/>
        <a:lstStyle/>
        <a:p>
          <a:endParaRPr lang="en-US"/>
        </a:p>
      </dgm:t>
    </dgm:pt>
    <dgm:pt modelId="{CB203C0E-1743-4D50-B4AC-AFA16D4A3D34}" type="sibTrans" cxnId="{AEAEDDB7-1F58-4CDD-AB5F-CF92063950B9}">
      <dgm:prSet/>
      <dgm:spPr/>
      <dgm:t>
        <a:bodyPr/>
        <a:lstStyle/>
        <a:p>
          <a:endParaRPr lang="en-US"/>
        </a:p>
      </dgm:t>
    </dgm:pt>
    <dgm:pt modelId="{AB902DBF-33DE-4E2B-837F-456DD6D6D0DA}">
      <dgm:prSet custT="1"/>
      <dgm:spPr/>
      <dgm:t>
        <a:bodyPr/>
        <a:lstStyle/>
        <a:p>
          <a:pPr rtl="0"/>
          <a:r>
            <a:rPr lang="en-US" sz="1800"/>
            <a:t>NICE guidelines suggest that first line treatment should be with an </a:t>
          </a:r>
          <a:r>
            <a:rPr lang="en-US" sz="1800" b="1"/>
            <a:t>SSRI </a:t>
          </a:r>
          <a:r>
            <a:rPr lang="en-US" sz="1800"/>
            <a:t>(selective serotonin reuptake inhibitor).</a:t>
          </a:r>
        </a:p>
        <a:p>
          <a:pPr rtl="0"/>
          <a:endParaRPr lang="en-US" sz="1800"/>
        </a:p>
      </dgm:t>
    </dgm:pt>
    <dgm:pt modelId="{CC7180EC-AAAE-474C-A4BC-2F1B0C317C70}" type="parTrans" cxnId="{5292569E-F7C9-4298-B784-6275F9ACF1AF}">
      <dgm:prSet/>
      <dgm:spPr/>
      <dgm:t>
        <a:bodyPr/>
        <a:lstStyle/>
        <a:p>
          <a:endParaRPr lang="en-US"/>
        </a:p>
      </dgm:t>
    </dgm:pt>
    <dgm:pt modelId="{34A9088C-1BB8-4C7D-8552-FE06CB5BD72B}" type="sibTrans" cxnId="{5292569E-F7C9-4298-B784-6275F9ACF1AF}">
      <dgm:prSet/>
      <dgm:spPr/>
      <dgm:t>
        <a:bodyPr/>
        <a:lstStyle/>
        <a:p>
          <a:endParaRPr lang="en-US"/>
        </a:p>
      </dgm:t>
    </dgm:pt>
    <dgm:pt modelId="{FC82457C-2592-41DB-A7E6-0DE0FC3F94B4}">
      <dgm:prSet custT="1"/>
      <dgm:spPr/>
      <dgm:t>
        <a:bodyPr/>
        <a:lstStyle/>
        <a:p>
          <a:pPr rtl="0"/>
          <a:r>
            <a:rPr lang="en-US" sz="1800"/>
            <a:t>Choice of antidepressant should be guided by the </a:t>
          </a:r>
          <a:r>
            <a:rPr lang="en-US" sz="1800" b="1"/>
            <a:t>patient’s previous experience </a:t>
          </a:r>
          <a:r>
            <a:rPr lang="en-US" sz="1800"/>
            <a:t>of an antidepressant, and by co-morbidities and side effects. </a:t>
          </a:r>
        </a:p>
        <a:p>
          <a:pPr rtl="0"/>
          <a:endParaRPr lang="en-US" sz="1800"/>
        </a:p>
      </dgm:t>
    </dgm:pt>
    <dgm:pt modelId="{6861C5C7-F01C-49A7-B267-2A5F0E21DFFE}" type="parTrans" cxnId="{DCB19C1C-F122-45C6-8A53-1491957EDEA9}">
      <dgm:prSet/>
      <dgm:spPr/>
      <dgm:t>
        <a:bodyPr/>
        <a:lstStyle/>
        <a:p>
          <a:endParaRPr lang="en-US"/>
        </a:p>
      </dgm:t>
    </dgm:pt>
    <dgm:pt modelId="{2B339C1D-C605-48D5-B4F0-27804AD0E5F2}" type="sibTrans" cxnId="{DCB19C1C-F122-45C6-8A53-1491957EDEA9}">
      <dgm:prSet/>
      <dgm:spPr/>
      <dgm:t>
        <a:bodyPr/>
        <a:lstStyle/>
        <a:p>
          <a:endParaRPr lang="en-US"/>
        </a:p>
      </dgm:t>
    </dgm:pt>
    <dgm:pt modelId="{F7AE2F75-D848-4A71-9C77-207DF731F297}">
      <dgm:prSet custT="1"/>
      <dgm:spPr/>
      <dgm:t>
        <a:bodyPr/>
        <a:lstStyle/>
        <a:p>
          <a:pPr rtl="0"/>
          <a:r>
            <a:rPr lang="en-US" sz="1800"/>
            <a:t>Tricyclic antidepressants (TCAs) </a:t>
          </a:r>
          <a:r>
            <a:rPr lang="en-US" sz="1800" b="1"/>
            <a:t>should not be initiated in primary care</a:t>
          </a:r>
          <a:r>
            <a:rPr lang="en-US" sz="1800"/>
            <a:t>, but are occasionally suggested by secondary care for use in treatment-resistant depression.</a:t>
          </a:r>
        </a:p>
        <a:p>
          <a:pPr rtl="0"/>
          <a:endParaRPr lang="en-US" sz="1800"/>
        </a:p>
      </dgm:t>
    </dgm:pt>
    <dgm:pt modelId="{18B34C99-7B54-441C-B6F9-40089CA02D5F}" type="parTrans" cxnId="{F56B0612-F588-490A-9AC7-0536C208B77E}">
      <dgm:prSet/>
      <dgm:spPr/>
      <dgm:t>
        <a:bodyPr/>
        <a:lstStyle/>
        <a:p>
          <a:endParaRPr lang="en-US"/>
        </a:p>
      </dgm:t>
    </dgm:pt>
    <dgm:pt modelId="{04A8B905-747D-4463-8BBF-244EAF38C010}" type="sibTrans" cxnId="{F56B0612-F588-490A-9AC7-0536C208B77E}">
      <dgm:prSet/>
      <dgm:spPr/>
      <dgm:t>
        <a:bodyPr/>
        <a:lstStyle/>
        <a:p>
          <a:endParaRPr lang="en-US"/>
        </a:p>
      </dgm:t>
    </dgm:pt>
    <dgm:pt modelId="{AC8D9FEF-9114-4370-9D74-C20077BEB1AA}">
      <dgm:prSet custT="1"/>
      <dgm:spPr/>
      <dgm:t>
        <a:bodyPr/>
        <a:lstStyle/>
        <a:p>
          <a:pPr rtl="0"/>
          <a:r>
            <a:rPr lang="en-US" sz="1800" b="1"/>
            <a:t>Amitriptyline</a:t>
          </a:r>
          <a:r>
            <a:rPr lang="en-US" sz="1800"/>
            <a:t> is frequently started in primary care for older people with chronic pain, but co-prescribing of both a TCA and an SSRI should be avoided. </a:t>
          </a:r>
        </a:p>
      </dgm:t>
    </dgm:pt>
    <dgm:pt modelId="{00862CC5-FACC-4463-A2C6-9FA87075DB2B}" type="parTrans" cxnId="{9AF4B62C-149E-4345-A0F1-3839CB53588A}">
      <dgm:prSet/>
      <dgm:spPr/>
      <dgm:t>
        <a:bodyPr/>
        <a:lstStyle/>
        <a:p>
          <a:endParaRPr lang="en-US"/>
        </a:p>
      </dgm:t>
    </dgm:pt>
    <dgm:pt modelId="{838D473A-4FAB-4DA4-969F-605DC4A917FE}" type="sibTrans" cxnId="{9AF4B62C-149E-4345-A0F1-3839CB53588A}">
      <dgm:prSet/>
      <dgm:spPr/>
      <dgm:t>
        <a:bodyPr/>
        <a:lstStyle/>
        <a:p>
          <a:endParaRPr lang="en-US"/>
        </a:p>
      </dgm:t>
    </dgm:pt>
    <dgm:pt modelId="{F8DBB53A-AB3C-48CB-81FE-6497639C0655}" type="pres">
      <dgm:prSet presAssocID="{3928F860-287B-484F-8A02-E80E6CCEB353}" presName="Name0" presStyleCnt="0">
        <dgm:presLayoutVars>
          <dgm:chMax val="7"/>
          <dgm:chPref val="7"/>
          <dgm:dir/>
          <dgm:animOne val="branch"/>
          <dgm:animLvl val="lvl"/>
        </dgm:presLayoutVars>
      </dgm:prSet>
      <dgm:spPr/>
    </dgm:pt>
    <dgm:pt modelId="{B8993F2D-0D1E-4282-8642-517FDB8F7220}" type="pres">
      <dgm:prSet presAssocID="{337DA234-8906-45E7-B436-1DA67DF5CB90}" presName="ParentComposite" presStyleCnt="0"/>
      <dgm:spPr/>
    </dgm:pt>
    <dgm:pt modelId="{98E6CA60-5641-46C2-9F80-B52948BF98FF}" type="pres">
      <dgm:prSet presAssocID="{337DA234-8906-45E7-B436-1DA67DF5CB90}" presName="Chord" presStyleLbl="bgShp" presStyleIdx="0" presStyleCnt="1"/>
      <dgm:spPr/>
    </dgm:pt>
    <dgm:pt modelId="{293DFEA6-E7EF-42AF-9065-278B31440D8B}" type="pres">
      <dgm:prSet presAssocID="{337DA234-8906-45E7-B436-1DA67DF5CB90}" presName="Pie" presStyleLbl="alignNode1" presStyleIdx="0" presStyleCnt="1"/>
      <dgm:spPr/>
    </dgm:pt>
    <dgm:pt modelId="{1D2E4484-7538-4C12-8AAA-2214EFA061BA}" type="pres">
      <dgm:prSet presAssocID="{337DA234-8906-45E7-B436-1DA67DF5CB90}" presName="Parent" presStyleLbl="revTx" presStyleIdx="0" presStyleCnt="2">
        <dgm:presLayoutVars>
          <dgm:chMax val="1"/>
          <dgm:chPref val="1"/>
          <dgm:bulletEnabled val="1"/>
        </dgm:presLayoutVars>
      </dgm:prSet>
      <dgm:spPr/>
    </dgm:pt>
    <dgm:pt modelId="{D753EA29-6432-44EF-A8E7-A595D81EC9E7}" type="pres">
      <dgm:prSet presAssocID="{CB203C0E-1743-4D50-B4AC-AFA16D4A3D34}" presName="negSibTrans" presStyleCnt="0"/>
      <dgm:spPr/>
    </dgm:pt>
    <dgm:pt modelId="{D64D698C-EE76-44B7-8C8A-852C5292545D}" type="pres">
      <dgm:prSet presAssocID="{337DA234-8906-45E7-B436-1DA67DF5CB90}" presName="composite" presStyleCnt="0"/>
      <dgm:spPr/>
    </dgm:pt>
    <dgm:pt modelId="{336D84B4-69B0-4555-A1F8-82D422238E13}" type="pres">
      <dgm:prSet presAssocID="{337DA234-8906-45E7-B436-1DA67DF5CB90}" presName="Child" presStyleLbl="revTx" presStyleIdx="1" presStyleCnt="2" custScaleX="150994">
        <dgm:presLayoutVars>
          <dgm:chMax val="0"/>
          <dgm:chPref val="0"/>
          <dgm:bulletEnabled val="1"/>
        </dgm:presLayoutVars>
      </dgm:prSet>
      <dgm:spPr/>
    </dgm:pt>
  </dgm:ptLst>
  <dgm:cxnLst>
    <dgm:cxn modelId="{5B9C2208-159A-4405-B8E3-DDEB13524676}" type="presOf" srcId="{AC8D9FEF-9114-4370-9D74-C20077BEB1AA}" destId="{336D84B4-69B0-4555-A1F8-82D422238E13}" srcOrd="0" destOrd="4" presId="urn:microsoft.com/office/officeart/2009/3/layout/PieProcess"/>
    <dgm:cxn modelId="{F56B0612-F588-490A-9AC7-0536C208B77E}" srcId="{337DA234-8906-45E7-B436-1DA67DF5CB90}" destId="{F7AE2F75-D848-4A71-9C77-207DF731F297}" srcOrd="3" destOrd="0" parTransId="{18B34C99-7B54-441C-B6F9-40089CA02D5F}" sibTransId="{04A8B905-747D-4463-8BBF-244EAF38C010}"/>
    <dgm:cxn modelId="{DCB19C1C-F122-45C6-8A53-1491957EDEA9}" srcId="{337DA234-8906-45E7-B436-1DA67DF5CB90}" destId="{FC82457C-2592-41DB-A7E6-0DE0FC3F94B4}" srcOrd="2" destOrd="0" parTransId="{6861C5C7-F01C-49A7-B267-2A5F0E21DFFE}" sibTransId="{2B339C1D-C605-48D5-B4F0-27804AD0E5F2}"/>
    <dgm:cxn modelId="{290D2A2C-CB99-4085-8898-0B1901757EDC}" type="presOf" srcId="{337DA234-8906-45E7-B436-1DA67DF5CB90}" destId="{1D2E4484-7538-4C12-8AAA-2214EFA061BA}" srcOrd="0" destOrd="0" presId="urn:microsoft.com/office/officeart/2009/3/layout/PieProcess"/>
    <dgm:cxn modelId="{9AF4B62C-149E-4345-A0F1-3839CB53588A}" srcId="{337DA234-8906-45E7-B436-1DA67DF5CB90}" destId="{AC8D9FEF-9114-4370-9D74-C20077BEB1AA}" srcOrd="4" destOrd="0" parTransId="{00862CC5-FACC-4463-A2C6-9FA87075DB2B}" sibTransId="{838D473A-4FAB-4DA4-969F-605DC4A917FE}"/>
    <dgm:cxn modelId="{3A5CC87D-DAA6-4B4D-9D81-E62B52DA298F}" type="presOf" srcId="{3928F860-287B-484F-8A02-E80E6CCEB353}" destId="{F8DBB53A-AB3C-48CB-81FE-6497639C0655}" srcOrd="0" destOrd="0" presId="urn:microsoft.com/office/officeart/2009/3/layout/PieProcess"/>
    <dgm:cxn modelId="{3C544D9A-AC95-484B-8E5F-B75CE3920456}" type="presOf" srcId="{FC82457C-2592-41DB-A7E6-0DE0FC3F94B4}" destId="{336D84B4-69B0-4555-A1F8-82D422238E13}" srcOrd="0" destOrd="2" presId="urn:microsoft.com/office/officeart/2009/3/layout/PieProcess"/>
    <dgm:cxn modelId="{5292569E-F7C9-4298-B784-6275F9ACF1AF}" srcId="{337DA234-8906-45E7-B436-1DA67DF5CB90}" destId="{AB902DBF-33DE-4E2B-837F-456DD6D6D0DA}" srcOrd="1" destOrd="0" parTransId="{CC7180EC-AAAE-474C-A4BC-2F1B0C317C70}" sibTransId="{34A9088C-1BB8-4C7D-8552-FE06CB5BD72B}"/>
    <dgm:cxn modelId="{AEAEDDB7-1F58-4CDD-AB5F-CF92063950B9}" srcId="{337DA234-8906-45E7-B436-1DA67DF5CB90}" destId="{8900AD83-060F-46C8-9F2F-9D80BB28871D}" srcOrd="0" destOrd="0" parTransId="{4DFB19E0-16DF-4941-91D7-F7107C7BF449}" sibTransId="{CB203C0E-1743-4D50-B4AC-AFA16D4A3D34}"/>
    <dgm:cxn modelId="{3CCC4AC1-0C16-4A0D-95A9-C0CA0EB95BFC}" srcId="{3928F860-287B-484F-8A02-E80E6CCEB353}" destId="{337DA234-8906-45E7-B436-1DA67DF5CB90}" srcOrd="0" destOrd="0" parTransId="{58C085C0-F3FC-474A-8E6C-2F9C87B49E01}" sibTransId="{E3054F47-6A43-4EF5-84DC-39C7EB191371}"/>
    <dgm:cxn modelId="{C1DC21CC-7589-4BFA-BAED-584B4E21EF86}" type="presOf" srcId="{F7AE2F75-D848-4A71-9C77-207DF731F297}" destId="{336D84B4-69B0-4555-A1F8-82D422238E13}" srcOrd="0" destOrd="3" presId="urn:microsoft.com/office/officeart/2009/3/layout/PieProcess"/>
    <dgm:cxn modelId="{A4A56FCC-9D90-420F-81D6-A9B734B95540}" type="presOf" srcId="{AB902DBF-33DE-4E2B-837F-456DD6D6D0DA}" destId="{336D84B4-69B0-4555-A1F8-82D422238E13}" srcOrd="0" destOrd="1" presId="urn:microsoft.com/office/officeart/2009/3/layout/PieProcess"/>
    <dgm:cxn modelId="{6235A9EC-DB7E-4947-961A-CA40ECB2598B}" type="presOf" srcId="{8900AD83-060F-46C8-9F2F-9D80BB28871D}" destId="{336D84B4-69B0-4555-A1F8-82D422238E13}" srcOrd="0" destOrd="0" presId="urn:microsoft.com/office/officeart/2009/3/layout/PieProcess"/>
    <dgm:cxn modelId="{1881F167-8527-4F65-92FD-0B08A52F9E5F}" type="presParOf" srcId="{F8DBB53A-AB3C-48CB-81FE-6497639C0655}" destId="{B8993F2D-0D1E-4282-8642-517FDB8F7220}" srcOrd="0" destOrd="0" presId="urn:microsoft.com/office/officeart/2009/3/layout/PieProcess"/>
    <dgm:cxn modelId="{B5FDF522-BB2D-4FA8-B254-E931BDFAB93E}" type="presParOf" srcId="{B8993F2D-0D1E-4282-8642-517FDB8F7220}" destId="{98E6CA60-5641-46C2-9F80-B52948BF98FF}" srcOrd="0" destOrd="0" presId="urn:microsoft.com/office/officeart/2009/3/layout/PieProcess"/>
    <dgm:cxn modelId="{C0A9F051-27D6-48F1-9E36-D4CFA48A7CEB}" type="presParOf" srcId="{B8993F2D-0D1E-4282-8642-517FDB8F7220}" destId="{293DFEA6-E7EF-42AF-9065-278B31440D8B}" srcOrd="1" destOrd="0" presId="urn:microsoft.com/office/officeart/2009/3/layout/PieProcess"/>
    <dgm:cxn modelId="{8F48DF6F-74DF-4E89-9487-7BF601C1B2DC}" type="presParOf" srcId="{B8993F2D-0D1E-4282-8642-517FDB8F7220}" destId="{1D2E4484-7538-4C12-8AAA-2214EFA061BA}" srcOrd="2" destOrd="0" presId="urn:microsoft.com/office/officeart/2009/3/layout/PieProcess"/>
    <dgm:cxn modelId="{6023F4AD-F80E-4217-8699-A65D303E508A}" type="presParOf" srcId="{F8DBB53A-AB3C-48CB-81FE-6497639C0655}" destId="{D753EA29-6432-44EF-A8E7-A595D81EC9E7}" srcOrd="1" destOrd="0" presId="urn:microsoft.com/office/officeart/2009/3/layout/PieProcess"/>
    <dgm:cxn modelId="{271D2A07-F425-457C-8410-93FA3A78D714}" type="presParOf" srcId="{F8DBB53A-AB3C-48CB-81FE-6497639C0655}" destId="{D64D698C-EE76-44B7-8C8A-852C5292545D}" srcOrd="2" destOrd="0" presId="urn:microsoft.com/office/officeart/2009/3/layout/PieProcess"/>
    <dgm:cxn modelId="{77BC64B7-9C05-4A3F-A0DE-8459A735CB41}" type="presParOf" srcId="{D64D698C-EE76-44B7-8C8A-852C5292545D}" destId="{336D84B4-69B0-4555-A1F8-82D422238E13}" srcOrd="0" destOrd="0" presId="urn:microsoft.com/office/officeart/2009/3/layout/Pi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D629F50-3A16-45E9-BCF1-17B27CAD7F9D}"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67B295D5-24C1-4666-812B-B5A268681705}">
      <dgm:prSet/>
      <dgm:spPr/>
      <dgm:t>
        <a:bodyPr/>
        <a:lstStyle/>
        <a:p>
          <a:pPr rtl="0"/>
          <a:r>
            <a:rPr lang="en-US"/>
            <a:t>Psychological and talking therapies</a:t>
          </a:r>
        </a:p>
      </dgm:t>
    </dgm:pt>
    <dgm:pt modelId="{503E9172-AFB7-4E16-978E-546B38F1E879}" type="parTrans" cxnId="{B9BB135A-F1F7-4B2D-8B1C-EEB6BC98C307}">
      <dgm:prSet/>
      <dgm:spPr/>
      <dgm:t>
        <a:bodyPr/>
        <a:lstStyle/>
        <a:p>
          <a:endParaRPr lang="en-US"/>
        </a:p>
      </dgm:t>
    </dgm:pt>
    <dgm:pt modelId="{29CF77C0-1FA6-4B84-A2E2-E148F60CC72A}" type="sibTrans" cxnId="{B9BB135A-F1F7-4B2D-8B1C-EEB6BC98C307}">
      <dgm:prSet/>
      <dgm:spPr/>
      <dgm:t>
        <a:bodyPr/>
        <a:lstStyle/>
        <a:p>
          <a:endParaRPr lang="en-US"/>
        </a:p>
      </dgm:t>
    </dgm:pt>
    <dgm:pt modelId="{43CBA73A-4E40-4A75-A4B6-685DFE9CC62A}" type="pres">
      <dgm:prSet presAssocID="{6D629F50-3A16-45E9-BCF1-17B27CAD7F9D}" presName="linear" presStyleCnt="0">
        <dgm:presLayoutVars>
          <dgm:animLvl val="lvl"/>
          <dgm:resizeHandles val="exact"/>
        </dgm:presLayoutVars>
      </dgm:prSet>
      <dgm:spPr/>
    </dgm:pt>
    <dgm:pt modelId="{B45CBFDE-6CBA-4620-85CA-7A6E0BC342FE}" type="pres">
      <dgm:prSet presAssocID="{67B295D5-24C1-4666-812B-B5A268681705}" presName="parentText" presStyleLbl="node1" presStyleIdx="0" presStyleCnt="1" custScaleY="101176" custLinFactNeighborX="2341" custLinFactNeighborY="26589">
        <dgm:presLayoutVars>
          <dgm:chMax val="0"/>
          <dgm:bulletEnabled val="1"/>
        </dgm:presLayoutVars>
      </dgm:prSet>
      <dgm:spPr/>
    </dgm:pt>
  </dgm:ptLst>
  <dgm:cxnLst>
    <dgm:cxn modelId="{9436F439-0E20-4FFE-BD1D-37E33718886D}" type="presOf" srcId="{67B295D5-24C1-4666-812B-B5A268681705}" destId="{B45CBFDE-6CBA-4620-85CA-7A6E0BC342FE}" srcOrd="0" destOrd="0" presId="urn:microsoft.com/office/officeart/2005/8/layout/vList2"/>
    <dgm:cxn modelId="{B9BB135A-F1F7-4B2D-8B1C-EEB6BC98C307}" srcId="{6D629F50-3A16-45E9-BCF1-17B27CAD7F9D}" destId="{67B295D5-24C1-4666-812B-B5A268681705}" srcOrd="0" destOrd="0" parTransId="{503E9172-AFB7-4E16-978E-546B38F1E879}" sibTransId="{29CF77C0-1FA6-4B84-A2E2-E148F60CC72A}"/>
    <dgm:cxn modelId="{976A5BF1-00EF-489A-8A5D-5B8D3B9C79C3}" type="presOf" srcId="{6D629F50-3A16-45E9-BCF1-17B27CAD7F9D}" destId="{43CBA73A-4E40-4A75-A4B6-685DFE9CC62A}" srcOrd="0" destOrd="0" presId="urn:microsoft.com/office/officeart/2005/8/layout/vList2"/>
    <dgm:cxn modelId="{366F730D-F784-4F0B-95D9-A1BC9AC50B8C}" type="presParOf" srcId="{43CBA73A-4E40-4A75-A4B6-685DFE9CC62A}" destId="{B45CBFDE-6CBA-4620-85CA-7A6E0BC342FE}"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1FF61A2-C427-4C03-AE92-C718BE964D6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49B56F76-A665-437C-8B4F-58186AA89B5B}">
      <dgm:prSet custT="1"/>
      <dgm:spPr/>
      <dgm:t>
        <a:bodyPr/>
        <a:lstStyle/>
        <a:p>
          <a:pPr rtl="0"/>
          <a:r>
            <a:rPr lang="en-US" sz="2000"/>
            <a:t>Many older people express a </a:t>
          </a:r>
          <a:r>
            <a:rPr lang="en-US" sz="2000" b="1"/>
            <a:t>preference for a talking treatment </a:t>
          </a:r>
          <a:r>
            <a:rPr lang="en-US" sz="2000"/>
            <a:t>and there is good evidence for the effectiveness of a number of psycho-social interventions such as Cognitive </a:t>
          </a:r>
          <a:r>
            <a:rPr lang="en-US" sz="2000" err="1"/>
            <a:t>Behavioural</a:t>
          </a:r>
          <a:r>
            <a:rPr lang="en-US" sz="2000"/>
            <a:t> Therapy (CBT), </a:t>
          </a:r>
          <a:r>
            <a:rPr lang="en-US" sz="2000" err="1"/>
            <a:t>Behavioural</a:t>
          </a:r>
          <a:r>
            <a:rPr lang="en-US" sz="2000"/>
            <a:t> Activation and Problem Solving Treatments (Woods, Roth, 2005; Givens, </a:t>
          </a:r>
          <a:r>
            <a:rPr lang="en-US" sz="2000" err="1"/>
            <a:t>Datto</a:t>
          </a:r>
          <a:r>
            <a:rPr lang="en-US" sz="2000"/>
            <a:t>, </a:t>
          </a:r>
          <a:r>
            <a:rPr lang="en-US" sz="2000" err="1"/>
            <a:t>Ruckdeschel</a:t>
          </a:r>
          <a:r>
            <a:rPr lang="en-US" sz="2000"/>
            <a:t> et al,  2006). </a:t>
          </a:r>
        </a:p>
      </dgm:t>
    </dgm:pt>
    <dgm:pt modelId="{CE41DD49-BDC2-4A84-B279-0174300F6F09}" type="parTrans" cxnId="{66D6B2B1-F916-477B-BCBD-C2894A16B588}">
      <dgm:prSet/>
      <dgm:spPr/>
      <dgm:t>
        <a:bodyPr/>
        <a:lstStyle/>
        <a:p>
          <a:endParaRPr lang="en-US" sz="2400"/>
        </a:p>
      </dgm:t>
    </dgm:pt>
    <dgm:pt modelId="{06930D3C-EF17-41D4-8889-4B982537D907}" type="sibTrans" cxnId="{66D6B2B1-F916-477B-BCBD-C2894A16B588}">
      <dgm:prSet/>
      <dgm:spPr/>
      <dgm:t>
        <a:bodyPr/>
        <a:lstStyle/>
        <a:p>
          <a:endParaRPr lang="en-US" sz="2400"/>
        </a:p>
      </dgm:t>
    </dgm:pt>
    <dgm:pt modelId="{4324786C-86F9-4389-90DD-32721CBFC512}" type="pres">
      <dgm:prSet presAssocID="{01FF61A2-C427-4C03-AE92-C718BE964D6D}" presName="Name0" presStyleCnt="0">
        <dgm:presLayoutVars>
          <dgm:dir/>
          <dgm:animLvl val="lvl"/>
          <dgm:resizeHandles val="exact"/>
        </dgm:presLayoutVars>
      </dgm:prSet>
      <dgm:spPr/>
    </dgm:pt>
    <dgm:pt modelId="{A9334A07-4037-49BF-A9D5-82A57EA828B6}" type="pres">
      <dgm:prSet presAssocID="{49B56F76-A665-437C-8B4F-58186AA89B5B}" presName="linNode" presStyleCnt="0"/>
      <dgm:spPr/>
    </dgm:pt>
    <dgm:pt modelId="{35CC6FF7-B20F-4151-B5C9-7CB4B20771CE}" type="pres">
      <dgm:prSet presAssocID="{49B56F76-A665-437C-8B4F-58186AA89B5B}" presName="parentText" presStyleLbl="node1" presStyleIdx="0" presStyleCnt="1" custScaleX="206755" custLinFactNeighborX="3946">
        <dgm:presLayoutVars>
          <dgm:chMax val="1"/>
          <dgm:bulletEnabled val="1"/>
        </dgm:presLayoutVars>
      </dgm:prSet>
      <dgm:spPr/>
    </dgm:pt>
  </dgm:ptLst>
  <dgm:cxnLst>
    <dgm:cxn modelId="{7CE763A0-CD05-44E0-A369-EAC7CF209845}" type="presOf" srcId="{01FF61A2-C427-4C03-AE92-C718BE964D6D}" destId="{4324786C-86F9-4389-90DD-32721CBFC512}" srcOrd="0" destOrd="0" presId="urn:microsoft.com/office/officeart/2005/8/layout/vList5"/>
    <dgm:cxn modelId="{127053AD-D53D-4668-A89C-374929D8D970}" type="presOf" srcId="{49B56F76-A665-437C-8B4F-58186AA89B5B}" destId="{35CC6FF7-B20F-4151-B5C9-7CB4B20771CE}" srcOrd="0" destOrd="0" presId="urn:microsoft.com/office/officeart/2005/8/layout/vList5"/>
    <dgm:cxn modelId="{66D6B2B1-F916-477B-BCBD-C2894A16B588}" srcId="{01FF61A2-C427-4C03-AE92-C718BE964D6D}" destId="{49B56F76-A665-437C-8B4F-58186AA89B5B}" srcOrd="0" destOrd="0" parTransId="{CE41DD49-BDC2-4A84-B279-0174300F6F09}" sibTransId="{06930D3C-EF17-41D4-8889-4B982537D907}"/>
    <dgm:cxn modelId="{78AC4BC1-33E4-4CB3-B9CD-E56C6A1DD734}" type="presParOf" srcId="{4324786C-86F9-4389-90DD-32721CBFC512}" destId="{A9334A07-4037-49BF-A9D5-82A57EA828B6}" srcOrd="0" destOrd="0" presId="urn:microsoft.com/office/officeart/2005/8/layout/vList5"/>
    <dgm:cxn modelId="{8D4CFE93-D912-4250-BFE4-462AC45D2E79}" type="presParOf" srcId="{A9334A07-4037-49BF-A9D5-82A57EA828B6}" destId="{35CC6FF7-B20F-4151-B5C9-7CB4B20771CE}" srcOrd="0"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3092B2A-C2A0-46E6-AFC4-6613A2257EBC}" type="doc">
      <dgm:prSet loTypeId="urn:microsoft.com/office/officeart/2005/8/layout/vList2" loCatId="list" qsTypeId="urn:microsoft.com/office/officeart/2005/8/quickstyle/simple1" qsCatId="simple" csTypeId="urn:microsoft.com/office/officeart/2005/8/colors/accent3_5" csCatId="accent3" phldr="1"/>
      <dgm:spPr/>
      <dgm:t>
        <a:bodyPr/>
        <a:lstStyle/>
        <a:p>
          <a:endParaRPr lang="en-US"/>
        </a:p>
      </dgm:t>
    </dgm:pt>
    <dgm:pt modelId="{A156196B-58A4-432F-89DD-8491372C15D4}">
      <dgm:prSet custT="1"/>
      <dgm:spPr/>
      <dgm:t>
        <a:bodyPr/>
        <a:lstStyle/>
        <a:p>
          <a:pPr algn="ctr" rtl="0"/>
          <a:r>
            <a:rPr lang="en-US" sz="2000"/>
            <a:t>There is evidence, however, that GPs continue to refer younger rather than older people for talking treatments (Kendrick, </a:t>
          </a:r>
          <a:r>
            <a:rPr lang="en-US" sz="2000" err="1"/>
            <a:t>Dowrick</a:t>
          </a:r>
          <a:r>
            <a:rPr lang="en-US" sz="2000"/>
            <a:t>, McBride et al, 2009).</a:t>
          </a:r>
        </a:p>
      </dgm:t>
    </dgm:pt>
    <dgm:pt modelId="{7807F98A-B6CF-432E-8E21-E346F392F9E8}" type="parTrans" cxnId="{05A06718-A7B1-4251-B0BB-D8D2C5E249D6}">
      <dgm:prSet/>
      <dgm:spPr/>
      <dgm:t>
        <a:bodyPr/>
        <a:lstStyle/>
        <a:p>
          <a:pPr algn="ctr"/>
          <a:endParaRPr lang="en-US"/>
        </a:p>
      </dgm:t>
    </dgm:pt>
    <dgm:pt modelId="{B62E4BB7-3D35-4957-90DF-D838DAC79C19}" type="sibTrans" cxnId="{05A06718-A7B1-4251-B0BB-D8D2C5E249D6}">
      <dgm:prSet/>
      <dgm:spPr/>
      <dgm:t>
        <a:bodyPr/>
        <a:lstStyle/>
        <a:p>
          <a:pPr algn="ctr"/>
          <a:endParaRPr lang="en-US"/>
        </a:p>
      </dgm:t>
    </dgm:pt>
    <dgm:pt modelId="{0E0B3E1B-FF2B-4F5F-8C5F-0CCB2CFA8530}" type="pres">
      <dgm:prSet presAssocID="{63092B2A-C2A0-46E6-AFC4-6613A2257EBC}" presName="linear" presStyleCnt="0">
        <dgm:presLayoutVars>
          <dgm:animLvl val="lvl"/>
          <dgm:resizeHandles val="exact"/>
        </dgm:presLayoutVars>
      </dgm:prSet>
      <dgm:spPr/>
    </dgm:pt>
    <dgm:pt modelId="{5F4977DD-6008-4D86-82F8-311F530A7B11}" type="pres">
      <dgm:prSet presAssocID="{A156196B-58A4-432F-89DD-8491372C15D4}" presName="parentText" presStyleLbl="node1" presStyleIdx="0" presStyleCnt="1" custScaleY="538824" custLinFactNeighborX="-1791" custLinFactNeighborY="-85617">
        <dgm:presLayoutVars>
          <dgm:chMax val="0"/>
          <dgm:bulletEnabled val="1"/>
        </dgm:presLayoutVars>
      </dgm:prSet>
      <dgm:spPr/>
    </dgm:pt>
  </dgm:ptLst>
  <dgm:cxnLst>
    <dgm:cxn modelId="{05A06718-A7B1-4251-B0BB-D8D2C5E249D6}" srcId="{63092B2A-C2A0-46E6-AFC4-6613A2257EBC}" destId="{A156196B-58A4-432F-89DD-8491372C15D4}" srcOrd="0" destOrd="0" parTransId="{7807F98A-B6CF-432E-8E21-E346F392F9E8}" sibTransId="{B62E4BB7-3D35-4957-90DF-D838DAC79C19}"/>
    <dgm:cxn modelId="{DBC989BD-3C12-4A8D-85BB-98E8F9975FB0}" type="presOf" srcId="{A156196B-58A4-432F-89DD-8491372C15D4}" destId="{5F4977DD-6008-4D86-82F8-311F530A7B11}" srcOrd="0" destOrd="0" presId="urn:microsoft.com/office/officeart/2005/8/layout/vList2"/>
    <dgm:cxn modelId="{D3E466F0-0E7C-488D-8097-572294EFEEBF}" type="presOf" srcId="{63092B2A-C2A0-46E6-AFC4-6613A2257EBC}" destId="{0E0B3E1B-FF2B-4F5F-8C5F-0CCB2CFA8530}" srcOrd="0" destOrd="0" presId="urn:microsoft.com/office/officeart/2005/8/layout/vList2"/>
    <dgm:cxn modelId="{21944D66-4572-4A51-9AEA-15529983CF74}" type="presParOf" srcId="{0E0B3E1B-FF2B-4F5F-8C5F-0CCB2CFA8530}" destId="{5F4977DD-6008-4D86-82F8-311F530A7B11}"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FB180C7-9731-4B77-B562-F58903528E4B}"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63BF7A0B-CC62-4615-8BED-A8F59B710DDB}">
      <dgm:prSet/>
      <dgm:spPr/>
      <dgm:t>
        <a:bodyPr/>
        <a:lstStyle/>
        <a:p>
          <a:pPr rtl="0"/>
          <a:r>
            <a:rPr lang="en-US"/>
            <a:t>Physical activity</a:t>
          </a:r>
        </a:p>
      </dgm:t>
    </dgm:pt>
    <dgm:pt modelId="{E6E9BBF8-459C-4967-B62A-A29CE64F11CB}" type="parTrans" cxnId="{08C804ED-158F-4B81-B529-0D9C7DE9ED4F}">
      <dgm:prSet/>
      <dgm:spPr/>
      <dgm:t>
        <a:bodyPr/>
        <a:lstStyle/>
        <a:p>
          <a:endParaRPr lang="en-US"/>
        </a:p>
      </dgm:t>
    </dgm:pt>
    <dgm:pt modelId="{3D437E3A-8D6F-43DE-8033-31B8F7F75A2D}" type="sibTrans" cxnId="{08C804ED-158F-4B81-B529-0D9C7DE9ED4F}">
      <dgm:prSet/>
      <dgm:spPr/>
      <dgm:t>
        <a:bodyPr/>
        <a:lstStyle/>
        <a:p>
          <a:endParaRPr lang="en-US"/>
        </a:p>
      </dgm:t>
    </dgm:pt>
    <dgm:pt modelId="{0662F49C-1A98-4973-93E9-8A5B52559731}">
      <dgm:prSet custT="1"/>
      <dgm:spPr/>
      <dgm:t>
        <a:bodyPr/>
        <a:lstStyle/>
        <a:p>
          <a:pPr rtl="0"/>
          <a:r>
            <a:rPr lang="en-US" sz="2400"/>
            <a:t>Exercise is recommended as a treatment for mild to moderate depression (NICE, 2009). </a:t>
          </a:r>
        </a:p>
      </dgm:t>
    </dgm:pt>
    <dgm:pt modelId="{FFC9D436-57AB-4C14-ABBE-B80A94F3F8C3}" type="parTrans" cxnId="{7F35DD8B-641A-41A6-8BA7-632939AA0612}">
      <dgm:prSet/>
      <dgm:spPr/>
      <dgm:t>
        <a:bodyPr/>
        <a:lstStyle/>
        <a:p>
          <a:endParaRPr lang="en-US"/>
        </a:p>
      </dgm:t>
    </dgm:pt>
    <dgm:pt modelId="{88B0FA81-E79D-43A1-B92E-C5B02FD049D8}" type="sibTrans" cxnId="{7F35DD8B-641A-41A6-8BA7-632939AA0612}">
      <dgm:prSet/>
      <dgm:spPr/>
      <dgm:t>
        <a:bodyPr/>
        <a:lstStyle/>
        <a:p>
          <a:endParaRPr lang="en-US"/>
        </a:p>
      </dgm:t>
    </dgm:pt>
    <dgm:pt modelId="{3006FF55-A168-4F3E-AB4F-B8A1FEEF5D49}">
      <dgm:prSet/>
      <dgm:spPr/>
      <dgm:t>
        <a:bodyPr/>
        <a:lstStyle/>
        <a:p>
          <a:pPr rtl="0"/>
          <a:r>
            <a:rPr lang="en-US"/>
            <a:t>Psycho-social interventions</a:t>
          </a:r>
        </a:p>
      </dgm:t>
    </dgm:pt>
    <dgm:pt modelId="{4168F8B9-5B70-48E7-AEC1-D5790B9F8230}" type="parTrans" cxnId="{B7DEF6F2-DE91-4299-B72F-11769B6E6CAD}">
      <dgm:prSet/>
      <dgm:spPr/>
      <dgm:t>
        <a:bodyPr/>
        <a:lstStyle/>
        <a:p>
          <a:endParaRPr lang="en-US"/>
        </a:p>
      </dgm:t>
    </dgm:pt>
    <dgm:pt modelId="{97F333BF-BE50-408F-BDEC-51E5FDFBF7A5}" type="sibTrans" cxnId="{B7DEF6F2-DE91-4299-B72F-11769B6E6CAD}">
      <dgm:prSet/>
      <dgm:spPr/>
      <dgm:t>
        <a:bodyPr/>
        <a:lstStyle/>
        <a:p>
          <a:endParaRPr lang="en-US"/>
        </a:p>
      </dgm:t>
    </dgm:pt>
    <dgm:pt modelId="{32C1227B-64FC-4443-9D92-B5FD197A2FC5}">
      <dgm:prSet custT="1"/>
      <dgm:spPr/>
      <dgm:t>
        <a:bodyPr/>
        <a:lstStyle/>
        <a:p>
          <a:pPr rtl="0"/>
          <a:r>
            <a:rPr lang="en-US" sz="2400"/>
            <a:t>Befriending may also be useful in management of mild depression in older people (Mead, Lester, Chew-Graham et al, 2010). </a:t>
          </a:r>
        </a:p>
      </dgm:t>
    </dgm:pt>
    <dgm:pt modelId="{6B8F9867-736F-47CB-8F62-58C610F7B4A0}" type="parTrans" cxnId="{D39C1B15-C1E2-4A18-A953-E3E6997F23F2}">
      <dgm:prSet/>
      <dgm:spPr/>
      <dgm:t>
        <a:bodyPr/>
        <a:lstStyle/>
        <a:p>
          <a:endParaRPr lang="en-US"/>
        </a:p>
      </dgm:t>
    </dgm:pt>
    <dgm:pt modelId="{69DBDE45-624F-4D88-A050-AD90A7D9907B}" type="sibTrans" cxnId="{D39C1B15-C1E2-4A18-A953-E3E6997F23F2}">
      <dgm:prSet/>
      <dgm:spPr/>
      <dgm:t>
        <a:bodyPr/>
        <a:lstStyle/>
        <a:p>
          <a:endParaRPr lang="en-US"/>
        </a:p>
      </dgm:t>
    </dgm:pt>
    <dgm:pt modelId="{6C709217-9767-4756-8625-1B5CDA4DE0F1}">
      <dgm:prSet/>
      <dgm:spPr/>
      <dgm:t>
        <a:bodyPr/>
        <a:lstStyle/>
        <a:p>
          <a:pPr rtl="0"/>
          <a:r>
            <a:rPr lang="en-US"/>
            <a:t>Collaborative care </a:t>
          </a:r>
        </a:p>
      </dgm:t>
    </dgm:pt>
    <dgm:pt modelId="{98E35628-25DE-4ED0-A6DD-5735AEF544B5}" type="parTrans" cxnId="{7B8FA0B2-8AD9-4565-AFB7-2DA674437A1D}">
      <dgm:prSet/>
      <dgm:spPr/>
      <dgm:t>
        <a:bodyPr/>
        <a:lstStyle/>
        <a:p>
          <a:endParaRPr lang="en-US"/>
        </a:p>
      </dgm:t>
    </dgm:pt>
    <dgm:pt modelId="{E03E1763-6DA4-4080-89DF-AFD537C668FB}" type="sibTrans" cxnId="{7B8FA0B2-8AD9-4565-AFB7-2DA674437A1D}">
      <dgm:prSet/>
      <dgm:spPr/>
      <dgm:t>
        <a:bodyPr/>
        <a:lstStyle/>
        <a:p>
          <a:endParaRPr lang="en-US"/>
        </a:p>
      </dgm:t>
    </dgm:pt>
    <dgm:pt modelId="{F5E48907-9ACE-4FA4-91EC-68C13E65EE34}">
      <dgm:prSet custT="1"/>
      <dgm:spPr/>
      <dgm:t>
        <a:bodyPr/>
        <a:lstStyle/>
        <a:p>
          <a:pPr rtl="0"/>
          <a:r>
            <a:rPr lang="en-US" sz="2000"/>
            <a:t>A case manager co-ordinates care and delivers a specific psycho-social intervention with or without medication management, and liaises with both the GP and the specialist mental health services. (Chew-Graham, Lovell, Roberts et al, 2007.</a:t>
          </a:r>
        </a:p>
      </dgm:t>
    </dgm:pt>
    <dgm:pt modelId="{C7DB382C-3C50-460A-AB6C-8438DD08ED99}" type="parTrans" cxnId="{546B39E5-984B-477A-9B85-B5C301BD5895}">
      <dgm:prSet/>
      <dgm:spPr/>
      <dgm:t>
        <a:bodyPr/>
        <a:lstStyle/>
        <a:p>
          <a:endParaRPr lang="en-US"/>
        </a:p>
      </dgm:t>
    </dgm:pt>
    <dgm:pt modelId="{4FEFDBAF-748E-43A3-A153-4A6AF8E4CFC0}" type="sibTrans" cxnId="{546B39E5-984B-477A-9B85-B5C301BD5895}">
      <dgm:prSet/>
      <dgm:spPr/>
      <dgm:t>
        <a:bodyPr/>
        <a:lstStyle/>
        <a:p>
          <a:endParaRPr lang="en-US"/>
        </a:p>
      </dgm:t>
    </dgm:pt>
    <dgm:pt modelId="{6BD3DBC7-F9A2-4155-AC08-7E31DB9F07CD}" type="pres">
      <dgm:prSet presAssocID="{3FB180C7-9731-4B77-B562-F58903528E4B}" presName="Name0" presStyleCnt="0">
        <dgm:presLayoutVars>
          <dgm:dir/>
          <dgm:animLvl val="lvl"/>
          <dgm:resizeHandles val="exact"/>
        </dgm:presLayoutVars>
      </dgm:prSet>
      <dgm:spPr/>
    </dgm:pt>
    <dgm:pt modelId="{92207647-17C9-401C-84FA-4F5A8D58BDDA}" type="pres">
      <dgm:prSet presAssocID="{63BF7A0B-CC62-4615-8BED-A8F59B710DDB}" presName="linNode" presStyleCnt="0"/>
      <dgm:spPr/>
    </dgm:pt>
    <dgm:pt modelId="{E7CF1168-EBA0-470E-9D59-EDCC4799C13D}" type="pres">
      <dgm:prSet presAssocID="{63BF7A0B-CC62-4615-8BED-A8F59B710DDB}" presName="parentText" presStyleLbl="node1" presStyleIdx="0" presStyleCnt="3">
        <dgm:presLayoutVars>
          <dgm:chMax val="1"/>
          <dgm:bulletEnabled val="1"/>
        </dgm:presLayoutVars>
      </dgm:prSet>
      <dgm:spPr/>
    </dgm:pt>
    <dgm:pt modelId="{6EA94263-DEF3-4A3F-8B76-83C537BDB7FF}" type="pres">
      <dgm:prSet presAssocID="{63BF7A0B-CC62-4615-8BED-A8F59B710DDB}" presName="descendantText" presStyleLbl="alignAccFollowNode1" presStyleIdx="0" presStyleCnt="3">
        <dgm:presLayoutVars>
          <dgm:bulletEnabled val="1"/>
        </dgm:presLayoutVars>
      </dgm:prSet>
      <dgm:spPr/>
    </dgm:pt>
    <dgm:pt modelId="{1CA3F8B7-F9CA-4BAE-BF96-0DFB6317641A}" type="pres">
      <dgm:prSet presAssocID="{3D437E3A-8D6F-43DE-8033-31B8F7F75A2D}" presName="sp" presStyleCnt="0"/>
      <dgm:spPr/>
    </dgm:pt>
    <dgm:pt modelId="{92CC6F3B-624F-42DE-AA66-71A03191E4D0}" type="pres">
      <dgm:prSet presAssocID="{3006FF55-A168-4F3E-AB4F-B8A1FEEF5D49}" presName="linNode" presStyleCnt="0"/>
      <dgm:spPr/>
    </dgm:pt>
    <dgm:pt modelId="{D3F6E851-B37A-4DB2-9FC7-DCB635886176}" type="pres">
      <dgm:prSet presAssocID="{3006FF55-A168-4F3E-AB4F-B8A1FEEF5D49}" presName="parentText" presStyleLbl="node1" presStyleIdx="1" presStyleCnt="3">
        <dgm:presLayoutVars>
          <dgm:chMax val="1"/>
          <dgm:bulletEnabled val="1"/>
        </dgm:presLayoutVars>
      </dgm:prSet>
      <dgm:spPr/>
    </dgm:pt>
    <dgm:pt modelId="{E4A09009-F726-4C5D-8691-BE3C0DA7ECA1}" type="pres">
      <dgm:prSet presAssocID="{3006FF55-A168-4F3E-AB4F-B8A1FEEF5D49}" presName="descendantText" presStyleLbl="alignAccFollowNode1" presStyleIdx="1" presStyleCnt="3">
        <dgm:presLayoutVars>
          <dgm:bulletEnabled val="1"/>
        </dgm:presLayoutVars>
      </dgm:prSet>
      <dgm:spPr/>
    </dgm:pt>
    <dgm:pt modelId="{CC310254-8C5B-41F4-899A-7C6876C22D01}" type="pres">
      <dgm:prSet presAssocID="{97F333BF-BE50-408F-BDEC-51E5FDFBF7A5}" presName="sp" presStyleCnt="0"/>
      <dgm:spPr/>
    </dgm:pt>
    <dgm:pt modelId="{A209321C-7980-46B6-9F00-ED15B6E4CB4D}" type="pres">
      <dgm:prSet presAssocID="{6C709217-9767-4756-8625-1B5CDA4DE0F1}" presName="linNode" presStyleCnt="0"/>
      <dgm:spPr/>
    </dgm:pt>
    <dgm:pt modelId="{1D8BABA2-57A8-42EB-BFD0-58A15CE50660}" type="pres">
      <dgm:prSet presAssocID="{6C709217-9767-4756-8625-1B5CDA4DE0F1}" presName="parentText" presStyleLbl="node1" presStyleIdx="2" presStyleCnt="3">
        <dgm:presLayoutVars>
          <dgm:chMax val="1"/>
          <dgm:bulletEnabled val="1"/>
        </dgm:presLayoutVars>
      </dgm:prSet>
      <dgm:spPr/>
    </dgm:pt>
    <dgm:pt modelId="{CFEC246C-353B-4234-8E99-CD304ADCB88C}" type="pres">
      <dgm:prSet presAssocID="{6C709217-9767-4756-8625-1B5CDA4DE0F1}" presName="descendantText" presStyleLbl="alignAccFollowNode1" presStyleIdx="2" presStyleCnt="3" custScaleY="114855">
        <dgm:presLayoutVars>
          <dgm:bulletEnabled val="1"/>
        </dgm:presLayoutVars>
      </dgm:prSet>
      <dgm:spPr/>
    </dgm:pt>
  </dgm:ptLst>
  <dgm:cxnLst>
    <dgm:cxn modelId="{D39C1B15-C1E2-4A18-A953-E3E6997F23F2}" srcId="{3006FF55-A168-4F3E-AB4F-B8A1FEEF5D49}" destId="{32C1227B-64FC-4443-9D92-B5FD197A2FC5}" srcOrd="0" destOrd="0" parTransId="{6B8F9867-736F-47CB-8F62-58C610F7B4A0}" sibTransId="{69DBDE45-624F-4D88-A050-AD90A7D9907B}"/>
    <dgm:cxn modelId="{F011631B-9094-4DC4-821D-9E37DC19EC9B}" type="presOf" srcId="{0662F49C-1A98-4973-93E9-8A5B52559731}" destId="{6EA94263-DEF3-4A3F-8B76-83C537BDB7FF}" srcOrd="0" destOrd="0" presId="urn:microsoft.com/office/officeart/2005/8/layout/vList5"/>
    <dgm:cxn modelId="{A53CE25E-7A1B-4DCF-8650-AE567DAFCF79}" type="presOf" srcId="{3FB180C7-9731-4B77-B562-F58903528E4B}" destId="{6BD3DBC7-F9A2-4155-AC08-7E31DB9F07CD}" srcOrd="0" destOrd="0" presId="urn:microsoft.com/office/officeart/2005/8/layout/vList5"/>
    <dgm:cxn modelId="{69BDA24A-5A32-4F56-A470-1743CF80FA3F}" type="presOf" srcId="{6C709217-9767-4756-8625-1B5CDA4DE0F1}" destId="{1D8BABA2-57A8-42EB-BFD0-58A15CE50660}" srcOrd="0" destOrd="0" presId="urn:microsoft.com/office/officeart/2005/8/layout/vList5"/>
    <dgm:cxn modelId="{24E6BD6A-7BF5-4E59-B9D8-867F91ECA806}" type="presOf" srcId="{32C1227B-64FC-4443-9D92-B5FD197A2FC5}" destId="{E4A09009-F726-4C5D-8691-BE3C0DA7ECA1}" srcOrd="0" destOrd="0" presId="urn:microsoft.com/office/officeart/2005/8/layout/vList5"/>
    <dgm:cxn modelId="{BD5CE752-FB41-4F38-967E-8C302FE4E757}" type="presOf" srcId="{3006FF55-A168-4F3E-AB4F-B8A1FEEF5D49}" destId="{D3F6E851-B37A-4DB2-9FC7-DCB635886176}" srcOrd="0" destOrd="0" presId="urn:microsoft.com/office/officeart/2005/8/layout/vList5"/>
    <dgm:cxn modelId="{FBCDC783-02C9-41F7-8FBD-B36930FB1BF0}" type="presOf" srcId="{63BF7A0B-CC62-4615-8BED-A8F59B710DDB}" destId="{E7CF1168-EBA0-470E-9D59-EDCC4799C13D}" srcOrd="0" destOrd="0" presId="urn:microsoft.com/office/officeart/2005/8/layout/vList5"/>
    <dgm:cxn modelId="{7F35DD8B-641A-41A6-8BA7-632939AA0612}" srcId="{63BF7A0B-CC62-4615-8BED-A8F59B710DDB}" destId="{0662F49C-1A98-4973-93E9-8A5B52559731}" srcOrd="0" destOrd="0" parTransId="{FFC9D436-57AB-4C14-ABBE-B80A94F3F8C3}" sibTransId="{88B0FA81-E79D-43A1-B92E-C5B02FD049D8}"/>
    <dgm:cxn modelId="{7B8FA0B2-8AD9-4565-AFB7-2DA674437A1D}" srcId="{3FB180C7-9731-4B77-B562-F58903528E4B}" destId="{6C709217-9767-4756-8625-1B5CDA4DE0F1}" srcOrd="2" destOrd="0" parTransId="{98E35628-25DE-4ED0-A6DD-5735AEF544B5}" sibTransId="{E03E1763-6DA4-4080-89DF-AFD537C668FB}"/>
    <dgm:cxn modelId="{FCB501DC-643A-43CC-BC3C-623978943C9E}" type="presOf" srcId="{F5E48907-9ACE-4FA4-91EC-68C13E65EE34}" destId="{CFEC246C-353B-4234-8E99-CD304ADCB88C}" srcOrd="0" destOrd="0" presId="urn:microsoft.com/office/officeart/2005/8/layout/vList5"/>
    <dgm:cxn modelId="{546B39E5-984B-477A-9B85-B5C301BD5895}" srcId="{6C709217-9767-4756-8625-1B5CDA4DE0F1}" destId="{F5E48907-9ACE-4FA4-91EC-68C13E65EE34}" srcOrd="0" destOrd="0" parTransId="{C7DB382C-3C50-460A-AB6C-8438DD08ED99}" sibTransId="{4FEFDBAF-748E-43A3-A153-4A6AF8E4CFC0}"/>
    <dgm:cxn modelId="{08C804ED-158F-4B81-B529-0D9C7DE9ED4F}" srcId="{3FB180C7-9731-4B77-B562-F58903528E4B}" destId="{63BF7A0B-CC62-4615-8BED-A8F59B710DDB}" srcOrd="0" destOrd="0" parTransId="{E6E9BBF8-459C-4967-B62A-A29CE64F11CB}" sibTransId="{3D437E3A-8D6F-43DE-8033-31B8F7F75A2D}"/>
    <dgm:cxn modelId="{B7DEF6F2-DE91-4299-B72F-11769B6E6CAD}" srcId="{3FB180C7-9731-4B77-B562-F58903528E4B}" destId="{3006FF55-A168-4F3E-AB4F-B8A1FEEF5D49}" srcOrd="1" destOrd="0" parTransId="{4168F8B9-5B70-48E7-AEC1-D5790B9F8230}" sibTransId="{97F333BF-BE50-408F-BDEC-51E5FDFBF7A5}"/>
    <dgm:cxn modelId="{AB3B7395-E24D-4628-9A90-F392C572EDF7}" type="presParOf" srcId="{6BD3DBC7-F9A2-4155-AC08-7E31DB9F07CD}" destId="{92207647-17C9-401C-84FA-4F5A8D58BDDA}" srcOrd="0" destOrd="0" presId="urn:microsoft.com/office/officeart/2005/8/layout/vList5"/>
    <dgm:cxn modelId="{94E25966-4556-4A5E-9BE4-CF25F360234D}" type="presParOf" srcId="{92207647-17C9-401C-84FA-4F5A8D58BDDA}" destId="{E7CF1168-EBA0-470E-9D59-EDCC4799C13D}" srcOrd="0" destOrd="0" presId="urn:microsoft.com/office/officeart/2005/8/layout/vList5"/>
    <dgm:cxn modelId="{0DCC8AEE-D05B-4ED3-9A44-F15459DA47D5}" type="presParOf" srcId="{92207647-17C9-401C-84FA-4F5A8D58BDDA}" destId="{6EA94263-DEF3-4A3F-8B76-83C537BDB7FF}" srcOrd="1" destOrd="0" presId="urn:microsoft.com/office/officeart/2005/8/layout/vList5"/>
    <dgm:cxn modelId="{809A2994-201C-4097-9E4A-DCDA65562594}" type="presParOf" srcId="{6BD3DBC7-F9A2-4155-AC08-7E31DB9F07CD}" destId="{1CA3F8B7-F9CA-4BAE-BF96-0DFB6317641A}" srcOrd="1" destOrd="0" presId="urn:microsoft.com/office/officeart/2005/8/layout/vList5"/>
    <dgm:cxn modelId="{872EF9C0-9CE4-4594-94C8-00275E900AFB}" type="presParOf" srcId="{6BD3DBC7-F9A2-4155-AC08-7E31DB9F07CD}" destId="{92CC6F3B-624F-42DE-AA66-71A03191E4D0}" srcOrd="2" destOrd="0" presId="urn:microsoft.com/office/officeart/2005/8/layout/vList5"/>
    <dgm:cxn modelId="{FC66D744-B52E-4465-9C8A-B5011359A5EB}" type="presParOf" srcId="{92CC6F3B-624F-42DE-AA66-71A03191E4D0}" destId="{D3F6E851-B37A-4DB2-9FC7-DCB635886176}" srcOrd="0" destOrd="0" presId="urn:microsoft.com/office/officeart/2005/8/layout/vList5"/>
    <dgm:cxn modelId="{EEA6737B-2230-421B-BEC9-2B35144F4E54}" type="presParOf" srcId="{92CC6F3B-624F-42DE-AA66-71A03191E4D0}" destId="{E4A09009-F726-4C5D-8691-BE3C0DA7ECA1}" srcOrd="1" destOrd="0" presId="urn:microsoft.com/office/officeart/2005/8/layout/vList5"/>
    <dgm:cxn modelId="{AEE021A6-930A-4DF7-A0C4-86D49DBEA68B}" type="presParOf" srcId="{6BD3DBC7-F9A2-4155-AC08-7E31DB9F07CD}" destId="{CC310254-8C5B-41F4-899A-7C6876C22D01}" srcOrd="3" destOrd="0" presId="urn:microsoft.com/office/officeart/2005/8/layout/vList5"/>
    <dgm:cxn modelId="{7CC87F4F-B3AB-4E92-A904-65438F3EC7D6}" type="presParOf" srcId="{6BD3DBC7-F9A2-4155-AC08-7E31DB9F07CD}" destId="{A209321C-7980-46B6-9F00-ED15B6E4CB4D}" srcOrd="4" destOrd="0" presId="urn:microsoft.com/office/officeart/2005/8/layout/vList5"/>
    <dgm:cxn modelId="{52A3D60D-C924-49B4-A422-50D3CF03112E}" type="presParOf" srcId="{A209321C-7980-46B6-9F00-ED15B6E4CB4D}" destId="{1D8BABA2-57A8-42EB-BFD0-58A15CE50660}" srcOrd="0" destOrd="0" presId="urn:microsoft.com/office/officeart/2005/8/layout/vList5"/>
    <dgm:cxn modelId="{D07817B0-C20C-425F-BDC8-1A0CF80F4D3F}" type="presParOf" srcId="{A209321C-7980-46B6-9F00-ED15B6E4CB4D}" destId="{CFEC246C-353B-4234-8E99-CD304ADCB88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67E4B77-537F-436A-8BAE-AB1137E47772}" type="doc">
      <dgm:prSet loTypeId="urn:microsoft.com/office/officeart/2005/8/layout/vProcess5" loCatId="process" qsTypeId="urn:microsoft.com/office/officeart/2005/8/quickstyle/simple1" qsCatId="simple" csTypeId="urn:microsoft.com/office/officeart/2005/8/colors/colorful4" csCatId="colorful" phldr="1"/>
      <dgm:spPr/>
      <dgm:t>
        <a:bodyPr/>
        <a:lstStyle/>
        <a:p>
          <a:endParaRPr lang="en-US"/>
        </a:p>
      </dgm:t>
    </dgm:pt>
    <dgm:pt modelId="{2A6C2959-7A39-4B37-BC36-5AA8A5367BAB}">
      <dgm:prSet custT="1"/>
      <dgm:spPr/>
      <dgm:t>
        <a:bodyPr/>
        <a:lstStyle/>
        <a:p>
          <a:pPr rtl="0"/>
          <a:r>
            <a:rPr lang="en-US" sz="2800"/>
            <a:t>Relationship between mental and physical health.</a:t>
          </a:r>
        </a:p>
      </dgm:t>
    </dgm:pt>
    <dgm:pt modelId="{B7D9172E-46A4-43D3-B359-D0A71DF18024}" type="parTrans" cxnId="{0C4DA68D-FE60-470C-A3E7-81B95E8F967B}">
      <dgm:prSet/>
      <dgm:spPr/>
      <dgm:t>
        <a:bodyPr/>
        <a:lstStyle/>
        <a:p>
          <a:endParaRPr lang="en-US"/>
        </a:p>
      </dgm:t>
    </dgm:pt>
    <dgm:pt modelId="{6393ED2E-EB5E-4C45-A957-589CE5758333}" type="sibTrans" cxnId="{0C4DA68D-FE60-470C-A3E7-81B95E8F967B}">
      <dgm:prSet/>
      <dgm:spPr/>
      <dgm:t>
        <a:bodyPr/>
        <a:lstStyle/>
        <a:p>
          <a:endParaRPr lang="en-US"/>
        </a:p>
      </dgm:t>
    </dgm:pt>
    <dgm:pt modelId="{B61A6687-D803-492E-8CD1-990D38883A0E}">
      <dgm:prSet custT="1"/>
      <dgm:spPr/>
      <dgm:t>
        <a:bodyPr/>
        <a:lstStyle/>
        <a:p>
          <a:pPr rtl="0"/>
          <a:r>
            <a:rPr lang="en-US" sz="2800"/>
            <a:t>Lead to significantly poorer health outcomes and reduced quality of life.</a:t>
          </a:r>
        </a:p>
      </dgm:t>
    </dgm:pt>
    <dgm:pt modelId="{C2DA681F-5910-4C8C-89E6-F7CF46869874}" type="parTrans" cxnId="{272F48DC-F67B-4F87-B286-6291D020EE9E}">
      <dgm:prSet/>
      <dgm:spPr/>
      <dgm:t>
        <a:bodyPr/>
        <a:lstStyle/>
        <a:p>
          <a:endParaRPr lang="en-US"/>
        </a:p>
      </dgm:t>
    </dgm:pt>
    <dgm:pt modelId="{BB37DD18-E4A8-43F7-9C7C-E24A2BE8C0F4}" type="sibTrans" cxnId="{272F48DC-F67B-4F87-B286-6291D020EE9E}">
      <dgm:prSet/>
      <dgm:spPr/>
      <dgm:t>
        <a:bodyPr/>
        <a:lstStyle/>
        <a:p>
          <a:endParaRPr lang="en-US"/>
        </a:p>
      </dgm:t>
    </dgm:pt>
    <dgm:pt modelId="{5BA716FB-631B-49A6-8532-6404E3A513EB}">
      <dgm:prSet custT="1"/>
      <dgm:spPr/>
      <dgm:t>
        <a:bodyPr/>
        <a:lstStyle/>
        <a:p>
          <a:pPr rtl="0"/>
          <a:r>
            <a:rPr lang="en-US" sz="2000"/>
            <a:t>Costs to the health care system are also significant – by interacting with and exacerbating physical illness, co-morbid mental health problems raise total health care costs by at least 45 per cent for each person with a long-term condition and co-morbid mental health problem</a:t>
          </a:r>
        </a:p>
      </dgm:t>
    </dgm:pt>
    <dgm:pt modelId="{8373D654-109E-44E9-A4E1-BAA4C88B30DA}" type="parTrans" cxnId="{B9746932-8C66-43BD-8BC2-CD06F02EFDC8}">
      <dgm:prSet/>
      <dgm:spPr/>
      <dgm:t>
        <a:bodyPr/>
        <a:lstStyle/>
        <a:p>
          <a:endParaRPr lang="en-US"/>
        </a:p>
      </dgm:t>
    </dgm:pt>
    <dgm:pt modelId="{32A8CA02-A14C-4AA7-AE6C-0041AFD3A5EC}" type="sibTrans" cxnId="{B9746932-8C66-43BD-8BC2-CD06F02EFDC8}">
      <dgm:prSet/>
      <dgm:spPr/>
      <dgm:t>
        <a:bodyPr/>
        <a:lstStyle/>
        <a:p>
          <a:endParaRPr lang="en-US"/>
        </a:p>
      </dgm:t>
    </dgm:pt>
    <dgm:pt modelId="{A07604BF-EA73-49BC-9040-B76EBDFDCBFF}">
      <dgm:prSet custT="1"/>
      <dgm:spPr/>
      <dgm:t>
        <a:bodyPr/>
        <a:lstStyle/>
        <a:p>
          <a:pPr rtl="0"/>
          <a:r>
            <a:rPr lang="en-US" sz="2000"/>
            <a:t>Co-morbid mental health problems have a number of serious implications for people with long-term conditions, including </a:t>
          </a:r>
          <a:r>
            <a:rPr lang="en-US" sz="2000" b="1"/>
            <a:t>poorer clinical outcomes, lower quality of life and reduced ability to manage physical symptoms </a:t>
          </a:r>
          <a:r>
            <a:rPr lang="en-US" sz="2000"/>
            <a:t>effectively. </a:t>
          </a:r>
        </a:p>
      </dgm:t>
    </dgm:pt>
    <dgm:pt modelId="{4BF10A70-1E7C-4793-8F69-DD3A83EC1A7F}" type="parTrans" cxnId="{1882AB64-7BD3-4CD3-A063-246A8B15442A}">
      <dgm:prSet/>
      <dgm:spPr/>
      <dgm:t>
        <a:bodyPr/>
        <a:lstStyle/>
        <a:p>
          <a:endParaRPr lang="en-US"/>
        </a:p>
      </dgm:t>
    </dgm:pt>
    <dgm:pt modelId="{F7C61C90-E799-4441-B1B1-7337E0C8FB39}" type="sibTrans" cxnId="{1882AB64-7BD3-4CD3-A063-246A8B15442A}">
      <dgm:prSet/>
      <dgm:spPr/>
      <dgm:t>
        <a:bodyPr/>
        <a:lstStyle/>
        <a:p>
          <a:endParaRPr lang="en-US"/>
        </a:p>
      </dgm:t>
    </dgm:pt>
    <dgm:pt modelId="{5E7CBC72-3F07-46A7-951B-27DE24F56E36}" type="pres">
      <dgm:prSet presAssocID="{367E4B77-537F-436A-8BAE-AB1137E47772}" presName="outerComposite" presStyleCnt="0">
        <dgm:presLayoutVars>
          <dgm:chMax val="5"/>
          <dgm:dir/>
          <dgm:resizeHandles val="exact"/>
        </dgm:presLayoutVars>
      </dgm:prSet>
      <dgm:spPr/>
    </dgm:pt>
    <dgm:pt modelId="{5B9795C1-A566-4357-B2B7-761C2080F50D}" type="pres">
      <dgm:prSet presAssocID="{367E4B77-537F-436A-8BAE-AB1137E47772}" presName="dummyMaxCanvas" presStyleCnt="0">
        <dgm:presLayoutVars/>
      </dgm:prSet>
      <dgm:spPr/>
    </dgm:pt>
    <dgm:pt modelId="{C460079D-7E69-410A-BB28-529F9D736266}" type="pres">
      <dgm:prSet presAssocID="{367E4B77-537F-436A-8BAE-AB1137E47772}" presName="FourNodes_1" presStyleLbl="node1" presStyleIdx="0" presStyleCnt="4" custScaleY="74565">
        <dgm:presLayoutVars>
          <dgm:bulletEnabled val="1"/>
        </dgm:presLayoutVars>
      </dgm:prSet>
      <dgm:spPr/>
    </dgm:pt>
    <dgm:pt modelId="{DABED954-2D04-4C6F-A900-041AF4CA86B7}" type="pres">
      <dgm:prSet presAssocID="{367E4B77-537F-436A-8BAE-AB1137E47772}" presName="FourNodes_2" presStyleLbl="node1" presStyleIdx="1" presStyleCnt="4" custScaleY="83235" custLinFactNeighborX="-573" custLinFactNeighborY="-11224">
        <dgm:presLayoutVars>
          <dgm:bulletEnabled val="1"/>
        </dgm:presLayoutVars>
      </dgm:prSet>
      <dgm:spPr/>
    </dgm:pt>
    <dgm:pt modelId="{475808BE-59DF-4FDC-BE72-C32C75381B45}" type="pres">
      <dgm:prSet presAssocID="{367E4B77-537F-436A-8BAE-AB1137E47772}" presName="FourNodes_3" presStyleLbl="node1" presStyleIdx="2" presStyleCnt="4" custScaleY="132141" custLinFactNeighborY="-12626">
        <dgm:presLayoutVars>
          <dgm:bulletEnabled val="1"/>
        </dgm:presLayoutVars>
      </dgm:prSet>
      <dgm:spPr/>
    </dgm:pt>
    <dgm:pt modelId="{9CDE87A8-6DD8-4E3F-B737-28A90DEEDC39}" type="pres">
      <dgm:prSet presAssocID="{367E4B77-537F-436A-8BAE-AB1137E47772}" presName="FourNodes_4" presStyleLbl="node1" presStyleIdx="3" presStyleCnt="4">
        <dgm:presLayoutVars>
          <dgm:bulletEnabled val="1"/>
        </dgm:presLayoutVars>
      </dgm:prSet>
      <dgm:spPr/>
    </dgm:pt>
    <dgm:pt modelId="{E89E30A1-36C8-4EA4-8A18-7206232FBABE}" type="pres">
      <dgm:prSet presAssocID="{367E4B77-537F-436A-8BAE-AB1137E47772}" presName="FourConn_1-2" presStyleLbl="fgAccFollowNode1" presStyleIdx="0" presStyleCnt="3">
        <dgm:presLayoutVars>
          <dgm:bulletEnabled val="1"/>
        </dgm:presLayoutVars>
      </dgm:prSet>
      <dgm:spPr/>
    </dgm:pt>
    <dgm:pt modelId="{E9F433EC-71BB-4AFA-ADD9-87128BF0B3D5}" type="pres">
      <dgm:prSet presAssocID="{367E4B77-537F-436A-8BAE-AB1137E47772}" presName="FourConn_2-3" presStyleLbl="fgAccFollowNode1" presStyleIdx="1" presStyleCnt="3">
        <dgm:presLayoutVars>
          <dgm:bulletEnabled val="1"/>
        </dgm:presLayoutVars>
      </dgm:prSet>
      <dgm:spPr/>
    </dgm:pt>
    <dgm:pt modelId="{C1684B63-FD3A-4F16-9FFB-AEF2114AC72F}" type="pres">
      <dgm:prSet presAssocID="{367E4B77-537F-436A-8BAE-AB1137E47772}" presName="FourConn_3-4" presStyleLbl="fgAccFollowNode1" presStyleIdx="2" presStyleCnt="3">
        <dgm:presLayoutVars>
          <dgm:bulletEnabled val="1"/>
        </dgm:presLayoutVars>
      </dgm:prSet>
      <dgm:spPr/>
    </dgm:pt>
    <dgm:pt modelId="{EBE06EFE-305A-441A-B7B3-C7F35724AFFD}" type="pres">
      <dgm:prSet presAssocID="{367E4B77-537F-436A-8BAE-AB1137E47772}" presName="FourNodes_1_text" presStyleLbl="node1" presStyleIdx="3" presStyleCnt="4">
        <dgm:presLayoutVars>
          <dgm:bulletEnabled val="1"/>
        </dgm:presLayoutVars>
      </dgm:prSet>
      <dgm:spPr/>
    </dgm:pt>
    <dgm:pt modelId="{1C839B62-0336-46DB-8160-1F740B1E54D7}" type="pres">
      <dgm:prSet presAssocID="{367E4B77-537F-436A-8BAE-AB1137E47772}" presName="FourNodes_2_text" presStyleLbl="node1" presStyleIdx="3" presStyleCnt="4">
        <dgm:presLayoutVars>
          <dgm:bulletEnabled val="1"/>
        </dgm:presLayoutVars>
      </dgm:prSet>
      <dgm:spPr/>
    </dgm:pt>
    <dgm:pt modelId="{245C1C74-FC9E-498B-8DA5-4E69245AE975}" type="pres">
      <dgm:prSet presAssocID="{367E4B77-537F-436A-8BAE-AB1137E47772}" presName="FourNodes_3_text" presStyleLbl="node1" presStyleIdx="3" presStyleCnt="4">
        <dgm:presLayoutVars>
          <dgm:bulletEnabled val="1"/>
        </dgm:presLayoutVars>
      </dgm:prSet>
      <dgm:spPr/>
    </dgm:pt>
    <dgm:pt modelId="{1F5D09B5-BA02-4DD0-B06C-CBAB1566B2A6}" type="pres">
      <dgm:prSet presAssocID="{367E4B77-537F-436A-8BAE-AB1137E47772}" presName="FourNodes_4_text" presStyleLbl="node1" presStyleIdx="3" presStyleCnt="4">
        <dgm:presLayoutVars>
          <dgm:bulletEnabled val="1"/>
        </dgm:presLayoutVars>
      </dgm:prSet>
      <dgm:spPr/>
    </dgm:pt>
  </dgm:ptLst>
  <dgm:cxnLst>
    <dgm:cxn modelId="{D9F9730C-6199-49B5-89DB-0DCAD0ED414A}" type="presOf" srcId="{BB37DD18-E4A8-43F7-9C7C-E24A2BE8C0F4}" destId="{E9F433EC-71BB-4AFA-ADD9-87128BF0B3D5}" srcOrd="0" destOrd="0" presId="urn:microsoft.com/office/officeart/2005/8/layout/vProcess5"/>
    <dgm:cxn modelId="{17DCB81D-D323-4EED-9EB6-E1CDE46BC4A3}" type="presOf" srcId="{B61A6687-D803-492E-8CD1-990D38883A0E}" destId="{DABED954-2D04-4C6F-A900-041AF4CA86B7}" srcOrd="0" destOrd="0" presId="urn:microsoft.com/office/officeart/2005/8/layout/vProcess5"/>
    <dgm:cxn modelId="{5F6A2123-82FE-45CF-A0D7-5B8A723B6F0B}" type="presOf" srcId="{5BA716FB-631B-49A6-8532-6404E3A513EB}" destId="{245C1C74-FC9E-498B-8DA5-4E69245AE975}" srcOrd="1" destOrd="0" presId="urn:microsoft.com/office/officeart/2005/8/layout/vProcess5"/>
    <dgm:cxn modelId="{5039EC26-B007-459E-BF0E-49AB67E515F5}" type="presOf" srcId="{A07604BF-EA73-49BC-9040-B76EBDFDCBFF}" destId="{1F5D09B5-BA02-4DD0-B06C-CBAB1566B2A6}" srcOrd="1" destOrd="0" presId="urn:microsoft.com/office/officeart/2005/8/layout/vProcess5"/>
    <dgm:cxn modelId="{08B30D28-F42E-4ED7-B18B-14A0554F1425}" type="presOf" srcId="{A07604BF-EA73-49BC-9040-B76EBDFDCBFF}" destId="{9CDE87A8-6DD8-4E3F-B737-28A90DEEDC39}" srcOrd="0" destOrd="0" presId="urn:microsoft.com/office/officeart/2005/8/layout/vProcess5"/>
    <dgm:cxn modelId="{1CC0242C-EF28-4F49-A90F-DEF72D576C4C}" type="presOf" srcId="{2A6C2959-7A39-4B37-BC36-5AA8A5367BAB}" destId="{C460079D-7E69-410A-BB28-529F9D736266}" srcOrd="0" destOrd="0" presId="urn:microsoft.com/office/officeart/2005/8/layout/vProcess5"/>
    <dgm:cxn modelId="{B9746932-8C66-43BD-8BC2-CD06F02EFDC8}" srcId="{367E4B77-537F-436A-8BAE-AB1137E47772}" destId="{5BA716FB-631B-49A6-8532-6404E3A513EB}" srcOrd="2" destOrd="0" parTransId="{8373D654-109E-44E9-A4E1-BAA4C88B30DA}" sibTransId="{32A8CA02-A14C-4AA7-AE6C-0041AFD3A5EC}"/>
    <dgm:cxn modelId="{1882AB64-7BD3-4CD3-A063-246A8B15442A}" srcId="{367E4B77-537F-436A-8BAE-AB1137E47772}" destId="{A07604BF-EA73-49BC-9040-B76EBDFDCBFF}" srcOrd="3" destOrd="0" parTransId="{4BF10A70-1E7C-4793-8F69-DD3A83EC1A7F}" sibTransId="{F7C61C90-E799-4441-B1B1-7337E0C8FB39}"/>
    <dgm:cxn modelId="{F662266F-1154-4B4D-B381-36B503F53A80}" type="presOf" srcId="{2A6C2959-7A39-4B37-BC36-5AA8A5367BAB}" destId="{EBE06EFE-305A-441A-B7B3-C7F35724AFFD}" srcOrd="1" destOrd="0" presId="urn:microsoft.com/office/officeart/2005/8/layout/vProcess5"/>
    <dgm:cxn modelId="{0C4DA68D-FE60-470C-A3E7-81B95E8F967B}" srcId="{367E4B77-537F-436A-8BAE-AB1137E47772}" destId="{2A6C2959-7A39-4B37-BC36-5AA8A5367BAB}" srcOrd="0" destOrd="0" parTransId="{B7D9172E-46A4-43D3-B359-D0A71DF18024}" sibTransId="{6393ED2E-EB5E-4C45-A957-589CE5758333}"/>
    <dgm:cxn modelId="{E0B0B398-FF90-4F7F-83AC-5F813E270C16}" type="presOf" srcId="{5BA716FB-631B-49A6-8532-6404E3A513EB}" destId="{475808BE-59DF-4FDC-BE72-C32C75381B45}" srcOrd="0" destOrd="0" presId="urn:microsoft.com/office/officeart/2005/8/layout/vProcess5"/>
    <dgm:cxn modelId="{BB44289B-A9A5-44AD-AAD2-80D319807C37}" type="presOf" srcId="{B61A6687-D803-492E-8CD1-990D38883A0E}" destId="{1C839B62-0336-46DB-8160-1F740B1E54D7}" srcOrd="1" destOrd="0" presId="urn:microsoft.com/office/officeart/2005/8/layout/vProcess5"/>
    <dgm:cxn modelId="{9EAC7BA3-DB46-40E6-89EC-082CE632D429}" type="presOf" srcId="{32A8CA02-A14C-4AA7-AE6C-0041AFD3A5EC}" destId="{C1684B63-FD3A-4F16-9FFB-AEF2114AC72F}" srcOrd="0" destOrd="0" presId="urn:microsoft.com/office/officeart/2005/8/layout/vProcess5"/>
    <dgm:cxn modelId="{8BC657CA-A11B-4BAC-9818-53C8B67117FB}" type="presOf" srcId="{367E4B77-537F-436A-8BAE-AB1137E47772}" destId="{5E7CBC72-3F07-46A7-951B-27DE24F56E36}" srcOrd="0" destOrd="0" presId="urn:microsoft.com/office/officeart/2005/8/layout/vProcess5"/>
    <dgm:cxn modelId="{272F48DC-F67B-4F87-B286-6291D020EE9E}" srcId="{367E4B77-537F-436A-8BAE-AB1137E47772}" destId="{B61A6687-D803-492E-8CD1-990D38883A0E}" srcOrd="1" destOrd="0" parTransId="{C2DA681F-5910-4C8C-89E6-F7CF46869874}" sibTransId="{BB37DD18-E4A8-43F7-9C7C-E24A2BE8C0F4}"/>
    <dgm:cxn modelId="{6B0226F2-8B99-4191-ACE1-D4DD726739CA}" type="presOf" srcId="{6393ED2E-EB5E-4C45-A957-589CE5758333}" destId="{E89E30A1-36C8-4EA4-8A18-7206232FBABE}" srcOrd="0" destOrd="0" presId="urn:microsoft.com/office/officeart/2005/8/layout/vProcess5"/>
    <dgm:cxn modelId="{3E904F81-9C08-4FFE-99A6-CD565C866AEC}" type="presParOf" srcId="{5E7CBC72-3F07-46A7-951B-27DE24F56E36}" destId="{5B9795C1-A566-4357-B2B7-761C2080F50D}" srcOrd="0" destOrd="0" presId="urn:microsoft.com/office/officeart/2005/8/layout/vProcess5"/>
    <dgm:cxn modelId="{ADDAA6C3-B35E-48C0-98E5-AAC770B83D90}" type="presParOf" srcId="{5E7CBC72-3F07-46A7-951B-27DE24F56E36}" destId="{C460079D-7E69-410A-BB28-529F9D736266}" srcOrd="1" destOrd="0" presId="urn:microsoft.com/office/officeart/2005/8/layout/vProcess5"/>
    <dgm:cxn modelId="{2CC87049-32F4-4AF6-97F5-F3BF6268E7B6}" type="presParOf" srcId="{5E7CBC72-3F07-46A7-951B-27DE24F56E36}" destId="{DABED954-2D04-4C6F-A900-041AF4CA86B7}" srcOrd="2" destOrd="0" presId="urn:microsoft.com/office/officeart/2005/8/layout/vProcess5"/>
    <dgm:cxn modelId="{13BC888A-2A10-478B-AECC-57FCBFB6DED4}" type="presParOf" srcId="{5E7CBC72-3F07-46A7-951B-27DE24F56E36}" destId="{475808BE-59DF-4FDC-BE72-C32C75381B45}" srcOrd="3" destOrd="0" presId="urn:microsoft.com/office/officeart/2005/8/layout/vProcess5"/>
    <dgm:cxn modelId="{A92E870B-449E-462A-AD47-70F647A3C262}" type="presParOf" srcId="{5E7CBC72-3F07-46A7-951B-27DE24F56E36}" destId="{9CDE87A8-6DD8-4E3F-B737-28A90DEEDC39}" srcOrd="4" destOrd="0" presId="urn:microsoft.com/office/officeart/2005/8/layout/vProcess5"/>
    <dgm:cxn modelId="{94FA7DA5-AB42-477F-9DC4-FFF1E2A694A5}" type="presParOf" srcId="{5E7CBC72-3F07-46A7-951B-27DE24F56E36}" destId="{E89E30A1-36C8-4EA4-8A18-7206232FBABE}" srcOrd="5" destOrd="0" presId="urn:microsoft.com/office/officeart/2005/8/layout/vProcess5"/>
    <dgm:cxn modelId="{8755A9A5-58B8-4829-9A84-471574253BD4}" type="presParOf" srcId="{5E7CBC72-3F07-46A7-951B-27DE24F56E36}" destId="{E9F433EC-71BB-4AFA-ADD9-87128BF0B3D5}" srcOrd="6" destOrd="0" presId="urn:microsoft.com/office/officeart/2005/8/layout/vProcess5"/>
    <dgm:cxn modelId="{0C95CE0E-2A31-41BA-80E4-8669A64C9FAD}" type="presParOf" srcId="{5E7CBC72-3F07-46A7-951B-27DE24F56E36}" destId="{C1684B63-FD3A-4F16-9FFB-AEF2114AC72F}" srcOrd="7" destOrd="0" presId="urn:microsoft.com/office/officeart/2005/8/layout/vProcess5"/>
    <dgm:cxn modelId="{939B7271-402A-4C89-9160-9B360519A476}" type="presParOf" srcId="{5E7CBC72-3F07-46A7-951B-27DE24F56E36}" destId="{EBE06EFE-305A-441A-B7B3-C7F35724AFFD}" srcOrd="8" destOrd="0" presId="urn:microsoft.com/office/officeart/2005/8/layout/vProcess5"/>
    <dgm:cxn modelId="{35EFD0A6-E308-4ECC-B439-9E633F9496BF}" type="presParOf" srcId="{5E7CBC72-3F07-46A7-951B-27DE24F56E36}" destId="{1C839B62-0336-46DB-8160-1F740B1E54D7}" srcOrd="9" destOrd="0" presId="urn:microsoft.com/office/officeart/2005/8/layout/vProcess5"/>
    <dgm:cxn modelId="{19B2B9D3-256B-4C4D-A264-10B11CBE717D}" type="presParOf" srcId="{5E7CBC72-3F07-46A7-951B-27DE24F56E36}" destId="{245C1C74-FC9E-498B-8DA5-4E69245AE975}" srcOrd="10" destOrd="0" presId="urn:microsoft.com/office/officeart/2005/8/layout/vProcess5"/>
    <dgm:cxn modelId="{DA753184-0DD6-4FDC-BAF7-ACA2147BC3AC}" type="presParOf" srcId="{5E7CBC72-3F07-46A7-951B-27DE24F56E36}" destId="{1F5D09B5-BA02-4DD0-B06C-CBAB1566B2A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6E07E7C-00B0-40AE-84A9-B860D80FCFCB}" type="doc">
      <dgm:prSet loTypeId="urn:microsoft.com/office/officeart/2008/layout/VerticalCurvedList" loCatId="list" qsTypeId="urn:microsoft.com/office/officeart/2005/8/quickstyle/simple1" qsCatId="simple" csTypeId="urn:microsoft.com/office/officeart/2005/8/colors/colorful3" csCatId="colorful"/>
      <dgm:spPr/>
      <dgm:t>
        <a:bodyPr/>
        <a:lstStyle/>
        <a:p>
          <a:endParaRPr lang="en-US"/>
        </a:p>
      </dgm:t>
    </dgm:pt>
    <dgm:pt modelId="{1BDD193B-A74F-448B-AD97-E9FA7F97F25B}">
      <dgm:prSet/>
      <dgm:spPr/>
      <dgm:t>
        <a:bodyPr/>
        <a:lstStyle/>
        <a:p>
          <a:pPr rtl="0"/>
          <a:r>
            <a:rPr lang="en-US"/>
            <a:t>Cardiovascular patients with depression experience 50 per cent more acute exacerbations per year (</a:t>
          </a:r>
          <a:r>
            <a:rPr lang="en-US" err="1"/>
            <a:t>Whooley</a:t>
          </a:r>
          <a:r>
            <a:rPr lang="en-US"/>
            <a:t> et al 2008) and have higher mortality rates (</a:t>
          </a:r>
          <a:r>
            <a:rPr lang="en-US" err="1"/>
            <a:t>Katon</a:t>
          </a:r>
          <a:r>
            <a:rPr lang="en-US"/>
            <a:t> 2003). </a:t>
          </a:r>
        </a:p>
      </dgm:t>
    </dgm:pt>
    <dgm:pt modelId="{10E6D36B-5A6A-4412-A3AF-562AC9435F12}" type="parTrans" cxnId="{372F0EC0-C829-4FD0-A497-0A40D662DE25}">
      <dgm:prSet/>
      <dgm:spPr/>
      <dgm:t>
        <a:bodyPr/>
        <a:lstStyle/>
        <a:p>
          <a:endParaRPr lang="en-US"/>
        </a:p>
      </dgm:t>
    </dgm:pt>
    <dgm:pt modelId="{EA9BDC27-D07F-4DDB-B422-856AD269420B}" type="sibTrans" cxnId="{372F0EC0-C829-4FD0-A497-0A40D662DE25}">
      <dgm:prSet/>
      <dgm:spPr/>
      <dgm:t>
        <a:bodyPr/>
        <a:lstStyle/>
        <a:p>
          <a:endParaRPr lang="en-US"/>
        </a:p>
      </dgm:t>
    </dgm:pt>
    <dgm:pt modelId="{07B0560E-72CE-4548-9D72-550E4FE5668E}">
      <dgm:prSet/>
      <dgm:spPr/>
      <dgm:t>
        <a:bodyPr/>
        <a:lstStyle/>
        <a:p>
          <a:pPr rtl="0"/>
          <a:r>
            <a:rPr lang="en-US"/>
            <a:t>A meta-analysis suggested that depression leads to a two- to threefold increase in </a:t>
          </a:r>
          <a:r>
            <a:rPr lang="en-US" b="1"/>
            <a:t>negative outcomes </a:t>
          </a:r>
          <a:r>
            <a:rPr lang="en-US"/>
            <a:t>for people with acute </a:t>
          </a:r>
          <a:r>
            <a:rPr lang="en-US" b="1"/>
            <a:t>coronary syndromes </a:t>
          </a:r>
          <a:r>
            <a:rPr lang="en-US"/>
            <a:t>(Barth et al 2004). </a:t>
          </a:r>
        </a:p>
      </dgm:t>
    </dgm:pt>
    <dgm:pt modelId="{E1D06714-7CFE-4E40-9C46-FF65E2590BCE}" type="parTrans" cxnId="{1B8920FC-E7FF-4A37-9383-F0A9D9E6A900}">
      <dgm:prSet/>
      <dgm:spPr/>
      <dgm:t>
        <a:bodyPr/>
        <a:lstStyle/>
        <a:p>
          <a:endParaRPr lang="en-US"/>
        </a:p>
      </dgm:t>
    </dgm:pt>
    <dgm:pt modelId="{AC9BC850-D522-44D8-845F-27B9F1673C3F}" type="sibTrans" cxnId="{1B8920FC-E7FF-4A37-9383-F0A9D9E6A900}">
      <dgm:prSet/>
      <dgm:spPr/>
      <dgm:t>
        <a:bodyPr/>
        <a:lstStyle/>
        <a:p>
          <a:endParaRPr lang="en-US"/>
        </a:p>
      </dgm:t>
    </dgm:pt>
    <dgm:pt modelId="{B931EB09-4E2E-4464-8F23-1E84B7410E32}">
      <dgm:prSet/>
      <dgm:spPr/>
      <dgm:t>
        <a:bodyPr/>
        <a:lstStyle/>
        <a:p>
          <a:pPr rtl="0"/>
          <a:r>
            <a:rPr lang="en-US" err="1"/>
            <a:t>Lesperance</a:t>
          </a:r>
          <a:r>
            <a:rPr lang="en-US"/>
            <a:t> et al (2002) - </a:t>
          </a:r>
          <a:r>
            <a:rPr lang="en-US" b="1"/>
            <a:t>depression increases mortality </a:t>
          </a:r>
          <a:r>
            <a:rPr lang="en-US"/>
            <a:t>rates after heart attack by 3.5 times </a:t>
          </a:r>
        </a:p>
      </dgm:t>
    </dgm:pt>
    <dgm:pt modelId="{7A4BFF01-E7F7-4BC8-A6AD-025A11342314}" type="parTrans" cxnId="{2DF92842-9774-4A09-A56C-1FE0B0321543}">
      <dgm:prSet/>
      <dgm:spPr/>
      <dgm:t>
        <a:bodyPr/>
        <a:lstStyle/>
        <a:p>
          <a:endParaRPr lang="en-US"/>
        </a:p>
      </dgm:t>
    </dgm:pt>
    <dgm:pt modelId="{ED6FC918-4B32-4481-8551-8FC84D17BF25}" type="sibTrans" cxnId="{2DF92842-9774-4A09-A56C-1FE0B0321543}">
      <dgm:prSet/>
      <dgm:spPr/>
      <dgm:t>
        <a:bodyPr/>
        <a:lstStyle/>
        <a:p>
          <a:endParaRPr lang="en-US"/>
        </a:p>
      </dgm:t>
    </dgm:pt>
    <dgm:pt modelId="{53D5CCEB-96CC-4793-AB0E-15048EB54AEE}">
      <dgm:prSet/>
      <dgm:spPr/>
      <dgm:t>
        <a:bodyPr/>
        <a:lstStyle/>
        <a:p>
          <a:pPr rtl="0"/>
          <a:r>
            <a:rPr lang="en-US"/>
            <a:t>Blumenthal et al (2003) – a twofold increase in </a:t>
          </a:r>
          <a:r>
            <a:rPr lang="en-US" b="1"/>
            <a:t>mortality after heart bypass surgery </a:t>
          </a:r>
          <a:r>
            <a:rPr lang="en-US"/>
            <a:t>over an average follow-up period of five years</a:t>
          </a:r>
        </a:p>
      </dgm:t>
    </dgm:pt>
    <dgm:pt modelId="{1003BC72-94BB-4D69-B45B-790AA4A85C40}" type="parTrans" cxnId="{5B493D56-8136-4713-BDCF-F87365085BD7}">
      <dgm:prSet/>
      <dgm:spPr/>
      <dgm:t>
        <a:bodyPr/>
        <a:lstStyle/>
        <a:p>
          <a:endParaRPr lang="en-US"/>
        </a:p>
      </dgm:t>
    </dgm:pt>
    <dgm:pt modelId="{B23E84CC-9817-46D5-B0CA-E02064F0AEAB}" type="sibTrans" cxnId="{5B493D56-8136-4713-BDCF-F87365085BD7}">
      <dgm:prSet/>
      <dgm:spPr/>
      <dgm:t>
        <a:bodyPr/>
        <a:lstStyle/>
        <a:p>
          <a:endParaRPr lang="en-US"/>
        </a:p>
      </dgm:t>
    </dgm:pt>
    <dgm:pt modelId="{DB223F72-592F-4005-9D5D-E8C284302841}">
      <dgm:prSet/>
      <dgm:spPr/>
      <dgm:t>
        <a:bodyPr/>
        <a:lstStyle/>
        <a:p>
          <a:pPr rtl="0"/>
          <a:r>
            <a:rPr lang="en-US"/>
            <a:t>Patients with chronic heart failure are </a:t>
          </a:r>
          <a:r>
            <a:rPr lang="en-US" b="1"/>
            <a:t>eight times </a:t>
          </a:r>
          <a:r>
            <a:rPr lang="en-US"/>
            <a:t>more likely to die within 30 months if they have depression (</a:t>
          </a:r>
          <a:r>
            <a:rPr lang="en-US" err="1"/>
            <a:t>Junger</a:t>
          </a:r>
          <a:r>
            <a:rPr lang="en-US"/>
            <a:t> et al 2005).</a:t>
          </a:r>
        </a:p>
      </dgm:t>
    </dgm:pt>
    <dgm:pt modelId="{14B4078E-14ED-472C-A4FA-903C4DE340B3}" type="parTrans" cxnId="{36D5EC49-1FF0-46FF-83A6-3322075724F7}">
      <dgm:prSet/>
      <dgm:spPr/>
      <dgm:t>
        <a:bodyPr/>
        <a:lstStyle/>
        <a:p>
          <a:endParaRPr lang="en-US"/>
        </a:p>
      </dgm:t>
    </dgm:pt>
    <dgm:pt modelId="{BB580B99-B791-4743-8C74-7098883C13F7}" type="sibTrans" cxnId="{36D5EC49-1FF0-46FF-83A6-3322075724F7}">
      <dgm:prSet/>
      <dgm:spPr/>
      <dgm:t>
        <a:bodyPr/>
        <a:lstStyle/>
        <a:p>
          <a:endParaRPr lang="en-US"/>
        </a:p>
      </dgm:t>
    </dgm:pt>
    <dgm:pt modelId="{12AFCE66-03AE-4DC3-9829-E201CF376C53}" type="pres">
      <dgm:prSet presAssocID="{56E07E7C-00B0-40AE-84A9-B860D80FCFCB}" presName="Name0" presStyleCnt="0">
        <dgm:presLayoutVars>
          <dgm:chMax val="7"/>
          <dgm:chPref val="7"/>
          <dgm:dir/>
        </dgm:presLayoutVars>
      </dgm:prSet>
      <dgm:spPr/>
    </dgm:pt>
    <dgm:pt modelId="{FCA349FF-858C-434E-9DF4-47E62CF28EF6}" type="pres">
      <dgm:prSet presAssocID="{56E07E7C-00B0-40AE-84A9-B860D80FCFCB}" presName="Name1" presStyleCnt="0"/>
      <dgm:spPr/>
    </dgm:pt>
    <dgm:pt modelId="{9B80C4B9-0697-4DE7-BB0C-F9A717B0F7CB}" type="pres">
      <dgm:prSet presAssocID="{56E07E7C-00B0-40AE-84A9-B860D80FCFCB}" presName="cycle" presStyleCnt="0"/>
      <dgm:spPr/>
    </dgm:pt>
    <dgm:pt modelId="{DD60FF8F-A691-4070-BFEB-1678F6C42C52}" type="pres">
      <dgm:prSet presAssocID="{56E07E7C-00B0-40AE-84A9-B860D80FCFCB}" presName="srcNode" presStyleLbl="node1" presStyleIdx="0" presStyleCnt="5"/>
      <dgm:spPr/>
    </dgm:pt>
    <dgm:pt modelId="{BE825DB6-587F-47AA-BFF1-3375774D6B6F}" type="pres">
      <dgm:prSet presAssocID="{56E07E7C-00B0-40AE-84A9-B860D80FCFCB}" presName="conn" presStyleLbl="parChTrans1D2" presStyleIdx="0" presStyleCnt="1"/>
      <dgm:spPr/>
    </dgm:pt>
    <dgm:pt modelId="{B2CD7FC8-B3CF-48B0-9CA7-6728E6DD1492}" type="pres">
      <dgm:prSet presAssocID="{56E07E7C-00B0-40AE-84A9-B860D80FCFCB}" presName="extraNode" presStyleLbl="node1" presStyleIdx="0" presStyleCnt="5"/>
      <dgm:spPr/>
    </dgm:pt>
    <dgm:pt modelId="{361E28EB-7D59-4B3B-8971-73F623A2BD20}" type="pres">
      <dgm:prSet presAssocID="{56E07E7C-00B0-40AE-84A9-B860D80FCFCB}" presName="dstNode" presStyleLbl="node1" presStyleIdx="0" presStyleCnt="5"/>
      <dgm:spPr/>
    </dgm:pt>
    <dgm:pt modelId="{83392CBB-2AD2-43DB-902A-1E08A05359A8}" type="pres">
      <dgm:prSet presAssocID="{1BDD193B-A74F-448B-AD97-E9FA7F97F25B}" presName="text_1" presStyleLbl="node1" presStyleIdx="0" presStyleCnt="5">
        <dgm:presLayoutVars>
          <dgm:bulletEnabled val="1"/>
        </dgm:presLayoutVars>
      </dgm:prSet>
      <dgm:spPr/>
    </dgm:pt>
    <dgm:pt modelId="{F44DC3A0-D387-42EE-83AA-B5AB1649BB47}" type="pres">
      <dgm:prSet presAssocID="{1BDD193B-A74F-448B-AD97-E9FA7F97F25B}" presName="accent_1" presStyleCnt="0"/>
      <dgm:spPr/>
    </dgm:pt>
    <dgm:pt modelId="{A3678268-F13A-4F88-B093-D29953EF0074}" type="pres">
      <dgm:prSet presAssocID="{1BDD193B-A74F-448B-AD97-E9FA7F97F25B}" presName="accentRepeatNode" presStyleLbl="solidFgAcc1" presStyleIdx="0" presStyleCnt="5"/>
      <dgm:spPr/>
    </dgm:pt>
    <dgm:pt modelId="{7E12A530-9F0B-41BE-A402-61B97DB23F3C}" type="pres">
      <dgm:prSet presAssocID="{07B0560E-72CE-4548-9D72-550E4FE5668E}" presName="text_2" presStyleLbl="node1" presStyleIdx="1" presStyleCnt="5">
        <dgm:presLayoutVars>
          <dgm:bulletEnabled val="1"/>
        </dgm:presLayoutVars>
      </dgm:prSet>
      <dgm:spPr/>
    </dgm:pt>
    <dgm:pt modelId="{62DC70FE-DF6B-4CFD-9F03-3EDC836A27F8}" type="pres">
      <dgm:prSet presAssocID="{07B0560E-72CE-4548-9D72-550E4FE5668E}" presName="accent_2" presStyleCnt="0"/>
      <dgm:spPr/>
    </dgm:pt>
    <dgm:pt modelId="{24666B90-C53A-49CF-94CC-8919AA2FEEDC}" type="pres">
      <dgm:prSet presAssocID="{07B0560E-72CE-4548-9D72-550E4FE5668E}" presName="accentRepeatNode" presStyleLbl="solidFgAcc1" presStyleIdx="1" presStyleCnt="5"/>
      <dgm:spPr/>
    </dgm:pt>
    <dgm:pt modelId="{92CA829A-836D-4E78-A7D2-54B1082C4252}" type="pres">
      <dgm:prSet presAssocID="{B931EB09-4E2E-4464-8F23-1E84B7410E32}" presName="text_3" presStyleLbl="node1" presStyleIdx="2" presStyleCnt="5">
        <dgm:presLayoutVars>
          <dgm:bulletEnabled val="1"/>
        </dgm:presLayoutVars>
      </dgm:prSet>
      <dgm:spPr/>
    </dgm:pt>
    <dgm:pt modelId="{44446859-0991-44B8-923C-917C225B0624}" type="pres">
      <dgm:prSet presAssocID="{B931EB09-4E2E-4464-8F23-1E84B7410E32}" presName="accent_3" presStyleCnt="0"/>
      <dgm:spPr/>
    </dgm:pt>
    <dgm:pt modelId="{3BECD9A6-03F2-45F7-8662-6B3EC6217F5D}" type="pres">
      <dgm:prSet presAssocID="{B931EB09-4E2E-4464-8F23-1E84B7410E32}" presName="accentRepeatNode" presStyleLbl="solidFgAcc1" presStyleIdx="2" presStyleCnt="5"/>
      <dgm:spPr/>
    </dgm:pt>
    <dgm:pt modelId="{151FCCA6-5EE9-4627-923E-9E6600F480F9}" type="pres">
      <dgm:prSet presAssocID="{53D5CCEB-96CC-4793-AB0E-15048EB54AEE}" presName="text_4" presStyleLbl="node1" presStyleIdx="3" presStyleCnt="5">
        <dgm:presLayoutVars>
          <dgm:bulletEnabled val="1"/>
        </dgm:presLayoutVars>
      </dgm:prSet>
      <dgm:spPr/>
    </dgm:pt>
    <dgm:pt modelId="{B5B1325B-2E61-4ED8-942D-63041B6B0B47}" type="pres">
      <dgm:prSet presAssocID="{53D5CCEB-96CC-4793-AB0E-15048EB54AEE}" presName="accent_4" presStyleCnt="0"/>
      <dgm:spPr/>
    </dgm:pt>
    <dgm:pt modelId="{8E4FCDAF-8261-49D0-B4E8-7EFCF125FE96}" type="pres">
      <dgm:prSet presAssocID="{53D5CCEB-96CC-4793-AB0E-15048EB54AEE}" presName="accentRepeatNode" presStyleLbl="solidFgAcc1" presStyleIdx="3" presStyleCnt="5"/>
      <dgm:spPr/>
    </dgm:pt>
    <dgm:pt modelId="{9B3973CA-EC55-42BF-8F1A-6F54BF81D85E}" type="pres">
      <dgm:prSet presAssocID="{DB223F72-592F-4005-9D5D-E8C284302841}" presName="text_5" presStyleLbl="node1" presStyleIdx="4" presStyleCnt="5">
        <dgm:presLayoutVars>
          <dgm:bulletEnabled val="1"/>
        </dgm:presLayoutVars>
      </dgm:prSet>
      <dgm:spPr/>
    </dgm:pt>
    <dgm:pt modelId="{6D183721-6106-4F8E-8C70-F91B6F64D677}" type="pres">
      <dgm:prSet presAssocID="{DB223F72-592F-4005-9D5D-E8C284302841}" presName="accent_5" presStyleCnt="0"/>
      <dgm:spPr/>
    </dgm:pt>
    <dgm:pt modelId="{5DA1632A-1B8D-4B1C-8AC9-FB3A438D952F}" type="pres">
      <dgm:prSet presAssocID="{DB223F72-592F-4005-9D5D-E8C284302841}" presName="accentRepeatNode" presStyleLbl="solidFgAcc1" presStyleIdx="4" presStyleCnt="5"/>
      <dgm:spPr/>
    </dgm:pt>
  </dgm:ptLst>
  <dgm:cxnLst>
    <dgm:cxn modelId="{F918AC04-E227-49C5-8016-215EC4DDE4D8}" type="presOf" srcId="{DB223F72-592F-4005-9D5D-E8C284302841}" destId="{9B3973CA-EC55-42BF-8F1A-6F54BF81D85E}" srcOrd="0" destOrd="0" presId="urn:microsoft.com/office/officeart/2008/layout/VerticalCurvedList"/>
    <dgm:cxn modelId="{2F871335-1038-4071-856E-BE4B4CF96007}" type="presOf" srcId="{1BDD193B-A74F-448B-AD97-E9FA7F97F25B}" destId="{83392CBB-2AD2-43DB-902A-1E08A05359A8}" srcOrd="0" destOrd="0" presId="urn:microsoft.com/office/officeart/2008/layout/VerticalCurvedList"/>
    <dgm:cxn modelId="{2DF92842-9774-4A09-A56C-1FE0B0321543}" srcId="{56E07E7C-00B0-40AE-84A9-B860D80FCFCB}" destId="{B931EB09-4E2E-4464-8F23-1E84B7410E32}" srcOrd="2" destOrd="0" parTransId="{7A4BFF01-E7F7-4BC8-A6AD-025A11342314}" sibTransId="{ED6FC918-4B32-4481-8551-8FC84D17BF25}"/>
    <dgm:cxn modelId="{36D5EC49-1FF0-46FF-83A6-3322075724F7}" srcId="{56E07E7C-00B0-40AE-84A9-B860D80FCFCB}" destId="{DB223F72-592F-4005-9D5D-E8C284302841}" srcOrd="4" destOrd="0" parTransId="{14B4078E-14ED-472C-A4FA-903C4DE340B3}" sibTransId="{BB580B99-B791-4743-8C74-7098883C13F7}"/>
    <dgm:cxn modelId="{BC4A9A4F-3FB5-41E6-9974-6BC8C004A71B}" type="presOf" srcId="{53D5CCEB-96CC-4793-AB0E-15048EB54AEE}" destId="{151FCCA6-5EE9-4627-923E-9E6600F480F9}" srcOrd="0" destOrd="0" presId="urn:microsoft.com/office/officeart/2008/layout/VerticalCurvedList"/>
    <dgm:cxn modelId="{6689BE53-1C78-42B4-9527-339410B73690}" type="presOf" srcId="{07B0560E-72CE-4548-9D72-550E4FE5668E}" destId="{7E12A530-9F0B-41BE-A402-61B97DB23F3C}" srcOrd="0" destOrd="0" presId="urn:microsoft.com/office/officeart/2008/layout/VerticalCurvedList"/>
    <dgm:cxn modelId="{5B493D56-8136-4713-BDCF-F87365085BD7}" srcId="{56E07E7C-00B0-40AE-84A9-B860D80FCFCB}" destId="{53D5CCEB-96CC-4793-AB0E-15048EB54AEE}" srcOrd="3" destOrd="0" parTransId="{1003BC72-94BB-4D69-B45B-790AA4A85C40}" sibTransId="{B23E84CC-9817-46D5-B0CA-E02064F0AEAB}"/>
    <dgm:cxn modelId="{3238B696-9287-4474-B46B-B0BD87154E13}" type="presOf" srcId="{B931EB09-4E2E-4464-8F23-1E84B7410E32}" destId="{92CA829A-836D-4E78-A7D2-54B1082C4252}" srcOrd="0" destOrd="0" presId="urn:microsoft.com/office/officeart/2008/layout/VerticalCurvedList"/>
    <dgm:cxn modelId="{491EA5A5-374E-4BEF-987C-191D91EA8CF7}" type="presOf" srcId="{EA9BDC27-D07F-4DDB-B422-856AD269420B}" destId="{BE825DB6-587F-47AA-BFF1-3375774D6B6F}" srcOrd="0" destOrd="0" presId="urn:microsoft.com/office/officeart/2008/layout/VerticalCurvedList"/>
    <dgm:cxn modelId="{544C85B4-39E7-4802-AE0B-279E8D7B4427}" type="presOf" srcId="{56E07E7C-00B0-40AE-84A9-B860D80FCFCB}" destId="{12AFCE66-03AE-4DC3-9829-E201CF376C53}" srcOrd="0" destOrd="0" presId="urn:microsoft.com/office/officeart/2008/layout/VerticalCurvedList"/>
    <dgm:cxn modelId="{372F0EC0-C829-4FD0-A497-0A40D662DE25}" srcId="{56E07E7C-00B0-40AE-84A9-B860D80FCFCB}" destId="{1BDD193B-A74F-448B-AD97-E9FA7F97F25B}" srcOrd="0" destOrd="0" parTransId="{10E6D36B-5A6A-4412-A3AF-562AC9435F12}" sibTransId="{EA9BDC27-D07F-4DDB-B422-856AD269420B}"/>
    <dgm:cxn modelId="{1B8920FC-E7FF-4A37-9383-F0A9D9E6A900}" srcId="{56E07E7C-00B0-40AE-84A9-B860D80FCFCB}" destId="{07B0560E-72CE-4548-9D72-550E4FE5668E}" srcOrd="1" destOrd="0" parTransId="{E1D06714-7CFE-4E40-9C46-FF65E2590BCE}" sibTransId="{AC9BC850-D522-44D8-845F-27B9F1673C3F}"/>
    <dgm:cxn modelId="{297D725A-D120-4A88-903B-D44DE4940934}" type="presParOf" srcId="{12AFCE66-03AE-4DC3-9829-E201CF376C53}" destId="{FCA349FF-858C-434E-9DF4-47E62CF28EF6}" srcOrd="0" destOrd="0" presId="urn:microsoft.com/office/officeart/2008/layout/VerticalCurvedList"/>
    <dgm:cxn modelId="{1BAC8A2F-12DA-4A3B-9564-74D56EFFF4D2}" type="presParOf" srcId="{FCA349FF-858C-434E-9DF4-47E62CF28EF6}" destId="{9B80C4B9-0697-4DE7-BB0C-F9A717B0F7CB}" srcOrd="0" destOrd="0" presId="urn:microsoft.com/office/officeart/2008/layout/VerticalCurvedList"/>
    <dgm:cxn modelId="{8C562FDB-CA1E-4284-9833-1DE56C54E74D}" type="presParOf" srcId="{9B80C4B9-0697-4DE7-BB0C-F9A717B0F7CB}" destId="{DD60FF8F-A691-4070-BFEB-1678F6C42C52}" srcOrd="0" destOrd="0" presId="urn:microsoft.com/office/officeart/2008/layout/VerticalCurvedList"/>
    <dgm:cxn modelId="{24F833A0-4269-482E-B927-AC2C7C4FFEED}" type="presParOf" srcId="{9B80C4B9-0697-4DE7-BB0C-F9A717B0F7CB}" destId="{BE825DB6-587F-47AA-BFF1-3375774D6B6F}" srcOrd="1" destOrd="0" presId="urn:microsoft.com/office/officeart/2008/layout/VerticalCurvedList"/>
    <dgm:cxn modelId="{4E3358E4-5C83-42F0-BFDE-13ECE70C999B}" type="presParOf" srcId="{9B80C4B9-0697-4DE7-BB0C-F9A717B0F7CB}" destId="{B2CD7FC8-B3CF-48B0-9CA7-6728E6DD1492}" srcOrd="2" destOrd="0" presId="urn:microsoft.com/office/officeart/2008/layout/VerticalCurvedList"/>
    <dgm:cxn modelId="{9073B8DC-617B-42FF-925D-3F7188943B83}" type="presParOf" srcId="{9B80C4B9-0697-4DE7-BB0C-F9A717B0F7CB}" destId="{361E28EB-7D59-4B3B-8971-73F623A2BD20}" srcOrd="3" destOrd="0" presId="urn:microsoft.com/office/officeart/2008/layout/VerticalCurvedList"/>
    <dgm:cxn modelId="{B9E949A5-96D7-4A0F-A0CB-3F6842139B9D}" type="presParOf" srcId="{FCA349FF-858C-434E-9DF4-47E62CF28EF6}" destId="{83392CBB-2AD2-43DB-902A-1E08A05359A8}" srcOrd="1" destOrd="0" presId="urn:microsoft.com/office/officeart/2008/layout/VerticalCurvedList"/>
    <dgm:cxn modelId="{FD5163FE-4B3F-44D3-9C38-C4DA8982479F}" type="presParOf" srcId="{FCA349FF-858C-434E-9DF4-47E62CF28EF6}" destId="{F44DC3A0-D387-42EE-83AA-B5AB1649BB47}" srcOrd="2" destOrd="0" presId="urn:microsoft.com/office/officeart/2008/layout/VerticalCurvedList"/>
    <dgm:cxn modelId="{95605D14-794A-455E-8E5B-B9468B8D8A88}" type="presParOf" srcId="{F44DC3A0-D387-42EE-83AA-B5AB1649BB47}" destId="{A3678268-F13A-4F88-B093-D29953EF0074}" srcOrd="0" destOrd="0" presId="urn:microsoft.com/office/officeart/2008/layout/VerticalCurvedList"/>
    <dgm:cxn modelId="{5F6BFA0F-0E9D-4A6B-97B5-3270B37EE918}" type="presParOf" srcId="{FCA349FF-858C-434E-9DF4-47E62CF28EF6}" destId="{7E12A530-9F0B-41BE-A402-61B97DB23F3C}" srcOrd="3" destOrd="0" presId="urn:microsoft.com/office/officeart/2008/layout/VerticalCurvedList"/>
    <dgm:cxn modelId="{495EB9F8-6B7F-495D-940A-E22C6B530A33}" type="presParOf" srcId="{FCA349FF-858C-434E-9DF4-47E62CF28EF6}" destId="{62DC70FE-DF6B-4CFD-9F03-3EDC836A27F8}" srcOrd="4" destOrd="0" presId="urn:microsoft.com/office/officeart/2008/layout/VerticalCurvedList"/>
    <dgm:cxn modelId="{52101B1A-1DDA-4DD1-B094-14319B452E90}" type="presParOf" srcId="{62DC70FE-DF6B-4CFD-9F03-3EDC836A27F8}" destId="{24666B90-C53A-49CF-94CC-8919AA2FEEDC}" srcOrd="0" destOrd="0" presId="urn:microsoft.com/office/officeart/2008/layout/VerticalCurvedList"/>
    <dgm:cxn modelId="{5CDC4635-CAA4-4BBD-997E-1B7629B61FBC}" type="presParOf" srcId="{FCA349FF-858C-434E-9DF4-47E62CF28EF6}" destId="{92CA829A-836D-4E78-A7D2-54B1082C4252}" srcOrd="5" destOrd="0" presId="urn:microsoft.com/office/officeart/2008/layout/VerticalCurvedList"/>
    <dgm:cxn modelId="{DB2D722E-1AE1-46AD-AE5F-98BBEE226382}" type="presParOf" srcId="{FCA349FF-858C-434E-9DF4-47E62CF28EF6}" destId="{44446859-0991-44B8-923C-917C225B0624}" srcOrd="6" destOrd="0" presId="urn:microsoft.com/office/officeart/2008/layout/VerticalCurvedList"/>
    <dgm:cxn modelId="{A7B41ADF-E01B-42F9-A48B-31333273D750}" type="presParOf" srcId="{44446859-0991-44B8-923C-917C225B0624}" destId="{3BECD9A6-03F2-45F7-8662-6B3EC6217F5D}" srcOrd="0" destOrd="0" presId="urn:microsoft.com/office/officeart/2008/layout/VerticalCurvedList"/>
    <dgm:cxn modelId="{A67CCC58-49E9-492F-8E3B-917396AC0D84}" type="presParOf" srcId="{FCA349FF-858C-434E-9DF4-47E62CF28EF6}" destId="{151FCCA6-5EE9-4627-923E-9E6600F480F9}" srcOrd="7" destOrd="0" presId="urn:microsoft.com/office/officeart/2008/layout/VerticalCurvedList"/>
    <dgm:cxn modelId="{657F8EA4-05CD-4DF4-8239-9462A9004E8A}" type="presParOf" srcId="{FCA349FF-858C-434E-9DF4-47E62CF28EF6}" destId="{B5B1325B-2E61-4ED8-942D-63041B6B0B47}" srcOrd="8" destOrd="0" presId="urn:microsoft.com/office/officeart/2008/layout/VerticalCurvedList"/>
    <dgm:cxn modelId="{E88A7804-1B71-49BB-BD95-E611117197B5}" type="presParOf" srcId="{B5B1325B-2E61-4ED8-942D-63041B6B0B47}" destId="{8E4FCDAF-8261-49D0-B4E8-7EFCF125FE96}" srcOrd="0" destOrd="0" presId="urn:microsoft.com/office/officeart/2008/layout/VerticalCurvedList"/>
    <dgm:cxn modelId="{F9A2495C-3A93-4E2B-A820-92F4CB2B3791}" type="presParOf" srcId="{FCA349FF-858C-434E-9DF4-47E62CF28EF6}" destId="{9B3973CA-EC55-42BF-8F1A-6F54BF81D85E}" srcOrd="9" destOrd="0" presId="urn:microsoft.com/office/officeart/2008/layout/VerticalCurvedList"/>
    <dgm:cxn modelId="{22CA6D4F-317C-4C4F-907B-0D61EAD49C8A}" type="presParOf" srcId="{FCA349FF-858C-434E-9DF4-47E62CF28EF6}" destId="{6D183721-6106-4F8E-8C70-F91B6F64D677}" srcOrd="10" destOrd="0" presId="urn:microsoft.com/office/officeart/2008/layout/VerticalCurvedList"/>
    <dgm:cxn modelId="{27C291F6-70A1-4EF9-AF13-A18EA0E1CEA6}" type="presParOf" srcId="{6D183721-6106-4F8E-8C70-F91B6F64D677}" destId="{5DA1632A-1B8D-4B1C-8AC9-FB3A438D952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46594C8-C426-43DE-BD6C-D6BF9C996A7D}"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0BA206C4-5838-4D6F-8F91-54FAC3C766B2}">
      <dgm:prSet/>
      <dgm:spPr/>
      <dgm:t>
        <a:bodyPr/>
        <a:lstStyle/>
        <a:p>
          <a:pPr rtl="0"/>
          <a:r>
            <a:rPr lang="en-US"/>
            <a:t>Similarly, </a:t>
          </a:r>
          <a:r>
            <a:rPr lang="en-US" b="1"/>
            <a:t>non-compliance with medication </a:t>
          </a:r>
          <a:r>
            <a:rPr lang="en-US"/>
            <a:t>is higher among COPD patients with depression than those without. A review found that patients with a range of medical conditions are </a:t>
          </a:r>
          <a:r>
            <a:rPr lang="en-US" b="1"/>
            <a:t>three times less likely to take medications as recommended if they also have depression </a:t>
          </a:r>
          <a:r>
            <a:rPr lang="en-US"/>
            <a:t>(</a:t>
          </a:r>
          <a:r>
            <a:rPr lang="en-US" err="1"/>
            <a:t>DiMatteo</a:t>
          </a:r>
          <a:r>
            <a:rPr lang="en-US"/>
            <a:t> et al 2000).</a:t>
          </a:r>
        </a:p>
      </dgm:t>
    </dgm:pt>
    <dgm:pt modelId="{043A673A-6436-49EB-9FD5-D109BAC39AE4}" type="parTrans" cxnId="{D67F944A-48F0-461E-9813-1EB026B7DF97}">
      <dgm:prSet/>
      <dgm:spPr/>
      <dgm:t>
        <a:bodyPr/>
        <a:lstStyle/>
        <a:p>
          <a:endParaRPr lang="en-US"/>
        </a:p>
      </dgm:t>
    </dgm:pt>
    <dgm:pt modelId="{4A570277-ADD9-4226-ADD8-E8B8581CE436}" type="sibTrans" cxnId="{D67F944A-48F0-461E-9813-1EB026B7DF97}">
      <dgm:prSet/>
      <dgm:spPr/>
      <dgm:t>
        <a:bodyPr/>
        <a:lstStyle/>
        <a:p>
          <a:endParaRPr lang="en-US"/>
        </a:p>
      </dgm:t>
    </dgm:pt>
    <dgm:pt modelId="{60C053B2-CC30-4EB1-95BE-AE9A62F4FE70}" type="pres">
      <dgm:prSet presAssocID="{B46594C8-C426-43DE-BD6C-D6BF9C996A7D}" presName="Name0" presStyleCnt="0">
        <dgm:presLayoutVars>
          <dgm:dir/>
          <dgm:resizeHandles val="exact"/>
        </dgm:presLayoutVars>
      </dgm:prSet>
      <dgm:spPr/>
    </dgm:pt>
    <dgm:pt modelId="{D16CA66E-8923-4983-B04B-AF11E6761B6C}" type="pres">
      <dgm:prSet presAssocID="{0BA206C4-5838-4D6F-8F91-54FAC3C766B2}" presName="composite" presStyleCnt="0"/>
      <dgm:spPr/>
    </dgm:pt>
    <dgm:pt modelId="{B1814200-4077-412E-95CD-91616EFD534B}" type="pres">
      <dgm:prSet presAssocID="{0BA206C4-5838-4D6F-8F91-54FAC3C766B2}" presName="rect1" presStyleLbl="trAlignAcc1" presStyleIdx="0" presStyleCnt="1">
        <dgm:presLayoutVars>
          <dgm:bulletEnabled val="1"/>
        </dgm:presLayoutVars>
      </dgm:prSet>
      <dgm:spPr/>
    </dgm:pt>
    <dgm:pt modelId="{C5E85455-069F-4243-A98F-3C6EACE2AC1B}" type="pres">
      <dgm:prSet presAssocID="{0BA206C4-5838-4D6F-8F91-54FAC3C766B2}" presName="rect2" presStyleLbl="fgImgPlace1" presStyleIdx="0" presStyleCnt="1"/>
      <dgm:spPr>
        <a:blipFill rotWithShape="1">
          <a:blip xmlns:r="http://schemas.openxmlformats.org/officeDocument/2006/relationships" r:embed="rId1"/>
          <a:stretch>
            <a:fillRect/>
          </a:stretch>
        </a:blipFill>
      </dgm:spPr>
    </dgm:pt>
  </dgm:ptLst>
  <dgm:cxnLst>
    <dgm:cxn modelId="{D67F944A-48F0-461E-9813-1EB026B7DF97}" srcId="{B46594C8-C426-43DE-BD6C-D6BF9C996A7D}" destId="{0BA206C4-5838-4D6F-8F91-54FAC3C766B2}" srcOrd="0" destOrd="0" parTransId="{043A673A-6436-49EB-9FD5-D109BAC39AE4}" sibTransId="{4A570277-ADD9-4226-ADD8-E8B8581CE436}"/>
    <dgm:cxn modelId="{168128AD-1B10-42D5-9E97-CF32A2F6BBEB}" type="presOf" srcId="{0BA206C4-5838-4D6F-8F91-54FAC3C766B2}" destId="{B1814200-4077-412E-95CD-91616EFD534B}" srcOrd="0" destOrd="0" presId="urn:microsoft.com/office/officeart/2008/layout/PictureStrips"/>
    <dgm:cxn modelId="{41AF8CED-056A-4287-869B-C85B04AE03BA}" type="presOf" srcId="{B46594C8-C426-43DE-BD6C-D6BF9C996A7D}" destId="{60C053B2-CC30-4EB1-95BE-AE9A62F4FE70}" srcOrd="0" destOrd="0" presId="urn:microsoft.com/office/officeart/2008/layout/PictureStrips"/>
    <dgm:cxn modelId="{9946F73F-BAD0-46B1-842F-F515A870DD05}" type="presParOf" srcId="{60C053B2-CC30-4EB1-95BE-AE9A62F4FE70}" destId="{D16CA66E-8923-4983-B04B-AF11E6761B6C}" srcOrd="0" destOrd="0" presId="urn:microsoft.com/office/officeart/2008/layout/PictureStrips"/>
    <dgm:cxn modelId="{0B9FEEAC-F835-45B3-8AA4-2A09EC4FE185}" type="presParOf" srcId="{D16CA66E-8923-4983-B04B-AF11E6761B6C}" destId="{B1814200-4077-412E-95CD-91616EFD534B}" srcOrd="0" destOrd="0" presId="urn:microsoft.com/office/officeart/2008/layout/PictureStrips"/>
    <dgm:cxn modelId="{83DDD978-521D-4996-BC48-01507F538BAE}" type="presParOf" srcId="{D16CA66E-8923-4983-B04B-AF11E6761B6C}" destId="{C5E85455-069F-4243-A98F-3C6EACE2AC1B}"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C0108D6-5D00-4AE1-AAC9-C6F4D871FDD7}"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A95E67DB-8E5B-4725-BAFA-EF65AAAD06F5}">
      <dgm:prSet custT="1"/>
      <dgm:spPr/>
      <dgm:t>
        <a:bodyPr/>
        <a:lstStyle/>
        <a:p>
          <a:pPr rtl="0"/>
          <a:r>
            <a:rPr lang="en-US" sz="1600"/>
            <a:t>For cardiac patients, depression has been shown to increase adverse health </a:t>
          </a:r>
          <a:r>
            <a:rPr lang="en-US" sz="1600" err="1"/>
            <a:t>behaviours</a:t>
          </a:r>
          <a:r>
            <a:rPr lang="en-US" sz="1600"/>
            <a:t> (</a:t>
          </a:r>
          <a:r>
            <a:rPr lang="en-US" sz="1600" err="1"/>
            <a:t>eg</a:t>
          </a:r>
          <a:r>
            <a:rPr lang="en-US" sz="1600"/>
            <a:t> physical inactivity) and </a:t>
          </a:r>
          <a:r>
            <a:rPr lang="en-US" sz="1600" b="1"/>
            <a:t>decrease adherence to self-care regimens</a:t>
          </a:r>
          <a:r>
            <a:rPr lang="en-US" sz="1600"/>
            <a:t> such as smoking cessation, dietary changes and cardiac rehabilitation </a:t>
          </a:r>
          <a:r>
            <a:rPr lang="en-US" sz="1600" err="1"/>
            <a:t>programmes</a:t>
          </a:r>
          <a:r>
            <a:rPr lang="en-US" sz="1600"/>
            <a:t> (Benton et al 2007; </a:t>
          </a:r>
          <a:r>
            <a:rPr lang="en-US" sz="1600" err="1"/>
            <a:t>Katon</a:t>
          </a:r>
          <a:r>
            <a:rPr lang="en-US" sz="1600"/>
            <a:t> 2003). </a:t>
          </a:r>
        </a:p>
      </dgm:t>
    </dgm:pt>
    <dgm:pt modelId="{F5D4A5B3-A8CD-4A5A-B7A7-69C5732581F1}" type="parTrans" cxnId="{C009EF40-946A-428C-BB74-2E1C8A39061D}">
      <dgm:prSet/>
      <dgm:spPr/>
      <dgm:t>
        <a:bodyPr/>
        <a:lstStyle/>
        <a:p>
          <a:endParaRPr lang="en-US" sz="1600"/>
        </a:p>
      </dgm:t>
    </dgm:pt>
    <dgm:pt modelId="{A22209DF-5822-477E-917E-07E64AB038AF}" type="sibTrans" cxnId="{C009EF40-946A-428C-BB74-2E1C8A39061D}">
      <dgm:prSet/>
      <dgm:spPr/>
      <dgm:t>
        <a:bodyPr/>
        <a:lstStyle/>
        <a:p>
          <a:endParaRPr lang="en-US" sz="1600"/>
        </a:p>
      </dgm:t>
    </dgm:pt>
    <dgm:pt modelId="{BF557C88-C465-4B2F-AD41-03795AC3A8C1}" type="pres">
      <dgm:prSet presAssocID="{3C0108D6-5D00-4AE1-AAC9-C6F4D871FDD7}" presName="cycle" presStyleCnt="0">
        <dgm:presLayoutVars>
          <dgm:dir/>
          <dgm:resizeHandles val="exact"/>
        </dgm:presLayoutVars>
      </dgm:prSet>
      <dgm:spPr/>
    </dgm:pt>
    <dgm:pt modelId="{A37917D0-E929-4941-AA9A-69EB691A82E9}" type="pres">
      <dgm:prSet presAssocID="{A95E67DB-8E5B-4725-BAFA-EF65AAAD06F5}" presName="node" presStyleLbl="node1" presStyleIdx="0" presStyleCnt="1">
        <dgm:presLayoutVars>
          <dgm:bulletEnabled val="1"/>
        </dgm:presLayoutVars>
      </dgm:prSet>
      <dgm:spPr/>
    </dgm:pt>
  </dgm:ptLst>
  <dgm:cxnLst>
    <dgm:cxn modelId="{DBF9CF2C-E68F-4AB7-B2C6-2FE00F41E389}" type="presOf" srcId="{A95E67DB-8E5B-4725-BAFA-EF65AAAD06F5}" destId="{A37917D0-E929-4941-AA9A-69EB691A82E9}" srcOrd="0" destOrd="0" presId="urn:microsoft.com/office/officeart/2005/8/layout/cycle2"/>
    <dgm:cxn modelId="{C009EF40-946A-428C-BB74-2E1C8A39061D}" srcId="{3C0108D6-5D00-4AE1-AAC9-C6F4D871FDD7}" destId="{A95E67DB-8E5B-4725-BAFA-EF65AAAD06F5}" srcOrd="0" destOrd="0" parTransId="{F5D4A5B3-A8CD-4A5A-B7A7-69C5732581F1}" sibTransId="{A22209DF-5822-477E-917E-07E64AB038AF}"/>
    <dgm:cxn modelId="{E4F82F57-6F62-41B9-B6AC-1A5C3C6A0DD2}" type="presOf" srcId="{3C0108D6-5D00-4AE1-AAC9-C6F4D871FDD7}" destId="{BF557C88-C465-4B2F-AD41-03795AC3A8C1}" srcOrd="0" destOrd="0" presId="urn:microsoft.com/office/officeart/2005/8/layout/cycle2"/>
    <dgm:cxn modelId="{027ABB63-44BB-4E6A-AA3B-DF7840F7FFCA}" type="presParOf" srcId="{BF557C88-C465-4B2F-AD41-03795AC3A8C1}" destId="{A37917D0-E929-4941-AA9A-69EB691A82E9}"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E944784-29CA-4C75-94B0-844CDFEE71FD}" type="doc">
      <dgm:prSet loTypeId="urn:microsoft.com/office/officeart/2005/8/layout/list1" loCatId="list" qsTypeId="urn:microsoft.com/office/officeart/2005/8/quickstyle/simple1" qsCatId="simple" csTypeId="urn:microsoft.com/office/officeart/2005/8/colors/accent2_3" csCatId="accent2" phldr="1"/>
      <dgm:spPr/>
      <dgm:t>
        <a:bodyPr/>
        <a:lstStyle/>
        <a:p>
          <a:endParaRPr lang="en-US"/>
        </a:p>
      </dgm:t>
    </dgm:pt>
    <dgm:pt modelId="{4F6C78F0-93FA-40F5-84E0-407DFAB0B2F2}">
      <dgm:prSet custT="1"/>
      <dgm:spPr/>
      <dgm:t>
        <a:bodyPr/>
        <a:lstStyle/>
        <a:p>
          <a:pPr rtl="0"/>
          <a:r>
            <a:rPr lang="en-US" sz="2000"/>
            <a:t>Co-morbid mental health problems lead to greater difficulties with diabetes self-care (Das-</a:t>
          </a:r>
          <a:r>
            <a:rPr lang="en-US" sz="2000" err="1"/>
            <a:t>Munshi</a:t>
          </a:r>
          <a:r>
            <a:rPr lang="en-US" sz="2000"/>
            <a:t> et al 2007) and are associated with </a:t>
          </a:r>
          <a:r>
            <a:rPr lang="en-US" sz="2000" b="1"/>
            <a:t>poorer dietary control </a:t>
          </a:r>
          <a:r>
            <a:rPr lang="en-US" sz="2000"/>
            <a:t>and adherence to medication (</a:t>
          </a:r>
          <a:r>
            <a:rPr lang="en-US" sz="2000" err="1"/>
            <a:t>Vamos</a:t>
          </a:r>
          <a:r>
            <a:rPr lang="en-US" sz="2000"/>
            <a:t> et al 2009). </a:t>
          </a:r>
        </a:p>
      </dgm:t>
    </dgm:pt>
    <dgm:pt modelId="{F6146B21-7376-4803-B783-82E820B70C81}" type="parTrans" cxnId="{DCFFB31A-79B5-499E-B0A8-C1541725995D}">
      <dgm:prSet/>
      <dgm:spPr/>
      <dgm:t>
        <a:bodyPr/>
        <a:lstStyle/>
        <a:p>
          <a:endParaRPr lang="en-US"/>
        </a:p>
      </dgm:t>
    </dgm:pt>
    <dgm:pt modelId="{63420795-9899-487F-B909-ECF05449D35F}" type="sibTrans" cxnId="{DCFFB31A-79B5-499E-B0A8-C1541725995D}">
      <dgm:prSet/>
      <dgm:spPr/>
      <dgm:t>
        <a:bodyPr/>
        <a:lstStyle/>
        <a:p>
          <a:endParaRPr lang="en-US"/>
        </a:p>
      </dgm:t>
    </dgm:pt>
    <dgm:pt modelId="{EF2F43C7-C0A1-431D-A9DB-A4F2C9BE1BBE}" type="pres">
      <dgm:prSet presAssocID="{0E944784-29CA-4C75-94B0-844CDFEE71FD}" presName="linear" presStyleCnt="0">
        <dgm:presLayoutVars>
          <dgm:dir/>
          <dgm:animLvl val="lvl"/>
          <dgm:resizeHandles val="exact"/>
        </dgm:presLayoutVars>
      </dgm:prSet>
      <dgm:spPr/>
    </dgm:pt>
    <dgm:pt modelId="{D7CF3FC4-3D80-4EE1-9E0A-2FA85D58A6BF}" type="pres">
      <dgm:prSet presAssocID="{4F6C78F0-93FA-40F5-84E0-407DFAB0B2F2}" presName="parentLin" presStyleCnt="0"/>
      <dgm:spPr/>
    </dgm:pt>
    <dgm:pt modelId="{9028152B-5A36-4BD2-9D17-0DDC4AD23739}" type="pres">
      <dgm:prSet presAssocID="{4F6C78F0-93FA-40F5-84E0-407DFAB0B2F2}" presName="parentLeftMargin" presStyleLbl="node1" presStyleIdx="0" presStyleCnt="1"/>
      <dgm:spPr/>
    </dgm:pt>
    <dgm:pt modelId="{53D8A818-A420-4AF2-94B0-CF51A3880A3F}" type="pres">
      <dgm:prSet presAssocID="{4F6C78F0-93FA-40F5-84E0-407DFAB0B2F2}" presName="parentText" presStyleLbl="node1" presStyleIdx="0" presStyleCnt="1" custScaleX="113484">
        <dgm:presLayoutVars>
          <dgm:chMax val="0"/>
          <dgm:bulletEnabled val="1"/>
        </dgm:presLayoutVars>
      </dgm:prSet>
      <dgm:spPr/>
    </dgm:pt>
    <dgm:pt modelId="{A4BBEA7E-5F3A-4849-BB46-005CCE7678E3}" type="pres">
      <dgm:prSet presAssocID="{4F6C78F0-93FA-40F5-84E0-407DFAB0B2F2}" presName="negativeSpace" presStyleCnt="0"/>
      <dgm:spPr/>
    </dgm:pt>
    <dgm:pt modelId="{8C3379D4-FC76-4137-9453-891AF7221699}" type="pres">
      <dgm:prSet presAssocID="{4F6C78F0-93FA-40F5-84E0-407DFAB0B2F2}" presName="childText" presStyleLbl="conFgAcc1" presStyleIdx="0" presStyleCnt="1">
        <dgm:presLayoutVars>
          <dgm:bulletEnabled val="1"/>
        </dgm:presLayoutVars>
      </dgm:prSet>
      <dgm:spPr/>
    </dgm:pt>
  </dgm:ptLst>
  <dgm:cxnLst>
    <dgm:cxn modelId="{DCFFB31A-79B5-499E-B0A8-C1541725995D}" srcId="{0E944784-29CA-4C75-94B0-844CDFEE71FD}" destId="{4F6C78F0-93FA-40F5-84E0-407DFAB0B2F2}" srcOrd="0" destOrd="0" parTransId="{F6146B21-7376-4803-B783-82E820B70C81}" sibTransId="{63420795-9899-487F-B909-ECF05449D35F}"/>
    <dgm:cxn modelId="{50FDA25F-FDE7-4E3F-BA1C-1BD4B622AE49}" type="presOf" srcId="{4F6C78F0-93FA-40F5-84E0-407DFAB0B2F2}" destId="{9028152B-5A36-4BD2-9D17-0DDC4AD23739}" srcOrd="0" destOrd="0" presId="urn:microsoft.com/office/officeart/2005/8/layout/list1"/>
    <dgm:cxn modelId="{F84B15A2-FB4F-4E51-8981-D2C4E016CEA1}" type="presOf" srcId="{0E944784-29CA-4C75-94B0-844CDFEE71FD}" destId="{EF2F43C7-C0A1-431D-A9DB-A4F2C9BE1BBE}" srcOrd="0" destOrd="0" presId="urn:microsoft.com/office/officeart/2005/8/layout/list1"/>
    <dgm:cxn modelId="{0D450FB7-1367-4A16-B230-1295987188A1}" type="presOf" srcId="{4F6C78F0-93FA-40F5-84E0-407DFAB0B2F2}" destId="{53D8A818-A420-4AF2-94B0-CF51A3880A3F}" srcOrd="1" destOrd="0" presId="urn:microsoft.com/office/officeart/2005/8/layout/list1"/>
    <dgm:cxn modelId="{7948551E-1B66-4D38-9C00-EEFDB2FC838D}" type="presParOf" srcId="{EF2F43C7-C0A1-431D-A9DB-A4F2C9BE1BBE}" destId="{D7CF3FC4-3D80-4EE1-9E0A-2FA85D58A6BF}" srcOrd="0" destOrd="0" presId="urn:microsoft.com/office/officeart/2005/8/layout/list1"/>
    <dgm:cxn modelId="{D6DD643A-C88A-45F9-8290-7E08239AE67B}" type="presParOf" srcId="{D7CF3FC4-3D80-4EE1-9E0A-2FA85D58A6BF}" destId="{9028152B-5A36-4BD2-9D17-0DDC4AD23739}" srcOrd="0" destOrd="0" presId="urn:microsoft.com/office/officeart/2005/8/layout/list1"/>
    <dgm:cxn modelId="{DEA7E56A-7E67-4014-A9D7-7C7DD6C56829}" type="presParOf" srcId="{D7CF3FC4-3D80-4EE1-9E0A-2FA85D58A6BF}" destId="{53D8A818-A420-4AF2-94B0-CF51A3880A3F}" srcOrd="1" destOrd="0" presId="urn:microsoft.com/office/officeart/2005/8/layout/list1"/>
    <dgm:cxn modelId="{97A42D49-7403-4D15-808F-9D60F73F4217}" type="presParOf" srcId="{EF2F43C7-C0A1-431D-A9DB-A4F2C9BE1BBE}" destId="{A4BBEA7E-5F3A-4849-BB46-005CCE7678E3}" srcOrd="1" destOrd="0" presId="urn:microsoft.com/office/officeart/2005/8/layout/list1"/>
    <dgm:cxn modelId="{6857A42F-89B2-4DD8-8BBF-D4781A62DDFC}" type="presParOf" srcId="{EF2F43C7-C0A1-431D-A9DB-A4F2C9BE1BBE}" destId="{8C3379D4-FC76-4137-9453-891AF7221699}" srcOrd="2" destOrd="0" presId="urn:microsoft.com/office/officeart/2005/8/layout/list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7FEF49D-64B4-497E-AF97-CB0418C2335F}" type="doc">
      <dgm:prSet loTypeId="urn:microsoft.com/office/officeart/2005/8/layout/process1" loCatId="process" qsTypeId="urn:microsoft.com/office/officeart/2005/8/quickstyle/simple1" qsCatId="simple" csTypeId="urn:microsoft.com/office/officeart/2005/8/colors/accent3_4" csCatId="accent3" phldr="1"/>
      <dgm:spPr/>
      <dgm:t>
        <a:bodyPr/>
        <a:lstStyle/>
        <a:p>
          <a:endParaRPr lang="en-US"/>
        </a:p>
      </dgm:t>
    </dgm:pt>
    <dgm:pt modelId="{1189D463-079F-4228-9987-D9E65CDAF1B6}">
      <dgm:prSet/>
      <dgm:spPr/>
      <dgm:t>
        <a:bodyPr/>
        <a:lstStyle/>
        <a:p>
          <a:pPr rtl="0"/>
          <a:r>
            <a:rPr lang="en-US"/>
            <a:t>Mortality rates for individuals with co-morbid asthma and depression were twice the level among those with asthma alone (Walters et al 2011).</a:t>
          </a:r>
        </a:p>
      </dgm:t>
    </dgm:pt>
    <dgm:pt modelId="{C9FDAE85-2F80-4B40-A03E-EF4208D40E8B}" type="parTrans" cxnId="{E6CE2DF8-4A99-4EED-B082-F735531F9246}">
      <dgm:prSet/>
      <dgm:spPr/>
      <dgm:t>
        <a:bodyPr/>
        <a:lstStyle/>
        <a:p>
          <a:endParaRPr lang="en-US"/>
        </a:p>
      </dgm:t>
    </dgm:pt>
    <dgm:pt modelId="{043A8931-650D-4E50-B4A5-39FFCC828EAB}" type="sibTrans" cxnId="{E6CE2DF8-4A99-4EED-B082-F735531F9246}">
      <dgm:prSet/>
      <dgm:spPr/>
      <dgm:t>
        <a:bodyPr/>
        <a:lstStyle/>
        <a:p>
          <a:endParaRPr lang="en-US"/>
        </a:p>
      </dgm:t>
    </dgm:pt>
    <dgm:pt modelId="{399CF903-EB5B-4DBA-9928-75393E890F1F}" type="pres">
      <dgm:prSet presAssocID="{F7FEF49D-64B4-497E-AF97-CB0418C2335F}" presName="Name0" presStyleCnt="0">
        <dgm:presLayoutVars>
          <dgm:dir/>
          <dgm:resizeHandles val="exact"/>
        </dgm:presLayoutVars>
      </dgm:prSet>
      <dgm:spPr/>
    </dgm:pt>
    <dgm:pt modelId="{5FD767C3-C767-46BD-9E54-AC5C1D3AC736}" type="pres">
      <dgm:prSet presAssocID="{1189D463-079F-4228-9987-D9E65CDAF1B6}" presName="node" presStyleLbl="node1" presStyleIdx="0" presStyleCnt="1" custLinFactNeighborX="-2716" custLinFactNeighborY="9721">
        <dgm:presLayoutVars>
          <dgm:bulletEnabled val="1"/>
        </dgm:presLayoutVars>
      </dgm:prSet>
      <dgm:spPr/>
    </dgm:pt>
  </dgm:ptLst>
  <dgm:cxnLst>
    <dgm:cxn modelId="{17C85100-9CFF-4FAA-84A2-494111167599}" type="presOf" srcId="{1189D463-079F-4228-9987-D9E65CDAF1B6}" destId="{5FD767C3-C767-46BD-9E54-AC5C1D3AC736}" srcOrd="0" destOrd="0" presId="urn:microsoft.com/office/officeart/2005/8/layout/process1"/>
    <dgm:cxn modelId="{1D067809-74F5-46F6-A41C-3B493EE761FA}" type="presOf" srcId="{F7FEF49D-64B4-497E-AF97-CB0418C2335F}" destId="{399CF903-EB5B-4DBA-9928-75393E890F1F}" srcOrd="0" destOrd="0" presId="urn:microsoft.com/office/officeart/2005/8/layout/process1"/>
    <dgm:cxn modelId="{E6CE2DF8-4A99-4EED-B082-F735531F9246}" srcId="{F7FEF49D-64B4-497E-AF97-CB0418C2335F}" destId="{1189D463-079F-4228-9987-D9E65CDAF1B6}" srcOrd="0" destOrd="0" parTransId="{C9FDAE85-2F80-4B40-A03E-EF4208D40E8B}" sibTransId="{043A8931-650D-4E50-B4A5-39FFCC828EAB}"/>
    <dgm:cxn modelId="{E0723F62-9650-411C-B99F-A47A0C7AA095}" type="presParOf" srcId="{399CF903-EB5B-4DBA-9928-75393E890F1F}" destId="{5FD767C3-C767-46BD-9E54-AC5C1D3AC736}" srcOrd="0" destOrd="0" presId="urn:microsoft.com/office/officeart/2005/8/layout/process1"/>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E41E28C-DB98-4310-B76F-E2C45E1996B4}" type="doc">
      <dgm:prSet loTypeId="urn:microsoft.com/office/officeart/2008/layout/VerticalCurvedList" loCatId="list" qsTypeId="urn:microsoft.com/office/officeart/2005/8/quickstyle/simple1" qsCatId="simple" csTypeId="urn:microsoft.com/office/officeart/2005/8/colors/colorful3" csCatId="colorful"/>
      <dgm:spPr/>
      <dgm:t>
        <a:bodyPr/>
        <a:lstStyle/>
        <a:p>
          <a:endParaRPr lang="en-US"/>
        </a:p>
      </dgm:t>
    </dgm:pt>
    <dgm:pt modelId="{34705EF9-07B8-4E55-8783-2689D271CC6A}">
      <dgm:prSet/>
      <dgm:spPr/>
      <dgm:t>
        <a:bodyPr/>
        <a:lstStyle/>
        <a:p>
          <a:pPr rtl="0"/>
          <a:r>
            <a:rPr lang="en-US"/>
            <a:t>For similar reasons mental health problems are also associated with low attendance rates for medical appointments.</a:t>
          </a:r>
        </a:p>
      </dgm:t>
    </dgm:pt>
    <dgm:pt modelId="{ACF8F0DC-BD5C-4392-A00C-62ACE9623D1E}" type="parTrans" cxnId="{DA265968-F666-465A-8682-3D452F795B0F}">
      <dgm:prSet/>
      <dgm:spPr/>
      <dgm:t>
        <a:bodyPr/>
        <a:lstStyle/>
        <a:p>
          <a:endParaRPr lang="en-US"/>
        </a:p>
      </dgm:t>
    </dgm:pt>
    <dgm:pt modelId="{1A2C9914-AE3F-4577-A2EE-F62ADB44CCE9}" type="sibTrans" cxnId="{DA265968-F666-465A-8682-3D452F795B0F}">
      <dgm:prSet/>
      <dgm:spPr/>
      <dgm:t>
        <a:bodyPr/>
        <a:lstStyle/>
        <a:p>
          <a:endParaRPr lang="en-US"/>
        </a:p>
      </dgm:t>
    </dgm:pt>
    <dgm:pt modelId="{D1F863D4-C1E5-432B-B57C-8CDDEF827682}" type="pres">
      <dgm:prSet presAssocID="{8E41E28C-DB98-4310-B76F-E2C45E1996B4}" presName="Name0" presStyleCnt="0">
        <dgm:presLayoutVars>
          <dgm:chMax val="7"/>
          <dgm:chPref val="7"/>
          <dgm:dir/>
        </dgm:presLayoutVars>
      </dgm:prSet>
      <dgm:spPr/>
    </dgm:pt>
    <dgm:pt modelId="{CA1F61EC-9CEC-428B-82A5-11ED42748C04}" type="pres">
      <dgm:prSet presAssocID="{8E41E28C-DB98-4310-B76F-E2C45E1996B4}" presName="Name1" presStyleCnt="0"/>
      <dgm:spPr/>
    </dgm:pt>
    <dgm:pt modelId="{34A36FFA-A008-4179-8C6A-A9427E3C8C40}" type="pres">
      <dgm:prSet presAssocID="{8E41E28C-DB98-4310-B76F-E2C45E1996B4}" presName="cycle" presStyleCnt="0"/>
      <dgm:spPr/>
    </dgm:pt>
    <dgm:pt modelId="{753D628B-5316-4873-A236-E955683B616B}" type="pres">
      <dgm:prSet presAssocID="{8E41E28C-DB98-4310-B76F-E2C45E1996B4}" presName="srcNode" presStyleLbl="node1" presStyleIdx="0" presStyleCnt="1"/>
      <dgm:spPr/>
    </dgm:pt>
    <dgm:pt modelId="{F0B1563F-1321-46FD-9894-986D934C3246}" type="pres">
      <dgm:prSet presAssocID="{8E41E28C-DB98-4310-B76F-E2C45E1996B4}" presName="conn" presStyleLbl="parChTrans1D2" presStyleIdx="0" presStyleCnt="1"/>
      <dgm:spPr/>
    </dgm:pt>
    <dgm:pt modelId="{DEF275F7-BD39-4B35-B160-D53C28C54AEA}" type="pres">
      <dgm:prSet presAssocID="{8E41E28C-DB98-4310-B76F-E2C45E1996B4}" presName="extraNode" presStyleLbl="node1" presStyleIdx="0" presStyleCnt="1"/>
      <dgm:spPr/>
    </dgm:pt>
    <dgm:pt modelId="{894AB555-00BA-4EEF-BCE3-5853DD458D61}" type="pres">
      <dgm:prSet presAssocID="{8E41E28C-DB98-4310-B76F-E2C45E1996B4}" presName="dstNode" presStyleLbl="node1" presStyleIdx="0" presStyleCnt="1"/>
      <dgm:spPr/>
    </dgm:pt>
    <dgm:pt modelId="{25F33BFE-121C-4DB3-A804-103103EC5A69}" type="pres">
      <dgm:prSet presAssocID="{34705EF9-07B8-4E55-8783-2689D271CC6A}" presName="text_1" presStyleLbl="node1" presStyleIdx="0" presStyleCnt="1">
        <dgm:presLayoutVars>
          <dgm:bulletEnabled val="1"/>
        </dgm:presLayoutVars>
      </dgm:prSet>
      <dgm:spPr/>
    </dgm:pt>
    <dgm:pt modelId="{946EA927-F869-400A-BEB9-1457C8272867}" type="pres">
      <dgm:prSet presAssocID="{34705EF9-07B8-4E55-8783-2689D271CC6A}" presName="accent_1" presStyleCnt="0"/>
      <dgm:spPr/>
    </dgm:pt>
    <dgm:pt modelId="{CC3248C8-0E15-43C9-8BF0-442F1AF891FC}" type="pres">
      <dgm:prSet presAssocID="{34705EF9-07B8-4E55-8783-2689D271CC6A}" presName="accentRepeatNode" presStyleLbl="solidFgAcc1" presStyleIdx="0" presStyleCnt="1" custLinFactNeighborX="-1459" custLinFactNeighborY="4668"/>
      <dgm:spPr/>
    </dgm:pt>
  </dgm:ptLst>
  <dgm:cxnLst>
    <dgm:cxn modelId="{695CE91E-213A-4538-8974-CEB84E26C8A9}" type="presOf" srcId="{8E41E28C-DB98-4310-B76F-E2C45E1996B4}" destId="{D1F863D4-C1E5-432B-B57C-8CDDEF827682}" srcOrd="0" destOrd="0" presId="urn:microsoft.com/office/officeart/2008/layout/VerticalCurvedList"/>
    <dgm:cxn modelId="{DA265968-F666-465A-8682-3D452F795B0F}" srcId="{8E41E28C-DB98-4310-B76F-E2C45E1996B4}" destId="{34705EF9-07B8-4E55-8783-2689D271CC6A}" srcOrd="0" destOrd="0" parTransId="{ACF8F0DC-BD5C-4392-A00C-62ACE9623D1E}" sibTransId="{1A2C9914-AE3F-4577-A2EE-F62ADB44CCE9}"/>
    <dgm:cxn modelId="{9BCF944D-F809-4286-A8B4-ABAEAE0CC959}" type="presOf" srcId="{1A2C9914-AE3F-4577-A2EE-F62ADB44CCE9}" destId="{F0B1563F-1321-46FD-9894-986D934C3246}" srcOrd="0" destOrd="0" presId="urn:microsoft.com/office/officeart/2008/layout/VerticalCurvedList"/>
    <dgm:cxn modelId="{6EA8DFD8-9F5F-45E7-A291-E9237D72A0CB}" type="presOf" srcId="{34705EF9-07B8-4E55-8783-2689D271CC6A}" destId="{25F33BFE-121C-4DB3-A804-103103EC5A69}" srcOrd="0" destOrd="0" presId="urn:microsoft.com/office/officeart/2008/layout/VerticalCurvedList"/>
    <dgm:cxn modelId="{2DABFB1F-9782-4AAE-95B5-1DF9D83E4F2C}" type="presParOf" srcId="{D1F863D4-C1E5-432B-B57C-8CDDEF827682}" destId="{CA1F61EC-9CEC-428B-82A5-11ED42748C04}" srcOrd="0" destOrd="0" presId="urn:microsoft.com/office/officeart/2008/layout/VerticalCurvedList"/>
    <dgm:cxn modelId="{FDFDDA8E-7ADC-4BCC-A558-677EC95327AB}" type="presParOf" srcId="{CA1F61EC-9CEC-428B-82A5-11ED42748C04}" destId="{34A36FFA-A008-4179-8C6A-A9427E3C8C40}" srcOrd="0" destOrd="0" presId="urn:microsoft.com/office/officeart/2008/layout/VerticalCurvedList"/>
    <dgm:cxn modelId="{954CC1E6-0A46-4064-B361-CA5B34CC30F1}" type="presParOf" srcId="{34A36FFA-A008-4179-8C6A-A9427E3C8C40}" destId="{753D628B-5316-4873-A236-E955683B616B}" srcOrd="0" destOrd="0" presId="urn:microsoft.com/office/officeart/2008/layout/VerticalCurvedList"/>
    <dgm:cxn modelId="{DC7FCA64-B3DD-40D5-B22D-3F5802AC5B77}" type="presParOf" srcId="{34A36FFA-A008-4179-8C6A-A9427E3C8C40}" destId="{F0B1563F-1321-46FD-9894-986D934C3246}" srcOrd="1" destOrd="0" presId="urn:microsoft.com/office/officeart/2008/layout/VerticalCurvedList"/>
    <dgm:cxn modelId="{173FC678-764D-4140-9235-437FEAA77322}" type="presParOf" srcId="{34A36FFA-A008-4179-8C6A-A9427E3C8C40}" destId="{DEF275F7-BD39-4B35-B160-D53C28C54AEA}" srcOrd="2" destOrd="0" presId="urn:microsoft.com/office/officeart/2008/layout/VerticalCurvedList"/>
    <dgm:cxn modelId="{A1A9DA5B-AE83-4C1D-B921-D9DA982FF3C1}" type="presParOf" srcId="{34A36FFA-A008-4179-8C6A-A9427E3C8C40}" destId="{894AB555-00BA-4EEF-BCE3-5853DD458D61}" srcOrd="3" destOrd="0" presId="urn:microsoft.com/office/officeart/2008/layout/VerticalCurvedList"/>
    <dgm:cxn modelId="{974E42EE-C56F-451F-B344-3F9D6B4DCCEC}" type="presParOf" srcId="{CA1F61EC-9CEC-428B-82A5-11ED42748C04}" destId="{25F33BFE-121C-4DB3-A804-103103EC5A69}" srcOrd="1" destOrd="0" presId="urn:microsoft.com/office/officeart/2008/layout/VerticalCurvedList"/>
    <dgm:cxn modelId="{ABE4A41E-AB79-4672-9F71-792F46294B6C}" type="presParOf" srcId="{CA1F61EC-9CEC-428B-82A5-11ED42748C04}" destId="{946EA927-F869-400A-BEB9-1457C8272867}" srcOrd="2" destOrd="0" presId="urn:microsoft.com/office/officeart/2008/layout/VerticalCurvedList"/>
    <dgm:cxn modelId="{55E41C87-A64F-4196-8653-CABB86F697A0}" type="presParOf" srcId="{946EA927-F869-400A-BEB9-1457C8272867}" destId="{CC3248C8-0E15-43C9-8BF0-442F1AF891FC}" srcOrd="0" destOrd="0" presId="urn:microsoft.com/office/officeart/2008/layout/VerticalCurvedList"/>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708E4CA-4BE4-4B2B-95F9-585F01FCA39F}" type="doc">
      <dgm:prSet loTypeId="urn:microsoft.com/office/officeart/2005/8/layout/target3" loCatId="relationship" qsTypeId="urn:microsoft.com/office/officeart/2005/8/quickstyle/simple1" qsCatId="simple" csTypeId="urn:microsoft.com/office/officeart/2005/8/colors/colorful4" csCatId="colorful" phldr="1"/>
      <dgm:spPr/>
      <dgm:t>
        <a:bodyPr/>
        <a:lstStyle/>
        <a:p>
          <a:endParaRPr lang="en-US"/>
        </a:p>
      </dgm:t>
    </dgm:pt>
    <dgm:pt modelId="{7D0C3A14-9723-41CD-9B39-9592D9FBF904}">
      <dgm:prSet/>
      <dgm:spPr/>
      <dgm:t>
        <a:bodyPr/>
        <a:lstStyle/>
        <a:p>
          <a:pPr rtl="0"/>
          <a:r>
            <a:rPr lang="en-GB"/>
            <a:t>Depression is associated with an increase in re-hospitalisation rates in cardiovascular disease – for patients with chronic heart failure the emergency admission rates are two to three times higher (Himelhoch et al 2004; Fenton and Stover 2006)</a:t>
          </a:r>
        </a:p>
      </dgm:t>
    </dgm:pt>
    <dgm:pt modelId="{6DAD0C05-C9A2-4822-8C1F-E764C2B2BA13}" type="parTrans" cxnId="{4F878787-99B6-4FAE-82F8-8F4B20B84EAB}">
      <dgm:prSet/>
      <dgm:spPr/>
      <dgm:t>
        <a:bodyPr/>
        <a:lstStyle/>
        <a:p>
          <a:endParaRPr lang="en-US"/>
        </a:p>
      </dgm:t>
    </dgm:pt>
    <dgm:pt modelId="{74E61161-97E6-44E6-8EB3-5B5B6BAE320D}" type="sibTrans" cxnId="{4F878787-99B6-4FAE-82F8-8F4B20B84EAB}">
      <dgm:prSet/>
      <dgm:spPr/>
      <dgm:t>
        <a:bodyPr/>
        <a:lstStyle/>
        <a:p>
          <a:endParaRPr lang="en-US"/>
        </a:p>
      </dgm:t>
    </dgm:pt>
    <dgm:pt modelId="{79C348CB-7E6C-4FB7-A35F-C524A1EA53BB}" type="pres">
      <dgm:prSet presAssocID="{6708E4CA-4BE4-4B2B-95F9-585F01FCA39F}" presName="Name0" presStyleCnt="0">
        <dgm:presLayoutVars>
          <dgm:chMax val="7"/>
          <dgm:dir/>
          <dgm:animLvl val="lvl"/>
          <dgm:resizeHandles val="exact"/>
        </dgm:presLayoutVars>
      </dgm:prSet>
      <dgm:spPr/>
    </dgm:pt>
    <dgm:pt modelId="{67C5A2BB-CA9F-49CE-A3D8-EF409BE8725E}" type="pres">
      <dgm:prSet presAssocID="{7D0C3A14-9723-41CD-9B39-9592D9FBF904}" presName="circle1" presStyleLbl="node1" presStyleIdx="0" presStyleCnt="1"/>
      <dgm:spPr/>
    </dgm:pt>
    <dgm:pt modelId="{97CE4F1B-DDB9-43C5-9951-3A20BD4A2023}" type="pres">
      <dgm:prSet presAssocID="{7D0C3A14-9723-41CD-9B39-9592D9FBF904}" presName="space" presStyleCnt="0"/>
      <dgm:spPr/>
    </dgm:pt>
    <dgm:pt modelId="{A00C10E9-41B9-4F0C-92B1-F86A117945EF}" type="pres">
      <dgm:prSet presAssocID="{7D0C3A14-9723-41CD-9B39-9592D9FBF904}" presName="rect1" presStyleLbl="alignAcc1" presStyleIdx="0" presStyleCnt="1" custScaleX="100000"/>
      <dgm:spPr/>
    </dgm:pt>
    <dgm:pt modelId="{891A87A1-442F-4122-BE56-701A354B2211}" type="pres">
      <dgm:prSet presAssocID="{7D0C3A14-9723-41CD-9B39-9592D9FBF904}" presName="rect1ParTxNoCh" presStyleLbl="alignAcc1" presStyleIdx="0" presStyleCnt="1">
        <dgm:presLayoutVars>
          <dgm:chMax val="1"/>
          <dgm:bulletEnabled val="1"/>
        </dgm:presLayoutVars>
      </dgm:prSet>
      <dgm:spPr/>
    </dgm:pt>
  </dgm:ptLst>
  <dgm:cxnLst>
    <dgm:cxn modelId="{BAECD96F-3345-44DE-9C97-CA41C550691F}" type="presOf" srcId="{7D0C3A14-9723-41CD-9B39-9592D9FBF904}" destId="{A00C10E9-41B9-4F0C-92B1-F86A117945EF}" srcOrd="0" destOrd="0" presId="urn:microsoft.com/office/officeart/2005/8/layout/target3"/>
    <dgm:cxn modelId="{4F878787-99B6-4FAE-82F8-8F4B20B84EAB}" srcId="{6708E4CA-4BE4-4B2B-95F9-585F01FCA39F}" destId="{7D0C3A14-9723-41CD-9B39-9592D9FBF904}" srcOrd="0" destOrd="0" parTransId="{6DAD0C05-C9A2-4822-8C1F-E764C2B2BA13}" sibTransId="{74E61161-97E6-44E6-8EB3-5B5B6BAE320D}"/>
    <dgm:cxn modelId="{2B712CB7-C62C-412F-B9D6-7D6D82EB9CFE}" type="presOf" srcId="{6708E4CA-4BE4-4B2B-95F9-585F01FCA39F}" destId="{79C348CB-7E6C-4FB7-A35F-C524A1EA53BB}" srcOrd="0" destOrd="0" presId="urn:microsoft.com/office/officeart/2005/8/layout/target3"/>
    <dgm:cxn modelId="{5039BFC8-54BD-4807-A1FB-DC387E667BC6}" type="presOf" srcId="{7D0C3A14-9723-41CD-9B39-9592D9FBF904}" destId="{891A87A1-442F-4122-BE56-701A354B2211}" srcOrd="1" destOrd="0" presId="urn:microsoft.com/office/officeart/2005/8/layout/target3"/>
    <dgm:cxn modelId="{958A04FE-706E-4FAB-BA15-C5A2D807831F}" type="presParOf" srcId="{79C348CB-7E6C-4FB7-A35F-C524A1EA53BB}" destId="{67C5A2BB-CA9F-49CE-A3D8-EF409BE8725E}" srcOrd="0" destOrd="0" presId="urn:microsoft.com/office/officeart/2005/8/layout/target3"/>
    <dgm:cxn modelId="{5091B69F-B8C2-4C98-A1F4-3E0B3DF5F703}" type="presParOf" srcId="{79C348CB-7E6C-4FB7-A35F-C524A1EA53BB}" destId="{97CE4F1B-DDB9-43C5-9951-3A20BD4A2023}" srcOrd="1" destOrd="0" presId="urn:microsoft.com/office/officeart/2005/8/layout/target3"/>
    <dgm:cxn modelId="{4D2F112D-857C-4E34-8E08-87349F7EA288}" type="presParOf" srcId="{79C348CB-7E6C-4FB7-A35F-C524A1EA53BB}" destId="{A00C10E9-41B9-4F0C-92B1-F86A117945EF}" srcOrd="2" destOrd="0" presId="urn:microsoft.com/office/officeart/2005/8/layout/target3"/>
    <dgm:cxn modelId="{DBD573AE-885F-487B-93A6-25BF12C3F8BA}" type="presParOf" srcId="{79C348CB-7E6C-4FB7-A35F-C524A1EA53BB}" destId="{891A87A1-442F-4122-BE56-701A354B2211}" srcOrd="3" destOrd="0" presId="urn:microsoft.com/office/officeart/2005/8/layout/target3"/>
  </dgm:cxnLst>
  <dgm:bg/>
  <dgm:whole/>
  <dgm:extLst>
    <a:ext uri="http://schemas.microsoft.com/office/drawing/2008/diagram">
      <dsp:dataModelExt xmlns:dsp="http://schemas.microsoft.com/office/drawing/2008/diagram" relId="rId31"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0A7521E-0981-4752-AD5F-AE2D9F7B9CE8}" type="doc">
      <dgm:prSet loTypeId="urn:microsoft.com/office/officeart/2005/8/layout/hierarchy3" loCatId="hierarchy" qsTypeId="urn:microsoft.com/office/officeart/2005/8/quickstyle/simple1" qsCatId="simple" csTypeId="urn:microsoft.com/office/officeart/2005/8/colors/accent0_3" csCatId="mainScheme" phldr="1"/>
      <dgm:spPr/>
      <dgm:t>
        <a:bodyPr/>
        <a:lstStyle/>
        <a:p>
          <a:endParaRPr lang="en-US"/>
        </a:p>
      </dgm:t>
    </dgm:pt>
    <dgm:pt modelId="{86987C55-68DC-4B11-85D4-00F32752AA77}">
      <dgm:prSet/>
      <dgm:spPr/>
      <dgm:t>
        <a:bodyPr/>
        <a:lstStyle/>
        <a:p>
          <a:pPr rtl="0"/>
          <a:r>
            <a:rPr lang="en-GB"/>
            <a:t>COPD patients with co-morbid mental health problems have more than 50 per cent more acute exacerbations per year (</a:t>
          </a:r>
          <a:r>
            <a:rPr lang="en-GB" err="1"/>
            <a:t>Laurin</a:t>
          </a:r>
          <a:r>
            <a:rPr lang="en-GB"/>
            <a:t> et al 2009), experience higher rates of hospitalisation, and in one study spent twice as long in hospital as those without mental health problems (</a:t>
          </a:r>
          <a:r>
            <a:rPr lang="en-GB" err="1"/>
            <a:t>Yellowlees</a:t>
          </a:r>
          <a:r>
            <a:rPr lang="en-GB"/>
            <a:t> et al 1987).</a:t>
          </a:r>
        </a:p>
      </dgm:t>
    </dgm:pt>
    <dgm:pt modelId="{F22321E1-1053-46EC-990B-E9F2D48F5B8E}" type="parTrans" cxnId="{FBC28E0E-6EB3-46F2-8E66-F65A18EB5711}">
      <dgm:prSet/>
      <dgm:spPr/>
      <dgm:t>
        <a:bodyPr/>
        <a:lstStyle/>
        <a:p>
          <a:endParaRPr lang="en-US"/>
        </a:p>
      </dgm:t>
    </dgm:pt>
    <dgm:pt modelId="{39A81F98-D82C-48FC-BE63-6E78F3CFA48E}" type="sibTrans" cxnId="{FBC28E0E-6EB3-46F2-8E66-F65A18EB5711}">
      <dgm:prSet/>
      <dgm:spPr/>
      <dgm:t>
        <a:bodyPr/>
        <a:lstStyle/>
        <a:p>
          <a:endParaRPr lang="en-US"/>
        </a:p>
      </dgm:t>
    </dgm:pt>
    <dgm:pt modelId="{E99F282F-4DA5-488D-AC9B-DFE5D64EC922}" type="pres">
      <dgm:prSet presAssocID="{D0A7521E-0981-4752-AD5F-AE2D9F7B9CE8}" presName="diagram" presStyleCnt="0">
        <dgm:presLayoutVars>
          <dgm:chPref val="1"/>
          <dgm:dir/>
          <dgm:animOne val="branch"/>
          <dgm:animLvl val="lvl"/>
          <dgm:resizeHandles/>
        </dgm:presLayoutVars>
      </dgm:prSet>
      <dgm:spPr/>
    </dgm:pt>
    <dgm:pt modelId="{A4E0C70E-D04F-4082-9EB2-96C67B6D2B3C}" type="pres">
      <dgm:prSet presAssocID="{86987C55-68DC-4B11-85D4-00F32752AA77}" presName="root" presStyleCnt="0"/>
      <dgm:spPr/>
    </dgm:pt>
    <dgm:pt modelId="{9453EC03-CED2-47CB-89FD-842BA4644DA8}" type="pres">
      <dgm:prSet presAssocID="{86987C55-68DC-4B11-85D4-00F32752AA77}" presName="rootComposite" presStyleCnt="0"/>
      <dgm:spPr/>
    </dgm:pt>
    <dgm:pt modelId="{A02F61DA-702E-4424-A860-8C04884AA56A}" type="pres">
      <dgm:prSet presAssocID="{86987C55-68DC-4B11-85D4-00F32752AA77}" presName="rootText" presStyleLbl="node1" presStyleIdx="0" presStyleCnt="1" custScaleY="203080"/>
      <dgm:spPr/>
    </dgm:pt>
    <dgm:pt modelId="{E701DBE8-198E-4E7C-B589-965011660CEA}" type="pres">
      <dgm:prSet presAssocID="{86987C55-68DC-4B11-85D4-00F32752AA77}" presName="rootConnector" presStyleLbl="node1" presStyleIdx="0" presStyleCnt="1"/>
      <dgm:spPr/>
    </dgm:pt>
    <dgm:pt modelId="{728C4664-875A-4237-9AFA-B79ADB5B1FF5}" type="pres">
      <dgm:prSet presAssocID="{86987C55-68DC-4B11-85D4-00F32752AA77}" presName="childShape" presStyleCnt="0"/>
      <dgm:spPr/>
    </dgm:pt>
  </dgm:ptLst>
  <dgm:cxnLst>
    <dgm:cxn modelId="{D399A908-2475-4111-9651-A50F3E8F42E7}" type="presOf" srcId="{D0A7521E-0981-4752-AD5F-AE2D9F7B9CE8}" destId="{E99F282F-4DA5-488D-AC9B-DFE5D64EC922}" srcOrd="0" destOrd="0" presId="urn:microsoft.com/office/officeart/2005/8/layout/hierarchy3"/>
    <dgm:cxn modelId="{FBC28E0E-6EB3-46F2-8E66-F65A18EB5711}" srcId="{D0A7521E-0981-4752-AD5F-AE2D9F7B9CE8}" destId="{86987C55-68DC-4B11-85D4-00F32752AA77}" srcOrd="0" destOrd="0" parTransId="{F22321E1-1053-46EC-990B-E9F2D48F5B8E}" sibTransId="{39A81F98-D82C-48FC-BE63-6E78F3CFA48E}"/>
    <dgm:cxn modelId="{7FC44722-C127-48D4-BE70-A04E8F855093}" type="presOf" srcId="{86987C55-68DC-4B11-85D4-00F32752AA77}" destId="{A02F61DA-702E-4424-A860-8C04884AA56A}" srcOrd="0" destOrd="0" presId="urn:microsoft.com/office/officeart/2005/8/layout/hierarchy3"/>
    <dgm:cxn modelId="{944B7E9C-9313-41DF-8FBA-EC3A396B933B}" type="presOf" srcId="{86987C55-68DC-4B11-85D4-00F32752AA77}" destId="{E701DBE8-198E-4E7C-B589-965011660CEA}" srcOrd="1" destOrd="0" presId="urn:microsoft.com/office/officeart/2005/8/layout/hierarchy3"/>
    <dgm:cxn modelId="{4BE04034-B501-4438-8877-6F11EF84FAD4}" type="presParOf" srcId="{E99F282F-4DA5-488D-AC9B-DFE5D64EC922}" destId="{A4E0C70E-D04F-4082-9EB2-96C67B6D2B3C}" srcOrd="0" destOrd="0" presId="urn:microsoft.com/office/officeart/2005/8/layout/hierarchy3"/>
    <dgm:cxn modelId="{5CB930B6-1DEA-4237-8804-99A0991B7F38}" type="presParOf" srcId="{A4E0C70E-D04F-4082-9EB2-96C67B6D2B3C}" destId="{9453EC03-CED2-47CB-89FD-842BA4644DA8}" srcOrd="0" destOrd="0" presId="urn:microsoft.com/office/officeart/2005/8/layout/hierarchy3"/>
    <dgm:cxn modelId="{5CEB3C3C-74F3-4FE6-9EB2-D23FF8B3F28E}" type="presParOf" srcId="{9453EC03-CED2-47CB-89FD-842BA4644DA8}" destId="{A02F61DA-702E-4424-A860-8C04884AA56A}" srcOrd="0" destOrd="0" presId="urn:microsoft.com/office/officeart/2005/8/layout/hierarchy3"/>
    <dgm:cxn modelId="{8047FE31-80C7-4676-ABEC-5DEF86ACF0A2}" type="presParOf" srcId="{9453EC03-CED2-47CB-89FD-842BA4644DA8}" destId="{E701DBE8-198E-4E7C-B589-965011660CEA}" srcOrd="1" destOrd="0" presId="urn:microsoft.com/office/officeart/2005/8/layout/hierarchy3"/>
    <dgm:cxn modelId="{4E574858-5A0C-4FD9-9C5A-4B653098B610}" type="presParOf" srcId="{A4E0C70E-D04F-4082-9EB2-96C67B6D2B3C}" destId="{728C4664-875A-4237-9AFA-B79ADB5B1FF5}" srcOrd="1" destOrd="0" presId="urn:microsoft.com/office/officeart/2005/8/layout/hierarchy3"/>
  </dgm:cxnLst>
  <dgm:bg/>
  <dgm:whole/>
  <dgm:extLst>
    <a:ext uri="http://schemas.microsoft.com/office/drawing/2008/diagram">
      <dsp:dataModelExt xmlns:dsp="http://schemas.microsoft.com/office/drawing/2008/diagram" relId="rId3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042CA53-1F7D-4AAC-9ED9-7D96285D101A}" type="doc">
      <dgm:prSet loTypeId="urn:microsoft.com/office/officeart/2005/8/layout/hList1" loCatId="list" qsTypeId="urn:microsoft.com/office/officeart/2005/8/quickstyle/simple1" qsCatId="simple" csTypeId="urn:microsoft.com/office/officeart/2005/8/colors/colorful3" csCatId="colorful"/>
      <dgm:spPr/>
      <dgm:t>
        <a:bodyPr/>
        <a:lstStyle/>
        <a:p>
          <a:endParaRPr lang="en-US"/>
        </a:p>
      </dgm:t>
    </dgm:pt>
    <dgm:pt modelId="{72296876-5B33-448B-8389-D19F47ADC5CB}">
      <dgm:prSet/>
      <dgm:spPr/>
      <dgm:t>
        <a:bodyPr/>
        <a:lstStyle/>
        <a:p>
          <a:pPr rtl="0"/>
          <a:r>
            <a:rPr lang="en-US"/>
            <a:t>Memory functions are effected</a:t>
          </a:r>
        </a:p>
      </dgm:t>
    </dgm:pt>
    <dgm:pt modelId="{3069A93F-4733-45B6-906D-8CB19D447DDB}" type="parTrans" cxnId="{9C1646DA-55BF-43A9-94FE-61414FE76E6D}">
      <dgm:prSet/>
      <dgm:spPr/>
      <dgm:t>
        <a:bodyPr/>
        <a:lstStyle/>
        <a:p>
          <a:endParaRPr lang="en-US"/>
        </a:p>
      </dgm:t>
    </dgm:pt>
    <dgm:pt modelId="{9AC5013F-40E4-4472-A7DB-6F65A170292E}" type="sibTrans" cxnId="{9C1646DA-55BF-43A9-94FE-61414FE76E6D}">
      <dgm:prSet/>
      <dgm:spPr/>
      <dgm:t>
        <a:bodyPr/>
        <a:lstStyle/>
        <a:p>
          <a:endParaRPr lang="en-US"/>
        </a:p>
      </dgm:t>
    </dgm:pt>
    <dgm:pt modelId="{77937BD9-C3B8-415C-8953-1219EAABDB4E}">
      <dgm:prSet/>
      <dgm:spPr/>
      <dgm:t>
        <a:bodyPr/>
        <a:lstStyle/>
        <a:p>
          <a:pPr rtl="0"/>
          <a:r>
            <a:rPr lang="en-US"/>
            <a:t>trouble initiating tasks</a:t>
          </a:r>
        </a:p>
      </dgm:t>
    </dgm:pt>
    <dgm:pt modelId="{C57AE9F1-34B2-4609-89D0-5A1B620A8167}" type="parTrans" cxnId="{48CD5D40-68D6-4752-9AD7-371A0AA6EDF8}">
      <dgm:prSet/>
      <dgm:spPr/>
      <dgm:t>
        <a:bodyPr/>
        <a:lstStyle/>
        <a:p>
          <a:endParaRPr lang="en-US"/>
        </a:p>
      </dgm:t>
    </dgm:pt>
    <dgm:pt modelId="{1B24A6E9-459F-459E-8D26-F1DA9958446F}" type="sibTrans" cxnId="{48CD5D40-68D6-4752-9AD7-371A0AA6EDF8}">
      <dgm:prSet/>
      <dgm:spPr/>
      <dgm:t>
        <a:bodyPr/>
        <a:lstStyle/>
        <a:p>
          <a:endParaRPr lang="en-US"/>
        </a:p>
      </dgm:t>
    </dgm:pt>
    <dgm:pt modelId="{E68F894F-5604-4EC4-90BE-68AFFF0AC6A3}">
      <dgm:prSet/>
      <dgm:spPr/>
      <dgm:t>
        <a:bodyPr/>
        <a:lstStyle/>
        <a:p>
          <a:pPr rtl="0"/>
          <a:r>
            <a:rPr lang="en-US"/>
            <a:t>making decisions </a:t>
          </a:r>
        </a:p>
      </dgm:t>
    </dgm:pt>
    <dgm:pt modelId="{6D8C30F6-EBBB-4E60-ACFD-555ADA0F1F9A}" type="parTrans" cxnId="{6DADD757-D2F5-4AD5-853A-0E540D81F159}">
      <dgm:prSet/>
      <dgm:spPr/>
      <dgm:t>
        <a:bodyPr/>
        <a:lstStyle/>
        <a:p>
          <a:endParaRPr lang="en-US"/>
        </a:p>
      </dgm:t>
    </dgm:pt>
    <dgm:pt modelId="{0D972C9A-EAD6-40B5-9142-765617FDAB40}" type="sibTrans" cxnId="{6DADD757-D2F5-4AD5-853A-0E540D81F159}">
      <dgm:prSet/>
      <dgm:spPr/>
      <dgm:t>
        <a:bodyPr/>
        <a:lstStyle/>
        <a:p>
          <a:endParaRPr lang="en-US"/>
        </a:p>
      </dgm:t>
    </dgm:pt>
    <dgm:pt modelId="{B8D40AC0-7D4F-4F7E-A760-83E31403E3CC}">
      <dgm:prSet/>
      <dgm:spPr/>
      <dgm:t>
        <a:bodyPr/>
        <a:lstStyle/>
        <a:p>
          <a:pPr rtl="0"/>
          <a:r>
            <a:rPr lang="en-US"/>
            <a:t>planning future actions</a:t>
          </a:r>
        </a:p>
      </dgm:t>
    </dgm:pt>
    <dgm:pt modelId="{61DF9527-38CA-43A9-9619-001655DDA1CF}" type="parTrans" cxnId="{1579065B-6A2E-4945-B4EC-B969BEA75749}">
      <dgm:prSet/>
      <dgm:spPr/>
      <dgm:t>
        <a:bodyPr/>
        <a:lstStyle/>
        <a:p>
          <a:endParaRPr lang="en-US"/>
        </a:p>
      </dgm:t>
    </dgm:pt>
    <dgm:pt modelId="{6976C824-452F-41D0-B7F1-618AC9B693A5}" type="sibTrans" cxnId="{1579065B-6A2E-4945-B4EC-B969BEA75749}">
      <dgm:prSet/>
      <dgm:spPr/>
      <dgm:t>
        <a:bodyPr/>
        <a:lstStyle/>
        <a:p>
          <a:endParaRPr lang="en-US"/>
        </a:p>
      </dgm:t>
    </dgm:pt>
    <dgm:pt modelId="{D396685D-67D4-4E25-B8EF-F1AB0D93DA4E}">
      <dgm:prSet/>
      <dgm:spPr/>
      <dgm:t>
        <a:bodyPr/>
        <a:lstStyle/>
        <a:p>
          <a:pPr rtl="0"/>
          <a:r>
            <a:rPr lang="en-US"/>
            <a:t>organizing thought. </a:t>
          </a:r>
        </a:p>
      </dgm:t>
    </dgm:pt>
    <dgm:pt modelId="{C312E9C7-DFBC-49D0-B724-739117642163}" type="parTrans" cxnId="{215F0CDE-E315-49F7-9005-3471FA78EDC8}">
      <dgm:prSet/>
      <dgm:spPr/>
      <dgm:t>
        <a:bodyPr/>
        <a:lstStyle/>
        <a:p>
          <a:endParaRPr lang="en-US"/>
        </a:p>
      </dgm:t>
    </dgm:pt>
    <dgm:pt modelId="{FD4E8D79-2F2F-44F2-A916-68A4B9C1C916}" type="sibTrans" cxnId="{215F0CDE-E315-49F7-9005-3471FA78EDC8}">
      <dgm:prSet/>
      <dgm:spPr/>
      <dgm:t>
        <a:bodyPr/>
        <a:lstStyle/>
        <a:p>
          <a:endParaRPr lang="en-US"/>
        </a:p>
      </dgm:t>
    </dgm:pt>
    <dgm:pt modelId="{34DF9B91-AF09-440F-AE31-518941426994}" type="pres">
      <dgm:prSet presAssocID="{5042CA53-1F7D-4AAC-9ED9-7D96285D101A}" presName="Name0" presStyleCnt="0">
        <dgm:presLayoutVars>
          <dgm:dir/>
          <dgm:animLvl val="lvl"/>
          <dgm:resizeHandles val="exact"/>
        </dgm:presLayoutVars>
      </dgm:prSet>
      <dgm:spPr/>
    </dgm:pt>
    <dgm:pt modelId="{4354A75C-563B-4EE7-9FBC-D6B742685D03}" type="pres">
      <dgm:prSet presAssocID="{72296876-5B33-448B-8389-D19F47ADC5CB}" presName="composite" presStyleCnt="0"/>
      <dgm:spPr/>
    </dgm:pt>
    <dgm:pt modelId="{5BC6AD05-563F-49EB-9B35-912FDBA81E4E}" type="pres">
      <dgm:prSet presAssocID="{72296876-5B33-448B-8389-D19F47ADC5CB}" presName="parTx" presStyleLbl="alignNode1" presStyleIdx="0" presStyleCnt="1">
        <dgm:presLayoutVars>
          <dgm:chMax val="0"/>
          <dgm:chPref val="0"/>
          <dgm:bulletEnabled val="1"/>
        </dgm:presLayoutVars>
      </dgm:prSet>
      <dgm:spPr/>
    </dgm:pt>
    <dgm:pt modelId="{E7BFD778-BC9E-42B7-ACE5-333F918FF1D6}" type="pres">
      <dgm:prSet presAssocID="{72296876-5B33-448B-8389-D19F47ADC5CB}" presName="desTx" presStyleLbl="alignAccFollowNode1" presStyleIdx="0" presStyleCnt="1">
        <dgm:presLayoutVars>
          <dgm:bulletEnabled val="1"/>
        </dgm:presLayoutVars>
      </dgm:prSet>
      <dgm:spPr/>
    </dgm:pt>
  </dgm:ptLst>
  <dgm:cxnLst>
    <dgm:cxn modelId="{ECA5D234-6A53-4AFC-8963-42FE4D495C56}" type="presOf" srcId="{E68F894F-5604-4EC4-90BE-68AFFF0AC6A3}" destId="{E7BFD778-BC9E-42B7-ACE5-333F918FF1D6}" srcOrd="0" destOrd="1" presId="urn:microsoft.com/office/officeart/2005/8/layout/hList1"/>
    <dgm:cxn modelId="{48CD5D40-68D6-4752-9AD7-371A0AA6EDF8}" srcId="{72296876-5B33-448B-8389-D19F47ADC5CB}" destId="{77937BD9-C3B8-415C-8953-1219EAABDB4E}" srcOrd="0" destOrd="0" parTransId="{C57AE9F1-34B2-4609-89D0-5A1B620A8167}" sibTransId="{1B24A6E9-459F-459E-8D26-F1DA9958446F}"/>
    <dgm:cxn modelId="{1579065B-6A2E-4945-B4EC-B969BEA75749}" srcId="{72296876-5B33-448B-8389-D19F47ADC5CB}" destId="{B8D40AC0-7D4F-4F7E-A760-83E31403E3CC}" srcOrd="2" destOrd="0" parTransId="{61DF9527-38CA-43A9-9619-001655DDA1CF}" sibTransId="{6976C824-452F-41D0-B7F1-618AC9B693A5}"/>
    <dgm:cxn modelId="{6DADD757-D2F5-4AD5-853A-0E540D81F159}" srcId="{72296876-5B33-448B-8389-D19F47ADC5CB}" destId="{E68F894F-5604-4EC4-90BE-68AFFF0AC6A3}" srcOrd="1" destOrd="0" parTransId="{6D8C30F6-EBBB-4E60-ACFD-555ADA0F1F9A}" sibTransId="{0D972C9A-EAD6-40B5-9142-765617FDAB40}"/>
    <dgm:cxn modelId="{AF52D75A-FC7A-4F76-B380-65044613D751}" type="presOf" srcId="{B8D40AC0-7D4F-4F7E-A760-83E31403E3CC}" destId="{E7BFD778-BC9E-42B7-ACE5-333F918FF1D6}" srcOrd="0" destOrd="2" presId="urn:microsoft.com/office/officeart/2005/8/layout/hList1"/>
    <dgm:cxn modelId="{3A7B2C7C-62DD-4E57-B34D-852AF925D917}" type="presOf" srcId="{77937BD9-C3B8-415C-8953-1219EAABDB4E}" destId="{E7BFD778-BC9E-42B7-ACE5-333F918FF1D6}" srcOrd="0" destOrd="0" presId="urn:microsoft.com/office/officeart/2005/8/layout/hList1"/>
    <dgm:cxn modelId="{F3CA507D-CCDA-439E-B041-5F4B7F2734B4}" type="presOf" srcId="{72296876-5B33-448B-8389-D19F47ADC5CB}" destId="{5BC6AD05-563F-49EB-9B35-912FDBA81E4E}" srcOrd="0" destOrd="0" presId="urn:microsoft.com/office/officeart/2005/8/layout/hList1"/>
    <dgm:cxn modelId="{E1A81FCD-2E70-4AF7-84A0-4C3AD5A21662}" type="presOf" srcId="{D396685D-67D4-4E25-B8EF-F1AB0D93DA4E}" destId="{E7BFD778-BC9E-42B7-ACE5-333F918FF1D6}" srcOrd="0" destOrd="3" presId="urn:microsoft.com/office/officeart/2005/8/layout/hList1"/>
    <dgm:cxn modelId="{9C1646DA-55BF-43A9-94FE-61414FE76E6D}" srcId="{5042CA53-1F7D-4AAC-9ED9-7D96285D101A}" destId="{72296876-5B33-448B-8389-D19F47ADC5CB}" srcOrd="0" destOrd="0" parTransId="{3069A93F-4733-45B6-906D-8CB19D447DDB}" sibTransId="{9AC5013F-40E4-4472-A7DB-6F65A170292E}"/>
    <dgm:cxn modelId="{215F0CDE-E315-49F7-9005-3471FA78EDC8}" srcId="{72296876-5B33-448B-8389-D19F47ADC5CB}" destId="{D396685D-67D4-4E25-B8EF-F1AB0D93DA4E}" srcOrd="3" destOrd="0" parTransId="{C312E9C7-DFBC-49D0-B724-739117642163}" sibTransId="{FD4E8D79-2F2F-44F2-A916-68A4B9C1C916}"/>
    <dgm:cxn modelId="{89A541F5-2A72-4BB6-80EF-48E610AF40FF}" type="presOf" srcId="{5042CA53-1F7D-4AAC-9ED9-7D96285D101A}" destId="{34DF9B91-AF09-440F-AE31-518941426994}" srcOrd="0" destOrd="0" presId="urn:microsoft.com/office/officeart/2005/8/layout/hList1"/>
    <dgm:cxn modelId="{A516735B-66FF-45F7-B456-1396529590FB}" type="presParOf" srcId="{34DF9B91-AF09-440F-AE31-518941426994}" destId="{4354A75C-563B-4EE7-9FBC-D6B742685D03}" srcOrd="0" destOrd="0" presId="urn:microsoft.com/office/officeart/2005/8/layout/hList1"/>
    <dgm:cxn modelId="{3CBEABF4-E0DD-4DC6-8D83-C6013E48542F}" type="presParOf" srcId="{4354A75C-563B-4EE7-9FBC-D6B742685D03}" destId="{5BC6AD05-563F-49EB-9B35-912FDBA81E4E}" srcOrd="0" destOrd="0" presId="urn:microsoft.com/office/officeart/2005/8/layout/hList1"/>
    <dgm:cxn modelId="{D320C1CE-57A7-4C5A-A9EC-555167392B0D}" type="presParOf" srcId="{4354A75C-563B-4EE7-9FBC-D6B742685D03}" destId="{E7BFD778-BC9E-42B7-ACE5-333F918FF1D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FDEF56B-B0FA-4480-81D3-894D410F5A42}" type="doc">
      <dgm:prSet loTypeId="urn:microsoft.com/office/officeart/2005/8/layout/vList2" loCatId="list" qsTypeId="urn:microsoft.com/office/officeart/2005/8/quickstyle/simple1" qsCatId="simple" csTypeId="urn:microsoft.com/office/officeart/2005/8/colors/accent5_5" csCatId="accent5"/>
      <dgm:spPr/>
      <dgm:t>
        <a:bodyPr/>
        <a:lstStyle/>
        <a:p>
          <a:endParaRPr lang="en-US"/>
        </a:p>
      </dgm:t>
    </dgm:pt>
    <dgm:pt modelId="{042D06F0-B933-40DB-A860-2EE2EAF1BABE}">
      <dgm:prSet/>
      <dgm:spPr/>
      <dgm:t>
        <a:bodyPr/>
        <a:lstStyle/>
        <a:p>
          <a:pPr algn="ctr" rtl="0"/>
          <a:r>
            <a:rPr lang="en-US"/>
            <a:t>It is also well known that depression </a:t>
          </a:r>
          <a:r>
            <a:rPr lang="en-US" b="1"/>
            <a:t>impairs the ability to create long-term memories </a:t>
          </a:r>
          <a:r>
            <a:rPr lang="en-US"/>
            <a:t>- a lack of attention and concentration. Creates a loss of coordination between working, short-term, and long-term memory. A depressed person may be too inattentive and unfocused to file passing events in short-term memory. In this case, it isn't so much that the depressed person has forgotten, but that the memory was never stored in the first place.</a:t>
          </a:r>
        </a:p>
      </dgm:t>
    </dgm:pt>
    <dgm:pt modelId="{776B7D1E-D631-4B7E-8AAD-88F911EE34A2}" type="parTrans" cxnId="{38944CDE-24E6-4C40-A26F-6A6BB6C85B09}">
      <dgm:prSet/>
      <dgm:spPr/>
      <dgm:t>
        <a:bodyPr/>
        <a:lstStyle/>
        <a:p>
          <a:endParaRPr lang="en-US"/>
        </a:p>
      </dgm:t>
    </dgm:pt>
    <dgm:pt modelId="{F40C993F-9CE2-441D-9F1A-38AE782B8D0A}" type="sibTrans" cxnId="{38944CDE-24E6-4C40-A26F-6A6BB6C85B09}">
      <dgm:prSet/>
      <dgm:spPr/>
      <dgm:t>
        <a:bodyPr/>
        <a:lstStyle/>
        <a:p>
          <a:endParaRPr lang="en-US"/>
        </a:p>
      </dgm:t>
    </dgm:pt>
    <dgm:pt modelId="{6401F850-9C37-4571-B92B-8F343CAE8FDB}" type="pres">
      <dgm:prSet presAssocID="{3FDEF56B-B0FA-4480-81D3-894D410F5A42}" presName="linear" presStyleCnt="0">
        <dgm:presLayoutVars>
          <dgm:animLvl val="lvl"/>
          <dgm:resizeHandles val="exact"/>
        </dgm:presLayoutVars>
      </dgm:prSet>
      <dgm:spPr/>
    </dgm:pt>
    <dgm:pt modelId="{E1AFAB5F-6138-4F9D-A1A4-C3BBF929065F}" type="pres">
      <dgm:prSet presAssocID="{042D06F0-B933-40DB-A860-2EE2EAF1BABE}" presName="parentText" presStyleLbl="node1" presStyleIdx="0" presStyleCnt="1">
        <dgm:presLayoutVars>
          <dgm:chMax val="0"/>
          <dgm:bulletEnabled val="1"/>
        </dgm:presLayoutVars>
      </dgm:prSet>
      <dgm:spPr/>
    </dgm:pt>
  </dgm:ptLst>
  <dgm:cxnLst>
    <dgm:cxn modelId="{C4716642-5166-493E-9933-9EBF22BD9F27}" type="presOf" srcId="{3FDEF56B-B0FA-4480-81D3-894D410F5A42}" destId="{6401F850-9C37-4571-B92B-8F343CAE8FDB}" srcOrd="0" destOrd="0" presId="urn:microsoft.com/office/officeart/2005/8/layout/vList2"/>
    <dgm:cxn modelId="{7868429F-931E-48AF-BEC0-1E2DBDDA6619}" type="presOf" srcId="{042D06F0-B933-40DB-A860-2EE2EAF1BABE}" destId="{E1AFAB5F-6138-4F9D-A1A4-C3BBF929065F}" srcOrd="0" destOrd="0" presId="urn:microsoft.com/office/officeart/2005/8/layout/vList2"/>
    <dgm:cxn modelId="{38944CDE-24E6-4C40-A26F-6A6BB6C85B09}" srcId="{3FDEF56B-B0FA-4480-81D3-894D410F5A42}" destId="{042D06F0-B933-40DB-A860-2EE2EAF1BABE}" srcOrd="0" destOrd="0" parTransId="{776B7D1E-D631-4B7E-8AAD-88F911EE34A2}" sibTransId="{F40C993F-9CE2-441D-9F1A-38AE782B8D0A}"/>
    <dgm:cxn modelId="{80DE57F3-53B5-42CA-A058-3746BB230087}" type="presParOf" srcId="{6401F850-9C37-4571-B92B-8F343CAE8FDB}" destId="{E1AFAB5F-6138-4F9D-A1A4-C3BBF929065F}"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B8ECCC7-E766-4FA9-90F6-16FAA914F17D}" type="doc">
      <dgm:prSet loTypeId="urn:microsoft.com/office/officeart/2005/8/layout/venn1" loCatId="relationship" qsTypeId="urn:microsoft.com/office/officeart/2005/8/quickstyle/simple1" qsCatId="simple" csTypeId="urn:microsoft.com/office/officeart/2005/8/colors/accent3_5" csCatId="accent3" phldr="1"/>
      <dgm:spPr/>
      <dgm:t>
        <a:bodyPr/>
        <a:lstStyle/>
        <a:p>
          <a:endParaRPr lang="en-US"/>
        </a:p>
      </dgm:t>
    </dgm:pt>
    <dgm:pt modelId="{C24BD433-A5F0-41F1-94DE-6DB870DD53B3}">
      <dgm:prSet/>
      <dgm:spPr/>
      <dgm:t>
        <a:bodyPr/>
        <a:lstStyle/>
        <a:p>
          <a:pPr rtl="0"/>
          <a:r>
            <a:rPr lang="en-GB"/>
            <a:t>Caused by neurotransmitter imbalances (that enable individual brain cells to "talk" to each other and store new memories).</a:t>
          </a:r>
        </a:p>
      </dgm:t>
    </dgm:pt>
    <dgm:pt modelId="{3726805E-AB26-4E13-BD97-280B8990F182}" type="parTrans" cxnId="{401508F6-68D4-494D-A284-A37335F5DC33}">
      <dgm:prSet/>
      <dgm:spPr/>
      <dgm:t>
        <a:bodyPr/>
        <a:lstStyle/>
        <a:p>
          <a:endParaRPr lang="en-US"/>
        </a:p>
      </dgm:t>
    </dgm:pt>
    <dgm:pt modelId="{4F47BE77-8327-4F74-8464-BEA548A1A1C7}" type="sibTrans" cxnId="{401508F6-68D4-494D-A284-A37335F5DC33}">
      <dgm:prSet/>
      <dgm:spPr/>
      <dgm:t>
        <a:bodyPr/>
        <a:lstStyle/>
        <a:p>
          <a:endParaRPr lang="en-US"/>
        </a:p>
      </dgm:t>
    </dgm:pt>
    <dgm:pt modelId="{16DCF570-EADE-4ED1-9F8A-CE7A46E1C777}" type="pres">
      <dgm:prSet presAssocID="{1B8ECCC7-E766-4FA9-90F6-16FAA914F17D}" presName="compositeShape" presStyleCnt="0">
        <dgm:presLayoutVars>
          <dgm:chMax val="7"/>
          <dgm:dir/>
          <dgm:resizeHandles val="exact"/>
        </dgm:presLayoutVars>
      </dgm:prSet>
      <dgm:spPr/>
    </dgm:pt>
    <dgm:pt modelId="{198C80B7-F80A-4AC3-9E15-5C8F66737CE9}" type="pres">
      <dgm:prSet presAssocID="{C24BD433-A5F0-41F1-94DE-6DB870DD53B3}" presName="circ1TxSh" presStyleLbl="vennNode1" presStyleIdx="0" presStyleCnt="1" custScaleX="158214"/>
      <dgm:spPr/>
    </dgm:pt>
  </dgm:ptLst>
  <dgm:cxnLst>
    <dgm:cxn modelId="{3FF95F42-6748-47ED-8979-798019A5ACDD}" type="presOf" srcId="{1B8ECCC7-E766-4FA9-90F6-16FAA914F17D}" destId="{16DCF570-EADE-4ED1-9F8A-CE7A46E1C777}" srcOrd="0" destOrd="0" presId="urn:microsoft.com/office/officeart/2005/8/layout/venn1"/>
    <dgm:cxn modelId="{7ED7B955-A8DE-4DC8-BFA7-540284D89FE2}" type="presOf" srcId="{C24BD433-A5F0-41F1-94DE-6DB870DD53B3}" destId="{198C80B7-F80A-4AC3-9E15-5C8F66737CE9}" srcOrd="0" destOrd="0" presId="urn:microsoft.com/office/officeart/2005/8/layout/venn1"/>
    <dgm:cxn modelId="{401508F6-68D4-494D-A284-A37335F5DC33}" srcId="{1B8ECCC7-E766-4FA9-90F6-16FAA914F17D}" destId="{C24BD433-A5F0-41F1-94DE-6DB870DD53B3}" srcOrd="0" destOrd="0" parTransId="{3726805E-AB26-4E13-BD97-280B8990F182}" sibTransId="{4F47BE77-8327-4F74-8464-BEA548A1A1C7}"/>
    <dgm:cxn modelId="{FCF3C4D7-024C-4DAD-BA35-503B7BF04B66}" type="presParOf" srcId="{16DCF570-EADE-4ED1-9F8A-CE7A46E1C777}" destId="{198C80B7-F80A-4AC3-9E15-5C8F66737CE9}" srcOrd="0" destOrd="0" presId="urn:microsoft.com/office/officeart/2005/8/layout/venn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0681D8BA-020D-49EF-AB82-8D168386D2F1}" type="doc">
      <dgm:prSet loTypeId="urn:microsoft.com/office/officeart/2005/8/layout/radial6" loCatId="relationship" qsTypeId="urn:microsoft.com/office/officeart/2005/8/quickstyle/simple1" qsCatId="simple" csTypeId="urn:microsoft.com/office/officeart/2005/8/colors/colorful3" csCatId="colorful" phldr="1"/>
      <dgm:spPr/>
      <dgm:t>
        <a:bodyPr/>
        <a:lstStyle/>
        <a:p>
          <a:endParaRPr lang="en-US"/>
        </a:p>
      </dgm:t>
    </dgm:pt>
    <dgm:pt modelId="{A8069BEA-E659-48A3-8B67-C7A1F4A7568F}">
      <dgm:prSet/>
      <dgm:spPr/>
      <dgm:t>
        <a:bodyPr/>
        <a:lstStyle/>
        <a:p>
          <a:pPr rtl="0"/>
          <a:r>
            <a:rPr lang="en-US"/>
            <a:t>Patients with the DED syndrome had reduced fluency, impaired visual naming, paranoia, loss of interest in activities, and psychomotor retardation, but showed a rather mild vegetative syndrome. </a:t>
          </a:r>
        </a:p>
      </dgm:t>
    </dgm:pt>
    <dgm:pt modelId="{9F18B373-4B0A-4736-BA6E-859745826567}" type="parTrans" cxnId="{CCDBC4E4-DB44-489C-8317-A996CA085579}">
      <dgm:prSet/>
      <dgm:spPr/>
      <dgm:t>
        <a:bodyPr/>
        <a:lstStyle/>
        <a:p>
          <a:endParaRPr lang="en-US"/>
        </a:p>
      </dgm:t>
    </dgm:pt>
    <dgm:pt modelId="{38520B50-6B3B-4FCD-8FE4-749C998C9AB0}" type="sibTrans" cxnId="{CCDBC4E4-DB44-489C-8317-A996CA085579}">
      <dgm:prSet/>
      <dgm:spPr/>
      <dgm:t>
        <a:bodyPr/>
        <a:lstStyle/>
        <a:p>
          <a:endParaRPr lang="en-US"/>
        </a:p>
      </dgm:t>
    </dgm:pt>
    <dgm:pt modelId="{D936A637-1046-4B6F-ACFE-C06907727D52}" type="pres">
      <dgm:prSet presAssocID="{0681D8BA-020D-49EF-AB82-8D168386D2F1}" presName="Name0" presStyleCnt="0">
        <dgm:presLayoutVars>
          <dgm:chMax val="1"/>
          <dgm:dir/>
          <dgm:animLvl val="ctr"/>
          <dgm:resizeHandles val="exact"/>
        </dgm:presLayoutVars>
      </dgm:prSet>
      <dgm:spPr/>
    </dgm:pt>
    <dgm:pt modelId="{75C28367-3A1F-4581-8F27-EF45F95143CE}" type="pres">
      <dgm:prSet presAssocID="{A8069BEA-E659-48A3-8B67-C7A1F4A7568F}" presName="centerShape" presStyleLbl="node0" presStyleIdx="0" presStyleCnt="1" custScaleX="109310" custLinFactNeighborX="-30048" custLinFactNeighborY="4062"/>
      <dgm:spPr/>
    </dgm:pt>
  </dgm:ptLst>
  <dgm:cxnLst>
    <dgm:cxn modelId="{9555A479-AB88-42DF-9E0E-0936FD6A8224}" type="presOf" srcId="{0681D8BA-020D-49EF-AB82-8D168386D2F1}" destId="{D936A637-1046-4B6F-ACFE-C06907727D52}" srcOrd="0" destOrd="0" presId="urn:microsoft.com/office/officeart/2005/8/layout/radial6"/>
    <dgm:cxn modelId="{DBAC7DAD-5E71-47CA-A655-399E6EC76C64}" type="presOf" srcId="{A8069BEA-E659-48A3-8B67-C7A1F4A7568F}" destId="{75C28367-3A1F-4581-8F27-EF45F95143CE}" srcOrd="0" destOrd="0" presId="urn:microsoft.com/office/officeart/2005/8/layout/radial6"/>
    <dgm:cxn modelId="{CCDBC4E4-DB44-489C-8317-A996CA085579}" srcId="{0681D8BA-020D-49EF-AB82-8D168386D2F1}" destId="{A8069BEA-E659-48A3-8B67-C7A1F4A7568F}" srcOrd="0" destOrd="0" parTransId="{9F18B373-4B0A-4736-BA6E-859745826567}" sibTransId="{38520B50-6B3B-4FCD-8FE4-749C998C9AB0}"/>
    <dgm:cxn modelId="{0FB4A3BB-B2D1-4376-BBDB-2BC34A12D143}" type="presParOf" srcId="{D936A637-1046-4B6F-ACFE-C06907727D52}" destId="{75C28367-3A1F-4581-8F27-EF45F95143CE}" srcOrd="0" destOrd="0" presId="urn:microsoft.com/office/officeart/2005/8/layout/radial6"/>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CA1B5E36-66FE-45BB-8A9B-049E753A411A}"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6EC96094-5116-4D30-967D-EA11DEFB8FAC}">
      <dgm:prSet/>
      <dgm:spPr/>
      <dgm:t>
        <a:bodyPr/>
        <a:lstStyle/>
        <a:p>
          <a:pPr rtl="0"/>
          <a:r>
            <a:rPr lang="en-GB"/>
            <a:t>Disturbances in executive functioning (Lesser, et al, 1996, Butters, 2000), including impaired planning, organizing, initiating, sequencing, shifting, information processing speed, and working memory.</a:t>
          </a:r>
        </a:p>
      </dgm:t>
    </dgm:pt>
    <dgm:pt modelId="{73C1F277-F600-4E0F-A347-3B21C38D9550}" type="parTrans" cxnId="{E6CE0CFC-70AD-40CB-98C6-3411863990E7}">
      <dgm:prSet/>
      <dgm:spPr/>
      <dgm:t>
        <a:bodyPr/>
        <a:lstStyle/>
        <a:p>
          <a:endParaRPr lang="en-US"/>
        </a:p>
      </dgm:t>
    </dgm:pt>
    <dgm:pt modelId="{16FAB642-33EB-4FC6-A817-3967CEA6B524}" type="sibTrans" cxnId="{E6CE0CFC-70AD-40CB-98C6-3411863990E7}">
      <dgm:prSet/>
      <dgm:spPr/>
      <dgm:t>
        <a:bodyPr/>
        <a:lstStyle/>
        <a:p>
          <a:endParaRPr lang="en-US"/>
        </a:p>
      </dgm:t>
    </dgm:pt>
    <dgm:pt modelId="{207038A7-22F1-4694-84B8-E2D57A871631}" type="pres">
      <dgm:prSet presAssocID="{CA1B5E36-66FE-45BB-8A9B-049E753A411A}" presName="Name0" presStyleCnt="0">
        <dgm:presLayoutVars>
          <dgm:dir/>
          <dgm:resizeHandles val="exact"/>
        </dgm:presLayoutVars>
      </dgm:prSet>
      <dgm:spPr/>
    </dgm:pt>
    <dgm:pt modelId="{DE978AE4-D238-4C7D-956E-54DACA1F5BE3}" type="pres">
      <dgm:prSet presAssocID="{6EC96094-5116-4D30-967D-EA11DEFB8FAC}" presName="node" presStyleLbl="node1" presStyleIdx="0" presStyleCnt="1">
        <dgm:presLayoutVars>
          <dgm:bulletEnabled val="1"/>
        </dgm:presLayoutVars>
      </dgm:prSet>
      <dgm:spPr/>
    </dgm:pt>
  </dgm:ptLst>
  <dgm:cxnLst>
    <dgm:cxn modelId="{00D4778C-ED93-4809-A87B-9AF13345CFCA}" type="presOf" srcId="{6EC96094-5116-4D30-967D-EA11DEFB8FAC}" destId="{DE978AE4-D238-4C7D-956E-54DACA1F5BE3}" srcOrd="0" destOrd="0" presId="urn:microsoft.com/office/officeart/2005/8/layout/process1"/>
    <dgm:cxn modelId="{E6CE0CFC-70AD-40CB-98C6-3411863990E7}" srcId="{CA1B5E36-66FE-45BB-8A9B-049E753A411A}" destId="{6EC96094-5116-4D30-967D-EA11DEFB8FAC}" srcOrd="0" destOrd="0" parTransId="{73C1F277-F600-4E0F-A347-3B21C38D9550}" sibTransId="{16FAB642-33EB-4FC6-A817-3967CEA6B524}"/>
    <dgm:cxn modelId="{4003C2FD-E87B-430A-93F0-6BD58453AC79}" type="presOf" srcId="{CA1B5E36-66FE-45BB-8A9B-049E753A411A}" destId="{207038A7-22F1-4694-84B8-E2D57A871631}" srcOrd="0" destOrd="0" presId="urn:microsoft.com/office/officeart/2005/8/layout/process1"/>
    <dgm:cxn modelId="{C0DD4597-C6C0-4414-A00D-1A48D00C52CB}" type="presParOf" srcId="{207038A7-22F1-4694-84B8-E2D57A871631}" destId="{DE978AE4-D238-4C7D-956E-54DACA1F5BE3}" srcOrd="0" destOrd="0" presId="urn:microsoft.com/office/officeart/2005/8/layout/process1"/>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85224C69-4DE0-4C99-A3E2-0D999B9E98A5}"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US"/>
        </a:p>
      </dgm:t>
    </dgm:pt>
    <dgm:pt modelId="{3821BFD0-5A84-4F98-811A-39024ED8613B}">
      <dgm:prSet custT="1"/>
      <dgm:spPr/>
      <dgm:t>
        <a:bodyPr/>
        <a:lstStyle/>
        <a:p>
          <a:pPr rtl="0"/>
          <a:r>
            <a:rPr lang="en-US" sz="1800"/>
            <a:t>Depression in later life takes a significant toll on patients and families alike. </a:t>
          </a:r>
        </a:p>
      </dgm:t>
    </dgm:pt>
    <dgm:pt modelId="{045CFDE2-696D-4A13-BC51-7270F6BE0EA4}" type="parTrans" cxnId="{CF036945-E226-4CA5-AF7F-1CD717E7DE81}">
      <dgm:prSet/>
      <dgm:spPr/>
      <dgm:t>
        <a:bodyPr/>
        <a:lstStyle/>
        <a:p>
          <a:endParaRPr lang="en-US"/>
        </a:p>
      </dgm:t>
    </dgm:pt>
    <dgm:pt modelId="{9046B68B-114F-4D80-B8DC-AD25120274E5}" type="sibTrans" cxnId="{CF036945-E226-4CA5-AF7F-1CD717E7DE81}">
      <dgm:prSet/>
      <dgm:spPr/>
      <dgm:t>
        <a:bodyPr/>
        <a:lstStyle/>
        <a:p>
          <a:endParaRPr lang="en-US"/>
        </a:p>
      </dgm:t>
    </dgm:pt>
    <dgm:pt modelId="{F79480C9-B96D-4CB4-87B6-EC905BD9946B}">
      <dgm:prSet/>
      <dgm:spPr/>
      <dgm:t>
        <a:bodyPr/>
        <a:lstStyle/>
        <a:p>
          <a:pPr rtl="0"/>
          <a:r>
            <a:rPr lang="en-US"/>
            <a:t>Family members of depressed older adults experience the moderate to high levels of general caregiver burden that dementia caregivers often report (Sewitch, McCusker, Dendukuri, &amp; Yaffe, 2004).</a:t>
          </a:r>
        </a:p>
      </dgm:t>
    </dgm:pt>
    <dgm:pt modelId="{F7A8E232-3B40-46A0-8917-C02F435D5202}" type="parTrans" cxnId="{CC235448-116A-4A7B-9E50-644BF0A817B3}">
      <dgm:prSet/>
      <dgm:spPr/>
      <dgm:t>
        <a:bodyPr/>
        <a:lstStyle/>
        <a:p>
          <a:endParaRPr lang="en-US"/>
        </a:p>
      </dgm:t>
    </dgm:pt>
    <dgm:pt modelId="{C19B32F6-D1B4-4356-AC93-EE2F8DC1CD75}" type="sibTrans" cxnId="{CC235448-116A-4A7B-9E50-644BF0A817B3}">
      <dgm:prSet/>
      <dgm:spPr/>
      <dgm:t>
        <a:bodyPr/>
        <a:lstStyle/>
        <a:p>
          <a:endParaRPr lang="en-US"/>
        </a:p>
      </dgm:t>
    </dgm:pt>
    <dgm:pt modelId="{67129EA5-E20A-45D3-ADA3-0D9CFC036D94}" type="pres">
      <dgm:prSet presAssocID="{85224C69-4DE0-4C99-A3E2-0D999B9E98A5}" presName="compositeShape" presStyleCnt="0">
        <dgm:presLayoutVars>
          <dgm:dir/>
          <dgm:resizeHandles/>
        </dgm:presLayoutVars>
      </dgm:prSet>
      <dgm:spPr/>
    </dgm:pt>
    <dgm:pt modelId="{D338E2DB-3378-4D0C-83C1-64EA42E6109B}" type="pres">
      <dgm:prSet presAssocID="{85224C69-4DE0-4C99-A3E2-0D999B9E98A5}" presName="pyramid" presStyleLbl="node1" presStyleIdx="0" presStyleCnt="1"/>
      <dgm:spPr/>
    </dgm:pt>
    <dgm:pt modelId="{A99E8027-2B4A-408C-8414-BBECA1162E79}" type="pres">
      <dgm:prSet presAssocID="{85224C69-4DE0-4C99-A3E2-0D999B9E98A5}" presName="theList" presStyleCnt="0"/>
      <dgm:spPr/>
    </dgm:pt>
    <dgm:pt modelId="{23672836-5662-444E-A380-D52810C2F9BD}" type="pres">
      <dgm:prSet presAssocID="{3821BFD0-5A84-4F98-811A-39024ED8613B}" presName="aNode" presStyleLbl="fgAcc1" presStyleIdx="0" presStyleCnt="2">
        <dgm:presLayoutVars>
          <dgm:bulletEnabled val="1"/>
        </dgm:presLayoutVars>
      </dgm:prSet>
      <dgm:spPr/>
    </dgm:pt>
    <dgm:pt modelId="{D6791297-FB76-45C3-91FC-AC4D14FBDB7E}" type="pres">
      <dgm:prSet presAssocID="{3821BFD0-5A84-4F98-811A-39024ED8613B}" presName="aSpace" presStyleCnt="0"/>
      <dgm:spPr/>
    </dgm:pt>
    <dgm:pt modelId="{0E363706-926A-47B4-B2AB-C315923F3F0D}" type="pres">
      <dgm:prSet presAssocID="{F79480C9-B96D-4CB4-87B6-EC905BD9946B}" presName="aNode" presStyleLbl="fgAcc1" presStyleIdx="1" presStyleCnt="2">
        <dgm:presLayoutVars>
          <dgm:bulletEnabled val="1"/>
        </dgm:presLayoutVars>
      </dgm:prSet>
      <dgm:spPr/>
    </dgm:pt>
    <dgm:pt modelId="{5134F5B8-A052-4CFA-9B99-157766D34E7B}" type="pres">
      <dgm:prSet presAssocID="{F79480C9-B96D-4CB4-87B6-EC905BD9946B}" presName="aSpace" presStyleCnt="0"/>
      <dgm:spPr/>
    </dgm:pt>
  </dgm:ptLst>
  <dgm:cxnLst>
    <dgm:cxn modelId="{E280D725-C884-4D7B-966A-69A579E7BB3A}" type="presOf" srcId="{3821BFD0-5A84-4F98-811A-39024ED8613B}" destId="{23672836-5662-444E-A380-D52810C2F9BD}" srcOrd="0" destOrd="0" presId="urn:microsoft.com/office/officeart/2005/8/layout/pyramid2"/>
    <dgm:cxn modelId="{77F50E5B-3300-4B7B-A8C2-3BB376F48A64}" type="presOf" srcId="{F79480C9-B96D-4CB4-87B6-EC905BD9946B}" destId="{0E363706-926A-47B4-B2AB-C315923F3F0D}" srcOrd="0" destOrd="0" presId="urn:microsoft.com/office/officeart/2005/8/layout/pyramid2"/>
    <dgm:cxn modelId="{CF036945-E226-4CA5-AF7F-1CD717E7DE81}" srcId="{85224C69-4DE0-4C99-A3E2-0D999B9E98A5}" destId="{3821BFD0-5A84-4F98-811A-39024ED8613B}" srcOrd="0" destOrd="0" parTransId="{045CFDE2-696D-4A13-BC51-7270F6BE0EA4}" sibTransId="{9046B68B-114F-4D80-B8DC-AD25120274E5}"/>
    <dgm:cxn modelId="{CC235448-116A-4A7B-9E50-644BF0A817B3}" srcId="{85224C69-4DE0-4C99-A3E2-0D999B9E98A5}" destId="{F79480C9-B96D-4CB4-87B6-EC905BD9946B}" srcOrd="1" destOrd="0" parTransId="{F7A8E232-3B40-46A0-8917-C02F435D5202}" sibTransId="{C19B32F6-D1B4-4356-AC93-EE2F8DC1CD75}"/>
    <dgm:cxn modelId="{D2C794F0-758B-4914-9F82-CCE4C5B29A29}" type="presOf" srcId="{85224C69-4DE0-4C99-A3E2-0D999B9E98A5}" destId="{67129EA5-E20A-45D3-ADA3-0D9CFC036D94}" srcOrd="0" destOrd="0" presId="urn:microsoft.com/office/officeart/2005/8/layout/pyramid2"/>
    <dgm:cxn modelId="{1428705A-CD87-4A1A-99AA-3BAF0467BAAD}" type="presParOf" srcId="{67129EA5-E20A-45D3-ADA3-0D9CFC036D94}" destId="{D338E2DB-3378-4D0C-83C1-64EA42E6109B}" srcOrd="0" destOrd="0" presId="urn:microsoft.com/office/officeart/2005/8/layout/pyramid2"/>
    <dgm:cxn modelId="{4EC13ABA-8F6E-4CFB-8FA4-E6E58D673D88}" type="presParOf" srcId="{67129EA5-E20A-45D3-ADA3-0D9CFC036D94}" destId="{A99E8027-2B4A-408C-8414-BBECA1162E79}" srcOrd="1" destOrd="0" presId="urn:microsoft.com/office/officeart/2005/8/layout/pyramid2"/>
    <dgm:cxn modelId="{EBF5557B-B16F-46E9-ABED-9FCB8C39E428}" type="presParOf" srcId="{A99E8027-2B4A-408C-8414-BBECA1162E79}" destId="{23672836-5662-444E-A380-D52810C2F9BD}" srcOrd="0" destOrd="0" presId="urn:microsoft.com/office/officeart/2005/8/layout/pyramid2"/>
    <dgm:cxn modelId="{DF004BF5-E046-4F59-A32A-5979965CAB3A}" type="presParOf" srcId="{A99E8027-2B4A-408C-8414-BBECA1162E79}" destId="{D6791297-FB76-45C3-91FC-AC4D14FBDB7E}" srcOrd="1" destOrd="0" presId="urn:microsoft.com/office/officeart/2005/8/layout/pyramid2"/>
    <dgm:cxn modelId="{82CD2B07-E0B8-4842-A030-9C7F582ACCAA}" type="presParOf" srcId="{A99E8027-2B4A-408C-8414-BBECA1162E79}" destId="{0E363706-926A-47B4-B2AB-C315923F3F0D}" srcOrd="2" destOrd="0" presId="urn:microsoft.com/office/officeart/2005/8/layout/pyramid2"/>
    <dgm:cxn modelId="{89B6EFC1-2BEB-4B6B-943B-87B667AF053D}" type="presParOf" srcId="{A99E8027-2B4A-408C-8414-BBECA1162E79}" destId="{5134F5B8-A052-4CFA-9B99-157766D34E7B}"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010B1219-6408-4DBB-9D4D-38C154C01B18}" type="doc">
      <dgm:prSet loTypeId="urn:microsoft.com/office/officeart/2008/layout/AlternatingPictureBlocks" loCatId="list" qsTypeId="urn:microsoft.com/office/officeart/2005/8/quickstyle/simple1" qsCatId="simple" csTypeId="urn:microsoft.com/office/officeart/2005/8/colors/accent1_2" csCatId="accent1" phldr="1"/>
      <dgm:spPr/>
      <dgm:t>
        <a:bodyPr/>
        <a:lstStyle/>
        <a:p>
          <a:endParaRPr lang="en-US"/>
        </a:p>
      </dgm:t>
    </dgm:pt>
    <dgm:pt modelId="{866FB7A8-9D1F-4DAD-B873-A319278BAD6A}">
      <dgm:prSet/>
      <dgm:spPr/>
      <dgm:t>
        <a:bodyPr/>
        <a:lstStyle/>
        <a:p>
          <a:pPr rtl="0"/>
          <a:r>
            <a:rPr lang="en-US"/>
            <a:t>Often exhibit cognitive deficits compared to healthy individuals in the same age group. </a:t>
          </a:r>
        </a:p>
        <a:p>
          <a:pPr rtl="0"/>
          <a:r>
            <a:rPr lang="en-US"/>
            <a:t>Memory and executive function -most consistently impaired (Kohler et al., 2010).</a:t>
          </a:r>
        </a:p>
      </dgm:t>
    </dgm:pt>
    <dgm:pt modelId="{FDDFA6C2-B5AD-44B6-A9C3-CED5C81559CF}" type="parTrans" cxnId="{E8F5D1CA-CA95-448F-B62A-1C4D11F88A8F}">
      <dgm:prSet/>
      <dgm:spPr/>
      <dgm:t>
        <a:bodyPr/>
        <a:lstStyle/>
        <a:p>
          <a:endParaRPr lang="en-US"/>
        </a:p>
      </dgm:t>
    </dgm:pt>
    <dgm:pt modelId="{62AA63B5-B60A-479B-8FE3-C4C18E84C393}" type="sibTrans" cxnId="{E8F5D1CA-CA95-448F-B62A-1C4D11F88A8F}">
      <dgm:prSet/>
      <dgm:spPr/>
      <dgm:t>
        <a:bodyPr/>
        <a:lstStyle/>
        <a:p>
          <a:endParaRPr lang="en-US"/>
        </a:p>
      </dgm:t>
    </dgm:pt>
    <dgm:pt modelId="{C2DA74A8-9C48-4E26-8F3D-692AD4246D90}" type="pres">
      <dgm:prSet presAssocID="{010B1219-6408-4DBB-9D4D-38C154C01B18}" presName="linearFlow" presStyleCnt="0">
        <dgm:presLayoutVars>
          <dgm:dir/>
          <dgm:resizeHandles val="exact"/>
        </dgm:presLayoutVars>
      </dgm:prSet>
      <dgm:spPr/>
    </dgm:pt>
    <dgm:pt modelId="{C29952AF-E3BA-4B2C-96AD-FDDE3E0AEAB5}" type="pres">
      <dgm:prSet presAssocID="{866FB7A8-9D1F-4DAD-B873-A319278BAD6A}" presName="comp" presStyleCnt="0"/>
      <dgm:spPr/>
    </dgm:pt>
    <dgm:pt modelId="{871F5E06-0F1D-4041-8858-8DC91321CA2F}" type="pres">
      <dgm:prSet presAssocID="{866FB7A8-9D1F-4DAD-B873-A319278BAD6A}" presName="rect2" presStyleLbl="node1" presStyleIdx="0" presStyleCnt="1" custScaleY="126152">
        <dgm:presLayoutVars>
          <dgm:bulletEnabled val="1"/>
        </dgm:presLayoutVars>
      </dgm:prSet>
      <dgm:spPr/>
    </dgm:pt>
    <dgm:pt modelId="{AE9C0C41-3000-4BC4-8CE3-5041A9323DDB}" type="pres">
      <dgm:prSet presAssocID="{866FB7A8-9D1F-4DAD-B873-A319278BAD6A}" presName="rect1" presStyleLbl="lnNode1" presStyleIdx="0" presStyleCnt="1" custScaleY="127848"/>
      <dgm:spPr>
        <a:blipFill rotWithShape="1">
          <a:blip xmlns:r="http://schemas.openxmlformats.org/officeDocument/2006/relationships" r:embed="rId1"/>
          <a:stretch>
            <a:fillRect/>
          </a:stretch>
        </a:blipFill>
      </dgm:spPr>
    </dgm:pt>
  </dgm:ptLst>
  <dgm:cxnLst>
    <dgm:cxn modelId="{7A558C3E-ACFE-4A3E-A886-62648F8A8C5D}" type="presOf" srcId="{866FB7A8-9D1F-4DAD-B873-A319278BAD6A}" destId="{871F5E06-0F1D-4041-8858-8DC91321CA2F}" srcOrd="0" destOrd="0" presId="urn:microsoft.com/office/officeart/2008/layout/AlternatingPictureBlocks"/>
    <dgm:cxn modelId="{AF4E04B2-9E60-4235-902F-C71E04AF5B63}" type="presOf" srcId="{010B1219-6408-4DBB-9D4D-38C154C01B18}" destId="{C2DA74A8-9C48-4E26-8F3D-692AD4246D90}" srcOrd="0" destOrd="0" presId="urn:microsoft.com/office/officeart/2008/layout/AlternatingPictureBlocks"/>
    <dgm:cxn modelId="{E8F5D1CA-CA95-448F-B62A-1C4D11F88A8F}" srcId="{010B1219-6408-4DBB-9D4D-38C154C01B18}" destId="{866FB7A8-9D1F-4DAD-B873-A319278BAD6A}" srcOrd="0" destOrd="0" parTransId="{FDDFA6C2-B5AD-44B6-A9C3-CED5C81559CF}" sibTransId="{62AA63B5-B60A-479B-8FE3-C4C18E84C393}"/>
    <dgm:cxn modelId="{D3CD2AB0-8B34-4C3C-9996-D7FB1857969D}" type="presParOf" srcId="{C2DA74A8-9C48-4E26-8F3D-692AD4246D90}" destId="{C29952AF-E3BA-4B2C-96AD-FDDE3E0AEAB5}" srcOrd="0" destOrd="0" presId="urn:microsoft.com/office/officeart/2008/layout/AlternatingPictureBlocks"/>
    <dgm:cxn modelId="{D7C87F50-6D75-482D-B0FC-F4FEF10ACF19}" type="presParOf" srcId="{C29952AF-E3BA-4B2C-96AD-FDDE3E0AEAB5}" destId="{871F5E06-0F1D-4041-8858-8DC91321CA2F}" srcOrd="0" destOrd="0" presId="urn:microsoft.com/office/officeart/2008/layout/AlternatingPictureBlocks"/>
    <dgm:cxn modelId="{FC45D21F-FBE3-4FCC-8A30-0185E0663586}" type="presParOf" srcId="{C29952AF-E3BA-4B2C-96AD-FDDE3E0AEAB5}" destId="{AE9C0C41-3000-4BC4-8CE3-5041A9323DDB}" srcOrd="1" destOrd="0" presId="urn:microsoft.com/office/officeart/2008/layout/AlternatingPictureBlock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27600735-6D7B-40B5-B5A0-85D812166388}"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5A2139EA-CEDB-45DF-859F-928D54B403AF}">
      <dgm:prSet custT="1"/>
      <dgm:spPr/>
      <dgm:t>
        <a:bodyPr/>
        <a:lstStyle/>
        <a:p>
          <a:pPr rtl="0"/>
          <a:r>
            <a:rPr lang="en-US" sz="2500"/>
            <a:t>Association between Impaired cognition and altered cortisol secretion in older patients with major depression </a:t>
          </a:r>
        </a:p>
        <a:p>
          <a:pPr rtl="0"/>
          <a:r>
            <a:rPr lang="en-US" sz="1800"/>
            <a:t>(</a:t>
          </a:r>
          <a:r>
            <a:rPr lang="en-US" sz="1800" err="1"/>
            <a:t>Fiocco</a:t>
          </a:r>
          <a:r>
            <a:rPr lang="en-US" sz="1800"/>
            <a:t> et al., 2006)</a:t>
          </a:r>
        </a:p>
      </dgm:t>
    </dgm:pt>
    <dgm:pt modelId="{D4262ABF-B162-49DB-90C7-2CE9F30FEECC}" type="parTrans" cxnId="{C2A1EA12-7AA9-480B-9551-E54D12F7B829}">
      <dgm:prSet/>
      <dgm:spPr/>
      <dgm:t>
        <a:bodyPr/>
        <a:lstStyle/>
        <a:p>
          <a:endParaRPr lang="en-US"/>
        </a:p>
      </dgm:t>
    </dgm:pt>
    <dgm:pt modelId="{E78762FB-D32E-4875-9FE6-4DEA6234CF8E}" type="sibTrans" cxnId="{C2A1EA12-7AA9-480B-9551-E54D12F7B829}">
      <dgm:prSet/>
      <dgm:spPr/>
      <dgm:t>
        <a:bodyPr/>
        <a:lstStyle/>
        <a:p>
          <a:endParaRPr lang="en-US"/>
        </a:p>
      </dgm:t>
    </dgm:pt>
    <dgm:pt modelId="{3516C9BA-610F-4E75-B016-C1EDE2C5EE4C}" type="pres">
      <dgm:prSet presAssocID="{27600735-6D7B-40B5-B5A0-85D812166388}" presName="compositeShape" presStyleCnt="0">
        <dgm:presLayoutVars>
          <dgm:chMax val="7"/>
          <dgm:dir/>
          <dgm:resizeHandles val="exact"/>
        </dgm:presLayoutVars>
      </dgm:prSet>
      <dgm:spPr/>
    </dgm:pt>
    <dgm:pt modelId="{788E77FF-919A-4C95-AB49-137442E3F0C2}" type="pres">
      <dgm:prSet presAssocID="{5A2139EA-CEDB-45DF-859F-928D54B403AF}" presName="circ1TxSh" presStyleLbl="vennNode1" presStyleIdx="0" presStyleCnt="1" custScaleX="158416"/>
      <dgm:spPr/>
    </dgm:pt>
  </dgm:ptLst>
  <dgm:cxnLst>
    <dgm:cxn modelId="{56884202-46AC-408F-8F54-98AAF6287B5C}" type="presOf" srcId="{27600735-6D7B-40B5-B5A0-85D812166388}" destId="{3516C9BA-610F-4E75-B016-C1EDE2C5EE4C}" srcOrd="0" destOrd="0" presId="urn:microsoft.com/office/officeart/2005/8/layout/venn1"/>
    <dgm:cxn modelId="{C2A1EA12-7AA9-480B-9551-E54D12F7B829}" srcId="{27600735-6D7B-40B5-B5A0-85D812166388}" destId="{5A2139EA-CEDB-45DF-859F-928D54B403AF}" srcOrd="0" destOrd="0" parTransId="{D4262ABF-B162-49DB-90C7-2CE9F30FEECC}" sibTransId="{E78762FB-D32E-4875-9FE6-4DEA6234CF8E}"/>
    <dgm:cxn modelId="{DF7402A9-2B3F-4BC4-964A-8056CBE06886}" type="presOf" srcId="{5A2139EA-CEDB-45DF-859F-928D54B403AF}" destId="{788E77FF-919A-4C95-AB49-137442E3F0C2}" srcOrd="0" destOrd="0" presId="urn:microsoft.com/office/officeart/2005/8/layout/venn1"/>
    <dgm:cxn modelId="{F60857A6-D41F-4EB1-8344-DC926AF3ED1B}" type="presParOf" srcId="{3516C9BA-610F-4E75-B016-C1EDE2C5EE4C}" destId="{788E77FF-919A-4C95-AB49-137442E3F0C2}" srcOrd="0" destOrd="0" presId="urn:microsoft.com/office/officeart/2005/8/layout/venn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08B530-0460-4CFC-AAF2-EB5C34190B10}">
      <dsp:nvSpPr>
        <dsp:cNvPr id="0" name=""/>
        <dsp:cNvSpPr/>
      </dsp:nvSpPr>
      <dsp:spPr>
        <a:xfrm>
          <a:off x="0" y="0"/>
          <a:ext cx="4477407" cy="4477407"/>
        </a:xfrm>
        <a:prstGeom prst="pie">
          <a:avLst>
            <a:gd name="adj1" fmla="val 5400000"/>
            <a:gd name="adj2" fmla="val 1620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9628F2-AE56-4A6B-8E00-63C60F58CAD5}">
      <dsp:nvSpPr>
        <dsp:cNvPr id="0" name=""/>
        <dsp:cNvSpPr/>
      </dsp:nvSpPr>
      <dsp:spPr>
        <a:xfrm>
          <a:off x="2238703" y="0"/>
          <a:ext cx="9569667" cy="4477407"/>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GB" sz="3200" kern="1200"/>
            <a:t>Mental health problems are not a normal and inevitable part of the ageing process. The majority of older people enjoy good mental health and make valuable contributions to society. </a:t>
          </a:r>
        </a:p>
      </dsp:txBody>
      <dsp:txXfrm>
        <a:off x="2238703" y="0"/>
        <a:ext cx="9569667" cy="2126768"/>
      </dsp:txXfrm>
    </dsp:sp>
    <dsp:sp modelId="{F76E7A96-E26C-445A-BE78-034AF87FE4DA}">
      <dsp:nvSpPr>
        <dsp:cNvPr id="0" name=""/>
        <dsp:cNvSpPr/>
      </dsp:nvSpPr>
      <dsp:spPr>
        <a:xfrm>
          <a:off x="1175319" y="2126768"/>
          <a:ext cx="2126768" cy="2126768"/>
        </a:xfrm>
        <a:prstGeom prst="pie">
          <a:avLst>
            <a:gd name="adj1" fmla="val 5400000"/>
            <a:gd name="adj2" fmla="val 16200000"/>
          </a:avLst>
        </a:prstGeom>
        <a:solidFill>
          <a:schemeClr val="accent2">
            <a:hueOff val="-1469031"/>
            <a:satOff val="-32495"/>
            <a:lumOff val="-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26F86B-FFAA-42F0-8F20-6859403F9EFB}">
      <dsp:nvSpPr>
        <dsp:cNvPr id="0" name=""/>
        <dsp:cNvSpPr/>
      </dsp:nvSpPr>
      <dsp:spPr>
        <a:xfrm>
          <a:off x="2238703" y="2126768"/>
          <a:ext cx="9569667" cy="2126768"/>
        </a:xfrm>
        <a:prstGeom prst="rect">
          <a:avLst/>
        </a:prstGeom>
        <a:solidFill>
          <a:schemeClr val="lt1">
            <a:alpha val="90000"/>
            <a:hueOff val="0"/>
            <a:satOff val="0"/>
            <a:lumOff val="0"/>
            <a:alphaOff val="0"/>
          </a:schemeClr>
        </a:solidFill>
        <a:ln w="15875" cap="flat" cmpd="sng" algn="ctr">
          <a:solidFill>
            <a:schemeClr val="accent2">
              <a:hueOff val="-1469031"/>
              <a:satOff val="-32495"/>
              <a:lumOff val="-647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GB" sz="3200" kern="1200"/>
            <a:t>Promoting mental health and well-being in later life will benefit the whole of society by maintaining older people’s social and economic contributions, minimising the costs of care and improving quality of life. </a:t>
          </a:r>
        </a:p>
      </dsp:txBody>
      <dsp:txXfrm>
        <a:off x="2238703" y="2126768"/>
        <a:ext cx="9569667" cy="21267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CCDAF5-EA47-42BD-8F21-6F867A08F019}">
      <dsp:nvSpPr>
        <dsp:cNvPr id="0" name=""/>
        <dsp:cNvSpPr/>
      </dsp:nvSpPr>
      <dsp:spPr>
        <a:xfrm>
          <a:off x="9147" y="1337522"/>
          <a:ext cx="2734032" cy="31014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In a 500-bed general hospital on an average day, estimates suggest that 330 beds will be occupied by older people, of whom 220 will have a mental disorder, 100 will have dementia and depression, and 66 will have delirium (Burns, 2015). </a:t>
          </a:r>
        </a:p>
      </dsp:txBody>
      <dsp:txXfrm>
        <a:off x="89224" y="1417599"/>
        <a:ext cx="2573878" cy="2941264"/>
      </dsp:txXfrm>
    </dsp:sp>
    <dsp:sp modelId="{D4497E7D-370C-47E3-8D51-2E1ACBAC052D}">
      <dsp:nvSpPr>
        <dsp:cNvPr id="0" name=""/>
        <dsp:cNvSpPr/>
      </dsp:nvSpPr>
      <dsp:spPr>
        <a:xfrm>
          <a:off x="3016583" y="2549211"/>
          <a:ext cx="579614" cy="6780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16583" y="2684819"/>
        <a:ext cx="405730" cy="406824"/>
      </dsp:txXfrm>
    </dsp:sp>
    <dsp:sp modelId="{DC7D0954-2FB6-47BA-8979-D147C4EB9C2C}">
      <dsp:nvSpPr>
        <dsp:cNvPr id="0" name=""/>
        <dsp:cNvSpPr/>
      </dsp:nvSpPr>
      <dsp:spPr>
        <a:xfrm>
          <a:off x="3836793" y="1337522"/>
          <a:ext cx="2734032" cy="31014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Depression affects 4 in 10 people living in care homes and in nursing homes </a:t>
          </a:r>
        </a:p>
      </dsp:txBody>
      <dsp:txXfrm>
        <a:off x="3916870" y="1417599"/>
        <a:ext cx="2573878" cy="2941264"/>
      </dsp:txXfrm>
    </dsp:sp>
    <dsp:sp modelId="{314C4A96-D93C-4549-AC2A-380D96E7F253}">
      <dsp:nvSpPr>
        <dsp:cNvPr id="0" name=""/>
        <dsp:cNvSpPr/>
      </dsp:nvSpPr>
      <dsp:spPr>
        <a:xfrm>
          <a:off x="6844229" y="2549211"/>
          <a:ext cx="579614" cy="6780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844229" y="2684819"/>
        <a:ext cx="405730" cy="406824"/>
      </dsp:txXfrm>
    </dsp:sp>
    <dsp:sp modelId="{F5073346-4EF3-4C63-B77E-ACC5A04C0E83}">
      <dsp:nvSpPr>
        <dsp:cNvPr id="0" name=""/>
        <dsp:cNvSpPr/>
      </dsp:nvSpPr>
      <dsp:spPr>
        <a:xfrm>
          <a:off x="7664438" y="1337522"/>
          <a:ext cx="2734032" cy="310141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A third of people using specialist mental health services are older people, yet they currently only make up 18% of the general population.</a:t>
          </a:r>
        </a:p>
      </dsp:txBody>
      <dsp:txXfrm>
        <a:off x="7744515" y="1417599"/>
        <a:ext cx="2573878" cy="29412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304EC-E7CA-4A9D-876C-16AF4D535F95}">
      <dsp:nvSpPr>
        <dsp:cNvPr id="0" name=""/>
        <dsp:cNvSpPr/>
      </dsp:nvSpPr>
      <dsp:spPr>
        <a:xfrm>
          <a:off x="2976" y="0"/>
          <a:ext cx="6090046" cy="2690491"/>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a:t>It is estimated that depression affects 22 percent of men and 28 percent of women aged 65 or over, and 40 percent of older people in care homes. The Royal College of Psychiatrists, however, has estimated that 85 percent of older people with depression receive no help at all from the NHS. (2018)</a:t>
          </a:r>
        </a:p>
      </dsp:txBody>
      <dsp:txXfrm>
        <a:off x="81778" y="78802"/>
        <a:ext cx="5932442" cy="25328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97767-167E-48FB-90FC-70C6FE4D5ECC}">
      <dsp:nvSpPr>
        <dsp:cNvPr id="0" name=""/>
        <dsp:cNvSpPr/>
      </dsp:nvSpPr>
      <dsp:spPr>
        <a:xfrm>
          <a:off x="348501" y="0"/>
          <a:ext cx="8934042" cy="266252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en-GB" sz="2100" kern="1200"/>
            <a:t>ONS (2013) the highest UK suicide rate by broad age group was amongst men aged 45 to 59.</a:t>
          </a:r>
        </a:p>
        <a:p>
          <a:pPr marL="0" lvl="0" indent="0" algn="ctr" defTabSz="933450" rtl="0">
            <a:lnSpc>
              <a:spcPct val="90000"/>
            </a:lnSpc>
            <a:spcBef>
              <a:spcPct val="0"/>
            </a:spcBef>
            <a:spcAft>
              <a:spcPct val="35000"/>
            </a:spcAft>
            <a:buNone/>
          </a:pPr>
          <a:endParaRPr lang="en-GB" sz="300" kern="1200"/>
        </a:p>
        <a:p>
          <a:pPr marL="0" lvl="0" indent="0" algn="ctr" defTabSz="933450" rtl="0">
            <a:lnSpc>
              <a:spcPct val="90000"/>
            </a:lnSpc>
            <a:spcBef>
              <a:spcPct val="0"/>
            </a:spcBef>
            <a:spcAft>
              <a:spcPct val="35000"/>
            </a:spcAft>
            <a:buNone/>
          </a:pPr>
          <a:r>
            <a:rPr lang="en-GB" sz="2100" kern="1200"/>
            <a:t>The rate for 60 to 74 year old men had risen significantly from its 2012 level, to 14.5 per 100,000 in 2013.</a:t>
          </a:r>
        </a:p>
        <a:p>
          <a:pPr marL="0" lvl="0" indent="0" algn="ctr" defTabSz="933450" rtl="0">
            <a:lnSpc>
              <a:spcPct val="90000"/>
            </a:lnSpc>
            <a:spcBef>
              <a:spcPct val="0"/>
            </a:spcBef>
            <a:spcAft>
              <a:spcPct val="35000"/>
            </a:spcAft>
            <a:buNone/>
          </a:pPr>
          <a:r>
            <a:rPr lang="en-GB" sz="2100" kern="1200"/>
            <a:t> It is a matter of concern that older adults have a higher completion rate (</a:t>
          </a:r>
          <a:r>
            <a:rPr lang="en-GB" sz="2100" kern="1200" err="1"/>
            <a:t>ie</a:t>
          </a:r>
          <a:r>
            <a:rPr lang="en-GB" sz="2100" kern="1200"/>
            <a:t> fewer attempts in relation to completed suicides) than adults in younger age bands</a:t>
          </a:r>
        </a:p>
      </dsp:txBody>
      <dsp:txXfrm>
        <a:off x="426484" y="77983"/>
        <a:ext cx="8778076" cy="25065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5912E-8430-45EA-86B8-1CDC32626C1E}">
      <dsp:nvSpPr>
        <dsp:cNvPr id="0" name=""/>
        <dsp:cNvSpPr/>
      </dsp:nvSpPr>
      <dsp:spPr>
        <a:xfrm>
          <a:off x="0" y="342241"/>
          <a:ext cx="5804819" cy="1552950"/>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0518" tIns="354076" rIns="450518" bIns="120904" numCol="1" spcCol="1270" anchor="t" anchorCtr="0">
          <a:noAutofit/>
        </a:bodyPr>
        <a:lstStyle/>
        <a:p>
          <a:pPr marL="171450" lvl="1" indent="-171450" algn="l" defTabSz="755650" rtl="0">
            <a:lnSpc>
              <a:spcPct val="90000"/>
            </a:lnSpc>
            <a:spcBef>
              <a:spcPct val="0"/>
            </a:spcBef>
            <a:spcAft>
              <a:spcPct val="15000"/>
            </a:spcAft>
            <a:buChar char="•"/>
          </a:pPr>
          <a:r>
            <a:rPr lang="en-GB" sz="1700" kern="1200"/>
            <a:t>Limited social support</a:t>
          </a:r>
          <a:endParaRPr lang="en-US" sz="1700" kern="1200"/>
        </a:p>
        <a:p>
          <a:pPr marL="171450" lvl="1" indent="-171450" algn="l" defTabSz="755650" rtl="0">
            <a:lnSpc>
              <a:spcPct val="90000"/>
            </a:lnSpc>
            <a:spcBef>
              <a:spcPct val="0"/>
            </a:spcBef>
            <a:spcAft>
              <a:spcPct val="15000"/>
            </a:spcAft>
            <a:buChar char="•"/>
          </a:pPr>
          <a:r>
            <a:rPr lang="en-GB" sz="1700" kern="1200"/>
            <a:t>Bereavement</a:t>
          </a:r>
          <a:endParaRPr lang="en-US" sz="1700" kern="1200"/>
        </a:p>
        <a:p>
          <a:pPr marL="171450" lvl="1" indent="-171450" algn="l" defTabSz="755650" rtl="0">
            <a:lnSpc>
              <a:spcPct val="90000"/>
            </a:lnSpc>
            <a:spcBef>
              <a:spcPct val="0"/>
            </a:spcBef>
            <a:spcAft>
              <a:spcPct val="15000"/>
            </a:spcAft>
            <a:buChar char="•"/>
          </a:pPr>
          <a:r>
            <a:rPr lang="en-GB" sz="1700" kern="1200"/>
            <a:t>Loss of social network</a:t>
          </a:r>
          <a:endParaRPr lang="en-US" sz="1700" kern="1200"/>
        </a:p>
        <a:p>
          <a:pPr marL="171450" lvl="1" indent="-171450" algn="l" defTabSz="755650" rtl="0">
            <a:lnSpc>
              <a:spcPct val="90000"/>
            </a:lnSpc>
            <a:spcBef>
              <a:spcPct val="0"/>
            </a:spcBef>
            <a:spcAft>
              <a:spcPct val="15000"/>
            </a:spcAft>
            <a:buChar char="•"/>
          </a:pPr>
          <a:r>
            <a:rPr lang="en-GB" sz="1700" kern="1200"/>
            <a:t>Loneliness</a:t>
          </a:r>
          <a:endParaRPr lang="en-US" sz="1700" kern="1200"/>
        </a:p>
      </dsp:txBody>
      <dsp:txXfrm>
        <a:off x="0" y="342241"/>
        <a:ext cx="5804819" cy="1552950"/>
      </dsp:txXfrm>
    </dsp:sp>
    <dsp:sp modelId="{F719C244-CB83-4D24-9772-AE88B93A3D64}">
      <dsp:nvSpPr>
        <dsp:cNvPr id="0" name=""/>
        <dsp:cNvSpPr/>
      </dsp:nvSpPr>
      <dsp:spPr>
        <a:xfrm>
          <a:off x="290240" y="91321"/>
          <a:ext cx="4063373" cy="50184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3586" tIns="0" rIns="153586" bIns="0" numCol="1" spcCol="1270" anchor="ctr" anchorCtr="0">
          <a:noAutofit/>
        </a:bodyPr>
        <a:lstStyle/>
        <a:p>
          <a:pPr marL="0" lvl="0" indent="0" algn="l" defTabSz="755650" rtl="0">
            <a:lnSpc>
              <a:spcPct val="90000"/>
            </a:lnSpc>
            <a:spcBef>
              <a:spcPct val="0"/>
            </a:spcBef>
            <a:spcAft>
              <a:spcPct val="35000"/>
            </a:spcAft>
            <a:buNone/>
          </a:pPr>
          <a:r>
            <a:rPr lang="en-GB" sz="1700" kern="1200"/>
            <a:t>Psychosocial factors</a:t>
          </a:r>
          <a:endParaRPr lang="en-US" sz="1700" kern="1200"/>
        </a:p>
      </dsp:txBody>
      <dsp:txXfrm>
        <a:off x="314738" y="115819"/>
        <a:ext cx="4014377" cy="452844"/>
      </dsp:txXfrm>
    </dsp:sp>
    <dsp:sp modelId="{9E6B3DDF-36A1-4E4A-8574-01A521BA8D35}">
      <dsp:nvSpPr>
        <dsp:cNvPr id="0" name=""/>
        <dsp:cNvSpPr/>
      </dsp:nvSpPr>
      <dsp:spPr>
        <a:xfrm>
          <a:off x="0" y="2237912"/>
          <a:ext cx="5804819" cy="1552950"/>
        </a:xfrm>
        <a:prstGeom prst="rect">
          <a:avLst/>
        </a:prstGeom>
        <a:solidFill>
          <a:schemeClr val="lt1">
            <a:alpha val="90000"/>
            <a:hueOff val="0"/>
            <a:satOff val="0"/>
            <a:lumOff val="0"/>
            <a:alphaOff val="0"/>
          </a:schemeClr>
        </a:solidFill>
        <a:ln w="15875" cap="flat" cmpd="sng" algn="ctr">
          <a:solidFill>
            <a:schemeClr val="accent4">
              <a:hueOff val="-2362766"/>
              <a:satOff val="-3784"/>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0518" tIns="354076" rIns="450518" bIns="120904" numCol="1" spcCol="1270" anchor="t" anchorCtr="0">
          <a:noAutofit/>
        </a:bodyPr>
        <a:lstStyle/>
        <a:p>
          <a:pPr marL="171450" lvl="1" indent="-171450" algn="l" defTabSz="755650" rtl="0">
            <a:lnSpc>
              <a:spcPct val="90000"/>
            </a:lnSpc>
            <a:spcBef>
              <a:spcPct val="0"/>
            </a:spcBef>
            <a:spcAft>
              <a:spcPct val="15000"/>
            </a:spcAft>
            <a:buChar char="•"/>
          </a:pPr>
          <a:r>
            <a:rPr lang="en-GB" sz="1700" kern="1200"/>
            <a:t>Female gender</a:t>
          </a:r>
          <a:endParaRPr lang="en-US" sz="1700" kern="1200"/>
        </a:p>
        <a:p>
          <a:pPr marL="171450" lvl="1" indent="-171450" algn="l" defTabSz="755650" rtl="0">
            <a:lnSpc>
              <a:spcPct val="90000"/>
            </a:lnSpc>
            <a:spcBef>
              <a:spcPct val="0"/>
            </a:spcBef>
            <a:spcAft>
              <a:spcPct val="15000"/>
            </a:spcAft>
            <a:buChar char="•"/>
          </a:pPr>
          <a:r>
            <a:rPr lang="en-GB" sz="1700" kern="1200"/>
            <a:t>Family history of depression</a:t>
          </a:r>
          <a:endParaRPr lang="en-US" sz="1700" kern="1200"/>
        </a:p>
        <a:p>
          <a:pPr marL="171450" lvl="1" indent="-171450" algn="l" defTabSz="755650" rtl="0">
            <a:lnSpc>
              <a:spcPct val="90000"/>
            </a:lnSpc>
            <a:spcBef>
              <a:spcPct val="0"/>
            </a:spcBef>
            <a:spcAft>
              <a:spcPct val="15000"/>
            </a:spcAft>
            <a:buChar char="•"/>
          </a:pPr>
          <a:r>
            <a:rPr lang="en-GB" sz="1700" kern="1200"/>
            <a:t>History of depression</a:t>
          </a:r>
          <a:endParaRPr lang="en-US" sz="1700" kern="1200"/>
        </a:p>
        <a:p>
          <a:pPr marL="171450" lvl="1" indent="-171450" algn="l" defTabSz="755650" rtl="0">
            <a:lnSpc>
              <a:spcPct val="90000"/>
            </a:lnSpc>
            <a:spcBef>
              <a:spcPct val="0"/>
            </a:spcBef>
            <a:spcAft>
              <a:spcPct val="15000"/>
            </a:spcAft>
            <a:buChar char="•"/>
          </a:pPr>
          <a:r>
            <a:rPr lang="en-GB" sz="1700" kern="1200"/>
            <a:t>Negative life events </a:t>
          </a:r>
          <a:endParaRPr lang="en-US" sz="1700" kern="1200"/>
        </a:p>
      </dsp:txBody>
      <dsp:txXfrm>
        <a:off x="0" y="2237912"/>
        <a:ext cx="5804819" cy="1552950"/>
      </dsp:txXfrm>
    </dsp:sp>
    <dsp:sp modelId="{45325814-8889-499D-8D8B-F7C470B3ADB0}">
      <dsp:nvSpPr>
        <dsp:cNvPr id="0" name=""/>
        <dsp:cNvSpPr/>
      </dsp:nvSpPr>
      <dsp:spPr>
        <a:xfrm>
          <a:off x="290240" y="1986991"/>
          <a:ext cx="4063373" cy="501840"/>
        </a:xfrm>
        <a:prstGeom prst="roundRect">
          <a:avLst/>
        </a:prstGeom>
        <a:solidFill>
          <a:schemeClr val="accent4">
            <a:hueOff val="-2362766"/>
            <a:satOff val="-3784"/>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3586" tIns="0" rIns="153586" bIns="0" numCol="1" spcCol="1270" anchor="ctr" anchorCtr="0">
          <a:noAutofit/>
        </a:bodyPr>
        <a:lstStyle/>
        <a:p>
          <a:pPr marL="0" lvl="0" indent="0" algn="l" defTabSz="755650" rtl="0">
            <a:lnSpc>
              <a:spcPct val="90000"/>
            </a:lnSpc>
            <a:spcBef>
              <a:spcPct val="0"/>
            </a:spcBef>
            <a:spcAft>
              <a:spcPct val="35000"/>
            </a:spcAft>
            <a:buNone/>
          </a:pPr>
          <a:r>
            <a:rPr lang="en-GB" sz="1700" kern="1200"/>
            <a:t>Biological factors </a:t>
          </a:r>
          <a:endParaRPr lang="en-US" sz="1700" kern="1200"/>
        </a:p>
      </dsp:txBody>
      <dsp:txXfrm>
        <a:off x="314738" y="2011489"/>
        <a:ext cx="4014377" cy="452844"/>
      </dsp:txXfrm>
    </dsp:sp>
    <dsp:sp modelId="{181AA17F-F30B-496A-9ED1-2C000208DD65}">
      <dsp:nvSpPr>
        <dsp:cNvPr id="0" name=""/>
        <dsp:cNvSpPr/>
      </dsp:nvSpPr>
      <dsp:spPr>
        <a:xfrm>
          <a:off x="0" y="4133582"/>
          <a:ext cx="5804819" cy="1552950"/>
        </a:xfrm>
        <a:prstGeom prst="rect">
          <a:avLst/>
        </a:prstGeom>
        <a:solidFill>
          <a:schemeClr val="lt1">
            <a:alpha val="90000"/>
            <a:hueOff val="0"/>
            <a:satOff val="0"/>
            <a:lumOff val="0"/>
            <a:alphaOff val="0"/>
          </a:schemeClr>
        </a:solidFill>
        <a:ln w="15875" cap="flat" cmpd="sng" algn="ctr">
          <a:solidFill>
            <a:schemeClr val="accent4">
              <a:hueOff val="-4725531"/>
              <a:satOff val="-7569"/>
              <a:lumOff val="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0518" tIns="354076" rIns="450518" bIns="120904" numCol="1" spcCol="1270" anchor="t" anchorCtr="0">
          <a:noAutofit/>
        </a:bodyPr>
        <a:lstStyle/>
        <a:p>
          <a:pPr marL="171450" lvl="1" indent="-171450" algn="l" defTabSz="755650" rtl="0">
            <a:lnSpc>
              <a:spcPct val="90000"/>
            </a:lnSpc>
            <a:spcBef>
              <a:spcPct val="0"/>
            </a:spcBef>
            <a:spcAft>
              <a:spcPct val="15000"/>
            </a:spcAft>
            <a:buChar char="•"/>
          </a:pPr>
          <a:r>
            <a:rPr lang="en-GB" sz="1700" kern="1200"/>
            <a:t>Medical illness</a:t>
          </a:r>
          <a:endParaRPr lang="en-US" sz="1700" kern="1200"/>
        </a:p>
        <a:p>
          <a:pPr marL="171450" lvl="1" indent="-171450" algn="l" defTabSz="755650" rtl="0">
            <a:lnSpc>
              <a:spcPct val="90000"/>
            </a:lnSpc>
            <a:spcBef>
              <a:spcPct val="0"/>
            </a:spcBef>
            <a:spcAft>
              <a:spcPct val="15000"/>
            </a:spcAft>
            <a:buChar char="•"/>
          </a:pPr>
          <a:r>
            <a:rPr lang="en-GB" sz="1700" kern="1200"/>
            <a:t>Physical disabilities </a:t>
          </a:r>
          <a:endParaRPr lang="en-US" sz="1700" kern="1200"/>
        </a:p>
        <a:p>
          <a:pPr marL="171450" lvl="1" indent="-171450" algn="l" defTabSz="755650" rtl="0">
            <a:lnSpc>
              <a:spcPct val="90000"/>
            </a:lnSpc>
            <a:spcBef>
              <a:spcPct val="0"/>
            </a:spcBef>
            <a:spcAft>
              <a:spcPct val="15000"/>
            </a:spcAft>
            <a:buChar char="•"/>
          </a:pPr>
          <a:r>
            <a:rPr lang="en-GB" sz="1700" kern="1200"/>
            <a:t>Poor health</a:t>
          </a:r>
          <a:endParaRPr lang="en-US" sz="1700" kern="1200"/>
        </a:p>
        <a:p>
          <a:pPr marL="171450" lvl="1" indent="-171450" algn="l" defTabSz="755650" rtl="0">
            <a:lnSpc>
              <a:spcPct val="90000"/>
            </a:lnSpc>
            <a:spcBef>
              <a:spcPct val="0"/>
            </a:spcBef>
            <a:spcAft>
              <a:spcPct val="15000"/>
            </a:spcAft>
            <a:buChar char="•"/>
          </a:pPr>
          <a:r>
            <a:rPr lang="en-GB" sz="1700" kern="1200"/>
            <a:t>Multiple medications </a:t>
          </a:r>
          <a:endParaRPr lang="en-US" sz="1700" kern="1200"/>
        </a:p>
      </dsp:txBody>
      <dsp:txXfrm>
        <a:off x="0" y="4133582"/>
        <a:ext cx="5804819" cy="1552950"/>
      </dsp:txXfrm>
    </dsp:sp>
    <dsp:sp modelId="{C64FA6DF-40CD-49A7-B62F-123940CD95E3}">
      <dsp:nvSpPr>
        <dsp:cNvPr id="0" name=""/>
        <dsp:cNvSpPr/>
      </dsp:nvSpPr>
      <dsp:spPr>
        <a:xfrm>
          <a:off x="290240" y="3882662"/>
          <a:ext cx="4063373" cy="501840"/>
        </a:xfrm>
        <a:prstGeom prst="roundRect">
          <a:avLst/>
        </a:prstGeom>
        <a:solidFill>
          <a:schemeClr val="accent4">
            <a:hueOff val="-4725531"/>
            <a:satOff val="-7569"/>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3586" tIns="0" rIns="153586" bIns="0" numCol="1" spcCol="1270" anchor="ctr" anchorCtr="0">
          <a:noAutofit/>
        </a:bodyPr>
        <a:lstStyle/>
        <a:p>
          <a:pPr marL="0" lvl="0" indent="0" algn="l" defTabSz="755650" rtl="0">
            <a:lnSpc>
              <a:spcPct val="90000"/>
            </a:lnSpc>
            <a:spcBef>
              <a:spcPct val="0"/>
            </a:spcBef>
            <a:spcAft>
              <a:spcPct val="35000"/>
            </a:spcAft>
            <a:buNone/>
          </a:pPr>
          <a:r>
            <a:rPr lang="en-GB" sz="1700" kern="1200"/>
            <a:t>Clinical factors</a:t>
          </a:r>
          <a:endParaRPr lang="en-US" sz="1700" kern="1200"/>
        </a:p>
      </dsp:txBody>
      <dsp:txXfrm>
        <a:off x="314738" y="3907160"/>
        <a:ext cx="4014377" cy="4528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4EBD3-94E5-4904-B3C3-27D6F1AB7E1C}">
      <dsp:nvSpPr>
        <dsp:cNvPr id="0" name=""/>
        <dsp:cNvSpPr/>
      </dsp:nvSpPr>
      <dsp:spPr>
        <a:xfrm>
          <a:off x="3506286" y="3498050"/>
          <a:ext cx="450036" cy="1285615"/>
        </a:xfrm>
        <a:custGeom>
          <a:avLst/>
          <a:gdLst/>
          <a:ahLst/>
          <a:cxnLst/>
          <a:rect l="0" t="0" r="0" b="0"/>
          <a:pathLst>
            <a:path>
              <a:moveTo>
                <a:pt x="0" y="0"/>
              </a:moveTo>
              <a:lnTo>
                <a:pt x="0" y="1285615"/>
              </a:lnTo>
              <a:lnTo>
                <a:pt x="450036" y="1285615"/>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EBA34B-C13D-435C-BE82-EA7FE1EB6A7D}">
      <dsp:nvSpPr>
        <dsp:cNvPr id="0" name=""/>
        <dsp:cNvSpPr/>
      </dsp:nvSpPr>
      <dsp:spPr>
        <a:xfrm>
          <a:off x="2904018" y="1513731"/>
          <a:ext cx="1588468" cy="586911"/>
        </a:xfrm>
        <a:custGeom>
          <a:avLst/>
          <a:gdLst/>
          <a:ahLst/>
          <a:cxnLst/>
          <a:rect l="0" t="0" r="0" b="0"/>
          <a:pathLst>
            <a:path>
              <a:moveTo>
                <a:pt x="0" y="0"/>
              </a:moveTo>
              <a:lnTo>
                <a:pt x="0" y="293455"/>
              </a:lnTo>
              <a:lnTo>
                <a:pt x="1588468" y="293455"/>
              </a:lnTo>
              <a:lnTo>
                <a:pt x="1588468" y="586911"/>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A89319-F3E6-4781-9A6B-7EA7CFC5B42B}">
      <dsp:nvSpPr>
        <dsp:cNvPr id="0" name=""/>
        <dsp:cNvSpPr/>
      </dsp:nvSpPr>
      <dsp:spPr>
        <a:xfrm>
          <a:off x="129018" y="3514093"/>
          <a:ext cx="482188" cy="1253530"/>
        </a:xfrm>
        <a:custGeom>
          <a:avLst/>
          <a:gdLst/>
          <a:ahLst/>
          <a:cxnLst/>
          <a:rect l="0" t="0" r="0" b="0"/>
          <a:pathLst>
            <a:path>
              <a:moveTo>
                <a:pt x="482188" y="0"/>
              </a:moveTo>
              <a:lnTo>
                <a:pt x="0" y="1253530"/>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89430C-2814-4144-B789-19FDC651EA65}">
      <dsp:nvSpPr>
        <dsp:cNvPr id="0" name=""/>
        <dsp:cNvSpPr/>
      </dsp:nvSpPr>
      <dsp:spPr>
        <a:xfrm>
          <a:off x="1526418" y="1513731"/>
          <a:ext cx="1377599" cy="602953"/>
        </a:xfrm>
        <a:custGeom>
          <a:avLst/>
          <a:gdLst/>
          <a:ahLst/>
          <a:cxnLst/>
          <a:rect l="0" t="0" r="0" b="0"/>
          <a:pathLst>
            <a:path>
              <a:moveTo>
                <a:pt x="1377599" y="0"/>
              </a:moveTo>
              <a:lnTo>
                <a:pt x="1377599" y="309497"/>
              </a:lnTo>
              <a:lnTo>
                <a:pt x="0" y="309497"/>
              </a:lnTo>
              <a:lnTo>
                <a:pt x="0" y="602953"/>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EBD3D4-D12E-4C0F-9F1A-09322926354E}">
      <dsp:nvSpPr>
        <dsp:cNvPr id="0" name=""/>
        <dsp:cNvSpPr/>
      </dsp:nvSpPr>
      <dsp:spPr>
        <a:xfrm>
          <a:off x="1506610" y="116323"/>
          <a:ext cx="2794815" cy="139740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kern="1200"/>
            <a:t>Assessment/Monitoring</a:t>
          </a:r>
          <a:endParaRPr lang="en-US" sz="2200" kern="1200"/>
        </a:p>
      </dsp:txBody>
      <dsp:txXfrm>
        <a:off x="1506610" y="116323"/>
        <a:ext cx="2794815" cy="1397407"/>
      </dsp:txXfrm>
    </dsp:sp>
    <dsp:sp modelId="{C0A67115-DC10-4D69-96BF-18BB21A09DA2}">
      <dsp:nvSpPr>
        <dsp:cNvPr id="0" name=""/>
        <dsp:cNvSpPr/>
      </dsp:nvSpPr>
      <dsp:spPr>
        <a:xfrm>
          <a:off x="382403" y="2116685"/>
          <a:ext cx="2288031" cy="139740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kern="1200"/>
            <a:t>Patient Health Questionnaire </a:t>
          </a:r>
        </a:p>
        <a:p>
          <a:pPr marL="0" lvl="0" indent="0" algn="ctr" defTabSz="977900" rtl="0">
            <a:lnSpc>
              <a:spcPct val="90000"/>
            </a:lnSpc>
            <a:spcBef>
              <a:spcPct val="0"/>
            </a:spcBef>
            <a:spcAft>
              <a:spcPct val="35000"/>
            </a:spcAft>
            <a:buNone/>
          </a:pPr>
          <a:r>
            <a:rPr lang="en-GB" sz="2000" kern="1200"/>
            <a:t>(PHQ-9)</a:t>
          </a:r>
          <a:endParaRPr lang="en-US" sz="2200" kern="1200"/>
        </a:p>
      </dsp:txBody>
      <dsp:txXfrm>
        <a:off x="382403" y="2116685"/>
        <a:ext cx="2288031" cy="1397407"/>
      </dsp:txXfrm>
    </dsp:sp>
    <dsp:sp modelId="{7A461A5D-BD9F-4BA3-BCE1-9FD07C150900}">
      <dsp:nvSpPr>
        <dsp:cNvPr id="0" name=""/>
        <dsp:cNvSpPr/>
      </dsp:nvSpPr>
      <dsp:spPr>
        <a:xfrm>
          <a:off x="129018" y="4068920"/>
          <a:ext cx="2794815" cy="139740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kern="1200"/>
            <a:t>9-item, patient-rated depression scale to assess symptoms to make a tentative depression diagnosis</a:t>
          </a:r>
          <a:endParaRPr lang="en-US" sz="2200" kern="1200"/>
        </a:p>
      </dsp:txBody>
      <dsp:txXfrm>
        <a:off x="129018" y="4068920"/>
        <a:ext cx="2794815" cy="1397407"/>
      </dsp:txXfrm>
    </dsp:sp>
    <dsp:sp modelId="{FD7B8B13-F923-4BB0-8CB9-B52810DEE391}">
      <dsp:nvSpPr>
        <dsp:cNvPr id="0" name=""/>
        <dsp:cNvSpPr/>
      </dsp:nvSpPr>
      <dsp:spPr>
        <a:xfrm>
          <a:off x="3259735" y="2100643"/>
          <a:ext cx="2465502" cy="139740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kern="1200"/>
            <a:t>Geriatric Depression Scale (GDS) </a:t>
          </a:r>
        </a:p>
        <a:p>
          <a:pPr marL="0" lvl="0" indent="0" algn="ctr" defTabSz="977900" rtl="0">
            <a:lnSpc>
              <a:spcPct val="90000"/>
            </a:lnSpc>
            <a:spcBef>
              <a:spcPct val="0"/>
            </a:spcBef>
            <a:spcAft>
              <a:spcPct val="35000"/>
            </a:spcAft>
            <a:buNone/>
          </a:pPr>
          <a:r>
            <a:rPr lang="en-GB" sz="2000" kern="1200"/>
            <a:t>Short-Form</a:t>
          </a:r>
          <a:endParaRPr lang="en-US" sz="2000" kern="1200"/>
        </a:p>
      </dsp:txBody>
      <dsp:txXfrm>
        <a:off x="3259735" y="2100643"/>
        <a:ext cx="2465502" cy="1397407"/>
      </dsp:txXfrm>
    </dsp:sp>
    <dsp:sp modelId="{871D6492-4E17-4733-BF6D-EB02EA7061F1}">
      <dsp:nvSpPr>
        <dsp:cNvPr id="0" name=""/>
        <dsp:cNvSpPr/>
      </dsp:nvSpPr>
      <dsp:spPr>
        <a:xfrm>
          <a:off x="3956322" y="4084962"/>
          <a:ext cx="2794815" cy="139740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kern="1200"/>
            <a:t>15-question survey that is patient-rated; scores of &gt;5 should prompt a comprehensive assessment  </a:t>
          </a:r>
          <a:endParaRPr lang="en-US" sz="2200" kern="1200"/>
        </a:p>
      </dsp:txBody>
      <dsp:txXfrm>
        <a:off x="3956322" y="4084962"/>
        <a:ext cx="2794815" cy="13974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288F8-09C8-432C-8796-64712DB48811}">
      <dsp:nvSpPr>
        <dsp:cNvPr id="0" name=""/>
        <dsp:cNvSpPr/>
      </dsp:nvSpPr>
      <dsp:spPr>
        <a:xfrm>
          <a:off x="192513" y="0"/>
          <a:ext cx="1980678" cy="1367633"/>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rtl="0">
            <a:lnSpc>
              <a:spcPct val="90000"/>
            </a:lnSpc>
            <a:spcBef>
              <a:spcPct val="0"/>
            </a:spcBef>
            <a:spcAft>
              <a:spcPct val="35000"/>
            </a:spcAft>
            <a:buNone/>
          </a:pPr>
          <a:r>
            <a:rPr lang="en-GB" sz="2400" kern="1200"/>
            <a:t>Depression Assessment</a:t>
          </a:r>
          <a:endParaRPr lang="en-US" sz="2400" kern="1200"/>
        </a:p>
      </dsp:txBody>
      <dsp:txXfrm>
        <a:off x="232570" y="40057"/>
        <a:ext cx="1900564" cy="1287519"/>
      </dsp:txXfrm>
    </dsp:sp>
    <dsp:sp modelId="{EE136527-7B1F-4EC4-BE36-369A6FE60CC3}">
      <dsp:nvSpPr>
        <dsp:cNvPr id="0" name=""/>
        <dsp:cNvSpPr/>
      </dsp:nvSpPr>
      <dsp:spPr>
        <a:xfrm>
          <a:off x="2527021" y="660"/>
          <a:ext cx="1864518" cy="932259"/>
        </a:xfrm>
        <a:prstGeom prst="roundRect">
          <a:avLst>
            <a:gd name="adj" fmla="val 10000"/>
          </a:avLst>
        </a:prstGeom>
        <a:solidFill>
          <a:schemeClr val="accent3">
            <a:hueOff val="8210934"/>
            <a:satOff val="-2130"/>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rtl="0">
            <a:lnSpc>
              <a:spcPct val="90000"/>
            </a:lnSpc>
            <a:spcBef>
              <a:spcPct val="0"/>
            </a:spcBef>
            <a:spcAft>
              <a:spcPct val="35000"/>
            </a:spcAft>
            <a:buNone/>
          </a:pPr>
          <a:r>
            <a:rPr lang="en-GB" sz="2800" kern="1200"/>
            <a:t>PHQ-9</a:t>
          </a:r>
          <a:endParaRPr lang="en-US" sz="2800" kern="1200"/>
        </a:p>
      </dsp:txBody>
      <dsp:txXfrm>
        <a:off x="2554326" y="27965"/>
        <a:ext cx="1809908" cy="877649"/>
      </dsp:txXfrm>
    </dsp:sp>
    <dsp:sp modelId="{1CAB3D4D-380F-467C-AACA-B2F5D93175D6}">
      <dsp:nvSpPr>
        <dsp:cNvPr id="0" name=""/>
        <dsp:cNvSpPr/>
      </dsp:nvSpPr>
      <dsp:spPr>
        <a:xfrm>
          <a:off x="2713473" y="932920"/>
          <a:ext cx="186451" cy="699194"/>
        </a:xfrm>
        <a:custGeom>
          <a:avLst/>
          <a:gdLst/>
          <a:ahLst/>
          <a:cxnLst/>
          <a:rect l="0" t="0" r="0" b="0"/>
          <a:pathLst>
            <a:path>
              <a:moveTo>
                <a:pt x="0" y="0"/>
              </a:moveTo>
              <a:lnTo>
                <a:pt x="0" y="699194"/>
              </a:lnTo>
              <a:lnTo>
                <a:pt x="186451" y="699194"/>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70C69BA-D232-416E-BA06-16733D25F153}">
      <dsp:nvSpPr>
        <dsp:cNvPr id="0" name=""/>
        <dsp:cNvSpPr/>
      </dsp:nvSpPr>
      <dsp:spPr>
        <a:xfrm>
          <a:off x="2899925" y="1165985"/>
          <a:ext cx="1491614"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rtl="0">
            <a:lnSpc>
              <a:spcPct val="90000"/>
            </a:lnSpc>
            <a:spcBef>
              <a:spcPct val="0"/>
            </a:spcBef>
            <a:spcAft>
              <a:spcPct val="35000"/>
            </a:spcAft>
            <a:buNone/>
          </a:pPr>
          <a:r>
            <a:rPr lang="en-GB" sz="1600" kern="1200"/>
            <a:t>For residents who can report mood symptoms</a:t>
          </a:r>
          <a:endParaRPr lang="en-US" sz="1600" kern="1200"/>
        </a:p>
      </dsp:txBody>
      <dsp:txXfrm>
        <a:off x="2927230" y="1193290"/>
        <a:ext cx="1437004" cy="877649"/>
      </dsp:txXfrm>
    </dsp:sp>
    <dsp:sp modelId="{35D25FD9-7238-4929-BE2B-240C092967C2}">
      <dsp:nvSpPr>
        <dsp:cNvPr id="0" name=""/>
        <dsp:cNvSpPr/>
      </dsp:nvSpPr>
      <dsp:spPr>
        <a:xfrm>
          <a:off x="2713473" y="932920"/>
          <a:ext cx="186451" cy="1864518"/>
        </a:xfrm>
        <a:custGeom>
          <a:avLst/>
          <a:gdLst/>
          <a:ahLst/>
          <a:cxnLst/>
          <a:rect l="0" t="0" r="0" b="0"/>
          <a:pathLst>
            <a:path>
              <a:moveTo>
                <a:pt x="0" y="0"/>
              </a:moveTo>
              <a:lnTo>
                <a:pt x="0" y="1864518"/>
              </a:lnTo>
              <a:lnTo>
                <a:pt x="186451" y="1864518"/>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762724-7619-4AAE-8ADE-40457844D1B6}">
      <dsp:nvSpPr>
        <dsp:cNvPr id="0" name=""/>
        <dsp:cNvSpPr/>
      </dsp:nvSpPr>
      <dsp:spPr>
        <a:xfrm>
          <a:off x="2899925" y="2331309"/>
          <a:ext cx="1491614"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2736978"/>
              <a:satOff val="-710"/>
              <a:lumOff val="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l" defTabSz="800100" rtl="0">
            <a:lnSpc>
              <a:spcPct val="90000"/>
            </a:lnSpc>
            <a:spcBef>
              <a:spcPct val="0"/>
            </a:spcBef>
            <a:spcAft>
              <a:spcPct val="35000"/>
            </a:spcAft>
            <a:buNone/>
          </a:pPr>
          <a:r>
            <a:rPr lang="en-GB" sz="1800" kern="1200"/>
            <a:t>Based on DSM-IV criteria</a:t>
          </a:r>
          <a:endParaRPr lang="en-US" sz="1800" kern="1200"/>
        </a:p>
      </dsp:txBody>
      <dsp:txXfrm>
        <a:off x="2927230" y="2358614"/>
        <a:ext cx="1437004" cy="877649"/>
      </dsp:txXfrm>
    </dsp:sp>
    <dsp:sp modelId="{190CB488-5986-454A-8B78-C5565115F75D}">
      <dsp:nvSpPr>
        <dsp:cNvPr id="0" name=""/>
        <dsp:cNvSpPr/>
      </dsp:nvSpPr>
      <dsp:spPr>
        <a:xfrm>
          <a:off x="2713473" y="932920"/>
          <a:ext cx="186451" cy="3029842"/>
        </a:xfrm>
        <a:custGeom>
          <a:avLst/>
          <a:gdLst/>
          <a:ahLst/>
          <a:cxnLst/>
          <a:rect l="0" t="0" r="0" b="0"/>
          <a:pathLst>
            <a:path>
              <a:moveTo>
                <a:pt x="0" y="0"/>
              </a:moveTo>
              <a:lnTo>
                <a:pt x="0" y="3029842"/>
              </a:lnTo>
              <a:lnTo>
                <a:pt x="186451" y="3029842"/>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8DF2CB-1CCA-4851-A15E-9FE0ED98F30D}">
      <dsp:nvSpPr>
        <dsp:cNvPr id="0" name=""/>
        <dsp:cNvSpPr/>
      </dsp:nvSpPr>
      <dsp:spPr>
        <a:xfrm>
          <a:off x="2899925" y="3496633"/>
          <a:ext cx="2350874"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5473956"/>
              <a:satOff val="-1420"/>
              <a:lumOff val="15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rtl="0">
            <a:lnSpc>
              <a:spcPct val="90000"/>
            </a:lnSpc>
            <a:spcBef>
              <a:spcPct val="0"/>
            </a:spcBef>
            <a:spcAft>
              <a:spcPct val="35000"/>
            </a:spcAft>
            <a:buNone/>
          </a:pPr>
          <a:r>
            <a:rPr lang="en-GB" sz="1600" kern="1200"/>
            <a:t>Validity well established in other settings; increasing use and recognition by clinicians</a:t>
          </a:r>
          <a:endParaRPr lang="en-US" sz="1600" kern="1200"/>
        </a:p>
      </dsp:txBody>
      <dsp:txXfrm>
        <a:off x="2927230" y="3523938"/>
        <a:ext cx="2296264" cy="877649"/>
      </dsp:txXfrm>
    </dsp:sp>
    <dsp:sp modelId="{E986FA72-9554-4112-974F-26BFFC2584D3}">
      <dsp:nvSpPr>
        <dsp:cNvPr id="0" name=""/>
        <dsp:cNvSpPr/>
      </dsp:nvSpPr>
      <dsp:spPr>
        <a:xfrm>
          <a:off x="2713473" y="932920"/>
          <a:ext cx="186451" cy="4122007"/>
        </a:xfrm>
        <a:custGeom>
          <a:avLst/>
          <a:gdLst/>
          <a:ahLst/>
          <a:cxnLst/>
          <a:rect l="0" t="0" r="0" b="0"/>
          <a:pathLst>
            <a:path>
              <a:moveTo>
                <a:pt x="0" y="0"/>
              </a:moveTo>
              <a:lnTo>
                <a:pt x="0" y="4122007"/>
              </a:lnTo>
              <a:lnTo>
                <a:pt x="186451" y="4122007"/>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F0435B-3FD4-4986-9175-6036507035B7}">
      <dsp:nvSpPr>
        <dsp:cNvPr id="0" name=""/>
        <dsp:cNvSpPr/>
      </dsp:nvSpPr>
      <dsp:spPr>
        <a:xfrm>
          <a:off x="2899925" y="4661957"/>
          <a:ext cx="3038867" cy="785941"/>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8210934"/>
              <a:satOff val="-2130"/>
              <a:lumOff val="23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l" defTabSz="800100" rtl="0">
            <a:lnSpc>
              <a:spcPct val="90000"/>
            </a:lnSpc>
            <a:spcBef>
              <a:spcPct val="0"/>
            </a:spcBef>
            <a:spcAft>
              <a:spcPct val="35000"/>
            </a:spcAft>
            <a:buNone/>
          </a:pPr>
          <a:r>
            <a:rPr lang="en-GB" sz="1800" kern="1200"/>
            <a:t>Allows threshold definition AND rapid sum of a severity score that can track change over time</a:t>
          </a:r>
          <a:endParaRPr lang="en-US" sz="1800" kern="1200"/>
        </a:p>
      </dsp:txBody>
      <dsp:txXfrm>
        <a:off x="2922944" y="4684976"/>
        <a:ext cx="2992829" cy="739903"/>
      </dsp:txXfrm>
    </dsp:sp>
    <dsp:sp modelId="{2A7788FB-C882-429E-A17C-BD89B77D5911}">
      <dsp:nvSpPr>
        <dsp:cNvPr id="0" name=""/>
        <dsp:cNvSpPr/>
      </dsp:nvSpPr>
      <dsp:spPr>
        <a:xfrm>
          <a:off x="2713473" y="932920"/>
          <a:ext cx="186451" cy="5227947"/>
        </a:xfrm>
        <a:custGeom>
          <a:avLst/>
          <a:gdLst/>
          <a:ahLst/>
          <a:cxnLst/>
          <a:rect l="0" t="0" r="0" b="0"/>
          <a:pathLst>
            <a:path>
              <a:moveTo>
                <a:pt x="0" y="0"/>
              </a:moveTo>
              <a:lnTo>
                <a:pt x="0" y="5227947"/>
              </a:lnTo>
              <a:lnTo>
                <a:pt x="186451" y="5227947"/>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925B00-BA18-421D-A94B-834CA86FAA4B}">
      <dsp:nvSpPr>
        <dsp:cNvPr id="0" name=""/>
        <dsp:cNvSpPr/>
      </dsp:nvSpPr>
      <dsp:spPr>
        <a:xfrm>
          <a:off x="2899925" y="5680963"/>
          <a:ext cx="3694774" cy="959807"/>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10947913"/>
              <a:satOff val="-2840"/>
              <a:lumOff val="31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l" defTabSz="800100" rtl="0">
            <a:lnSpc>
              <a:spcPct val="90000"/>
            </a:lnSpc>
            <a:spcBef>
              <a:spcPct val="0"/>
            </a:spcBef>
            <a:spcAft>
              <a:spcPct val="35000"/>
            </a:spcAft>
            <a:buNone/>
          </a:pPr>
          <a:r>
            <a:rPr lang="en-GB" sz="1800" kern="1200"/>
            <a:t>Used in outpatient elders, hospital, rehabilitation and home health populations</a:t>
          </a:r>
          <a:endParaRPr lang="en-US" sz="1800" kern="1200"/>
        </a:p>
      </dsp:txBody>
      <dsp:txXfrm>
        <a:off x="2928037" y="5709075"/>
        <a:ext cx="3638550" cy="903583"/>
      </dsp:txXfrm>
    </dsp:sp>
    <dsp:sp modelId="{ED14EFD5-61B6-4B49-B3CA-381000CEE966}">
      <dsp:nvSpPr>
        <dsp:cNvPr id="0" name=""/>
        <dsp:cNvSpPr/>
      </dsp:nvSpPr>
      <dsp:spPr>
        <a:xfrm>
          <a:off x="4857669" y="660"/>
          <a:ext cx="1864518" cy="932259"/>
        </a:xfrm>
        <a:prstGeom prst="roundRect">
          <a:avLst>
            <a:gd name="adj" fmla="val 10000"/>
          </a:avLst>
        </a:prstGeom>
        <a:solidFill>
          <a:schemeClr val="accent3">
            <a:hueOff val="16421869"/>
            <a:satOff val="-4260"/>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rtl="0">
            <a:lnSpc>
              <a:spcPct val="90000"/>
            </a:lnSpc>
            <a:spcBef>
              <a:spcPct val="0"/>
            </a:spcBef>
            <a:spcAft>
              <a:spcPct val="35000"/>
            </a:spcAft>
            <a:buNone/>
          </a:pPr>
          <a:r>
            <a:rPr lang="en-GB" sz="2800" kern="1200"/>
            <a:t>PHQ-9-OV</a:t>
          </a:r>
          <a:endParaRPr lang="en-US" sz="2800" kern="1200"/>
        </a:p>
      </dsp:txBody>
      <dsp:txXfrm>
        <a:off x="4884974" y="27965"/>
        <a:ext cx="1809908" cy="877649"/>
      </dsp:txXfrm>
    </dsp:sp>
    <dsp:sp modelId="{432F7258-734F-4355-AA43-862181ED7BE2}">
      <dsp:nvSpPr>
        <dsp:cNvPr id="0" name=""/>
        <dsp:cNvSpPr/>
      </dsp:nvSpPr>
      <dsp:spPr>
        <a:xfrm>
          <a:off x="5044121" y="932920"/>
          <a:ext cx="186451" cy="699194"/>
        </a:xfrm>
        <a:custGeom>
          <a:avLst/>
          <a:gdLst/>
          <a:ahLst/>
          <a:cxnLst/>
          <a:rect l="0" t="0" r="0" b="0"/>
          <a:pathLst>
            <a:path>
              <a:moveTo>
                <a:pt x="0" y="0"/>
              </a:moveTo>
              <a:lnTo>
                <a:pt x="0" y="699194"/>
              </a:lnTo>
              <a:lnTo>
                <a:pt x="186451" y="699194"/>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6B5F6A-BD2C-4B9B-93CE-C7A3E4A2094F}">
      <dsp:nvSpPr>
        <dsp:cNvPr id="0" name=""/>
        <dsp:cNvSpPr/>
      </dsp:nvSpPr>
      <dsp:spPr>
        <a:xfrm>
          <a:off x="5230573" y="1165985"/>
          <a:ext cx="1619401"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13684891"/>
              <a:satOff val="-3550"/>
              <a:lumOff val="39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l" defTabSz="622300" rtl="0">
            <a:lnSpc>
              <a:spcPct val="90000"/>
            </a:lnSpc>
            <a:spcBef>
              <a:spcPct val="0"/>
            </a:spcBef>
            <a:spcAft>
              <a:spcPct val="35000"/>
            </a:spcAft>
            <a:buNone/>
          </a:pPr>
          <a:r>
            <a:rPr lang="en-GB" sz="1400" kern="1200"/>
            <a:t>New observational items: only completed for residents who cannot self-report</a:t>
          </a:r>
          <a:endParaRPr lang="en-US" sz="1400" kern="1200"/>
        </a:p>
      </dsp:txBody>
      <dsp:txXfrm>
        <a:off x="5257878" y="1193290"/>
        <a:ext cx="1564791" cy="877649"/>
      </dsp:txXfrm>
    </dsp:sp>
    <dsp:sp modelId="{3DE4E6E5-1C36-4139-A419-820D5C6D88C5}">
      <dsp:nvSpPr>
        <dsp:cNvPr id="0" name=""/>
        <dsp:cNvSpPr/>
      </dsp:nvSpPr>
      <dsp:spPr>
        <a:xfrm>
          <a:off x="5044121" y="932920"/>
          <a:ext cx="186451" cy="1864518"/>
        </a:xfrm>
        <a:custGeom>
          <a:avLst/>
          <a:gdLst/>
          <a:ahLst/>
          <a:cxnLst/>
          <a:rect l="0" t="0" r="0" b="0"/>
          <a:pathLst>
            <a:path>
              <a:moveTo>
                <a:pt x="0" y="0"/>
              </a:moveTo>
              <a:lnTo>
                <a:pt x="0" y="1864518"/>
              </a:lnTo>
              <a:lnTo>
                <a:pt x="186451" y="1864518"/>
              </a:lnTo>
            </a:path>
          </a:pathLst>
        </a:cu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3D44E9B-C628-4AC3-92C1-24C5AEF0ADEC}">
      <dsp:nvSpPr>
        <dsp:cNvPr id="0" name=""/>
        <dsp:cNvSpPr/>
      </dsp:nvSpPr>
      <dsp:spPr>
        <a:xfrm>
          <a:off x="5230573" y="2331309"/>
          <a:ext cx="1491614" cy="93225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16421869"/>
              <a:satOff val="-4260"/>
              <a:lumOff val="47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600" kern="1200"/>
            <a:t>includes irritability item</a:t>
          </a:r>
          <a:endParaRPr lang="en-US" sz="1600" kern="1200"/>
        </a:p>
        <a:p>
          <a:pPr lvl="0" algn="ctr" defTabSz="488950" rtl="0">
            <a:lnSpc>
              <a:spcPct val="90000"/>
            </a:lnSpc>
            <a:spcBef>
              <a:spcPct val="0"/>
            </a:spcBef>
            <a:spcAft>
              <a:spcPct val="35000"/>
            </a:spcAft>
            <a:buNone/>
          </a:pPr>
          <a:endParaRPr lang="en-US" sz="1600" kern="1200"/>
        </a:p>
      </dsp:txBody>
      <dsp:txXfrm>
        <a:off x="5257878" y="2358614"/>
        <a:ext cx="1437004" cy="8776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A5816-A022-458B-8812-04ABE51EB768}">
      <dsp:nvSpPr>
        <dsp:cNvPr id="0" name=""/>
        <dsp:cNvSpPr/>
      </dsp:nvSpPr>
      <dsp:spPr>
        <a:xfrm>
          <a:off x="2903" y="18280"/>
          <a:ext cx="5939857" cy="545275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a:t>Patient factors</a:t>
          </a:r>
        </a:p>
        <a:p>
          <a:pPr marL="228600" lvl="1" indent="-228600" algn="l" defTabSz="1066800" rtl="0">
            <a:lnSpc>
              <a:spcPct val="90000"/>
            </a:lnSpc>
            <a:spcBef>
              <a:spcPct val="0"/>
            </a:spcBef>
            <a:spcAft>
              <a:spcPct val="15000"/>
            </a:spcAft>
            <a:buChar char="•"/>
          </a:pPr>
          <a:r>
            <a:rPr lang="en-US" sz="2400" b="1" kern="1200"/>
            <a:t>Non-specific symptoms </a:t>
          </a:r>
          <a:r>
            <a:rPr lang="en-US" sz="2400" kern="1200"/>
            <a:t>such as malaise, tiredness or insomnia rather than disclosing depressive symptoms.</a:t>
          </a:r>
        </a:p>
        <a:p>
          <a:pPr marL="228600" lvl="1" indent="-228600" algn="l" defTabSz="1066800" rtl="0">
            <a:lnSpc>
              <a:spcPct val="90000"/>
            </a:lnSpc>
            <a:spcBef>
              <a:spcPct val="0"/>
            </a:spcBef>
            <a:spcAft>
              <a:spcPct val="15000"/>
            </a:spcAft>
            <a:buChar char="•"/>
          </a:pPr>
          <a:r>
            <a:rPr lang="en-US" sz="2400" b="1" kern="1200"/>
            <a:t>Physical symptoms</a:t>
          </a:r>
          <a:r>
            <a:rPr lang="en-US" sz="2400" kern="1200"/>
            <a:t>, including pain, are common – depression related or not </a:t>
          </a:r>
        </a:p>
        <a:p>
          <a:pPr marL="228600" lvl="1" indent="-228600" algn="l" defTabSz="1066800" rtl="0">
            <a:lnSpc>
              <a:spcPct val="90000"/>
            </a:lnSpc>
            <a:spcBef>
              <a:spcPct val="0"/>
            </a:spcBef>
            <a:spcAft>
              <a:spcPct val="15000"/>
            </a:spcAft>
            <a:buChar char="•"/>
          </a:pPr>
          <a:r>
            <a:rPr lang="en-US" sz="2400" b="1" kern="1200"/>
            <a:t>Forgetfulness</a:t>
          </a:r>
          <a:r>
            <a:rPr lang="en-US" sz="2400" kern="1200"/>
            <a:t> may lead to concern that a patient has cognitive impairment or early dementia. (</a:t>
          </a:r>
          <a:r>
            <a:rPr lang="en-US" sz="2400" kern="1200" err="1"/>
            <a:t>Rabins</a:t>
          </a:r>
          <a:r>
            <a:rPr lang="en-US" sz="2400" kern="1200"/>
            <a:t>, 1996). </a:t>
          </a:r>
        </a:p>
        <a:p>
          <a:pPr marL="228600" lvl="1" indent="-228600" algn="l" defTabSz="1066800" rtl="0">
            <a:lnSpc>
              <a:spcPct val="90000"/>
            </a:lnSpc>
            <a:spcBef>
              <a:spcPct val="0"/>
            </a:spcBef>
            <a:spcAft>
              <a:spcPct val="15000"/>
            </a:spcAft>
            <a:buChar char="•"/>
          </a:pPr>
          <a:r>
            <a:rPr lang="en-US" sz="2400" kern="1200"/>
            <a:t>Older people may have </a:t>
          </a:r>
          <a:r>
            <a:rPr lang="en-US" sz="2400" b="1" kern="1200"/>
            <a:t>beliefs that prevent them from seeking help </a:t>
          </a:r>
          <a:r>
            <a:rPr lang="en-US" sz="2400" kern="1200"/>
            <a:t>for depression, such as a fear of stigma or that antidepressant medication is addictive. </a:t>
          </a:r>
        </a:p>
        <a:p>
          <a:pPr marL="228600" lvl="1" indent="-228600" algn="l" defTabSz="1066800" rtl="0">
            <a:lnSpc>
              <a:spcPct val="90000"/>
            </a:lnSpc>
            <a:spcBef>
              <a:spcPct val="0"/>
            </a:spcBef>
            <a:spcAft>
              <a:spcPct val="15000"/>
            </a:spcAft>
            <a:buChar char="•"/>
          </a:pPr>
          <a:r>
            <a:rPr lang="en-US" sz="2400" kern="1200"/>
            <a:t>They may </a:t>
          </a:r>
          <a:r>
            <a:rPr lang="en-US" sz="2400" b="1" kern="1200"/>
            <a:t>misattribute symptoms </a:t>
          </a:r>
          <a:r>
            <a:rPr lang="en-US" sz="2400" kern="1200"/>
            <a:t>of major depression to ‘just old age’, (Burroughs, Morley, Lovell et al, 2006) ill health or grief. </a:t>
          </a:r>
        </a:p>
      </dsp:txBody>
      <dsp:txXfrm>
        <a:off x="2903" y="18280"/>
        <a:ext cx="5939857" cy="54527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B9E25-DCF2-4194-ACB6-A02E357E2CFF}">
      <dsp:nvSpPr>
        <dsp:cNvPr id="0" name=""/>
        <dsp:cNvSpPr/>
      </dsp:nvSpPr>
      <dsp:spPr>
        <a:xfrm>
          <a:off x="0" y="10"/>
          <a:ext cx="5267282" cy="3465060"/>
        </a:xfrm>
        <a:prstGeom prst="rect">
          <a:avLst/>
        </a:prstGeom>
        <a:solidFill>
          <a:schemeClr val="accent1">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US" sz="3000" kern="1200"/>
            <a:t>Practitioner factors</a:t>
          </a:r>
        </a:p>
        <a:p>
          <a:pPr marL="228600" lvl="1" indent="-228600" algn="l" defTabSz="1022350" rtl="0">
            <a:lnSpc>
              <a:spcPct val="90000"/>
            </a:lnSpc>
            <a:spcBef>
              <a:spcPct val="0"/>
            </a:spcBef>
            <a:spcAft>
              <a:spcPct val="15000"/>
            </a:spcAft>
            <a:buChar char="•"/>
          </a:pPr>
          <a:r>
            <a:rPr lang="en-US" sz="2300" kern="1200"/>
            <a:t>Primary care practitioners may </a:t>
          </a:r>
          <a:r>
            <a:rPr lang="en-US" sz="2300" b="1" kern="1200"/>
            <a:t>lack necessary consultation skills or confidence  </a:t>
          </a:r>
          <a:r>
            <a:rPr lang="en-US" sz="2300" kern="1200"/>
            <a:t>to correctly diagnose later life depression or may see the symptoms as part of the ageing process. </a:t>
          </a:r>
        </a:p>
        <a:p>
          <a:pPr marL="228600" lvl="1" indent="-228600" algn="l" defTabSz="1022350" rtl="0">
            <a:lnSpc>
              <a:spcPct val="90000"/>
            </a:lnSpc>
            <a:spcBef>
              <a:spcPct val="0"/>
            </a:spcBef>
            <a:spcAft>
              <a:spcPct val="15000"/>
            </a:spcAft>
            <a:buChar char="•"/>
          </a:pPr>
          <a:r>
            <a:rPr lang="en-US" sz="2300" kern="1200"/>
            <a:t>They may be wary of opening a ‘Pandora’s box’ in </a:t>
          </a:r>
          <a:r>
            <a:rPr lang="en-US" sz="2300" b="1" kern="1200"/>
            <a:t>time-limited consultations </a:t>
          </a:r>
          <a:r>
            <a:rPr lang="en-US" sz="2300" kern="1200"/>
            <a:t>(Burroughs, Morley, Lovell et al, 2006). </a:t>
          </a:r>
        </a:p>
      </dsp:txBody>
      <dsp:txXfrm>
        <a:off x="0" y="10"/>
        <a:ext cx="5267282" cy="34650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334DF-3859-4DBE-8D26-DC114BB92849}">
      <dsp:nvSpPr>
        <dsp:cNvPr id="0" name=""/>
        <dsp:cNvSpPr/>
      </dsp:nvSpPr>
      <dsp:spPr>
        <a:xfrm>
          <a:off x="5874" y="0"/>
          <a:ext cx="6009552" cy="3060151"/>
        </a:xfrm>
        <a:prstGeom prst="homePlate">
          <a:avLst>
            <a:gd name="adj" fmla="val 25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2004" tIns="60960" rIns="848015" bIns="60960" numCol="1" spcCol="1270" anchor="t" anchorCtr="0">
          <a:noAutofit/>
        </a:bodyPr>
        <a:lstStyle/>
        <a:p>
          <a:pPr marL="0" lvl="0" indent="0" algn="l" defTabSz="1066800" rtl="0">
            <a:lnSpc>
              <a:spcPct val="90000"/>
            </a:lnSpc>
            <a:spcBef>
              <a:spcPct val="0"/>
            </a:spcBef>
            <a:spcAft>
              <a:spcPct val="35000"/>
            </a:spcAft>
            <a:buNone/>
          </a:pPr>
          <a:r>
            <a:rPr lang="en-US" sz="2400" kern="1200"/>
            <a:t>System factors</a:t>
          </a:r>
        </a:p>
        <a:p>
          <a:pPr marL="171450" lvl="1" indent="-171450" algn="l" defTabSz="844550" rtl="0">
            <a:lnSpc>
              <a:spcPct val="90000"/>
            </a:lnSpc>
            <a:spcBef>
              <a:spcPct val="0"/>
            </a:spcBef>
            <a:spcAft>
              <a:spcPct val="15000"/>
            </a:spcAft>
            <a:buChar char="•"/>
          </a:pPr>
          <a:r>
            <a:rPr lang="en-US" sz="1900" kern="1200"/>
            <a:t>The barriers difficult for those from </a:t>
          </a:r>
          <a:r>
            <a:rPr lang="en-US" sz="1900" b="1" kern="1200"/>
            <a:t>lower socioeconomic and minority groups </a:t>
          </a:r>
          <a:r>
            <a:rPr lang="en-US" sz="1900" kern="1200"/>
            <a:t>who have higher risk of physical and mental ill health as well as disability (</a:t>
          </a:r>
          <a:r>
            <a:rPr lang="en-US" sz="1900" kern="1200" err="1"/>
            <a:t>Rait</a:t>
          </a:r>
          <a:r>
            <a:rPr lang="en-US" sz="1900" kern="1200"/>
            <a:t>, Burns, Chew, 1996)</a:t>
          </a:r>
        </a:p>
        <a:p>
          <a:pPr marL="171450" lvl="1" indent="-171450" algn="l" defTabSz="844550" rtl="0">
            <a:lnSpc>
              <a:spcPct val="90000"/>
            </a:lnSpc>
            <a:spcBef>
              <a:spcPct val="0"/>
            </a:spcBef>
            <a:spcAft>
              <a:spcPct val="15000"/>
            </a:spcAft>
            <a:buChar char="•"/>
          </a:pPr>
          <a:r>
            <a:rPr lang="en-US" sz="1900" kern="1200"/>
            <a:t>Mental health services for older people in the UK tend to be separated from general medical services, - </a:t>
          </a:r>
          <a:r>
            <a:rPr lang="en-US" sz="1900" b="1" kern="1200"/>
            <a:t>difficulties in attending different sites for mental and physical disorders </a:t>
          </a:r>
          <a:r>
            <a:rPr lang="en-US" sz="1900" kern="1200"/>
            <a:t>(NHS Confederation, 2003).  </a:t>
          </a:r>
        </a:p>
      </dsp:txBody>
      <dsp:txXfrm>
        <a:off x="5874" y="0"/>
        <a:ext cx="5627033" cy="30601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6CA60-5641-46C2-9F80-B52948BF98FF}">
      <dsp:nvSpPr>
        <dsp:cNvPr id="0" name=""/>
        <dsp:cNvSpPr/>
      </dsp:nvSpPr>
      <dsp:spPr>
        <a:xfrm>
          <a:off x="2664375" y="2672"/>
          <a:ext cx="1367237" cy="1367237"/>
        </a:xfrm>
        <a:prstGeom prst="chord">
          <a:avLst>
            <a:gd name="adj1" fmla="val 4800000"/>
            <a:gd name="adj2" fmla="val 1680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DFEA6-E7EF-42AF-9065-278B31440D8B}">
      <dsp:nvSpPr>
        <dsp:cNvPr id="0" name=""/>
        <dsp:cNvSpPr/>
      </dsp:nvSpPr>
      <dsp:spPr>
        <a:xfrm>
          <a:off x="2801099" y="139396"/>
          <a:ext cx="1093790" cy="1093790"/>
        </a:xfrm>
        <a:prstGeom prst="pie">
          <a:avLst>
            <a:gd name="adj1" fmla="val 5400000"/>
            <a:gd name="adj2" fmla="val 162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2E4484-7538-4C12-8AAA-2214EFA061BA}">
      <dsp:nvSpPr>
        <dsp:cNvPr id="0" name=""/>
        <dsp:cNvSpPr/>
      </dsp:nvSpPr>
      <dsp:spPr>
        <a:xfrm rot="16200000">
          <a:off x="1092052" y="3078957"/>
          <a:ext cx="3964989" cy="820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2889250" rtl="0">
            <a:lnSpc>
              <a:spcPct val="90000"/>
            </a:lnSpc>
            <a:spcBef>
              <a:spcPct val="0"/>
            </a:spcBef>
            <a:spcAft>
              <a:spcPct val="35000"/>
            </a:spcAft>
            <a:buNone/>
          </a:pPr>
          <a:r>
            <a:rPr lang="en-US" sz="6500" kern="1200"/>
            <a:t>Medication</a:t>
          </a:r>
        </a:p>
      </dsp:txBody>
      <dsp:txXfrm>
        <a:off x="1092052" y="3078957"/>
        <a:ext cx="3964989" cy="820342"/>
      </dsp:txXfrm>
    </dsp:sp>
    <dsp:sp modelId="{336D84B4-69B0-4555-A1F8-82D422238E13}">
      <dsp:nvSpPr>
        <dsp:cNvPr id="0" name=""/>
        <dsp:cNvSpPr/>
      </dsp:nvSpPr>
      <dsp:spPr>
        <a:xfrm>
          <a:off x="3621442" y="2672"/>
          <a:ext cx="4128893" cy="5468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rtl="0">
            <a:lnSpc>
              <a:spcPct val="90000"/>
            </a:lnSpc>
            <a:spcBef>
              <a:spcPct val="0"/>
            </a:spcBef>
            <a:spcAft>
              <a:spcPct val="35000"/>
            </a:spcAft>
            <a:buNone/>
          </a:pPr>
          <a:r>
            <a:rPr lang="en-US" sz="1800" kern="1200"/>
            <a:t>Antidepressants for people with moderate to severe depression. </a:t>
          </a:r>
        </a:p>
        <a:p>
          <a:pPr marL="0" lvl="0" indent="0" algn="l" defTabSz="800100" rtl="0">
            <a:lnSpc>
              <a:spcPct val="90000"/>
            </a:lnSpc>
            <a:spcBef>
              <a:spcPct val="0"/>
            </a:spcBef>
            <a:spcAft>
              <a:spcPct val="35000"/>
            </a:spcAft>
            <a:buNone/>
          </a:pPr>
          <a:endParaRPr lang="en-US" sz="1800" kern="1200"/>
        </a:p>
        <a:p>
          <a:pPr marL="0" lvl="0" indent="0" algn="l" defTabSz="800100" rtl="0">
            <a:lnSpc>
              <a:spcPct val="90000"/>
            </a:lnSpc>
            <a:spcBef>
              <a:spcPct val="0"/>
            </a:spcBef>
            <a:spcAft>
              <a:spcPct val="35000"/>
            </a:spcAft>
            <a:buNone/>
          </a:pPr>
          <a:r>
            <a:rPr lang="en-US" sz="1800" kern="1200"/>
            <a:t>NICE guidelines suggest that first line treatment should be with an </a:t>
          </a:r>
          <a:r>
            <a:rPr lang="en-US" sz="1800" b="1" kern="1200"/>
            <a:t>SSRI </a:t>
          </a:r>
          <a:r>
            <a:rPr lang="en-US" sz="1800" kern="1200"/>
            <a:t>(selective serotonin reuptake inhibitor).</a:t>
          </a:r>
        </a:p>
        <a:p>
          <a:pPr marL="0" lvl="0" indent="0" algn="l" defTabSz="800100" rtl="0">
            <a:lnSpc>
              <a:spcPct val="90000"/>
            </a:lnSpc>
            <a:spcBef>
              <a:spcPct val="0"/>
            </a:spcBef>
            <a:spcAft>
              <a:spcPct val="35000"/>
            </a:spcAft>
            <a:buNone/>
          </a:pPr>
          <a:endParaRPr lang="en-US" sz="1800" kern="1200"/>
        </a:p>
        <a:p>
          <a:pPr marL="0" lvl="0" indent="0" algn="l" defTabSz="800100" rtl="0">
            <a:lnSpc>
              <a:spcPct val="90000"/>
            </a:lnSpc>
            <a:spcBef>
              <a:spcPct val="0"/>
            </a:spcBef>
            <a:spcAft>
              <a:spcPct val="35000"/>
            </a:spcAft>
            <a:buNone/>
          </a:pPr>
          <a:r>
            <a:rPr lang="en-US" sz="1800" kern="1200"/>
            <a:t>Choice of antidepressant should be guided by the </a:t>
          </a:r>
          <a:r>
            <a:rPr lang="en-US" sz="1800" b="1" kern="1200"/>
            <a:t>patient’s previous experience </a:t>
          </a:r>
          <a:r>
            <a:rPr lang="en-US" sz="1800" kern="1200"/>
            <a:t>of an antidepressant, and by co-morbidities and side effects. </a:t>
          </a:r>
        </a:p>
        <a:p>
          <a:pPr marL="0" lvl="0" indent="0" algn="l" defTabSz="800100" rtl="0">
            <a:lnSpc>
              <a:spcPct val="90000"/>
            </a:lnSpc>
            <a:spcBef>
              <a:spcPct val="0"/>
            </a:spcBef>
            <a:spcAft>
              <a:spcPct val="35000"/>
            </a:spcAft>
            <a:buNone/>
          </a:pPr>
          <a:endParaRPr lang="en-US" sz="1800" kern="1200"/>
        </a:p>
        <a:p>
          <a:pPr marL="0" lvl="0" indent="0" algn="l" defTabSz="800100" rtl="0">
            <a:lnSpc>
              <a:spcPct val="90000"/>
            </a:lnSpc>
            <a:spcBef>
              <a:spcPct val="0"/>
            </a:spcBef>
            <a:spcAft>
              <a:spcPct val="35000"/>
            </a:spcAft>
            <a:buNone/>
          </a:pPr>
          <a:r>
            <a:rPr lang="en-US" sz="1800" kern="1200"/>
            <a:t>Tricyclic antidepressants (TCAs) </a:t>
          </a:r>
          <a:r>
            <a:rPr lang="en-US" sz="1800" b="1" kern="1200"/>
            <a:t>should not be initiated in primary care</a:t>
          </a:r>
          <a:r>
            <a:rPr lang="en-US" sz="1800" kern="1200"/>
            <a:t>, but are occasionally suggested by secondary care for use in treatment-resistant depression.</a:t>
          </a:r>
        </a:p>
        <a:p>
          <a:pPr marL="0" lvl="0" indent="0" algn="l" defTabSz="800100" rtl="0">
            <a:lnSpc>
              <a:spcPct val="90000"/>
            </a:lnSpc>
            <a:spcBef>
              <a:spcPct val="0"/>
            </a:spcBef>
            <a:spcAft>
              <a:spcPct val="35000"/>
            </a:spcAft>
            <a:buNone/>
          </a:pPr>
          <a:endParaRPr lang="en-US" sz="1800" kern="1200"/>
        </a:p>
        <a:p>
          <a:pPr marL="0" lvl="0" indent="0" algn="l" defTabSz="800100" rtl="0">
            <a:lnSpc>
              <a:spcPct val="90000"/>
            </a:lnSpc>
            <a:spcBef>
              <a:spcPct val="0"/>
            </a:spcBef>
            <a:spcAft>
              <a:spcPct val="35000"/>
            </a:spcAft>
            <a:buNone/>
          </a:pPr>
          <a:r>
            <a:rPr lang="en-US" sz="1800" b="1" kern="1200"/>
            <a:t>Amitriptyline</a:t>
          </a:r>
          <a:r>
            <a:rPr lang="en-US" sz="1800" kern="1200"/>
            <a:t> is frequently started in primary care for older people with chronic pain, but co-prescribing of both a TCA and an SSRI should be avoided. </a:t>
          </a:r>
        </a:p>
      </dsp:txBody>
      <dsp:txXfrm>
        <a:off x="3621442" y="2672"/>
        <a:ext cx="4128893" cy="546895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CBFDE-6CBA-4620-85CA-7A6E0BC342FE}">
      <dsp:nvSpPr>
        <dsp:cNvPr id="0" name=""/>
        <dsp:cNvSpPr/>
      </dsp:nvSpPr>
      <dsp:spPr>
        <a:xfrm>
          <a:off x="0" y="310025"/>
          <a:ext cx="4713890" cy="553999"/>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Psychological and talking therapies</a:t>
          </a:r>
        </a:p>
      </dsp:txBody>
      <dsp:txXfrm>
        <a:off x="27044" y="337069"/>
        <a:ext cx="4659802" cy="49991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C6FF7-B20F-4151-B5C9-7CB4B20771CE}">
      <dsp:nvSpPr>
        <dsp:cNvPr id="0" name=""/>
        <dsp:cNvSpPr/>
      </dsp:nvSpPr>
      <dsp:spPr>
        <a:xfrm>
          <a:off x="788282" y="1539"/>
          <a:ext cx="4130564" cy="31500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US" sz="2000" kern="1200"/>
            <a:t>Many older people express a </a:t>
          </a:r>
          <a:r>
            <a:rPr lang="en-US" sz="2000" b="1" kern="1200"/>
            <a:t>preference for a talking treatment </a:t>
          </a:r>
          <a:r>
            <a:rPr lang="en-US" sz="2000" kern="1200"/>
            <a:t>and there is good evidence for the effectiveness of a number of psycho-social interventions such as Cognitive </a:t>
          </a:r>
          <a:r>
            <a:rPr lang="en-US" sz="2000" kern="1200" err="1"/>
            <a:t>Behavioural</a:t>
          </a:r>
          <a:r>
            <a:rPr lang="en-US" sz="2000" kern="1200"/>
            <a:t> Therapy (CBT), </a:t>
          </a:r>
          <a:r>
            <a:rPr lang="en-US" sz="2000" kern="1200" err="1"/>
            <a:t>Behavioural</a:t>
          </a:r>
          <a:r>
            <a:rPr lang="en-US" sz="2000" kern="1200"/>
            <a:t> Activation and Problem Solving Treatments (Woods, Roth, 2005; Givens, </a:t>
          </a:r>
          <a:r>
            <a:rPr lang="en-US" sz="2000" kern="1200" err="1"/>
            <a:t>Datto</a:t>
          </a:r>
          <a:r>
            <a:rPr lang="en-US" sz="2000" kern="1200"/>
            <a:t>, </a:t>
          </a:r>
          <a:r>
            <a:rPr lang="en-US" sz="2000" kern="1200" err="1"/>
            <a:t>Ruckdeschel</a:t>
          </a:r>
          <a:r>
            <a:rPr lang="en-US" sz="2000" kern="1200"/>
            <a:t> et al,  2006). </a:t>
          </a:r>
        </a:p>
      </dsp:txBody>
      <dsp:txXfrm>
        <a:off x="942053" y="155310"/>
        <a:ext cx="3823022" cy="284248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977DD-6008-4D86-82F8-311F530A7B11}">
      <dsp:nvSpPr>
        <dsp:cNvPr id="0" name=""/>
        <dsp:cNvSpPr/>
      </dsp:nvSpPr>
      <dsp:spPr>
        <a:xfrm>
          <a:off x="0" y="0"/>
          <a:ext cx="5281450" cy="1289847"/>
        </a:xfrm>
        <a:prstGeom prst="roundRect">
          <a:avLst/>
        </a:prstGeom>
        <a:solidFill>
          <a:schemeClr val="accent3">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There is evidence, however, that GPs continue to refer younger rather than older people for talking treatments (Kendrick, </a:t>
          </a:r>
          <a:r>
            <a:rPr lang="en-US" sz="2000" kern="1200" err="1"/>
            <a:t>Dowrick</a:t>
          </a:r>
          <a:r>
            <a:rPr lang="en-US" sz="2000" kern="1200"/>
            <a:t>, McBride et al, 2009).</a:t>
          </a:r>
        </a:p>
      </dsp:txBody>
      <dsp:txXfrm>
        <a:off x="62965" y="62965"/>
        <a:ext cx="5155520" cy="116391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94263-DEF3-4A3F-8B76-83C537BDB7FF}">
      <dsp:nvSpPr>
        <dsp:cNvPr id="0" name=""/>
        <dsp:cNvSpPr/>
      </dsp:nvSpPr>
      <dsp:spPr>
        <a:xfrm rot="5400000">
          <a:off x="6462282" y="-2547312"/>
          <a:ext cx="1260883" cy="6675505"/>
        </a:xfrm>
        <a:prstGeom prst="round2Same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US" sz="2400" kern="1200"/>
            <a:t>Exercise is recommended as a treatment for mild to moderate depression (NICE, 2009). </a:t>
          </a:r>
        </a:p>
      </dsp:txBody>
      <dsp:txXfrm rot="-5400000">
        <a:off x="3754972" y="221549"/>
        <a:ext cx="6613954" cy="1137781"/>
      </dsp:txXfrm>
    </dsp:sp>
    <dsp:sp modelId="{E7CF1168-EBA0-470E-9D59-EDCC4799C13D}">
      <dsp:nvSpPr>
        <dsp:cNvPr id="0" name=""/>
        <dsp:cNvSpPr/>
      </dsp:nvSpPr>
      <dsp:spPr>
        <a:xfrm>
          <a:off x="0" y="2388"/>
          <a:ext cx="3754971" cy="1576104"/>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rtl="0">
            <a:lnSpc>
              <a:spcPct val="90000"/>
            </a:lnSpc>
            <a:spcBef>
              <a:spcPct val="0"/>
            </a:spcBef>
            <a:spcAft>
              <a:spcPct val="35000"/>
            </a:spcAft>
            <a:buNone/>
          </a:pPr>
          <a:r>
            <a:rPr lang="en-US" sz="4400" kern="1200"/>
            <a:t>Physical activity</a:t>
          </a:r>
        </a:p>
      </dsp:txBody>
      <dsp:txXfrm>
        <a:off x="76939" y="79327"/>
        <a:ext cx="3601093" cy="1422226"/>
      </dsp:txXfrm>
    </dsp:sp>
    <dsp:sp modelId="{E4A09009-F726-4C5D-8691-BE3C0DA7ECA1}">
      <dsp:nvSpPr>
        <dsp:cNvPr id="0" name=""/>
        <dsp:cNvSpPr/>
      </dsp:nvSpPr>
      <dsp:spPr>
        <a:xfrm rot="5400000">
          <a:off x="6462282" y="-892403"/>
          <a:ext cx="1260883" cy="6675505"/>
        </a:xfrm>
        <a:prstGeom prst="round2SameRect">
          <a:avLst/>
        </a:prstGeom>
        <a:solidFill>
          <a:schemeClr val="accent3">
            <a:tint val="40000"/>
            <a:alpha val="90000"/>
            <a:hueOff val="8205898"/>
            <a:satOff val="-1102"/>
            <a:lumOff val="267"/>
            <a:alphaOff val="0"/>
          </a:schemeClr>
        </a:solidFill>
        <a:ln w="15875" cap="flat" cmpd="sng" algn="ctr">
          <a:solidFill>
            <a:schemeClr val="accent3">
              <a:tint val="40000"/>
              <a:alpha val="90000"/>
              <a:hueOff val="8205898"/>
              <a:satOff val="-1102"/>
              <a:lumOff val="26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US" sz="2400" kern="1200"/>
            <a:t>Befriending may also be useful in management of mild depression in older people (Mead, Lester, Chew-Graham et al, 2010). </a:t>
          </a:r>
        </a:p>
      </dsp:txBody>
      <dsp:txXfrm rot="-5400000">
        <a:off x="3754972" y="1876458"/>
        <a:ext cx="6613954" cy="1137781"/>
      </dsp:txXfrm>
    </dsp:sp>
    <dsp:sp modelId="{D3F6E851-B37A-4DB2-9FC7-DCB635886176}">
      <dsp:nvSpPr>
        <dsp:cNvPr id="0" name=""/>
        <dsp:cNvSpPr/>
      </dsp:nvSpPr>
      <dsp:spPr>
        <a:xfrm>
          <a:off x="0" y="1657297"/>
          <a:ext cx="3754971" cy="1576104"/>
        </a:xfrm>
        <a:prstGeom prst="roundRect">
          <a:avLst/>
        </a:prstGeom>
        <a:solidFill>
          <a:schemeClr val="accent3">
            <a:hueOff val="8210934"/>
            <a:satOff val="-2130"/>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rtl="0">
            <a:lnSpc>
              <a:spcPct val="90000"/>
            </a:lnSpc>
            <a:spcBef>
              <a:spcPct val="0"/>
            </a:spcBef>
            <a:spcAft>
              <a:spcPct val="35000"/>
            </a:spcAft>
            <a:buNone/>
          </a:pPr>
          <a:r>
            <a:rPr lang="en-US" sz="4400" kern="1200"/>
            <a:t>Psycho-social interventions</a:t>
          </a:r>
        </a:p>
      </dsp:txBody>
      <dsp:txXfrm>
        <a:off x="76939" y="1734236"/>
        <a:ext cx="3601093" cy="1422226"/>
      </dsp:txXfrm>
    </dsp:sp>
    <dsp:sp modelId="{CFEC246C-353B-4234-8E99-CD304ADCB88C}">
      <dsp:nvSpPr>
        <dsp:cNvPr id="0" name=""/>
        <dsp:cNvSpPr/>
      </dsp:nvSpPr>
      <dsp:spPr>
        <a:xfrm rot="5400000">
          <a:off x="6368630" y="762506"/>
          <a:ext cx="1448187" cy="6675505"/>
        </a:xfrm>
        <a:prstGeom prst="round2SameRect">
          <a:avLst/>
        </a:prstGeom>
        <a:solidFill>
          <a:schemeClr val="accent3">
            <a:tint val="40000"/>
            <a:alpha val="90000"/>
            <a:hueOff val="16411796"/>
            <a:satOff val="-2205"/>
            <a:lumOff val="533"/>
            <a:alphaOff val="0"/>
          </a:schemeClr>
        </a:solidFill>
        <a:ln w="15875" cap="flat" cmpd="sng" algn="ctr">
          <a:solidFill>
            <a:schemeClr val="accent3">
              <a:tint val="40000"/>
              <a:alpha val="90000"/>
              <a:hueOff val="16411796"/>
              <a:satOff val="-2205"/>
              <a:lumOff val="53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rtl="0">
            <a:lnSpc>
              <a:spcPct val="90000"/>
            </a:lnSpc>
            <a:spcBef>
              <a:spcPct val="0"/>
            </a:spcBef>
            <a:spcAft>
              <a:spcPct val="15000"/>
            </a:spcAft>
            <a:buChar char="•"/>
          </a:pPr>
          <a:r>
            <a:rPr lang="en-US" sz="2000" kern="1200"/>
            <a:t>A case manager co-ordinates care and delivers a specific psycho-social intervention with or without medication management, and liaises with both the GP and the specialist mental health services. (Chew-Graham, Lovell, Roberts et al, 2007.</a:t>
          </a:r>
        </a:p>
      </dsp:txBody>
      <dsp:txXfrm rot="-5400000">
        <a:off x="3754972" y="3446860"/>
        <a:ext cx="6604810" cy="1306797"/>
      </dsp:txXfrm>
    </dsp:sp>
    <dsp:sp modelId="{1D8BABA2-57A8-42EB-BFD0-58A15CE50660}">
      <dsp:nvSpPr>
        <dsp:cNvPr id="0" name=""/>
        <dsp:cNvSpPr/>
      </dsp:nvSpPr>
      <dsp:spPr>
        <a:xfrm>
          <a:off x="0" y="3312206"/>
          <a:ext cx="3754971" cy="1576104"/>
        </a:xfrm>
        <a:prstGeom prst="roundRect">
          <a:avLst/>
        </a:prstGeom>
        <a:solidFill>
          <a:schemeClr val="accent3">
            <a:hueOff val="16421869"/>
            <a:satOff val="-4260"/>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rtl="0">
            <a:lnSpc>
              <a:spcPct val="90000"/>
            </a:lnSpc>
            <a:spcBef>
              <a:spcPct val="0"/>
            </a:spcBef>
            <a:spcAft>
              <a:spcPct val="35000"/>
            </a:spcAft>
            <a:buNone/>
          </a:pPr>
          <a:r>
            <a:rPr lang="en-US" sz="4400" kern="1200"/>
            <a:t>Collaborative care </a:t>
          </a:r>
        </a:p>
      </dsp:txBody>
      <dsp:txXfrm>
        <a:off x="76939" y="3389145"/>
        <a:ext cx="3601093" cy="142222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0079D-7E69-410A-BB28-529F9D736266}">
      <dsp:nvSpPr>
        <dsp:cNvPr id="0" name=""/>
        <dsp:cNvSpPr/>
      </dsp:nvSpPr>
      <dsp:spPr>
        <a:xfrm>
          <a:off x="0" y="147861"/>
          <a:ext cx="8256094" cy="866940"/>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a:t>Relationship between mental and physical health.</a:t>
          </a:r>
        </a:p>
      </dsp:txBody>
      <dsp:txXfrm>
        <a:off x="25392" y="173253"/>
        <a:ext cx="6920566" cy="816156"/>
      </dsp:txXfrm>
    </dsp:sp>
    <dsp:sp modelId="{DABED954-2D04-4C6F-A900-041AF4CA86B7}">
      <dsp:nvSpPr>
        <dsp:cNvPr id="0" name=""/>
        <dsp:cNvSpPr/>
      </dsp:nvSpPr>
      <dsp:spPr>
        <a:xfrm>
          <a:off x="644140" y="1341020"/>
          <a:ext cx="8256094" cy="967743"/>
        </a:xfrm>
        <a:prstGeom prst="roundRect">
          <a:avLst>
            <a:gd name="adj" fmla="val 10000"/>
          </a:avLst>
        </a:prstGeom>
        <a:solidFill>
          <a:schemeClr val="accent4">
            <a:hueOff val="-1575177"/>
            <a:satOff val="-2523"/>
            <a:lumOff val="2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a:t>Lead to significantly poorer health outcomes and reduced quality of life.</a:t>
          </a:r>
        </a:p>
      </dsp:txBody>
      <dsp:txXfrm>
        <a:off x="672484" y="1369364"/>
        <a:ext cx="6752226" cy="911055"/>
      </dsp:txXfrm>
    </dsp:sp>
    <dsp:sp modelId="{475808BE-59DF-4FDC-BE72-C32C75381B45}">
      <dsp:nvSpPr>
        <dsp:cNvPr id="0" name=""/>
        <dsp:cNvSpPr/>
      </dsp:nvSpPr>
      <dsp:spPr>
        <a:xfrm>
          <a:off x="1372575" y="2414471"/>
          <a:ext cx="8256094" cy="1536356"/>
        </a:xfrm>
        <a:prstGeom prst="roundRect">
          <a:avLst>
            <a:gd name="adj" fmla="val 10000"/>
          </a:avLst>
        </a:prstGeom>
        <a:solidFill>
          <a:schemeClr val="accent4">
            <a:hueOff val="-3150354"/>
            <a:satOff val="-5046"/>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t>Costs to the health care system are also significant – by interacting with and exacerbating physical illness, co-morbid mental health problems raise total health care costs by at least 45 per cent for each person with a long-term condition and co-morbid mental health problem</a:t>
          </a:r>
        </a:p>
      </dsp:txBody>
      <dsp:txXfrm>
        <a:off x="1417573" y="2459469"/>
        <a:ext cx="6729238" cy="1446360"/>
      </dsp:txXfrm>
    </dsp:sp>
    <dsp:sp modelId="{9CDE87A8-6DD8-4E3F-B737-28A90DEEDC39}">
      <dsp:nvSpPr>
        <dsp:cNvPr id="0" name=""/>
        <dsp:cNvSpPr/>
      </dsp:nvSpPr>
      <dsp:spPr>
        <a:xfrm>
          <a:off x="2064023" y="4122172"/>
          <a:ext cx="8256094" cy="1162664"/>
        </a:xfrm>
        <a:prstGeom prst="roundRect">
          <a:avLst>
            <a:gd name="adj" fmla="val 10000"/>
          </a:avLst>
        </a:prstGeom>
        <a:solidFill>
          <a:schemeClr val="accent4">
            <a:hueOff val="-4725531"/>
            <a:satOff val="-7569"/>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t>Co-morbid mental health problems have a number of serious implications for people with long-term conditions, including </a:t>
          </a:r>
          <a:r>
            <a:rPr lang="en-US" sz="2000" b="1" kern="1200"/>
            <a:t>poorer clinical outcomes, lower quality of life and reduced ability to manage physical symptoms </a:t>
          </a:r>
          <a:r>
            <a:rPr lang="en-US" sz="2000" kern="1200"/>
            <a:t>effectively. </a:t>
          </a:r>
        </a:p>
      </dsp:txBody>
      <dsp:txXfrm>
        <a:off x="2098076" y="4156225"/>
        <a:ext cx="6740808" cy="1094558"/>
      </dsp:txXfrm>
    </dsp:sp>
    <dsp:sp modelId="{E89E30A1-36C8-4EA4-8A18-7206232FBABE}">
      <dsp:nvSpPr>
        <dsp:cNvPr id="0" name=""/>
        <dsp:cNvSpPr/>
      </dsp:nvSpPr>
      <dsp:spPr>
        <a:xfrm>
          <a:off x="7500362" y="890495"/>
          <a:ext cx="755731" cy="755731"/>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70401" y="890495"/>
        <a:ext cx="415653" cy="568688"/>
      </dsp:txXfrm>
    </dsp:sp>
    <dsp:sp modelId="{E9F433EC-71BB-4AFA-ADD9-87128BF0B3D5}">
      <dsp:nvSpPr>
        <dsp:cNvPr id="0" name=""/>
        <dsp:cNvSpPr/>
      </dsp:nvSpPr>
      <dsp:spPr>
        <a:xfrm>
          <a:off x="8191810" y="2264552"/>
          <a:ext cx="755731" cy="755731"/>
        </a:xfrm>
        <a:prstGeom prst="downArrow">
          <a:avLst>
            <a:gd name="adj1" fmla="val 55000"/>
            <a:gd name="adj2" fmla="val 45000"/>
          </a:avLst>
        </a:prstGeom>
        <a:solidFill>
          <a:schemeClr val="accent4">
            <a:tint val="40000"/>
            <a:alpha val="90000"/>
            <a:hueOff val="-2051338"/>
            <a:satOff val="-3406"/>
            <a:lumOff val="-76"/>
            <a:alphaOff val="0"/>
          </a:schemeClr>
        </a:solidFill>
        <a:ln w="15875" cap="flat" cmpd="sng" algn="ctr">
          <a:solidFill>
            <a:schemeClr val="accent4">
              <a:tint val="40000"/>
              <a:alpha val="90000"/>
              <a:hueOff val="-2051338"/>
              <a:satOff val="-3406"/>
              <a:lumOff val="-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61849" y="2264552"/>
        <a:ext cx="415653" cy="568688"/>
      </dsp:txXfrm>
    </dsp:sp>
    <dsp:sp modelId="{C1684B63-FD3A-4F16-9FFB-AEF2114AC72F}">
      <dsp:nvSpPr>
        <dsp:cNvPr id="0" name=""/>
        <dsp:cNvSpPr/>
      </dsp:nvSpPr>
      <dsp:spPr>
        <a:xfrm>
          <a:off x="8872938" y="3638610"/>
          <a:ext cx="755731" cy="755731"/>
        </a:xfrm>
        <a:prstGeom prst="downArrow">
          <a:avLst>
            <a:gd name="adj1" fmla="val 55000"/>
            <a:gd name="adj2" fmla="val 45000"/>
          </a:avLst>
        </a:prstGeom>
        <a:solidFill>
          <a:schemeClr val="accent4">
            <a:tint val="40000"/>
            <a:alpha val="90000"/>
            <a:hueOff val="-4102677"/>
            <a:satOff val="-6812"/>
            <a:lumOff val="-151"/>
            <a:alphaOff val="0"/>
          </a:schemeClr>
        </a:solidFill>
        <a:ln w="15875" cap="flat" cmpd="sng" algn="ctr">
          <a:solidFill>
            <a:schemeClr val="accent4">
              <a:tint val="40000"/>
              <a:alpha val="90000"/>
              <a:hueOff val="-4102677"/>
              <a:satOff val="-6812"/>
              <a:lumOff val="-15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42977" y="3638610"/>
        <a:ext cx="415653" cy="56868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825DB6-587F-47AA-BFF1-3375774D6B6F}">
      <dsp:nvSpPr>
        <dsp:cNvPr id="0" name=""/>
        <dsp:cNvSpPr/>
      </dsp:nvSpPr>
      <dsp:spPr>
        <a:xfrm>
          <a:off x="-7204392" y="-1101205"/>
          <a:ext cx="8573375" cy="8573375"/>
        </a:xfrm>
        <a:prstGeom prst="blockArc">
          <a:avLst>
            <a:gd name="adj1" fmla="val 18900000"/>
            <a:gd name="adj2" fmla="val 2700000"/>
            <a:gd name="adj3" fmla="val 252"/>
          </a:avLst>
        </a:pr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392CBB-2AD2-43DB-902A-1E08A05359A8}">
      <dsp:nvSpPr>
        <dsp:cNvPr id="0" name=""/>
        <dsp:cNvSpPr/>
      </dsp:nvSpPr>
      <dsp:spPr>
        <a:xfrm>
          <a:off x="597715" y="398057"/>
          <a:ext cx="10078510" cy="796625"/>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marL="0" lvl="0" indent="0" algn="l" defTabSz="889000" rtl="0">
            <a:lnSpc>
              <a:spcPct val="90000"/>
            </a:lnSpc>
            <a:spcBef>
              <a:spcPct val="0"/>
            </a:spcBef>
            <a:spcAft>
              <a:spcPct val="35000"/>
            </a:spcAft>
            <a:buNone/>
          </a:pPr>
          <a:r>
            <a:rPr lang="en-US" sz="2000" kern="1200"/>
            <a:t>Cardiovascular patients with depression experience 50 per cent more acute exacerbations per year (</a:t>
          </a:r>
          <a:r>
            <a:rPr lang="en-US" sz="2000" kern="1200" err="1"/>
            <a:t>Whooley</a:t>
          </a:r>
          <a:r>
            <a:rPr lang="en-US" sz="2000" kern="1200"/>
            <a:t> et al 2008) and have higher mortality rates (</a:t>
          </a:r>
          <a:r>
            <a:rPr lang="en-US" sz="2000" kern="1200" err="1"/>
            <a:t>Katon</a:t>
          </a:r>
          <a:r>
            <a:rPr lang="en-US" sz="2000" kern="1200"/>
            <a:t> 2003). </a:t>
          </a:r>
        </a:p>
      </dsp:txBody>
      <dsp:txXfrm>
        <a:off x="597715" y="398057"/>
        <a:ext cx="10078510" cy="796625"/>
      </dsp:txXfrm>
    </dsp:sp>
    <dsp:sp modelId="{A3678268-F13A-4F88-B093-D29953EF0074}">
      <dsp:nvSpPr>
        <dsp:cNvPr id="0" name=""/>
        <dsp:cNvSpPr/>
      </dsp:nvSpPr>
      <dsp:spPr>
        <a:xfrm>
          <a:off x="99824" y="298479"/>
          <a:ext cx="995781" cy="995781"/>
        </a:xfrm>
        <a:prstGeom prst="ellipse">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12A530-9F0B-41BE-A402-61B97DB23F3C}">
      <dsp:nvSpPr>
        <dsp:cNvPr id="0" name=""/>
        <dsp:cNvSpPr/>
      </dsp:nvSpPr>
      <dsp:spPr>
        <a:xfrm>
          <a:off x="1168554" y="1592613"/>
          <a:ext cx="9507672" cy="796625"/>
        </a:xfrm>
        <a:prstGeom prst="rect">
          <a:avLst/>
        </a:prstGeom>
        <a:solidFill>
          <a:schemeClr val="accent3">
            <a:hueOff val="4105467"/>
            <a:satOff val="-1065"/>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marL="0" lvl="0" indent="0" algn="l" defTabSz="889000" rtl="0">
            <a:lnSpc>
              <a:spcPct val="90000"/>
            </a:lnSpc>
            <a:spcBef>
              <a:spcPct val="0"/>
            </a:spcBef>
            <a:spcAft>
              <a:spcPct val="35000"/>
            </a:spcAft>
            <a:buNone/>
          </a:pPr>
          <a:r>
            <a:rPr lang="en-US" sz="2000" kern="1200"/>
            <a:t>A meta-analysis suggested that depression leads to a two- to threefold increase in </a:t>
          </a:r>
          <a:r>
            <a:rPr lang="en-US" sz="2000" b="1" kern="1200"/>
            <a:t>negative outcomes </a:t>
          </a:r>
          <a:r>
            <a:rPr lang="en-US" sz="2000" kern="1200"/>
            <a:t>for people with acute </a:t>
          </a:r>
          <a:r>
            <a:rPr lang="en-US" sz="2000" b="1" kern="1200"/>
            <a:t>coronary syndromes </a:t>
          </a:r>
          <a:r>
            <a:rPr lang="en-US" sz="2000" kern="1200"/>
            <a:t>(Barth et al 2004). </a:t>
          </a:r>
        </a:p>
      </dsp:txBody>
      <dsp:txXfrm>
        <a:off x="1168554" y="1592613"/>
        <a:ext cx="9507672" cy="796625"/>
      </dsp:txXfrm>
    </dsp:sp>
    <dsp:sp modelId="{24666B90-C53A-49CF-94CC-8919AA2FEEDC}">
      <dsp:nvSpPr>
        <dsp:cNvPr id="0" name=""/>
        <dsp:cNvSpPr/>
      </dsp:nvSpPr>
      <dsp:spPr>
        <a:xfrm>
          <a:off x="670663" y="1493035"/>
          <a:ext cx="995781" cy="995781"/>
        </a:xfrm>
        <a:prstGeom prst="ellipse">
          <a:avLst/>
        </a:prstGeom>
        <a:solidFill>
          <a:schemeClr val="lt1">
            <a:hueOff val="0"/>
            <a:satOff val="0"/>
            <a:lumOff val="0"/>
            <a:alphaOff val="0"/>
          </a:schemeClr>
        </a:solidFill>
        <a:ln w="15875" cap="flat" cmpd="sng" algn="ctr">
          <a:solidFill>
            <a:schemeClr val="accent3">
              <a:hueOff val="4105467"/>
              <a:satOff val="-1065"/>
              <a:lumOff val="1177"/>
              <a:alphaOff val="0"/>
            </a:schemeClr>
          </a:solidFill>
          <a:prstDash val="solid"/>
        </a:ln>
        <a:effectLst/>
      </dsp:spPr>
      <dsp:style>
        <a:lnRef idx="2">
          <a:scrgbClr r="0" g="0" b="0"/>
        </a:lnRef>
        <a:fillRef idx="1">
          <a:scrgbClr r="0" g="0" b="0"/>
        </a:fillRef>
        <a:effectRef idx="0">
          <a:scrgbClr r="0" g="0" b="0"/>
        </a:effectRef>
        <a:fontRef idx="minor"/>
      </dsp:style>
    </dsp:sp>
    <dsp:sp modelId="{92CA829A-836D-4E78-A7D2-54B1082C4252}">
      <dsp:nvSpPr>
        <dsp:cNvPr id="0" name=""/>
        <dsp:cNvSpPr/>
      </dsp:nvSpPr>
      <dsp:spPr>
        <a:xfrm>
          <a:off x="1343755" y="2787169"/>
          <a:ext cx="9332470" cy="796625"/>
        </a:xfrm>
        <a:prstGeom prst="rect">
          <a:avLst/>
        </a:prstGeom>
        <a:solidFill>
          <a:schemeClr val="accent3">
            <a:hueOff val="8210934"/>
            <a:satOff val="-2130"/>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marL="0" lvl="0" indent="0" algn="l" defTabSz="889000" rtl="0">
            <a:lnSpc>
              <a:spcPct val="90000"/>
            </a:lnSpc>
            <a:spcBef>
              <a:spcPct val="0"/>
            </a:spcBef>
            <a:spcAft>
              <a:spcPct val="35000"/>
            </a:spcAft>
            <a:buNone/>
          </a:pPr>
          <a:r>
            <a:rPr lang="en-US" sz="2000" kern="1200" err="1"/>
            <a:t>Lesperance</a:t>
          </a:r>
          <a:r>
            <a:rPr lang="en-US" sz="2000" kern="1200"/>
            <a:t> et al (2002) - </a:t>
          </a:r>
          <a:r>
            <a:rPr lang="en-US" sz="2000" b="1" kern="1200"/>
            <a:t>depression increases mortality </a:t>
          </a:r>
          <a:r>
            <a:rPr lang="en-US" sz="2000" kern="1200"/>
            <a:t>rates after heart attack by 3.5 times </a:t>
          </a:r>
        </a:p>
      </dsp:txBody>
      <dsp:txXfrm>
        <a:off x="1343755" y="2787169"/>
        <a:ext cx="9332470" cy="796625"/>
      </dsp:txXfrm>
    </dsp:sp>
    <dsp:sp modelId="{3BECD9A6-03F2-45F7-8662-6B3EC6217F5D}">
      <dsp:nvSpPr>
        <dsp:cNvPr id="0" name=""/>
        <dsp:cNvSpPr/>
      </dsp:nvSpPr>
      <dsp:spPr>
        <a:xfrm>
          <a:off x="845864" y="2687591"/>
          <a:ext cx="995781" cy="995781"/>
        </a:xfrm>
        <a:prstGeom prst="ellipse">
          <a:avLst/>
        </a:prstGeom>
        <a:solidFill>
          <a:schemeClr val="lt1">
            <a:hueOff val="0"/>
            <a:satOff val="0"/>
            <a:lumOff val="0"/>
            <a:alphaOff val="0"/>
          </a:schemeClr>
        </a:solidFill>
        <a:ln w="15875" cap="flat" cmpd="sng" algn="ctr">
          <a:solidFill>
            <a:schemeClr val="accent3">
              <a:hueOff val="8210934"/>
              <a:satOff val="-2130"/>
              <a:lumOff val="2353"/>
              <a:alphaOff val="0"/>
            </a:schemeClr>
          </a:solidFill>
          <a:prstDash val="solid"/>
        </a:ln>
        <a:effectLst/>
      </dsp:spPr>
      <dsp:style>
        <a:lnRef idx="2">
          <a:scrgbClr r="0" g="0" b="0"/>
        </a:lnRef>
        <a:fillRef idx="1">
          <a:scrgbClr r="0" g="0" b="0"/>
        </a:fillRef>
        <a:effectRef idx="0">
          <a:scrgbClr r="0" g="0" b="0"/>
        </a:effectRef>
        <a:fontRef idx="minor"/>
      </dsp:style>
    </dsp:sp>
    <dsp:sp modelId="{151FCCA6-5EE9-4627-923E-9E6600F480F9}">
      <dsp:nvSpPr>
        <dsp:cNvPr id="0" name=""/>
        <dsp:cNvSpPr/>
      </dsp:nvSpPr>
      <dsp:spPr>
        <a:xfrm>
          <a:off x="1168554" y="3981725"/>
          <a:ext cx="9507672" cy="796625"/>
        </a:xfrm>
        <a:prstGeom prst="rect">
          <a:avLst/>
        </a:prstGeom>
        <a:solidFill>
          <a:schemeClr val="accent3">
            <a:hueOff val="12316402"/>
            <a:satOff val="-3195"/>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marL="0" lvl="0" indent="0" algn="l" defTabSz="889000" rtl="0">
            <a:lnSpc>
              <a:spcPct val="90000"/>
            </a:lnSpc>
            <a:spcBef>
              <a:spcPct val="0"/>
            </a:spcBef>
            <a:spcAft>
              <a:spcPct val="35000"/>
            </a:spcAft>
            <a:buNone/>
          </a:pPr>
          <a:r>
            <a:rPr lang="en-US" sz="2000" kern="1200"/>
            <a:t>Blumenthal et al (2003) – a twofold increase in </a:t>
          </a:r>
          <a:r>
            <a:rPr lang="en-US" sz="2000" b="1" kern="1200"/>
            <a:t>mortality after heart bypass surgery </a:t>
          </a:r>
          <a:r>
            <a:rPr lang="en-US" sz="2000" kern="1200"/>
            <a:t>over an average follow-up period of five years</a:t>
          </a:r>
        </a:p>
      </dsp:txBody>
      <dsp:txXfrm>
        <a:off x="1168554" y="3981725"/>
        <a:ext cx="9507672" cy="796625"/>
      </dsp:txXfrm>
    </dsp:sp>
    <dsp:sp modelId="{8E4FCDAF-8261-49D0-B4E8-7EFCF125FE96}">
      <dsp:nvSpPr>
        <dsp:cNvPr id="0" name=""/>
        <dsp:cNvSpPr/>
      </dsp:nvSpPr>
      <dsp:spPr>
        <a:xfrm>
          <a:off x="670663" y="3882146"/>
          <a:ext cx="995781" cy="995781"/>
        </a:xfrm>
        <a:prstGeom prst="ellipse">
          <a:avLst/>
        </a:prstGeom>
        <a:solidFill>
          <a:schemeClr val="lt1">
            <a:hueOff val="0"/>
            <a:satOff val="0"/>
            <a:lumOff val="0"/>
            <a:alphaOff val="0"/>
          </a:schemeClr>
        </a:solidFill>
        <a:ln w="15875" cap="flat" cmpd="sng" algn="ctr">
          <a:solidFill>
            <a:schemeClr val="accent3">
              <a:hueOff val="12316402"/>
              <a:satOff val="-3195"/>
              <a:lumOff val="3530"/>
              <a:alphaOff val="0"/>
            </a:schemeClr>
          </a:solidFill>
          <a:prstDash val="solid"/>
        </a:ln>
        <a:effectLst/>
      </dsp:spPr>
      <dsp:style>
        <a:lnRef idx="2">
          <a:scrgbClr r="0" g="0" b="0"/>
        </a:lnRef>
        <a:fillRef idx="1">
          <a:scrgbClr r="0" g="0" b="0"/>
        </a:fillRef>
        <a:effectRef idx="0">
          <a:scrgbClr r="0" g="0" b="0"/>
        </a:effectRef>
        <a:fontRef idx="minor"/>
      </dsp:style>
    </dsp:sp>
    <dsp:sp modelId="{9B3973CA-EC55-42BF-8F1A-6F54BF81D85E}">
      <dsp:nvSpPr>
        <dsp:cNvPr id="0" name=""/>
        <dsp:cNvSpPr/>
      </dsp:nvSpPr>
      <dsp:spPr>
        <a:xfrm>
          <a:off x="597715" y="5176280"/>
          <a:ext cx="10078510" cy="796625"/>
        </a:xfrm>
        <a:prstGeom prst="rect">
          <a:avLst/>
        </a:prstGeom>
        <a:solidFill>
          <a:schemeClr val="accent3">
            <a:hueOff val="16421869"/>
            <a:satOff val="-4260"/>
            <a:lumOff val="4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2321" tIns="50800" rIns="50800" bIns="50800" numCol="1" spcCol="1270" anchor="ctr" anchorCtr="0">
          <a:noAutofit/>
        </a:bodyPr>
        <a:lstStyle/>
        <a:p>
          <a:pPr marL="0" lvl="0" indent="0" algn="l" defTabSz="889000" rtl="0">
            <a:lnSpc>
              <a:spcPct val="90000"/>
            </a:lnSpc>
            <a:spcBef>
              <a:spcPct val="0"/>
            </a:spcBef>
            <a:spcAft>
              <a:spcPct val="35000"/>
            </a:spcAft>
            <a:buNone/>
          </a:pPr>
          <a:r>
            <a:rPr lang="en-US" sz="2000" kern="1200"/>
            <a:t>Patients with chronic heart failure are </a:t>
          </a:r>
          <a:r>
            <a:rPr lang="en-US" sz="2000" b="1" kern="1200"/>
            <a:t>eight times </a:t>
          </a:r>
          <a:r>
            <a:rPr lang="en-US" sz="2000" kern="1200"/>
            <a:t>more likely to die within 30 months if they have depression (</a:t>
          </a:r>
          <a:r>
            <a:rPr lang="en-US" sz="2000" kern="1200" err="1"/>
            <a:t>Junger</a:t>
          </a:r>
          <a:r>
            <a:rPr lang="en-US" sz="2000" kern="1200"/>
            <a:t> et al 2005).</a:t>
          </a:r>
        </a:p>
      </dsp:txBody>
      <dsp:txXfrm>
        <a:off x="597715" y="5176280"/>
        <a:ext cx="10078510" cy="796625"/>
      </dsp:txXfrm>
    </dsp:sp>
    <dsp:sp modelId="{5DA1632A-1B8D-4B1C-8AC9-FB3A438D952F}">
      <dsp:nvSpPr>
        <dsp:cNvPr id="0" name=""/>
        <dsp:cNvSpPr/>
      </dsp:nvSpPr>
      <dsp:spPr>
        <a:xfrm>
          <a:off x="99824" y="5076702"/>
          <a:ext cx="995781" cy="995781"/>
        </a:xfrm>
        <a:prstGeom prst="ellipse">
          <a:avLst/>
        </a:prstGeom>
        <a:solidFill>
          <a:schemeClr val="lt1">
            <a:hueOff val="0"/>
            <a:satOff val="0"/>
            <a:lumOff val="0"/>
            <a:alphaOff val="0"/>
          </a:schemeClr>
        </a:solidFill>
        <a:ln w="15875" cap="flat" cmpd="sng" algn="ctr">
          <a:solidFill>
            <a:schemeClr val="accent3">
              <a:hueOff val="16421869"/>
              <a:satOff val="-4260"/>
              <a:lumOff val="470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14200-4077-412E-95CD-91616EFD534B}">
      <dsp:nvSpPr>
        <dsp:cNvPr id="0" name=""/>
        <dsp:cNvSpPr/>
      </dsp:nvSpPr>
      <dsp:spPr>
        <a:xfrm>
          <a:off x="521621" y="292299"/>
          <a:ext cx="6363690" cy="198865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46981"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t>Similarly, </a:t>
          </a:r>
          <a:r>
            <a:rPr lang="en-US" sz="2000" b="1" kern="1200"/>
            <a:t>non-compliance with medication </a:t>
          </a:r>
          <a:r>
            <a:rPr lang="en-US" sz="2000" kern="1200"/>
            <a:t>is higher among COPD patients with depression than those without. A review found that patients with a range of medical conditions are </a:t>
          </a:r>
          <a:r>
            <a:rPr lang="en-US" sz="2000" b="1" kern="1200"/>
            <a:t>three times less likely to take medications as recommended if they also have depression </a:t>
          </a:r>
          <a:r>
            <a:rPr lang="en-US" sz="2000" kern="1200"/>
            <a:t>(</a:t>
          </a:r>
          <a:r>
            <a:rPr lang="en-US" sz="2000" kern="1200" err="1"/>
            <a:t>DiMatteo</a:t>
          </a:r>
          <a:r>
            <a:rPr lang="en-US" sz="2000" kern="1200"/>
            <a:t> et al 2000).</a:t>
          </a:r>
        </a:p>
      </dsp:txBody>
      <dsp:txXfrm>
        <a:off x="521621" y="292299"/>
        <a:ext cx="6363690" cy="1988653"/>
      </dsp:txXfrm>
    </dsp:sp>
    <dsp:sp modelId="{C5E85455-069F-4243-A98F-3C6EACE2AC1B}">
      <dsp:nvSpPr>
        <dsp:cNvPr id="0" name=""/>
        <dsp:cNvSpPr/>
      </dsp:nvSpPr>
      <dsp:spPr>
        <a:xfrm>
          <a:off x="256467" y="5049"/>
          <a:ext cx="1392057" cy="2088086"/>
        </a:xfrm>
        <a:prstGeom prst="rect">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917D0-E929-4941-AA9A-69EB691A82E9}">
      <dsp:nvSpPr>
        <dsp:cNvPr id="0" name=""/>
        <dsp:cNvSpPr/>
      </dsp:nvSpPr>
      <dsp:spPr>
        <a:xfrm>
          <a:off x="1732747" y="13"/>
          <a:ext cx="3391831" cy="339183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US" sz="1600" kern="1200"/>
            <a:t>For cardiac patients, depression has been shown to increase adverse health </a:t>
          </a:r>
          <a:r>
            <a:rPr lang="en-US" sz="1600" kern="1200" err="1"/>
            <a:t>behaviours</a:t>
          </a:r>
          <a:r>
            <a:rPr lang="en-US" sz="1600" kern="1200"/>
            <a:t> (</a:t>
          </a:r>
          <a:r>
            <a:rPr lang="en-US" sz="1600" kern="1200" err="1"/>
            <a:t>eg</a:t>
          </a:r>
          <a:r>
            <a:rPr lang="en-US" sz="1600" kern="1200"/>
            <a:t> physical inactivity) and </a:t>
          </a:r>
          <a:r>
            <a:rPr lang="en-US" sz="1600" b="1" kern="1200"/>
            <a:t>decrease adherence to self-care regimens</a:t>
          </a:r>
          <a:r>
            <a:rPr lang="en-US" sz="1600" kern="1200"/>
            <a:t> such as smoking cessation, dietary changes and cardiac rehabilitation </a:t>
          </a:r>
          <a:r>
            <a:rPr lang="en-US" sz="1600" kern="1200" err="1"/>
            <a:t>programmes</a:t>
          </a:r>
          <a:r>
            <a:rPr lang="en-US" sz="1600" kern="1200"/>
            <a:t> (Benton et al 2007; </a:t>
          </a:r>
          <a:r>
            <a:rPr lang="en-US" sz="1600" kern="1200" err="1"/>
            <a:t>Katon</a:t>
          </a:r>
          <a:r>
            <a:rPr lang="en-US" sz="1600" kern="1200"/>
            <a:t> 2003). </a:t>
          </a:r>
        </a:p>
      </dsp:txBody>
      <dsp:txXfrm>
        <a:off x="2229469" y="496735"/>
        <a:ext cx="2398387" cy="239838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379D4-FC76-4137-9453-891AF7221699}">
      <dsp:nvSpPr>
        <dsp:cNvPr id="0" name=""/>
        <dsp:cNvSpPr/>
      </dsp:nvSpPr>
      <dsp:spPr>
        <a:xfrm>
          <a:off x="0" y="563605"/>
          <a:ext cx="9175531" cy="932400"/>
        </a:xfrm>
        <a:prstGeom prst="rect">
          <a:avLst/>
        </a:prstGeom>
        <a:solidFill>
          <a:schemeClr val="lt1">
            <a:alpha val="9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D8A818-A420-4AF2-94B0-CF51A3880A3F}">
      <dsp:nvSpPr>
        <dsp:cNvPr id="0" name=""/>
        <dsp:cNvSpPr/>
      </dsp:nvSpPr>
      <dsp:spPr>
        <a:xfrm>
          <a:off x="458328" y="17485"/>
          <a:ext cx="7281813" cy="1092240"/>
        </a:xfrm>
        <a:prstGeom prst="roundRect">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769" tIns="0" rIns="242769" bIns="0" numCol="1" spcCol="1270" anchor="ctr" anchorCtr="0">
          <a:noAutofit/>
        </a:bodyPr>
        <a:lstStyle/>
        <a:p>
          <a:pPr marL="0" lvl="0" indent="0" algn="l" defTabSz="889000" rtl="0">
            <a:lnSpc>
              <a:spcPct val="90000"/>
            </a:lnSpc>
            <a:spcBef>
              <a:spcPct val="0"/>
            </a:spcBef>
            <a:spcAft>
              <a:spcPct val="35000"/>
            </a:spcAft>
            <a:buNone/>
          </a:pPr>
          <a:r>
            <a:rPr lang="en-US" sz="2000" kern="1200"/>
            <a:t>Co-morbid mental health problems lead to greater difficulties with diabetes self-care (Das-</a:t>
          </a:r>
          <a:r>
            <a:rPr lang="en-US" sz="2000" kern="1200" err="1"/>
            <a:t>Munshi</a:t>
          </a:r>
          <a:r>
            <a:rPr lang="en-US" sz="2000" kern="1200"/>
            <a:t> et al 2007) and are associated with </a:t>
          </a:r>
          <a:r>
            <a:rPr lang="en-US" sz="2000" b="1" kern="1200"/>
            <a:t>poorer dietary control </a:t>
          </a:r>
          <a:r>
            <a:rPr lang="en-US" sz="2000" kern="1200"/>
            <a:t>and adherence to medication (</a:t>
          </a:r>
          <a:r>
            <a:rPr lang="en-US" sz="2000" kern="1200" err="1"/>
            <a:t>Vamos</a:t>
          </a:r>
          <a:r>
            <a:rPr lang="en-US" sz="2000" kern="1200"/>
            <a:t> et al 2009). </a:t>
          </a:r>
        </a:p>
      </dsp:txBody>
      <dsp:txXfrm>
        <a:off x="511647" y="70804"/>
        <a:ext cx="7175175" cy="98560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767C3-C767-46BD-9E54-AC5C1D3AC736}">
      <dsp:nvSpPr>
        <dsp:cNvPr id="0" name=""/>
        <dsp:cNvSpPr/>
      </dsp:nvSpPr>
      <dsp:spPr>
        <a:xfrm>
          <a:off x="0" y="0"/>
          <a:ext cx="4088593" cy="1378378"/>
        </a:xfrm>
        <a:prstGeom prst="roundRect">
          <a:avLst>
            <a:gd name="adj" fmla="val 10000"/>
          </a:avLst>
        </a:prstGeom>
        <a:solidFill>
          <a:schemeClr val="accent3">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Mortality rates for individuals with co-morbid asthma and depression were twice the level among those with asthma alone (Walters et al 2011).</a:t>
          </a:r>
        </a:p>
      </dsp:txBody>
      <dsp:txXfrm>
        <a:off x="40371" y="40371"/>
        <a:ext cx="4007851" cy="129763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1563F-1321-46FD-9894-986D934C3246}">
      <dsp:nvSpPr>
        <dsp:cNvPr id="0" name=""/>
        <dsp:cNvSpPr/>
      </dsp:nvSpPr>
      <dsp:spPr>
        <a:xfrm>
          <a:off x="-1773911" y="-299703"/>
          <a:ext cx="2310475" cy="2310475"/>
        </a:xfrm>
        <a:prstGeom prst="blockArc">
          <a:avLst>
            <a:gd name="adj1" fmla="val 18900000"/>
            <a:gd name="adj2" fmla="val 2700000"/>
            <a:gd name="adj3" fmla="val 935"/>
          </a:avLst>
        </a:pr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F33BFE-121C-4DB3-A804-103103EC5A69}">
      <dsp:nvSpPr>
        <dsp:cNvPr id="0" name=""/>
        <dsp:cNvSpPr/>
      </dsp:nvSpPr>
      <dsp:spPr>
        <a:xfrm>
          <a:off x="521946" y="437976"/>
          <a:ext cx="5580137" cy="83511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9080" tIns="48260" rIns="48260" bIns="48260" numCol="1" spcCol="1270" anchor="ctr" anchorCtr="0">
          <a:noAutofit/>
        </a:bodyPr>
        <a:lstStyle/>
        <a:p>
          <a:pPr marL="0" lvl="0" indent="0" algn="l" defTabSz="844550" rtl="0">
            <a:lnSpc>
              <a:spcPct val="90000"/>
            </a:lnSpc>
            <a:spcBef>
              <a:spcPct val="0"/>
            </a:spcBef>
            <a:spcAft>
              <a:spcPct val="35000"/>
            </a:spcAft>
            <a:buNone/>
          </a:pPr>
          <a:r>
            <a:rPr lang="en-US" sz="1900" kern="1200"/>
            <a:t>For similar reasons mental health problems are also associated with low attendance rates for medical appointments.</a:t>
          </a:r>
        </a:p>
      </dsp:txBody>
      <dsp:txXfrm>
        <a:off x="521946" y="437976"/>
        <a:ext cx="5580137" cy="835114"/>
      </dsp:txXfrm>
    </dsp:sp>
    <dsp:sp modelId="{CC3248C8-0E15-43C9-8BF0-442F1AF891FC}">
      <dsp:nvSpPr>
        <dsp:cNvPr id="0" name=""/>
        <dsp:cNvSpPr/>
      </dsp:nvSpPr>
      <dsp:spPr>
        <a:xfrm>
          <a:off x="0" y="382316"/>
          <a:ext cx="1043892" cy="1043892"/>
        </a:xfrm>
        <a:prstGeom prst="ellipse">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5A2BB-CA9F-49CE-A3D8-EF409BE8725E}">
      <dsp:nvSpPr>
        <dsp:cNvPr id="0" name=""/>
        <dsp:cNvSpPr/>
      </dsp:nvSpPr>
      <dsp:spPr>
        <a:xfrm>
          <a:off x="0" y="0"/>
          <a:ext cx="1200329" cy="1200329"/>
        </a:xfrm>
        <a:prstGeom prst="pie">
          <a:avLst>
            <a:gd name="adj1" fmla="val 5400000"/>
            <a:gd name="adj2" fmla="val 1620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0C10E9-41B9-4F0C-92B1-F86A117945EF}">
      <dsp:nvSpPr>
        <dsp:cNvPr id="0" name=""/>
        <dsp:cNvSpPr/>
      </dsp:nvSpPr>
      <dsp:spPr>
        <a:xfrm>
          <a:off x="600164" y="0"/>
          <a:ext cx="5495835" cy="1200329"/>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Depression is associated with an increase in re-hospitalisation rates in cardiovascular disease – for patients with chronic heart failure the emergency admission rates are two to three times higher (Himelhoch et al 2004; Fenton and Stover 2006)</a:t>
          </a:r>
        </a:p>
      </dsp:txBody>
      <dsp:txXfrm>
        <a:off x="600164" y="0"/>
        <a:ext cx="5495835" cy="120032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F61DA-702E-4424-A860-8C04884AA56A}">
      <dsp:nvSpPr>
        <dsp:cNvPr id="0" name=""/>
        <dsp:cNvSpPr/>
      </dsp:nvSpPr>
      <dsp:spPr>
        <a:xfrm>
          <a:off x="0" y="427512"/>
          <a:ext cx="2866944" cy="2911095"/>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GB" sz="1600" kern="1200"/>
            <a:t>COPD patients with co-morbid mental health problems have more than 50 per cent more acute exacerbations per year (</a:t>
          </a:r>
          <a:r>
            <a:rPr lang="en-GB" sz="1600" kern="1200" err="1"/>
            <a:t>Laurin</a:t>
          </a:r>
          <a:r>
            <a:rPr lang="en-GB" sz="1600" kern="1200"/>
            <a:t> et al 2009), experience higher rates of hospitalisation, and in one study spent twice as long in hospital as those without mental health problems (</a:t>
          </a:r>
          <a:r>
            <a:rPr lang="en-GB" sz="1600" kern="1200" err="1"/>
            <a:t>Yellowlees</a:t>
          </a:r>
          <a:r>
            <a:rPr lang="en-GB" sz="1600" kern="1200"/>
            <a:t> et al 1987).</a:t>
          </a:r>
        </a:p>
      </dsp:txBody>
      <dsp:txXfrm>
        <a:off x="83970" y="511482"/>
        <a:ext cx="2699004" cy="274315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6AD05-563F-49EB-9B35-912FDBA81E4E}">
      <dsp:nvSpPr>
        <dsp:cNvPr id="0" name=""/>
        <dsp:cNvSpPr/>
      </dsp:nvSpPr>
      <dsp:spPr>
        <a:xfrm>
          <a:off x="0" y="18224"/>
          <a:ext cx="4330306" cy="547200"/>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US" sz="1900" kern="1200"/>
            <a:t>Memory functions are effected</a:t>
          </a:r>
        </a:p>
      </dsp:txBody>
      <dsp:txXfrm>
        <a:off x="0" y="18224"/>
        <a:ext cx="4330306" cy="547200"/>
      </dsp:txXfrm>
    </dsp:sp>
    <dsp:sp modelId="{E7BFD778-BC9E-42B7-ACE5-333F918FF1D6}">
      <dsp:nvSpPr>
        <dsp:cNvPr id="0" name=""/>
        <dsp:cNvSpPr/>
      </dsp:nvSpPr>
      <dsp:spPr>
        <a:xfrm>
          <a:off x="0" y="565424"/>
          <a:ext cx="4330306" cy="1329952"/>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US" sz="1900" kern="1200"/>
            <a:t>trouble initiating tasks</a:t>
          </a:r>
        </a:p>
        <a:p>
          <a:pPr marL="171450" lvl="1" indent="-171450" algn="l" defTabSz="844550" rtl="0">
            <a:lnSpc>
              <a:spcPct val="90000"/>
            </a:lnSpc>
            <a:spcBef>
              <a:spcPct val="0"/>
            </a:spcBef>
            <a:spcAft>
              <a:spcPct val="15000"/>
            </a:spcAft>
            <a:buChar char="•"/>
          </a:pPr>
          <a:r>
            <a:rPr lang="en-US" sz="1900" kern="1200"/>
            <a:t>making decisions </a:t>
          </a:r>
        </a:p>
        <a:p>
          <a:pPr marL="171450" lvl="1" indent="-171450" algn="l" defTabSz="844550" rtl="0">
            <a:lnSpc>
              <a:spcPct val="90000"/>
            </a:lnSpc>
            <a:spcBef>
              <a:spcPct val="0"/>
            </a:spcBef>
            <a:spcAft>
              <a:spcPct val="15000"/>
            </a:spcAft>
            <a:buChar char="•"/>
          </a:pPr>
          <a:r>
            <a:rPr lang="en-US" sz="1900" kern="1200"/>
            <a:t>planning future actions</a:t>
          </a:r>
        </a:p>
        <a:p>
          <a:pPr marL="171450" lvl="1" indent="-171450" algn="l" defTabSz="844550" rtl="0">
            <a:lnSpc>
              <a:spcPct val="90000"/>
            </a:lnSpc>
            <a:spcBef>
              <a:spcPct val="0"/>
            </a:spcBef>
            <a:spcAft>
              <a:spcPct val="15000"/>
            </a:spcAft>
            <a:buChar char="•"/>
          </a:pPr>
          <a:r>
            <a:rPr lang="en-US" sz="1900" kern="1200"/>
            <a:t>organizing thought. </a:t>
          </a:r>
        </a:p>
      </dsp:txBody>
      <dsp:txXfrm>
        <a:off x="0" y="565424"/>
        <a:ext cx="4330306" cy="132995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FAB5F-6138-4F9D-A1A4-C3BBF929065F}">
      <dsp:nvSpPr>
        <dsp:cNvPr id="0" name=""/>
        <dsp:cNvSpPr/>
      </dsp:nvSpPr>
      <dsp:spPr>
        <a:xfrm>
          <a:off x="0" y="1303"/>
          <a:ext cx="11340996" cy="1731600"/>
        </a:xfrm>
        <a:prstGeom prst="roundRect">
          <a:avLst/>
        </a:prstGeom>
        <a:solidFill>
          <a:schemeClr val="accent5">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It is also well known that depression </a:t>
          </a:r>
          <a:r>
            <a:rPr lang="en-US" sz="2000" b="1" kern="1200"/>
            <a:t>impairs the ability to create long-term memories </a:t>
          </a:r>
          <a:r>
            <a:rPr lang="en-US" sz="2000" kern="1200"/>
            <a:t>- a lack of attention and concentration. Creates a loss of coordination between working, short-term, and long-term memory. A depressed person may be too inattentive and unfocused to file passing events in short-term memory. In this case, it isn't so much that the depressed person has forgotten, but that the memory was never stored in the first place.</a:t>
          </a:r>
        </a:p>
      </dsp:txBody>
      <dsp:txXfrm>
        <a:off x="84530" y="85833"/>
        <a:ext cx="11171936" cy="156254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C80B7-F80A-4AC3-9E15-5C8F66737CE9}">
      <dsp:nvSpPr>
        <dsp:cNvPr id="0" name=""/>
        <dsp:cNvSpPr/>
      </dsp:nvSpPr>
      <dsp:spPr>
        <a:xfrm>
          <a:off x="110840" y="0"/>
          <a:ext cx="4091700" cy="2586181"/>
        </a:xfrm>
        <a:prstGeom prst="ellipse">
          <a:avLst/>
        </a:prstGeom>
        <a:solidFill>
          <a:schemeClr val="accent3">
            <a:shade val="80000"/>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rtl="0">
            <a:lnSpc>
              <a:spcPct val="90000"/>
            </a:lnSpc>
            <a:spcBef>
              <a:spcPct val="0"/>
            </a:spcBef>
            <a:spcAft>
              <a:spcPct val="35000"/>
            </a:spcAft>
            <a:buNone/>
          </a:pPr>
          <a:r>
            <a:rPr lang="en-GB" sz="2300" kern="1200"/>
            <a:t>Caused by neurotransmitter imbalances (that enable individual brain cells to "talk" to each other and store new memories).</a:t>
          </a:r>
        </a:p>
      </dsp:txBody>
      <dsp:txXfrm>
        <a:off x="710056" y="378737"/>
        <a:ext cx="2893268" cy="1828707"/>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28367-3A1F-4581-8F27-EF45F95143CE}">
      <dsp:nvSpPr>
        <dsp:cNvPr id="0" name=""/>
        <dsp:cNvSpPr/>
      </dsp:nvSpPr>
      <dsp:spPr>
        <a:xfrm>
          <a:off x="0" y="4172"/>
          <a:ext cx="3909637" cy="3576651"/>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t>Patients with the DED syndrome had reduced fluency, impaired visual naming, paranoia, loss of interest in activities, and psychomotor retardation, but showed a rather mild vegetative syndrome. </a:t>
          </a:r>
        </a:p>
      </dsp:txBody>
      <dsp:txXfrm>
        <a:off x="572553" y="527960"/>
        <a:ext cx="2764531" cy="252907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978AE4-D238-4C7D-956E-54DACA1F5BE3}">
      <dsp:nvSpPr>
        <dsp:cNvPr id="0" name=""/>
        <dsp:cNvSpPr/>
      </dsp:nvSpPr>
      <dsp:spPr>
        <a:xfrm>
          <a:off x="2477" y="0"/>
          <a:ext cx="5068887" cy="19635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Disturbances in executive functioning (Lesser, et al, 1996, Butters, 2000), including impaired planning, organizing, initiating, sequencing, shifting, information processing speed, and working memory.</a:t>
          </a:r>
        </a:p>
      </dsp:txBody>
      <dsp:txXfrm>
        <a:off x="59988" y="57511"/>
        <a:ext cx="4953865" cy="1848531"/>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8E2DB-3378-4D0C-83C1-64EA42E6109B}">
      <dsp:nvSpPr>
        <dsp:cNvPr id="0" name=""/>
        <dsp:cNvSpPr/>
      </dsp:nvSpPr>
      <dsp:spPr>
        <a:xfrm>
          <a:off x="0" y="0"/>
          <a:ext cx="4437192" cy="5458230"/>
        </a:xfrm>
        <a:prstGeom prst="triangl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672836-5662-444E-A380-D52810C2F9BD}">
      <dsp:nvSpPr>
        <dsp:cNvPr id="0" name=""/>
        <dsp:cNvSpPr/>
      </dsp:nvSpPr>
      <dsp:spPr>
        <a:xfrm>
          <a:off x="2218596" y="546356"/>
          <a:ext cx="2884174" cy="1940230"/>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Depression in later life takes a significant toll on patients and families alike. </a:t>
          </a:r>
        </a:p>
      </dsp:txBody>
      <dsp:txXfrm>
        <a:off x="2313310" y="641070"/>
        <a:ext cx="2694746" cy="1750802"/>
      </dsp:txXfrm>
    </dsp:sp>
    <dsp:sp modelId="{0E363706-926A-47B4-B2AB-C315923F3F0D}">
      <dsp:nvSpPr>
        <dsp:cNvPr id="0" name=""/>
        <dsp:cNvSpPr/>
      </dsp:nvSpPr>
      <dsp:spPr>
        <a:xfrm>
          <a:off x="2218596" y="2729115"/>
          <a:ext cx="2884174" cy="1940230"/>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Family members of depressed older adults experience the moderate to high levels of general caregiver burden that dementia caregivers often report (Sewitch, McCusker, Dendukuri, &amp; Yaffe, 2004).</a:t>
          </a:r>
        </a:p>
      </dsp:txBody>
      <dsp:txXfrm>
        <a:off x="2313310" y="2823829"/>
        <a:ext cx="2694746" cy="175080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F5E06-0F1D-4041-8858-8DC91321CA2F}">
      <dsp:nvSpPr>
        <dsp:cNvPr id="0" name=""/>
        <dsp:cNvSpPr/>
      </dsp:nvSpPr>
      <dsp:spPr>
        <a:xfrm>
          <a:off x="1716864" y="653070"/>
          <a:ext cx="3485755" cy="198885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Often exhibit cognitive deficits compared to healthy individuals in the same age group. </a:t>
          </a:r>
        </a:p>
        <a:p>
          <a:pPr marL="0" lvl="0" indent="0" algn="ctr" defTabSz="889000" rtl="0">
            <a:lnSpc>
              <a:spcPct val="90000"/>
            </a:lnSpc>
            <a:spcBef>
              <a:spcPct val="0"/>
            </a:spcBef>
            <a:spcAft>
              <a:spcPct val="35000"/>
            </a:spcAft>
            <a:buNone/>
          </a:pPr>
          <a:r>
            <a:rPr lang="en-US" sz="2000" kern="1200"/>
            <a:t>Memory and executive function -most consistently impaired (Kohler et al., 2010).</a:t>
          </a:r>
        </a:p>
      </dsp:txBody>
      <dsp:txXfrm>
        <a:off x="1716864" y="653070"/>
        <a:ext cx="3485755" cy="1988851"/>
      </dsp:txXfrm>
    </dsp:sp>
    <dsp:sp modelId="{AE9C0C41-3000-4BC4-8CE3-5041A9323DDB}">
      <dsp:nvSpPr>
        <dsp:cNvPr id="0" name=""/>
        <dsp:cNvSpPr/>
      </dsp:nvSpPr>
      <dsp:spPr>
        <a:xfrm>
          <a:off x="0" y="639701"/>
          <a:ext cx="1560786" cy="2015589"/>
        </a:xfrm>
        <a:prstGeom prst="rect">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E77FF-919A-4C95-AB49-137442E3F0C2}">
      <dsp:nvSpPr>
        <dsp:cNvPr id="0" name=""/>
        <dsp:cNvSpPr/>
      </dsp:nvSpPr>
      <dsp:spPr>
        <a:xfrm>
          <a:off x="1072307" y="0"/>
          <a:ext cx="4545466" cy="2869323"/>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rtl="0">
            <a:lnSpc>
              <a:spcPct val="90000"/>
            </a:lnSpc>
            <a:spcBef>
              <a:spcPct val="0"/>
            </a:spcBef>
            <a:spcAft>
              <a:spcPct val="35000"/>
            </a:spcAft>
            <a:buNone/>
          </a:pPr>
          <a:r>
            <a:rPr lang="en-US" sz="2500" kern="1200"/>
            <a:t>Association between Impaired cognition and altered cortisol secretion in older patients with major depression </a:t>
          </a:r>
        </a:p>
        <a:p>
          <a:pPr marL="0" lvl="0" indent="0" algn="ctr" defTabSz="1111250" rtl="0">
            <a:lnSpc>
              <a:spcPct val="90000"/>
            </a:lnSpc>
            <a:spcBef>
              <a:spcPct val="0"/>
            </a:spcBef>
            <a:spcAft>
              <a:spcPct val="35000"/>
            </a:spcAft>
            <a:buNone/>
          </a:pPr>
          <a:r>
            <a:rPr lang="en-US" sz="1800" kern="1200"/>
            <a:t>(</a:t>
          </a:r>
          <a:r>
            <a:rPr lang="en-US" sz="1800" kern="1200" err="1"/>
            <a:t>Fiocco</a:t>
          </a:r>
          <a:r>
            <a:rPr lang="en-US" sz="1800" kern="1200"/>
            <a:t> et al., 2006)</a:t>
          </a:r>
        </a:p>
      </dsp:txBody>
      <dsp:txXfrm>
        <a:off x="1737975" y="420203"/>
        <a:ext cx="3214130" cy="202891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1.xml><?xml version="1.0" encoding="utf-8"?>
<dgm:layoutDef xmlns:dgm="http://schemas.openxmlformats.org/drawingml/2006/diagram" xmlns:a="http://schemas.openxmlformats.org/drawingml/2006/main" uniqueId="urn:microsoft.com/office/officeart/2009/3/layout/PieProcess">
  <dgm:title val=""/>
  <dgm:desc val=""/>
  <dgm:catLst>
    <dgm:cat type="list" pri="8600"/>
    <dgm:cat type="process" pri="4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constrLst>
      <dgm:constr type="primFontSz" for="des" forName="Parent" val="65"/>
      <dgm:constr type="primFontSz" for="des" forName="Child" refType="primFontSz" refFor="des" refForName="Parent" op="lte"/>
      <dgm:constr type="w" for="ch" forName="composite" refType="w"/>
      <dgm:constr type="h" for="ch" forName="composite" refType="h"/>
      <dgm:constr type="w" for="ch" forName="ParentComposite" refType="w" fact="0.5"/>
      <dgm:constr type="h" for="ch" forName="ParentComposite" refType="h"/>
      <dgm:constr type="w" for="ch" forName="negSibTrans" refType="h" refFor="ch" refForName="composite" fact="-0.075"/>
      <dgm:constr type="w" for="ch" forName="sibTrans" refType="w" refFor="ch" refForName="composite" fact="0.0425"/>
    </dgm:constrLst>
    <dgm:forEach name="nodesForEach" axis="ch" ptType="node" cnt="7">
      <dgm:layoutNode name="ParentComposite">
        <dgm:alg type="composite">
          <dgm:param type="ar" val="0.2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275"/>
              <dgm:constr type="w" for="ch" forName="Parent" refType="w" fact="0.6"/>
              <dgm:constr type="h" for="ch" forName="Parent" refType="h" fact="0.725"/>
              <dgm:constr type="l" for="ch" forName="Chord" refType="w" fact="0"/>
              <dgm:constr type="t" for="ch" forName="Chord" refType="h" fact="0"/>
              <dgm:constr type="w" for="ch" forName="Chord" refType="w"/>
              <dgm:constr type="h" for="ch" forName="Chord" refType="h" fact="0.25"/>
              <dgm:constr type="l" for="ch" forName="Pie" refType="w" fact="0.1"/>
              <dgm:constr type="t" for="ch" forName="Pie" refType="h" fact="0.025"/>
              <dgm:constr type="w" for="ch" forName="Pie" refType="w" fact="0.8"/>
              <dgm:constr type="h" for="ch" forName="Pie" refType="h" fact="0.2"/>
            </dgm:constrLst>
          </dgm:if>
          <dgm:else name="Name6">
            <dgm:constrLst>
              <dgm:constr type="r" for="ch" forName="Parent" refType="w"/>
              <dgm:constr type="t" for="ch" forName="Parent" refType="h" fact="0.275"/>
              <dgm:constr type="w" for="ch" forName="Parent" refType="w" fact="0.6"/>
              <dgm:constr type="h" for="ch" forName="Parent" refType="h" fact="0.725"/>
              <dgm:constr type="r" for="ch" forName="Chord" refType="w"/>
              <dgm:constr type="t" for="ch" forName="Chord" refType="h" fact="0"/>
              <dgm:constr type="w" for="ch" forName="Chord" refType="w"/>
              <dgm:constr type="h" for="ch" forName="Chord" refType="h" fact="0.25"/>
              <dgm:constr type="r" for="ch" forName="Pie" refType="w" fact="0.9"/>
              <dgm:constr type="t" for="ch" forName="Pie" refType="h" fact="0.025"/>
              <dgm:constr type="w" for="ch" forName="Pie" refType="w" fact="0.8"/>
              <dgm:constr type="h" for="ch" forName="Pie" refType="h" fact="0.2"/>
            </dgm:constrLst>
          </dgm:else>
        </dgm:choose>
        <dgm:layoutNode name="Chord" styleLbl="bgShp">
          <dgm:alg type="sp"/>
          <dgm:choose name="Name7">
            <dgm:if name="Name8" func="var" arg="dir" op="equ" val="norm">
              <dgm:shape xmlns:r="http://schemas.openxmlformats.org/officeDocument/2006/relationships" type="chord" r:blip="">
                <dgm:adjLst>
                  <dgm:adj idx="1" val="80"/>
                  <dgm:adj idx="2" val="-80"/>
                </dgm:adjLst>
              </dgm:shape>
            </dgm:if>
            <dgm:else name="Name9">
              <dgm:shape xmlns:r="http://schemas.openxmlformats.org/officeDocument/2006/relationships" rot="180" type="chord" r:blip="">
                <dgm:adjLst>
                  <dgm:adj idx="1" val="80"/>
                  <dgm:adj idx="2" val="-80"/>
                </dgm:adjLst>
              </dgm:shape>
            </dgm:else>
          </dgm:choose>
          <dgm:presOf/>
        </dgm:layoutNode>
        <dgm:layoutNode name="Pie" styleLbl="alignNode1">
          <dgm:alg type="sp"/>
          <dgm:choose name="Name10">
            <dgm:if name="Name11" func="var" arg="dir" op="equ" val="norm">
              <dgm:choose name="Name12">
                <dgm:if name="Name13" axis="precedSib" ptType="node" func="cnt" op="equ" val="0">
                  <dgm:choose name="Name14">
                    <dgm:if name="Name15" axis="followSib" ptType="node" func="cnt" op="equ" val="0">
                      <dgm:shape xmlns:r="http://schemas.openxmlformats.org/officeDocument/2006/relationships" type="pie" r:blip="">
                        <dgm:adjLst>
                          <dgm:adj idx="1" val="90"/>
                          <dgm:adj idx="2" val="-90"/>
                        </dgm:adjLst>
                      </dgm:shape>
                    </dgm:if>
                    <dgm:if name="Name16" axis="followSib" ptType="node" func="cnt" op="equ" val="1">
                      <dgm:shape xmlns:r="http://schemas.openxmlformats.org/officeDocument/2006/relationships" type="pie" r:blip="">
                        <dgm:adjLst>
                          <dgm:adj idx="1" val="180"/>
                          <dgm:adj idx="2" val="-90"/>
                        </dgm:adjLst>
                      </dgm:shape>
                    </dgm:if>
                    <dgm:if name="Name17" axis="followSib" ptType="node" func="cnt" op="equ" val="2">
                      <dgm:shape xmlns:r="http://schemas.openxmlformats.org/officeDocument/2006/relationships" type="pie" r:blip="">
                        <dgm:adjLst>
                          <dgm:adj idx="1" val="-150"/>
                          <dgm:adj idx="2" val="-90"/>
                        </dgm:adjLst>
                      </dgm:shape>
                    </dgm:if>
                    <dgm:if name="Name18" axis="followSib" ptType="node" func="cnt" op="equ" val="3">
                      <dgm:shape xmlns:r="http://schemas.openxmlformats.org/officeDocument/2006/relationships" type="pie" r:blip="">
                        <dgm:adjLst>
                          <dgm:adj idx="1" val="-135"/>
                          <dgm:adj idx="2" val="-90"/>
                        </dgm:adjLst>
                      </dgm:shape>
                    </dgm:if>
                    <dgm:if name="Name19" axis="followSib" ptType="node" func="cnt" op="equ" val="4">
                      <dgm:shape xmlns:r="http://schemas.openxmlformats.org/officeDocument/2006/relationships" type="pie" r:blip="">
                        <dgm:adjLst>
                          <dgm:adj idx="1" val="-126"/>
                          <dgm:adj idx="2" val="-90"/>
                        </dgm:adjLst>
                      </dgm:shape>
                    </dgm:if>
                    <dgm:if name="Name20" axis="followSib" ptType="node" func="cnt" op="equ" val="5">
                      <dgm:shape xmlns:r="http://schemas.openxmlformats.org/officeDocument/2006/relationships" type="pie" r:blip="">
                        <dgm:adjLst>
                          <dgm:adj idx="1" val="-120"/>
                          <dgm:adj idx="2" val="-90"/>
                        </dgm:adjLst>
                      </dgm:shape>
                    </dgm:if>
                    <dgm:else name="Name21">
                      <dgm:shape xmlns:r="http://schemas.openxmlformats.org/officeDocument/2006/relationships" type="pie" r:blip="">
                        <dgm:adjLst>
                          <dgm:adj idx="1" val="-115.7143"/>
                          <dgm:adj idx="2" val="-90"/>
                        </dgm:adjLst>
                      </dgm:shape>
                    </dgm:else>
                  </dgm:choose>
                </dgm:if>
                <dgm:if name="Name22" axis="precedSib" ptType="node" func="cnt" op="equ" val="1">
                  <dgm:choose name="Name23">
                    <dgm:if name="Name24" axis="followSib" ptType="node" func="cnt" op="equ" val="0">
                      <dgm:shape xmlns:r="http://schemas.openxmlformats.org/officeDocument/2006/relationships" type="pie" r:blip="">
                        <dgm:adjLst>
                          <dgm:adj idx="1" val="90"/>
                          <dgm:adj idx="2" val="-90"/>
                        </dgm:adjLst>
                      </dgm:shape>
                    </dgm:if>
                    <dgm:if name="Name25" axis="followSib" ptType="node" func="cnt" op="equ" val="1">
                      <dgm:shape xmlns:r="http://schemas.openxmlformats.org/officeDocument/2006/relationships" type="pie" r:blip="">
                        <dgm:adjLst>
                          <dgm:adj idx="1" val="150"/>
                          <dgm:adj idx="2" val="-90"/>
                        </dgm:adjLst>
                      </dgm:shape>
                    </dgm:if>
                    <dgm:if name="Name26" axis="followSib" ptType="node" func="cnt" op="equ" val="2">
                      <dgm:shape xmlns:r="http://schemas.openxmlformats.org/officeDocument/2006/relationships" type="pie" r:blip="">
                        <dgm:adjLst>
                          <dgm:adj idx="1" val="180"/>
                          <dgm:adj idx="2" val="-90"/>
                        </dgm:adjLst>
                      </dgm:shape>
                    </dgm:if>
                    <dgm:if name="Name27" axis="followSib" ptType="node" func="cnt" op="equ" val="3">
                      <dgm:shape xmlns:r="http://schemas.openxmlformats.org/officeDocument/2006/relationships" type="pie" r:blip="">
                        <dgm:adjLst>
                          <dgm:adj idx="1" val="-162"/>
                          <dgm:adj idx="2" val="-90"/>
                        </dgm:adjLst>
                      </dgm:shape>
                    </dgm:if>
                    <dgm:if name="Name28" axis="followSib" ptType="node" func="cnt" op="equ" val="4">
                      <dgm:shape xmlns:r="http://schemas.openxmlformats.org/officeDocument/2006/relationships" type="pie" r:blip="">
                        <dgm:adjLst>
                          <dgm:adj idx="1" val="-150"/>
                          <dgm:adj idx="2" val="-90"/>
                        </dgm:adjLst>
                      </dgm:shape>
                    </dgm:if>
                    <dgm:else name="Name29">
                      <dgm:shape xmlns:r="http://schemas.openxmlformats.org/officeDocument/2006/relationships" type="pie" r:blip="">
                        <dgm:adjLst>
                          <dgm:adj idx="1" val="-141.4286"/>
                          <dgm:adj idx="2" val="-90"/>
                        </dgm:adjLst>
                      </dgm:shape>
                    </dgm:else>
                  </dgm:choose>
                </dgm:if>
                <dgm:if name="Name30" axis="precedSib" ptType="node" func="cnt" op="equ" val="2">
                  <dgm:choose name="Name31">
                    <dgm:if name="Name32" axis="followSib" ptType="node" func="cnt" op="equ" val="0">
                      <dgm:shape xmlns:r="http://schemas.openxmlformats.org/officeDocument/2006/relationships" type="pie" r:blip="">
                        <dgm:adjLst>
                          <dgm:adj idx="1" val="90"/>
                          <dgm:adj idx="2" val="-90"/>
                        </dgm:adjLst>
                      </dgm:shape>
                    </dgm:if>
                    <dgm:if name="Name33" axis="followSib" ptType="node" func="cnt" op="equ" val="1">
                      <dgm:shape xmlns:r="http://schemas.openxmlformats.org/officeDocument/2006/relationships" type="pie" r:blip="">
                        <dgm:adjLst>
                          <dgm:adj idx="1" val="135"/>
                          <dgm:adj idx="2" val="-90"/>
                        </dgm:adjLst>
                      </dgm:shape>
                    </dgm:if>
                    <dgm:if name="Name34" axis="followSib" ptType="node" func="cnt" op="equ" val="2">
                      <dgm:shape xmlns:r="http://schemas.openxmlformats.org/officeDocument/2006/relationships" type="pie" r:blip="">
                        <dgm:adjLst>
                          <dgm:adj idx="1" val="162"/>
                          <dgm:adj idx="2" val="-90"/>
                        </dgm:adjLst>
                      </dgm:shape>
                    </dgm:if>
                    <dgm:if name="Name35" axis="followSib" ptType="node" func="cnt" op="equ" val="3">
                      <dgm:shape xmlns:r="http://schemas.openxmlformats.org/officeDocument/2006/relationships" type="pie" r:blip="">
                        <dgm:adjLst>
                          <dgm:adj idx="1" val="180"/>
                          <dgm:adj idx="2" val="-90"/>
                        </dgm:adjLst>
                      </dgm:shape>
                    </dgm:if>
                    <dgm:else name="Name36">
                      <dgm:shape xmlns:r="http://schemas.openxmlformats.org/officeDocument/2006/relationships" type="pie" r:blip="">
                        <dgm:adjLst>
                          <dgm:adj idx="1" val="-167.1429"/>
                          <dgm:adj idx="2" val="-90"/>
                        </dgm:adjLst>
                      </dgm:shape>
                    </dgm:else>
                  </dgm:choose>
                </dgm:if>
                <dgm:if name="Name37" axis="precedSib" ptType="node" func="cnt" op="equ" val="3">
                  <dgm:choose name="Name38">
                    <dgm:if name="Name39" axis="followSib" ptType="node" func="cnt" op="equ" val="0">
                      <dgm:shape xmlns:r="http://schemas.openxmlformats.org/officeDocument/2006/relationships" type="pie" r:blip="">
                        <dgm:adjLst>
                          <dgm:adj idx="1" val="90"/>
                          <dgm:adj idx="2" val="-90"/>
                        </dgm:adjLst>
                      </dgm:shape>
                    </dgm:if>
                    <dgm:if name="Name40" axis="followSib" ptType="node" func="cnt" op="equ" val="1">
                      <dgm:shape xmlns:r="http://schemas.openxmlformats.org/officeDocument/2006/relationships" type="pie" r:blip="">
                        <dgm:adjLst>
                          <dgm:adj idx="1" val="126"/>
                          <dgm:adj idx="2" val="-90"/>
                        </dgm:adjLst>
                      </dgm:shape>
                    </dgm:if>
                    <dgm:if name="Name41" axis="followSib" ptType="node" func="cnt" op="equ" val="2">
                      <dgm:shape xmlns:r="http://schemas.openxmlformats.org/officeDocument/2006/relationships" type="pie" r:blip="">
                        <dgm:adjLst>
                          <dgm:adj idx="1" val="150"/>
                          <dgm:adj idx="2" val="-90"/>
                        </dgm:adjLst>
                      </dgm:shape>
                    </dgm:if>
                    <dgm:else name="Name42">
                      <dgm:shape xmlns:r="http://schemas.openxmlformats.org/officeDocument/2006/relationships" type="pie" r:blip="">
                        <dgm:adjLst>
                          <dgm:adj idx="1" val="167.1429"/>
                          <dgm:adj idx="2" val="-90"/>
                        </dgm:adjLst>
                      </dgm:shape>
                    </dgm:else>
                  </dgm:choose>
                </dgm:if>
                <dgm:if name="Name43" axis="precedSib" ptType="node" func="cnt" op="equ" val="4">
                  <dgm:choose name="Name44">
                    <dgm:if name="Name45" axis="followSib" ptType="node" func="cnt" op="equ" val="0">
                      <dgm:shape xmlns:r="http://schemas.openxmlformats.org/officeDocument/2006/relationships" type="pie" r:blip="">
                        <dgm:adjLst>
                          <dgm:adj idx="1" val="90"/>
                          <dgm:adj idx="2" val="-90"/>
                        </dgm:adjLst>
                      </dgm:shape>
                    </dgm:if>
                    <dgm:if name="Name46" axis="followSib" ptType="node" func="cnt" op="equ" val="1">
                      <dgm:shape xmlns:r="http://schemas.openxmlformats.org/officeDocument/2006/relationships" type="pie" r:blip="">
                        <dgm:adjLst>
                          <dgm:adj idx="1" val="120"/>
                          <dgm:adj idx="2" val="-90"/>
                        </dgm:adjLst>
                      </dgm:shape>
                    </dgm:if>
                    <dgm:else name="Name47">
                      <dgm:shape xmlns:r="http://schemas.openxmlformats.org/officeDocument/2006/relationships" type="pie" r:blip="">
                        <dgm:adjLst>
                          <dgm:adj idx="1" val="141.4286"/>
                          <dgm:adj idx="2" val="-90"/>
                        </dgm:adjLst>
                      </dgm:shape>
                    </dgm:else>
                  </dgm:choose>
                </dgm:if>
                <dgm:if name="Name48" axis="precedSib" ptType="node" func="cnt" op="equ" val="5">
                  <dgm:choose name="Name49">
                    <dgm:if name="Name50" axis="followSib" ptType="node" func="cnt" op="equ" val="0">
                      <dgm:shape xmlns:r="http://schemas.openxmlformats.org/officeDocument/2006/relationships" type="pie" r:blip="">
                        <dgm:adjLst>
                          <dgm:adj idx="1" val="90"/>
                          <dgm:adj idx="2" val="-90"/>
                        </dgm:adjLst>
                      </dgm:shape>
                    </dgm:if>
                    <dgm:else name="Name51">
                      <dgm:shape xmlns:r="http://schemas.openxmlformats.org/officeDocument/2006/relationships" type="pie" r:blip="">
                        <dgm:adjLst>
                          <dgm:adj idx="1" val="115.7143"/>
                          <dgm:adj idx="2" val="-90"/>
                        </dgm:adjLst>
                      </dgm:shape>
                    </dgm:else>
                  </dgm:choose>
                </dgm:if>
                <dgm:else name="Name52">
                  <dgm:shape xmlns:r="http://schemas.openxmlformats.org/officeDocument/2006/relationships" type="pie" r:blip="">
                    <dgm:adjLst>
                      <dgm:adj idx="1" val="90"/>
                      <dgm:adj idx="2" val="-90"/>
                    </dgm:adjLst>
                  </dgm:shape>
                </dgm:else>
              </dgm:choose>
            </dgm:if>
            <dgm:else name="Name53">
              <dgm:choose name="Name54">
                <dgm:if name="Name55" axis="precedSib" ptType="node" func="cnt" op="equ" val="0">
                  <dgm:choose name="Name56">
                    <dgm:if name="Name57" axis="followSib" ptType="node" func="cnt" op="equ" val="0">
                      <dgm:shape xmlns:r="http://schemas.openxmlformats.org/officeDocument/2006/relationships" rot="180" type="pie" r:blip="">
                        <dgm:adjLst>
                          <dgm:adj idx="1" val="90"/>
                          <dgm:adj idx="2" val="-90"/>
                        </dgm:adjLst>
                      </dgm:shape>
                    </dgm:if>
                    <dgm:if name="Name58" axis="followSib" ptType="node" func="cnt" op="equ" val="1">
                      <dgm:shape xmlns:r="http://schemas.openxmlformats.org/officeDocument/2006/relationships" rot="180" type="pie" r:blip="">
                        <dgm:adjLst>
                          <dgm:adj idx="1" val="90"/>
                          <dgm:adj idx="2" val="180"/>
                        </dgm:adjLst>
                      </dgm:shape>
                    </dgm:if>
                    <dgm:if name="Name59" axis="followSib" ptType="node" func="cnt" op="equ" val="2">
                      <dgm:shape xmlns:r="http://schemas.openxmlformats.org/officeDocument/2006/relationships" rot="180" type="pie" r:blip="">
                        <dgm:adjLst>
                          <dgm:adj idx="1" val="90"/>
                          <dgm:adj idx="2" val="150"/>
                        </dgm:adjLst>
                      </dgm:shape>
                    </dgm:if>
                    <dgm:if name="Name60" axis="followSib" ptType="node" func="cnt" op="equ" val="3">
                      <dgm:shape xmlns:r="http://schemas.openxmlformats.org/officeDocument/2006/relationships" rot="180" type="pie" r:blip="">
                        <dgm:adjLst>
                          <dgm:adj idx="1" val="90"/>
                          <dgm:adj idx="2" val="135"/>
                        </dgm:adjLst>
                      </dgm:shape>
                    </dgm:if>
                    <dgm:if name="Name61" axis="followSib" ptType="node" func="cnt" op="equ" val="4">
                      <dgm:shape xmlns:r="http://schemas.openxmlformats.org/officeDocument/2006/relationships" rot="180" type="pie" r:blip="">
                        <dgm:adjLst>
                          <dgm:adj idx="1" val="90"/>
                          <dgm:adj idx="2" val="126"/>
                        </dgm:adjLst>
                      </dgm:shape>
                    </dgm:if>
                    <dgm:if name="Name62" axis="followSib" ptType="node" func="cnt" op="equ" val="5">
                      <dgm:shape xmlns:r="http://schemas.openxmlformats.org/officeDocument/2006/relationships" rot="180" type="pie" r:blip="">
                        <dgm:adjLst>
                          <dgm:adj idx="1" val="90"/>
                          <dgm:adj idx="2" val="120"/>
                        </dgm:adjLst>
                      </dgm:shape>
                    </dgm:if>
                    <dgm:else name="Name63">
                      <dgm:shape xmlns:r="http://schemas.openxmlformats.org/officeDocument/2006/relationships" rot="180" type="pie" r:blip="">
                        <dgm:adjLst>
                          <dgm:adj idx="1" val="90"/>
                          <dgm:adj idx="2" val="115.7143"/>
                        </dgm:adjLst>
                      </dgm:shape>
                    </dgm:else>
                  </dgm:choose>
                </dgm:if>
                <dgm:if name="Name64" axis="precedSib" ptType="node" func="cnt" op="equ" val="1">
                  <dgm:choose name="Name65">
                    <dgm:if name="Name66" axis="followSib" ptType="node" func="cnt" op="equ" val="0">
                      <dgm:shape xmlns:r="http://schemas.openxmlformats.org/officeDocument/2006/relationships" rot="180" type="pie" r:blip="">
                        <dgm:adjLst>
                          <dgm:adj idx="1" val="90"/>
                          <dgm:adj idx="2" val="-90"/>
                        </dgm:adjLst>
                      </dgm:shape>
                    </dgm:if>
                    <dgm:if name="Name67" axis="followSib" ptType="node" func="cnt" op="equ" val="1">
                      <dgm:shape xmlns:r="http://schemas.openxmlformats.org/officeDocument/2006/relationships" rot="180" type="pie" r:blip="">
                        <dgm:adjLst>
                          <dgm:adj idx="1" val="90"/>
                          <dgm:adj idx="2" val="-150"/>
                        </dgm:adjLst>
                      </dgm:shape>
                    </dgm:if>
                    <dgm:if name="Name68" axis="followSib" ptType="node" func="cnt" op="equ" val="2">
                      <dgm:shape xmlns:r="http://schemas.openxmlformats.org/officeDocument/2006/relationships" rot="180" type="pie" r:blip="">
                        <dgm:adjLst>
                          <dgm:adj idx="1" val="90"/>
                          <dgm:adj idx="2" val="180"/>
                        </dgm:adjLst>
                      </dgm:shape>
                    </dgm:if>
                    <dgm:if name="Name69" axis="followSib" ptType="node" func="cnt" op="equ" val="3">
                      <dgm:shape xmlns:r="http://schemas.openxmlformats.org/officeDocument/2006/relationships" rot="180" type="pie" r:blip="">
                        <dgm:adjLst>
                          <dgm:adj idx="1" val="90"/>
                          <dgm:adj idx="2" val="162"/>
                        </dgm:adjLst>
                      </dgm:shape>
                    </dgm:if>
                    <dgm:if name="Name70" axis="followSib" ptType="node" func="cnt" op="equ" val="4">
                      <dgm:shape xmlns:r="http://schemas.openxmlformats.org/officeDocument/2006/relationships" rot="180" type="pie" r:blip="">
                        <dgm:adjLst>
                          <dgm:adj idx="1" val="90"/>
                          <dgm:adj idx="2" val="150"/>
                        </dgm:adjLst>
                      </dgm:shape>
                    </dgm:if>
                    <dgm:else name="Name71">
                      <dgm:shape xmlns:r="http://schemas.openxmlformats.org/officeDocument/2006/relationships" rot="180" type="pie" r:blip="">
                        <dgm:adjLst>
                          <dgm:adj idx="1" val="90"/>
                          <dgm:adj idx="2" val="141.4286"/>
                        </dgm:adjLst>
                      </dgm:shape>
                    </dgm:else>
                  </dgm:choose>
                </dgm:if>
                <dgm:if name="Name72" axis="precedSib" ptType="node" func="cnt" op="equ" val="2">
                  <dgm:choose name="Name73">
                    <dgm:if name="Name74" axis="followSib" ptType="node" func="cnt" op="equ" val="0">
                      <dgm:shape xmlns:r="http://schemas.openxmlformats.org/officeDocument/2006/relationships" rot="180" type="pie" r:blip="">
                        <dgm:adjLst>
                          <dgm:adj idx="1" val="90"/>
                          <dgm:adj idx="2" val="-90"/>
                        </dgm:adjLst>
                      </dgm:shape>
                    </dgm:if>
                    <dgm:if name="Name75" axis="followSib" ptType="node" func="cnt" op="equ" val="1">
                      <dgm:shape xmlns:r="http://schemas.openxmlformats.org/officeDocument/2006/relationships" rot="180" type="pie" r:blip="">
                        <dgm:adjLst>
                          <dgm:adj idx="1" val="90"/>
                          <dgm:adj idx="2" val="-135"/>
                        </dgm:adjLst>
                      </dgm:shape>
                    </dgm:if>
                    <dgm:if name="Name76" axis="followSib" ptType="node" func="cnt" op="equ" val="2">
                      <dgm:shape xmlns:r="http://schemas.openxmlformats.org/officeDocument/2006/relationships" rot="180" type="pie" r:blip="">
                        <dgm:adjLst>
                          <dgm:adj idx="1" val="90"/>
                          <dgm:adj idx="2" val="-162"/>
                        </dgm:adjLst>
                      </dgm:shape>
                    </dgm:if>
                    <dgm:if name="Name77" axis="followSib" ptType="node" func="cnt" op="equ" val="3">
                      <dgm:shape xmlns:r="http://schemas.openxmlformats.org/officeDocument/2006/relationships" rot="180" type="pie" r:blip="">
                        <dgm:adjLst>
                          <dgm:adj idx="1" val="90"/>
                          <dgm:adj idx="2" val="180"/>
                        </dgm:adjLst>
                      </dgm:shape>
                    </dgm:if>
                    <dgm:else name="Name78">
                      <dgm:shape xmlns:r="http://schemas.openxmlformats.org/officeDocument/2006/relationships" rot="180" type="pie" r:blip="">
                        <dgm:adjLst>
                          <dgm:adj idx="1" val="90"/>
                          <dgm:adj idx="2" val="167.1429"/>
                        </dgm:adjLst>
                      </dgm:shape>
                    </dgm:else>
                  </dgm:choose>
                </dgm:if>
                <dgm:if name="Name79" axis="precedSib" ptType="node" func="cnt" op="equ" val="3">
                  <dgm:choose name="Name80">
                    <dgm:if name="Name81" axis="followSib" ptType="node" func="cnt" op="equ" val="0">
                      <dgm:shape xmlns:r="http://schemas.openxmlformats.org/officeDocument/2006/relationships" rot="180" type="pie" r:blip="">
                        <dgm:adjLst>
                          <dgm:adj idx="1" val="90"/>
                          <dgm:adj idx="2" val="-90"/>
                        </dgm:adjLst>
                      </dgm:shape>
                    </dgm:if>
                    <dgm:if name="Name82" axis="followSib" ptType="node" func="cnt" op="equ" val="1">
                      <dgm:shape xmlns:r="http://schemas.openxmlformats.org/officeDocument/2006/relationships" rot="180" type="pie" r:blip="">
                        <dgm:adjLst>
                          <dgm:adj idx="1" val="90"/>
                          <dgm:adj idx="2" val="-126"/>
                        </dgm:adjLst>
                      </dgm:shape>
                    </dgm:if>
                    <dgm:if name="Name83" axis="followSib" ptType="node" func="cnt" op="equ" val="2">
                      <dgm:shape xmlns:r="http://schemas.openxmlformats.org/officeDocument/2006/relationships" rot="180" type="pie" r:blip="">
                        <dgm:adjLst>
                          <dgm:adj idx="1" val="90"/>
                          <dgm:adj idx="2" val="-150"/>
                        </dgm:adjLst>
                      </dgm:shape>
                    </dgm:if>
                    <dgm:else name="Name84">
                      <dgm:shape xmlns:r="http://schemas.openxmlformats.org/officeDocument/2006/relationships" rot="180" type="pie" r:blip="">
                        <dgm:adjLst>
                          <dgm:adj idx="1" val="90"/>
                          <dgm:adj idx="2" val="-167.1429"/>
                        </dgm:adjLst>
                      </dgm:shape>
                    </dgm:else>
                  </dgm:choose>
                </dgm:if>
                <dgm:if name="Name85" axis="precedSib" ptType="node" func="cnt" op="equ" val="4">
                  <dgm:choose name="Name86">
                    <dgm:if name="Name87" axis="followSib" ptType="node" func="cnt" op="equ" val="0">
                      <dgm:shape xmlns:r="http://schemas.openxmlformats.org/officeDocument/2006/relationships" rot="180" type="pie" r:blip="">
                        <dgm:adjLst>
                          <dgm:adj idx="1" val="90"/>
                          <dgm:adj idx="2" val="-90"/>
                        </dgm:adjLst>
                      </dgm:shape>
                    </dgm:if>
                    <dgm:if name="Name88" axis="followSib" ptType="node" func="cnt" op="equ" val="1">
                      <dgm:shape xmlns:r="http://schemas.openxmlformats.org/officeDocument/2006/relationships" rot="180" type="pie" r:blip="">
                        <dgm:adjLst>
                          <dgm:adj idx="1" val="90"/>
                          <dgm:adj idx="2" val="-120"/>
                        </dgm:adjLst>
                      </dgm:shape>
                    </dgm:if>
                    <dgm:else name="Name89">
                      <dgm:shape xmlns:r="http://schemas.openxmlformats.org/officeDocument/2006/relationships" rot="180" type="pie" r:blip="">
                        <dgm:adjLst>
                          <dgm:adj idx="1" val="90"/>
                          <dgm:adj idx="2" val="-141.4286"/>
                        </dgm:adjLst>
                      </dgm:shape>
                    </dgm:else>
                  </dgm:choose>
                </dgm:if>
                <dgm:if name="Name90" axis="precedSib" ptType="node" func="cnt" op="equ" val="5">
                  <dgm:choose name="Name91">
                    <dgm:if name="Name92" axis="followSib" ptType="node" func="cnt" op="equ" val="0">
                      <dgm:shape xmlns:r="http://schemas.openxmlformats.org/officeDocument/2006/relationships" rot="180" type="pie" r:blip="">
                        <dgm:adjLst>
                          <dgm:adj idx="1" val="90"/>
                          <dgm:adj idx="2" val="-90"/>
                        </dgm:adjLst>
                      </dgm:shape>
                    </dgm:if>
                    <dgm:else name="Name93">
                      <dgm:shape xmlns:r="http://schemas.openxmlformats.org/officeDocument/2006/relationships" rot="180" type="pie" r:blip="">
                        <dgm:adjLst>
                          <dgm:adj idx="1" val="90"/>
                          <dgm:adj idx="2" val="-115.7143"/>
                        </dgm:adjLst>
                      </dgm:shape>
                    </dgm:else>
                  </dgm:choose>
                </dgm:if>
                <dgm:else name="Name94">
                  <dgm:shape xmlns:r="http://schemas.openxmlformats.org/officeDocument/2006/relationships" rot="180" type="pie" r:blip="">
                    <dgm:adjLst>
                      <dgm:adj idx="1" val="90"/>
                      <dgm:adj idx="2" val="-90"/>
                    </dgm:adjLst>
                  </dgm:shape>
                </dgm:else>
              </dgm:choose>
            </dgm:else>
          </dgm:choose>
          <dgm:presOf/>
        </dgm:layoutNode>
        <dgm:layoutNode name="Parent" styleLbl="revTx">
          <dgm:varLst>
            <dgm:chMax val="1"/>
            <dgm:chPref val="1"/>
            <dgm:bulletEnabled val="1"/>
          </dgm:varLst>
          <dgm:choose name="Name95">
            <dgm:if name="Name96" func="var" arg="dir" op="equ" val="norm">
              <dgm:alg type="tx">
                <dgm:param type="parTxLTRAlign" val="r"/>
                <dgm:param type="parTxRTLAlign" val="r"/>
                <dgm:param type="shpTxLTRAlignCh" val="r"/>
                <dgm:param type="shpTxRTLAlignCh" val="r"/>
                <dgm:param type="txAnchorVert" val="b"/>
                <dgm:param type="autoTxRot" val="grav"/>
              </dgm:alg>
            </dgm:if>
            <dgm:else name="Name97">
              <dgm:alg type="tx">
                <dgm:param type="parTxLTRAlign" val="l"/>
                <dgm:param type="parTxRTLAlign" val="l"/>
                <dgm:param type="shpTxLTRAlignCh" val="l"/>
                <dgm:param type="shpTxRTLAlignCh" val="l"/>
                <dgm:param type="txAnchorVert" val="b"/>
                <dgm:param type="autoTxRot" val="grav"/>
              </dgm:alg>
            </dgm:else>
          </dgm:choose>
          <dgm:choose name="Name98">
            <dgm:if name="Name99" func="var" arg="dir" op="equ" val="norm">
              <dgm:shape xmlns:r="http://schemas.openxmlformats.org/officeDocument/2006/relationships" rot="-90" type="rect" r:blip="">
                <dgm:adjLst/>
              </dgm:shape>
            </dgm:if>
            <dgm:else name="Name100">
              <dgm:shape xmlns:r="http://schemas.openxmlformats.org/officeDocument/2006/relationships" rot="90" type="rect" r:blip="">
                <dgm:adjLst/>
              </dgm:shape>
            </dgm:else>
          </dgm:choose>
          <dgm:presOf axis="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choose name="Name101">
        <dgm:if name="Name102" axis="ch" ptType="node" func="cnt" op="gte" val="1">
          <dgm:forEach name="negSibTransForEach" axis="ch" ptType="sibTrans" hideLastTrans="0" cnt="1">
            <dgm:layoutNode name="negSibTrans">
              <dgm:alg type="sp"/>
              <dgm:shape xmlns:r="http://schemas.openxmlformats.org/officeDocument/2006/relationships" r:blip="">
                <dgm:adjLst/>
              </dgm:shape>
            </dgm:layoutNode>
          </dgm:forEach>
          <dgm:layoutNode name="composite">
            <dgm:alg type="composite">
              <dgm:param type="ar" val="0.5"/>
            </dgm:alg>
            <dgm:shape xmlns:r="http://schemas.openxmlformats.org/officeDocument/2006/relationships" r:blip="">
              <dgm:adjLst/>
            </dgm:shape>
            <dgm:choose name="Name103">
              <dgm:if name="Name104" func="var" arg="dir" op="equ" val="norm">
                <dgm:constrLst>
                  <dgm:constr type="l" for="ch" forName="Child" refType="w" fact="0"/>
                  <dgm:constr type="t" for="ch" forName="Child" refType="h" fact="0"/>
                  <dgm:constr type="w" for="ch" forName="Child" refType="w"/>
                  <dgm:constr type="h" for="ch" forName="Child" refType="h"/>
                </dgm:constrLst>
              </dgm:if>
              <dgm:else name="Name105">
                <dgm:constrLst>
                  <dgm:constr type="r" for="ch" forName="Child" refType="w"/>
                  <dgm:constr type="t" for="ch" forName="Child" refType="h" fact="0"/>
                  <dgm:constr type="w" for="ch" forName="Child" refType="w"/>
                  <dgm:constr type="h" for="ch" forName="Child" refType="h"/>
                </dgm:constrLst>
              </dgm:else>
            </dgm:choose>
            <dgm:ruleLst/>
            <dgm:layoutNode name="Child" styleLbl="revTx">
              <dgm:varLst>
                <dgm:chMax val="0"/>
                <dgm:chPref val="0"/>
                <dgm:bulletEnabled val="1"/>
              </dgm:varLst>
              <dgm:choose name="Name106">
                <dgm:if name="Name107" func="var" arg="dir" op="equ" val="norm">
                  <dgm:alg type="tx">
                    <dgm:param type="parTxLTRAlign" val="l"/>
                    <dgm:param type="parTxRTLAlign" val="r"/>
                    <dgm:param type="txAnchorVert" val="t"/>
                  </dgm:alg>
                </dgm:if>
                <dgm:else name="Name108">
                  <dgm:alg type="tx">
                    <dgm:param type="parTxLTRAlign" val="r"/>
                    <dgm:param type="parTxRTLAlign" val="l"/>
                    <dgm:param type="txAnchorVert" val="t"/>
                  </dgm:alg>
                </dgm:else>
              </dgm:choose>
              <dgm:shape xmlns:r="http://schemas.openxmlformats.org/officeDocument/2006/relationships" type="rect" r:blip="">
                <dgm:adjLst/>
              </dgm:shape>
              <dgm:presOf axis="des"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if>
        <dgm:else name="Name109"/>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8.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1.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57900C-8790-4446-817F-8DBC6B30BDD5}" type="datetimeFigureOut">
              <a:rPr lang="en-GB" smtClean="0"/>
              <a:t>08/11/2023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5F20D6-40BE-4CBA-9C81-277C3972E0EE}" type="slidenum">
              <a:rPr lang="en-GB" smtClean="0"/>
              <a:t>‹#›</a:t>
            </a:fld>
            <a:endParaRPr lang="en-GB"/>
          </a:p>
        </p:txBody>
      </p:sp>
    </p:spTree>
    <p:extLst>
      <p:ext uri="{BB962C8B-B14F-4D97-AF65-F5344CB8AC3E}">
        <p14:creationId xmlns:p14="http://schemas.microsoft.com/office/powerpoint/2010/main" val="2410460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5F20D6-40BE-4CBA-9C81-277C3972E0EE}" type="slidenum">
              <a:rPr lang="en-GB" smtClean="0"/>
              <a:t>2</a:t>
            </a:fld>
            <a:endParaRPr lang="en-GB"/>
          </a:p>
        </p:txBody>
      </p:sp>
    </p:spTree>
    <p:extLst>
      <p:ext uri="{BB962C8B-B14F-4D97-AF65-F5344CB8AC3E}">
        <p14:creationId xmlns:p14="http://schemas.microsoft.com/office/powerpoint/2010/main" val="2409531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Mental health problems in older people are common and are often more apparent in settings such as hospitals and care homes.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For example, in a 500-bed general hospital on an average day, estimates suggest that 330 beds will be occupied by older people, of whom 220 will have a mental disorder, 100 will have dementia and depression, and 66 will have delirium (Burns, 2015). Depression affects 4 in 10 people living in care homes and in nursing homes around 1 in 10 residents have psychotic symptoms such as delusions and hallucinations.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A third of people using specialist mental health services are older people, yet they currently only make up 18% of the general population.</a:t>
            </a:r>
          </a:p>
          <a:p>
            <a:endParaRPr lang="en-GB"/>
          </a:p>
        </p:txBody>
      </p:sp>
      <p:sp>
        <p:nvSpPr>
          <p:cNvPr id="4" name="Slide Number Placeholder 3"/>
          <p:cNvSpPr>
            <a:spLocks noGrp="1"/>
          </p:cNvSpPr>
          <p:nvPr>
            <p:ph type="sldNum" sz="quarter" idx="5"/>
          </p:nvPr>
        </p:nvSpPr>
        <p:spPr/>
        <p:txBody>
          <a:bodyPr/>
          <a:lstStyle/>
          <a:p>
            <a:fld id="{0F5F20D6-40BE-4CBA-9C81-277C3972E0EE}" type="slidenum">
              <a:rPr lang="en-GB" smtClean="0"/>
              <a:t>3</a:t>
            </a:fld>
            <a:endParaRPr lang="en-GB"/>
          </a:p>
        </p:txBody>
      </p:sp>
    </p:spTree>
    <p:extLst>
      <p:ext uri="{BB962C8B-B14F-4D97-AF65-F5344CB8AC3E}">
        <p14:creationId xmlns:p14="http://schemas.microsoft.com/office/powerpoint/2010/main" val="4192791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According to Age concern and the Mental health foundation there are five factors that affect the mental health and wellbeing of older people: Discrimination, Participation in meaningful activity, Relationships, Physical health, and Poverty.</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Discrimination on the basis of age is the most common type of prejudice experienced by people aged 55 and over = negative effect on their mental health. The stigma attached to mental illness multiplies the difficulties for older people with mental health problems.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Participation in meaningful activity, staying active and having a sense of purpose are just as important for the mental health and well-being of older people as they are for younger people. Yet older people face barriers to participation in many areas of public and private life.</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Physical health and mental health are inextricably linked. Good physical health is associated with good mental health. Poor physical health is associated with poor mental health. Physical health is an important issue for many older people and improving it will improve mental health as well.</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Relationships that are secure and supportive are important for good mental health and well-being. They may be with other people, such as family and friends, or with pets.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Social isolation is a strong risk factor for poor mental health and is experienced by one million older people in the UK.  Strengthening positive relationships in later life will help to promote mental health and  well-being for all of us.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Poverty is a risk factor for poor mental health. Nearly two million older people in the UK live in poverty. It is not money per se but the things it can provide that are important to making people feel included in society in later life. Older people want to have enough money to afford decent housing, heating, travel, social activities and occasional “treats” – for themselves and for others – that allow full participation in family and community life.</a:t>
            </a:r>
          </a:p>
          <a:p>
            <a:endParaRPr lang="en-GB"/>
          </a:p>
        </p:txBody>
      </p:sp>
      <p:sp>
        <p:nvSpPr>
          <p:cNvPr id="4" name="Slide Number Placeholder 3"/>
          <p:cNvSpPr>
            <a:spLocks noGrp="1"/>
          </p:cNvSpPr>
          <p:nvPr>
            <p:ph type="sldNum" sz="quarter" idx="5"/>
          </p:nvPr>
        </p:nvSpPr>
        <p:spPr/>
        <p:txBody>
          <a:bodyPr/>
          <a:lstStyle/>
          <a:p>
            <a:fld id="{0F5F20D6-40BE-4CBA-9C81-277C3972E0EE}" type="slidenum">
              <a:rPr lang="en-GB" smtClean="0"/>
              <a:t>4</a:t>
            </a:fld>
            <a:endParaRPr lang="en-GB"/>
          </a:p>
        </p:txBody>
      </p:sp>
    </p:spTree>
    <p:extLst>
      <p:ext uri="{BB962C8B-B14F-4D97-AF65-F5344CB8AC3E}">
        <p14:creationId xmlns:p14="http://schemas.microsoft.com/office/powerpoint/2010/main" val="1250597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Arial" panose="020B0604020202020204" pitchFamily="34" charset="0"/>
              </a:rPr>
              <a:t>Depression is not a normal part of ageing, but it is one pf the most common disorders older adults experience. Depression is an affective or mood disorder.</a:t>
            </a:r>
          </a:p>
          <a:p>
            <a:endParaRPr lang="en-GB"/>
          </a:p>
          <a:p>
            <a:endParaRPr lang="en-GB"/>
          </a:p>
        </p:txBody>
      </p:sp>
      <p:sp>
        <p:nvSpPr>
          <p:cNvPr id="4" name="Slide Number Placeholder 3"/>
          <p:cNvSpPr>
            <a:spLocks noGrp="1"/>
          </p:cNvSpPr>
          <p:nvPr>
            <p:ph type="sldNum" sz="quarter" idx="5"/>
          </p:nvPr>
        </p:nvSpPr>
        <p:spPr/>
        <p:txBody>
          <a:bodyPr/>
          <a:lstStyle/>
          <a:p>
            <a:fld id="{0F5F20D6-40BE-4CBA-9C81-277C3972E0EE}" type="slidenum">
              <a:rPr lang="en-GB" smtClean="0"/>
              <a:t>5</a:t>
            </a:fld>
            <a:endParaRPr lang="en-GB"/>
          </a:p>
        </p:txBody>
      </p:sp>
    </p:spTree>
    <p:extLst>
      <p:ext uri="{BB962C8B-B14F-4D97-AF65-F5344CB8AC3E}">
        <p14:creationId xmlns:p14="http://schemas.microsoft.com/office/powerpoint/2010/main" val="2556218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5F20D6-40BE-4CBA-9C81-277C3972E0EE}" type="slidenum">
              <a:rPr lang="en-GB" smtClean="0"/>
              <a:t>6</a:t>
            </a:fld>
            <a:endParaRPr lang="en-GB"/>
          </a:p>
        </p:txBody>
      </p:sp>
    </p:spTree>
    <p:extLst>
      <p:ext uri="{BB962C8B-B14F-4D97-AF65-F5344CB8AC3E}">
        <p14:creationId xmlns:p14="http://schemas.microsoft.com/office/powerpoint/2010/main" val="17493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Screening for depression improves your ability to recognize and diagnose depression, and thereby provide appropriate treatment and improve outcomes of depression. Several instruments can help you screen for depression in older adults. Two common measures are the Patient Health Questionnaire and the Geriatric Depression Scale. </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The PHQ-2 includes the following two questions.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If the answer to either is “Yes,” the older adult</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should receive further evaluation for depression.</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1. Over the past 2 weeks, have you felt little interest or pleasure in doing things? 2. Over the past 2 weeks, have you felt down, depressed, or hopeless?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The nine-item PHQ-9 can help you rate the severity of depressive symptoms and help make a diagnosis of depression. The questions of the PHQ-9 align with the Diagnostic and Statistical Manual of Mental Disorders (American Psychiatric Association, 2000) diagnostic criteria for depression.</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The short form of the Geriatric Depression Scale is a 15-item screening tool designed specifically for older adults who may need further evaluation for depression. The Geriatric Depression Scale has been translated into multiple languages (for example, Spanish, French, Korean, Chinese, and many others)</a:t>
            </a:r>
          </a:p>
          <a:p>
            <a:endParaRPr lang="en-GB"/>
          </a:p>
        </p:txBody>
      </p:sp>
      <p:sp>
        <p:nvSpPr>
          <p:cNvPr id="4" name="Slide Number Placeholder 3"/>
          <p:cNvSpPr>
            <a:spLocks noGrp="1"/>
          </p:cNvSpPr>
          <p:nvPr>
            <p:ph type="sldNum" sz="quarter" idx="5"/>
          </p:nvPr>
        </p:nvSpPr>
        <p:spPr/>
        <p:txBody>
          <a:bodyPr/>
          <a:lstStyle/>
          <a:p>
            <a:fld id="{0F5F20D6-40BE-4CBA-9C81-277C3972E0EE}" type="slidenum">
              <a:rPr lang="en-GB" smtClean="0"/>
              <a:t>9</a:t>
            </a:fld>
            <a:endParaRPr lang="en-GB"/>
          </a:p>
        </p:txBody>
      </p:sp>
    </p:spTree>
    <p:extLst>
      <p:ext uri="{BB962C8B-B14F-4D97-AF65-F5344CB8AC3E}">
        <p14:creationId xmlns:p14="http://schemas.microsoft.com/office/powerpoint/2010/main" val="1314378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Arial" panose="020B0604020202020204" pitchFamily="34" charset="0"/>
              </a:rPr>
              <a:t>Because the symptoms Of depression are varied, it can be confused with other conditions and it may remain unidentified by older adults their families and even Healthcare workers. Also, in older adults, depression can coexist or be confused with physical illness. In some cases, older adults who seem to be in a state of vague physical decline May actually be suffering from depression. The some investigations have identified as the depletion syndrome that is characterised by a loss of interest and lethargy rather than a depressed mood.  In some instances fatigue  and sleep problems are assumed to be a normal consequence of ageing when such symptoms actually Signify depression. Additionally it can be difficult to determine when older adults grief reactions are a normal response to loss and when they are Signs of depression. For all these reasons, depression may be under diagnosed and thus remain untreated or even over-diagnosed. </a:t>
            </a:r>
          </a:p>
          <a:p>
            <a:endParaRPr lang="en-GB"/>
          </a:p>
        </p:txBody>
      </p:sp>
      <p:sp>
        <p:nvSpPr>
          <p:cNvPr id="4" name="Slide Number Placeholder 3"/>
          <p:cNvSpPr>
            <a:spLocks noGrp="1"/>
          </p:cNvSpPr>
          <p:nvPr>
            <p:ph type="sldNum" sz="quarter" idx="5"/>
          </p:nvPr>
        </p:nvSpPr>
        <p:spPr/>
        <p:txBody>
          <a:bodyPr/>
          <a:lstStyle/>
          <a:p>
            <a:fld id="{0F5F20D6-40BE-4CBA-9C81-277C3972E0EE}" type="slidenum">
              <a:rPr lang="en-GB" smtClean="0"/>
              <a:t>10</a:t>
            </a:fld>
            <a:endParaRPr lang="en-GB"/>
          </a:p>
        </p:txBody>
      </p:sp>
    </p:spTree>
    <p:extLst>
      <p:ext uri="{BB962C8B-B14F-4D97-AF65-F5344CB8AC3E}">
        <p14:creationId xmlns:p14="http://schemas.microsoft.com/office/powerpoint/2010/main" val="3880826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Arial" panose="020B0604020202020204" pitchFamily="34" charset="0"/>
              </a:rPr>
              <a:t>For adults affected by moderate to severe depression, where there is a clear detrimental impact on their everyday function and quality of life, the use of evidence-based psychological treatments is recommended for initial treatment (NICE, 2009). When an individual does not respond to, or engage with, initial treatment or has more severe depressive symptoms, antidepressants are a recommended therapeutic option. The routine use of antidepressants for mild and sub-threshold depressive symptoms among adults is not generally recommended. Read from screen.</a:t>
            </a:r>
          </a:p>
          <a:p>
            <a:endParaRPr lang="en-GB"/>
          </a:p>
        </p:txBody>
      </p:sp>
      <p:sp>
        <p:nvSpPr>
          <p:cNvPr id="4" name="Slide Number Placeholder 3"/>
          <p:cNvSpPr>
            <a:spLocks noGrp="1"/>
          </p:cNvSpPr>
          <p:nvPr>
            <p:ph type="sldNum" sz="quarter" idx="5"/>
          </p:nvPr>
        </p:nvSpPr>
        <p:spPr/>
        <p:txBody>
          <a:bodyPr/>
          <a:lstStyle/>
          <a:p>
            <a:fld id="{0F5F20D6-40BE-4CBA-9C81-277C3972E0EE}" type="slidenum">
              <a:rPr lang="en-GB" smtClean="0"/>
              <a:t>11</a:t>
            </a:fld>
            <a:endParaRPr lang="en-GB"/>
          </a:p>
        </p:txBody>
      </p:sp>
    </p:spTree>
    <p:extLst>
      <p:ext uri="{BB962C8B-B14F-4D97-AF65-F5344CB8AC3E}">
        <p14:creationId xmlns:p14="http://schemas.microsoft.com/office/powerpoint/2010/main" val="3472808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Talking therapies: CBT is especially recommended to improve the subjective wellbeing of older adults. Engels and </a:t>
            </a:r>
            <a:r>
              <a:rPr lang="en-GB" sz="1800" err="1">
                <a:effectLst/>
                <a:latin typeface="Calibri" panose="020F0502020204030204" pitchFamily="34" charset="0"/>
                <a:ea typeface="Calibri" panose="020F0502020204030204" pitchFamily="34" charset="0"/>
                <a:cs typeface="Arial" panose="020B0604020202020204" pitchFamily="34" charset="0"/>
              </a:rPr>
              <a:t>Vermey</a:t>
            </a:r>
            <a:r>
              <a:rPr lang="en-GB" sz="1800">
                <a:effectLst/>
                <a:latin typeface="Calibri" panose="020F0502020204030204" pitchFamily="34" charset="0"/>
                <a:ea typeface="Calibri" panose="020F0502020204030204" pitchFamily="34" charset="0"/>
                <a:cs typeface="Arial" panose="020B0604020202020204" pitchFamily="34" charset="0"/>
              </a:rPr>
              <a:t> (1997) found that behaviour therapy and cognitive therapy as separate interventions were more effective than other forms of therapy and better than the two in combination (</a:t>
            </a:r>
            <a:r>
              <a:rPr lang="en-GB" sz="1800" err="1">
                <a:effectLst/>
                <a:latin typeface="Calibri" panose="020F0502020204030204" pitchFamily="34" charset="0"/>
                <a:ea typeface="Calibri" panose="020F0502020204030204" pitchFamily="34" charset="0"/>
                <a:cs typeface="Arial" panose="020B0604020202020204" pitchFamily="34" charset="0"/>
              </a:rPr>
              <a:t>ie</a:t>
            </a:r>
            <a:r>
              <a:rPr lang="en-GB" sz="1800">
                <a:effectLst/>
                <a:latin typeface="Calibri" panose="020F0502020204030204" pitchFamily="34" charset="0"/>
                <a:ea typeface="Calibri" panose="020F0502020204030204" pitchFamily="34" charset="0"/>
                <a:cs typeface="Arial" panose="020B0604020202020204" pitchFamily="34" charset="0"/>
              </a:rPr>
              <a:t> CBT). </a:t>
            </a:r>
            <a:r>
              <a:rPr lang="en-GB" sz="1800" err="1">
                <a:effectLst/>
                <a:latin typeface="Calibri" panose="020F0502020204030204" pitchFamily="34" charset="0"/>
                <a:ea typeface="Calibri" panose="020F0502020204030204" pitchFamily="34" charset="0"/>
                <a:cs typeface="Arial" panose="020B0604020202020204" pitchFamily="34" charset="0"/>
              </a:rPr>
              <a:t>Zerhusen</a:t>
            </a:r>
            <a:r>
              <a:rPr lang="en-GB" sz="1800">
                <a:effectLst/>
                <a:latin typeface="Calibri" panose="020F0502020204030204" pitchFamily="34" charset="0"/>
                <a:ea typeface="Calibri" panose="020F0502020204030204" pitchFamily="34" charset="0"/>
                <a:cs typeface="Arial" panose="020B0604020202020204" pitchFamily="34" charset="0"/>
              </a:rPr>
              <a:t> et al (1991) found that a group cognitive therapy intervention resulted in a statistically significant improvement in ratings for depression for nursing home residents with moderate to severe depression. In the treatment of elderly outpatients, in combination with antidepressants, Thompson et al (2001) found that CBT produced significantly greater improvements than drug treatment alone. Studies report that CBT has produced beneficial effects in the treatment of late-life anxiety. Stanley et al (2003) found improvements not only post-treatment but at one year follow-up, results which are supported by Barrowclough et al (2001), who found that at 12 month follow-up 71 per cent of patients showed a good treatment response with regard to anxiety symptoms.</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Reminiscence and life review therapies have been developed specifically for the treatment of older people, setting them apart from other types of therapy which tend to be used with all age groups. It is also often the case that these treatments are used with those older adults who are suffering from chronic disorders such as dementia and with nursing home residents who have low levels of functioning. </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Interpersonal therapy (IPT) - a small number of studies have found positive outcomes; for example </a:t>
            </a:r>
            <a:r>
              <a:rPr lang="en-GB" sz="1800" err="1">
                <a:effectLst/>
                <a:latin typeface="Calibri" panose="020F0502020204030204" pitchFamily="34" charset="0"/>
                <a:ea typeface="Calibri" panose="020F0502020204030204" pitchFamily="34" charset="0"/>
                <a:cs typeface="Arial" panose="020B0604020202020204" pitchFamily="34" charset="0"/>
              </a:rPr>
              <a:t>Mossey</a:t>
            </a:r>
            <a:r>
              <a:rPr lang="en-GB" sz="1800">
                <a:effectLst/>
                <a:latin typeface="Calibri" panose="020F0502020204030204" pitchFamily="34" charset="0"/>
                <a:ea typeface="Calibri" panose="020F0502020204030204" pitchFamily="34" charset="0"/>
                <a:cs typeface="Arial" panose="020B0604020202020204" pitchFamily="34" charset="0"/>
              </a:rPr>
              <a:t> et al (1996) treated a large sample of medically ill, hospitalised patients suffering from sub-clinical depression with brief interpersonal counselling and found significant improvements at six months from the commencement of the intervention. Two studies (</a:t>
            </a:r>
            <a:r>
              <a:rPr lang="en-GB" sz="1800" err="1">
                <a:effectLst/>
                <a:latin typeface="Calibri" panose="020F0502020204030204" pitchFamily="34" charset="0"/>
                <a:ea typeface="Calibri" panose="020F0502020204030204" pitchFamily="34" charset="0"/>
                <a:cs typeface="Arial" panose="020B0604020202020204" pitchFamily="34" charset="0"/>
              </a:rPr>
              <a:t>Lenze</a:t>
            </a:r>
            <a:r>
              <a:rPr lang="en-GB" sz="1800">
                <a:effectLst/>
                <a:latin typeface="Calibri" panose="020F0502020204030204" pitchFamily="34" charset="0"/>
                <a:ea typeface="Calibri" panose="020F0502020204030204" pitchFamily="34" charset="0"/>
                <a:cs typeface="Arial" panose="020B0604020202020204" pitchFamily="34" charset="0"/>
              </a:rPr>
              <a:t> et al, 2002; Miller et al 2003;) have investigated the use of IPT in maintaining recovery from major depression. The former found that a combination of IPT and the anti-depressant treatment was a more effective form of maintenance therapy than either the medication or the psychotherapy alone. The latter found that IPT was superior to medication alone in preventing a recurrence of depression in those patients experiencing role conflict, suggesting that IPT may be particularly effective with this type of problem.</a:t>
            </a:r>
          </a:p>
          <a:p>
            <a:pPr>
              <a:lnSpc>
                <a:spcPct val="107000"/>
              </a:lnSpc>
              <a:spcAft>
                <a:spcPts val="800"/>
              </a:spcAft>
            </a:pPr>
            <a:r>
              <a:rPr lang="en-GB" sz="1800">
                <a:effectLst/>
                <a:latin typeface="Calibri" panose="020F0502020204030204" pitchFamily="34" charset="0"/>
                <a:ea typeface="Calibri" panose="020F0502020204030204" pitchFamily="34" charset="0"/>
                <a:cs typeface="Arial" panose="020B0604020202020204" pitchFamily="34" charset="0"/>
              </a:rPr>
              <a:t>Slide read the rest.</a:t>
            </a:r>
          </a:p>
          <a:p>
            <a:endParaRPr lang="en-GB"/>
          </a:p>
        </p:txBody>
      </p:sp>
      <p:sp>
        <p:nvSpPr>
          <p:cNvPr id="4" name="Slide Number Placeholder 3"/>
          <p:cNvSpPr>
            <a:spLocks noGrp="1"/>
          </p:cNvSpPr>
          <p:nvPr>
            <p:ph type="sldNum" sz="quarter" idx="5"/>
          </p:nvPr>
        </p:nvSpPr>
        <p:spPr/>
        <p:txBody>
          <a:bodyPr/>
          <a:lstStyle/>
          <a:p>
            <a:fld id="{0F5F20D6-40BE-4CBA-9C81-277C3972E0EE}" type="slidenum">
              <a:rPr lang="en-GB" smtClean="0"/>
              <a:t>12</a:t>
            </a:fld>
            <a:endParaRPr lang="en-GB"/>
          </a:p>
        </p:txBody>
      </p:sp>
    </p:spTree>
    <p:extLst>
      <p:ext uri="{BB962C8B-B14F-4D97-AF65-F5344CB8AC3E}">
        <p14:creationId xmlns:p14="http://schemas.microsoft.com/office/powerpoint/2010/main" val="33037185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11/8/2023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11/8/2023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gov.uk/government/publications/better-mental-health-jsna-toolkit/7-living-well-in-older-years#fn:7" TargetMode="External"/><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s://www.rcpsych.ac.uk/mental-health/problems-disorders/depression-in-older-adults" TargetMode="Externa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13" Type="http://schemas.openxmlformats.org/officeDocument/2006/relationships/diagramQuickStyle" Target="../diagrams/quickStyle4.xml"/><Relationship Id="rId3" Type="http://schemas.openxmlformats.org/officeDocument/2006/relationships/image" Target="../media/image5.png"/><Relationship Id="rId7" Type="http://schemas.openxmlformats.org/officeDocument/2006/relationships/diagramLayout" Target="../diagrams/layout3.xml"/><Relationship Id="rId12" Type="http://schemas.openxmlformats.org/officeDocument/2006/relationships/diagramLayout" Target="../diagrams/layout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Data" Target="../diagrams/data3.xml"/><Relationship Id="rId11" Type="http://schemas.openxmlformats.org/officeDocument/2006/relationships/diagramData" Target="../diagrams/data4.xml"/><Relationship Id="rId5" Type="http://schemas.openxmlformats.org/officeDocument/2006/relationships/image" Target="../media/image7.png"/><Relationship Id="rId15" Type="http://schemas.microsoft.com/office/2007/relationships/diagramDrawing" Target="../diagrams/drawing4.xml"/><Relationship Id="rId10" Type="http://schemas.microsoft.com/office/2007/relationships/diagramDrawing" Target="../diagrams/drawing3.xml"/><Relationship Id="rId4" Type="http://schemas.openxmlformats.org/officeDocument/2006/relationships/image" Target="../media/image6.png"/><Relationship Id="rId9" Type="http://schemas.openxmlformats.org/officeDocument/2006/relationships/diagramColors" Target="../diagrams/colors3.xml"/><Relationship Id="rId14" Type="http://schemas.openxmlformats.org/officeDocument/2006/relationships/diagramColors" Target="../diagrams/colors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7.xml"/><Relationship Id="rId13" Type="http://schemas.openxmlformats.org/officeDocument/2006/relationships/hyperlink" Target="http://www.cqaimh.org/pdf/tool_phq9.pdf" TargetMode="Externa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 Id="rId14" Type="http://schemas.openxmlformats.org/officeDocument/2006/relationships/hyperlink" Target="http://dementiapathways.ie/_filecache/0c8/57e/37-gds.pdf" TargetMode="Externa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9.xml"/><Relationship Id="rId13" Type="http://schemas.openxmlformats.org/officeDocument/2006/relationships/diagramData" Target="../diagrams/data10.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17" Type="http://schemas.microsoft.com/office/2007/relationships/diagramDrawing" Target="../diagrams/drawing10.xml"/><Relationship Id="rId2" Type="http://schemas.openxmlformats.org/officeDocument/2006/relationships/notesSlide" Target="../notesSlides/notesSlide7.xml"/><Relationship Id="rId16" Type="http://schemas.openxmlformats.org/officeDocument/2006/relationships/diagramColors" Target="../diagrams/colors10.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5" Type="http://schemas.openxmlformats.org/officeDocument/2006/relationships/diagramQuickStyle" Target="../diagrams/quickStyle10.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 Id="rId14" Type="http://schemas.openxmlformats.org/officeDocument/2006/relationships/diagramLayout" Target="../diagrams/layout10.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2.xml"/><Relationship Id="rId13" Type="http://schemas.openxmlformats.org/officeDocument/2006/relationships/diagramData" Target="../diagrams/data13.xml"/><Relationship Id="rId18" Type="http://schemas.openxmlformats.org/officeDocument/2006/relationships/diagramData" Target="../diagrams/data14.xml"/><Relationship Id="rId3" Type="http://schemas.openxmlformats.org/officeDocument/2006/relationships/diagramData" Target="../diagrams/data11.xml"/><Relationship Id="rId21" Type="http://schemas.openxmlformats.org/officeDocument/2006/relationships/diagramColors" Target="../diagrams/colors14.xml"/><Relationship Id="rId7" Type="http://schemas.microsoft.com/office/2007/relationships/diagramDrawing" Target="../diagrams/drawing11.xml"/><Relationship Id="rId12" Type="http://schemas.microsoft.com/office/2007/relationships/diagramDrawing" Target="../diagrams/drawing12.xml"/><Relationship Id="rId17" Type="http://schemas.microsoft.com/office/2007/relationships/diagramDrawing" Target="../diagrams/drawing13.xml"/><Relationship Id="rId2" Type="http://schemas.openxmlformats.org/officeDocument/2006/relationships/notesSlide" Target="../notesSlides/notesSlide8.xml"/><Relationship Id="rId16" Type="http://schemas.openxmlformats.org/officeDocument/2006/relationships/diagramColors" Target="../diagrams/colors13.xml"/><Relationship Id="rId20" Type="http://schemas.openxmlformats.org/officeDocument/2006/relationships/diagramQuickStyle" Target="../diagrams/quickStyle14.xml"/><Relationship Id="rId1" Type="http://schemas.openxmlformats.org/officeDocument/2006/relationships/slideLayout" Target="../slideLayouts/slideLayout2.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5" Type="http://schemas.openxmlformats.org/officeDocument/2006/relationships/diagramQuickStyle" Target="../diagrams/quickStyle13.xml"/><Relationship Id="rId10" Type="http://schemas.openxmlformats.org/officeDocument/2006/relationships/diagramQuickStyle" Target="../diagrams/quickStyle12.xml"/><Relationship Id="rId19" Type="http://schemas.openxmlformats.org/officeDocument/2006/relationships/diagramLayout" Target="../diagrams/layout14.xml"/><Relationship Id="rId4" Type="http://schemas.openxmlformats.org/officeDocument/2006/relationships/diagramLayout" Target="../diagrams/layout11.xml"/><Relationship Id="rId9" Type="http://schemas.openxmlformats.org/officeDocument/2006/relationships/diagramLayout" Target="../diagrams/layout12.xml"/><Relationship Id="rId14" Type="http://schemas.openxmlformats.org/officeDocument/2006/relationships/diagramLayout" Target="../diagrams/layout13.xml"/><Relationship Id="rId22" Type="http://schemas.microsoft.com/office/2007/relationships/diagramDrawing" Target="../diagrams/drawing1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7.xml.rels><?xml version="1.0" encoding="UTF-8" standalone="yes"?>
<Relationships xmlns="http://schemas.openxmlformats.org/package/2006/relationships"><Relationship Id="rId13" Type="http://schemas.openxmlformats.org/officeDocument/2006/relationships/diagramLayout" Target="../diagrams/layout20.xml"/><Relationship Id="rId18" Type="http://schemas.openxmlformats.org/officeDocument/2006/relationships/diagramLayout" Target="../diagrams/layout21.xml"/><Relationship Id="rId26" Type="http://schemas.microsoft.com/office/2007/relationships/diagramDrawing" Target="../diagrams/drawing22.xml"/><Relationship Id="rId3" Type="http://schemas.openxmlformats.org/officeDocument/2006/relationships/diagramLayout" Target="../diagrams/layout18.xml"/><Relationship Id="rId21" Type="http://schemas.microsoft.com/office/2007/relationships/diagramDrawing" Target="../diagrams/drawing21.xml"/><Relationship Id="rId34" Type="http://schemas.openxmlformats.org/officeDocument/2006/relationships/diagramQuickStyle" Target="../diagrams/quickStyle24.xml"/><Relationship Id="rId7" Type="http://schemas.openxmlformats.org/officeDocument/2006/relationships/diagramData" Target="../diagrams/data19.xml"/><Relationship Id="rId12" Type="http://schemas.openxmlformats.org/officeDocument/2006/relationships/diagramData" Target="../diagrams/data20.xml"/><Relationship Id="rId17" Type="http://schemas.openxmlformats.org/officeDocument/2006/relationships/diagramData" Target="../diagrams/data21.xml"/><Relationship Id="rId25" Type="http://schemas.openxmlformats.org/officeDocument/2006/relationships/diagramColors" Target="../diagrams/colors22.xml"/><Relationship Id="rId33" Type="http://schemas.openxmlformats.org/officeDocument/2006/relationships/diagramLayout" Target="../diagrams/layout24.xml"/><Relationship Id="rId2" Type="http://schemas.openxmlformats.org/officeDocument/2006/relationships/diagramData" Target="../diagrams/data18.xml"/><Relationship Id="rId16" Type="http://schemas.microsoft.com/office/2007/relationships/diagramDrawing" Target="../diagrams/drawing20.xml"/><Relationship Id="rId20" Type="http://schemas.openxmlformats.org/officeDocument/2006/relationships/diagramColors" Target="../diagrams/colors21.xml"/><Relationship Id="rId29" Type="http://schemas.openxmlformats.org/officeDocument/2006/relationships/diagramQuickStyle" Target="../diagrams/quickStyle23.xml"/><Relationship Id="rId1" Type="http://schemas.openxmlformats.org/officeDocument/2006/relationships/slideLayout" Target="../slideLayouts/slideLayout2.xml"/><Relationship Id="rId6" Type="http://schemas.microsoft.com/office/2007/relationships/diagramDrawing" Target="../diagrams/drawing18.xml"/><Relationship Id="rId11" Type="http://schemas.microsoft.com/office/2007/relationships/diagramDrawing" Target="../diagrams/drawing19.xml"/><Relationship Id="rId24" Type="http://schemas.openxmlformats.org/officeDocument/2006/relationships/diagramQuickStyle" Target="../diagrams/quickStyle22.xml"/><Relationship Id="rId32" Type="http://schemas.openxmlformats.org/officeDocument/2006/relationships/diagramData" Target="../diagrams/data24.xml"/><Relationship Id="rId5" Type="http://schemas.openxmlformats.org/officeDocument/2006/relationships/diagramColors" Target="../diagrams/colors18.xml"/><Relationship Id="rId15" Type="http://schemas.openxmlformats.org/officeDocument/2006/relationships/diagramColors" Target="../diagrams/colors20.xml"/><Relationship Id="rId23" Type="http://schemas.openxmlformats.org/officeDocument/2006/relationships/diagramLayout" Target="../diagrams/layout22.xml"/><Relationship Id="rId28" Type="http://schemas.openxmlformats.org/officeDocument/2006/relationships/diagramLayout" Target="../diagrams/layout23.xml"/><Relationship Id="rId36" Type="http://schemas.microsoft.com/office/2007/relationships/diagramDrawing" Target="../diagrams/drawing24.xml"/><Relationship Id="rId10" Type="http://schemas.openxmlformats.org/officeDocument/2006/relationships/diagramColors" Target="../diagrams/colors19.xml"/><Relationship Id="rId19" Type="http://schemas.openxmlformats.org/officeDocument/2006/relationships/diagramQuickStyle" Target="../diagrams/quickStyle21.xml"/><Relationship Id="rId31" Type="http://schemas.microsoft.com/office/2007/relationships/diagramDrawing" Target="../diagrams/drawing23.xml"/><Relationship Id="rId4" Type="http://schemas.openxmlformats.org/officeDocument/2006/relationships/diagramQuickStyle" Target="../diagrams/quickStyle18.xml"/><Relationship Id="rId9" Type="http://schemas.openxmlformats.org/officeDocument/2006/relationships/diagramQuickStyle" Target="../diagrams/quickStyle19.xml"/><Relationship Id="rId14" Type="http://schemas.openxmlformats.org/officeDocument/2006/relationships/diagramQuickStyle" Target="../diagrams/quickStyle20.xml"/><Relationship Id="rId22" Type="http://schemas.openxmlformats.org/officeDocument/2006/relationships/diagramData" Target="../diagrams/data22.xml"/><Relationship Id="rId27" Type="http://schemas.openxmlformats.org/officeDocument/2006/relationships/diagramData" Target="../diagrams/data23.xml"/><Relationship Id="rId30" Type="http://schemas.openxmlformats.org/officeDocument/2006/relationships/diagramColors" Target="../diagrams/colors23.xml"/><Relationship Id="rId35" Type="http://schemas.openxmlformats.org/officeDocument/2006/relationships/diagramColors" Target="../diagrams/colors24.xml"/><Relationship Id="rId8" Type="http://schemas.openxmlformats.org/officeDocument/2006/relationships/diagramLayout" Target="../diagrams/layout19.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26.xml"/><Relationship Id="rId13" Type="http://schemas.openxmlformats.org/officeDocument/2006/relationships/diagramLayout" Target="../diagrams/layout27.xml"/><Relationship Id="rId18" Type="http://schemas.openxmlformats.org/officeDocument/2006/relationships/diagramLayout" Target="../diagrams/layout28.xml"/><Relationship Id="rId26" Type="http://schemas.microsoft.com/office/2007/relationships/diagramDrawing" Target="../diagrams/drawing29.xml"/><Relationship Id="rId3" Type="http://schemas.openxmlformats.org/officeDocument/2006/relationships/diagramLayout" Target="../diagrams/layout25.xml"/><Relationship Id="rId21" Type="http://schemas.microsoft.com/office/2007/relationships/diagramDrawing" Target="../diagrams/drawing28.xml"/><Relationship Id="rId7" Type="http://schemas.openxmlformats.org/officeDocument/2006/relationships/diagramData" Target="../diagrams/data26.xml"/><Relationship Id="rId12" Type="http://schemas.openxmlformats.org/officeDocument/2006/relationships/diagramData" Target="../diagrams/data27.xml"/><Relationship Id="rId17" Type="http://schemas.openxmlformats.org/officeDocument/2006/relationships/diagramData" Target="../diagrams/data28.xml"/><Relationship Id="rId25" Type="http://schemas.openxmlformats.org/officeDocument/2006/relationships/diagramColors" Target="../diagrams/colors29.xml"/><Relationship Id="rId2" Type="http://schemas.openxmlformats.org/officeDocument/2006/relationships/diagramData" Target="../diagrams/data25.xml"/><Relationship Id="rId16" Type="http://schemas.microsoft.com/office/2007/relationships/diagramDrawing" Target="../diagrams/drawing27.xml"/><Relationship Id="rId20" Type="http://schemas.openxmlformats.org/officeDocument/2006/relationships/diagramColors" Target="../diagrams/colors28.xml"/><Relationship Id="rId1" Type="http://schemas.openxmlformats.org/officeDocument/2006/relationships/slideLayout" Target="../slideLayouts/slideLayout2.xml"/><Relationship Id="rId6" Type="http://schemas.microsoft.com/office/2007/relationships/diagramDrawing" Target="../diagrams/drawing25.xml"/><Relationship Id="rId11" Type="http://schemas.microsoft.com/office/2007/relationships/diagramDrawing" Target="../diagrams/drawing26.xml"/><Relationship Id="rId24" Type="http://schemas.openxmlformats.org/officeDocument/2006/relationships/diagramQuickStyle" Target="../diagrams/quickStyle29.xml"/><Relationship Id="rId5" Type="http://schemas.openxmlformats.org/officeDocument/2006/relationships/diagramColors" Target="../diagrams/colors25.xml"/><Relationship Id="rId15" Type="http://schemas.openxmlformats.org/officeDocument/2006/relationships/diagramColors" Target="../diagrams/colors27.xml"/><Relationship Id="rId23" Type="http://schemas.openxmlformats.org/officeDocument/2006/relationships/diagramLayout" Target="../diagrams/layout29.xml"/><Relationship Id="rId10" Type="http://schemas.openxmlformats.org/officeDocument/2006/relationships/diagramColors" Target="../diagrams/colors26.xml"/><Relationship Id="rId19" Type="http://schemas.openxmlformats.org/officeDocument/2006/relationships/diagramQuickStyle" Target="../diagrams/quickStyle28.xml"/><Relationship Id="rId4" Type="http://schemas.openxmlformats.org/officeDocument/2006/relationships/diagramQuickStyle" Target="../diagrams/quickStyle25.xml"/><Relationship Id="rId9" Type="http://schemas.openxmlformats.org/officeDocument/2006/relationships/diagramQuickStyle" Target="../diagrams/quickStyle26.xml"/><Relationship Id="rId14" Type="http://schemas.openxmlformats.org/officeDocument/2006/relationships/diagramQuickStyle" Target="../diagrams/quickStyle27.xml"/><Relationship Id="rId22" Type="http://schemas.openxmlformats.org/officeDocument/2006/relationships/diagramData" Target="../diagrams/data29.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31.xml"/><Relationship Id="rId13" Type="http://schemas.openxmlformats.org/officeDocument/2006/relationships/diagramData" Target="../diagrams/data32.xml"/><Relationship Id="rId3" Type="http://schemas.openxmlformats.org/officeDocument/2006/relationships/diagramLayout" Target="../diagrams/layout30.xml"/><Relationship Id="rId7" Type="http://schemas.openxmlformats.org/officeDocument/2006/relationships/hyperlink" Target="http://www.ncbi.nlm.nih.gov/pmc/articles/PMC2788400/" TargetMode="External"/><Relationship Id="rId12" Type="http://schemas.microsoft.com/office/2007/relationships/diagramDrawing" Target="../diagrams/drawing31.xml"/><Relationship Id="rId17" Type="http://schemas.microsoft.com/office/2007/relationships/diagramDrawing" Target="../diagrams/drawing32.xml"/><Relationship Id="rId2" Type="http://schemas.openxmlformats.org/officeDocument/2006/relationships/diagramData" Target="../diagrams/data30.xml"/><Relationship Id="rId16" Type="http://schemas.openxmlformats.org/officeDocument/2006/relationships/diagramColors" Target="../diagrams/colors32.xml"/><Relationship Id="rId1" Type="http://schemas.openxmlformats.org/officeDocument/2006/relationships/slideLayout" Target="../slideLayouts/slideLayout2.xml"/><Relationship Id="rId6" Type="http://schemas.microsoft.com/office/2007/relationships/diagramDrawing" Target="../diagrams/drawing30.xml"/><Relationship Id="rId11" Type="http://schemas.openxmlformats.org/officeDocument/2006/relationships/diagramColors" Target="../diagrams/colors31.xml"/><Relationship Id="rId5" Type="http://schemas.openxmlformats.org/officeDocument/2006/relationships/diagramColors" Target="../diagrams/colors30.xml"/><Relationship Id="rId15" Type="http://schemas.openxmlformats.org/officeDocument/2006/relationships/diagramQuickStyle" Target="../diagrams/quickStyle32.xml"/><Relationship Id="rId10" Type="http://schemas.openxmlformats.org/officeDocument/2006/relationships/diagramQuickStyle" Target="../diagrams/quickStyle31.xml"/><Relationship Id="rId4" Type="http://schemas.openxmlformats.org/officeDocument/2006/relationships/diagramQuickStyle" Target="../diagrams/quickStyle30.xml"/><Relationship Id="rId9" Type="http://schemas.openxmlformats.org/officeDocument/2006/relationships/diagramLayout" Target="../diagrams/layout31.xml"/><Relationship Id="rId14" Type="http://schemas.openxmlformats.org/officeDocument/2006/relationships/diagramLayout" Target="../diagrams/layout3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p:nvPr>
        </p:nvSpPr>
        <p:spPr>
          <a:xfrm>
            <a:off x="1802533" y="2147600"/>
            <a:ext cx="8791575" cy="2387600"/>
          </a:xfrm>
        </p:spPr>
        <p:txBody>
          <a:bodyPr>
            <a:noAutofit/>
          </a:bodyPr>
          <a:lstStyle/>
          <a:p>
            <a:r>
              <a:rPr lang="en-GB" sz="6600"/>
              <a:t>mental health and depression in old age</a:t>
            </a:r>
          </a:p>
        </p:txBody>
      </p:sp>
      <p:sp>
        <p:nvSpPr>
          <p:cNvPr id="3" name="Subtitle 2"/>
          <p:cNvSpPr>
            <a:spLocks noGrp="1"/>
          </p:cNvSpPr>
          <p:nvPr>
            <p:ph type="subTitle" idx="1"/>
          </p:nvPr>
        </p:nvSpPr>
        <p:spPr>
          <a:xfrm>
            <a:off x="2522810" y="5320480"/>
            <a:ext cx="8791575" cy="1655762"/>
          </a:xfrm>
        </p:spPr>
        <p:txBody>
          <a:bodyPr>
            <a:normAutofit/>
          </a:bodyPr>
          <a:lstStyle/>
          <a:p>
            <a:pPr algn="r"/>
            <a:r>
              <a:rPr lang="en-GB" sz="3200"/>
              <a:t>Dr charlotte greenway</a:t>
            </a:r>
          </a:p>
        </p:txBody>
      </p:sp>
    </p:spTree>
    <p:extLst>
      <p:ext uri="{BB962C8B-B14F-4D97-AF65-F5344CB8AC3E}">
        <p14:creationId xmlns:p14="http://schemas.microsoft.com/office/powerpoint/2010/main" val="2985747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1127" y="350314"/>
            <a:ext cx="7729728" cy="1188720"/>
          </a:xfrm>
        </p:spPr>
        <p:txBody>
          <a:bodyPr>
            <a:noAutofit/>
          </a:bodyPr>
          <a:lstStyle/>
          <a:p>
            <a:r>
              <a:rPr lang="en-GB" sz="3600">
                <a:solidFill>
                  <a:prstClr val="black"/>
                </a:solidFill>
              </a:rPr>
              <a:t>mental health in old age</a:t>
            </a:r>
            <a:endParaRPr lang="en-GB" sz="16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39982573"/>
              </p:ext>
            </p:extLst>
          </p:nvPr>
        </p:nvGraphicFramePr>
        <p:xfrm>
          <a:off x="141890" y="1797269"/>
          <a:ext cx="11808371" cy="4477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5502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6375BA7-E2F4-40E8-ADD0-CB7C5F7AEFFF}"/>
              </a:ext>
            </a:extLst>
          </p:cNvPr>
          <p:cNvSpPr>
            <a:spLocks noGrp="1"/>
          </p:cNvSpPr>
          <p:nvPr>
            <p:ph type="title"/>
          </p:nvPr>
        </p:nvSpPr>
        <p:spPr>
          <a:xfrm>
            <a:off x="1141411" y="-196056"/>
            <a:ext cx="9906000" cy="1477963"/>
          </a:xfrm>
        </p:spPr>
        <p:txBody>
          <a:bodyPr>
            <a:noAutofit/>
          </a:bodyPr>
          <a:lstStyle/>
          <a:p>
            <a:r>
              <a:rPr lang="en-GB" sz="4000"/>
              <a:t>mental health in old age</a:t>
            </a:r>
            <a:endParaRPr lang="en-GB" sz="1800"/>
          </a:p>
        </p:txBody>
      </p:sp>
      <p:sp>
        <p:nvSpPr>
          <p:cNvPr id="7" name="Rectangle 6">
            <a:extLst>
              <a:ext uri="{FF2B5EF4-FFF2-40B4-BE49-F238E27FC236}">
                <a16:creationId xmlns:a16="http://schemas.microsoft.com/office/drawing/2014/main" id="{D464B3FC-BD17-4A76-A1F4-AE673EF7BC14}"/>
              </a:ext>
            </a:extLst>
          </p:cNvPr>
          <p:cNvSpPr/>
          <p:nvPr/>
        </p:nvSpPr>
        <p:spPr>
          <a:xfrm>
            <a:off x="1141411" y="5926016"/>
            <a:ext cx="10409208" cy="646331"/>
          </a:xfrm>
          <a:prstGeom prst="rect">
            <a:avLst/>
          </a:prstGeom>
        </p:spPr>
        <p:txBody>
          <a:bodyPr wrap="square">
            <a:spAutoFit/>
          </a:bodyPr>
          <a:lstStyle/>
          <a:p>
            <a:r>
              <a:rPr lang="en-GB">
                <a:hlinkClick r:id="rId3"/>
              </a:rPr>
              <a:t>https://www.gov.uk/government/publications/better-mental-health-jsna-toolkit/7-living-well-in-older-years#fn:7</a:t>
            </a:r>
            <a:endParaRPr lang="en-GB"/>
          </a:p>
        </p:txBody>
      </p:sp>
      <p:graphicFrame>
        <p:nvGraphicFramePr>
          <p:cNvPr id="8" name="Diagram 7"/>
          <p:cNvGraphicFramePr/>
          <p:nvPr>
            <p:extLst>
              <p:ext uri="{D42A27DB-BD31-4B8C-83A1-F6EECF244321}">
                <p14:modId xmlns:p14="http://schemas.microsoft.com/office/powerpoint/2010/main" val="4142996192"/>
              </p:ext>
            </p:extLst>
          </p:nvPr>
        </p:nvGraphicFramePr>
        <p:xfrm>
          <a:off x="639792" y="847642"/>
          <a:ext cx="10407619" cy="57764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69269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338698" y="739677"/>
            <a:ext cx="11511427" cy="5730133"/>
          </a:xfrm>
          <a:prstGeom prst="rect">
            <a:avLst/>
          </a:prstGeom>
        </p:spPr>
      </p:pic>
    </p:spTree>
    <p:extLst>
      <p:ext uri="{BB962C8B-B14F-4D97-AF65-F5344CB8AC3E}">
        <p14:creationId xmlns:p14="http://schemas.microsoft.com/office/powerpoint/2010/main" val="2117839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8800"/>
              <a:t>Depression in old age</a:t>
            </a:r>
            <a:endParaRPr lang="en-US" sz="8800"/>
          </a:p>
        </p:txBody>
      </p:sp>
      <p:sp>
        <p:nvSpPr>
          <p:cNvPr id="3" name="Subtitle 2"/>
          <p:cNvSpPr>
            <a:spLocks noGrp="1"/>
          </p:cNvSpPr>
          <p:nvPr>
            <p:ph type="subTitle" idx="1"/>
          </p:nvPr>
        </p:nvSpPr>
        <p:spPr>
          <a:xfrm>
            <a:off x="2885417" y="4689859"/>
            <a:ext cx="8791575" cy="1655762"/>
          </a:xfrm>
        </p:spPr>
        <p:txBody>
          <a:bodyPr>
            <a:normAutofit/>
          </a:bodyPr>
          <a:lstStyle/>
          <a:p>
            <a:endParaRPr lang="en-GB"/>
          </a:p>
          <a:p>
            <a:r>
              <a:rPr lang="en-GB"/>
              <a:t>						Dr charlotte Greenway</a:t>
            </a:r>
            <a:endParaRPr lang="en-US"/>
          </a:p>
        </p:txBody>
      </p:sp>
      <p:pic>
        <p:nvPicPr>
          <p:cNvPr id="4" name="Picture 3"/>
          <p:cNvPicPr>
            <a:picLocks noChangeAspect="1"/>
          </p:cNvPicPr>
          <p:nvPr/>
        </p:nvPicPr>
        <p:blipFill>
          <a:blip r:embed="rId3"/>
          <a:stretch>
            <a:fillRect/>
          </a:stretch>
        </p:blipFill>
        <p:spPr>
          <a:xfrm>
            <a:off x="7756634" y="2599668"/>
            <a:ext cx="3478923" cy="2605834"/>
          </a:xfrm>
          <a:prstGeom prst="rect">
            <a:avLst/>
          </a:prstGeom>
        </p:spPr>
      </p:pic>
      <p:sp>
        <p:nvSpPr>
          <p:cNvPr id="5" name="Rectangle 4"/>
          <p:cNvSpPr/>
          <p:nvPr/>
        </p:nvSpPr>
        <p:spPr>
          <a:xfrm>
            <a:off x="2619473" y="5711205"/>
            <a:ext cx="8791575" cy="830997"/>
          </a:xfrm>
          <a:prstGeom prst="rect">
            <a:avLst/>
          </a:prstGeom>
        </p:spPr>
        <p:txBody>
          <a:bodyPr wrap="square">
            <a:spAutoFit/>
          </a:bodyPr>
          <a:lstStyle/>
          <a:p>
            <a:r>
              <a:rPr lang="en-GB" sz="2400">
                <a:hlinkClick r:id="rId4"/>
              </a:rPr>
              <a:t>https://www.rcpsych.ac.uk/mental-health/problems-disorders/depression-in-older-adults</a:t>
            </a:r>
            <a:r>
              <a:rPr lang="en-GB" sz="2400"/>
              <a:t> </a:t>
            </a:r>
          </a:p>
        </p:txBody>
      </p:sp>
    </p:spTree>
    <p:extLst>
      <p:ext uri="{BB962C8B-B14F-4D97-AF65-F5344CB8AC3E}">
        <p14:creationId xmlns:p14="http://schemas.microsoft.com/office/powerpoint/2010/main" val="1106495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399" y="-314924"/>
            <a:ext cx="9905998" cy="1478570"/>
          </a:xfrm>
        </p:spPr>
        <p:txBody>
          <a:bodyPr>
            <a:normAutofit/>
          </a:bodyPr>
          <a:lstStyle/>
          <a:p>
            <a:r>
              <a:rPr lang="en-US" sz="3200"/>
              <a:t>Prevalence of depression  in older people</a:t>
            </a:r>
          </a:p>
        </p:txBody>
      </p:sp>
      <p:pic>
        <p:nvPicPr>
          <p:cNvPr id="6" name="Picture 5"/>
          <p:cNvPicPr>
            <a:picLocks noChangeAspect="1"/>
          </p:cNvPicPr>
          <p:nvPr/>
        </p:nvPicPr>
        <p:blipFill>
          <a:blip r:embed="rId3"/>
          <a:stretch>
            <a:fillRect/>
          </a:stretch>
        </p:blipFill>
        <p:spPr>
          <a:xfrm>
            <a:off x="466559" y="1441450"/>
            <a:ext cx="2619375" cy="2161372"/>
          </a:xfrm>
          <a:prstGeom prst="rect">
            <a:avLst/>
          </a:prstGeom>
        </p:spPr>
      </p:pic>
      <p:pic>
        <p:nvPicPr>
          <p:cNvPr id="7" name="Picture 6"/>
          <p:cNvPicPr>
            <a:picLocks noChangeAspect="1"/>
          </p:cNvPicPr>
          <p:nvPr/>
        </p:nvPicPr>
        <p:blipFill>
          <a:blip r:embed="rId4"/>
          <a:stretch>
            <a:fillRect/>
          </a:stretch>
        </p:blipFill>
        <p:spPr>
          <a:xfrm>
            <a:off x="432007" y="3602822"/>
            <a:ext cx="2066925" cy="2066925"/>
          </a:xfrm>
          <a:prstGeom prst="rect">
            <a:avLst/>
          </a:prstGeom>
        </p:spPr>
      </p:pic>
      <p:pic>
        <p:nvPicPr>
          <p:cNvPr id="8" name="Picture 7"/>
          <p:cNvPicPr>
            <a:picLocks noChangeAspect="1"/>
          </p:cNvPicPr>
          <p:nvPr/>
        </p:nvPicPr>
        <p:blipFill>
          <a:blip r:embed="rId5"/>
          <a:stretch>
            <a:fillRect/>
          </a:stretch>
        </p:blipFill>
        <p:spPr>
          <a:xfrm>
            <a:off x="9907859" y="1212449"/>
            <a:ext cx="1743075" cy="2619375"/>
          </a:xfrm>
          <a:prstGeom prst="rect">
            <a:avLst/>
          </a:prstGeom>
        </p:spPr>
      </p:pic>
      <p:graphicFrame>
        <p:nvGraphicFramePr>
          <p:cNvPr id="9" name="Diagram 8"/>
          <p:cNvGraphicFramePr/>
          <p:nvPr>
            <p:extLst>
              <p:ext uri="{D42A27DB-BD31-4B8C-83A1-F6EECF244321}">
                <p14:modId xmlns:p14="http://schemas.microsoft.com/office/powerpoint/2010/main" val="3244755459"/>
              </p:ext>
            </p:extLst>
          </p:nvPr>
        </p:nvGraphicFramePr>
        <p:xfrm>
          <a:off x="3260436" y="1212449"/>
          <a:ext cx="6096000" cy="269049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1" name="Diagram 10"/>
          <p:cNvGraphicFramePr/>
          <p:nvPr>
            <p:extLst>
              <p:ext uri="{D42A27DB-BD31-4B8C-83A1-F6EECF244321}">
                <p14:modId xmlns:p14="http://schemas.microsoft.com/office/powerpoint/2010/main" val="3298290724"/>
              </p:ext>
            </p:extLst>
          </p:nvPr>
        </p:nvGraphicFramePr>
        <p:xfrm>
          <a:off x="2586183" y="4109628"/>
          <a:ext cx="9282544" cy="266253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393156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79D8F-00FF-FDA9-2D12-9D46A85B8A31}"/>
              </a:ext>
            </a:extLst>
          </p:cNvPr>
          <p:cNvSpPr>
            <a:spLocks noGrp="1"/>
          </p:cNvSpPr>
          <p:nvPr>
            <p:ph type="title"/>
          </p:nvPr>
        </p:nvSpPr>
        <p:spPr/>
        <p:txBody>
          <a:bodyPr/>
          <a:lstStyle/>
          <a:p>
            <a:r>
              <a:rPr lang="en-GB"/>
              <a:t>VEVOX</a:t>
            </a:r>
          </a:p>
        </p:txBody>
      </p:sp>
      <p:pic>
        <p:nvPicPr>
          <p:cNvPr id="7" name="Content Placeholder 6">
            <a:extLst>
              <a:ext uri="{FF2B5EF4-FFF2-40B4-BE49-F238E27FC236}">
                <a16:creationId xmlns:a16="http://schemas.microsoft.com/office/drawing/2014/main" id="{86ABEF41-1136-74D2-C52A-1B6C419EF59E}"/>
              </a:ext>
            </a:extLst>
          </p:cNvPr>
          <p:cNvPicPr>
            <a:picLocks noGrp="1" noChangeAspect="1"/>
          </p:cNvPicPr>
          <p:nvPr>
            <p:ph idx="1"/>
          </p:nvPr>
        </p:nvPicPr>
        <p:blipFill>
          <a:blip r:embed="rId2"/>
          <a:stretch>
            <a:fillRect/>
          </a:stretch>
        </p:blipFill>
        <p:spPr>
          <a:xfrm>
            <a:off x="381663" y="503079"/>
            <a:ext cx="4712697" cy="5736403"/>
          </a:xfrm>
        </p:spPr>
      </p:pic>
      <p:sp>
        <p:nvSpPr>
          <p:cNvPr id="9" name="TextBox 8">
            <a:extLst>
              <a:ext uri="{FF2B5EF4-FFF2-40B4-BE49-F238E27FC236}">
                <a16:creationId xmlns:a16="http://schemas.microsoft.com/office/drawing/2014/main" id="{223E6DA8-BE57-1633-F6FC-0164D2704606}"/>
              </a:ext>
            </a:extLst>
          </p:cNvPr>
          <p:cNvSpPr txBox="1"/>
          <p:nvPr/>
        </p:nvSpPr>
        <p:spPr>
          <a:xfrm>
            <a:off x="5468510" y="1171351"/>
            <a:ext cx="6102626" cy="3416320"/>
          </a:xfrm>
          <a:prstGeom prst="rect">
            <a:avLst/>
          </a:prstGeom>
          <a:noFill/>
        </p:spPr>
        <p:txBody>
          <a:bodyPr wrap="square">
            <a:spAutoFit/>
          </a:bodyPr>
          <a:lstStyle/>
          <a:p>
            <a:r>
              <a:rPr lang="en-GB" sz="5400" b="0" i="0">
                <a:effectLst/>
                <a:latin typeface="ProximaNova"/>
              </a:rPr>
              <a:t>1. What are some of the risk factors for depression in old age?</a:t>
            </a:r>
            <a:endParaRPr lang="en-GB" sz="5400"/>
          </a:p>
        </p:txBody>
      </p:sp>
    </p:spTree>
    <p:extLst>
      <p:ext uri="{BB962C8B-B14F-4D97-AF65-F5344CB8AC3E}">
        <p14:creationId xmlns:p14="http://schemas.microsoft.com/office/powerpoint/2010/main" val="3781281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848" y="140590"/>
            <a:ext cx="4919294" cy="939556"/>
          </a:xfrm>
          <a:solidFill>
            <a:schemeClr val="bg2"/>
          </a:solidFill>
        </p:spPr>
        <p:txBody>
          <a:bodyPr>
            <a:normAutofit fontScale="90000"/>
          </a:bodyPr>
          <a:lstStyle/>
          <a:p>
            <a:r>
              <a:rPr lang="en-GB"/>
              <a:t>Potential risk factors</a:t>
            </a:r>
            <a:endParaRPr lang="en-US"/>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09452459"/>
              </p:ext>
            </p:extLst>
          </p:nvPr>
        </p:nvGraphicFramePr>
        <p:xfrm>
          <a:off x="0" y="1080146"/>
          <a:ext cx="5804819" cy="57778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6085162" y="1192136"/>
            <a:ext cx="5858577" cy="4708981"/>
          </a:xfrm>
          <a:prstGeom prst="rect">
            <a:avLst/>
          </a:prstGeom>
          <a:solidFill>
            <a:srgbClr val="7030A0"/>
          </a:solidFill>
        </p:spPr>
        <p:txBody>
          <a:bodyPr wrap="square">
            <a:spAutoFit/>
          </a:bodyPr>
          <a:lstStyle/>
          <a:p>
            <a:r>
              <a:rPr lang="en-GB" sz="2000"/>
              <a:t>Persistent sad, anxious or "empty" mood</a:t>
            </a:r>
          </a:p>
          <a:p>
            <a:r>
              <a:rPr lang="en-GB" sz="2000"/>
              <a:t>Feelings of hopelessness, pessimism</a:t>
            </a:r>
          </a:p>
          <a:p>
            <a:r>
              <a:rPr lang="en-GB" sz="2000"/>
              <a:t>Feelings of guilt, worthlessness, helplessness</a:t>
            </a:r>
          </a:p>
          <a:p>
            <a:r>
              <a:rPr lang="en-GB" sz="2000"/>
              <a:t>Loss of interest or pleasure in hobbies and activities, including sex</a:t>
            </a:r>
          </a:p>
          <a:p>
            <a:r>
              <a:rPr lang="en-GB" sz="2000"/>
              <a:t>Decreased energy, fatigue, feeling "slowed down“</a:t>
            </a:r>
          </a:p>
          <a:p>
            <a:r>
              <a:rPr lang="en-GB" sz="2000"/>
              <a:t>Difficulty concentrating, remembering, making decisions</a:t>
            </a:r>
          </a:p>
          <a:p>
            <a:r>
              <a:rPr lang="en-GB" sz="2000"/>
              <a:t>Insomnia, early-morning awakening, or oversleeping</a:t>
            </a:r>
          </a:p>
          <a:p>
            <a:r>
              <a:rPr lang="en-GB" sz="2000"/>
              <a:t>Low appetite and weight loss or overeating and weight gain</a:t>
            </a:r>
          </a:p>
          <a:p>
            <a:r>
              <a:rPr lang="en-GB" sz="2000"/>
              <a:t>Thoughts of death or suicide, suicide attempts</a:t>
            </a:r>
          </a:p>
          <a:p>
            <a:r>
              <a:rPr lang="en-GB" sz="2000"/>
              <a:t>Restlessness, irritability</a:t>
            </a:r>
          </a:p>
          <a:p>
            <a:r>
              <a:rPr lang="en-GB" sz="2000"/>
              <a:t>Persistent physical symptoms that do not respond to treatment, such as headaches, digestive disorders and pain for which no other cause can be diagnosed.</a:t>
            </a:r>
          </a:p>
        </p:txBody>
      </p:sp>
      <p:sp>
        <p:nvSpPr>
          <p:cNvPr id="9" name="Rectangle 8"/>
          <p:cNvSpPr/>
          <p:nvPr/>
        </p:nvSpPr>
        <p:spPr>
          <a:xfrm>
            <a:off x="6085161" y="250864"/>
            <a:ext cx="5858578" cy="830997"/>
          </a:xfrm>
          <a:prstGeom prst="rect">
            <a:avLst/>
          </a:prstGeom>
          <a:solidFill>
            <a:schemeClr val="accent4"/>
          </a:solidFill>
        </p:spPr>
        <p:txBody>
          <a:bodyPr wrap="square">
            <a:spAutoFit/>
          </a:bodyPr>
          <a:lstStyle/>
          <a:p>
            <a:r>
              <a:rPr lang="en-GB" sz="2400"/>
              <a:t>A major depressive episode may include these symptoms:</a:t>
            </a:r>
          </a:p>
        </p:txBody>
      </p:sp>
      <p:sp>
        <p:nvSpPr>
          <p:cNvPr id="10" name="Rectangle 9"/>
          <p:cNvSpPr/>
          <p:nvPr/>
        </p:nvSpPr>
        <p:spPr>
          <a:xfrm>
            <a:off x="5910697" y="6121666"/>
            <a:ext cx="6207509" cy="646331"/>
          </a:xfrm>
          <a:prstGeom prst="rect">
            <a:avLst/>
          </a:prstGeom>
          <a:solidFill>
            <a:schemeClr val="tx1"/>
          </a:solidFill>
          <a:ln>
            <a:solidFill>
              <a:schemeClr val="accent4">
                <a:lumMod val="50000"/>
              </a:schemeClr>
            </a:solidFill>
          </a:ln>
        </p:spPr>
        <p:txBody>
          <a:bodyPr wrap="square">
            <a:spAutoFit/>
          </a:bodyPr>
          <a:lstStyle/>
          <a:p>
            <a:pPr algn="ctr"/>
            <a:r>
              <a:rPr lang="en-US">
                <a:solidFill>
                  <a:schemeClr val="accent4">
                    <a:lumMod val="75000"/>
                  </a:schemeClr>
                </a:solidFill>
              </a:rPr>
              <a:t>Five (or more) have been present during the same 2-week period and represent a change from previous</a:t>
            </a:r>
          </a:p>
        </p:txBody>
      </p:sp>
    </p:spTree>
    <p:extLst>
      <p:ext uri="{BB962C8B-B14F-4D97-AF65-F5344CB8AC3E}">
        <p14:creationId xmlns:p14="http://schemas.microsoft.com/office/powerpoint/2010/main" val="3613891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6423" y="-311924"/>
            <a:ext cx="9905998" cy="1478570"/>
          </a:xfrm>
        </p:spPr>
        <p:txBody>
          <a:bodyPr/>
          <a:lstStyle/>
          <a:p>
            <a:r>
              <a:rPr lang="en-GB"/>
              <a:t>Diagnosis</a:t>
            </a:r>
            <a:endParaRPr lang="en-US"/>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79515906"/>
              </p:ext>
            </p:extLst>
          </p:nvPr>
        </p:nvGraphicFramePr>
        <p:xfrm>
          <a:off x="0" y="994612"/>
          <a:ext cx="6753726" cy="55986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836622054"/>
              </p:ext>
            </p:extLst>
          </p:nvPr>
        </p:nvGraphicFramePr>
        <p:xfrm>
          <a:off x="4700338" y="16042"/>
          <a:ext cx="6930189" cy="664143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Rectangle 2"/>
          <p:cNvSpPr/>
          <p:nvPr/>
        </p:nvSpPr>
        <p:spPr>
          <a:xfrm>
            <a:off x="1715764" y="6488668"/>
            <a:ext cx="4290983" cy="369332"/>
          </a:xfrm>
          <a:prstGeom prst="rect">
            <a:avLst/>
          </a:prstGeom>
        </p:spPr>
        <p:txBody>
          <a:bodyPr wrap="none">
            <a:spAutoFit/>
          </a:bodyPr>
          <a:lstStyle/>
          <a:p>
            <a:r>
              <a:rPr lang="en-US">
                <a:hlinkClick r:id="rId13"/>
              </a:rPr>
              <a:t>http://www.cqaimh.org/pdf/tool_phq9.pdf</a:t>
            </a:r>
            <a:r>
              <a:rPr lang="en-US"/>
              <a:t> </a:t>
            </a:r>
          </a:p>
        </p:txBody>
      </p:sp>
      <p:sp>
        <p:nvSpPr>
          <p:cNvPr id="6" name="Rectangle 5"/>
          <p:cNvSpPr/>
          <p:nvPr/>
        </p:nvSpPr>
        <p:spPr>
          <a:xfrm>
            <a:off x="4639490" y="1683551"/>
            <a:ext cx="2714665" cy="923330"/>
          </a:xfrm>
          <a:prstGeom prst="rect">
            <a:avLst/>
          </a:prstGeom>
        </p:spPr>
        <p:txBody>
          <a:bodyPr wrap="square">
            <a:spAutoFit/>
          </a:bodyPr>
          <a:lstStyle/>
          <a:p>
            <a:r>
              <a:rPr lang="en-GB">
                <a:hlinkClick r:id="rId14"/>
              </a:rPr>
              <a:t>http://dementiapathways.ie/_filecache/0c8/57e/37-gds.pdf</a:t>
            </a:r>
            <a:r>
              <a:rPr lang="en-GB"/>
              <a:t> </a:t>
            </a:r>
          </a:p>
        </p:txBody>
      </p:sp>
    </p:spTree>
    <p:extLst>
      <p:ext uri="{BB962C8B-B14F-4D97-AF65-F5344CB8AC3E}">
        <p14:creationId xmlns:p14="http://schemas.microsoft.com/office/powerpoint/2010/main" val="2283430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3525759461"/>
              </p:ext>
            </p:extLst>
          </p:nvPr>
        </p:nvGraphicFramePr>
        <p:xfrm>
          <a:off x="230909" y="1200727"/>
          <a:ext cx="5945664" cy="5489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1"/>
          <p:cNvSpPr>
            <a:spLocks noGrp="1"/>
          </p:cNvSpPr>
          <p:nvPr>
            <p:ph type="title"/>
          </p:nvPr>
        </p:nvSpPr>
        <p:spPr>
          <a:xfrm>
            <a:off x="230909" y="267854"/>
            <a:ext cx="5945664" cy="932873"/>
          </a:xfrm>
          <a:solidFill>
            <a:schemeClr val="bg2"/>
          </a:solidFill>
        </p:spPr>
        <p:txBody>
          <a:bodyPr>
            <a:normAutofit fontScale="90000"/>
          </a:bodyPr>
          <a:lstStyle/>
          <a:p>
            <a:r>
              <a:rPr lang="en-US"/>
              <a:t>Barriers to diagnosing </a:t>
            </a:r>
            <a:br>
              <a:rPr lang="en-US"/>
            </a:br>
            <a:r>
              <a:rPr lang="en-US"/>
              <a:t>depression </a:t>
            </a:r>
          </a:p>
        </p:txBody>
      </p:sp>
      <p:graphicFrame>
        <p:nvGraphicFramePr>
          <p:cNvPr id="5" name="Content Placeholder 4"/>
          <p:cNvGraphicFramePr>
            <a:graphicFrameLocks/>
          </p:cNvGraphicFramePr>
          <p:nvPr>
            <p:extLst>
              <p:ext uri="{D42A27DB-BD31-4B8C-83A1-F6EECF244321}">
                <p14:modId xmlns:p14="http://schemas.microsoft.com/office/powerpoint/2010/main" val="1331467703"/>
              </p:ext>
            </p:extLst>
          </p:nvPr>
        </p:nvGraphicFramePr>
        <p:xfrm>
          <a:off x="6176573" y="267853"/>
          <a:ext cx="5267282" cy="352367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9" name="Content Placeholder 4"/>
          <p:cNvGraphicFramePr>
            <a:graphicFrameLocks/>
          </p:cNvGraphicFramePr>
          <p:nvPr>
            <p:extLst>
              <p:ext uri="{D42A27DB-BD31-4B8C-83A1-F6EECF244321}">
                <p14:modId xmlns:p14="http://schemas.microsoft.com/office/powerpoint/2010/main" val="3394110762"/>
              </p:ext>
            </p:extLst>
          </p:nvPr>
        </p:nvGraphicFramePr>
        <p:xfrm>
          <a:off x="6176573" y="3629890"/>
          <a:ext cx="6015427" cy="306015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155376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1712146" y="1163259"/>
          <a:ext cx="10414712" cy="5474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p:cNvSpPr>
            <a:spLocks noGrp="1"/>
          </p:cNvSpPr>
          <p:nvPr>
            <p:ph type="title"/>
          </p:nvPr>
        </p:nvSpPr>
        <p:spPr>
          <a:xfrm>
            <a:off x="1346364" y="-126124"/>
            <a:ext cx="9905998" cy="1478570"/>
          </a:xfrm>
        </p:spPr>
        <p:txBody>
          <a:bodyPr>
            <a:normAutofit/>
          </a:bodyPr>
          <a:lstStyle/>
          <a:p>
            <a:r>
              <a:rPr lang="en-US" sz="3200"/>
              <a:t>Management of depression in older</a:t>
            </a:r>
            <a:br>
              <a:rPr lang="en-US" sz="3200"/>
            </a:br>
            <a:r>
              <a:rPr lang="en-US" sz="3200"/>
              <a:t>people in primary care </a:t>
            </a:r>
          </a:p>
        </p:txBody>
      </p:sp>
      <p:graphicFrame>
        <p:nvGraphicFramePr>
          <p:cNvPr id="9" name="Diagram 8"/>
          <p:cNvGraphicFramePr/>
          <p:nvPr/>
        </p:nvGraphicFramePr>
        <p:xfrm>
          <a:off x="6662081" y="911011"/>
          <a:ext cx="4713890" cy="88286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2" name="Diagram 11"/>
          <p:cNvGraphicFramePr/>
          <p:nvPr/>
        </p:nvGraphicFramePr>
        <p:xfrm>
          <a:off x="6195850" y="1876096"/>
          <a:ext cx="5549462" cy="315310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3" name="Diagram 12"/>
          <p:cNvGraphicFramePr/>
          <p:nvPr/>
        </p:nvGraphicFramePr>
        <p:xfrm>
          <a:off x="6479628" y="5249917"/>
          <a:ext cx="5281450" cy="1291108"/>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3232598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5675" y="189293"/>
            <a:ext cx="9905998" cy="1478570"/>
          </a:xfrm>
        </p:spPr>
        <p:txBody>
          <a:bodyPr/>
          <a:lstStyle/>
          <a:p>
            <a:r>
              <a:rPr lang="en-GB"/>
              <a:t>Therapies</a:t>
            </a:r>
          </a:p>
        </p:txBody>
      </p:sp>
      <p:sp>
        <p:nvSpPr>
          <p:cNvPr id="3" name="Content Placeholder 2"/>
          <p:cNvSpPr>
            <a:spLocks noGrp="1"/>
          </p:cNvSpPr>
          <p:nvPr>
            <p:ph idx="1"/>
          </p:nvPr>
        </p:nvSpPr>
        <p:spPr>
          <a:xfrm>
            <a:off x="5091764" y="560951"/>
            <a:ext cx="6677542" cy="2673137"/>
          </a:xfrm>
          <a:solidFill>
            <a:schemeClr val="accent4">
              <a:lumMod val="60000"/>
              <a:lumOff val="40000"/>
            </a:schemeClr>
          </a:solidFill>
        </p:spPr>
        <p:txBody>
          <a:bodyPr>
            <a:noAutofit/>
          </a:bodyPr>
          <a:lstStyle/>
          <a:p>
            <a:r>
              <a:rPr lang="en-GB" sz="3200"/>
              <a:t>Multidisciplinary geriatric mental health outreach services</a:t>
            </a:r>
          </a:p>
          <a:p>
            <a:r>
              <a:rPr lang="en-GB" sz="3200"/>
              <a:t>Collaborative and integrated mental and physical health care</a:t>
            </a:r>
          </a:p>
        </p:txBody>
      </p:sp>
      <p:sp>
        <p:nvSpPr>
          <p:cNvPr id="4" name="Rectangle 3"/>
          <p:cNvSpPr/>
          <p:nvPr/>
        </p:nvSpPr>
        <p:spPr>
          <a:xfrm>
            <a:off x="657359" y="1874856"/>
            <a:ext cx="4703912" cy="4216539"/>
          </a:xfrm>
          <a:prstGeom prst="rect">
            <a:avLst/>
          </a:prstGeom>
          <a:solidFill>
            <a:schemeClr val="accent4">
              <a:lumMod val="75000"/>
            </a:schemeClr>
          </a:solidFill>
        </p:spPr>
        <p:txBody>
          <a:bodyPr wrap="square">
            <a:spAutoFit/>
          </a:bodyPr>
          <a:lstStyle/>
          <a:p>
            <a:r>
              <a:rPr lang="en-GB" sz="3600"/>
              <a:t>Psychotherapy interventions</a:t>
            </a:r>
          </a:p>
          <a:p>
            <a:r>
              <a:rPr lang="en-GB" sz="2800"/>
              <a:t>❏ Cognitive </a:t>
            </a:r>
            <a:r>
              <a:rPr lang="en-GB" sz="2800" err="1"/>
              <a:t>behavioral</a:t>
            </a:r>
            <a:r>
              <a:rPr lang="en-GB" sz="2800"/>
              <a:t> therapy</a:t>
            </a:r>
          </a:p>
          <a:p>
            <a:r>
              <a:rPr lang="en-GB" sz="2800"/>
              <a:t>❏ </a:t>
            </a:r>
            <a:r>
              <a:rPr lang="en-GB" sz="2800" err="1"/>
              <a:t>Behavioral</a:t>
            </a:r>
            <a:r>
              <a:rPr lang="en-GB" sz="2800"/>
              <a:t> therapy</a:t>
            </a:r>
          </a:p>
          <a:p>
            <a:r>
              <a:rPr lang="en-GB" sz="2800"/>
              <a:t>❏ Problem-solving treatment</a:t>
            </a:r>
          </a:p>
          <a:p>
            <a:r>
              <a:rPr lang="en-GB" sz="2800"/>
              <a:t>❏ Interpersonal psychotherapy</a:t>
            </a:r>
          </a:p>
          <a:p>
            <a:r>
              <a:rPr lang="en-GB" sz="2800"/>
              <a:t>❏ Reminiscence therapy</a:t>
            </a:r>
          </a:p>
          <a:p>
            <a:r>
              <a:rPr lang="en-GB" sz="2800"/>
              <a:t>❏ Cognitive </a:t>
            </a:r>
            <a:r>
              <a:rPr lang="en-GB" sz="2800" err="1"/>
              <a:t>bibliotherapy</a:t>
            </a:r>
            <a:endParaRPr lang="en-GB" sz="2800"/>
          </a:p>
        </p:txBody>
      </p:sp>
      <p:sp>
        <p:nvSpPr>
          <p:cNvPr id="5" name="Rectangle 4"/>
          <p:cNvSpPr/>
          <p:nvPr/>
        </p:nvSpPr>
        <p:spPr>
          <a:xfrm>
            <a:off x="5361271" y="3234088"/>
            <a:ext cx="5173211" cy="646331"/>
          </a:xfrm>
          <a:prstGeom prst="rect">
            <a:avLst/>
          </a:prstGeom>
          <a:solidFill>
            <a:schemeClr val="accent4">
              <a:lumMod val="50000"/>
            </a:schemeClr>
          </a:solidFill>
        </p:spPr>
        <p:txBody>
          <a:bodyPr wrap="none">
            <a:spAutoFit/>
          </a:bodyPr>
          <a:lstStyle/>
          <a:p>
            <a:r>
              <a:rPr lang="en-GB" sz="3600"/>
              <a:t>Antidepressant medications</a:t>
            </a:r>
          </a:p>
        </p:txBody>
      </p:sp>
      <p:pic>
        <p:nvPicPr>
          <p:cNvPr id="6" name="Picture 5"/>
          <p:cNvPicPr>
            <a:picLocks noChangeAspect="1"/>
          </p:cNvPicPr>
          <p:nvPr/>
        </p:nvPicPr>
        <p:blipFill>
          <a:blip r:embed="rId3"/>
          <a:stretch>
            <a:fillRect/>
          </a:stretch>
        </p:blipFill>
        <p:spPr>
          <a:xfrm>
            <a:off x="5361271" y="3880419"/>
            <a:ext cx="6408036" cy="2951991"/>
          </a:xfrm>
          <a:prstGeom prst="rect">
            <a:avLst/>
          </a:prstGeom>
        </p:spPr>
      </p:pic>
    </p:spTree>
    <p:extLst>
      <p:ext uri="{BB962C8B-B14F-4D97-AF65-F5344CB8AC3E}">
        <p14:creationId xmlns:p14="http://schemas.microsoft.com/office/powerpoint/2010/main" val="3666122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300980623"/>
              </p:ext>
            </p:extLst>
          </p:nvPr>
        </p:nvGraphicFramePr>
        <p:xfrm>
          <a:off x="1141412" y="1478570"/>
          <a:ext cx="10430477" cy="4890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157179" y="0"/>
            <a:ext cx="9905998" cy="1478570"/>
          </a:xfrm>
        </p:spPr>
        <p:txBody>
          <a:bodyPr>
            <a:normAutofit/>
          </a:bodyPr>
          <a:lstStyle/>
          <a:p>
            <a:r>
              <a:rPr lang="en-US" sz="3200"/>
              <a:t>Management of depression in older</a:t>
            </a:r>
            <a:br>
              <a:rPr lang="en-US" sz="3200"/>
            </a:br>
            <a:r>
              <a:rPr lang="en-US" sz="3200"/>
              <a:t>people in primary care </a:t>
            </a:r>
          </a:p>
        </p:txBody>
      </p:sp>
    </p:spTree>
    <p:extLst>
      <p:ext uri="{BB962C8B-B14F-4D97-AF65-F5344CB8AC3E}">
        <p14:creationId xmlns:p14="http://schemas.microsoft.com/office/powerpoint/2010/main" val="70331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AFEDA-29C1-50F8-D1E0-22078BFCC49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51CF07F-9412-2AC1-D700-431944363551}"/>
              </a:ext>
            </a:extLst>
          </p:cNvPr>
          <p:cNvPicPr>
            <a:picLocks noGrp="1" noChangeAspect="1"/>
          </p:cNvPicPr>
          <p:nvPr>
            <p:ph idx="1"/>
          </p:nvPr>
        </p:nvPicPr>
        <p:blipFill>
          <a:blip r:embed="rId2"/>
          <a:stretch>
            <a:fillRect/>
          </a:stretch>
        </p:blipFill>
        <p:spPr>
          <a:xfrm>
            <a:off x="914400" y="554908"/>
            <a:ext cx="4167959" cy="5644527"/>
          </a:xfrm>
        </p:spPr>
      </p:pic>
      <p:sp>
        <p:nvSpPr>
          <p:cNvPr id="9" name="TextBox 8">
            <a:extLst>
              <a:ext uri="{FF2B5EF4-FFF2-40B4-BE49-F238E27FC236}">
                <a16:creationId xmlns:a16="http://schemas.microsoft.com/office/drawing/2014/main" id="{90323336-5753-92F2-9F4F-B3DBAB8D3023}"/>
              </a:ext>
            </a:extLst>
          </p:cNvPr>
          <p:cNvSpPr txBox="1"/>
          <p:nvPr/>
        </p:nvSpPr>
        <p:spPr>
          <a:xfrm>
            <a:off x="5500206" y="1285939"/>
            <a:ext cx="6103398" cy="2862322"/>
          </a:xfrm>
          <a:prstGeom prst="rect">
            <a:avLst/>
          </a:prstGeom>
          <a:noFill/>
        </p:spPr>
        <p:txBody>
          <a:bodyPr wrap="square">
            <a:spAutoFit/>
          </a:bodyPr>
          <a:lstStyle/>
          <a:p>
            <a:r>
              <a:rPr lang="en-GB" sz="6000" b="0" i="0">
                <a:effectLst/>
                <a:latin typeface="ProximaNova"/>
              </a:rPr>
              <a:t>What impact does depression have on the elderly?</a:t>
            </a:r>
            <a:endParaRPr lang="en-GB" sz="6000"/>
          </a:p>
        </p:txBody>
      </p:sp>
    </p:spTree>
    <p:extLst>
      <p:ext uri="{BB962C8B-B14F-4D97-AF65-F5344CB8AC3E}">
        <p14:creationId xmlns:p14="http://schemas.microsoft.com/office/powerpoint/2010/main" val="3181241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821" y="-220718"/>
            <a:ext cx="9905998" cy="1478570"/>
          </a:xfrm>
        </p:spPr>
        <p:txBody>
          <a:bodyPr/>
          <a:lstStyle/>
          <a:p>
            <a:r>
              <a:rPr lang="en-GB"/>
              <a:t>The impact of depression on the elderly </a:t>
            </a:r>
            <a:endParaRPr lang="en-US"/>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41629004"/>
              </p:ext>
            </p:extLst>
          </p:nvPr>
        </p:nvGraphicFramePr>
        <p:xfrm>
          <a:off x="839761" y="1207166"/>
          <a:ext cx="10320118" cy="5284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7025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649" y="0"/>
            <a:ext cx="9905998" cy="1478570"/>
          </a:xfrm>
        </p:spPr>
        <p:txBody>
          <a:bodyPr>
            <a:normAutofit/>
          </a:bodyPr>
          <a:lstStyle/>
          <a:p>
            <a:r>
              <a:rPr lang="en-US" sz="3200"/>
              <a:t>Poorer clinical outcomes and prognosis </a:t>
            </a:r>
            <a:br>
              <a:rPr lang="en-US" sz="3200"/>
            </a:br>
            <a:endParaRPr lang="en-US"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11770988"/>
              </p:ext>
            </p:extLst>
          </p:nvPr>
        </p:nvGraphicFramePr>
        <p:xfrm>
          <a:off x="867102" y="597395"/>
          <a:ext cx="10767849" cy="63709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830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10"/>
          <p:cNvGraphicFramePr>
            <a:graphicFrameLocks noGrp="1"/>
          </p:cNvGraphicFramePr>
          <p:nvPr>
            <p:ph idx="1"/>
            <p:extLst>
              <p:ext uri="{D42A27DB-BD31-4B8C-83A1-F6EECF244321}">
                <p14:modId xmlns:p14="http://schemas.microsoft.com/office/powerpoint/2010/main" val="3908201775"/>
              </p:ext>
            </p:extLst>
          </p:nvPr>
        </p:nvGraphicFramePr>
        <p:xfrm>
          <a:off x="4635062" y="2585546"/>
          <a:ext cx="7141780" cy="22860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86627" y="-281869"/>
            <a:ext cx="7880701" cy="1447383"/>
          </a:xfrm>
        </p:spPr>
        <p:txBody>
          <a:bodyPr>
            <a:normAutofit/>
          </a:bodyPr>
          <a:lstStyle/>
          <a:p>
            <a:r>
              <a:rPr lang="en-US" sz="2400"/>
              <a:t>Adverse health </a:t>
            </a:r>
            <a:r>
              <a:rPr lang="en-US" sz="2400" err="1"/>
              <a:t>behaviours</a:t>
            </a:r>
            <a:r>
              <a:rPr lang="en-US" sz="2400"/>
              <a:t> and poorer self-care </a:t>
            </a:r>
          </a:p>
        </p:txBody>
      </p:sp>
      <p:graphicFrame>
        <p:nvGraphicFramePr>
          <p:cNvPr id="6" name="Diagram 5"/>
          <p:cNvGraphicFramePr/>
          <p:nvPr>
            <p:extLst>
              <p:ext uri="{D42A27DB-BD31-4B8C-83A1-F6EECF244321}">
                <p14:modId xmlns:p14="http://schemas.microsoft.com/office/powerpoint/2010/main" val="1241044093"/>
              </p:ext>
            </p:extLst>
          </p:nvPr>
        </p:nvGraphicFramePr>
        <p:xfrm>
          <a:off x="0" y="1228458"/>
          <a:ext cx="6857326" cy="33918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p:cNvGraphicFramePr/>
          <p:nvPr>
            <p:extLst>
              <p:ext uri="{D42A27DB-BD31-4B8C-83A1-F6EECF244321}">
                <p14:modId xmlns:p14="http://schemas.microsoft.com/office/powerpoint/2010/main" val="913082385"/>
              </p:ext>
            </p:extLst>
          </p:nvPr>
        </p:nvGraphicFramePr>
        <p:xfrm>
          <a:off x="2664373" y="5218385"/>
          <a:ext cx="9175531" cy="151349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7" name="Diagram 6"/>
          <p:cNvGraphicFramePr/>
          <p:nvPr>
            <p:extLst>
              <p:ext uri="{D42A27DB-BD31-4B8C-83A1-F6EECF244321}">
                <p14:modId xmlns:p14="http://schemas.microsoft.com/office/powerpoint/2010/main" val="1322444492"/>
              </p:ext>
            </p:extLst>
          </p:nvPr>
        </p:nvGraphicFramePr>
        <p:xfrm>
          <a:off x="8099410" y="4049"/>
          <a:ext cx="4092590" cy="137837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8" name="Diagram 7"/>
          <p:cNvGraphicFramePr/>
          <p:nvPr>
            <p:extLst>
              <p:ext uri="{D42A27DB-BD31-4B8C-83A1-F6EECF244321}">
                <p14:modId xmlns:p14="http://schemas.microsoft.com/office/powerpoint/2010/main" val="3452883198"/>
              </p:ext>
            </p:extLst>
          </p:nvPr>
        </p:nvGraphicFramePr>
        <p:xfrm>
          <a:off x="163958" y="372924"/>
          <a:ext cx="6102084" cy="171106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graphicFrame>
        <p:nvGraphicFramePr>
          <p:cNvPr id="3" name="Diagram 2"/>
          <p:cNvGraphicFramePr/>
          <p:nvPr>
            <p:extLst>
              <p:ext uri="{D42A27DB-BD31-4B8C-83A1-F6EECF244321}">
                <p14:modId xmlns:p14="http://schemas.microsoft.com/office/powerpoint/2010/main" val="1022280946"/>
              </p:ext>
            </p:extLst>
          </p:nvPr>
        </p:nvGraphicFramePr>
        <p:xfrm>
          <a:off x="6127531" y="1512351"/>
          <a:ext cx="6096000" cy="1200329"/>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graphicFrame>
        <p:nvGraphicFramePr>
          <p:cNvPr id="12" name="Diagram 11"/>
          <p:cNvGraphicFramePr/>
          <p:nvPr>
            <p:extLst>
              <p:ext uri="{D42A27DB-BD31-4B8C-83A1-F6EECF244321}">
                <p14:modId xmlns:p14="http://schemas.microsoft.com/office/powerpoint/2010/main" val="1232730121"/>
              </p:ext>
            </p:extLst>
          </p:nvPr>
        </p:nvGraphicFramePr>
        <p:xfrm>
          <a:off x="86627" y="3532473"/>
          <a:ext cx="2866945" cy="3766120"/>
        </p:xfrm>
        <a:graphic>
          <a:graphicData uri="http://schemas.openxmlformats.org/drawingml/2006/diagram">
            <dgm:relIds xmlns:dgm="http://schemas.openxmlformats.org/drawingml/2006/diagram" xmlns:r="http://schemas.openxmlformats.org/officeDocument/2006/relationships" r:dm="rId32" r:lo="rId33" r:qs="rId34" r:cs="rId35"/>
          </a:graphicData>
        </a:graphic>
      </p:graphicFrame>
    </p:spTree>
    <p:extLst>
      <p:ext uri="{BB962C8B-B14F-4D97-AF65-F5344CB8AC3E}">
        <p14:creationId xmlns:p14="http://schemas.microsoft.com/office/powerpoint/2010/main" val="41022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3908014475"/>
              </p:ext>
            </p:extLst>
          </p:nvPr>
        </p:nvGraphicFramePr>
        <p:xfrm>
          <a:off x="747202" y="680921"/>
          <a:ext cx="4330306" cy="1913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158933" y="-405405"/>
            <a:ext cx="9905998" cy="1478570"/>
          </a:xfrm>
        </p:spPr>
        <p:txBody>
          <a:bodyPr/>
          <a:lstStyle/>
          <a:p>
            <a:r>
              <a:rPr lang="en-GB"/>
              <a:t>The impact of depression </a:t>
            </a:r>
            <a:endParaRPr lang="en-US"/>
          </a:p>
        </p:txBody>
      </p:sp>
      <p:graphicFrame>
        <p:nvGraphicFramePr>
          <p:cNvPr id="13" name="Diagram 12"/>
          <p:cNvGraphicFramePr/>
          <p:nvPr>
            <p:extLst>
              <p:ext uri="{D42A27DB-BD31-4B8C-83A1-F6EECF244321}">
                <p14:modId xmlns:p14="http://schemas.microsoft.com/office/powerpoint/2010/main" val="3555921666"/>
              </p:ext>
            </p:extLst>
          </p:nvPr>
        </p:nvGraphicFramePr>
        <p:xfrm>
          <a:off x="441434" y="4975233"/>
          <a:ext cx="11340997" cy="1734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3" name="Diagram 2"/>
          <p:cNvGraphicFramePr/>
          <p:nvPr>
            <p:extLst>
              <p:ext uri="{D42A27DB-BD31-4B8C-83A1-F6EECF244321}">
                <p14:modId xmlns:p14="http://schemas.microsoft.com/office/powerpoint/2010/main" val="1371515263"/>
              </p:ext>
            </p:extLst>
          </p:nvPr>
        </p:nvGraphicFramePr>
        <p:xfrm>
          <a:off x="5006109" y="2389052"/>
          <a:ext cx="4313381" cy="258618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4" name="Diagram 13"/>
          <p:cNvGraphicFramePr/>
          <p:nvPr>
            <p:extLst>
              <p:ext uri="{D42A27DB-BD31-4B8C-83A1-F6EECF244321}">
                <p14:modId xmlns:p14="http://schemas.microsoft.com/office/powerpoint/2010/main" val="2924386563"/>
              </p:ext>
            </p:extLst>
          </p:nvPr>
        </p:nvGraphicFramePr>
        <p:xfrm>
          <a:off x="8281759" y="12123"/>
          <a:ext cx="4538403" cy="3580824"/>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pSp>
        <p:nvGrpSpPr>
          <p:cNvPr id="15" name="Group 14"/>
          <p:cNvGrpSpPr/>
          <p:nvPr/>
        </p:nvGrpSpPr>
        <p:grpSpPr>
          <a:xfrm>
            <a:off x="6387754" y="818536"/>
            <a:ext cx="2356017" cy="924387"/>
            <a:chOff x="544840" y="0"/>
            <a:chExt cx="2356017" cy="924387"/>
          </a:xfrm>
        </p:grpSpPr>
        <p:sp>
          <p:nvSpPr>
            <p:cNvPr id="16" name="Rounded Rectangle 15"/>
            <p:cNvSpPr/>
            <p:nvPr/>
          </p:nvSpPr>
          <p:spPr>
            <a:xfrm>
              <a:off x="544840" y="0"/>
              <a:ext cx="2356017" cy="924387"/>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17" name="Rounded Rectangle 4"/>
            <p:cNvSpPr txBox="1"/>
            <p:nvPr/>
          </p:nvSpPr>
          <p:spPr>
            <a:xfrm>
              <a:off x="589965" y="45125"/>
              <a:ext cx="2265767" cy="83413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a:t>depression-executive dysfunction syndrome"</a:t>
              </a:r>
            </a:p>
          </p:txBody>
        </p:sp>
      </p:grpSp>
      <p:graphicFrame>
        <p:nvGraphicFramePr>
          <p:cNvPr id="8" name="Diagram 7"/>
          <p:cNvGraphicFramePr/>
          <p:nvPr>
            <p:extLst>
              <p:ext uri="{D42A27DB-BD31-4B8C-83A1-F6EECF244321}">
                <p14:modId xmlns:p14="http://schemas.microsoft.com/office/powerpoint/2010/main" val="3726899508"/>
              </p:ext>
            </p:extLst>
          </p:nvPr>
        </p:nvGraphicFramePr>
        <p:xfrm>
          <a:off x="441434" y="2733575"/>
          <a:ext cx="5073842" cy="1963553"/>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Tree>
    <p:extLst>
      <p:ext uri="{BB962C8B-B14F-4D97-AF65-F5344CB8AC3E}">
        <p14:creationId xmlns:p14="http://schemas.microsoft.com/office/powerpoint/2010/main" val="2264204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7991" y="-236483"/>
            <a:ext cx="9905998" cy="1478570"/>
          </a:xfrm>
        </p:spPr>
        <p:txBody>
          <a:bodyPr/>
          <a:lstStyle/>
          <a:p>
            <a:r>
              <a:rPr lang="en-GB"/>
              <a:t>The impact of depression </a:t>
            </a:r>
            <a:endParaRPr lang="en-US"/>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369603594"/>
              </p:ext>
            </p:extLst>
          </p:nvPr>
        </p:nvGraphicFramePr>
        <p:xfrm>
          <a:off x="536027" y="1040525"/>
          <a:ext cx="5102771" cy="5458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5785698" y="6350140"/>
            <a:ext cx="5673733" cy="369332"/>
          </a:xfrm>
          <a:prstGeom prst="rect">
            <a:avLst/>
          </a:prstGeom>
        </p:spPr>
        <p:txBody>
          <a:bodyPr wrap="none">
            <a:spAutoFit/>
          </a:bodyPr>
          <a:lstStyle/>
          <a:p>
            <a:r>
              <a:rPr lang="en-US">
                <a:hlinkClick r:id="rId7"/>
              </a:rPr>
              <a:t>http://www.ncbi.nlm.nih.gov/pmc/articles/PMC2788400/</a:t>
            </a:r>
            <a:r>
              <a:rPr lang="en-US"/>
              <a:t>  </a:t>
            </a:r>
          </a:p>
        </p:txBody>
      </p:sp>
      <p:graphicFrame>
        <p:nvGraphicFramePr>
          <p:cNvPr id="8" name="Diagram 7"/>
          <p:cNvGraphicFramePr/>
          <p:nvPr>
            <p:extLst>
              <p:ext uri="{D42A27DB-BD31-4B8C-83A1-F6EECF244321}">
                <p14:modId xmlns:p14="http://schemas.microsoft.com/office/powerpoint/2010/main" val="3757191521"/>
              </p:ext>
            </p:extLst>
          </p:nvPr>
        </p:nvGraphicFramePr>
        <p:xfrm>
          <a:off x="6211615" y="290463"/>
          <a:ext cx="5202620" cy="329499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9" name="Diagram 8"/>
          <p:cNvGraphicFramePr/>
          <p:nvPr>
            <p:extLst>
              <p:ext uri="{D42A27DB-BD31-4B8C-83A1-F6EECF244321}">
                <p14:modId xmlns:p14="http://schemas.microsoft.com/office/powerpoint/2010/main" val="1072956521"/>
              </p:ext>
            </p:extLst>
          </p:nvPr>
        </p:nvGraphicFramePr>
        <p:xfrm>
          <a:off x="5501919" y="3244334"/>
          <a:ext cx="6690081" cy="286932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561856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873" y="759125"/>
            <a:ext cx="2671462" cy="1010160"/>
          </a:xfrm>
          <a:solidFill>
            <a:schemeClr val="tx2">
              <a:lumMod val="50000"/>
            </a:schemeClr>
          </a:solidFill>
        </p:spPr>
        <p:txBody>
          <a:bodyPr/>
          <a:lstStyle/>
          <a:p>
            <a:r>
              <a:rPr lang="en-GB"/>
              <a:t>Summary</a:t>
            </a:r>
          </a:p>
        </p:txBody>
      </p:sp>
      <p:sp>
        <p:nvSpPr>
          <p:cNvPr id="3" name="Content Placeholder 2"/>
          <p:cNvSpPr>
            <a:spLocks noGrp="1"/>
          </p:cNvSpPr>
          <p:nvPr>
            <p:ph idx="1"/>
          </p:nvPr>
        </p:nvSpPr>
        <p:spPr>
          <a:xfrm>
            <a:off x="899873" y="1966823"/>
            <a:ext cx="9905999" cy="4359216"/>
          </a:xfrm>
          <a:solidFill>
            <a:schemeClr val="bg2">
              <a:lumMod val="60000"/>
              <a:lumOff val="40000"/>
            </a:schemeClr>
          </a:solidFill>
        </p:spPr>
        <p:txBody>
          <a:bodyPr>
            <a:normAutofit/>
          </a:bodyPr>
          <a:lstStyle/>
          <a:p>
            <a:r>
              <a:rPr lang="en-GB" sz="3200"/>
              <a:t>Depression is prevalent amongst older people</a:t>
            </a:r>
          </a:p>
          <a:p>
            <a:r>
              <a:rPr lang="en-GB" sz="3200"/>
              <a:t>They do not always receive appropriate help</a:t>
            </a:r>
          </a:p>
          <a:p>
            <a:r>
              <a:rPr lang="en-GB" sz="3200"/>
              <a:t>There are a number of barriers to gaining help</a:t>
            </a:r>
          </a:p>
          <a:p>
            <a:r>
              <a:rPr lang="en-GB" sz="3200"/>
              <a:t>Issues with diagnosis</a:t>
            </a:r>
          </a:p>
          <a:p>
            <a:r>
              <a:rPr lang="en-GB" sz="3200"/>
              <a:t>Adverse outcomes: physical health and cognition </a:t>
            </a:r>
          </a:p>
          <a:p>
            <a:r>
              <a:rPr lang="en-GB" sz="3200"/>
              <a:t>Impact on caregivers</a:t>
            </a:r>
          </a:p>
        </p:txBody>
      </p:sp>
    </p:spTree>
    <p:extLst>
      <p:ext uri="{BB962C8B-B14F-4D97-AF65-F5344CB8AC3E}">
        <p14:creationId xmlns:p14="http://schemas.microsoft.com/office/powerpoint/2010/main" val="10961398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26095-876F-F41C-67F2-F275621C41B7}"/>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720A0055-1ECA-7DCC-897E-9DBFA12B61EB}"/>
              </a:ext>
            </a:extLst>
          </p:cNvPr>
          <p:cNvSpPr>
            <a:spLocks noGrp="1"/>
          </p:cNvSpPr>
          <p:nvPr>
            <p:ph idx="1"/>
          </p:nvPr>
        </p:nvSpPr>
        <p:spPr>
          <a:xfrm>
            <a:off x="850790" y="1971923"/>
            <a:ext cx="10196621" cy="3819278"/>
          </a:xfrm>
        </p:spPr>
        <p:txBody>
          <a:bodyPr>
            <a:normAutofit fontScale="92500"/>
          </a:bodyPr>
          <a:lstStyle/>
          <a:p>
            <a:pPr>
              <a:lnSpc>
                <a:spcPct val="107000"/>
              </a:lnSpc>
              <a:spcAft>
                <a:spcPts val="800"/>
              </a:spcAft>
            </a:pPr>
            <a:r>
              <a:rPr lang="en-GB" sz="3600">
                <a:effectLst/>
                <a:latin typeface="Times New Roman" panose="02020603050405020304" pitchFamily="18" charset="0"/>
                <a:ea typeface="Calibri" panose="020F0502020204030204" pitchFamily="34" charset="0"/>
                <a:cs typeface="Arial" panose="020B0604020202020204" pitchFamily="34" charset="0"/>
              </a:rPr>
              <a:t>Search for the various scales/questionnaires and research used to measure depression/psychopathology in old age. </a:t>
            </a:r>
            <a:endParaRPr lang="en-GB" sz="36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36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3600">
                <a:effectLst/>
                <a:latin typeface="Times New Roman" panose="02020603050405020304" pitchFamily="18" charset="0"/>
                <a:ea typeface="Calibri" panose="020F0502020204030204" pitchFamily="34" charset="0"/>
                <a:cs typeface="Arial" panose="020B0604020202020204" pitchFamily="34" charset="0"/>
              </a:rPr>
              <a:t>Discuss the issues with these measures? </a:t>
            </a:r>
            <a:endParaRPr lang="en-GB" sz="36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3600">
                <a:effectLst/>
                <a:latin typeface="Times New Roman" panose="02020603050405020304" pitchFamily="18" charset="0"/>
                <a:ea typeface="Calibri" panose="020F0502020204030204" pitchFamily="34" charset="0"/>
                <a:cs typeface="Arial" panose="020B0604020202020204" pitchFamily="34" charset="0"/>
              </a:rPr>
              <a:t>Report back to the class.</a:t>
            </a:r>
            <a:endParaRPr lang="en-GB" sz="3600">
              <a:effectLst/>
              <a:latin typeface="Calibri" panose="020F0502020204030204" pitchFamily="34" charset="0"/>
              <a:ea typeface="Calibri" panose="020F0502020204030204" pitchFamily="34" charset="0"/>
              <a:cs typeface="Arial" panose="020B0604020202020204" pitchFamily="34" charset="0"/>
            </a:endParaRPr>
          </a:p>
          <a:p>
            <a:endParaRPr lang="en-GB" sz="4400"/>
          </a:p>
        </p:txBody>
      </p:sp>
    </p:spTree>
    <p:extLst>
      <p:ext uri="{BB962C8B-B14F-4D97-AF65-F5344CB8AC3E}">
        <p14:creationId xmlns:p14="http://schemas.microsoft.com/office/powerpoint/2010/main" val="1143056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295882"/>
            <a:ext cx="9905998" cy="1478570"/>
          </a:xfrm>
        </p:spPr>
        <p:txBody>
          <a:bodyPr/>
          <a:lstStyle/>
          <a:p>
            <a:r>
              <a:rPr lang="en-GB"/>
              <a:t>References </a:t>
            </a:r>
            <a:endParaRPr lang="en-US"/>
          </a:p>
        </p:txBody>
      </p:sp>
      <p:sp>
        <p:nvSpPr>
          <p:cNvPr id="3" name="Content Placeholder 2"/>
          <p:cNvSpPr>
            <a:spLocks noGrp="1"/>
          </p:cNvSpPr>
          <p:nvPr>
            <p:ph idx="1"/>
          </p:nvPr>
        </p:nvSpPr>
        <p:spPr>
          <a:xfrm>
            <a:off x="1141412" y="740978"/>
            <a:ext cx="9905999" cy="5927835"/>
          </a:xfrm>
        </p:spPr>
        <p:txBody>
          <a:bodyPr>
            <a:noAutofit/>
          </a:bodyPr>
          <a:lstStyle/>
          <a:p>
            <a:r>
              <a:rPr lang="en-US" sz="1600"/>
              <a:t> Godfrey M et al (2005). Literature and policy review on prevention and services. UK Inquiry into Mental Health and Well-Being in Later Life. London: Age Concern/Mental Health Foundation.</a:t>
            </a:r>
          </a:p>
          <a:p>
            <a:r>
              <a:rPr lang="en-US" sz="1600"/>
              <a:t> Craig R, </a:t>
            </a:r>
            <a:r>
              <a:rPr lang="en-US" sz="1600" err="1"/>
              <a:t>Mindell</a:t>
            </a:r>
            <a:r>
              <a:rPr lang="en-US" sz="1600"/>
              <a:t> J (</a:t>
            </a:r>
            <a:r>
              <a:rPr lang="en-US" sz="1600" err="1"/>
              <a:t>eds</a:t>
            </a:r>
            <a:r>
              <a:rPr lang="en-US" sz="1600"/>
              <a:t>) (2007). Health survey for England 2005: the health of older people. London: Information Centre.</a:t>
            </a:r>
          </a:p>
          <a:p>
            <a:r>
              <a:rPr lang="en-US" sz="1600"/>
              <a:t>Age Concern (2006). Promoting mental health and well-being in later life: a first report from the UK Inquiry into Mental Health and Well-Being in Later Life. London: Age Concern/Mental Health Foundation.</a:t>
            </a:r>
          </a:p>
          <a:p>
            <a:r>
              <a:rPr lang="en-US" sz="1600"/>
              <a:t> </a:t>
            </a:r>
            <a:r>
              <a:rPr lang="en-US" sz="1600" err="1"/>
              <a:t>Rait</a:t>
            </a:r>
            <a:r>
              <a:rPr lang="en-US" sz="1600"/>
              <a:t> G, Burns A, Chew CA (1996). Old age, ethnicity and mental illness: a triple whammy. British Medical Journal 313: 1347–1348.</a:t>
            </a:r>
          </a:p>
          <a:p>
            <a:r>
              <a:rPr lang="en-US" sz="1600"/>
              <a:t> Amore M, </a:t>
            </a:r>
            <a:r>
              <a:rPr lang="en-US" sz="1600" err="1"/>
              <a:t>Tagariello</a:t>
            </a:r>
            <a:r>
              <a:rPr lang="en-US" sz="1600"/>
              <a:t> P, </a:t>
            </a:r>
            <a:r>
              <a:rPr lang="en-US" sz="1600" err="1"/>
              <a:t>Laterza</a:t>
            </a:r>
            <a:r>
              <a:rPr lang="en-US" sz="1600"/>
              <a:t> C, </a:t>
            </a:r>
            <a:r>
              <a:rPr lang="en-US" sz="1600" err="1"/>
              <a:t>Savoia</a:t>
            </a:r>
            <a:r>
              <a:rPr lang="en-US" sz="1600"/>
              <a:t> EM (2007). Subtypes of depression in dementia. Archives of Gerontology and Geriatrics 44 (s1): 23–33.</a:t>
            </a:r>
          </a:p>
          <a:p>
            <a:r>
              <a:rPr lang="en-US" sz="1600"/>
              <a:t> </a:t>
            </a:r>
            <a:r>
              <a:rPr lang="en-US" sz="1600" err="1"/>
              <a:t>Egede</a:t>
            </a:r>
            <a:r>
              <a:rPr lang="en-US" sz="1600"/>
              <a:t> LE (2007). Major depression in individuals with chronic medical disorders: prevalence, correlates and association with health resource utilization, lost productivity and functional disability. General Hospital Psychiatry 29(5): 409–416. 10</a:t>
            </a:r>
          </a:p>
          <a:p>
            <a:r>
              <a:rPr lang="en-US" sz="1600"/>
              <a:t> NICE (2009). Depression in adults with a chronic physical health problem: treatment and management. London: NICE. </a:t>
            </a:r>
            <a:r>
              <a:rPr lang="en-US" sz="1600">
                <a:hlinkClick r:id="rId2"/>
              </a:rPr>
              <a:t>http://www</a:t>
            </a:r>
            <a:r>
              <a:rPr lang="en-US" sz="1600"/>
              <a:t>. nice.org.uk/</a:t>
            </a:r>
            <a:r>
              <a:rPr lang="en-US" sz="1600" err="1"/>
              <a:t>nicemedia</a:t>
            </a:r>
            <a:r>
              <a:rPr lang="en-US" sz="1600"/>
              <a:t>/pdf/CG91FullGuideline.pdf [accessed February 2016] </a:t>
            </a:r>
          </a:p>
          <a:p>
            <a:r>
              <a:rPr lang="en-US" sz="1600" err="1"/>
              <a:t>Moussavi</a:t>
            </a:r>
            <a:r>
              <a:rPr lang="en-US" sz="1600"/>
              <a:t> S, </a:t>
            </a:r>
            <a:r>
              <a:rPr lang="en-US" sz="1600" err="1"/>
              <a:t>Chatterji</a:t>
            </a:r>
            <a:r>
              <a:rPr lang="en-US" sz="1600"/>
              <a:t> S, Verdes E et al (2007). Depression, chronic disease and decrements in health. Results from the world Health Surveys. Lancet 370: 851–858.</a:t>
            </a:r>
          </a:p>
        </p:txBody>
      </p:sp>
    </p:spTree>
    <p:extLst>
      <p:ext uri="{BB962C8B-B14F-4D97-AF65-F5344CB8AC3E}">
        <p14:creationId xmlns:p14="http://schemas.microsoft.com/office/powerpoint/2010/main" val="29489970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18147" y="753978"/>
            <a:ext cx="11197390" cy="1947735"/>
          </a:xfrm>
        </p:spPr>
        <p:txBody>
          <a:bodyPr>
            <a:noAutofit/>
          </a:bodyPr>
          <a:lstStyle/>
          <a:p>
            <a:r>
              <a:rPr lang="en-US" sz="1800"/>
              <a:t>Dewey, </a:t>
            </a:r>
            <a:r>
              <a:rPr lang="en-US" sz="1800" err="1"/>
              <a:t>Saz</a:t>
            </a:r>
            <a:r>
              <a:rPr lang="en-US" sz="1800"/>
              <a:t> (2001). Dementia, cognitive impairment and mortality in persons aged 65 and over living in the community: a systematic review of the literature. International Journal of Geriatric Psychiatry 16(8): 751–761.</a:t>
            </a:r>
          </a:p>
          <a:p>
            <a:r>
              <a:rPr lang="en-US" sz="1800" err="1"/>
              <a:t>Mykletun</a:t>
            </a:r>
            <a:r>
              <a:rPr lang="en-US" sz="1800"/>
              <a:t> A, </a:t>
            </a:r>
            <a:r>
              <a:rPr lang="en-US" sz="1800" err="1"/>
              <a:t>Bjerkeset</a:t>
            </a:r>
            <a:r>
              <a:rPr lang="en-US" sz="1800"/>
              <a:t> O, </a:t>
            </a:r>
            <a:r>
              <a:rPr lang="en-US" sz="1800" err="1"/>
              <a:t>Øverland</a:t>
            </a:r>
            <a:r>
              <a:rPr lang="en-US" sz="1800"/>
              <a:t> S et al (2009). Levels of anxiety and depression as predictors of mortality: the HUNT study. British Journal of Psychiatry 195: 118–125.</a:t>
            </a:r>
          </a:p>
          <a:p>
            <a:r>
              <a:rPr lang="en-US" sz="1800"/>
              <a:t>Hemingway M, Marmot M (1999). Psychosocial factors in the </a:t>
            </a:r>
            <a:r>
              <a:rPr lang="en-US" sz="1800" err="1"/>
              <a:t>aetiology</a:t>
            </a:r>
            <a:r>
              <a:rPr lang="en-US" sz="1800"/>
              <a:t> and prognosis of coronary heart disease: systematic review of prospective cohort studies. British Medical Journal 318: 1460.</a:t>
            </a:r>
          </a:p>
          <a:p>
            <a:r>
              <a:rPr lang="en-US" sz="1800"/>
              <a:t>Nicholson A, </a:t>
            </a:r>
            <a:r>
              <a:rPr lang="en-US" sz="1800" err="1"/>
              <a:t>Kuper</a:t>
            </a:r>
            <a:r>
              <a:rPr lang="en-US" sz="1800"/>
              <a:t> H, Hemingway M (2006). Depression as an </a:t>
            </a:r>
            <a:r>
              <a:rPr lang="en-US" sz="1800" err="1"/>
              <a:t>aetiologic</a:t>
            </a:r>
            <a:r>
              <a:rPr lang="en-US" sz="1800"/>
              <a:t> and prognostic factor in coronary heart disease: a meta-analysis of 6362 events among 146,538 participants in 54 observational studies. European Heart Journal 27(23): 2763-2774</a:t>
            </a:r>
          </a:p>
          <a:p>
            <a:r>
              <a:rPr lang="en-US" sz="1800"/>
              <a:t>National Confidential Inquiry into Suicides and Homicides (2010). Annual report: England and Wales. Manchester: National Confidential Inquiry into Suicides and Homicides http://www. medicine.manchester.ac.uk/psychiatry/research/suicide/prevention/ </a:t>
            </a:r>
            <a:r>
              <a:rPr lang="en-US" sz="1800" err="1"/>
              <a:t>nci</a:t>
            </a:r>
            <a:r>
              <a:rPr lang="en-US" sz="1800"/>
              <a:t>/</a:t>
            </a:r>
            <a:r>
              <a:rPr lang="en-US" sz="1800" err="1"/>
              <a:t>inquiryannualreports</a:t>
            </a:r>
            <a:r>
              <a:rPr lang="en-US" sz="1800"/>
              <a:t>/AnnualReportJuly2010.pdf [accessed February 2016]</a:t>
            </a:r>
          </a:p>
          <a:p>
            <a:r>
              <a:rPr lang="en-US" sz="1800" err="1"/>
              <a:t>Alexopoulus</a:t>
            </a:r>
            <a:r>
              <a:rPr lang="en-US" sz="1800"/>
              <a:t> A (2005). Depression in the elderly. Lancet 365:1961– 1970.</a:t>
            </a:r>
          </a:p>
          <a:p>
            <a:r>
              <a:rPr lang="en-US" sz="1800"/>
              <a:t>Burroughs H, Morley M, Lovell K et al (2006). ‘Justifiable depression’: how health professionals and patients view late-life depression – a qualitative study. Family Practice 23: 369–377.</a:t>
            </a:r>
          </a:p>
          <a:p>
            <a:r>
              <a:rPr lang="en-US" sz="1800"/>
              <a:t>Foresight Mental Capital and Wellbeing Project (2008). Final project report. London: Government </a:t>
            </a:r>
            <a:r>
              <a:rPr lang="en-US" sz="1800" err="1"/>
              <a:t>Officefor</a:t>
            </a:r>
            <a:r>
              <a:rPr lang="en-US" sz="1800"/>
              <a:t> Science</a:t>
            </a:r>
          </a:p>
        </p:txBody>
      </p:sp>
      <p:sp>
        <p:nvSpPr>
          <p:cNvPr id="4" name="Title 1"/>
          <p:cNvSpPr>
            <a:spLocks noGrp="1"/>
          </p:cNvSpPr>
          <p:nvPr>
            <p:ph type="title"/>
          </p:nvPr>
        </p:nvSpPr>
        <p:spPr>
          <a:xfrm>
            <a:off x="1141413" y="-232820"/>
            <a:ext cx="9905998" cy="1478570"/>
          </a:xfrm>
        </p:spPr>
        <p:txBody>
          <a:bodyPr/>
          <a:lstStyle/>
          <a:p>
            <a:r>
              <a:rPr lang="en-GB"/>
              <a:t>References </a:t>
            </a:r>
            <a:endParaRPr lang="en-US"/>
          </a:p>
        </p:txBody>
      </p:sp>
    </p:spTree>
    <p:extLst>
      <p:ext uri="{BB962C8B-B14F-4D97-AF65-F5344CB8AC3E}">
        <p14:creationId xmlns:p14="http://schemas.microsoft.com/office/powerpoint/2010/main" val="19958162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9538" y="1230814"/>
            <a:ext cx="9905999" cy="5374938"/>
          </a:xfrm>
        </p:spPr>
        <p:txBody>
          <a:bodyPr>
            <a:normAutofit fontScale="62500" lnSpcReduction="20000"/>
          </a:bodyPr>
          <a:lstStyle/>
          <a:p>
            <a:r>
              <a:rPr lang="en-US"/>
              <a:t> Department of Health (2011). Talking therapies: a four-year plan of action. London: Department of Health</a:t>
            </a:r>
          </a:p>
          <a:p>
            <a:r>
              <a:rPr lang="en-US"/>
              <a:t> Givens J, </a:t>
            </a:r>
            <a:r>
              <a:rPr lang="en-US" err="1"/>
              <a:t>Datto</a:t>
            </a:r>
            <a:r>
              <a:rPr lang="en-US"/>
              <a:t> C, </a:t>
            </a:r>
            <a:r>
              <a:rPr lang="en-US" err="1"/>
              <a:t>Ruckdeschel</a:t>
            </a:r>
            <a:r>
              <a:rPr lang="en-US"/>
              <a:t> K et al (2006). Older patients’ aversion to antidepressants: a qualitative study. Journal of General Internal Medicine 21:146–151.</a:t>
            </a:r>
          </a:p>
          <a:p>
            <a:r>
              <a:rPr lang="en-US"/>
              <a:t>Woods R, Roth A (2005). Effectiveness of psychological interventions with older people. In: Roth A, </a:t>
            </a:r>
            <a:r>
              <a:rPr lang="en-US" err="1"/>
              <a:t>Fonagy</a:t>
            </a:r>
            <a:r>
              <a:rPr lang="en-US"/>
              <a:t> P (</a:t>
            </a:r>
            <a:r>
              <a:rPr lang="en-US" err="1"/>
              <a:t>eds</a:t>
            </a:r>
            <a:r>
              <a:rPr lang="en-US"/>
              <a:t>). What works for whom? A critical review of psychotherapy research (second edition). New York: Guilford Press 425–446.</a:t>
            </a:r>
          </a:p>
          <a:p>
            <a:r>
              <a:rPr lang="en-US"/>
              <a:t>Kendrick T, </a:t>
            </a:r>
            <a:r>
              <a:rPr lang="en-US" err="1"/>
              <a:t>Dowrick</a:t>
            </a:r>
            <a:r>
              <a:rPr lang="en-US"/>
              <a:t> C, McBride A et al (2009). Management of depression in UK general practice in relation to scores on depression severity questionnaires: analysis of medical record data. British Medical Journal 338: b750. </a:t>
            </a:r>
          </a:p>
          <a:p>
            <a:r>
              <a:rPr lang="en-US"/>
              <a:t>Mead N, Lester H, Chew-Graham C et al (2010). Effects of befriending on depressive symptoms and distress: systematic review and meta-analysis. British Journal of Psychiatry 196: 96–101.</a:t>
            </a:r>
          </a:p>
          <a:p>
            <a:r>
              <a:rPr lang="en-US"/>
              <a:t>Chew-Graham CA, Lovell K, Roberts C et al (2007). A randomized controlled trial to test the feasibility of a collaborative care model for the management of depression in older people. British Journal of General Practice 57: 364–369.</a:t>
            </a:r>
          </a:p>
          <a:p>
            <a:r>
              <a:rPr lang="en-US" err="1"/>
              <a:t>Netuveli</a:t>
            </a:r>
            <a:r>
              <a:rPr lang="en-US"/>
              <a:t> G, Wiggins RD, Montgomery SM, </a:t>
            </a:r>
            <a:r>
              <a:rPr lang="en-US" err="1"/>
              <a:t>Hildon</a:t>
            </a:r>
            <a:r>
              <a:rPr lang="en-US"/>
              <a:t> Z (2008). Mental health and resilience at older ages: bouncing back after adversity in the British Household Panel Survey. Journal of Epidemiology and Community Health 62 (11): 987–991.</a:t>
            </a:r>
          </a:p>
          <a:p>
            <a:r>
              <a:rPr lang="en-US"/>
              <a:t>White H, McConnell E, </a:t>
            </a:r>
            <a:r>
              <a:rPr lang="en-US" err="1"/>
              <a:t>Clipp</a:t>
            </a:r>
            <a:r>
              <a:rPr lang="en-US"/>
              <a:t> E (2002). A randomized controlled trial of the psychosocial impact of providing internet training and access to older adults. Aging &amp; Mental Health 6(3): 213–221.</a:t>
            </a:r>
          </a:p>
          <a:p>
            <a:r>
              <a:rPr lang="en-US" err="1"/>
              <a:t>Windle</a:t>
            </a:r>
            <a:r>
              <a:rPr lang="en-US"/>
              <a:t> J, Hughes D, Lick P et al (2008). Public health interventions to promote mental well-being in people aged 65 and over: systematic review of effectiveness and cost-effectiveness. London: NICE. http://www.nice.org.uk/nicemedia/live/11999/42401/42401. pdf [accessed February 2016].</a:t>
            </a:r>
          </a:p>
        </p:txBody>
      </p:sp>
      <p:sp>
        <p:nvSpPr>
          <p:cNvPr id="4" name="Title 1"/>
          <p:cNvSpPr>
            <a:spLocks noGrp="1"/>
          </p:cNvSpPr>
          <p:nvPr>
            <p:ph type="title"/>
          </p:nvPr>
        </p:nvSpPr>
        <p:spPr>
          <a:xfrm>
            <a:off x="1301834" y="-247756"/>
            <a:ext cx="9905998" cy="1478570"/>
          </a:xfrm>
        </p:spPr>
        <p:txBody>
          <a:bodyPr/>
          <a:lstStyle/>
          <a:p>
            <a:r>
              <a:rPr lang="en-GB"/>
              <a:t>References </a:t>
            </a:r>
            <a:endParaRPr lang="en-US"/>
          </a:p>
        </p:txBody>
      </p:sp>
    </p:spTree>
    <p:extLst>
      <p:ext uri="{BB962C8B-B14F-4D97-AF65-F5344CB8AC3E}">
        <p14:creationId xmlns:p14="http://schemas.microsoft.com/office/powerpoint/2010/main" val="16723381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0</TotalTime>
  <Application>Microsoft Office PowerPoint</Application>
  <PresentationFormat>Widescreen</PresentationFormat>
  <Slides>24</Slides>
  <Notes>9</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Circuit</vt:lpstr>
      <vt:lpstr>mental health and depression in old age</vt:lpstr>
      <vt:lpstr>mental health in old age</vt:lpstr>
      <vt:lpstr>mental health in old age</vt:lpstr>
      <vt:lpstr>PowerPoint Presentation</vt:lpstr>
      <vt:lpstr>Depression in old age</vt:lpstr>
      <vt:lpstr>Prevalence of depression  in older people</vt:lpstr>
      <vt:lpstr>VEVOX</vt:lpstr>
      <vt:lpstr>Potential risk factors</vt:lpstr>
      <vt:lpstr>Diagnosis</vt:lpstr>
      <vt:lpstr>Barriers to diagnosing  depression </vt:lpstr>
      <vt:lpstr>Management of depression in older people in primary care </vt:lpstr>
      <vt:lpstr>Therapies</vt:lpstr>
      <vt:lpstr>Management of depression in older people in primary care </vt:lpstr>
      <vt:lpstr>PowerPoint Presentation</vt:lpstr>
      <vt:lpstr>The impact of depression on the elderly </vt:lpstr>
      <vt:lpstr>Poorer clinical outcomes and prognosis  </vt:lpstr>
      <vt:lpstr>Adverse health behaviours and poorer self-care </vt:lpstr>
      <vt:lpstr>The impact of depression </vt:lpstr>
      <vt:lpstr>The impact of depression </vt:lpstr>
      <vt:lpstr>Summary</vt:lpstr>
      <vt:lpstr>Task</vt:lpstr>
      <vt:lpstr>References </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in old age</dc:title>
  <dc:creator>Charlotte Greenway</dc:creator>
  <cp:revision>1</cp:revision>
  <dcterms:created xsi:type="dcterms:W3CDTF">2016-02-29T14:04:10Z</dcterms:created>
  <dcterms:modified xsi:type="dcterms:W3CDTF">2023-11-08T10:14:38Z</dcterms:modified>
</cp:coreProperties>
</file>