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522"/>
    <p:restoredTop sz="71993" autoAdjust="0"/>
  </p:normalViewPr>
  <p:slideViewPr>
    <p:cSldViewPr snapToGrid="0" showGuides="1">
      <p:cViewPr varScale="1">
        <p:scale>
          <a:sx n="118" d="100"/>
          <a:sy n="118" d="100"/>
        </p:scale>
        <p:origin x="232" y="55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F34AF7-2D79-4A91-92D4-E55417B1D214}" type="datetimeFigureOut">
              <a:rPr lang="en-US" smtClean="0"/>
              <a:t>7/10/26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E2A6BE-180D-4C6D-A200-51EA5B354F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05126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07/s10567-022-00405-4" TargetMode="External"/><Relationship Id="rId3" Type="http://schemas.openxmlformats.org/officeDocument/2006/relationships/hyperlink" Target="https://doi.org/10.1007/s10567-021-00377-x" TargetMode="External"/><Relationship Id="rId7" Type="http://schemas.openxmlformats.org/officeDocument/2006/relationships/hyperlink" Target="https://doi.org/10.1371/journal.pmed.1003602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doi.org/10.3389/fpsyg.2023.1291661" TargetMode="External"/><Relationship Id="rId5" Type="http://schemas.openxmlformats.org/officeDocument/2006/relationships/hyperlink" Target="https://doi.org/10.1177/09637214211015673" TargetMode="External"/><Relationship Id="rId4" Type="http://schemas.openxmlformats.org/officeDocument/2006/relationships/hyperlink" Target="https://doi.org/10.3390/ijerph19031064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u="sng" dirty="0">
                <a:solidFill>
                  <a:schemeClr val="accent1">
                    <a:lumMod val="75000"/>
                  </a:schemeClr>
                </a:solidFill>
              </a:rPr>
              <a:t>Introduction</a:t>
            </a:r>
          </a:p>
          <a:p>
            <a:endParaRPr lang="en-GB" sz="1200" b="1" u="sng" dirty="0">
              <a:solidFill>
                <a:schemeClr val="accent1">
                  <a:lumMod val="75000"/>
                </a:schemeClr>
              </a:solidFill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Isaac is a four-year-old child who has experienced instability in his early care. His language delay, withdrawal and separation distress suggest that he needs additional developmental support.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E2A6BE-180D-4C6D-A200-51EA5B354F4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0342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u="sng" dirty="0">
                <a:solidFill>
                  <a:schemeClr val="accent1">
                    <a:lumMod val="75000"/>
                  </a:schemeClr>
                </a:solidFill>
              </a:rPr>
              <a:t>Bowlby’s Attachment Theory</a:t>
            </a:r>
          </a:p>
          <a:p>
            <a:endParaRPr lang="en-GB" sz="1200" b="1" u="sng" dirty="0">
              <a:solidFill>
                <a:schemeClr val="accent1">
                  <a:lumMod val="75000"/>
                </a:schemeClr>
              </a:solidFill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Bowlby’s theory highlights the importance of early relationships with caregivers. Consistent and responsive care helps children develop emotional security, confidence and independence.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E2A6BE-180D-4C6D-A200-51EA5B354F4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49933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u="sng" dirty="0">
                <a:solidFill>
                  <a:schemeClr val="accent1">
                    <a:lumMod val="75000"/>
                  </a:schemeClr>
                </a:solidFill>
              </a:rPr>
              <a:t>Key Concepts of Attachment Theory</a:t>
            </a:r>
          </a:p>
          <a:p>
            <a:endParaRPr lang="en-US" sz="1200" b="1" u="sng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US" dirty="0"/>
              <a:t>Secure attachment provides children with confidence to explore their environment. A secure base and positive internal working model support trust and healthy relationships.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E2A6BE-180D-4C6D-A200-51EA5B354F4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33840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u="sng" dirty="0">
                <a:solidFill>
                  <a:schemeClr val="accent1">
                    <a:lumMod val="75000"/>
                  </a:schemeClr>
                </a:solidFill>
              </a:rPr>
              <a:t>Developmental Assumptions</a:t>
            </a:r>
          </a:p>
          <a:p>
            <a:endParaRPr lang="en-US" sz="1200" b="1" u="sng" dirty="0">
              <a:solidFill>
                <a:schemeClr val="accent1">
                  <a:lumMod val="75000"/>
                </a:schemeClr>
              </a:solidFill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Early childhood is an important period for emotional and social development. Stable care and predictable routines can positively influence confidence, communication and behaviour.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E2A6BE-180D-4C6D-A200-51EA5B354F4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7452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u="sng" dirty="0">
                <a:solidFill>
                  <a:schemeClr val="accent1">
                    <a:lumMod val="75000"/>
                  </a:schemeClr>
                </a:solidFill>
              </a:rPr>
              <a:t>Applying the Theory to Isaac</a:t>
            </a:r>
          </a:p>
          <a:p>
            <a:endParaRPr lang="en-US" sz="1200" b="1" u="sng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US" dirty="0"/>
              <a:t>Isaac’s disrupted childcare and reduced emotional availability may have affected his sense of security. His clinginess, withdrawal and separation distress may indicate attachment insecurity.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E2A6BE-180D-4C6D-A200-51EA5B354F4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0690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u="sng" dirty="0">
                <a:solidFill>
                  <a:schemeClr val="accent1">
                    <a:lumMod val="75000"/>
                  </a:schemeClr>
                </a:solidFill>
              </a:rPr>
              <a:t>Impact on Development and Wellbeing</a:t>
            </a:r>
          </a:p>
          <a:p>
            <a:endParaRPr lang="en-US" sz="1200" b="1" u="sng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US" dirty="0"/>
              <a:t>Isaac’s experiences may affect his emotional regulation, social interaction and communication. Consistent adult support can help improve his confidence and participation.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E2A6BE-180D-4C6D-A200-51EA5B354F4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2405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u="sng" dirty="0">
                <a:solidFill>
                  <a:schemeClr val="accent1">
                    <a:lumMod val="75000"/>
                  </a:schemeClr>
                </a:solidFill>
              </a:rPr>
              <a:t>Nature and Nurture Influences</a:t>
            </a:r>
          </a:p>
          <a:p>
            <a:endParaRPr lang="en-US" sz="1200" b="1" u="sng" dirty="0">
              <a:solidFill>
                <a:schemeClr val="accent1">
                  <a:lumMod val="75000"/>
                </a:schemeClr>
              </a:solidFill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Isaac’s development is influenced by both individual characteristics and environmental experiences. His temperament interacts with disrupted care, maternal difficulties and changes in routine.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E2A6BE-180D-4C6D-A200-51EA5B354F4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11020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u="sng" dirty="0">
                <a:solidFill>
                  <a:schemeClr val="accent1">
                    <a:lumMod val="75000"/>
                  </a:schemeClr>
                </a:solidFill>
              </a:rPr>
              <a:t>Attachment-Informed Support Strategies</a:t>
            </a:r>
          </a:p>
          <a:p>
            <a:endParaRPr lang="en-US" sz="1200" b="1" u="sng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US" dirty="0"/>
              <a:t>A consistent key worker and predictable routines can help Isaac feel safe. Gradual separation and play-based activities can support confidence, language and independence.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E2A6BE-180D-4C6D-A200-51EA5B354F4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71905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u="sng" dirty="0">
                <a:solidFill>
                  <a:schemeClr val="accent1">
                    <a:lumMod val="75000"/>
                  </a:schemeClr>
                </a:solidFill>
              </a:rPr>
              <a:t>Multi-Agency and Parental Support</a:t>
            </a:r>
          </a:p>
          <a:p>
            <a:endParaRPr lang="en-US" sz="1200" b="1" u="sng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US" dirty="0"/>
              <a:t>Isaac’s mother should be supported through sensitive and respectful communication. Collaboration with health visitors and speech and language professionals can provide coordinated support.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E2A6BE-180D-4C6D-A200-51EA5B354F4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23430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u="sng" dirty="0">
                <a:solidFill>
                  <a:schemeClr val="accent1">
                    <a:lumMod val="75000"/>
                  </a:schemeClr>
                </a:solidFill>
              </a:rPr>
              <a:t>Critical Evaluation</a:t>
            </a:r>
          </a:p>
          <a:p>
            <a:endParaRPr lang="en-US" sz="1200" b="1" u="sng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US" dirty="0"/>
              <a:t>Bowlby’s theory is useful for understanding Isaac’s need for emotional security. However, wider influences such as culture, childcare quality and social circumstances should also be considered.</a:t>
            </a:r>
          </a:p>
          <a:p>
            <a:endParaRPr lang="en-US" sz="1200" b="1" u="sng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US" sz="1200" b="1" u="sng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US" sz="1200" b="1" u="sng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E2A6BE-180D-4C6D-A200-51EA5B354F4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58726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u="sng" dirty="0">
                <a:solidFill>
                  <a:schemeClr val="accent1">
                    <a:lumMod val="75000"/>
                  </a:schemeClr>
                </a:solidFill>
              </a:rPr>
              <a:t>Conclusion</a:t>
            </a:r>
            <a:br>
              <a:rPr lang="en-US" sz="1200" b="1" u="sng" dirty="0">
                <a:solidFill>
                  <a:schemeClr val="accent1">
                    <a:lumMod val="75000"/>
                  </a:schemeClr>
                </a:solidFill>
              </a:rPr>
            </a:br>
            <a:endParaRPr lang="en-US" sz="1200" b="1" u="sng" dirty="0">
              <a:solidFill>
                <a:schemeClr val="accent1">
                  <a:lumMod val="75000"/>
                </a:schemeClr>
              </a:solidFill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Attachment-informed support can help Isaac develop trust, confidence and communication skills. Family involvement and professional collaboration are important for positive developmental outcomes.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E2A6BE-180D-4C6D-A200-51EA5B354F4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99419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u="sng" dirty="0">
                <a:solidFill>
                  <a:schemeClr val="accent1">
                    <a:lumMod val="75000"/>
                  </a:schemeClr>
                </a:solidFill>
              </a:rPr>
              <a:t>References:</a:t>
            </a:r>
          </a:p>
          <a:p>
            <a:endParaRPr lang="en-US" sz="1200" b="1" u="sng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US" sz="1200" b="1" u="sng" dirty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 algn="jus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Bosmans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G., Van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Vlierberghe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L.,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Bakermans-Kranenburg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M.J.,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Kobak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R.,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Hermans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D. and van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IJzendoorn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M.H., 2022. A learning theory approach to attachment theory: Exploring clinical applications. 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Clinical child and family psychology review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25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(3), pp.591-612. </a:t>
            </a:r>
            <a:r>
              <a:rPr lang="en-GB" sz="1200" u="sng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https://doi.org/10.1007/s10567-021-00377-x</a:t>
            </a:r>
            <a:endParaRPr lang="en-US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 algn="jus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Delgado, E., Serna, C.,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Martínez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I. and Cruise, E., 2022. Parental attachment and peer relationships in adolescence: A systematic review. 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International journal of environmental research and public health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19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(3), p.1064. </a:t>
            </a:r>
            <a:r>
              <a:rPr lang="en-GB" sz="1200" u="sng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https://doi.org/10.3390/ijerph19031064</a:t>
            </a:r>
            <a:endParaRPr lang="en-US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 algn="jus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Gee, D.G. and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Cohodes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E.M., 2021. Influences of caregiving on development: A sensitive period for biological embedding of predictability and safety cues. 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Current directions in psychological science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30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(5), pp.376-383. </a:t>
            </a:r>
            <a:r>
              <a:rPr lang="en-GB" sz="1200" u="sng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https://doi.org/10.1177/09637214211015673</a:t>
            </a:r>
            <a:endParaRPr lang="en-US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 algn="jus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George, C. and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Wargo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Aikins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J., 2023. Developing a secure base in family intervention: using the adult attachment projective system to assess attachment in family relationships. 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Frontiers in Psychology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14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p.1291661. </a:t>
            </a:r>
            <a:r>
              <a:rPr lang="en-GB" sz="1200" u="sng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https://doi.org/10.3389/fpsyg.2023.1291661</a:t>
            </a:r>
            <a:endParaRPr lang="en-US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 algn="jus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Humphreys, K.L.,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Garon-Bissonnette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J., Hill, K.E.,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Bailes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L.G., Barnett, W. and Hare, M.M., 2024. Caregiving relationships are a cornerstone of developmental psychopathology. 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Development and Psychopathology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36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(5), pp.2218-2231.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doi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: 10.1017/S0954579424000300. </a:t>
            </a:r>
            <a:endParaRPr lang="en-US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 algn="jus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Jeong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J.,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Franchett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E.E., Ramos de Oliveira, C.V.,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Rehmani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K. and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Yousafzai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A.K., 2021. Parenting interventions to promote early child development in the first three years of life: A global systematic review and meta-analysis. </a:t>
            </a:r>
            <a:r>
              <a:rPr lang="en-GB" sz="1200" i="1" dirty="0" err="1">
                <a:latin typeface="Calibri" panose="020F0502020204030204" pitchFamily="34" charset="0"/>
                <a:cs typeface="Calibri" panose="020F0502020204030204" pitchFamily="34" charset="0"/>
              </a:rPr>
              <a:t>PLoS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 medicine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(5), p.e1003602. </a:t>
            </a:r>
            <a:r>
              <a:rPr lang="en-GB" sz="1200" u="sng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https://doi.org/10.1371/journal.pmed.1003602</a:t>
            </a:r>
            <a:endParaRPr lang="en-US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 algn="jus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Kohlhoff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J.,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Lieneman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C.,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Cibralic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S.,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Traynor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N. and McNeil, C.B., 2022. Attachment-based parenting interventions and evidence of changes in toddler attachment patterns: An overview. 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Clinical Child and Family Psychology Review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25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(4), pp.737-753. </a:t>
            </a:r>
            <a:r>
              <a:rPr lang="en-GB" sz="1200" u="sng" dirty="0">
                <a:latin typeface="Calibri" panose="020F0502020204030204" pitchFamily="34" charset="0"/>
                <a:cs typeface="Calibri" panose="020F0502020204030204" pitchFamily="34" charset="0"/>
                <a:hlinkClick r:id="rId8"/>
              </a:rPr>
              <a:t>https://doi.org/10.1007/s10567-022-00405-4</a:t>
            </a:r>
            <a:endParaRPr lang="en-US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 algn="jus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Opie, J.E., McIntosh, J.E.,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Esler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T.B.,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Duschinsky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R., George, C.,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Schore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A.,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Kothe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E.J., Tan, E.S., Greenwood, C.J. and Olsson, C.A., 2021. Early childhood attachment stability and change: A meta-analysis. 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Attachment &amp; Human Development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23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(6), pp.897-930.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doi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: 10.1080/14616734.2020.1800769.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Epub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2020 Aug 10.</a:t>
            </a:r>
            <a:endParaRPr lang="en-US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 algn="jus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Saharoy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R.,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Potdukhe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A.,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Wanjari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M. and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Taksande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A.B., 2023. Postpartum depression and maternal care: exploring the complex effects on mothers and infants. </a:t>
            </a:r>
            <a:r>
              <a:rPr lang="en-GB" sz="1200" i="1" dirty="0" err="1">
                <a:latin typeface="Calibri" panose="020F0502020204030204" pitchFamily="34" charset="0"/>
                <a:cs typeface="Calibri" panose="020F0502020204030204" pitchFamily="34" charset="0"/>
              </a:rPr>
              <a:t>Cureus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15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(7).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doi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: 10.7759/cureus.41381</a:t>
            </a:r>
            <a:endParaRPr lang="en-US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lvl="0" indent="-28575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endParaRPr kumimoji="0" lang="en-US" sz="1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E2A6BE-180D-4C6D-A200-51EA5B354F4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97679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0CC42-808F-2CCD-A3B7-D5749DD322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3865A4-408E-074B-699E-C114C7C7A1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DCF238-6C45-67D1-3BDB-70F722450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ECEACF-7E31-E59F-D3C0-E3920B0A3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84EB35-8398-C701-BD34-A4600B20C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02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9ADA0-752E-5085-9260-CD957E82BA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DEF25-9036-5029-2C69-FE82F33128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DB7DD5-7256-2038-1257-85238511B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56E32C-5AFC-65E6-B9CA-6E4153CF6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AB0160-E0A3-EA39-496C-B480A8D69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2745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90656-9002-7BE6-D578-58CBBF1EF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24E418-0697-21BE-4EF9-57E1D9F8DB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5A3436-85AC-9998-8432-E23D910F3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B3B488-D143-DA76-81A4-409ABCF51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5A72BA-F43C-F1D7-3905-207B5CA47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597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6A984-410A-E89F-251C-E0D1EE75E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0A796-B2A1-9BBB-E151-640BBB0CF8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D9EE35-E278-28BB-DED7-DE30A0246E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DE36BA-70E3-CFC8-5A31-9F3751722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8C244D-0519-6904-4D07-8EF185EF4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CE7DB-F670-B5E1-6E0D-70E8A7AAF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488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AAF91-9F4E-6142-AC9C-2E5BD0106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07E359-D523-43F7-FECC-270EB0F91B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EE4E04-F4B4-9AE6-1AE4-7115D5287A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E4068F-12E8-73B7-85CA-E960E4E5B4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6D68F7-B4F6-00F7-C366-5507CF6488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61EA94-3C5E-8B16-8A72-6F8B33176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E5227C-80C1-11AE-21C0-21F5EF8A3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B22750-F746-BCB5-5249-51ADB17AC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029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5072-A408-62B9-5309-75C2D0998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E7167D-45E0-9D81-866A-3DB9A40FE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62D9CC-B3D3-370B-C5A9-207C0C6DF6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1ADE64-0020-C37F-E98A-89794398B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294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785793-17BA-9612-1E2C-1BADC5C9C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FC386E-BE0D-0D19-F082-D30B2BA5B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1364C6-71D2-EB16-D321-A203CA416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422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F3028-E3AA-12F5-00B3-724937C06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1DDAB-441E-08B3-C88B-2850D31B8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3FA943-9CEE-C9A1-3A4D-4BAEB93F80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3DCA1C-D700-1D67-1F52-14A61CCBE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5700BC-80FE-B0FC-270D-C73B6BDAA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02D6B9-4A44-8428-FCE2-D22276126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891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7B0A3-5D8F-88AD-D47A-8C1547864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4F7AD5-C927-8428-97FD-6532B00153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D7BD74-8CD3-58FD-B9D6-994B172563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0D7F4C-DC3A-D7CF-4F5A-6B2C955AAF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98141B-1421-001F-BEF3-5D7DF9F1D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6E85ED-1DCB-75AE-777A-4CC33436D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322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3BF90-F186-952D-8720-DEE297566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0278E0-4BC9-CC19-2A3B-F31F746679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456413-F833-C7E3-B991-852522984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EEC61E-BE6A-758B-D5B3-BD7E13FA98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57092-7AB0-C3B8-3583-79FED627C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4026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4A1B76D-1F2B-5518-E691-D94AD19146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E8209C-2120-B9D2-8EFE-69C0B09496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7C464-5685-7CDE-FFC3-B35E5AA4B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F16323-D7B8-5EB0-0272-C030A2690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7D3419-8297-82BB-75E2-1B82B11AF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330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A5478A-C627-90F6-FF0F-5FDD1A1DE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AC349D-231F-1D2B-8BB1-404088F6BB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84E9BD-F54C-A39C-46F7-6F07EDB272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CB274E-F41A-6412-79FF-240E070353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CD336-E469-A974-392B-2B502DF00C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592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ronitbaras.com/family-matters/parenting-family/attachment-theory-main-characteristics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kinderpedia.co/en/school-and-nurseries-resources/blog/connected-education/attachment-styles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07/s10567-022-00405-4" TargetMode="External"/><Relationship Id="rId3" Type="http://schemas.openxmlformats.org/officeDocument/2006/relationships/hyperlink" Target="https://doi.org/10.1007/s10567-021-00377-x" TargetMode="External"/><Relationship Id="rId7" Type="http://schemas.openxmlformats.org/officeDocument/2006/relationships/hyperlink" Target="https://doi.org/10.1371/journal.pmed.1003602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oi.org/10.3389/fpsyg.2023.1291661" TargetMode="External"/><Relationship Id="rId5" Type="http://schemas.openxmlformats.org/officeDocument/2006/relationships/hyperlink" Target="https://doi.org/10.1177/09637214211015673" TargetMode="External"/><Relationship Id="rId4" Type="http://schemas.openxmlformats.org/officeDocument/2006/relationships/hyperlink" Target="https://doi.org/10.3390/ijerph1903106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D9CAF-62E4-A56C-BC72-03583E71A0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08426" y="2250400"/>
            <a:ext cx="8539079" cy="967524"/>
          </a:xfrm>
        </p:spPr>
        <p:txBody>
          <a:bodyPr>
            <a:normAutofit fontScale="90000"/>
          </a:bodyPr>
          <a:lstStyle/>
          <a:p>
            <a:pPr algn="l"/>
            <a:br>
              <a:rPr lang="en-GB" sz="667" b="1" dirty="0">
                <a:ea typeface="Aptos" panose="020B0004020202020204" pitchFamily="34" charset="0"/>
              </a:rPr>
            </a:br>
            <a:br>
              <a:rPr lang="en-GB" sz="1800" dirty="0"/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Student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name:Khrystyna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Yastremska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Student number:2509328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Lecturer’s name: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Mashumba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Brian</a:t>
            </a:r>
            <a:br>
              <a:rPr lang="en-GB" sz="1125" dirty="0"/>
            </a:br>
            <a:endParaRPr lang="en-GB" sz="1125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C115E9-2559-9124-E2DA-727C7D7E63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0446" y="3217924"/>
            <a:ext cx="11313763" cy="3098539"/>
          </a:xfrm>
        </p:spPr>
        <p:txBody>
          <a:bodyPr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Acknowledgement of the use of AI tools </a:t>
            </a: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used AI tools to source images and/or for proofreading this work (</a:t>
            </a: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STATE AI TOOL USED HERE, SUCH AS GRAMMARLY AND DATE OF USE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). I confirm that I have not presented any AI generated materials as my own work. 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confirm I have copies of my drafts, notes, and other resources I used, which I may be asked to provide in evidence.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B5D689-0DBF-6610-F166-1771F1505D35}"/>
              </a:ext>
            </a:extLst>
          </p:cNvPr>
          <p:cNvSpPr txBox="1"/>
          <p:nvPr/>
        </p:nvSpPr>
        <p:spPr>
          <a:xfrm>
            <a:off x="3253361" y="1363899"/>
            <a:ext cx="60492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UWTSD logo | Discover Dylan Thomas">
            <a:extLst>
              <a:ext uri="{FF2B5EF4-FFF2-40B4-BE49-F238E27FC236}">
                <a16:creationId xmlns:a16="http://schemas.microsoft.com/office/drawing/2014/main" id="{DB4E5486-661A-3A58-C6BA-CF20E456C3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237" y="-22125"/>
            <a:ext cx="3272089" cy="1308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5510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3F0F3-A943-03FA-BD6B-E6E6B03FE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9" y="608013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solidFill>
                  <a:schemeClr val="accent1">
                    <a:lumMod val="75000"/>
                  </a:schemeClr>
                </a:solidFill>
              </a:rPr>
              <a:t>Introduction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1338264" y="2085954"/>
            <a:ext cx="9448800" cy="1981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Isaac is 4 years old and attending a Children's Centre in London.</a:t>
            </a:r>
          </a:p>
          <a:p>
            <a:pPr lvl="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He has suffered bereavement of infant daycare and difficulties associated with his mother's post-natal depression (Opie et al., 2021).</a:t>
            </a:r>
          </a:p>
          <a:p>
            <a:pPr lvl="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Observations of language delay, withdrawal and distress for separation from play.</a:t>
            </a:r>
            <a:endParaRPr kumimoji="0" lang="en-US" sz="21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01173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3F0F3-A943-03FA-BD6B-E6E6B03FEB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u="sng" dirty="0">
                <a:solidFill>
                  <a:schemeClr val="accent1">
                    <a:lumMod val="75000"/>
                  </a:schemeClr>
                </a:solidFill>
              </a:rPr>
              <a:t>Bowlby’s Attachment Theory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723901" y="1690688"/>
            <a:ext cx="6362700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Bowlby's theory helps to understand how attachment behaviors to caregivers affect in emotional growth.</a:t>
            </a:r>
          </a:p>
          <a:p>
            <a:pPr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Signs of confident, independent, and healthy relationships are found when children experience responsive care (Gee and </a:t>
            </a:r>
            <a:r>
              <a:rPr lang="en-US" sz="2100" dirty="0" err="1">
                <a:latin typeface="Calibri" panose="020F0502020204030204" pitchFamily="34" charset="0"/>
                <a:cs typeface="Calibri" panose="020F0502020204030204" pitchFamily="34" charset="0"/>
              </a:rPr>
              <a:t>Cohodes</a:t>
            </a: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, 2021).</a:t>
            </a:r>
          </a:p>
          <a:p>
            <a:pPr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The theory can account for Isaac's symptoms of separation distress and social withdrawal (</a:t>
            </a:r>
            <a:r>
              <a:rPr lang="en-US" sz="2100" dirty="0" err="1">
                <a:latin typeface="Calibri" panose="020F0502020204030204" pitchFamily="34" charset="0"/>
                <a:cs typeface="Calibri" panose="020F0502020204030204" pitchFamily="34" charset="0"/>
              </a:rPr>
              <a:t>Jeong</a:t>
            </a: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 et al., 2021).</a:t>
            </a:r>
            <a:endParaRPr kumimoji="0" lang="en-US" sz="21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0900" y="1690688"/>
            <a:ext cx="4743450" cy="376713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8076571" y="5833183"/>
            <a:ext cx="299210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700" dirty="0">
                <a:solidFill>
                  <a:srgbClr val="163669"/>
                </a:solidFill>
                <a:latin typeface="Questrial"/>
              </a:rPr>
              <a:t>Fig: Attachment Theory: Main Characteristics  source: </a:t>
            </a:r>
            <a:r>
              <a:rPr lang="en-US" sz="700" dirty="0">
                <a:solidFill>
                  <a:srgbClr val="163669"/>
                </a:solidFill>
                <a:latin typeface="Questrial"/>
                <a:hlinkClick r:id="rId4"/>
              </a:rPr>
              <a:t>https://www.ronitbaras.com/family-matters/parenting-family/attachment-theory-main-characteristics/</a:t>
            </a:r>
            <a:endParaRPr lang="en-US" sz="700" dirty="0">
              <a:solidFill>
                <a:srgbClr val="163669"/>
              </a:solidFill>
              <a:latin typeface="Questrial"/>
            </a:endParaRPr>
          </a:p>
          <a:p>
            <a:pPr algn="ctr"/>
            <a:endParaRPr lang="en-US" sz="700" b="0" i="0" dirty="0">
              <a:solidFill>
                <a:srgbClr val="163669"/>
              </a:solidFill>
              <a:effectLst/>
              <a:latin typeface="Questrial"/>
            </a:endParaRPr>
          </a:p>
        </p:txBody>
      </p:sp>
    </p:spTree>
    <p:extLst>
      <p:ext uri="{BB962C8B-B14F-4D97-AF65-F5344CB8AC3E}">
        <p14:creationId xmlns:p14="http://schemas.microsoft.com/office/powerpoint/2010/main" val="9437268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3F0F3-A943-03FA-BD6B-E6E6B03FEB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6564" y="578292"/>
            <a:ext cx="9144000" cy="1166813"/>
          </a:xfrm>
        </p:spPr>
        <p:txBody>
          <a:bodyPr>
            <a:normAutofit/>
          </a:bodyPr>
          <a:lstStyle/>
          <a:p>
            <a:r>
              <a:rPr lang="en-US" sz="3200" b="1" u="sng" dirty="0">
                <a:solidFill>
                  <a:schemeClr val="accent1">
                    <a:lumMod val="75000"/>
                  </a:schemeClr>
                </a:solidFill>
              </a:rPr>
              <a:t>Key Concepts of Attachment Theory</a:t>
            </a:r>
            <a:endParaRPr lang="en-GB" sz="3200" b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Rectangle 1"/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555854" y="2237318"/>
            <a:ext cx="9144000" cy="2465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Consistent care is sensitive and responsive care that fosters secure attachment (</a:t>
            </a:r>
            <a:r>
              <a:rPr lang="en-US" sz="2100" dirty="0" err="1">
                <a:latin typeface="Calibri" panose="020F0502020204030204" pitchFamily="34" charset="0"/>
                <a:cs typeface="Calibri" panose="020F0502020204030204" pitchFamily="34" charset="0"/>
              </a:rPr>
              <a:t>Kohlhoff</a:t>
            </a: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 et al., 2022).</a:t>
            </a:r>
          </a:p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A safe base helps a child feel confident to explore his surroundings.</a:t>
            </a:r>
          </a:p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Internal working models influence beliefs about self and belief in others' dependability (</a:t>
            </a:r>
            <a:r>
              <a:rPr lang="en-US" sz="2100" dirty="0" err="1">
                <a:latin typeface="Calibri" panose="020F0502020204030204" pitchFamily="34" charset="0"/>
                <a:cs typeface="Calibri" panose="020F0502020204030204" pitchFamily="34" charset="0"/>
              </a:rPr>
              <a:t>Bosmans</a:t>
            </a: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 et al., 2022).</a:t>
            </a:r>
            <a:endParaRPr kumimoji="0" lang="en-US" sz="21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8258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3F0F3-A943-03FA-BD6B-E6E6B03FEB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1037" y="128587"/>
            <a:ext cx="9144000" cy="1166813"/>
          </a:xfrm>
        </p:spPr>
        <p:txBody>
          <a:bodyPr>
            <a:normAutofit/>
          </a:bodyPr>
          <a:lstStyle/>
          <a:p>
            <a:r>
              <a:rPr lang="en-US" sz="3200" b="1" u="sng" dirty="0">
                <a:solidFill>
                  <a:schemeClr val="accent1">
                    <a:lumMod val="75000"/>
                  </a:schemeClr>
                </a:solidFill>
              </a:rPr>
              <a:t>Developmental Assumptions</a:t>
            </a:r>
            <a:endParaRPr lang="en-GB" sz="3200" b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Rectangle 1"/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181100" y="1715074"/>
            <a:ext cx="9144000" cy="30008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Early emotional relationships impact security; behavior and future relationships.</a:t>
            </a:r>
          </a:p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The quality of caregiving, routines, and separation experiences has a significant impact on children aged 0–5 years (</a:t>
            </a:r>
            <a:r>
              <a:rPr lang="en-US" sz="2100" dirty="0" err="1">
                <a:latin typeface="Calibri" panose="020F0502020204030204" pitchFamily="34" charset="0"/>
                <a:cs typeface="Calibri" panose="020F0502020204030204" pitchFamily="34" charset="0"/>
              </a:rPr>
              <a:t>Saharoy</a:t>
            </a: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 et al., 2023). </a:t>
            </a:r>
          </a:p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Isaac's confidence, language skills, social interaction might be affected by instability.</a:t>
            </a:r>
            <a:endParaRPr kumimoji="0" lang="en-US" sz="21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15779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3F0F3-A943-03FA-BD6B-E6E6B03FEB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6737" y="528637"/>
            <a:ext cx="9144000" cy="1166813"/>
          </a:xfrm>
        </p:spPr>
        <p:txBody>
          <a:bodyPr>
            <a:normAutofit/>
          </a:bodyPr>
          <a:lstStyle/>
          <a:p>
            <a:r>
              <a:rPr lang="en-US" sz="3200" b="1" u="sng" dirty="0">
                <a:solidFill>
                  <a:schemeClr val="accent1">
                    <a:lumMod val="75000"/>
                  </a:schemeClr>
                </a:solidFill>
              </a:rPr>
              <a:t>Applying the Theory to Isaac</a:t>
            </a:r>
            <a:endParaRPr lang="en-GB" sz="3200" b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Rectangle 1"/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123951" y="2029890"/>
            <a:ext cx="9144000" cy="2465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Disturbed childcare might have lowered Isaac's sense of security and trust.</a:t>
            </a:r>
          </a:p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Emotional availability could have been affected by maternal post-natal depression (Humphreys et al., 2024).</a:t>
            </a:r>
          </a:p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Clinginess and separation distress may indicate possible attachment insecurity.</a:t>
            </a:r>
          </a:p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Withdrawal from play can be a sign of discomfort ability in social interactions.</a:t>
            </a:r>
            <a:endParaRPr kumimoji="0" lang="en-US" sz="21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28985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3F0F3-A943-03FA-BD6B-E6E6B03FEB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52549" y="301077"/>
            <a:ext cx="9144000" cy="1166813"/>
          </a:xfrm>
        </p:spPr>
        <p:txBody>
          <a:bodyPr>
            <a:normAutofit/>
          </a:bodyPr>
          <a:lstStyle/>
          <a:p>
            <a:r>
              <a:rPr lang="en-US" sz="3200" b="1" u="sng" dirty="0">
                <a:solidFill>
                  <a:schemeClr val="accent1">
                    <a:lumMod val="75000"/>
                  </a:schemeClr>
                </a:solidFill>
              </a:rPr>
              <a:t>Impact on Development and Wellbeing</a:t>
            </a:r>
            <a:endParaRPr lang="en-GB" sz="3200" b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Rectangle 1"/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181100" y="1616089"/>
            <a:ext cx="6048375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Emotionally, Isaac's stress regulation may be issues, separation and trust in adults may be issues.</a:t>
            </a:r>
          </a:p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Social withdrawal can reduce peer play time and confidence amongst peers.</a:t>
            </a:r>
          </a:p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Language delay can impact the ability to communicate needs and participate in play activities (Delgado et al., 2022).</a:t>
            </a:r>
            <a:endParaRPr kumimoji="0" lang="en-US" sz="21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6553" y="1808635"/>
            <a:ext cx="4200313" cy="327372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899033" y="5001632"/>
            <a:ext cx="343535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Fig: Stages of Attachment in children of first two years of life shape us emotionally Source: 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https://www.kinderpedia.co/en/school-and-nurseries-resources/blog/connected-education/attachment-styles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82099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3F0F3-A943-03FA-BD6B-E6E6B03FEB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0999" y="301077"/>
            <a:ext cx="10348913" cy="1166813"/>
          </a:xfrm>
        </p:spPr>
        <p:txBody>
          <a:bodyPr>
            <a:normAutofit/>
          </a:bodyPr>
          <a:lstStyle/>
          <a:p>
            <a:r>
              <a:rPr lang="en-US" sz="3200" b="1" u="sng" dirty="0">
                <a:solidFill>
                  <a:schemeClr val="accent1">
                    <a:lumMod val="75000"/>
                  </a:schemeClr>
                </a:solidFill>
              </a:rPr>
              <a:t>Nature and Nurture Influences</a:t>
            </a:r>
            <a:endParaRPr lang="en-GB" sz="3200" b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Rectangle 1"/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181100" y="1740112"/>
            <a:ext cx="9144000" cy="2950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Temperament and individual emotional reactions to stress are part of nature (George and </a:t>
            </a:r>
            <a:r>
              <a:rPr lang="en-US" sz="2100" dirty="0" err="1">
                <a:latin typeface="Calibri" panose="020F0502020204030204" pitchFamily="34" charset="0"/>
                <a:cs typeface="Calibri" panose="020F0502020204030204" pitchFamily="34" charset="0"/>
              </a:rPr>
              <a:t>Wargo</a:t>
            </a: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100" dirty="0" err="1">
                <a:latin typeface="Calibri" panose="020F0502020204030204" pitchFamily="34" charset="0"/>
                <a:cs typeface="Calibri" panose="020F0502020204030204" pitchFamily="34" charset="0"/>
              </a:rPr>
              <a:t>Aikins</a:t>
            </a: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, 2023).</a:t>
            </a:r>
          </a:p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Common factors of nurture are disrupted caring routines and maternal depression, as well as changes in normal routine.</a:t>
            </a:r>
          </a:p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Isaac's development is an interaction of personal characteristics with the environment experiences (Opie et al., 2021).</a:t>
            </a:r>
            <a:endParaRPr kumimoji="0" lang="en-US" sz="21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26088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3F0F3-A943-03FA-BD6B-E6E6B03FEB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9643" y="296314"/>
            <a:ext cx="10348913" cy="1166813"/>
          </a:xfrm>
        </p:spPr>
        <p:txBody>
          <a:bodyPr>
            <a:normAutofit/>
          </a:bodyPr>
          <a:lstStyle/>
          <a:p>
            <a:r>
              <a:rPr lang="en-US" sz="3200" b="1" u="sng" dirty="0">
                <a:solidFill>
                  <a:schemeClr val="accent1">
                    <a:lumMod val="75000"/>
                  </a:schemeClr>
                </a:solidFill>
              </a:rPr>
              <a:t>Attachment-Informed Support Strategies</a:t>
            </a:r>
            <a:endParaRPr lang="en-GB" sz="3200" b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Rectangle 1"/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181100" y="1982486"/>
            <a:ext cx="9144000" cy="2465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Regular use of a key worker can give emotional security and trust.</a:t>
            </a:r>
          </a:p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When anxiety can be reduced, predictable routines, and incremental separation can help. (</a:t>
            </a:r>
            <a:r>
              <a:rPr lang="en-US" sz="2100" dirty="0" err="1">
                <a:latin typeface="Calibri" panose="020F0502020204030204" pitchFamily="34" charset="0"/>
                <a:cs typeface="Calibri" panose="020F0502020204030204" pitchFamily="34" charset="0"/>
              </a:rPr>
              <a:t>Kohlhoff</a:t>
            </a: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 et al., 2022)</a:t>
            </a:r>
          </a:p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When implemented appropriately, play-based learning has the potential to reinforce language, confidence and social participation (</a:t>
            </a:r>
            <a:r>
              <a:rPr lang="en-US" sz="2100" dirty="0" err="1">
                <a:latin typeface="Calibri" panose="020F0502020204030204" pitchFamily="34" charset="0"/>
                <a:cs typeface="Calibri" panose="020F0502020204030204" pitchFamily="34" charset="0"/>
              </a:rPr>
              <a:t>Saharoy</a:t>
            </a: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 et al., 2023).</a:t>
            </a:r>
            <a:endParaRPr kumimoji="0" lang="en-US" sz="21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8587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3F0F3-A943-03FA-BD6B-E6E6B03FEB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4369" y="558252"/>
            <a:ext cx="10348913" cy="1166813"/>
          </a:xfrm>
        </p:spPr>
        <p:txBody>
          <a:bodyPr>
            <a:normAutofit/>
          </a:bodyPr>
          <a:lstStyle/>
          <a:p>
            <a:r>
              <a:rPr lang="en-US" sz="3200" b="1" u="sng" dirty="0">
                <a:solidFill>
                  <a:schemeClr val="accent1">
                    <a:lumMod val="75000"/>
                  </a:schemeClr>
                </a:solidFill>
              </a:rPr>
              <a:t>Multi-Agency and Parental Support</a:t>
            </a:r>
            <a:endParaRPr lang="en-GB" sz="3200" b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Rectangle 1"/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266826" y="1957215"/>
            <a:ext cx="9144000" cy="2950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There is for him to be sensitive and non-judgmental communication with his mother, Isaac's mother.</a:t>
            </a:r>
          </a:p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This could include emotional support through health visitors, parenting guidance and mental health services (George and </a:t>
            </a:r>
            <a:r>
              <a:rPr lang="en-US" sz="2100" dirty="0" err="1">
                <a:latin typeface="Calibri" panose="020F0502020204030204" pitchFamily="34" charset="0"/>
                <a:cs typeface="Calibri" panose="020F0502020204030204" pitchFamily="34" charset="0"/>
              </a:rPr>
              <a:t>Wargo</a:t>
            </a: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100" dirty="0" err="1">
                <a:latin typeface="Calibri" panose="020F0502020204030204" pitchFamily="34" charset="0"/>
                <a:cs typeface="Calibri" panose="020F0502020204030204" pitchFamily="34" charset="0"/>
              </a:rPr>
              <a:t>Aikins</a:t>
            </a: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, 2023).</a:t>
            </a:r>
          </a:p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Isaac's speech and language development can be supported by speech and language professionals.</a:t>
            </a:r>
            <a:endParaRPr kumimoji="0" lang="en-US" sz="21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03883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3F0F3-A943-03FA-BD6B-E6E6B03FEB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0999" y="301077"/>
            <a:ext cx="10348913" cy="1166813"/>
          </a:xfrm>
        </p:spPr>
        <p:txBody>
          <a:bodyPr>
            <a:normAutofit/>
          </a:bodyPr>
          <a:lstStyle/>
          <a:p>
            <a:r>
              <a:rPr lang="en-US" sz="3200" b="1" u="sng" dirty="0">
                <a:solidFill>
                  <a:schemeClr val="accent1">
                    <a:lumMod val="75000"/>
                  </a:schemeClr>
                </a:solidFill>
              </a:rPr>
              <a:t>Critical Evaluation</a:t>
            </a:r>
            <a:endParaRPr lang="en-GB" sz="3200" b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Rectangle 1"/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097755" y="1750256"/>
            <a:ext cx="9960770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The idea of Bowlby is linked to the separation distress of Isaac and his desire for emotional security.</a:t>
            </a:r>
          </a:p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It helps to maintain a consistent key-worker relationship and routine (George and </a:t>
            </a:r>
            <a:r>
              <a:rPr lang="en-US" sz="2100" dirty="0" err="1">
                <a:latin typeface="Calibri" panose="020F0502020204030204" pitchFamily="34" charset="0"/>
                <a:cs typeface="Calibri" panose="020F0502020204030204" pitchFamily="34" charset="0"/>
              </a:rPr>
              <a:t>Wargo</a:t>
            </a: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100" dirty="0" err="1">
                <a:latin typeface="Calibri" panose="020F0502020204030204" pitchFamily="34" charset="0"/>
                <a:cs typeface="Calibri" panose="020F0502020204030204" pitchFamily="34" charset="0"/>
              </a:rPr>
              <a:t>Aikins</a:t>
            </a: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, 2023).</a:t>
            </a:r>
          </a:p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The theory seems to focus too strongly on the relationship between mother and child and ignores others caring for mother.</a:t>
            </a:r>
          </a:p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The impacts of culture, poverty, family childcare quality, and other social factors should also be taken into account.</a:t>
            </a:r>
            <a:endParaRPr kumimoji="0" lang="en-US" sz="21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7397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3F0F3-A943-03FA-BD6B-E6E6B03FEB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0999" y="301077"/>
            <a:ext cx="10348913" cy="1166813"/>
          </a:xfrm>
        </p:spPr>
        <p:txBody>
          <a:bodyPr>
            <a:normAutofit/>
          </a:bodyPr>
          <a:lstStyle/>
          <a:p>
            <a:r>
              <a:rPr lang="en-US" sz="3200" b="1" u="sng" dirty="0">
                <a:solidFill>
                  <a:schemeClr val="accent1">
                    <a:lumMod val="75000"/>
                  </a:schemeClr>
                </a:solidFill>
              </a:rPr>
              <a:t>Conclusion</a:t>
            </a:r>
            <a:endParaRPr lang="en-GB" sz="3200" b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Rectangle 1"/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295400" y="1896761"/>
            <a:ext cx="9144000" cy="2465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The theory of Bowlby can be used to explain the emotional, social and communication needs of Isaac.</a:t>
            </a:r>
          </a:p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Significant, responsive support can build trust, confidence and independence.</a:t>
            </a:r>
          </a:p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100" dirty="0">
                <a:latin typeface="Calibri" panose="020F0502020204030204" pitchFamily="34" charset="0"/>
                <a:cs typeface="Calibri" panose="020F0502020204030204" pitchFamily="34" charset="0"/>
              </a:rPr>
              <a:t>Cooperation amongst agencies and parent involvement can promote positive developmental outcomes.</a:t>
            </a:r>
            <a:endParaRPr kumimoji="0" lang="en-US" sz="21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3445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3F0F3-A943-03FA-BD6B-E6E6B03FEB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0998" y="-413298"/>
            <a:ext cx="10348913" cy="1166813"/>
          </a:xfrm>
        </p:spPr>
        <p:txBody>
          <a:bodyPr>
            <a:normAutofit/>
          </a:bodyPr>
          <a:lstStyle/>
          <a:p>
            <a:r>
              <a:rPr lang="en-US" sz="3200" b="1" u="sng" dirty="0">
                <a:solidFill>
                  <a:schemeClr val="accent1">
                    <a:lumMod val="75000"/>
                  </a:schemeClr>
                </a:solidFill>
              </a:rPr>
              <a:t>References</a:t>
            </a:r>
            <a:endParaRPr lang="en-GB" sz="3200" b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Rectangle 1"/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711991" y="870080"/>
            <a:ext cx="10746584" cy="57195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indent="-285750" algn="jus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300" dirty="0" err="1">
                <a:latin typeface="Calibri" panose="020F0502020204030204" pitchFamily="34" charset="0"/>
                <a:cs typeface="Calibri" panose="020F0502020204030204" pitchFamily="34" charset="0"/>
              </a:rPr>
              <a:t>Bosmans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 G., Van </a:t>
            </a:r>
            <a:r>
              <a:rPr lang="en-GB" sz="1300" dirty="0" err="1">
                <a:latin typeface="Calibri" panose="020F0502020204030204" pitchFamily="34" charset="0"/>
                <a:cs typeface="Calibri" panose="020F0502020204030204" pitchFamily="34" charset="0"/>
              </a:rPr>
              <a:t>Vlierberghe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 L., </a:t>
            </a:r>
            <a:r>
              <a:rPr lang="en-GB" sz="1300" dirty="0" err="1">
                <a:latin typeface="Calibri" panose="020F0502020204030204" pitchFamily="34" charset="0"/>
                <a:cs typeface="Calibri" panose="020F0502020204030204" pitchFamily="34" charset="0"/>
              </a:rPr>
              <a:t>Bakermans-Kranenburg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 M.J., </a:t>
            </a:r>
            <a:r>
              <a:rPr lang="en-GB" sz="1300" dirty="0" err="1">
                <a:latin typeface="Calibri" panose="020F0502020204030204" pitchFamily="34" charset="0"/>
                <a:cs typeface="Calibri" panose="020F0502020204030204" pitchFamily="34" charset="0"/>
              </a:rPr>
              <a:t>Kobak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 R., </a:t>
            </a:r>
            <a:r>
              <a:rPr lang="en-GB" sz="1300" dirty="0" err="1">
                <a:latin typeface="Calibri" panose="020F0502020204030204" pitchFamily="34" charset="0"/>
                <a:cs typeface="Calibri" panose="020F0502020204030204" pitchFamily="34" charset="0"/>
              </a:rPr>
              <a:t>Hermans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 D. and van </a:t>
            </a:r>
            <a:r>
              <a:rPr lang="en-GB" sz="1300" dirty="0" err="1">
                <a:latin typeface="Calibri" panose="020F0502020204030204" pitchFamily="34" charset="0"/>
                <a:cs typeface="Calibri" panose="020F0502020204030204" pitchFamily="34" charset="0"/>
              </a:rPr>
              <a:t>IJzendoorn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 M.H., 2022. A learning theory approach to attachment theory: Exploring clinical applications. </a:t>
            </a:r>
            <a:r>
              <a:rPr lang="en-GB" sz="1300" i="1" dirty="0">
                <a:latin typeface="Calibri" panose="020F0502020204030204" pitchFamily="34" charset="0"/>
                <a:cs typeface="Calibri" panose="020F0502020204030204" pitchFamily="34" charset="0"/>
              </a:rPr>
              <a:t>Clinical child and family psychology review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300" i="1" dirty="0">
                <a:latin typeface="Calibri" panose="020F0502020204030204" pitchFamily="34" charset="0"/>
                <a:cs typeface="Calibri" panose="020F0502020204030204" pitchFamily="34" charset="0"/>
              </a:rPr>
              <a:t>25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(3), pp.591-612. </a:t>
            </a:r>
            <a:r>
              <a:rPr lang="en-GB" sz="1300" u="sng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https://doi.org/10.1007/s10567-021-00377-x</a:t>
            </a:r>
            <a:endParaRPr lang="en-US" sz="13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 algn="jus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Delgado, E., Serna, C., </a:t>
            </a:r>
            <a:r>
              <a:rPr lang="en-GB" sz="1300" dirty="0" err="1">
                <a:latin typeface="Calibri" panose="020F0502020204030204" pitchFamily="34" charset="0"/>
                <a:cs typeface="Calibri" panose="020F0502020204030204" pitchFamily="34" charset="0"/>
              </a:rPr>
              <a:t>Martínez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 I. and Cruise, E., 2022. Parental attachment and peer relationships in adolescence: A systematic review. </a:t>
            </a:r>
            <a:r>
              <a:rPr lang="en-GB" sz="1300" i="1" dirty="0">
                <a:latin typeface="Calibri" panose="020F0502020204030204" pitchFamily="34" charset="0"/>
                <a:cs typeface="Calibri" panose="020F0502020204030204" pitchFamily="34" charset="0"/>
              </a:rPr>
              <a:t>International journal of environmental research and public health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300" i="1" dirty="0">
                <a:latin typeface="Calibri" panose="020F0502020204030204" pitchFamily="34" charset="0"/>
                <a:cs typeface="Calibri" panose="020F0502020204030204" pitchFamily="34" charset="0"/>
              </a:rPr>
              <a:t>19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(3), p.1064. </a:t>
            </a:r>
            <a:r>
              <a:rPr lang="en-GB" sz="1300" u="sng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https://doi.org/10.3390/ijerph19031064</a:t>
            </a:r>
            <a:endParaRPr lang="en-US" sz="13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 algn="jus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Gee, D.G. and </a:t>
            </a:r>
            <a:r>
              <a:rPr lang="en-GB" sz="1300" dirty="0" err="1">
                <a:latin typeface="Calibri" panose="020F0502020204030204" pitchFamily="34" charset="0"/>
                <a:cs typeface="Calibri" panose="020F0502020204030204" pitchFamily="34" charset="0"/>
              </a:rPr>
              <a:t>Cohodes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 E.M., 2021. Influences of caregiving on development: A sensitive period for biological embedding of predictability and safety cues. </a:t>
            </a:r>
            <a:r>
              <a:rPr lang="en-GB" sz="1300" i="1" dirty="0">
                <a:latin typeface="Calibri" panose="020F0502020204030204" pitchFamily="34" charset="0"/>
                <a:cs typeface="Calibri" panose="020F0502020204030204" pitchFamily="34" charset="0"/>
              </a:rPr>
              <a:t>Current directions in psychological science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300" i="1" dirty="0">
                <a:latin typeface="Calibri" panose="020F0502020204030204" pitchFamily="34" charset="0"/>
                <a:cs typeface="Calibri" panose="020F0502020204030204" pitchFamily="34" charset="0"/>
              </a:rPr>
              <a:t>30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(5), pp.376-383. </a:t>
            </a:r>
            <a:r>
              <a:rPr lang="en-GB" sz="1300" u="sng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https://doi.org/10.1177/09637214211015673</a:t>
            </a:r>
            <a:endParaRPr lang="en-US" sz="13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 algn="jus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George, C. and </a:t>
            </a:r>
            <a:r>
              <a:rPr lang="en-GB" sz="1300" dirty="0" err="1">
                <a:latin typeface="Calibri" panose="020F0502020204030204" pitchFamily="34" charset="0"/>
                <a:cs typeface="Calibri" panose="020F0502020204030204" pitchFamily="34" charset="0"/>
              </a:rPr>
              <a:t>Wargo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300" dirty="0" err="1">
                <a:latin typeface="Calibri" panose="020F0502020204030204" pitchFamily="34" charset="0"/>
                <a:cs typeface="Calibri" panose="020F0502020204030204" pitchFamily="34" charset="0"/>
              </a:rPr>
              <a:t>Aikins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 J., 2023. Developing a secure base in family intervention: using the adult attachment projective system to assess attachment in family relationships. </a:t>
            </a:r>
            <a:r>
              <a:rPr lang="en-GB" sz="1300" i="1" dirty="0">
                <a:latin typeface="Calibri" panose="020F0502020204030204" pitchFamily="34" charset="0"/>
                <a:cs typeface="Calibri" panose="020F0502020204030204" pitchFamily="34" charset="0"/>
              </a:rPr>
              <a:t>Frontiers in Psychology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300" i="1" dirty="0">
                <a:latin typeface="Calibri" panose="020F0502020204030204" pitchFamily="34" charset="0"/>
                <a:cs typeface="Calibri" panose="020F0502020204030204" pitchFamily="34" charset="0"/>
              </a:rPr>
              <a:t>14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 p.1291661. </a:t>
            </a:r>
            <a:r>
              <a:rPr lang="en-GB" sz="1300" u="sng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https://doi.org/10.3389/fpsyg.2023.1291661</a:t>
            </a:r>
            <a:endParaRPr lang="en-US" sz="13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 algn="jus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Humphreys, K.L., </a:t>
            </a:r>
            <a:r>
              <a:rPr lang="en-GB" sz="1300" dirty="0" err="1">
                <a:latin typeface="Calibri" panose="020F0502020204030204" pitchFamily="34" charset="0"/>
                <a:cs typeface="Calibri" panose="020F0502020204030204" pitchFamily="34" charset="0"/>
              </a:rPr>
              <a:t>Garon-Bissonnette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 J., Hill, K.E., </a:t>
            </a:r>
            <a:r>
              <a:rPr lang="en-GB" sz="1300" dirty="0" err="1">
                <a:latin typeface="Calibri" panose="020F0502020204030204" pitchFamily="34" charset="0"/>
                <a:cs typeface="Calibri" panose="020F0502020204030204" pitchFamily="34" charset="0"/>
              </a:rPr>
              <a:t>Bailes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 L.G., Barnett, W. and Hare, M.M., 2024. Caregiving relationships are a cornerstone of developmental psychopathology. </a:t>
            </a:r>
            <a:r>
              <a:rPr lang="en-GB" sz="1300" i="1" dirty="0">
                <a:latin typeface="Calibri" panose="020F0502020204030204" pitchFamily="34" charset="0"/>
                <a:cs typeface="Calibri" panose="020F0502020204030204" pitchFamily="34" charset="0"/>
              </a:rPr>
              <a:t>Development and Psychopathology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300" i="1" dirty="0">
                <a:latin typeface="Calibri" panose="020F0502020204030204" pitchFamily="34" charset="0"/>
                <a:cs typeface="Calibri" panose="020F0502020204030204" pitchFamily="34" charset="0"/>
              </a:rPr>
              <a:t>36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(5), pp.2218-2231. </a:t>
            </a:r>
            <a:r>
              <a:rPr lang="en-GB" sz="1300" dirty="0" err="1">
                <a:latin typeface="Calibri" panose="020F0502020204030204" pitchFamily="34" charset="0"/>
                <a:cs typeface="Calibri" panose="020F0502020204030204" pitchFamily="34" charset="0"/>
              </a:rPr>
              <a:t>doi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: 10.1017/S0954579424000300. </a:t>
            </a:r>
            <a:endParaRPr lang="en-US" sz="13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 algn="jus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300" dirty="0" err="1">
                <a:latin typeface="Calibri" panose="020F0502020204030204" pitchFamily="34" charset="0"/>
                <a:cs typeface="Calibri" panose="020F0502020204030204" pitchFamily="34" charset="0"/>
              </a:rPr>
              <a:t>Jeong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 J., </a:t>
            </a:r>
            <a:r>
              <a:rPr lang="en-GB" sz="1300" dirty="0" err="1">
                <a:latin typeface="Calibri" panose="020F0502020204030204" pitchFamily="34" charset="0"/>
                <a:cs typeface="Calibri" panose="020F0502020204030204" pitchFamily="34" charset="0"/>
              </a:rPr>
              <a:t>Franchett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 E.E., Ramos de Oliveira, C.V., </a:t>
            </a:r>
            <a:r>
              <a:rPr lang="en-GB" sz="1300" dirty="0" err="1">
                <a:latin typeface="Calibri" panose="020F0502020204030204" pitchFamily="34" charset="0"/>
                <a:cs typeface="Calibri" panose="020F0502020204030204" pitchFamily="34" charset="0"/>
              </a:rPr>
              <a:t>Rehmani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 K. and </a:t>
            </a:r>
            <a:r>
              <a:rPr lang="en-GB" sz="1300" dirty="0" err="1">
                <a:latin typeface="Calibri" panose="020F0502020204030204" pitchFamily="34" charset="0"/>
                <a:cs typeface="Calibri" panose="020F0502020204030204" pitchFamily="34" charset="0"/>
              </a:rPr>
              <a:t>Yousafzai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 A.K., 2021. Parenting interventions to promote early child development in the first three years of life: A global systematic review and meta-analysis. </a:t>
            </a:r>
            <a:r>
              <a:rPr lang="en-GB" sz="1300" i="1" dirty="0" err="1">
                <a:latin typeface="Calibri" panose="020F0502020204030204" pitchFamily="34" charset="0"/>
                <a:cs typeface="Calibri" panose="020F0502020204030204" pitchFamily="34" charset="0"/>
              </a:rPr>
              <a:t>PLoS</a:t>
            </a:r>
            <a:r>
              <a:rPr lang="en-GB" sz="1300" i="1" dirty="0">
                <a:latin typeface="Calibri" panose="020F0502020204030204" pitchFamily="34" charset="0"/>
                <a:cs typeface="Calibri" panose="020F0502020204030204" pitchFamily="34" charset="0"/>
              </a:rPr>
              <a:t> medicine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300" i="1" dirty="0">
                <a:latin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(5), p.e1003602. </a:t>
            </a:r>
            <a:r>
              <a:rPr lang="en-GB" sz="1300" u="sng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https://doi.org/10.1371/journal.pmed.1003602</a:t>
            </a:r>
            <a:endParaRPr lang="en-US" sz="13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 algn="jus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300" dirty="0" err="1">
                <a:latin typeface="Calibri" panose="020F0502020204030204" pitchFamily="34" charset="0"/>
                <a:cs typeface="Calibri" panose="020F0502020204030204" pitchFamily="34" charset="0"/>
              </a:rPr>
              <a:t>Kohlhoff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 J., </a:t>
            </a:r>
            <a:r>
              <a:rPr lang="en-GB" sz="1300" dirty="0" err="1">
                <a:latin typeface="Calibri" panose="020F0502020204030204" pitchFamily="34" charset="0"/>
                <a:cs typeface="Calibri" panose="020F0502020204030204" pitchFamily="34" charset="0"/>
              </a:rPr>
              <a:t>Lieneman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 C., </a:t>
            </a:r>
            <a:r>
              <a:rPr lang="en-GB" sz="1300" dirty="0" err="1">
                <a:latin typeface="Calibri" panose="020F0502020204030204" pitchFamily="34" charset="0"/>
                <a:cs typeface="Calibri" panose="020F0502020204030204" pitchFamily="34" charset="0"/>
              </a:rPr>
              <a:t>Cibralic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 S., </a:t>
            </a:r>
            <a:r>
              <a:rPr lang="en-GB" sz="1300" dirty="0" err="1">
                <a:latin typeface="Calibri" panose="020F0502020204030204" pitchFamily="34" charset="0"/>
                <a:cs typeface="Calibri" panose="020F0502020204030204" pitchFamily="34" charset="0"/>
              </a:rPr>
              <a:t>Traynor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 N. and McNeil, C.B., 2022. Attachment-based parenting interventions and evidence of changes in toddler attachment patterns: An overview. </a:t>
            </a:r>
            <a:r>
              <a:rPr lang="en-GB" sz="1300" i="1" dirty="0">
                <a:latin typeface="Calibri" panose="020F0502020204030204" pitchFamily="34" charset="0"/>
                <a:cs typeface="Calibri" panose="020F0502020204030204" pitchFamily="34" charset="0"/>
              </a:rPr>
              <a:t>Clinical Child and Family Psychology Review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300" i="1" dirty="0">
                <a:latin typeface="Calibri" panose="020F0502020204030204" pitchFamily="34" charset="0"/>
                <a:cs typeface="Calibri" panose="020F0502020204030204" pitchFamily="34" charset="0"/>
              </a:rPr>
              <a:t>25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(4), pp.737-753. </a:t>
            </a:r>
            <a:r>
              <a:rPr lang="en-GB" sz="1300" u="sng" dirty="0">
                <a:latin typeface="Calibri" panose="020F0502020204030204" pitchFamily="34" charset="0"/>
                <a:cs typeface="Calibri" panose="020F0502020204030204" pitchFamily="34" charset="0"/>
                <a:hlinkClick r:id="rId8"/>
              </a:rPr>
              <a:t>https://doi.org/10.1007/s10567-022-00405-4</a:t>
            </a:r>
            <a:endParaRPr lang="en-US" sz="13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 algn="jus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Opie, J.E., McIntosh, J.E., </a:t>
            </a:r>
            <a:r>
              <a:rPr lang="en-GB" sz="1300" dirty="0" err="1">
                <a:latin typeface="Calibri" panose="020F0502020204030204" pitchFamily="34" charset="0"/>
                <a:cs typeface="Calibri" panose="020F0502020204030204" pitchFamily="34" charset="0"/>
              </a:rPr>
              <a:t>Esler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 T.B., </a:t>
            </a:r>
            <a:r>
              <a:rPr lang="en-GB" sz="1300" dirty="0" err="1">
                <a:latin typeface="Calibri" panose="020F0502020204030204" pitchFamily="34" charset="0"/>
                <a:cs typeface="Calibri" panose="020F0502020204030204" pitchFamily="34" charset="0"/>
              </a:rPr>
              <a:t>Duschinsky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 R., George, C., </a:t>
            </a:r>
            <a:r>
              <a:rPr lang="en-GB" sz="1300" dirty="0" err="1">
                <a:latin typeface="Calibri" panose="020F0502020204030204" pitchFamily="34" charset="0"/>
                <a:cs typeface="Calibri" panose="020F0502020204030204" pitchFamily="34" charset="0"/>
              </a:rPr>
              <a:t>Schore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 A., </a:t>
            </a:r>
            <a:r>
              <a:rPr lang="en-GB" sz="1300" dirty="0" err="1">
                <a:latin typeface="Calibri" panose="020F0502020204030204" pitchFamily="34" charset="0"/>
                <a:cs typeface="Calibri" panose="020F0502020204030204" pitchFamily="34" charset="0"/>
              </a:rPr>
              <a:t>Kothe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 E.J., Tan, E.S., Greenwood, C.J. and Olsson, C.A., 2021. Early childhood attachment stability and change: A meta-analysis. </a:t>
            </a:r>
            <a:r>
              <a:rPr lang="en-GB" sz="1300" i="1" dirty="0">
                <a:latin typeface="Calibri" panose="020F0502020204030204" pitchFamily="34" charset="0"/>
                <a:cs typeface="Calibri" panose="020F0502020204030204" pitchFamily="34" charset="0"/>
              </a:rPr>
              <a:t>Attachment &amp; Human Development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300" i="1" dirty="0">
                <a:latin typeface="Calibri" panose="020F0502020204030204" pitchFamily="34" charset="0"/>
                <a:cs typeface="Calibri" panose="020F0502020204030204" pitchFamily="34" charset="0"/>
              </a:rPr>
              <a:t>23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(6), pp.897-930. </a:t>
            </a:r>
            <a:r>
              <a:rPr lang="en-GB" sz="1300" dirty="0" err="1">
                <a:latin typeface="Calibri" panose="020F0502020204030204" pitchFamily="34" charset="0"/>
                <a:cs typeface="Calibri" panose="020F0502020204030204" pitchFamily="34" charset="0"/>
              </a:rPr>
              <a:t>doi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: 10.1080/14616734.2020.1800769. </a:t>
            </a:r>
            <a:r>
              <a:rPr lang="en-GB" sz="1300" dirty="0" err="1">
                <a:latin typeface="Calibri" panose="020F0502020204030204" pitchFamily="34" charset="0"/>
                <a:cs typeface="Calibri" panose="020F0502020204030204" pitchFamily="34" charset="0"/>
              </a:rPr>
              <a:t>Epub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 2020 Aug 10.</a:t>
            </a:r>
            <a:endParaRPr lang="en-US" sz="13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 algn="jus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300" dirty="0" err="1">
                <a:latin typeface="Calibri" panose="020F0502020204030204" pitchFamily="34" charset="0"/>
                <a:cs typeface="Calibri" panose="020F0502020204030204" pitchFamily="34" charset="0"/>
              </a:rPr>
              <a:t>Saharoy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 R., </a:t>
            </a:r>
            <a:r>
              <a:rPr lang="en-GB" sz="1300" dirty="0" err="1">
                <a:latin typeface="Calibri" panose="020F0502020204030204" pitchFamily="34" charset="0"/>
                <a:cs typeface="Calibri" panose="020F0502020204030204" pitchFamily="34" charset="0"/>
              </a:rPr>
              <a:t>Potdukhe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 A., </a:t>
            </a:r>
            <a:r>
              <a:rPr lang="en-GB" sz="1300" dirty="0" err="1">
                <a:latin typeface="Calibri" panose="020F0502020204030204" pitchFamily="34" charset="0"/>
                <a:cs typeface="Calibri" panose="020F0502020204030204" pitchFamily="34" charset="0"/>
              </a:rPr>
              <a:t>Wanjari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 M. and </a:t>
            </a:r>
            <a:r>
              <a:rPr lang="en-GB" sz="1300" dirty="0" err="1">
                <a:latin typeface="Calibri" panose="020F0502020204030204" pitchFamily="34" charset="0"/>
                <a:cs typeface="Calibri" panose="020F0502020204030204" pitchFamily="34" charset="0"/>
              </a:rPr>
              <a:t>Taksande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 A.B., 2023. Postpartum depression and maternal care: exploring the complex effects on mothers and infants. </a:t>
            </a:r>
            <a:r>
              <a:rPr lang="en-GB" sz="1300" i="1" dirty="0" err="1">
                <a:latin typeface="Calibri" panose="020F0502020204030204" pitchFamily="34" charset="0"/>
                <a:cs typeface="Calibri" panose="020F0502020204030204" pitchFamily="34" charset="0"/>
              </a:rPr>
              <a:t>Cureus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300" i="1" dirty="0">
                <a:latin typeface="Calibri" panose="020F0502020204030204" pitchFamily="34" charset="0"/>
                <a:cs typeface="Calibri" panose="020F0502020204030204" pitchFamily="34" charset="0"/>
              </a:rPr>
              <a:t>15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(7). </a:t>
            </a:r>
            <a:r>
              <a:rPr lang="en-GB" sz="1300" dirty="0" err="1">
                <a:latin typeface="Calibri" panose="020F0502020204030204" pitchFamily="34" charset="0"/>
                <a:cs typeface="Calibri" panose="020F0502020204030204" pitchFamily="34" charset="0"/>
              </a:rPr>
              <a:t>doi</a:t>
            </a:r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: 10.7759/cureus.41381</a:t>
            </a:r>
            <a:endParaRPr lang="en-US" sz="13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lvl="0" indent="-28575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endParaRPr kumimoji="0" lang="en-US" sz="13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87240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2266</Words>
  <Application>Microsoft Macintosh PowerPoint</Application>
  <PresentationFormat>Widescreen</PresentationFormat>
  <Paragraphs>122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Questrial</vt:lpstr>
      <vt:lpstr>Wingdings</vt:lpstr>
      <vt:lpstr>Office Theme</vt:lpstr>
      <vt:lpstr>  Student name:Khrystyna Yastremska  Student number:2509328 Lecturer’s name: Mashumba Brian </vt:lpstr>
      <vt:lpstr>Introduction</vt:lpstr>
      <vt:lpstr>Bowlby’s Attachment Theory</vt:lpstr>
      <vt:lpstr>Key Concepts of Attachment Theory</vt:lpstr>
      <vt:lpstr>Developmental Assumptions</vt:lpstr>
      <vt:lpstr>Applying the Theory to Isaac</vt:lpstr>
      <vt:lpstr>Impact on Development and Wellbeing</vt:lpstr>
      <vt:lpstr>Nature and Nurture Influences</vt:lpstr>
      <vt:lpstr>Attachment-Informed Support Strategies</vt:lpstr>
      <vt:lpstr>Multi-Agency and Parental Support</vt:lpstr>
      <vt:lpstr>Critical Evaluation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Student name  Student number Lecturer’s name  </dc:title>
  <dc:creator>Farah Wiita</dc:creator>
  <cp:lastModifiedBy>Elizabetta Hadzhula</cp:lastModifiedBy>
  <cp:revision>44</cp:revision>
  <dcterms:created xsi:type="dcterms:W3CDTF">2025-10-14T20:52:47Z</dcterms:created>
  <dcterms:modified xsi:type="dcterms:W3CDTF">2026-07-10T13:41:06Z</dcterms:modified>
</cp:coreProperties>
</file>