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258" r:id="rId3"/>
    <p:sldId id="259" r:id="rId4"/>
    <p:sldId id="260" r:id="rId5"/>
    <p:sldId id="261" r:id="rId6"/>
    <p:sldId id="264" r:id="rId7"/>
    <p:sldId id="263" r:id="rId8"/>
    <p:sldId id="265" r:id="rId9"/>
    <p:sldId id="266" r:id="rId10"/>
    <p:sldId id="267" r:id="rId11"/>
    <p:sldId id="262" r:id="rId12"/>
    <p:sldId id="268" r:id="rId13"/>
    <p:sldId id="269" r:id="rId14"/>
    <p:sldId id="273" r:id="rId15"/>
    <p:sldId id="277" r:id="rId16"/>
    <p:sldId id="274" r:id="rId17"/>
    <p:sldId id="270" r:id="rId18"/>
    <p:sldId id="279" r:id="rId19"/>
    <p:sldId id="281" r:id="rId20"/>
    <p:sldId id="278"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6624" autoAdjust="0"/>
  </p:normalViewPr>
  <p:slideViewPr>
    <p:cSldViewPr snapToGrid="0">
      <p:cViewPr varScale="1">
        <p:scale>
          <a:sx n="72" d="100"/>
          <a:sy n="72" d="100"/>
        </p:scale>
        <p:origin x="20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D5BDD2-A5BE-4935-897C-E4C119D8CEB9}" type="datetimeFigureOut">
              <a:rPr lang="en-GB" smtClean="0"/>
              <a:t>11/09/2019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82DC58-F4E3-4A67-B7C7-58F998CD5410}" type="slidenum">
              <a:rPr lang="en-GB" smtClean="0"/>
              <a:t>‹#›</a:t>
            </a:fld>
            <a:endParaRPr lang="en-GB"/>
          </a:p>
        </p:txBody>
      </p:sp>
    </p:spTree>
    <p:extLst>
      <p:ext uri="{BB962C8B-B14F-4D97-AF65-F5344CB8AC3E}">
        <p14:creationId xmlns:p14="http://schemas.microsoft.com/office/powerpoint/2010/main" val="4163207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1295026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3947639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222054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043B1170-3711-4949-A7A6-968074B7A21A}" type="slidenum">
              <a:rPr lang="en-US" altLang="en-US"/>
              <a:pPr/>
              <a:t>5</a:t>
            </a:fld>
            <a:endParaRPr lang="en-US" altLang="en-US"/>
          </a:p>
        </p:txBody>
      </p:sp>
    </p:spTree>
    <p:extLst>
      <p:ext uri="{BB962C8B-B14F-4D97-AF65-F5344CB8AC3E}">
        <p14:creationId xmlns:p14="http://schemas.microsoft.com/office/powerpoint/2010/main" val="3776056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6</a:t>
            </a:fld>
            <a:endParaRPr lang="en-GB"/>
          </a:p>
        </p:txBody>
      </p:sp>
    </p:spTree>
    <p:extLst>
      <p:ext uri="{BB962C8B-B14F-4D97-AF65-F5344CB8AC3E}">
        <p14:creationId xmlns:p14="http://schemas.microsoft.com/office/powerpoint/2010/main" val="2252761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7</a:t>
            </a:fld>
            <a:endParaRPr lang="en-GB"/>
          </a:p>
        </p:txBody>
      </p:sp>
    </p:spTree>
    <p:extLst>
      <p:ext uri="{BB962C8B-B14F-4D97-AF65-F5344CB8AC3E}">
        <p14:creationId xmlns:p14="http://schemas.microsoft.com/office/powerpoint/2010/main" val="3105092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8</a:t>
            </a:fld>
            <a:endParaRPr lang="en-GB"/>
          </a:p>
        </p:txBody>
      </p:sp>
    </p:spTree>
    <p:extLst>
      <p:ext uri="{BB962C8B-B14F-4D97-AF65-F5344CB8AC3E}">
        <p14:creationId xmlns:p14="http://schemas.microsoft.com/office/powerpoint/2010/main" val="1095769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10</a:t>
            </a:fld>
            <a:endParaRPr lang="en-GB"/>
          </a:p>
        </p:txBody>
      </p:sp>
    </p:spTree>
    <p:extLst>
      <p:ext uri="{BB962C8B-B14F-4D97-AF65-F5344CB8AC3E}">
        <p14:creationId xmlns:p14="http://schemas.microsoft.com/office/powerpoint/2010/main" val="3104308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12</a:t>
            </a:fld>
            <a:endParaRPr lang="en-GB"/>
          </a:p>
        </p:txBody>
      </p:sp>
    </p:spTree>
    <p:extLst>
      <p:ext uri="{BB962C8B-B14F-4D97-AF65-F5344CB8AC3E}">
        <p14:creationId xmlns:p14="http://schemas.microsoft.com/office/powerpoint/2010/main" val="40732177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7563562-8588-4598-97A0-1563BF14D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0ACEC46C-7DE9-447D-9FBA-B608125815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2772" name="Slide Number Placeholder 3">
            <a:extLst>
              <a:ext uri="{FF2B5EF4-FFF2-40B4-BE49-F238E27FC236}">
                <a16:creationId xmlns:a16="http://schemas.microsoft.com/office/drawing/2014/main" id="{14C81F9B-B7EE-400C-A632-F6731FEDF3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509704-4A97-4CF1-8E60-C32E337807C0}" type="slidenum">
              <a:rPr lang="en-US" altLang="en-US" smtClean="0"/>
              <a:pPr/>
              <a:t>15</a:t>
            </a:fld>
            <a:endParaRPr lang="en-US" altLang="en-US"/>
          </a:p>
        </p:txBody>
      </p:sp>
    </p:spTree>
    <p:extLst>
      <p:ext uri="{BB962C8B-B14F-4D97-AF65-F5344CB8AC3E}">
        <p14:creationId xmlns:p14="http://schemas.microsoft.com/office/powerpoint/2010/main" val="2133427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82DC58-F4E3-4A67-B7C7-58F998CD5410}" type="slidenum">
              <a:rPr lang="en-GB" smtClean="0"/>
              <a:t>16</a:t>
            </a:fld>
            <a:endParaRPr lang="en-GB"/>
          </a:p>
        </p:txBody>
      </p:sp>
    </p:spTree>
    <p:extLst>
      <p:ext uri="{BB962C8B-B14F-4D97-AF65-F5344CB8AC3E}">
        <p14:creationId xmlns:p14="http://schemas.microsoft.com/office/powerpoint/2010/main" val="3028522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08CD94E-CDAF-4122-B6E1-4520C205746F}"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2501201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8CD94E-CDAF-4122-B6E1-4520C205746F}"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3451185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08CD94E-CDAF-4122-B6E1-4520C205746F}"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634520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08CD94E-CDAF-4122-B6E1-4520C205746F}"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943818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08CD94E-CDAF-4122-B6E1-4520C205746F}" type="datetimeFigureOut">
              <a:rPr lang="en-GB" smtClean="0"/>
              <a:t>11/09/2019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3957858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08CD94E-CDAF-4122-B6E1-4520C205746F}" type="datetimeFigureOut">
              <a:rPr lang="en-GB" smtClean="0"/>
              <a:t>11/09/2019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950648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8CD94E-CDAF-4122-B6E1-4520C205746F}" type="datetimeFigureOut">
              <a:rPr lang="en-GB" smtClean="0"/>
              <a:t>11/09/2019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3065369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08CD94E-CDAF-4122-B6E1-4520C205746F}"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2718403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08CD94E-CDAF-4122-B6E1-4520C205746F}"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284488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8CD94E-CDAF-4122-B6E1-4520C205746F}"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118865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8CD94E-CDAF-4122-B6E1-4520C205746F}"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BCAFCD-DAF8-4944-82B2-964DE4B9195B}" type="slidenum">
              <a:rPr lang="en-GB" smtClean="0"/>
              <a:t>‹#›</a:t>
            </a:fld>
            <a:endParaRPr lang="en-GB"/>
          </a:p>
        </p:txBody>
      </p:sp>
    </p:spTree>
    <p:extLst>
      <p:ext uri="{BB962C8B-B14F-4D97-AF65-F5344CB8AC3E}">
        <p14:creationId xmlns:p14="http://schemas.microsoft.com/office/powerpoint/2010/main" val="2290767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8CD94E-CDAF-4122-B6E1-4520C205746F}" type="datetimeFigureOut">
              <a:rPr lang="en-GB" smtClean="0"/>
              <a:t>11/09/2019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BCAFCD-DAF8-4944-82B2-964DE4B9195B}" type="slidenum">
              <a:rPr lang="en-GB" smtClean="0"/>
              <a:t>‹#›</a:t>
            </a:fld>
            <a:endParaRPr lang="en-GB"/>
          </a:p>
        </p:txBody>
      </p:sp>
    </p:spTree>
    <p:extLst>
      <p:ext uri="{BB962C8B-B14F-4D97-AF65-F5344CB8AC3E}">
        <p14:creationId xmlns:p14="http://schemas.microsoft.com/office/powerpoint/2010/main" val="2491889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bbc.co.uk/news/uk-wales-42608193"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tesGUxyd-lw"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journals.sagepub.com/doi/abs/10.1177/0907568209344270" TargetMode="External"/><Relationship Id="rId2" Type="http://schemas.openxmlformats.org/officeDocument/2006/relationships/hyperlink" Target="https://www.teachearlyyears.com/a-unique-child/view/childrens-rights-adults-responsibilit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ECES4005</a:t>
            </a:r>
            <a:r>
              <a:rPr lang="en-GB" dirty="0" smtClean="0"/>
              <a:t>/C</a:t>
            </a:r>
            <a:endParaRPr lang="en-GB" dirty="0"/>
          </a:p>
        </p:txBody>
      </p:sp>
      <p:sp>
        <p:nvSpPr>
          <p:cNvPr id="3" name="Subtitle 2"/>
          <p:cNvSpPr>
            <a:spLocks noGrp="1"/>
          </p:cNvSpPr>
          <p:nvPr>
            <p:ph type="subTitle" idx="1"/>
          </p:nvPr>
        </p:nvSpPr>
        <p:spPr/>
        <p:txBody>
          <a:bodyPr/>
          <a:lstStyle/>
          <a:p>
            <a:r>
              <a:rPr lang="en-GB" dirty="0" smtClean="0"/>
              <a:t>Rights and Responsibilities</a:t>
            </a:r>
          </a:p>
          <a:p>
            <a:r>
              <a:rPr lang="en-GB" i="1" dirty="0" err="1" smtClean="0"/>
              <a:t>Hawliau</a:t>
            </a:r>
            <a:r>
              <a:rPr lang="en-GB" i="1" dirty="0" smtClean="0"/>
              <a:t> a </a:t>
            </a:r>
            <a:r>
              <a:rPr lang="en-GB" i="1" dirty="0" err="1" smtClean="0"/>
              <a:t>Chyfrifoldebau</a:t>
            </a:r>
            <a:endParaRPr lang="en-GB" i="1" dirty="0" smtClean="0"/>
          </a:p>
          <a:p>
            <a:r>
              <a:rPr lang="en-GB" i="1" dirty="0" err="1" smtClean="0"/>
              <a:t>Sesiwn</a:t>
            </a:r>
            <a:r>
              <a:rPr lang="en-GB" i="1" dirty="0" smtClean="0"/>
              <a:t> </a:t>
            </a:r>
            <a:r>
              <a:rPr lang="en-GB" i="1" dirty="0" smtClean="0"/>
              <a:t>8 </a:t>
            </a:r>
            <a:r>
              <a:rPr lang="en-GB" i="1" dirty="0" smtClean="0"/>
              <a:t>/ Session </a:t>
            </a:r>
            <a:r>
              <a:rPr lang="en-GB" i="1" dirty="0" smtClean="0"/>
              <a:t>8 </a:t>
            </a:r>
            <a:endParaRPr lang="en-GB" i="1" dirty="0"/>
          </a:p>
        </p:txBody>
      </p:sp>
    </p:spTree>
    <p:extLst>
      <p:ext uri="{BB962C8B-B14F-4D97-AF65-F5344CB8AC3E}">
        <p14:creationId xmlns:p14="http://schemas.microsoft.com/office/powerpoint/2010/main" val="443430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ea typeface="+mj-ea"/>
                <a:cs typeface="+mj-cs"/>
              </a:rPr>
              <a:t>Learning Outcomes</a:t>
            </a:r>
            <a:br>
              <a:rPr lang="en-GB" dirty="0" smtClean="0">
                <a:ea typeface="+mj-ea"/>
                <a:cs typeface="+mj-cs"/>
              </a:rPr>
            </a:br>
            <a:r>
              <a:rPr lang="en-GB" i="1" dirty="0" err="1" smtClean="0"/>
              <a:t>Deilliannau</a:t>
            </a:r>
            <a:r>
              <a:rPr lang="en-GB" i="1" dirty="0" smtClean="0"/>
              <a:t> </a:t>
            </a:r>
            <a:r>
              <a:rPr lang="en-GB" i="1" dirty="0" err="1" smtClean="0"/>
              <a:t>Dysgu</a:t>
            </a:r>
            <a:r>
              <a:rPr lang="en-GB" i="1" dirty="0" smtClean="0"/>
              <a:t> </a:t>
            </a:r>
            <a:endParaRPr lang="en-GB" i="1" dirty="0"/>
          </a:p>
        </p:txBody>
      </p:sp>
      <p:sp>
        <p:nvSpPr>
          <p:cNvPr id="13314" name="Rectangle 3"/>
          <p:cNvSpPr>
            <a:spLocks noGrp="1" noChangeArrowheads="1"/>
          </p:cNvSpPr>
          <p:nvPr>
            <p:ph sz="half" idx="1"/>
          </p:nvPr>
        </p:nvSpPr>
        <p:spPr/>
        <p:txBody>
          <a:bodyPr/>
          <a:lstStyle/>
          <a:p>
            <a:r>
              <a:rPr lang="cy-GB" altLang="en-US" sz="2400" dirty="0"/>
              <a:t>Dangos ymwybyddiaeth o hawliau dynol, gan gynnwys hawliau a chyfrifoldebau plant yn y Gymru gyfoes, yn seiliedig ar bolisi ac arfer cyfredol</a:t>
            </a:r>
            <a:endParaRPr lang="en-GB" altLang="en-US" sz="2400" dirty="0"/>
          </a:p>
          <a:p>
            <a:endParaRPr lang="en-GB" altLang="en-US" sz="2400" dirty="0"/>
          </a:p>
        </p:txBody>
      </p:sp>
      <p:sp>
        <p:nvSpPr>
          <p:cNvPr id="13315" name="Content Placeholder 6"/>
          <p:cNvSpPr>
            <a:spLocks noGrp="1"/>
          </p:cNvSpPr>
          <p:nvPr>
            <p:ph sz="half" idx="2"/>
          </p:nvPr>
        </p:nvSpPr>
        <p:spPr/>
        <p:txBody>
          <a:bodyPr/>
          <a:lstStyle/>
          <a:p>
            <a:r>
              <a:rPr lang="en-US" altLang="en-US" sz="2400" dirty="0"/>
              <a:t> </a:t>
            </a:r>
            <a:r>
              <a:rPr lang="en-GB" altLang="en-US" sz="2400" dirty="0"/>
              <a:t> Demonstrate an awareness of human rights including children’s rights and responsibilities in contemporary Wales, based on current policy and practice</a:t>
            </a:r>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58697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eaLnBrk="1" hangingPunct="1">
              <a:defRPr/>
            </a:pPr>
            <a:r>
              <a:rPr lang="cy-GB" sz="2400" dirty="0">
                <a:ea typeface="ＭＳ Ｐゴシック" charset="-128"/>
              </a:rPr>
              <a:t>Dangos dealltwriaeth o hawliau ym maes cyfiawnder cymdeithasol, ac mewn amrywiaeth o gyd-destunau a sefyllfaoedd, a dangos ymwybyddiaeth o rwystrau a phroblemau a allai godi</a:t>
            </a:r>
            <a:endParaRPr lang="en-GB" sz="2400" dirty="0">
              <a:ea typeface="ＭＳ Ｐゴシック" charset="-128"/>
            </a:endParaRP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r>
              <a:rPr lang="en-US" altLang="en-US" sz="2400" dirty="0"/>
              <a:t> </a:t>
            </a:r>
            <a:r>
              <a:rPr lang="en-GB" altLang="en-US" sz="2400" dirty="0"/>
              <a:t>Indicate an understanding of rights in terms of the social justice arena, and in a variety of contexts and situations and demonstrate an awareness of barriers and issues that may arise</a:t>
            </a:r>
          </a:p>
          <a:p>
            <a:endParaRPr lang="en-US" altLang="en-US" sz="3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40953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eaLnBrk="1" hangingPunct="1"/>
            <a:r>
              <a:rPr lang="cy-GB" altLang="en-US" dirty="0" smtClean="0"/>
              <a:t>Deall deddfwriaeth allweddol yng Nghymru yn ymwneud â hawliau a diogelu plant ac oedolion.</a:t>
            </a:r>
            <a:r>
              <a:rPr lang="en-GB" altLang="en-US" dirty="0" smtClean="0"/>
              <a:t>  </a:t>
            </a:r>
          </a:p>
          <a:p>
            <a:pPr eaLnBrk="1" hangingPunct="1"/>
            <a:endParaRPr lang="en-US" altLang="en-US" dirty="0" smtClean="0"/>
          </a:p>
        </p:txBody>
      </p:sp>
      <p:sp>
        <p:nvSpPr>
          <p:cNvPr id="17411" name="Content Placeholder 6"/>
          <p:cNvSpPr>
            <a:spLocks noGrp="1"/>
          </p:cNvSpPr>
          <p:nvPr>
            <p:ph sz="half" idx="2"/>
          </p:nvPr>
        </p:nvSpPr>
        <p:spPr/>
        <p:txBody>
          <a:bodyPr/>
          <a:lstStyle/>
          <a:p>
            <a:r>
              <a:rPr lang="en-US" altLang="en-US" sz="2400" dirty="0"/>
              <a:t> </a:t>
            </a:r>
            <a:r>
              <a:rPr lang="en-GB" altLang="en-US" dirty="0" smtClean="0"/>
              <a:t> Understand key legislation in Wales regarding adults’ and children’s rights and safeguarding</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84268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9458" name="Rectangle 3"/>
          <p:cNvSpPr>
            <a:spLocks noGrp="1" noChangeArrowheads="1"/>
          </p:cNvSpPr>
          <p:nvPr>
            <p:ph sz="half" idx="1"/>
          </p:nvPr>
        </p:nvSpPr>
        <p:spPr/>
        <p:txBody>
          <a:bodyPr/>
          <a:lstStyle/>
          <a:p>
            <a:pPr eaLnBrk="1" hangingPunct="1"/>
            <a:r>
              <a:rPr lang="cy-GB" altLang="en-US" sz="2400"/>
              <a:t>Trefnu eu gwybodaeth a’r hyn y maent wedi’i ddysgu drwy ddefnyddio amrywiaeth o ffynonellau gwybodaeth, yn cynnwys TGCh, a chyflwyno’u gwaith ar y lefel briodol.</a:t>
            </a:r>
            <a:endParaRPr lang="en-US" altLang="en-US" sz="2400"/>
          </a:p>
          <a:p>
            <a:pPr eaLnBrk="1" hangingPunct="1"/>
            <a:endParaRPr lang="en-US" altLang="en-US" sz="3600"/>
          </a:p>
        </p:txBody>
      </p:sp>
      <p:sp>
        <p:nvSpPr>
          <p:cNvPr id="7171" name="Content Placeholder 6"/>
          <p:cNvSpPr>
            <a:spLocks noGrp="1"/>
          </p:cNvSpPr>
          <p:nvPr>
            <p:ph sz="half" idx="2"/>
          </p:nvPr>
        </p:nvSpPr>
        <p:spPr/>
        <p:txBody>
          <a:bodyPr/>
          <a:lstStyle/>
          <a:p>
            <a:pPr>
              <a:defRPr/>
            </a:pPr>
            <a:r>
              <a:rPr lang="en-US" sz="2400" dirty="0">
                <a:ea typeface="ＭＳ Ｐゴシック" charset="-128"/>
              </a:rPr>
              <a:t> </a:t>
            </a:r>
            <a:r>
              <a:rPr lang="en-GB" sz="2400" i="1" dirty="0">
                <a:ea typeface="ＭＳ Ｐゴシック" charset="-128"/>
              </a:rPr>
              <a:t>Organise their knowledge and learning through the use of a range of information sources, including ICT and present their work at the appropriate level.</a:t>
            </a:r>
            <a:endParaRPr lang="en-US" sz="2400" i="1" dirty="0">
              <a:ea typeface="ＭＳ Ｐゴシック" charset="-128"/>
            </a:endParaRPr>
          </a:p>
          <a:p>
            <a:pPr marL="109537" indent="0">
              <a:buNone/>
              <a:defRPr/>
            </a:pPr>
            <a:r>
              <a:rPr lang="en-US" sz="3600" i="1" dirty="0">
                <a:ea typeface="ＭＳ Ｐゴシック" charset="-128"/>
              </a:rPr>
              <a:t> </a:t>
            </a:r>
          </a:p>
          <a:p>
            <a:pPr marL="109537" indent="0">
              <a:buNone/>
              <a:defRPr/>
            </a:pPr>
            <a:r>
              <a:rPr lang="en-US" sz="3600" dirty="0">
                <a:ea typeface="ＭＳ Ｐゴシック" charset="-128"/>
              </a:rPr>
              <a:t> </a:t>
            </a:r>
          </a:p>
          <a:p>
            <a:pPr>
              <a:defRPr/>
            </a:pPr>
            <a:endParaRPr lang="en-US" sz="3600" dirty="0">
              <a:ea typeface="ＭＳ Ｐゴシック" charset="-128"/>
            </a:endParaRPr>
          </a:p>
          <a:p>
            <a:pPr>
              <a:defRPr/>
            </a:pPr>
            <a:endParaRPr lang="en-US" sz="3600" dirty="0">
              <a:ea typeface="ＭＳ Ｐゴシック" charset="-128"/>
            </a:endParaRPr>
          </a:p>
        </p:txBody>
      </p:sp>
      <p:pic>
        <p:nvPicPr>
          <p:cNvPr id="4098" name="Picture 2" descr="Startup Meeting Brainstorming Business T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824" y="4581128"/>
            <a:ext cx="2985542" cy="199036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Tree>
    <p:extLst>
      <p:ext uri="{BB962C8B-B14F-4D97-AF65-F5344CB8AC3E}">
        <p14:creationId xmlns:p14="http://schemas.microsoft.com/office/powerpoint/2010/main" val="19591619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Dadansoddi</a:t>
            </a:r>
            <a:r>
              <a:rPr lang="en-GB" i="1" dirty="0" smtClean="0"/>
              <a:t> </a:t>
            </a:r>
            <a:r>
              <a:rPr lang="en-GB" i="1" dirty="0" err="1" smtClean="0"/>
              <a:t>Hawliau</a:t>
            </a:r>
            <a:r>
              <a:rPr lang="en-GB" i="1" dirty="0" smtClean="0"/>
              <a:t> Plant</a:t>
            </a:r>
            <a:br>
              <a:rPr lang="en-GB" i="1" dirty="0" smtClean="0"/>
            </a:br>
            <a:r>
              <a:rPr lang="en-GB" dirty="0" smtClean="0"/>
              <a:t>Analysing Children’s Rights</a:t>
            </a:r>
            <a:endParaRPr lang="en-GB" dirty="0"/>
          </a:p>
        </p:txBody>
      </p:sp>
      <p:sp>
        <p:nvSpPr>
          <p:cNvPr id="3" name="Content Placeholder 2"/>
          <p:cNvSpPr>
            <a:spLocks noGrp="1"/>
          </p:cNvSpPr>
          <p:nvPr>
            <p:ph sz="half" idx="1"/>
          </p:nvPr>
        </p:nvSpPr>
        <p:spPr>
          <a:xfrm>
            <a:off x="838200" y="1825625"/>
            <a:ext cx="5181600" cy="4676774"/>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Er</a:t>
            </a:r>
            <a:r>
              <a:rPr lang="en-GB" dirty="0"/>
              <a:t> </a:t>
            </a:r>
            <a:r>
              <a:rPr lang="en-GB" dirty="0" err="1"/>
              <a:t>mwyn</a:t>
            </a:r>
            <a:r>
              <a:rPr lang="en-GB" dirty="0"/>
              <a:t> </a:t>
            </a:r>
            <a:r>
              <a:rPr lang="en-GB" dirty="0" err="1"/>
              <a:t>cyflawni</a:t>
            </a:r>
            <a:r>
              <a:rPr lang="en-GB" dirty="0"/>
              <a:t> </a:t>
            </a:r>
            <a:r>
              <a:rPr lang="en-GB" dirty="0" err="1"/>
              <a:t>hawliau</a:t>
            </a:r>
            <a:r>
              <a:rPr lang="en-GB" dirty="0"/>
              <a:t> plant </a:t>
            </a:r>
            <a:r>
              <a:rPr lang="en-GB" dirty="0" err="1"/>
              <a:t>mae</a:t>
            </a:r>
            <a:r>
              <a:rPr lang="en-GB" dirty="0"/>
              <a:t> </a:t>
            </a:r>
            <a:r>
              <a:rPr lang="en-GB" dirty="0" err="1"/>
              <a:t>angen</a:t>
            </a:r>
            <a:r>
              <a:rPr lang="en-GB" dirty="0"/>
              <a:t> </a:t>
            </a:r>
            <a:r>
              <a:rPr lang="en-GB" dirty="0" err="1"/>
              <a:t>nifer</a:t>
            </a:r>
            <a:r>
              <a:rPr lang="en-GB" dirty="0"/>
              <a:t> o </a:t>
            </a:r>
            <a:r>
              <a:rPr lang="en-GB" dirty="0" err="1" smtClean="0"/>
              <a:t>fframweithiau</a:t>
            </a:r>
            <a:r>
              <a:rPr lang="en-GB" dirty="0" smtClean="0"/>
              <a:t>: </a:t>
            </a:r>
            <a:r>
              <a:rPr lang="en-GB" dirty="0" err="1"/>
              <a:t>Cyfreithiol</a:t>
            </a:r>
            <a:r>
              <a:rPr lang="en-GB" dirty="0"/>
              <a:t>, </a:t>
            </a:r>
            <a:r>
              <a:rPr lang="en-GB" dirty="0" err="1"/>
              <a:t>Cymdeithasol</a:t>
            </a:r>
            <a:r>
              <a:rPr lang="en-GB" dirty="0"/>
              <a:t> a </a:t>
            </a:r>
            <a:r>
              <a:rPr lang="en-GB" dirty="0" err="1"/>
              <a:t>Diwylliannol</a:t>
            </a:r>
            <a:r>
              <a:rPr lang="en-GB" dirty="0"/>
              <a:t>.</a:t>
            </a:r>
          </a:p>
          <a:p>
            <a:endParaRPr lang="en-GB" dirty="0"/>
          </a:p>
          <a:p>
            <a:r>
              <a:rPr lang="en-GB" dirty="0"/>
              <a:t>Mae </a:t>
            </a:r>
            <a:r>
              <a:rPr lang="en-GB" dirty="0" err="1"/>
              <a:t>hawliau</a:t>
            </a:r>
            <a:r>
              <a:rPr lang="en-GB" dirty="0"/>
              <a:t> plant </a:t>
            </a:r>
            <a:r>
              <a:rPr lang="en-GB" dirty="0" err="1"/>
              <a:t>yn</a:t>
            </a:r>
            <a:r>
              <a:rPr lang="en-GB" dirty="0"/>
              <a:t> </a:t>
            </a:r>
            <a:r>
              <a:rPr lang="en-GB" dirty="0" err="1"/>
              <a:t>digwydd</a:t>
            </a:r>
            <a:r>
              <a:rPr lang="en-GB" dirty="0"/>
              <a:t> o </a:t>
            </a:r>
            <a:r>
              <a:rPr lang="en-GB" dirty="0" err="1"/>
              <a:t>fewn</a:t>
            </a:r>
            <a:r>
              <a:rPr lang="en-GB" dirty="0"/>
              <a:t> </a:t>
            </a:r>
            <a:r>
              <a:rPr lang="en-GB" dirty="0" err="1"/>
              <a:t>rhwydwaith</a:t>
            </a:r>
            <a:r>
              <a:rPr lang="en-GB" dirty="0"/>
              <a:t> </a:t>
            </a:r>
            <a:r>
              <a:rPr lang="en-GB" dirty="0" err="1"/>
              <a:t>cymhleth</a:t>
            </a:r>
            <a:r>
              <a:rPr lang="en-GB" dirty="0"/>
              <a:t> o </a:t>
            </a:r>
            <a:r>
              <a:rPr lang="en-GB" dirty="0" err="1"/>
              <a:t>ffactorau</a:t>
            </a:r>
            <a:r>
              <a:rPr lang="en-GB" dirty="0" smtClean="0"/>
              <a:t>:</a:t>
            </a:r>
          </a:p>
          <a:p>
            <a:pPr lvl="1"/>
            <a:r>
              <a:rPr lang="en-GB" dirty="0"/>
              <a:t>“the relationship between an individual child’s situation, the concept and practice of what is in his or her ‘best interest’, the rights of other people and the role of what is possible within the laws or policies of a country all interact” </a:t>
            </a:r>
          </a:p>
          <a:p>
            <a:pPr marL="457200" lvl="1" indent="0" algn="r">
              <a:buNone/>
            </a:pPr>
            <a:r>
              <a:rPr lang="en-GB" sz="1600" dirty="0"/>
              <a:t>(Jones and Welch, 2010</a:t>
            </a:r>
            <a:endParaRPr lang="en-GB" dirty="0"/>
          </a:p>
          <a:p>
            <a:endParaRPr lang="en-GB" dirty="0"/>
          </a:p>
        </p:txBody>
      </p:sp>
      <p:sp>
        <p:nvSpPr>
          <p:cNvPr id="4" name="Content Placeholder 3"/>
          <p:cNvSpPr>
            <a:spLocks noGrp="1"/>
          </p:cNvSpPr>
          <p:nvPr>
            <p:ph sz="half" idx="2"/>
          </p:nvPr>
        </p:nvSpPr>
        <p:spPr>
          <a:xfrm>
            <a:off x="6172200" y="1825624"/>
            <a:ext cx="5181600" cy="4676775"/>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smtClean="0"/>
              <a:t>For children’s rights to be fulfilled you need a number of frameworks: Legal, Social and Cultural. </a:t>
            </a:r>
          </a:p>
          <a:p>
            <a:pPr marL="0" indent="0">
              <a:buNone/>
            </a:pPr>
            <a:endParaRPr lang="en-GB" dirty="0" smtClean="0"/>
          </a:p>
          <a:p>
            <a:r>
              <a:rPr lang="en-GB" dirty="0" smtClean="0"/>
              <a:t>Children’s rights occur within a complex network of factors:</a:t>
            </a:r>
          </a:p>
          <a:p>
            <a:pPr lvl="1"/>
            <a:r>
              <a:rPr lang="en-GB" dirty="0" smtClean="0"/>
              <a:t>“the relationship between an individual child’s situation, the concept and practice of what is in his or her ‘best interest’, the rights of other people and the role of what is possible within the laws or policies of a country all interact” </a:t>
            </a:r>
          </a:p>
          <a:p>
            <a:pPr marL="457200" lvl="1" indent="0" algn="r">
              <a:buNone/>
            </a:pPr>
            <a:r>
              <a:rPr lang="en-GB" sz="1600" dirty="0" smtClean="0"/>
              <a:t>(Jones and Welch, 2010)</a:t>
            </a:r>
            <a:endParaRPr lang="en-GB" sz="2200" dirty="0" smtClean="0"/>
          </a:p>
          <a:p>
            <a:pPr marL="457200" lvl="1" indent="0" algn="r">
              <a:buNone/>
            </a:pPr>
            <a:endParaRPr lang="en-GB" sz="1600" dirty="0" smtClean="0"/>
          </a:p>
        </p:txBody>
      </p:sp>
    </p:spTree>
    <p:extLst>
      <p:ext uri="{BB962C8B-B14F-4D97-AF65-F5344CB8AC3E}">
        <p14:creationId xmlns:p14="http://schemas.microsoft.com/office/powerpoint/2010/main" val="3522452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Tensiynau</a:t>
            </a:r>
            <a:r>
              <a:rPr lang="en-GB" i="1" dirty="0" smtClean="0"/>
              <a:t> a </a:t>
            </a:r>
            <a:r>
              <a:rPr lang="en-GB" i="1" dirty="0" err="1" smtClean="0"/>
              <a:t>Heriau</a:t>
            </a:r>
            <a:r>
              <a:rPr lang="en-GB" i="1" dirty="0" smtClean="0"/>
              <a:t> </a:t>
            </a:r>
            <a:br>
              <a:rPr lang="en-GB" i="1" dirty="0" smtClean="0"/>
            </a:br>
            <a:r>
              <a:rPr lang="en-GB" dirty="0" smtClean="0"/>
              <a:t>Tensions and Challenges </a:t>
            </a:r>
            <a:endParaRPr lang="en-GB" dirty="0"/>
          </a:p>
        </p:txBody>
      </p:sp>
      <p:pic>
        <p:nvPicPr>
          <p:cNvPr id="5" name="Picture 4"/>
          <p:cNvPicPr>
            <a:picLocks noChangeAspect="1"/>
          </p:cNvPicPr>
          <p:nvPr/>
        </p:nvPicPr>
        <p:blipFill>
          <a:blip r:embed="rId3"/>
          <a:stretch>
            <a:fillRect/>
          </a:stretch>
        </p:blipFill>
        <p:spPr>
          <a:xfrm>
            <a:off x="838200" y="2237797"/>
            <a:ext cx="4754938" cy="3396384"/>
          </a:xfrm>
          <a:prstGeom prst="rect">
            <a:avLst/>
          </a:prstGeom>
        </p:spPr>
      </p:pic>
      <p:sp>
        <p:nvSpPr>
          <p:cNvPr id="6" name="TextBox 5"/>
          <p:cNvSpPr txBox="1"/>
          <p:nvPr/>
        </p:nvSpPr>
        <p:spPr>
          <a:xfrm>
            <a:off x="3713019" y="6176963"/>
            <a:ext cx="2068945" cy="369332"/>
          </a:xfrm>
          <a:prstGeom prst="rect">
            <a:avLst/>
          </a:prstGeom>
          <a:noFill/>
        </p:spPr>
        <p:txBody>
          <a:bodyPr wrap="square" rtlCol="0">
            <a:spAutoFit/>
          </a:bodyPr>
          <a:lstStyle/>
          <a:p>
            <a:r>
              <a:rPr lang="en-GB" dirty="0" smtClean="0"/>
              <a:t>Course Hero, 2019</a:t>
            </a:r>
            <a:endParaRPr lang="en-GB" dirty="0"/>
          </a:p>
        </p:txBody>
      </p:sp>
      <p:sp>
        <p:nvSpPr>
          <p:cNvPr id="7" name="Rounded Rectangle 6"/>
          <p:cNvSpPr/>
          <p:nvPr/>
        </p:nvSpPr>
        <p:spPr>
          <a:xfrm>
            <a:off x="7555345" y="2237797"/>
            <a:ext cx="3195782" cy="14105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smtClean="0"/>
              <a:t>Identify barriers to meeting and fulfilling children’s rights. </a:t>
            </a:r>
            <a:endParaRPr lang="en-GB" sz="2400" dirty="0"/>
          </a:p>
        </p:txBody>
      </p:sp>
      <p:sp>
        <p:nvSpPr>
          <p:cNvPr id="8" name="Rounded Rectangle 7"/>
          <p:cNvSpPr/>
          <p:nvPr/>
        </p:nvSpPr>
        <p:spPr>
          <a:xfrm>
            <a:off x="7555345" y="4195473"/>
            <a:ext cx="3306618" cy="1477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smtClean="0"/>
              <a:t>Nodwch</a:t>
            </a:r>
            <a:r>
              <a:rPr lang="en-GB" sz="2400" dirty="0" smtClean="0"/>
              <a:t> </a:t>
            </a:r>
            <a:r>
              <a:rPr lang="en-GB" sz="2400" dirty="0" err="1" smtClean="0"/>
              <a:t>unrhyw</a:t>
            </a:r>
            <a:r>
              <a:rPr lang="en-GB" sz="2400" dirty="0" smtClean="0"/>
              <a:t> </a:t>
            </a:r>
            <a:r>
              <a:rPr lang="en-GB" sz="2400" dirty="0" err="1" smtClean="0"/>
              <a:t>rhwystrau</a:t>
            </a:r>
            <a:r>
              <a:rPr lang="en-GB" sz="2400" dirty="0" smtClean="0"/>
              <a:t> </a:t>
            </a:r>
            <a:r>
              <a:rPr lang="en-GB" sz="2400" dirty="0" err="1" smtClean="0"/>
              <a:t>mewn</a:t>
            </a:r>
            <a:r>
              <a:rPr lang="en-GB" sz="2400" dirty="0" smtClean="0"/>
              <a:t> </a:t>
            </a:r>
            <a:r>
              <a:rPr lang="en-GB" sz="2400" dirty="0" err="1" smtClean="0"/>
              <a:t>cyflawni</a:t>
            </a:r>
            <a:r>
              <a:rPr lang="en-GB" sz="2400" dirty="0" smtClean="0"/>
              <a:t> </a:t>
            </a:r>
            <a:r>
              <a:rPr lang="en-GB" sz="2400" dirty="0" err="1" smtClean="0"/>
              <a:t>hawliau</a:t>
            </a:r>
            <a:r>
              <a:rPr lang="en-GB" sz="2400" dirty="0" smtClean="0"/>
              <a:t> plant.</a:t>
            </a:r>
            <a:endParaRPr lang="en-GB" sz="2400" dirty="0"/>
          </a:p>
        </p:txBody>
      </p:sp>
    </p:spTree>
    <p:extLst>
      <p:ext uri="{BB962C8B-B14F-4D97-AF65-F5344CB8AC3E}">
        <p14:creationId xmlns:p14="http://schemas.microsoft.com/office/powerpoint/2010/main" val="3662180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Safbwyntiau</a:t>
            </a:r>
            <a:r>
              <a:rPr lang="en-GB" i="1" dirty="0"/>
              <a:t> </a:t>
            </a:r>
            <a:r>
              <a:rPr lang="en-GB" i="1" dirty="0" err="1"/>
              <a:t>Byd-eang</a:t>
            </a:r>
            <a:r>
              <a:rPr lang="en-GB" i="1" dirty="0"/>
              <a:t> </a:t>
            </a:r>
            <a:r>
              <a:rPr lang="en-GB" i="1" dirty="0" err="1"/>
              <a:t>ar</a:t>
            </a:r>
            <a:r>
              <a:rPr lang="en-GB" i="1" dirty="0"/>
              <a:t> y </a:t>
            </a:r>
            <a:r>
              <a:rPr lang="en-GB" i="1" dirty="0" err="1"/>
              <a:t>Confensiwn</a:t>
            </a:r>
            <a:r>
              <a:rPr lang="en-GB" i="1" dirty="0"/>
              <a:t/>
            </a:r>
            <a:br>
              <a:rPr lang="en-GB" i="1" dirty="0"/>
            </a:br>
            <a:r>
              <a:rPr lang="en-GB" dirty="0"/>
              <a:t>Global </a:t>
            </a:r>
            <a:r>
              <a:rPr lang="en-GB" dirty="0" smtClean="0"/>
              <a:t>Perspectives on the UNCRC</a:t>
            </a:r>
            <a:endParaRPr lang="en-GB" dirty="0"/>
          </a:p>
        </p:txBody>
      </p:sp>
      <p:sp>
        <p:nvSpPr>
          <p:cNvPr id="3" name="Content Placeholder 2"/>
          <p:cNvSpPr>
            <a:spLocks noGrp="1"/>
          </p:cNvSpPr>
          <p:nvPr>
            <p:ph sz="half" idx="1"/>
          </p:nvPr>
        </p:nvSpPr>
        <p:spPr>
          <a:xfrm>
            <a:off x="838200" y="1825624"/>
            <a:ext cx="5181600" cy="4464339"/>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dirty="0" err="1" smtClean="0"/>
              <a:t>Safbwyntiau</a:t>
            </a:r>
            <a:r>
              <a:rPr lang="en-GB" dirty="0" smtClean="0"/>
              <a:t> </a:t>
            </a:r>
            <a:r>
              <a:rPr lang="en-GB" dirty="0" err="1" smtClean="0"/>
              <a:t>Gorllewinol</a:t>
            </a:r>
            <a:r>
              <a:rPr lang="en-GB" dirty="0" smtClean="0"/>
              <a:t> </a:t>
            </a:r>
            <a:r>
              <a:rPr lang="en-GB" dirty="0"/>
              <a:t>o </a:t>
            </a:r>
            <a:r>
              <a:rPr lang="en-GB" dirty="0" err="1"/>
              <a:t>blentyndod</a:t>
            </a:r>
            <a:endParaRPr lang="en-GB" dirty="0"/>
          </a:p>
          <a:p>
            <a:endParaRPr lang="en-GB" dirty="0"/>
          </a:p>
          <a:p>
            <a:r>
              <a:rPr lang="en-GB" dirty="0" err="1"/>
              <a:t>Nid</a:t>
            </a:r>
            <a:r>
              <a:rPr lang="en-GB" dirty="0"/>
              <a:t> </a:t>
            </a:r>
            <a:r>
              <a:rPr lang="en-GB" dirty="0" err="1"/>
              <a:t>oes</a:t>
            </a:r>
            <a:r>
              <a:rPr lang="en-GB" dirty="0"/>
              <a:t> </a:t>
            </a:r>
            <a:r>
              <a:rPr lang="en-GB" dirty="0" err="1"/>
              <a:t>gan</a:t>
            </a:r>
            <a:r>
              <a:rPr lang="en-GB" dirty="0"/>
              <a:t> rai </a:t>
            </a:r>
            <a:r>
              <a:rPr lang="en-GB" dirty="0" err="1"/>
              <a:t>gwledydd</a:t>
            </a:r>
            <a:r>
              <a:rPr lang="en-GB" dirty="0"/>
              <a:t> y </a:t>
            </a:r>
            <a:r>
              <a:rPr lang="en-GB" dirty="0" err="1"/>
              <a:t>modd</a:t>
            </a:r>
            <a:r>
              <a:rPr lang="en-GB" dirty="0"/>
              <a:t> </a:t>
            </a:r>
            <a:r>
              <a:rPr lang="en-GB" dirty="0" err="1"/>
              <a:t>economaidd</a:t>
            </a:r>
            <a:r>
              <a:rPr lang="en-GB" dirty="0"/>
              <a:t> </a:t>
            </a:r>
            <a:r>
              <a:rPr lang="en-GB" dirty="0" err="1"/>
              <a:t>i</a:t>
            </a:r>
            <a:r>
              <a:rPr lang="en-GB" dirty="0"/>
              <a:t> </a:t>
            </a:r>
            <a:r>
              <a:rPr lang="en-GB" dirty="0" err="1"/>
              <a:t>gefnogi'r</a:t>
            </a:r>
            <a:r>
              <a:rPr lang="en-GB" dirty="0"/>
              <a:t> </a:t>
            </a:r>
            <a:r>
              <a:rPr lang="en-GB" dirty="0" err="1"/>
              <a:t>fframweithiau</a:t>
            </a:r>
            <a:r>
              <a:rPr lang="en-GB" dirty="0"/>
              <a:t> </a:t>
            </a:r>
            <a:r>
              <a:rPr lang="en-GB" dirty="0" err="1"/>
              <a:t>cyfreithiol</a:t>
            </a:r>
            <a:r>
              <a:rPr lang="en-GB" dirty="0"/>
              <a:t>, </a:t>
            </a:r>
            <a:r>
              <a:rPr lang="en-GB" dirty="0" err="1"/>
              <a:t>cymdeithasol</a:t>
            </a:r>
            <a:r>
              <a:rPr lang="en-GB" dirty="0"/>
              <a:t> a </a:t>
            </a:r>
            <a:r>
              <a:rPr lang="en-GB" dirty="0" err="1"/>
              <a:t>diwylliannol</a:t>
            </a:r>
            <a:r>
              <a:rPr lang="en-GB" dirty="0"/>
              <a:t> </a:t>
            </a:r>
            <a:r>
              <a:rPr lang="en-GB" dirty="0" err="1"/>
              <a:t>sy'n</a:t>
            </a:r>
            <a:r>
              <a:rPr lang="en-GB" dirty="0"/>
              <a:t> </a:t>
            </a:r>
            <a:r>
              <a:rPr lang="en-GB" dirty="0" err="1"/>
              <a:t>ofynnol</a:t>
            </a:r>
            <a:r>
              <a:rPr lang="en-GB" dirty="0"/>
              <a:t> </a:t>
            </a:r>
            <a:r>
              <a:rPr lang="en-GB" dirty="0" err="1"/>
              <a:t>i</a:t>
            </a:r>
            <a:r>
              <a:rPr lang="en-GB" dirty="0"/>
              <a:t> </a:t>
            </a:r>
            <a:r>
              <a:rPr lang="en-GB" dirty="0" err="1"/>
              <a:t>ddeddfu'r</a:t>
            </a:r>
            <a:r>
              <a:rPr lang="en-GB" dirty="0"/>
              <a:t> CCUHP. </a:t>
            </a:r>
            <a:r>
              <a:rPr lang="en-GB" dirty="0" err="1"/>
              <a:t>Mae'n</a:t>
            </a:r>
            <a:r>
              <a:rPr lang="en-GB" dirty="0"/>
              <a:t> </a:t>
            </a:r>
            <a:r>
              <a:rPr lang="en-GB" dirty="0" err="1" smtClean="0"/>
              <a:t>uchelgeisiol</a:t>
            </a:r>
            <a:r>
              <a:rPr lang="en-GB" dirty="0"/>
              <a:t>.</a:t>
            </a:r>
          </a:p>
          <a:p>
            <a:endParaRPr lang="en-GB" dirty="0"/>
          </a:p>
          <a:p>
            <a:r>
              <a:rPr lang="en-GB" dirty="0" err="1"/>
              <a:t>Wedi</a:t>
            </a:r>
            <a:r>
              <a:rPr lang="en-GB" dirty="0"/>
              <a:t> </a:t>
            </a:r>
            <a:r>
              <a:rPr lang="en-GB" dirty="0" err="1"/>
              <a:t>arwain</a:t>
            </a:r>
            <a:r>
              <a:rPr lang="en-GB" dirty="0"/>
              <a:t> at </a:t>
            </a:r>
            <a:r>
              <a:rPr lang="en-GB" dirty="0" smtClean="0"/>
              <a:t>rai </a:t>
            </a:r>
            <a:r>
              <a:rPr lang="en-GB" dirty="0" err="1" smtClean="0"/>
              <a:t>i</a:t>
            </a:r>
            <a:r>
              <a:rPr lang="en-GB" dirty="0" smtClean="0"/>
              <a:t> </a:t>
            </a:r>
            <a:r>
              <a:rPr lang="en-GB" dirty="0" err="1" smtClean="0"/>
              <a:t>gyfaddawdu</a:t>
            </a:r>
            <a:r>
              <a:rPr lang="en-GB" dirty="0" smtClean="0"/>
              <a:t> </a:t>
            </a:r>
            <a:r>
              <a:rPr lang="en-GB" dirty="0" err="1"/>
              <a:t>mewn</a:t>
            </a:r>
            <a:r>
              <a:rPr lang="en-GB" dirty="0"/>
              <a:t> </a:t>
            </a:r>
            <a:r>
              <a:rPr lang="en-GB" dirty="0" err="1"/>
              <a:t>rhai</a:t>
            </a:r>
            <a:r>
              <a:rPr lang="en-GB" dirty="0"/>
              <a:t> </a:t>
            </a:r>
            <a:r>
              <a:rPr lang="en-GB" dirty="0" err="1"/>
              <a:t>gwledydd</a:t>
            </a:r>
            <a:r>
              <a:rPr lang="en-GB" dirty="0"/>
              <a:t>.</a:t>
            </a:r>
          </a:p>
        </p:txBody>
      </p:sp>
      <p:sp>
        <p:nvSpPr>
          <p:cNvPr id="4" name="Content Placeholder 3"/>
          <p:cNvSpPr>
            <a:spLocks noGrp="1"/>
          </p:cNvSpPr>
          <p:nvPr>
            <p:ph sz="half" idx="2"/>
          </p:nvPr>
        </p:nvSpPr>
        <p:spPr>
          <a:xfrm>
            <a:off x="6172200" y="1825624"/>
            <a:ext cx="5181600" cy="4464339"/>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smtClean="0"/>
              <a:t>Westernised views of childhood </a:t>
            </a:r>
          </a:p>
          <a:p>
            <a:endParaRPr lang="en-GB" dirty="0"/>
          </a:p>
          <a:p>
            <a:r>
              <a:rPr lang="en-GB" dirty="0" smtClean="0"/>
              <a:t>Some countries do not have the economic means to support the legal, social and cultural frameworks required to enact the UNCRC. It becomes aspirational. </a:t>
            </a:r>
          </a:p>
          <a:p>
            <a:endParaRPr lang="en-GB" dirty="0" smtClean="0"/>
          </a:p>
          <a:p>
            <a:r>
              <a:rPr lang="en-GB" dirty="0" smtClean="0"/>
              <a:t>Has led to some compromised stances in some countries. </a:t>
            </a:r>
          </a:p>
        </p:txBody>
      </p:sp>
    </p:spTree>
    <p:extLst>
      <p:ext uri="{BB962C8B-B14F-4D97-AF65-F5344CB8AC3E}">
        <p14:creationId xmlns:p14="http://schemas.microsoft.com/office/powerpoint/2010/main" val="3564760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Tasg</a:t>
            </a:r>
            <a:r>
              <a:rPr lang="en-GB" dirty="0" smtClean="0"/>
              <a:t> </a:t>
            </a:r>
            <a:br>
              <a:rPr lang="en-GB" dirty="0" smtClean="0"/>
            </a:br>
            <a:r>
              <a:rPr lang="en-GB" dirty="0" smtClean="0"/>
              <a:t>Task</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dirty="0" err="1"/>
              <a:t>Darllenwch</a:t>
            </a:r>
            <a:r>
              <a:rPr lang="en-GB" dirty="0"/>
              <a:t> y </a:t>
            </a:r>
            <a:r>
              <a:rPr lang="en-GB" dirty="0" err="1"/>
              <a:t>daflen</a:t>
            </a:r>
            <a:r>
              <a:rPr lang="en-GB" dirty="0"/>
              <a:t> </a:t>
            </a:r>
            <a:r>
              <a:rPr lang="en-GB" dirty="0" err="1"/>
              <a:t>ar</a:t>
            </a:r>
            <a:r>
              <a:rPr lang="en-GB" dirty="0"/>
              <a:t> </a:t>
            </a:r>
            <a:r>
              <a:rPr lang="en-GB" dirty="0" err="1"/>
              <a:t>Hawliau</a:t>
            </a:r>
            <a:r>
              <a:rPr lang="en-GB" dirty="0"/>
              <a:t> De </a:t>
            </a:r>
            <a:r>
              <a:rPr lang="en-GB" dirty="0" err="1"/>
              <a:t>Affrica</a:t>
            </a:r>
            <a:endParaRPr lang="en-GB" dirty="0"/>
          </a:p>
          <a:p>
            <a:endParaRPr lang="en-GB" dirty="0"/>
          </a:p>
          <a:p>
            <a:r>
              <a:rPr lang="en-GB" dirty="0" err="1"/>
              <a:t>Ystyriwch</a:t>
            </a:r>
            <a:r>
              <a:rPr lang="en-GB" dirty="0"/>
              <a:t> </a:t>
            </a:r>
            <a:r>
              <a:rPr lang="en-GB" dirty="0" err="1"/>
              <a:t>yr</a:t>
            </a:r>
            <a:r>
              <a:rPr lang="en-GB" dirty="0"/>
              <a:t> </a:t>
            </a:r>
            <a:r>
              <a:rPr lang="en-GB" dirty="0" err="1"/>
              <a:t>hyn</a:t>
            </a:r>
            <a:r>
              <a:rPr lang="en-GB" dirty="0"/>
              <a:t> </a:t>
            </a:r>
            <a:r>
              <a:rPr lang="en-GB" dirty="0" err="1"/>
              <a:t>sy'n</a:t>
            </a:r>
            <a:r>
              <a:rPr lang="en-GB" dirty="0"/>
              <a:t> </a:t>
            </a:r>
            <a:r>
              <a:rPr lang="en-GB" dirty="0" err="1"/>
              <a:t>debyg</a:t>
            </a:r>
            <a:r>
              <a:rPr lang="en-GB" dirty="0"/>
              <a:t> ac </a:t>
            </a:r>
            <a:r>
              <a:rPr lang="en-GB" dirty="0" err="1"/>
              <a:t>yn</a:t>
            </a:r>
            <a:r>
              <a:rPr lang="en-GB" dirty="0"/>
              <a:t> </a:t>
            </a:r>
            <a:r>
              <a:rPr lang="en-GB" dirty="0" err="1"/>
              <a:t>wahanol</a:t>
            </a:r>
            <a:r>
              <a:rPr lang="en-GB" dirty="0"/>
              <a:t> </a:t>
            </a:r>
            <a:r>
              <a:rPr lang="en-GB" dirty="0" err="1"/>
              <a:t>gyda</a:t>
            </a:r>
            <a:r>
              <a:rPr lang="en-GB" dirty="0"/>
              <a:t> </a:t>
            </a:r>
            <a:r>
              <a:rPr lang="en-GB" dirty="0" err="1"/>
              <a:t>Hawliau</a:t>
            </a:r>
            <a:r>
              <a:rPr lang="en-GB" dirty="0"/>
              <a:t> Plant </a:t>
            </a:r>
            <a:r>
              <a:rPr lang="en-GB" dirty="0" err="1"/>
              <a:t>yng</a:t>
            </a:r>
            <a:r>
              <a:rPr lang="en-GB" dirty="0"/>
              <a:t> </a:t>
            </a:r>
            <a:r>
              <a:rPr lang="en-GB" dirty="0" err="1"/>
              <a:t>Nghymru</a:t>
            </a:r>
            <a:r>
              <a:rPr lang="en-GB" dirty="0"/>
              <a:t>…</a:t>
            </a:r>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lstStyle/>
          <a:p>
            <a:r>
              <a:rPr lang="en-GB" dirty="0" smtClean="0"/>
              <a:t>Read the handout on South African Rights</a:t>
            </a:r>
          </a:p>
          <a:p>
            <a:pPr marL="0" indent="0">
              <a:buNone/>
            </a:pPr>
            <a:endParaRPr lang="en-GB" dirty="0" smtClean="0"/>
          </a:p>
          <a:p>
            <a:r>
              <a:rPr lang="en-GB" dirty="0" smtClean="0"/>
              <a:t>Consider the similarities and differences with  Children’s Rights in Wales…</a:t>
            </a:r>
          </a:p>
          <a:p>
            <a:endParaRPr lang="en-GB" dirty="0"/>
          </a:p>
        </p:txBody>
      </p:sp>
    </p:spTree>
    <p:extLst>
      <p:ext uri="{BB962C8B-B14F-4D97-AF65-F5344CB8AC3E}">
        <p14:creationId xmlns:p14="http://schemas.microsoft.com/office/powerpoint/2010/main" val="858151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Ydy</a:t>
            </a:r>
            <a:r>
              <a:rPr lang="en-GB" dirty="0" smtClean="0"/>
              <a:t> </a:t>
            </a:r>
            <a:r>
              <a:rPr lang="en-GB" dirty="0" err="1" smtClean="0"/>
              <a:t>Hawliau’n</a:t>
            </a:r>
            <a:r>
              <a:rPr lang="en-GB" dirty="0" smtClean="0"/>
              <a:t> </a:t>
            </a:r>
            <a:r>
              <a:rPr lang="en-GB" dirty="0" err="1"/>
              <a:t>D</a:t>
            </a:r>
            <a:r>
              <a:rPr lang="en-GB" dirty="0" err="1" smtClean="0"/>
              <a:t>digon</a:t>
            </a:r>
            <a:r>
              <a:rPr lang="en-GB" dirty="0" smtClean="0"/>
              <a:t>…?</a:t>
            </a:r>
            <a:br>
              <a:rPr lang="en-GB" dirty="0" smtClean="0"/>
            </a:br>
            <a:r>
              <a:rPr lang="en-GB" dirty="0" smtClean="0"/>
              <a:t>Rights are not enough…?</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err="1"/>
              <a:t>Gwahaniaethu</a:t>
            </a:r>
            <a:r>
              <a:rPr lang="en-GB" dirty="0"/>
              <a:t> </a:t>
            </a:r>
            <a:r>
              <a:rPr lang="en-GB" dirty="0" err="1"/>
              <a:t>mewn</a:t>
            </a:r>
            <a:r>
              <a:rPr lang="en-GB" dirty="0"/>
              <a:t> </a:t>
            </a:r>
            <a:r>
              <a:rPr lang="en-GB" dirty="0" err="1"/>
              <a:t>cymdeithas</a:t>
            </a:r>
            <a:endParaRPr lang="en-GB" dirty="0"/>
          </a:p>
          <a:p>
            <a:endParaRPr lang="en-GB" dirty="0"/>
          </a:p>
          <a:p>
            <a:r>
              <a:rPr lang="en-GB" dirty="0" err="1"/>
              <a:t>Materion</a:t>
            </a:r>
            <a:r>
              <a:rPr lang="en-GB" dirty="0"/>
              <a:t> </a:t>
            </a:r>
            <a:r>
              <a:rPr lang="en-GB" dirty="0" err="1" smtClean="0"/>
              <a:t>strwythurol</a:t>
            </a:r>
            <a:r>
              <a:rPr lang="en-GB" dirty="0" smtClean="0"/>
              <a:t> </a:t>
            </a:r>
            <a:r>
              <a:rPr lang="en-GB" dirty="0" err="1" smtClean="0"/>
              <a:t>sy’n</a:t>
            </a:r>
            <a:r>
              <a:rPr lang="en-GB" dirty="0" smtClean="0"/>
              <a:t> </a:t>
            </a:r>
            <a:r>
              <a:rPr lang="en-GB" dirty="0" err="1" smtClean="0"/>
              <a:t>arwain</a:t>
            </a:r>
            <a:r>
              <a:rPr lang="en-GB" dirty="0" smtClean="0"/>
              <a:t> at </a:t>
            </a:r>
            <a:r>
              <a:rPr lang="en-GB" dirty="0" err="1" smtClean="0"/>
              <a:t>eithrio</a:t>
            </a:r>
            <a:r>
              <a:rPr lang="en-GB" dirty="0" smtClean="0"/>
              <a:t> </a:t>
            </a:r>
            <a:r>
              <a:rPr lang="en-GB" dirty="0" err="1"/>
              <a:t>cymdeithasol</a:t>
            </a:r>
            <a:endParaRPr lang="en-GB" dirty="0"/>
          </a:p>
          <a:p>
            <a:endParaRPr lang="en-GB" dirty="0"/>
          </a:p>
          <a:p>
            <a:r>
              <a:rPr lang="en-GB" dirty="0"/>
              <a:t>Mae </a:t>
            </a:r>
            <a:r>
              <a:rPr lang="en-GB" dirty="0" err="1"/>
              <a:t>hawliau</a:t>
            </a:r>
            <a:r>
              <a:rPr lang="en-GB" dirty="0"/>
              <a:t> </a:t>
            </a:r>
            <a:r>
              <a:rPr lang="en-GB" dirty="0" err="1"/>
              <a:t>yn</a:t>
            </a:r>
            <a:r>
              <a:rPr lang="en-GB" dirty="0"/>
              <a:t> </a:t>
            </a:r>
            <a:r>
              <a:rPr lang="en-GB" dirty="0" err="1"/>
              <a:t>gysylltiedig</a:t>
            </a:r>
            <a:r>
              <a:rPr lang="en-GB" dirty="0"/>
              <a:t> </a:t>
            </a:r>
            <a:r>
              <a:rPr lang="en-GB" dirty="0" err="1"/>
              <a:t>yn</a:t>
            </a:r>
            <a:r>
              <a:rPr lang="en-GB" dirty="0"/>
              <a:t> </a:t>
            </a:r>
            <a:r>
              <a:rPr lang="en-GB" dirty="0" err="1"/>
              <a:t>sylfaenol</a:t>
            </a:r>
            <a:r>
              <a:rPr lang="en-GB" dirty="0"/>
              <a:t> â </a:t>
            </a:r>
            <a:r>
              <a:rPr lang="en-GB" dirty="0" err="1" smtClean="0"/>
              <a:t>sefyllfa</a:t>
            </a:r>
            <a:r>
              <a:rPr lang="en-GB" dirty="0" smtClean="0"/>
              <a:t> di-</a:t>
            </a:r>
            <a:r>
              <a:rPr lang="en-GB" dirty="0" err="1" smtClean="0"/>
              <a:t>bwer</a:t>
            </a:r>
            <a:r>
              <a:rPr lang="en-GB" dirty="0" smtClean="0"/>
              <a:t> </a:t>
            </a:r>
            <a:r>
              <a:rPr lang="en-GB" dirty="0"/>
              <a:t>plant, </a:t>
            </a:r>
            <a:r>
              <a:rPr lang="en-GB" dirty="0" err="1"/>
              <a:t>bregusrwydd</a:t>
            </a:r>
            <a:r>
              <a:rPr lang="en-GB" dirty="0"/>
              <a:t> </a:t>
            </a:r>
            <a:r>
              <a:rPr lang="en-GB" dirty="0" err="1"/>
              <a:t>economaidd</a:t>
            </a:r>
            <a:r>
              <a:rPr lang="en-GB" dirty="0"/>
              <a:t> a </a:t>
            </a:r>
            <a:r>
              <a:rPr lang="en-GB" dirty="0" err="1"/>
              <a:t>diffyg</a:t>
            </a:r>
            <a:r>
              <a:rPr lang="en-GB" dirty="0"/>
              <a:t> </a:t>
            </a:r>
            <a:r>
              <a:rPr lang="en-GB" dirty="0" err="1"/>
              <a:t>cydnabyddiaeth</a:t>
            </a:r>
            <a:r>
              <a:rPr lang="en-GB" dirty="0"/>
              <a:t> </a:t>
            </a:r>
            <a:r>
              <a:rPr lang="en-GB" dirty="0" err="1"/>
              <a:t>wleidyddol</a:t>
            </a:r>
            <a:endParaRPr lang="en-GB"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dirty="0" smtClean="0"/>
              <a:t>Discrimination in society</a:t>
            </a:r>
          </a:p>
          <a:p>
            <a:endParaRPr lang="en-GB" dirty="0"/>
          </a:p>
          <a:p>
            <a:r>
              <a:rPr lang="en-GB" dirty="0" smtClean="0"/>
              <a:t>Structural issues of social exclusion</a:t>
            </a:r>
          </a:p>
          <a:p>
            <a:endParaRPr lang="en-GB" dirty="0"/>
          </a:p>
          <a:p>
            <a:r>
              <a:rPr lang="en-GB" dirty="0" smtClean="0"/>
              <a:t>Rights are inherently linked to children’s powerlessness, economic vulnerability and lack of political acknowledgement</a:t>
            </a:r>
            <a:endParaRPr lang="en-GB" dirty="0"/>
          </a:p>
        </p:txBody>
      </p:sp>
    </p:spTree>
    <p:extLst>
      <p:ext uri="{BB962C8B-B14F-4D97-AF65-F5344CB8AC3E}">
        <p14:creationId xmlns:p14="http://schemas.microsoft.com/office/powerpoint/2010/main" val="1306558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8798"/>
            <a:ext cx="10515600" cy="1325563"/>
          </a:xfrm>
        </p:spPr>
        <p:txBody>
          <a:bodyPr/>
          <a:lstStyle/>
          <a:p>
            <a:pPr algn="ctr"/>
            <a:r>
              <a:rPr lang="en-GB" i="1" dirty="0" err="1" smtClean="0"/>
              <a:t>Hawliau</a:t>
            </a:r>
            <a:r>
              <a:rPr lang="en-GB" i="1" dirty="0" smtClean="0"/>
              <a:t> a </a:t>
            </a:r>
            <a:r>
              <a:rPr lang="en-GB" i="1" dirty="0" err="1" smtClean="0"/>
              <a:t>Chynhwysiant</a:t>
            </a:r>
            <a:r>
              <a:rPr lang="en-GB" i="1" dirty="0" smtClean="0"/>
              <a:t/>
            </a:r>
            <a:br>
              <a:rPr lang="en-GB" i="1" dirty="0" smtClean="0"/>
            </a:br>
            <a:r>
              <a:rPr lang="en-GB" dirty="0" smtClean="0"/>
              <a:t>Rights and Inclusion</a:t>
            </a:r>
            <a:endParaRPr lang="en-GB" dirty="0"/>
          </a:p>
        </p:txBody>
      </p:sp>
      <p:sp>
        <p:nvSpPr>
          <p:cNvPr id="6" name="Rounded Rectangular Callout 5"/>
          <p:cNvSpPr/>
          <p:nvPr/>
        </p:nvSpPr>
        <p:spPr>
          <a:xfrm>
            <a:off x="1016000" y="1570182"/>
            <a:ext cx="10030691" cy="4396509"/>
          </a:xfrm>
          <a:prstGeom prst="wedgeRoundRectCallout">
            <a:avLst>
              <a:gd name="adj1" fmla="val 1819"/>
              <a:gd name="adj2" fmla="val 64181"/>
              <a:gd name="adj3" fmla="val 16667"/>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2400" dirty="0" smtClean="0"/>
              <a:t>Whether the source of exclusion is poverty, racism, fear of differences or lack of political clout, the consequences are the same: a lack of recognition and acceptance; powerlessness and ‘</a:t>
            </a:r>
            <a:r>
              <a:rPr lang="en-GB" sz="2400" dirty="0" err="1" smtClean="0"/>
              <a:t>voicelessness</a:t>
            </a:r>
            <a:r>
              <a:rPr lang="en-GB" sz="2400" dirty="0" smtClean="0"/>
              <a:t>’; economic vulnerability; and diminished life experiences and limited life prospects. For society as a whole, the social exclusion of individuals and groups can become a major threat to social cohesion and economic prosperity. </a:t>
            </a:r>
            <a:r>
              <a:rPr lang="en-GB" sz="2400" b="1" dirty="0" smtClean="0"/>
              <a:t>A rights based approach is inadequate to address the personal and systemic exclusions experienced by children and adults. </a:t>
            </a:r>
            <a:r>
              <a:rPr lang="en-GB" sz="2400" dirty="0" smtClean="0"/>
              <a:t>People with disabilities are leading the way in </a:t>
            </a:r>
            <a:r>
              <a:rPr lang="en-GB" sz="2400" b="1" u="sng" dirty="0" smtClean="0"/>
              <a:t>calling for approaches based on social inclusion and valued recognition to deliver what human rights alone cannot</a:t>
            </a:r>
            <a:r>
              <a:rPr lang="en-GB" sz="2400" dirty="0" smtClean="0"/>
              <a:t>. </a:t>
            </a:r>
          </a:p>
          <a:p>
            <a:pPr algn="r"/>
            <a:r>
              <a:rPr lang="en-GB" sz="2400" dirty="0" smtClean="0"/>
              <a:t>Bach, 2002 cited in Jones and Welch, 2010</a:t>
            </a:r>
          </a:p>
          <a:p>
            <a:pPr algn="ctr"/>
            <a:endParaRPr lang="en-GB" dirty="0"/>
          </a:p>
        </p:txBody>
      </p:sp>
    </p:spTree>
    <p:extLst>
      <p:ext uri="{BB962C8B-B14F-4D97-AF65-F5344CB8AC3E}">
        <p14:creationId xmlns:p14="http://schemas.microsoft.com/office/powerpoint/2010/main" val="2391344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Technolegu</a:t>
            </a:r>
            <a:r>
              <a:rPr lang="en-GB" i="1" dirty="0" smtClean="0"/>
              <a:t> </a:t>
            </a:r>
            <a:r>
              <a:rPr lang="en-GB" i="1" dirty="0" err="1" smtClean="0"/>
              <a:t>Hawliau</a:t>
            </a:r>
            <a:r>
              <a:rPr lang="en-GB" i="1" dirty="0" smtClean="0"/>
              <a:t> </a:t>
            </a:r>
            <a:br>
              <a:rPr lang="en-GB" i="1" dirty="0" smtClean="0"/>
            </a:br>
            <a:r>
              <a:rPr lang="en-GB" dirty="0" err="1" smtClean="0"/>
              <a:t>Technicalization</a:t>
            </a:r>
            <a:r>
              <a:rPr lang="en-GB" dirty="0" smtClean="0"/>
              <a:t> of Rights </a:t>
            </a:r>
            <a:endParaRPr lang="en-GB" dirty="0"/>
          </a:p>
        </p:txBody>
      </p:sp>
      <p:sp>
        <p:nvSpPr>
          <p:cNvPr id="3" name="Content Placeholder 2"/>
          <p:cNvSpPr>
            <a:spLocks noGrp="1"/>
          </p:cNvSpPr>
          <p:nvPr>
            <p:ph sz="half" idx="1"/>
          </p:nvPr>
        </p:nvSpPr>
        <p:spPr>
          <a:xfrm>
            <a:off x="838200" y="1825625"/>
            <a:ext cx="5181600" cy="4796848"/>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dirty="0" err="1" smtClean="0"/>
              <a:t>Mae’r</a:t>
            </a:r>
            <a:r>
              <a:rPr lang="en-GB" dirty="0" smtClean="0"/>
              <a:t> </a:t>
            </a:r>
            <a:r>
              <a:rPr lang="en-GB" dirty="0" err="1" smtClean="0"/>
              <a:t>ddadl</a:t>
            </a:r>
            <a:r>
              <a:rPr lang="en-GB" dirty="0" smtClean="0"/>
              <a:t> </a:t>
            </a:r>
            <a:r>
              <a:rPr lang="en-GB" dirty="0" err="1" smtClean="0"/>
              <a:t>ar</a:t>
            </a:r>
            <a:r>
              <a:rPr lang="en-GB" dirty="0" smtClean="0"/>
              <a:t> </a:t>
            </a:r>
            <a:r>
              <a:rPr lang="en-GB" dirty="0" err="1" smtClean="0"/>
              <a:t>hawliau</a:t>
            </a:r>
            <a:r>
              <a:rPr lang="en-GB" dirty="0" smtClean="0"/>
              <a:t> plant </a:t>
            </a:r>
            <a:r>
              <a:rPr lang="en-GB" dirty="0" err="1" smtClean="0"/>
              <a:t>wedi</a:t>
            </a:r>
            <a:r>
              <a:rPr lang="en-GB" dirty="0" smtClean="0"/>
              <a:t> </a:t>
            </a:r>
            <a:r>
              <a:rPr lang="en-GB" dirty="0" err="1"/>
              <a:t>dod</a:t>
            </a:r>
            <a:r>
              <a:rPr lang="en-GB" dirty="0"/>
              <a:t> </a:t>
            </a:r>
            <a:r>
              <a:rPr lang="en-GB" dirty="0" err="1"/>
              <a:t>yn</a:t>
            </a:r>
            <a:r>
              <a:rPr lang="en-GB" dirty="0"/>
              <a:t> </a:t>
            </a:r>
            <a:r>
              <a:rPr lang="en-GB" dirty="0" err="1"/>
              <a:t>ddadl</a:t>
            </a:r>
            <a:r>
              <a:rPr lang="en-GB" dirty="0"/>
              <a:t> </a:t>
            </a:r>
            <a:r>
              <a:rPr lang="en-GB" dirty="0" err="1"/>
              <a:t>dechnegol</a:t>
            </a:r>
            <a:r>
              <a:rPr lang="en-GB" dirty="0"/>
              <a:t> </a:t>
            </a:r>
            <a:r>
              <a:rPr lang="en-GB" dirty="0" err="1"/>
              <a:t>ar</a:t>
            </a:r>
            <a:r>
              <a:rPr lang="en-GB" dirty="0"/>
              <a:t> y </a:t>
            </a:r>
            <a:r>
              <a:rPr lang="en-GB" dirty="0" err="1"/>
              <a:t>ffordd</a:t>
            </a:r>
            <a:r>
              <a:rPr lang="en-GB" dirty="0"/>
              <a:t> </a:t>
            </a:r>
            <a:r>
              <a:rPr lang="en-GB" dirty="0" err="1"/>
              <a:t>fwyaf</a:t>
            </a:r>
            <a:r>
              <a:rPr lang="en-GB" dirty="0"/>
              <a:t> </a:t>
            </a:r>
            <a:r>
              <a:rPr lang="en-GB" dirty="0" err="1"/>
              <a:t>effeithiol</a:t>
            </a:r>
            <a:r>
              <a:rPr lang="en-GB" dirty="0"/>
              <a:t> ac </a:t>
            </a:r>
            <a:r>
              <a:rPr lang="en-GB" dirty="0" err="1"/>
              <a:t>effeithlon</a:t>
            </a:r>
            <a:r>
              <a:rPr lang="en-GB" dirty="0"/>
              <a:t> o </a:t>
            </a:r>
            <a:r>
              <a:rPr lang="en-GB" dirty="0" err="1"/>
              <a:t>weithredu</a:t>
            </a:r>
            <a:r>
              <a:rPr lang="en-GB" dirty="0"/>
              <a:t> </a:t>
            </a:r>
            <a:r>
              <a:rPr lang="en-GB" dirty="0" err="1"/>
              <a:t>hawliau</a:t>
            </a:r>
            <a:r>
              <a:rPr lang="en-GB" dirty="0"/>
              <a:t> plant, y </a:t>
            </a:r>
            <a:r>
              <a:rPr lang="en-GB" dirty="0" err="1"/>
              <a:t>ffordd</a:t>
            </a:r>
            <a:r>
              <a:rPr lang="en-GB" dirty="0"/>
              <a:t> </a:t>
            </a:r>
            <a:r>
              <a:rPr lang="en-GB" dirty="0" err="1"/>
              <a:t>orau</a:t>
            </a:r>
            <a:r>
              <a:rPr lang="en-GB" dirty="0"/>
              <a:t> o </a:t>
            </a:r>
            <a:r>
              <a:rPr lang="en-GB" dirty="0" err="1"/>
              <a:t>fonitro'r</a:t>
            </a:r>
            <a:r>
              <a:rPr lang="en-GB" dirty="0"/>
              <a:t> </a:t>
            </a:r>
            <a:r>
              <a:rPr lang="en-GB" dirty="0" err="1"/>
              <a:t>gweithrediad</a:t>
            </a:r>
            <a:r>
              <a:rPr lang="en-GB" dirty="0"/>
              <a:t> </a:t>
            </a:r>
            <a:r>
              <a:rPr lang="en-GB" dirty="0" err="1"/>
              <a:t>hwn</a:t>
            </a:r>
            <a:r>
              <a:rPr lang="en-GB" dirty="0"/>
              <a:t> a </a:t>
            </a:r>
            <a:r>
              <a:rPr lang="en-GB" dirty="0" err="1"/>
              <a:t>sut</a:t>
            </a:r>
            <a:r>
              <a:rPr lang="en-GB" dirty="0"/>
              <a:t> y </a:t>
            </a:r>
            <a:r>
              <a:rPr lang="en-GB" dirty="0" err="1"/>
              <a:t>gellir</a:t>
            </a:r>
            <a:r>
              <a:rPr lang="en-GB" dirty="0"/>
              <a:t> </a:t>
            </a:r>
            <a:r>
              <a:rPr lang="en-GB" dirty="0" err="1"/>
              <a:t>trefnu</a:t>
            </a:r>
            <a:r>
              <a:rPr lang="en-GB" dirty="0"/>
              <a:t> </a:t>
            </a:r>
            <a:r>
              <a:rPr lang="en-GB" dirty="0" err="1"/>
              <a:t>hyn</a:t>
            </a:r>
            <a:r>
              <a:rPr lang="en-GB" dirty="0" smtClean="0"/>
              <a:t>.</a:t>
            </a:r>
          </a:p>
          <a:p>
            <a:endParaRPr lang="en-GB" dirty="0" smtClean="0"/>
          </a:p>
          <a:p>
            <a:r>
              <a:rPr lang="en-GB" dirty="0" err="1" smtClean="0"/>
              <a:t>Mae'n</a:t>
            </a:r>
            <a:r>
              <a:rPr lang="en-GB" dirty="0" smtClean="0"/>
              <a:t> </a:t>
            </a:r>
            <a:r>
              <a:rPr lang="en-GB" dirty="0" err="1"/>
              <a:t>peryglu</a:t>
            </a:r>
            <a:r>
              <a:rPr lang="en-GB" dirty="0"/>
              <a:t> </a:t>
            </a:r>
            <a:r>
              <a:rPr lang="en-GB" dirty="0" err="1"/>
              <a:t>anwybyddu'r</a:t>
            </a:r>
            <a:r>
              <a:rPr lang="en-GB" dirty="0"/>
              <a:t> </a:t>
            </a:r>
            <a:r>
              <a:rPr lang="en-GB" dirty="0" err="1"/>
              <a:t>cyd-destun</a:t>
            </a:r>
            <a:r>
              <a:rPr lang="en-GB" dirty="0"/>
              <a:t> </a:t>
            </a:r>
            <a:r>
              <a:rPr lang="en-GB" dirty="0" err="1"/>
              <a:t>cymdeithasol</a:t>
            </a:r>
            <a:r>
              <a:rPr lang="en-GB" dirty="0"/>
              <a:t> a </a:t>
            </a:r>
            <a:r>
              <a:rPr lang="en-GB" dirty="0" err="1"/>
              <a:t>diwylliannol</a:t>
            </a:r>
            <a:r>
              <a:rPr lang="en-GB" dirty="0"/>
              <a:t> y </a:t>
            </a:r>
            <a:r>
              <a:rPr lang="en-GB" dirty="0" err="1"/>
              <a:t>mae</a:t>
            </a:r>
            <a:r>
              <a:rPr lang="en-GB" dirty="0"/>
              <a:t> plant </a:t>
            </a:r>
            <a:r>
              <a:rPr lang="en-GB" dirty="0" err="1"/>
              <a:t>yn</a:t>
            </a:r>
            <a:r>
              <a:rPr lang="en-GB" dirty="0"/>
              <a:t> </a:t>
            </a:r>
            <a:r>
              <a:rPr lang="en-GB" dirty="0" err="1"/>
              <a:t>byw</a:t>
            </a:r>
            <a:r>
              <a:rPr lang="en-GB" dirty="0"/>
              <a:t> </a:t>
            </a:r>
            <a:r>
              <a:rPr lang="en-GB" dirty="0" err="1"/>
              <a:t>ynddo</a:t>
            </a:r>
            <a:r>
              <a:rPr lang="en-GB" dirty="0"/>
              <a:t>, </a:t>
            </a:r>
            <a:r>
              <a:rPr lang="en-GB" dirty="0" err="1"/>
              <a:t>lle</a:t>
            </a:r>
            <a:r>
              <a:rPr lang="en-GB" dirty="0"/>
              <a:t> </a:t>
            </a:r>
            <a:r>
              <a:rPr lang="en-GB" dirty="0" err="1"/>
              <a:t>mae</a:t>
            </a:r>
            <a:r>
              <a:rPr lang="en-GB" dirty="0"/>
              <a:t> </a:t>
            </a:r>
            <a:r>
              <a:rPr lang="en-GB" dirty="0" err="1"/>
              <a:t>angen</a:t>
            </a:r>
            <a:r>
              <a:rPr lang="en-GB" dirty="0"/>
              <a:t> </a:t>
            </a:r>
            <a:r>
              <a:rPr lang="en-GB" dirty="0" err="1"/>
              <a:t>gwireddu</a:t>
            </a:r>
            <a:r>
              <a:rPr lang="en-GB" dirty="0"/>
              <a:t> </a:t>
            </a:r>
            <a:r>
              <a:rPr lang="en-GB" dirty="0" err="1"/>
              <a:t>hawliau</a:t>
            </a:r>
            <a:r>
              <a:rPr lang="en-GB" dirty="0"/>
              <a:t>.</a:t>
            </a:r>
          </a:p>
        </p:txBody>
      </p:sp>
      <p:sp>
        <p:nvSpPr>
          <p:cNvPr id="4" name="Content Placeholder 3"/>
          <p:cNvSpPr>
            <a:spLocks noGrp="1"/>
          </p:cNvSpPr>
          <p:nvPr>
            <p:ph sz="half" idx="2"/>
          </p:nvPr>
        </p:nvSpPr>
        <p:spPr>
          <a:xfrm>
            <a:off x="6172200" y="1825625"/>
            <a:ext cx="5181600" cy="4796848"/>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smtClean="0"/>
              <a:t>The </a:t>
            </a:r>
            <a:r>
              <a:rPr lang="en-GB" dirty="0"/>
              <a:t>debate </a:t>
            </a:r>
            <a:r>
              <a:rPr lang="en-GB" dirty="0" smtClean="0"/>
              <a:t>on CRs has become </a:t>
            </a:r>
            <a:r>
              <a:rPr lang="en-GB" dirty="0"/>
              <a:t>a technical debate on the most effective and efficient way to implement children’s rights, how best to monitor this implementation and how this can be </a:t>
            </a:r>
            <a:r>
              <a:rPr lang="en-GB" dirty="0" smtClean="0"/>
              <a:t>organized.</a:t>
            </a:r>
          </a:p>
          <a:p>
            <a:pPr marL="0" indent="0">
              <a:buNone/>
            </a:pPr>
            <a:endParaRPr lang="en-GB" dirty="0" smtClean="0"/>
          </a:p>
          <a:p>
            <a:r>
              <a:rPr lang="en-GB" dirty="0" smtClean="0"/>
              <a:t>It risks ignoring the social and cultural context that children live in, in which rights need to be realised. </a:t>
            </a:r>
          </a:p>
          <a:p>
            <a:pPr marL="0" indent="0" algn="r">
              <a:buNone/>
            </a:pPr>
            <a:r>
              <a:rPr lang="en-GB" sz="2000" dirty="0" err="1" smtClean="0"/>
              <a:t>Reynaert</a:t>
            </a:r>
            <a:r>
              <a:rPr lang="en-GB" sz="2000" dirty="0" smtClean="0"/>
              <a:t> </a:t>
            </a:r>
            <a:r>
              <a:rPr lang="en-GB" sz="2000" dirty="0"/>
              <a:t>et al 2009 </a:t>
            </a:r>
          </a:p>
        </p:txBody>
      </p:sp>
    </p:spTree>
    <p:extLst>
      <p:ext uri="{BB962C8B-B14F-4D97-AF65-F5344CB8AC3E}">
        <p14:creationId xmlns:p14="http://schemas.microsoft.com/office/powerpoint/2010/main" val="3386975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Bwlch</a:t>
            </a:r>
            <a:r>
              <a:rPr lang="en-GB" i="1" dirty="0" smtClean="0"/>
              <a:t> </a:t>
            </a:r>
            <a:r>
              <a:rPr lang="en-GB" i="1" dirty="0" err="1" smtClean="0"/>
              <a:t>Polisi</a:t>
            </a:r>
            <a:r>
              <a:rPr lang="en-GB" i="1" dirty="0" smtClean="0"/>
              <a:t>/</a:t>
            </a:r>
            <a:r>
              <a:rPr lang="en-GB" i="1" dirty="0" err="1" smtClean="0"/>
              <a:t>Ymarfer</a:t>
            </a:r>
            <a:r>
              <a:rPr lang="en-GB" i="1" dirty="0" smtClean="0"/>
              <a:t/>
            </a:r>
            <a:br>
              <a:rPr lang="en-GB" i="1" dirty="0" smtClean="0"/>
            </a:br>
            <a:r>
              <a:rPr lang="en-GB" dirty="0" smtClean="0"/>
              <a:t>Policy/Practice Gap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dirty="0"/>
              <a:t>Mae </a:t>
            </a:r>
            <a:r>
              <a:rPr lang="en-GB" dirty="0" err="1"/>
              <a:t>angen</a:t>
            </a:r>
            <a:r>
              <a:rPr lang="en-GB" dirty="0"/>
              <a:t> </a:t>
            </a:r>
            <a:r>
              <a:rPr lang="en-GB" dirty="0" err="1"/>
              <a:t>mwy</a:t>
            </a:r>
            <a:r>
              <a:rPr lang="en-GB" dirty="0"/>
              <a:t> o </a:t>
            </a:r>
            <a:r>
              <a:rPr lang="en-GB" dirty="0" err="1"/>
              <a:t>dystiolaeth</a:t>
            </a:r>
            <a:r>
              <a:rPr lang="en-GB" dirty="0"/>
              <a:t> </a:t>
            </a:r>
            <a:r>
              <a:rPr lang="en-GB" dirty="0" err="1"/>
              <a:t>arnom</a:t>
            </a:r>
            <a:r>
              <a:rPr lang="en-GB" dirty="0"/>
              <a:t> </a:t>
            </a:r>
            <a:r>
              <a:rPr lang="en-GB" dirty="0" err="1"/>
              <a:t>ar</a:t>
            </a:r>
            <a:r>
              <a:rPr lang="en-GB" dirty="0"/>
              <a:t> </a:t>
            </a:r>
            <a:r>
              <a:rPr lang="en-GB" dirty="0" err="1"/>
              <a:t>effaith</a:t>
            </a:r>
            <a:r>
              <a:rPr lang="en-GB" dirty="0"/>
              <a:t> </a:t>
            </a:r>
            <a:r>
              <a:rPr lang="en-GB" dirty="0" err="1"/>
              <a:t>rhethreg</a:t>
            </a:r>
            <a:r>
              <a:rPr lang="en-GB" dirty="0"/>
              <a:t> </a:t>
            </a:r>
            <a:r>
              <a:rPr lang="en-GB" dirty="0" err="1"/>
              <a:t>hawliau</a:t>
            </a:r>
            <a:r>
              <a:rPr lang="en-GB" dirty="0"/>
              <a:t> plant </a:t>
            </a:r>
            <a:r>
              <a:rPr lang="en-GB" dirty="0" err="1"/>
              <a:t>mewn</a:t>
            </a:r>
            <a:r>
              <a:rPr lang="en-GB" dirty="0"/>
              <a:t> </a:t>
            </a:r>
            <a:r>
              <a:rPr lang="en-GB" dirty="0" err="1"/>
              <a:t>arferion</a:t>
            </a:r>
            <a:r>
              <a:rPr lang="en-GB" dirty="0"/>
              <a:t> </a:t>
            </a:r>
            <a:r>
              <a:rPr lang="en-GB" dirty="0" err="1"/>
              <a:t>dyddiol</a:t>
            </a:r>
            <a:r>
              <a:rPr lang="en-GB" dirty="0"/>
              <a:t>.</a:t>
            </a:r>
          </a:p>
          <a:p>
            <a:endParaRPr lang="en-GB" dirty="0"/>
          </a:p>
          <a:p>
            <a:r>
              <a:rPr lang="en-GB" dirty="0" err="1"/>
              <a:t>Angen</a:t>
            </a:r>
            <a:r>
              <a:rPr lang="en-GB" dirty="0"/>
              <a:t> </a:t>
            </a:r>
            <a:r>
              <a:rPr lang="en-GB" dirty="0" err="1"/>
              <a:t>symud</a:t>
            </a:r>
            <a:r>
              <a:rPr lang="en-GB" dirty="0"/>
              <a:t> o </a:t>
            </a:r>
            <a:r>
              <a:rPr lang="en-GB" dirty="0" err="1"/>
              <a:t>ddadansoddi</a:t>
            </a:r>
            <a:r>
              <a:rPr lang="en-GB" dirty="0"/>
              <a:t> </a:t>
            </a:r>
            <a:r>
              <a:rPr lang="en-GB" dirty="0" err="1"/>
              <a:t>testun</a:t>
            </a:r>
            <a:r>
              <a:rPr lang="en-GB" dirty="0"/>
              <a:t> CCUHP </a:t>
            </a:r>
            <a:r>
              <a:rPr lang="en-GB" dirty="0" err="1"/>
              <a:t>tuag</a:t>
            </a:r>
            <a:r>
              <a:rPr lang="en-GB" dirty="0"/>
              <a:t> at </a:t>
            </a:r>
            <a:r>
              <a:rPr lang="en-GB" dirty="0" err="1"/>
              <a:t>archwilio'r</a:t>
            </a:r>
            <a:r>
              <a:rPr lang="en-GB" dirty="0"/>
              <a:t> </a:t>
            </a:r>
            <a:r>
              <a:rPr lang="en-GB" dirty="0" err="1"/>
              <a:t>cyd-destunau</a:t>
            </a:r>
            <a:r>
              <a:rPr lang="en-GB" dirty="0"/>
              <a:t> y </a:t>
            </a:r>
            <a:r>
              <a:rPr lang="en-GB" dirty="0" err="1"/>
              <a:t>mae'r</a:t>
            </a:r>
            <a:r>
              <a:rPr lang="en-GB" dirty="0"/>
              <a:t> CCUHP </a:t>
            </a:r>
            <a:r>
              <a:rPr lang="en-GB" dirty="0" err="1"/>
              <a:t>yn</a:t>
            </a:r>
            <a:r>
              <a:rPr lang="en-GB" dirty="0"/>
              <a:t> </a:t>
            </a:r>
            <a:r>
              <a:rPr lang="en-GB" dirty="0" err="1"/>
              <a:t>cael</a:t>
            </a:r>
            <a:r>
              <a:rPr lang="en-GB" dirty="0"/>
              <a:t> </a:t>
            </a:r>
            <a:r>
              <a:rPr lang="en-GB" dirty="0" err="1"/>
              <a:t>ei</a:t>
            </a:r>
            <a:r>
              <a:rPr lang="en-GB" dirty="0"/>
              <a:t> </a:t>
            </a:r>
            <a:r>
              <a:rPr lang="en-GB" dirty="0" err="1"/>
              <a:t>gymhwyso</a:t>
            </a:r>
            <a:r>
              <a:rPr lang="en-GB" dirty="0"/>
              <a:t> </a:t>
            </a:r>
            <a:r>
              <a:rPr lang="en-GB" dirty="0" err="1"/>
              <a:t>ynddo</a:t>
            </a:r>
            <a:r>
              <a:rPr lang="en-GB" dirty="0"/>
              <a:t>.</a:t>
            </a:r>
          </a:p>
          <a:p>
            <a:pPr marL="0" indent="0" algn="r">
              <a:buNone/>
            </a:pPr>
            <a:r>
              <a:rPr lang="en-GB" dirty="0"/>
              <a:t>(</a:t>
            </a:r>
            <a:r>
              <a:rPr lang="en-GB" dirty="0" err="1"/>
              <a:t>Reynaert</a:t>
            </a:r>
            <a:r>
              <a:rPr lang="en-GB" dirty="0"/>
              <a:t> et al, 2009)</a:t>
            </a:r>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lstStyle/>
          <a:p>
            <a:r>
              <a:rPr lang="en-GB" dirty="0" smtClean="0"/>
              <a:t>We need more evidence </a:t>
            </a:r>
            <a:r>
              <a:rPr lang="en-GB" dirty="0"/>
              <a:t>on the impact that the rhetoric of children’s rights has in daily </a:t>
            </a:r>
            <a:r>
              <a:rPr lang="en-GB" dirty="0" smtClean="0"/>
              <a:t>practice.</a:t>
            </a:r>
          </a:p>
          <a:p>
            <a:pPr marL="0" indent="0">
              <a:buNone/>
            </a:pPr>
            <a:endParaRPr lang="en-GB" dirty="0" smtClean="0"/>
          </a:p>
          <a:p>
            <a:r>
              <a:rPr lang="en-GB" dirty="0" smtClean="0"/>
              <a:t>Need to move from analysing </a:t>
            </a:r>
            <a:r>
              <a:rPr lang="en-GB" dirty="0"/>
              <a:t>the text of the UNCRC towards examining the contexts in which the UNCRC is </a:t>
            </a:r>
            <a:r>
              <a:rPr lang="en-GB" dirty="0" smtClean="0"/>
              <a:t>applied.</a:t>
            </a:r>
          </a:p>
          <a:p>
            <a:pPr marL="0" indent="0" algn="r">
              <a:buNone/>
            </a:pPr>
            <a:r>
              <a:rPr lang="en-GB" dirty="0" smtClean="0"/>
              <a:t>(</a:t>
            </a:r>
            <a:r>
              <a:rPr lang="en-GB" dirty="0" err="1"/>
              <a:t>Reynaert</a:t>
            </a:r>
            <a:r>
              <a:rPr lang="en-GB" dirty="0"/>
              <a:t> et </a:t>
            </a:r>
            <a:r>
              <a:rPr lang="en-GB" dirty="0" smtClean="0"/>
              <a:t>al, 2009)</a:t>
            </a:r>
            <a:endParaRPr lang="en-GB" dirty="0"/>
          </a:p>
          <a:p>
            <a:endParaRPr lang="en-GB" dirty="0"/>
          </a:p>
        </p:txBody>
      </p:sp>
    </p:spTree>
    <p:extLst>
      <p:ext uri="{BB962C8B-B14F-4D97-AF65-F5344CB8AC3E}">
        <p14:creationId xmlns:p14="http://schemas.microsoft.com/office/powerpoint/2010/main" val="529351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Ymddangosiad</a:t>
            </a:r>
            <a:r>
              <a:rPr lang="en-GB" i="1" dirty="0" smtClean="0"/>
              <a:t> </a:t>
            </a:r>
            <a:r>
              <a:rPr lang="en-GB" i="1" dirty="0" err="1" smtClean="0"/>
              <a:t>Hawliau</a:t>
            </a:r>
            <a:r>
              <a:rPr lang="en-GB" i="1" dirty="0" smtClean="0"/>
              <a:t> </a:t>
            </a:r>
            <a:br>
              <a:rPr lang="en-GB" i="1" dirty="0" smtClean="0"/>
            </a:br>
            <a:r>
              <a:rPr lang="en-GB" dirty="0" smtClean="0"/>
              <a:t>A Rights ‘Veneer’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dirty="0"/>
              <a:t>‘A rights veneer is [when the] structures or processes set in place give the </a:t>
            </a:r>
            <a:r>
              <a:rPr lang="en-GB" i="1" dirty="0"/>
              <a:t>appearance</a:t>
            </a:r>
            <a:r>
              <a:rPr lang="en-GB" dirty="0"/>
              <a:t> of engaging with a rights agenda, but do not </a:t>
            </a:r>
            <a:r>
              <a:rPr lang="en-GB" i="1" dirty="0"/>
              <a:t>actually</a:t>
            </a:r>
            <a:r>
              <a:rPr lang="en-GB" dirty="0"/>
              <a:t> </a:t>
            </a:r>
            <a:r>
              <a:rPr lang="en-GB" i="1" dirty="0"/>
              <a:t>do</a:t>
            </a:r>
            <a:r>
              <a:rPr lang="en-GB" dirty="0"/>
              <a:t> so.’</a:t>
            </a:r>
          </a:p>
          <a:p>
            <a:pPr marL="0" indent="0" algn="r">
              <a:buNone/>
            </a:pPr>
            <a:r>
              <a:rPr lang="en-GB" dirty="0"/>
              <a:t>Jones and Welch, 2011</a:t>
            </a:r>
          </a:p>
          <a:p>
            <a:r>
              <a:rPr lang="en-GB" b="1" dirty="0" err="1" smtClean="0"/>
              <a:t>Myfyriwch</a:t>
            </a:r>
            <a:r>
              <a:rPr lang="en-GB" b="1" dirty="0" smtClean="0"/>
              <a:t>: </a:t>
            </a:r>
            <a:r>
              <a:rPr lang="en-GB" b="1" dirty="0" err="1"/>
              <a:t>Ym</a:t>
            </a:r>
            <a:r>
              <a:rPr lang="en-GB" b="1" dirty="0"/>
              <a:t> </a:t>
            </a:r>
            <a:r>
              <a:rPr lang="en-GB" b="1" dirty="0" err="1"/>
              <a:t>mha</a:t>
            </a:r>
            <a:r>
              <a:rPr lang="en-GB" b="1" dirty="0"/>
              <a:t> </a:t>
            </a:r>
            <a:r>
              <a:rPr lang="en-GB" b="1" dirty="0" err="1"/>
              <a:t>ffyrdd</a:t>
            </a:r>
            <a:r>
              <a:rPr lang="en-GB" b="1" dirty="0"/>
              <a:t> y </a:t>
            </a:r>
            <a:r>
              <a:rPr lang="en-GB" b="1" dirty="0" err="1"/>
              <a:t>gallai</a:t>
            </a:r>
            <a:r>
              <a:rPr lang="en-GB" b="1" dirty="0"/>
              <a:t> </a:t>
            </a:r>
            <a:r>
              <a:rPr lang="en-GB" b="1" dirty="0" err="1" smtClean="0"/>
              <a:t>ysgolion</a:t>
            </a:r>
            <a:r>
              <a:rPr lang="en-GB" b="1" dirty="0" smtClean="0"/>
              <a:t> </a:t>
            </a:r>
            <a:r>
              <a:rPr lang="en-GB" b="1" dirty="0" err="1" smtClean="0"/>
              <a:t>ymddangos</a:t>
            </a:r>
            <a:r>
              <a:rPr lang="en-GB" b="1" dirty="0" smtClean="0"/>
              <a:t> </a:t>
            </a:r>
            <a:r>
              <a:rPr lang="en-GB" b="1" dirty="0" err="1" smtClean="0"/>
              <a:t>i</a:t>
            </a:r>
            <a:r>
              <a:rPr lang="en-GB" b="1" dirty="0" smtClean="0"/>
              <a:t> </a:t>
            </a:r>
            <a:r>
              <a:rPr lang="en-GB" b="1" dirty="0" err="1" smtClean="0"/>
              <a:t>weithredu</a:t>
            </a:r>
            <a:r>
              <a:rPr lang="en-GB" b="1" dirty="0" smtClean="0"/>
              <a:t> </a:t>
            </a:r>
            <a:r>
              <a:rPr lang="en-GB" b="1" dirty="0" err="1" smtClean="0"/>
              <a:t>hawliau’n</a:t>
            </a:r>
            <a:r>
              <a:rPr lang="en-GB" b="1" dirty="0" smtClean="0"/>
              <a:t> </a:t>
            </a:r>
            <a:r>
              <a:rPr lang="en-GB" b="1" dirty="0" err="1" smtClean="0"/>
              <a:t>unig</a:t>
            </a:r>
            <a:r>
              <a:rPr lang="en-GB" b="1" dirty="0" smtClean="0"/>
              <a:t>? </a:t>
            </a:r>
            <a:endParaRPr lang="en-GB" b="1" dirty="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lstStyle/>
          <a:p>
            <a:r>
              <a:rPr lang="en-GB" dirty="0" smtClean="0"/>
              <a:t>‘A rights veneer is [when the] structures or processes set in place give the </a:t>
            </a:r>
            <a:r>
              <a:rPr lang="en-GB" i="1" dirty="0" smtClean="0"/>
              <a:t>appearance</a:t>
            </a:r>
            <a:r>
              <a:rPr lang="en-GB" dirty="0" smtClean="0"/>
              <a:t> of engaging with a rights agenda, but do not </a:t>
            </a:r>
            <a:r>
              <a:rPr lang="en-GB" i="1" dirty="0" smtClean="0"/>
              <a:t>actually</a:t>
            </a:r>
            <a:r>
              <a:rPr lang="en-GB" dirty="0" smtClean="0"/>
              <a:t> </a:t>
            </a:r>
            <a:r>
              <a:rPr lang="en-GB" i="1" dirty="0" smtClean="0"/>
              <a:t>do</a:t>
            </a:r>
            <a:r>
              <a:rPr lang="en-GB" dirty="0" smtClean="0"/>
              <a:t> so.’</a:t>
            </a:r>
          </a:p>
          <a:p>
            <a:pPr marL="0" indent="0" algn="r">
              <a:buNone/>
            </a:pPr>
            <a:r>
              <a:rPr lang="en-GB" dirty="0" smtClean="0"/>
              <a:t>Jones and Welch, 2011</a:t>
            </a:r>
          </a:p>
          <a:p>
            <a:pPr marL="0" indent="0" algn="r">
              <a:buNone/>
            </a:pPr>
            <a:endParaRPr lang="en-GB" dirty="0"/>
          </a:p>
          <a:p>
            <a:pPr marL="0" indent="0">
              <a:buNone/>
            </a:pPr>
            <a:r>
              <a:rPr lang="en-GB" b="1" dirty="0" smtClean="0"/>
              <a:t>Reflect: In what ways might schools present a ‘rights veneer’?  </a:t>
            </a:r>
            <a:endParaRPr lang="en-GB" b="1" dirty="0"/>
          </a:p>
        </p:txBody>
      </p:sp>
    </p:spTree>
    <p:extLst>
      <p:ext uri="{BB962C8B-B14F-4D97-AF65-F5344CB8AC3E}">
        <p14:creationId xmlns:p14="http://schemas.microsoft.com/office/powerpoint/2010/main" val="3981123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23715-9DED-468D-AEEE-CEBD8D000536}"/>
              </a:ext>
            </a:extLst>
          </p:cNvPr>
          <p:cNvSpPr>
            <a:spLocks noGrp="1"/>
          </p:cNvSpPr>
          <p:nvPr>
            <p:ph type="title"/>
          </p:nvPr>
        </p:nvSpPr>
        <p:spPr/>
        <p:txBody>
          <a:bodyPr/>
          <a:lstStyle/>
          <a:p>
            <a:pPr algn="ctr">
              <a:defRPr/>
            </a:pPr>
            <a:r>
              <a:rPr lang="en-GB" dirty="0"/>
              <a:t>	</a:t>
            </a:r>
            <a:r>
              <a:rPr lang="en-GB" dirty="0" smtClean="0"/>
              <a:t>	</a:t>
            </a:r>
            <a:r>
              <a:rPr lang="en-GB" dirty="0" err="1" smtClean="0"/>
              <a:t>Trafodwch</a:t>
            </a:r>
            <a:r>
              <a:rPr lang="en-GB" dirty="0"/>
              <a:t>               </a:t>
            </a:r>
            <a:r>
              <a:rPr lang="en-GB" dirty="0" smtClean="0"/>
              <a:t/>
            </a:r>
            <a:br>
              <a:rPr lang="en-GB" dirty="0" smtClean="0"/>
            </a:br>
            <a:r>
              <a:rPr lang="en-GB" dirty="0" smtClean="0"/>
              <a:t>Discuss</a:t>
            </a:r>
            <a:r>
              <a:rPr lang="en-GB" dirty="0"/>
              <a:t>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indent="-255270"/>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hyn</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bryd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mae</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Cymru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pasio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deddfwriaeth</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gyfer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gwahardd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smacio</a:t>
            </a:r>
            <a:r>
              <a:rPr lang="en-US" altLang="en-US" dirty="0">
                <a:ea typeface="ＭＳ Ｐゴシック" panose="020B0600070205080204" pitchFamily="34" charset="-128"/>
                <a:cs typeface="Arial"/>
              </a:rPr>
              <a:t>.</a:t>
            </a:r>
          </a:p>
          <a:p>
            <a:pPr indent="-255270"/>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Ystyriwch</a:t>
            </a:r>
            <a:r>
              <a:rPr lang="en-US" altLang="en-US" dirty="0">
                <a:ea typeface="ＭＳ Ｐゴシック" panose="020B0600070205080204" pitchFamily="34" charset="-128"/>
                <a:cs typeface="Arial"/>
              </a:rPr>
              <a:t>:</a:t>
            </a:r>
          </a:p>
          <a:p>
            <a:pPr indent="-255270"/>
            <a:r>
              <a:rPr lang="en-US" altLang="en-US" dirty="0" err="1">
                <a:ea typeface="ＭＳ Ｐゴシック" panose="020B0600070205080204" pitchFamily="34" charset="-128"/>
                <a:cs typeface="Arial"/>
              </a:rPr>
              <a:t>Sut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mae'r</a:t>
            </a:r>
            <a:r>
              <a:rPr lang="en-US" altLang="en-US" dirty="0">
                <a:ea typeface="ＭＳ Ｐゴシック" panose="020B0600070205080204" pitchFamily="34" charset="-128"/>
                <a:cs typeface="Arial"/>
              </a:rPr>
              <a:t> agenda </a:t>
            </a:r>
            <a:r>
              <a:rPr lang="en-US" altLang="en-US" dirty="0" err="1">
                <a:ea typeface="ＭＳ Ｐゴシック" panose="020B0600070205080204" pitchFamily="34" charset="-128"/>
                <a:cs typeface="Arial"/>
              </a:rPr>
              <a:t>hawliau</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effeithio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ddadl</a:t>
            </a:r>
            <a:r>
              <a:rPr lang="en-US" altLang="en-US" dirty="0">
                <a:ea typeface="ＭＳ Ｐゴシック" panose="020B0600070205080204" pitchFamily="34" charset="-128"/>
                <a:cs typeface="Arial"/>
              </a:rPr>
              <a:t> hon?</a:t>
            </a:r>
          </a:p>
          <a:p>
            <a:pPr indent="-255270"/>
            <a:r>
              <a:rPr lang="en-US" altLang="en-US" dirty="0">
                <a:ea typeface="ＭＳ Ｐゴシック" panose="020B0600070205080204" pitchFamily="34" charset="-128"/>
                <a:cs typeface="Arial"/>
              </a:rPr>
              <a:t>Beth </a:t>
            </a:r>
            <a:r>
              <a:rPr lang="en-US" altLang="en-US" dirty="0" err="1">
                <a:ea typeface="ＭＳ Ｐゴシック" panose="020B0600070205080204" pitchFamily="34" charset="-128"/>
                <a:cs typeface="Arial"/>
              </a:rPr>
              <a:t>yw</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perthnasedd</a:t>
            </a:r>
            <a:r>
              <a:rPr lang="en-US" altLang="en-US" dirty="0">
                <a:ea typeface="ＭＳ Ｐゴシック" panose="020B0600070205080204" pitchFamily="34" charset="-128"/>
                <a:cs typeface="Arial"/>
              </a:rPr>
              <a:t> y CCUHP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achos</a:t>
            </a:r>
            <a:r>
              <a:rPr lang="en-US" altLang="en-US" dirty="0">
                <a:ea typeface="ＭＳ Ｐゴシック" panose="020B0600070205080204" pitchFamily="34" charset="-128"/>
                <a:cs typeface="Arial"/>
              </a:rPr>
              <a:t> hon?</a:t>
            </a:r>
          </a:p>
          <a:p>
            <a:endParaRPr lang="en-GB" dirty="0"/>
          </a:p>
        </p:txBody>
      </p:sp>
      <p:sp>
        <p:nvSpPr>
          <p:cNvPr id="31749" name="Content Placeholder 4">
            <a:extLst>
              <a:ext uri="{FF2B5EF4-FFF2-40B4-BE49-F238E27FC236}">
                <a16:creationId xmlns:a16="http://schemas.microsoft.com/office/drawing/2014/main" id="{7798FE3C-18AA-49A3-9043-8304FCE949B3}"/>
              </a:ext>
            </a:extLst>
          </p:cNvPr>
          <p:cNvSpPr>
            <a:spLocks noGrp="1"/>
          </p:cNvSpPr>
          <p:nvPr>
            <p:ph sz="half" idx="2"/>
          </p:nvPr>
        </p:nvSpPr>
        <p:spPr>
          <a:ln/>
          <a:extLst/>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a:t>Wales are currently passing legislation to </a:t>
            </a:r>
            <a:r>
              <a:rPr lang="en-GB" dirty="0">
                <a:hlinkClick r:id="rId3"/>
              </a:rPr>
              <a:t>ban smacking </a:t>
            </a:r>
            <a:r>
              <a:rPr lang="en-GB" dirty="0"/>
              <a:t>in Wales. </a:t>
            </a:r>
          </a:p>
          <a:p>
            <a:pPr marL="109537" indent="0">
              <a:buNone/>
              <a:defRPr/>
            </a:pPr>
            <a:endParaRPr lang="en-GB" dirty="0"/>
          </a:p>
          <a:p>
            <a:pPr>
              <a:defRPr/>
            </a:pPr>
            <a:r>
              <a:rPr lang="en-GB" dirty="0"/>
              <a:t>Consider:</a:t>
            </a:r>
          </a:p>
          <a:p>
            <a:pPr lvl="1">
              <a:defRPr/>
            </a:pPr>
            <a:r>
              <a:rPr lang="en-GB" dirty="0"/>
              <a:t>How does the children’s rights agenda impact on this debate?</a:t>
            </a:r>
          </a:p>
          <a:p>
            <a:pPr lvl="1">
              <a:defRPr/>
            </a:pPr>
            <a:r>
              <a:rPr lang="en-GB" dirty="0"/>
              <a:t>What is the relevance of the UNCRC in this case? </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1689690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Tasg</a:t>
            </a:r>
            <a:r>
              <a:rPr lang="en-GB" dirty="0" smtClean="0"/>
              <a:t> </a:t>
            </a:r>
            <a:br>
              <a:rPr lang="en-GB" dirty="0" smtClean="0"/>
            </a:br>
            <a:r>
              <a:rPr lang="en-GB" dirty="0" smtClean="0"/>
              <a:t>Task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dirty="0" err="1"/>
              <a:t>Adolygiad</a:t>
            </a:r>
            <a:r>
              <a:rPr lang="en-GB" dirty="0"/>
              <a:t> </a:t>
            </a:r>
            <a:r>
              <a:rPr lang="en-GB" dirty="0" err="1"/>
              <a:t>grŵp</a:t>
            </a:r>
            <a:r>
              <a:rPr lang="en-GB" dirty="0"/>
              <a:t> </a:t>
            </a:r>
            <a:r>
              <a:rPr lang="en-GB" dirty="0" err="1"/>
              <a:t>o'r</a:t>
            </a:r>
            <a:r>
              <a:rPr lang="en-GB" dirty="0"/>
              <a:t> </a:t>
            </a:r>
            <a:r>
              <a:rPr lang="en-GB" dirty="0" err="1"/>
              <a:t>dystiolaeth</a:t>
            </a:r>
            <a:r>
              <a:rPr lang="en-GB" dirty="0"/>
              <a:t>:</a:t>
            </a:r>
          </a:p>
          <a:p>
            <a:pPr lvl="1"/>
            <a:r>
              <a:rPr lang="en-GB" dirty="0"/>
              <a:t>Beth </a:t>
            </a:r>
            <a:r>
              <a:rPr lang="en-GB" dirty="0" err="1"/>
              <a:t>sy'n</a:t>
            </a:r>
            <a:r>
              <a:rPr lang="en-GB" dirty="0"/>
              <a:t> </a:t>
            </a:r>
            <a:r>
              <a:rPr lang="en-GB" dirty="0" err="1"/>
              <a:t>cael</a:t>
            </a:r>
            <a:r>
              <a:rPr lang="en-GB" dirty="0"/>
              <a:t> </a:t>
            </a:r>
            <a:r>
              <a:rPr lang="en-GB" dirty="0" err="1"/>
              <a:t>ei</a:t>
            </a:r>
            <a:r>
              <a:rPr lang="en-GB" dirty="0"/>
              <a:t> </a:t>
            </a:r>
            <a:r>
              <a:rPr lang="en-GB" dirty="0" err="1"/>
              <a:t>wneud</a:t>
            </a:r>
            <a:r>
              <a:rPr lang="en-GB" dirty="0"/>
              <a:t> </a:t>
            </a:r>
            <a:r>
              <a:rPr lang="en-GB" dirty="0" err="1"/>
              <a:t>yn</a:t>
            </a:r>
            <a:r>
              <a:rPr lang="en-GB" dirty="0"/>
              <a:t> </a:t>
            </a:r>
            <a:r>
              <a:rPr lang="en-GB" dirty="0" err="1"/>
              <a:t>dda</a:t>
            </a:r>
            <a:r>
              <a:rPr lang="en-GB" dirty="0"/>
              <a:t> </a:t>
            </a:r>
            <a:r>
              <a:rPr lang="en-GB" dirty="0" err="1"/>
              <a:t>ar</a:t>
            </a:r>
            <a:r>
              <a:rPr lang="en-GB" dirty="0"/>
              <a:t> </a:t>
            </a:r>
            <a:r>
              <a:rPr lang="en-GB" dirty="0" err="1"/>
              <a:t>hyn</a:t>
            </a:r>
            <a:r>
              <a:rPr lang="en-GB" dirty="0"/>
              <a:t> o </a:t>
            </a:r>
            <a:r>
              <a:rPr lang="en-GB" dirty="0" err="1"/>
              <a:t>bryd</a:t>
            </a:r>
            <a:r>
              <a:rPr lang="en-GB" dirty="0"/>
              <a:t>?</a:t>
            </a:r>
          </a:p>
          <a:p>
            <a:pPr lvl="1"/>
            <a:r>
              <a:rPr lang="en-GB" dirty="0" err="1"/>
              <a:t>Ym</a:t>
            </a:r>
            <a:r>
              <a:rPr lang="en-GB" dirty="0"/>
              <a:t> </a:t>
            </a:r>
            <a:r>
              <a:rPr lang="en-GB" dirty="0" err="1"/>
              <a:t>mha</a:t>
            </a:r>
            <a:r>
              <a:rPr lang="en-GB" dirty="0"/>
              <a:t> </a:t>
            </a:r>
            <a:r>
              <a:rPr lang="en-GB" dirty="0" err="1"/>
              <a:t>feysydd</a:t>
            </a:r>
            <a:r>
              <a:rPr lang="en-GB" dirty="0"/>
              <a:t> y </a:t>
            </a:r>
            <a:r>
              <a:rPr lang="en-GB" dirty="0" err="1"/>
              <a:t>mae</a:t>
            </a:r>
            <a:r>
              <a:rPr lang="en-GB" dirty="0"/>
              <a:t> </a:t>
            </a:r>
            <a:r>
              <a:rPr lang="en-GB" dirty="0" err="1"/>
              <a:t>angen</a:t>
            </a:r>
            <a:r>
              <a:rPr lang="en-GB" dirty="0"/>
              <a:t> </a:t>
            </a:r>
            <a:r>
              <a:rPr lang="en-GB" dirty="0" err="1"/>
              <a:t>gwneud</a:t>
            </a:r>
            <a:r>
              <a:rPr lang="en-GB" dirty="0"/>
              <a:t> </a:t>
            </a:r>
            <a:r>
              <a:rPr lang="en-GB" dirty="0" err="1"/>
              <a:t>mwy</a:t>
            </a:r>
            <a:r>
              <a:rPr lang="en-GB" dirty="0"/>
              <a:t>?</a:t>
            </a:r>
          </a:p>
          <a:p>
            <a:r>
              <a:rPr lang="en-GB" dirty="0" err="1"/>
              <a:t>Sut</a:t>
            </a:r>
            <a:r>
              <a:rPr lang="en-GB" dirty="0"/>
              <a:t> </a:t>
            </a:r>
            <a:r>
              <a:rPr lang="en-GB" dirty="0" err="1"/>
              <a:t>yr</a:t>
            </a:r>
            <a:r>
              <a:rPr lang="en-GB" dirty="0"/>
              <a:t> </a:t>
            </a:r>
            <a:r>
              <a:rPr lang="en-GB" dirty="0" err="1"/>
              <a:t>eir</a:t>
            </a:r>
            <a:r>
              <a:rPr lang="en-GB" dirty="0"/>
              <a:t> </a:t>
            </a:r>
            <a:r>
              <a:rPr lang="en-GB" dirty="0" err="1"/>
              <a:t>i'r</a:t>
            </a:r>
            <a:r>
              <a:rPr lang="en-GB" dirty="0"/>
              <a:t> </a:t>
            </a:r>
            <a:r>
              <a:rPr lang="en-GB" dirty="0" err="1"/>
              <a:t>afael</a:t>
            </a:r>
            <a:r>
              <a:rPr lang="en-GB" dirty="0"/>
              <a:t> </a:t>
            </a:r>
            <a:r>
              <a:rPr lang="en-GB" dirty="0" err="1"/>
              <a:t>â'r</a:t>
            </a:r>
            <a:r>
              <a:rPr lang="en-GB" dirty="0"/>
              <a:t> </a:t>
            </a:r>
            <a:r>
              <a:rPr lang="en-GB" dirty="0" err="1"/>
              <a:t>maes</a:t>
            </a:r>
            <a:r>
              <a:rPr lang="en-GB" dirty="0"/>
              <a:t> </a:t>
            </a:r>
            <a:r>
              <a:rPr lang="en-GB" dirty="0" err="1"/>
              <a:t>hwn</a:t>
            </a:r>
            <a:r>
              <a:rPr lang="en-GB" dirty="0"/>
              <a:t>?</a:t>
            </a:r>
          </a:p>
          <a:p>
            <a:r>
              <a:rPr lang="en-GB" dirty="0" err="1"/>
              <a:t>Gallech</a:t>
            </a:r>
            <a:r>
              <a:rPr lang="en-GB" dirty="0"/>
              <a:t> </a:t>
            </a:r>
            <a:r>
              <a:rPr lang="en-GB" dirty="0" err="1"/>
              <a:t>gofnodi</a:t>
            </a:r>
            <a:r>
              <a:rPr lang="en-GB" dirty="0"/>
              <a:t> </a:t>
            </a:r>
            <a:r>
              <a:rPr lang="en-GB" dirty="0" err="1"/>
              <a:t>eich</a:t>
            </a:r>
            <a:r>
              <a:rPr lang="en-GB" dirty="0"/>
              <a:t> </a:t>
            </a:r>
            <a:r>
              <a:rPr lang="en-GB" dirty="0" err="1"/>
              <a:t>ateb</a:t>
            </a:r>
            <a:r>
              <a:rPr lang="en-GB" dirty="0"/>
              <a:t> </a:t>
            </a:r>
            <a:r>
              <a:rPr lang="en-GB" dirty="0" err="1"/>
              <a:t>fel</a:t>
            </a:r>
            <a:r>
              <a:rPr lang="en-GB" dirty="0"/>
              <a:t> </a:t>
            </a:r>
            <a:r>
              <a:rPr lang="en-GB" dirty="0" err="1"/>
              <a:t>tabl</a:t>
            </a:r>
            <a:r>
              <a:rPr lang="en-GB" dirty="0"/>
              <a:t> </a:t>
            </a:r>
            <a:r>
              <a:rPr lang="en-GB" dirty="0" err="1"/>
              <a:t>neu</a:t>
            </a:r>
            <a:r>
              <a:rPr lang="en-GB" dirty="0"/>
              <a:t> </a:t>
            </a:r>
            <a:r>
              <a:rPr lang="en-GB" dirty="0" err="1"/>
              <a:t>fap</a:t>
            </a:r>
            <a:r>
              <a:rPr lang="en-GB" dirty="0"/>
              <a:t> </a:t>
            </a:r>
            <a:r>
              <a:rPr lang="en-GB" dirty="0" err="1"/>
              <a:t>meddwl</a:t>
            </a:r>
            <a:r>
              <a:rPr lang="en-GB" dirty="0"/>
              <a:t>.</a:t>
            </a:r>
          </a:p>
          <a:p>
            <a:r>
              <a:rPr lang="en-GB" dirty="0" err="1"/>
              <a:t>Anfonwch</a:t>
            </a:r>
            <a:r>
              <a:rPr lang="en-GB" dirty="0"/>
              <a:t> </a:t>
            </a:r>
            <a:r>
              <a:rPr lang="en-GB" dirty="0" err="1"/>
              <a:t>gennad</a:t>
            </a:r>
            <a:r>
              <a:rPr lang="en-GB" dirty="0"/>
              <a:t> </a:t>
            </a:r>
            <a:r>
              <a:rPr lang="en-GB" dirty="0" err="1"/>
              <a:t>i</a:t>
            </a:r>
            <a:r>
              <a:rPr lang="en-GB" dirty="0"/>
              <a:t> </a:t>
            </a:r>
            <a:r>
              <a:rPr lang="en-GB" dirty="0" err="1"/>
              <a:t>ystyried</a:t>
            </a:r>
            <a:r>
              <a:rPr lang="en-GB" dirty="0"/>
              <a:t> </a:t>
            </a:r>
            <a:r>
              <a:rPr lang="en-GB" dirty="0" err="1"/>
              <a:t>atebion</a:t>
            </a:r>
            <a:r>
              <a:rPr lang="en-GB" dirty="0"/>
              <a:t> </a:t>
            </a:r>
            <a:r>
              <a:rPr lang="en-GB" dirty="0" err="1"/>
              <a:t>grwpiau</a:t>
            </a:r>
            <a:r>
              <a:rPr lang="en-GB" dirty="0"/>
              <a:t> </a:t>
            </a:r>
            <a:r>
              <a:rPr lang="en-GB" dirty="0" err="1"/>
              <a:t>eraill</a:t>
            </a:r>
            <a:r>
              <a:rPr lang="en-GB" dirty="0"/>
              <a:t> - a </a:t>
            </a:r>
            <a:r>
              <a:rPr lang="en-GB" dirty="0" err="1"/>
              <a:t>oes</a:t>
            </a:r>
            <a:r>
              <a:rPr lang="en-GB" dirty="0"/>
              <a:t> </a:t>
            </a:r>
            <a:r>
              <a:rPr lang="en-GB" dirty="0" err="1"/>
              <a:t>unrhyw</a:t>
            </a:r>
            <a:r>
              <a:rPr lang="en-GB" dirty="0"/>
              <a:t> </a:t>
            </a:r>
            <a:r>
              <a:rPr lang="en-GB" dirty="0" err="1"/>
              <a:t>feysydd</a:t>
            </a:r>
            <a:r>
              <a:rPr lang="en-GB" dirty="0"/>
              <a:t> </a:t>
            </a:r>
            <a:r>
              <a:rPr lang="en-GB" dirty="0" err="1"/>
              <a:t>tebyg</a:t>
            </a:r>
            <a:r>
              <a:rPr lang="en-GB" dirty="0"/>
              <a:t> </a:t>
            </a:r>
            <a:r>
              <a:rPr lang="en-GB" dirty="0" err="1"/>
              <a:t>neu</a:t>
            </a:r>
            <a:r>
              <a:rPr lang="en-GB" dirty="0"/>
              <a:t> </a:t>
            </a:r>
            <a:r>
              <a:rPr lang="en-GB" dirty="0" err="1" smtClean="0"/>
              <a:t>unrhwy</a:t>
            </a:r>
            <a:r>
              <a:rPr lang="en-GB" dirty="0" smtClean="0"/>
              <a:t> </a:t>
            </a:r>
            <a:r>
              <a:rPr lang="en-GB" dirty="0" err="1" smtClean="0"/>
              <a:t>ardaloedd</a:t>
            </a:r>
            <a:r>
              <a:rPr lang="en-GB" dirty="0" smtClean="0"/>
              <a:t> </a:t>
            </a:r>
            <a:r>
              <a:rPr lang="en-GB" dirty="0" err="1" smtClean="0"/>
              <a:t>sy’n</a:t>
            </a:r>
            <a:r>
              <a:rPr lang="en-GB" dirty="0" smtClean="0"/>
              <a:t> </a:t>
            </a:r>
            <a:r>
              <a:rPr lang="en-GB" dirty="0" err="1" smtClean="0"/>
              <a:t>orgyffwrdd</a:t>
            </a:r>
            <a:r>
              <a:rPr lang="en-GB" dirty="0"/>
              <a:t>?</a:t>
            </a:r>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smtClean="0"/>
              <a:t>Group review of the evidence:</a:t>
            </a:r>
          </a:p>
          <a:p>
            <a:pPr lvl="1"/>
            <a:r>
              <a:rPr lang="en-GB" dirty="0" smtClean="0"/>
              <a:t>What is being done well at the moment?</a:t>
            </a:r>
          </a:p>
          <a:p>
            <a:pPr lvl="1"/>
            <a:r>
              <a:rPr lang="en-GB" dirty="0" smtClean="0"/>
              <a:t>In what areas does more need to be done? </a:t>
            </a:r>
          </a:p>
          <a:p>
            <a:pPr lvl="1"/>
            <a:r>
              <a:rPr lang="en-GB" dirty="0" smtClean="0"/>
              <a:t>How is this area being tackled? </a:t>
            </a:r>
          </a:p>
          <a:p>
            <a:r>
              <a:rPr lang="en-GB" dirty="0" smtClean="0"/>
              <a:t>You could record your answer as a table or mind map. </a:t>
            </a:r>
            <a:endParaRPr lang="en-GB" dirty="0"/>
          </a:p>
          <a:p>
            <a:r>
              <a:rPr lang="en-GB" dirty="0" smtClean="0"/>
              <a:t>Send an envoy to consider other groups’ answers – are there any areas of similarity or overlap? </a:t>
            </a:r>
            <a:endParaRPr lang="en-GB" dirty="0"/>
          </a:p>
        </p:txBody>
      </p:sp>
    </p:spTree>
    <p:extLst>
      <p:ext uri="{BB962C8B-B14F-4D97-AF65-F5344CB8AC3E}">
        <p14:creationId xmlns:p14="http://schemas.microsoft.com/office/powerpoint/2010/main" val="4194981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Chi </a:t>
            </a:r>
            <a:r>
              <a:rPr lang="en-GB" i="1" dirty="0" err="1" smtClean="0"/>
              <a:t>Sy’n</a:t>
            </a:r>
            <a:r>
              <a:rPr lang="en-GB" i="1" dirty="0" smtClean="0"/>
              <a:t> </a:t>
            </a:r>
            <a:r>
              <a:rPr lang="en-GB" i="1" dirty="0" err="1" smtClean="0"/>
              <a:t>Gwneud</a:t>
            </a:r>
            <a:r>
              <a:rPr lang="en-GB" i="1" dirty="0" smtClean="0"/>
              <a:t> </a:t>
            </a:r>
            <a:r>
              <a:rPr lang="en-GB" i="1" dirty="0" err="1" smtClean="0"/>
              <a:t>Gwahaniaeth</a:t>
            </a:r>
            <a:r>
              <a:rPr lang="en-GB" i="1" dirty="0" smtClean="0"/>
              <a:t> </a:t>
            </a:r>
            <a:br>
              <a:rPr lang="en-GB" i="1" dirty="0" smtClean="0"/>
            </a:br>
            <a:r>
              <a:rPr lang="en-GB" dirty="0" smtClean="0"/>
              <a:t>You Make a Difference</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dirty="0" err="1"/>
              <a:t>Er</a:t>
            </a:r>
            <a:r>
              <a:rPr lang="en-GB" dirty="0"/>
              <a:t> bod </a:t>
            </a:r>
            <a:r>
              <a:rPr lang="en-GB" dirty="0" err="1"/>
              <a:t>Llywodraethau</a:t>
            </a:r>
            <a:r>
              <a:rPr lang="en-GB" dirty="0"/>
              <a:t> </a:t>
            </a:r>
            <a:r>
              <a:rPr lang="en-GB" dirty="0" err="1"/>
              <a:t>fel</a:t>
            </a:r>
            <a:r>
              <a:rPr lang="en-GB" dirty="0"/>
              <a:t> </a:t>
            </a:r>
            <a:r>
              <a:rPr lang="en-GB" dirty="0" err="1"/>
              <a:t>Llywodraeth</a:t>
            </a:r>
            <a:r>
              <a:rPr lang="en-GB" dirty="0"/>
              <a:t> </a:t>
            </a:r>
            <a:r>
              <a:rPr lang="en-GB" dirty="0" err="1"/>
              <a:t>Cymru</a:t>
            </a:r>
            <a:r>
              <a:rPr lang="en-GB" dirty="0"/>
              <a:t> </a:t>
            </a:r>
            <a:r>
              <a:rPr lang="en-GB" dirty="0" err="1"/>
              <a:t>wedi</a:t>
            </a:r>
            <a:r>
              <a:rPr lang="en-GB" dirty="0"/>
              <a:t> </a:t>
            </a:r>
            <a:r>
              <a:rPr lang="en-GB" dirty="0" err="1"/>
              <a:t>gwneud</a:t>
            </a:r>
            <a:r>
              <a:rPr lang="en-GB" dirty="0"/>
              <a:t> </a:t>
            </a:r>
            <a:r>
              <a:rPr lang="en-GB" dirty="0" err="1"/>
              <a:t>ymrwymiadau</a:t>
            </a:r>
            <a:r>
              <a:rPr lang="en-GB" dirty="0"/>
              <a:t> </a:t>
            </a:r>
            <a:r>
              <a:rPr lang="en-GB" dirty="0" err="1"/>
              <a:t>i</a:t>
            </a:r>
            <a:r>
              <a:rPr lang="en-GB" dirty="0"/>
              <a:t> </a:t>
            </a:r>
            <a:r>
              <a:rPr lang="en-GB" dirty="0" err="1"/>
              <a:t>hyrwyddo</a:t>
            </a:r>
            <a:r>
              <a:rPr lang="en-GB" dirty="0"/>
              <a:t> </a:t>
            </a:r>
            <a:r>
              <a:rPr lang="en-GB" dirty="0" smtClean="0"/>
              <a:t>HP, </a:t>
            </a:r>
            <a:r>
              <a:rPr lang="en-GB" dirty="0" err="1"/>
              <a:t>cydnabyddir</a:t>
            </a:r>
            <a:r>
              <a:rPr lang="en-GB" dirty="0"/>
              <a:t> bod </a:t>
            </a:r>
            <a:r>
              <a:rPr lang="en-GB" dirty="0" err="1"/>
              <a:t>realiti</a:t>
            </a:r>
            <a:r>
              <a:rPr lang="en-GB" dirty="0"/>
              <a:t> </a:t>
            </a:r>
            <a:r>
              <a:rPr lang="en-GB" dirty="0" err="1"/>
              <a:t>rhoi</a:t>
            </a:r>
            <a:r>
              <a:rPr lang="en-GB" dirty="0"/>
              <a:t> </a:t>
            </a:r>
            <a:r>
              <a:rPr lang="en-GB" dirty="0" smtClean="0"/>
              <a:t>HP </a:t>
            </a:r>
            <a:r>
              <a:rPr lang="en-GB" dirty="0" err="1"/>
              <a:t>ar</a:t>
            </a:r>
            <a:r>
              <a:rPr lang="en-GB" dirty="0"/>
              <a:t> </a:t>
            </a:r>
            <a:r>
              <a:rPr lang="en-GB" dirty="0" err="1"/>
              <a:t>waith</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nwylo</a:t>
            </a:r>
            <a:r>
              <a:rPr lang="en-GB" dirty="0"/>
              <a:t> </a:t>
            </a:r>
            <a:r>
              <a:rPr lang="en-GB" dirty="0" err="1"/>
              <a:t>ymarferwyr</a:t>
            </a:r>
            <a:r>
              <a:rPr lang="en-GB" dirty="0"/>
              <a:t> </a:t>
            </a:r>
            <a:r>
              <a:rPr lang="en-GB" dirty="0" err="1"/>
              <a:t>unigol</a:t>
            </a:r>
            <a:r>
              <a:rPr lang="en-GB" dirty="0"/>
              <a:t>.</a:t>
            </a:r>
          </a:p>
          <a:p>
            <a:pPr marL="0" indent="0" algn="r">
              <a:buNone/>
            </a:pPr>
            <a:r>
              <a:rPr lang="en-GB" dirty="0"/>
              <a:t>(</a:t>
            </a:r>
            <a:r>
              <a:rPr lang="en-GB" dirty="0" err="1"/>
              <a:t>Nutbrown</a:t>
            </a:r>
            <a:r>
              <a:rPr lang="en-GB" dirty="0"/>
              <a:t>, 2019)</a:t>
            </a:r>
          </a:p>
          <a:p>
            <a:endParaRPr lang="en-GB" dirty="0"/>
          </a:p>
          <a:p>
            <a:r>
              <a:rPr lang="en-GB" b="1" dirty="0" err="1"/>
              <a:t>Myfyriwch</a:t>
            </a:r>
            <a:r>
              <a:rPr lang="en-GB" b="1" dirty="0"/>
              <a:t> </a:t>
            </a:r>
            <a:r>
              <a:rPr lang="en-GB" b="1" dirty="0" err="1"/>
              <a:t>ar</a:t>
            </a:r>
            <a:r>
              <a:rPr lang="en-GB" b="1" dirty="0"/>
              <a:t> </a:t>
            </a:r>
            <a:r>
              <a:rPr lang="en-GB" b="1" dirty="0" err="1"/>
              <a:t>eich</a:t>
            </a:r>
            <a:r>
              <a:rPr lang="en-GB" b="1" dirty="0"/>
              <a:t> map </a:t>
            </a:r>
            <a:r>
              <a:rPr lang="en-GB" b="1" dirty="0" err="1"/>
              <a:t>meddwl</a:t>
            </a:r>
            <a:r>
              <a:rPr lang="en-GB" b="1" dirty="0"/>
              <a:t>.</a:t>
            </a:r>
          </a:p>
          <a:p>
            <a:r>
              <a:rPr lang="en-GB" b="1" dirty="0" err="1"/>
              <a:t>Sut</a:t>
            </a:r>
            <a:r>
              <a:rPr lang="en-GB" b="1" dirty="0"/>
              <a:t> y </a:t>
            </a:r>
            <a:r>
              <a:rPr lang="en-GB" b="1" dirty="0" err="1"/>
              <a:t>gallai</a:t>
            </a:r>
            <a:r>
              <a:rPr lang="en-GB" b="1" dirty="0"/>
              <a:t> </a:t>
            </a:r>
            <a:r>
              <a:rPr lang="en-GB" b="1" dirty="0" err="1"/>
              <a:t>unigolion</a:t>
            </a:r>
            <a:r>
              <a:rPr lang="en-GB" b="1" dirty="0"/>
              <a:t> </a:t>
            </a:r>
            <a:r>
              <a:rPr lang="en-GB" b="1" dirty="0" err="1"/>
              <a:t>gyfrannu</a:t>
            </a:r>
            <a:r>
              <a:rPr lang="en-GB" b="1" dirty="0"/>
              <a:t> at </a:t>
            </a:r>
            <a:r>
              <a:rPr lang="en-GB" b="1" dirty="0" err="1"/>
              <a:t>fynd</a:t>
            </a:r>
            <a:r>
              <a:rPr lang="en-GB" b="1" dirty="0"/>
              <a:t> </a:t>
            </a:r>
            <a:r>
              <a:rPr lang="en-GB" b="1" dirty="0" err="1"/>
              <a:t>i'r</a:t>
            </a:r>
            <a:r>
              <a:rPr lang="en-GB" b="1" dirty="0"/>
              <a:t> </a:t>
            </a:r>
            <a:r>
              <a:rPr lang="en-GB" b="1" dirty="0" err="1"/>
              <a:t>afael</a:t>
            </a:r>
            <a:r>
              <a:rPr lang="en-GB" b="1" dirty="0"/>
              <a:t> </a:t>
            </a:r>
            <a:r>
              <a:rPr lang="en-GB" b="1" dirty="0" err="1"/>
              <a:t>â'r</a:t>
            </a:r>
            <a:r>
              <a:rPr lang="en-GB" b="1" dirty="0"/>
              <a:t> </a:t>
            </a:r>
            <a:r>
              <a:rPr lang="en-GB" b="1" dirty="0" err="1"/>
              <a:t>rhwystrau</a:t>
            </a:r>
            <a:r>
              <a:rPr lang="en-GB" b="1" dirty="0"/>
              <a:t> </a:t>
            </a:r>
            <a:r>
              <a:rPr lang="en-GB" b="1" dirty="0" err="1"/>
              <a:t>hyn</a:t>
            </a:r>
            <a:r>
              <a:rPr lang="en-GB" b="1" dirty="0"/>
              <a:t>?</a:t>
            </a:r>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dirty="0"/>
              <a:t>It is recognised that while Governments  such as the Welsh Government have made commitments to promoting CR the reality of putting CR into practice often lies in the hands of individual </a:t>
            </a:r>
            <a:r>
              <a:rPr lang="en-GB" dirty="0" smtClean="0"/>
              <a:t>practitioners. </a:t>
            </a:r>
          </a:p>
          <a:p>
            <a:pPr marL="0" indent="0" algn="r">
              <a:buNone/>
            </a:pPr>
            <a:r>
              <a:rPr lang="en-GB" dirty="0" smtClean="0"/>
              <a:t>(</a:t>
            </a:r>
            <a:r>
              <a:rPr lang="en-GB" dirty="0" err="1" smtClean="0"/>
              <a:t>Nutbrown</a:t>
            </a:r>
            <a:r>
              <a:rPr lang="en-GB" dirty="0" smtClean="0"/>
              <a:t>, </a:t>
            </a:r>
            <a:r>
              <a:rPr lang="en-GB" dirty="0"/>
              <a:t>2019</a:t>
            </a:r>
            <a:r>
              <a:rPr lang="en-GB" dirty="0" smtClean="0"/>
              <a:t>)</a:t>
            </a:r>
          </a:p>
          <a:p>
            <a:pPr marL="0" indent="0">
              <a:buNone/>
            </a:pPr>
            <a:endParaRPr lang="en-GB" dirty="0"/>
          </a:p>
          <a:p>
            <a:r>
              <a:rPr lang="en-GB" b="1" dirty="0" smtClean="0"/>
              <a:t>Reflect on your mind map. </a:t>
            </a:r>
          </a:p>
          <a:p>
            <a:r>
              <a:rPr lang="en-GB" b="1" dirty="0" smtClean="0"/>
              <a:t>How could individual’s contribute to tackling these barriers? </a:t>
            </a:r>
            <a:endParaRPr lang="en-GB" b="1" dirty="0"/>
          </a:p>
        </p:txBody>
      </p:sp>
    </p:spTree>
    <p:extLst>
      <p:ext uri="{BB962C8B-B14F-4D97-AF65-F5344CB8AC3E}">
        <p14:creationId xmlns:p14="http://schemas.microsoft.com/office/powerpoint/2010/main" val="781720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Casgliadau</a:t>
            </a:r>
            <a:r>
              <a:rPr lang="en-GB" i="1" dirty="0" smtClean="0"/>
              <a:t> o </a:t>
            </a:r>
            <a:r>
              <a:rPr lang="en-GB" i="1" dirty="0" err="1" smtClean="0"/>
              <a:t>Ymarfer</a:t>
            </a:r>
            <a:r>
              <a:rPr lang="en-GB" i="1" dirty="0" smtClean="0"/>
              <a:t/>
            </a:r>
            <a:br>
              <a:rPr lang="en-GB" i="1" dirty="0" smtClean="0"/>
            </a:br>
            <a:r>
              <a:rPr lang="en-GB" dirty="0" smtClean="0"/>
              <a:t>Conclusions from Practice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dirty="0"/>
              <a:t>Mae </a:t>
            </a:r>
            <a:r>
              <a:rPr lang="en-GB" dirty="0" err="1"/>
              <a:t>polisi</a:t>
            </a:r>
            <a:r>
              <a:rPr lang="en-GB" dirty="0"/>
              <a:t> </a:t>
            </a:r>
            <a:r>
              <a:rPr lang="en-GB" dirty="0" err="1"/>
              <a:t>yn</a:t>
            </a:r>
            <a:r>
              <a:rPr lang="en-GB" dirty="0"/>
              <a:t> </a:t>
            </a:r>
            <a:r>
              <a:rPr lang="en-GB" dirty="0" err="1"/>
              <a:t>yrrwr</a:t>
            </a:r>
            <a:r>
              <a:rPr lang="en-GB" dirty="0"/>
              <a:t> </a:t>
            </a:r>
            <a:r>
              <a:rPr lang="en-GB" dirty="0" err="1"/>
              <a:t>pwysig</a:t>
            </a:r>
            <a:r>
              <a:rPr lang="en-GB" dirty="0"/>
              <a:t> </a:t>
            </a:r>
            <a:r>
              <a:rPr lang="en-GB" dirty="0" err="1"/>
              <a:t>ar</a:t>
            </a:r>
            <a:r>
              <a:rPr lang="en-GB" dirty="0"/>
              <a:t> </a:t>
            </a:r>
            <a:r>
              <a:rPr lang="en-GB" dirty="0" err="1"/>
              <a:t>gyfer</a:t>
            </a:r>
            <a:r>
              <a:rPr lang="en-GB" dirty="0"/>
              <a:t> </a:t>
            </a:r>
            <a:r>
              <a:rPr lang="en-GB" dirty="0" err="1" smtClean="0"/>
              <a:t>gweithredu</a:t>
            </a:r>
            <a:r>
              <a:rPr lang="en-GB" dirty="0" smtClean="0"/>
              <a:t> HP, </a:t>
            </a:r>
            <a:r>
              <a:rPr lang="en-GB" dirty="0" err="1"/>
              <a:t>fodd</a:t>
            </a:r>
            <a:r>
              <a:rPr lang="en-GB" dirty="0"/>
              <a:t> </a:t>
            </a:r>
            <a:r>
              <a:rPr lang="en-GB" dirty="0" err="1"/>
              <a:t>bynnag</a:t>
            </a:r>
            <a:r>
              <a:rPr lang="en-GB" dirty="0"/>
              <a:t>…</a:t>
            </a:r>
          </a:p>
          <a:p>
            <a:endParaRPr lang="en-GB" dirty="0"/>
          </a:p>
          <a:p>
            <a:r>
              <a:rPr lang="en-GB" dirty="0" err="1"/>
              <a:t>Rhaid</a:t>
            </a:r>
            <a:r>
              <a:rPr lang="en-GB" dirty="0"/>
              <a:t> </a:t>
            </a:r>
            <a:r>
              <a:rPr lang="en-GB" dirty="0" err="1"/>
              <a:t>i</a:t>
            </a:r>
            <a:r>
              <a:rPr lang="en-GB" dirty="0"/>
              <a:t> </a:t>
            </a:r>
            <a:r>
              <a:rPr lang="en-GB" dirty="0" err="1"/>
              <a:t>ni</a:t>
            </a:r>
            <a:r>
              <a:rPr lang="en-GB" dirty="0"/>
              <a:t> </a:t>
            </a:r>
            <a:r>
              <a:rPr lang="en-GB" dirty="0" err="1"/>
              <a:t>fynd</a:t>
            </a:r>
            <a:r>
              <a:rPr lang="en-GB" dirty="0"/>
              <a:t> </a:t>
            </a:r>
            <a:r>
              <a:rPr lang="en-GB" dirty="0" err="1"/>
              <a:t>i'r</a:t>
            </a:r>
            <a:r>
              <a:rPr lang="en-GB" dirty="0"/>
              <a:t> </a:t>
            </a:r>
            <a:r>
              <a:rPr lang="en-GB" dirty="0" err="1"/>
              <a:t>afael</a:t>
            </a:r>
            <a:r>
              <a:rPr lang="en-GB" dirty="0"/>
              <a:t> â </a:t>
            </a:r>
            <a:r>
              <a:rPr lang="en-GB" dirty="0" smtClean="0"/>
              <a:t>HP </a:t>
            </a:r>
            <a:r>
              <a:rPr lang="en-GB" dirty="0" err="1"/>
              <a:t>ar</a:t>
            </a:r>
            <a:r>
              <a:rPr lang="en-GB" dirty="0"/>
              <a:t> </a:t>
            </a:r>
            <a:r>
              <a:rPr lang="en-GB" dirty="0" err="1"/>
              <a:t>lefel</a:t>
            </a:r>
            <a:r>
              <a:rPr lang="en-GB" dirty="0"/>
              <a:t> </a:t>
            </a:r>
            <a:r>
              <a:rPr lang="en-GB" dirty="0" err="1"/>
              <a:t>bersonol</a:t>
            </a:r>
            <a:endParaRPr lang="en-GB" dirty="0"/>
          </a:p>
          <a:p>
            <a:r>
              <a:rPr lang="en-GB" dirty="0" err="1"/>
              <a:t>Yn</a:t>
            </a:r>
            <a:r>
              <a:rPr lang="en-GB" dirty="0"/>
              <a:t> y pen draw </a:t>
            </a:r>
            <a:r>
              <a:rPr lang="en-GB" dirty="0" err="1"/>
              <a:t>byddant</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dehongli</a:t>
            </a:r>
            <a:r>
              <a:rPr lang="en-GB" dirty="0"/>
              <a:t> </a:t>
            </a:r>
            <a:r>
              <a:rPr lang="en-GB" dirty="0" err="1"/>
              <a:t>a'u</a:t>
            </a:r>
            <a:r>
              <a:rPr lang="en-GB" dirty="0"/>
              <a:t> </a:t>
            </a:r>
            <a:r>
              <a:rPr lang="en-GB" dirty="0" err="1"/>
              <a:t>cymhwyso</a:t>
            </a:r>
            <a:r>
              <a:rPr lang="en-GB" dirty="0"/>
              <a:t> </a:t>
            </a:r>
            <a:r>
              <a:rPr lang="en-GB" dirty="0" err="1"/>
              <a:t>gan</a:t>
            </a:r>
            <a:r>
              <a:rPr lang="en-GB" dirty="0"/>
              <a:t> </a:t>
            </a:r>
            <a:r>
              <a:rPr lang="en-GB" dirty="0" err="1"/>
              <a:t>ymarferwyr</a:t>
            </a:r>
            <a:r>
              <a:rPr lang="en-GB" dirty="0"/>
              <a:t> / </a:t>
            </a:r>
            <a:r>
              <a:rPr lang="en-GB" dirty="0" err="1"/>
              <a:t>gweithwyr</a:t>
            </a:r>
            <a:r>
              <a:rPr lang="en-GB" dirty="0"/>
              <a:t> </a:t>
            </a:r>
            <a:r>
              <a:rPr lang="en-GB" dirty="0" err="1"/>
              <a:t>proffesiynol</a:t>
            </a:r>
            <a:r>
              <a:rPr lang="en-GB" dirty="0"/>
              <a:t> ac felly </a:t>
            </a:r>
            <a:r>
              <a:rPr lang="en-GB" dirty="0" err="1"/>
              <a:t>wedi'u</a:t>
            </a:r>
            <a:r>
              <a:rPr lang="en-GB" dirty="0"/>
              <a:t> </a:t>
            </a:r>
            <a:r>
              <a:rPr lang="en-GB" dirty="0" err="1"/>
              <a:t>llunio'n</a:t>
            </a:r>
            <a:r>
              <a:rPr lang="en-GB" dirty="0"/>
              <a:t> </a:t>
            </a:r>
            <a:r>
              <a:rPr lang="en-GB" dirty="0" err="1"/>
              <a:t>gymdeithasol</a:t>
            </a:r>
            <a:r>
              <a:rPr lang="en-GB" dirty="0"/>
              <a:t>.</a:t>
            </a:r>
          </a:p>
          <a:p>
            <a:pPr marL="0" indent="0" algn="r">
              <a:buNone/>
            </a:pPr>
            <a:r>
              <a:rPr lang="en-GB" sz="2200" dirty="0"/>
              <a:t>(</a:t>
            </a:r>
            <a:r>
              <a:rPr lang="en-GB" sz="2200" dirty="0" err="1"/>
              <a:t>Welton</a:t>
            </a:r>
            <a:r>
              <a:rPr lang="en-GB" sz="2200" dirty="0"/>
              <a:t>, </a:t>
            </a:r>
            <a:r>
              <a:rPr lang="en-GB" sz="2200" dirty="0" err="1"/>
              <a:t>Tinney</a:t>
            </a:r>
            <a:r>
              <a:rPr lang="en-GB" sz="2200" dirty="0"/>
              <a:t>, </a:t>
            </a:r>
            <a:r>
              <a:rPr lang="en-GB" sz="2200" dirty="0" err="1"/>
              <a:t>Saer</a:t>
            </a:r>
            <a:r>
              <a:rPr lang="en-GB" sz="2200" dirty="0"/>
              <a:t>, </a:t>
            </a:r>
            <a:r>
              <a:rPr lang="en-GB" sz="2200" dirty="0" err="1"/>
              <a:t>yn</a:t>
            </a:r>
            <a:r>
              <a:rPr lang="en-GB" sz="2200" dirty="0"/>
              <a:t> </a:t>
            </a:r>
            <a:r>
              <a:rPr lang="en-GB" sz="2200" dirty="0" err="1"/>
              <a:t>cael</a:t>
            </a:r>
            <a:r>
              <a:rPr lang="en-GB" sz="2200" dirty="0"/>
              <a:t> </a:t>
            </a:r>
            <a:r>
              <a:rPr lang="en-GB" sz="2200" dirty="0" err="1"/>
              <a:t>ei</a:t>
            </a:r>
            <a:r>
              <a:rPr lang="en-GB" sz="2200" dirty="0"/>
              <a:t> </a:t>
            </a:r>
            <a:r>
              <a:rPr lang="en-GB" sz="2200" dirty="0" err="1"/>
              <a:t>gyhoeddi</a:t>
            </a:r>
            <a:r>
              <a:rPr lang="en-GB" sz="2200" dirty="0"/>
              <a:t>)</a:t>
            </a:r>
            <a:endParaRPr lang="en-GB" sz="2200" dirty="0" smtClean="0"/>
          </a:p>
        </p:txBody>
      </p:sp>
      <p:sp>
        <p:nvSpPr>
          <p:cNvPr id="4" name="Content Placeholder 3"/>
          <p:cNvSpPr>
            <a:spLocks noGrp="1"/>
          </p:cNvSpPr>
          <p:nvPr>
            <p:ph sz="half" idx="2"/>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smtClean="0"/>
              <a:t>Policy is an important </a:t>
            </a:r>
            <a:r>
              <a:rPr lang="en-GB" dirty="0"/>
              <a:t>driver for embedding </a:t>
            </a:r>
            <a:r>
              <a:rPr lang="en-GB" dirty="0" smtClean="0"/>
              <a:t>CR, however…</a:t>
            </a:r>
          </a:p>
          <a:p>
            <a:endParaRPr lang="en-GB" dirty="0" smtClean="0"/>
          </a:p>
          <a:p>
            <a:r>
              <a:rPr lang="en-GB" dirty="0" smtClean="0"/>
              <a:t>We must address </a:t>
            </a:r>
            <a:r>
              <a:rPr lang="en-GB" dirty="0"/>
              <a:t>CR at a personal </a:t>
            </a:r>
            <a:r>
              <a:rPr lang="en-GB" dirty="0" smtClean="0"/>
              <a:t>level</a:t>
            </a:r>
          </a:p>
          <a:p>
            <a:r>
              <a:rPr lang="en-GB" dirty="0" smtClean="0"/>
              <a:t>Ultimately </a:t>
            </a:r>
            <a:r>
              <a:rPr lang="en-GB" dirty="0"/>
              <a:t>they will be interpreted and applied by practitioners / professionals and thus socially constructed. </a:t>
            </a:r>
            <a:endParaRPr lang="en-GB" dirty="0" smtClean="0"/>
          </a:p>
          <a:p>
            <a:pPr marL="0" indent="0" algn="r">
              <a:buNone/>
            </a:pPr>
            <a:r>
              <a:rPr lang="en-GB" sz="2000" dirty="0" smtClean="0"/>
              <a:t>(</a:t>
            </a:r>
            <a:r>
              <a:rPr lang="en-GB" sz="2000" dirty="0" err="1"/>
              <a:t>Welton</a:t>
            </a:r>
            <a:r>
              <a:rPr lang="en-GB" sz="2000" dirty="0"/>
              <a:t>, </a:t>
            </a:r>
            <a:r>
              <a:rPr lang="en-GB" sz="2000" dirty="0" err="1"/>
              <a:t>Tinney</a:t>
            </a:r>
            <a:r>
              <a:rPr lang="en-GB" sz="2000" dirty="0"/>
              <a:t>, </a:t>
            </a:r>
            <a:r>
              <a:rPr lang="en-GB" sz="2000" dirty="0" err="1"/>
              <a:t>Saer</a:t>
            </a:r>
            <a:r>
              <a:rPr lang="en-GB" sz="2000" dirty="0"/>
              <a:t>, in publication) </a:t>
            </a:r>
          </a:p>
          <a:p>
            <a:endParaRPr lang="en-GB" dirty="0"/>
          </a:p>
        </p:txBody>
      </p:sp>
    </p:spTree>
    <p:extLst>
      <p:ext uri="{BB962C8B-B14F-4D97-AF65-F5344CB8AC3E}">
        <p14:creationId xmlns:p14="http://schemas.microsoft.com/office/powerpoint/2010/main" val="1938400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a:t>Egwyddorion</a:t>
            </a:r>
            <a:r>
              <a:rPr lang="en-GB" i="1" dirty="0"/>
              <a:t> </a:t>
            </a:r>
            <a:r>
              <a:rPr lang="en-GB" i="1" dirty="0" err="1" smtClean="0"/>
              <a:t>Allweddol</a:t>
            </a:r>
            <a:r>
              <a:rPr lang="en-GB" i="1" dirty="0" smtClean="0"/>
              <a:t/>
            </a:r>
            <a:br>
              <a:rPr lang="en-GB" i="1" dirty="0" smtClean="0"/>
            </a:br>
            <a:r>
              <a:rPr lang="en-GB" dirty="0" smtClean="0"/>
              <a:t>Key Principles</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Ymrwymiad</a:t>
            </a:r>
            <a:r>
              <a:rPr lang="en-GB" dirty="0"/>
              <a:t> </a:t>
            </a:r>
            <a:r>
              <a:rPr lang="en-GB" dirty="0" err="1"/>
              <a:t>i</a:t>
            </a:r>
            <a:r>
              <a:rPr lang="en-GB" dirty="0"/>
              <a:t> </a:t>
            </a:r>
            <a:r>
              <a:rPr lang="en-GB" dirty="0" err="1"/>
              <a:t>gyfiawnder</a:t>
            </a:r>
            <a:r>
              <a:rPr lang="en-GB" dirty="0"/>
              <a:t> </a:t>
            </a:r>
            <a:r>
              <a:rPr lang="en-GB" dirty="0" err="1"/>
              <a:t>cymdeithasol</a:t>
            </a:r>
            <a:endParaRPr lang="en-GB" dirty="0"/>
          </a:p>
          <a:p>
            <a:r>
              <a:rPr lang="en-GB" dirty="0"/>
              <a:t>Parch at </a:t>
            </a:r>
            <a:r>
              <a:rPr lang="en-GB" dirty="0" err="1"/>
              <a:t>blant</a:t>
            </a:r>
            <a:r>
              <a:rPr lang="en-GB" dirty="0"/>
              <a:t> a </a:t>
            </a:r>
            <a:r>
              <a:rPr lang="en-GB" dirty="0" err="1"/>
              <a:t>phobl</a:t>
            </a:r>
            <a:r>
              <a:rPr lang="en-GB" dirty="0"/>
              <a:t> </a:t>
            </a:r>
            <a:r>
              <a:rPr lang="en-GB" dirty="0" err="1"/>
              <a:t>ifanc</a:t>
            </a:r>
            <a:endParaRPr lang="en-GB" dirty="0"/>
          </a:p>
          <a:p>
            <a:r>
              <a:rPr lang="en-GB" dirty="0" err="1"/>
              <a:t>Gwerthfawrogi</a:t>
            </a:r>
            <a:r>
              <a:rPr lang="en-GB" dirty="0"/>
              <a:t> </a:t>
            </a:r>
            <a:r>
              <a:rPr lang="en-GB" dirty="0" err="1" smtClean="0"/>
              <a:t>natur</a:t>
            </a:r>
            <a:r>
              <a:rPr lang="en-GB" dirty="0" smtClean="0"/>
              <a:t> </a:t>
            </a:r>
            <a:r>
              <a:rPr lang="en-GB" dirty="0" err="1" smtClean="0"/>
              <a:t>unigryw</a:t>
            </a:r>
            <a:r>
              <a:rPr lang="en-GB" dirty="0" smtClean="0"/>
              <a:t> person ac </a:t>
            </a:r>
            <a:r>
              <a:rPr lang="en-GB" dirty="0" err="1"/>
              <a:t>amrywiaeth</a:t>
            </a:r>
            <a:endParaRPr lang="en-GB" dirty="0"/>
          </a:p>
          <a:p>
            <a:r>
              <a:rPr lang="en-GB" dirty="0" err="1"/>
              <a:t>Grymuso</a:t>
            </a:r>
            <a:r>
              <a:rPr lang="en-GB" dirty="0"/>
              <a:t> plant a </a:t>
            </a:r>
            <a:r>
              <a:rPr lang="en-GB" dirty="0" err="1"/>
              <a:t>phobl</a:t>
            </a:r>
            <a:r>
              <a:rPr lang="en-GB" dirty="0"/>
              <a:t> </a:t>
            </a:r>
            <a:r>
              <a:rPr lang="en-GB" dirty="0" err="1"/>
              <a:t>ifanc</a:t>
            </a:r>
            <a:r>
              <a:rPr lang="en-GB" dirty="0"/>
              <a:t> </a:t>
            </a:r>
            <a:r>
              <a:rPr lang="en-GB" dirty="0" smtClean="0"/>
              <a:t>I </a:t>
            </a:r>
            <a:r>
              <a:rPr lang="en-GB" dirty="0" err="1" smtClean="0"/>
              <a:t>ddarganfod</a:t>
            </a:r>
            <a:r>
              <a:rPr lang="en-GB" dirty="0" smtClean="0"/>
              <a:t> </a:t>
            </a:r>
            <a:r>
              <a:rPr lang="en-GB" dirty="0" err="1"/>
              <a:t>llais</a:t>
            </a:r>
            <a:endParaRPr lang="en-GB" dirty="0"/>
          </a:p>
          <a:p>
            <a:r>
              <a:rPr lang="en-GB" dirty="0" err="1"/>
              <a:t>Herio</a:t>
            </a:r>
            <a:r>
              <a:rPr lang="en-GB" dirty="0"/>
              <a:t> </a:t>
            </a:r>
            <a:r>
              <a:rPr lang="en-GB" dirty="0" err="1"/>
              <a:t>gwahaniaethu</a:t>
            </a:r>
            <a:r>
              <a:rPr lang="en-GB" dirty="0"/>
              <a:t> a </a:t>
            </a:r>
            <a:r>
              <a:rPr lang="en-GB" dirty="0" err="1"/>
              <a:t>gormes</a:t>
            </a:r>
            <a:r>
              <a:rPr lang="en-GB" dirty="0"/>
              <a:t> plant a </a:t>
            </a:r>
            <a:r>
              <a:rPr lang="en-GB" dirty="0" err="1"/>
              <a:t>phobl</a:t>
            </a:r>
            <a:r>
              <a:rPr lang="en-GB" dirty="0"/>
              <a:t> </a:t>
            </a:r>
            <a:r>
              <a:rPr lang="en-GB" dirty="0" err="1"/>
              <a:t>ifanc</a:t>
            </a:r>
            <a:endParaRPr lang="en-GB" dirty="0"/>
          </a:p>
          <a:p>
            <a:pPr algn="r"/>
            <a:r>
              <a:rPr lang="en-GB" dirty="0"/>
              <a:t>Boylan a Dalrymple, 2009</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smtClean="0"/>
              <a:t>A commitment to social justice</a:t>
            </a:r>
          </a:p>
          <a:p>
            <a:r>
              <a:rPr lang="en-GB" dirty="0" smtClean="0"/>
              <a:t>Respect for children and young people</a:t>
            </a:r>
          </a:p>
          <a:p>
            <a:r>
              <a:rPr lang="en-GB" dirty="0" smtClean="0"/>
              <a:t>Valuing uniqueness and diversity</a:t>
            </a:r>
          </a:p>
          <a:p>
            <a:r>
              <a:rPr lang="en-GB" dirty="0" smtClean="0"/>
              <a:t>Empowering children and young people to come to voice</a:t>
            </a:r>
          </a:p>
          <a:p>
            <a:r>
              <a:rPr lang="en-GB" dirty="0" smtClean="0"/>
              <a:t>Challenging the discrimination and oppression of children and young people</a:t>
            </a:r>
          </a:p>
          <a:p>
            <a:pPr algn="r"/>
            <a:r>
              <a:rPr lang="en-GB" dirty="0" smtClean="0"/>
              <a:t>Boylan and Dalrymple, 2009</a:t>
            </a:r>
          </a:p>
        </p:txBody>
      </p:sp>
    </p:spTree>
    <p:extLst>
      <p:ext uri="{BB962C8B-B14F-4D97-AF65-F5344CB8AC3E}">
        <p14:creationId xmlns:p14="http://schemas.microsoft.com/office/powerpoint/2010/main" val="1820881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 </a:t>
            </a:r>
            <a:r>
              <a:rPr lang="en-GB" dirty="0" err="1"/>
              <a:t>G</a:t>
            </a:r>
            <a:r>
              <a:rPr lang="en-GB" dirty="0" err="1" smtClean="0"/>
              <a:t>loi</a:t>
            </a:r>
            <a:r>
              <a:rPr lang="en-GB" dirty="0" smtClean="0"/>
              <a:t>…</a:t>
            </a:r>
            <a:br>
              <a:rPr lang="en-GB" dirty="0" smtClean="0"/>
            </a:br>
            <a:r>
              <a:rPr lang="en-GB" dirty="0" smtClean="0"/>
              <a:t>Final Thoughts…</a:t>
            </a:r>
            <a:endParaRPr lang="en-GB" dirty="0"/>
          </a:p>
        </p:txBody>
      </p:sp>
      <p:sp>
        <p:nvSpPr>
          <p:cNvPr id="4" name="Content Placeholder 3"/>
          <p:cNvSpPr>
            <a:spLocks noGrp="1"/>
          </p:cNvSpPr>
          <p:nvPr>
            <p:ph sz="half" idx="2"/>
          </p:nvPr>
        </p:nvSpPr>
        <p:spPr>
          <a:xfrm>
            <a:off x="3829050" y="5429249"/>
            <a:ext cx="5181600" cy="1079183"/>
          </a:xfrm>
        </p:spPr>
        <p:txBody>
          <a:bodyPr>
            <a:normAutofit/>
          </a:bodyPr>
          <a:lstStyle/>
          <a:p>
            <a:pPr algn="ctr"/>
            <a:r>
              <a:rPr lang="en-GB" sz="4000" dirty="0" smtClean="0">
                <a:hlinkClick r:id="rId2"/>
              </a:rPr>
              <a:t>Rights Matter</a:t>
            </a:r>
            <a:endParaRPr lang="en-GB" sz="4000" dirty="0"/>
          </a:p>
        </p:txBody>
      </p:sp>
      <p:pic>
        <p:nvPicPr>
          <p:cNvPr id="5" name="Picture 4"/>
          <p:cNvPicPr>
            <a:picLocks noChangeAspect="1"/>
          </p:cNvPicPr>
          <p:nvPr/>
        </p:nvPicPr>
        <p:blipFill>
          <a:blip r:embed="rId3"/>
          <a:stretch>
            <a:fillRect/>
          </a:stretch>
        </p:blipFill>
        <p:spPr>
          <a:xfrm>
            <a:off x="2343150" y="1581150"/>
            <a:ext cx="7692390" cy="3425190"/>
          </a:xfrm>
          <a:prstGeom prst="rect">
            <a:avLst/>
          </a:prstGeom>
        </p:spPr>
      </p:pic>
    </p:spTree>
    <p:extLst>
      <p:ext uri="{BB962C8B-B14F-4D97-AF65-F5344CB8AC3E}">
        <p14:creationId xmlns:p14="http://schemas.microsoft.com/office/powerpoint/2010/main" val="1317360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i="1" dirty="0" err="1" smtClean="0"/>
              <a:t>Llyfryddiaeth</a:t>
            </a:r>
            <a:r>
              <a:rPr lang="en-GB" i="1" dirty="0"/>
              <a:t/>
            </a:r>
            <a:br>
              <a:rPr lang="en-GB" i="1" dirty="0"/>
            </a:br>
            <a:r>
              <a:rPr lang="en-GB" dirty="0" smtClean="0"/>
              <a:t>Bibliography </a:t>
            </a:r>
            <a:endParaRPr lang="en-GB" dirty="0"/>
          </a:p>
        </p:txBody>
      </p:sp>
      <p:sp>
        <p:nvSpPr>
          <p:cNvPr id="6" name="Content Placeholder 5"/>
          <p:cNvSpPr>
            <a:spLocks noGrp="1"/>
          </p:cNvSpPr>
          <p:nvPr>
            <p:ph idx="1"/>
          </p:nvPr>
        </p:nvSpPr>
        <p:spPr/>
        <p:txBody>
          <a:bodyPr/>
          <a:lstStyle/>
          <a:p>
            <a:r>
              <a:rPr lang="en-GB" dirty="0"/>
              <a:t>Jones, P. &amp; Welch, S</a:t>
            </a:r>
            <a:r>
              <a:rPr lang="en-GB" dirty="0" smtClean="0"/>
              <a:t>. </a:t>
            </a:r>
            <a:r>
              <a:rPr lang="en-GB" dirty="0"/>
              <a:t>(</a:t>
            </a:r>
            <a:r>
              <a:rPr lang="en-GB" dirty="0" smtClean="0"/>
              <a:t>2010)</a:t>
            </a:r>
            <a:r>
              <a:rPr lang="en-GB" i="1" dirty="0" smtClean="0"/>
              <a:t> </a:t>
            </a:r>
            <a:r>
              <a:rPr lang="en-GB" i="1" dirty="0"/>
              <a:t>Rethinking Children's Rights: Attitudes in Contemporary Society. </a:t>
            </a:r>
            <a:r>
              <a:rPr lang="en-GB" dirty="0"/>
              <a:t>London: Bloomsbury</a:t>
            </a:r>
          </a:p>
          <a:p>
            <a:r>
              <a:rPr lang="en-US" dirty="0" err="1" smtClean="0"/>
              <a:t>Nutbrown</a:t>
            </a:r>
            <a:r>
              <a:rPr lang="en-US" dirty="0"/>
              <a:t>, C (2019) </a:t>
            </a:r>
            <a:r>
              <a:rPr lang="en-GB" dirty="0"/>
              <a:t>Children’s rights, adults’ responsibilities. Teach Nursery (Online, available from: </a:t>
            </a:r>
            <a:r>
              <a:rPr lang="en-GB" u="sng" dirty="0">
                <a:hlinkClick r:id="rId2"/>
              </a:rPr>
              <a:t>https://www.teachearlyyears.com/a-unique-child/view/childrens-rights-adults-responsibilities</a:t>
            </a:r>
            <a:r>
              <a:rPr lang="en-GB" dirty="0"/>
              <a:t> Downloaded January 2018</a:t>
            </a:r>
          </a:p>
          <a:p>
            <a:r>
              <a:rPr lang="en-GB" dirty="0" err="1"/>
              <a:t>Reynaert</a:t>
            </a:r>
            <a:r>
              <a:rPr lang="en-GB" dirty="0"/>
              <a:t>, D., </a:t>
            </a:r>
            <a:r>
              <a:rPr lang="en-GB" dirty="0" err="1"/>
              <a:t>Bouverne</a:t>
            </a:r>
            <a:r>
              <a:rPr lang="en-GB" dirty="0"/>
              <a:t>-de-</a:t>
            </a:r>
            <a:r>
              <a:rPr lang="en-GB" dirty="0" err="1"/>
              <a:t>Bie</a:t>
            </a:r>
            <a:r>
              <a:rPr lang="en-GB" dirty="0"/>
              <a:t>, M. and </a:t>
            </a:r>
            <a:r>
              <a:rPr lang="en-GB" dirty="0" err="1"/>
              <a:t>Vandevelde</a:t>
            </a:r>
            <a:r>
              <a:rPr lang="en-GB" dirty="0"/>
              <a:t> , S. (2009) </a:t>
            </a:r>
            <a:r>
              <a:rPr lang="en-GB" dirty="0">
                <a:hlinkClick r:id="rId3"/>
              </a:rPr>
              <a:t>A review of children's rights literature since the adoption of the United Nations Convention on the Rights of the Child</a:t>
            </a:r>
            <a:r>
              <a:rPr lang="en-GB" dirty="0"/>
              <a:t>. </a:t>
            </a:r>
            <a:r>
              <a:rPr lang="en-GB" i="1" dirty="0"/>
              <a:t>Childhood Vol</a:t>
            </a:r>
            <a:r>
              <a:rPr lang="en-GB" dirty="0"/>
              <a:t>. 16(4) pp518–534</a:t>
            </a:r>
          </a:p>
          <a:p>
            <a:endParaRPr lang="en-GB" dirty="0"/>
          </a:p>
        </p:txBody>
      </p:sp>
    </p:spTree>
    <p:extLst>
      <p:ext uri="{BB962C8B-B14F-4D97-AF65-F5344CB8AC3E}">
        <p14:creationId xmlns:p14="http://schemas.microsoft.com/office/powerpoint/2010/main" val="1042369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TotalTime>
  <Words>1501</Words>
  <Application>Microsoft Office PowerPoint</Application>
  <PresentationFormat>Widescreen</PresentationFormat>
  <Paragraphs>166</Paragraphs>
  <Slides>21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ＭＳ Ｐゴシック</vt:lpstr>
      <vt:lpstr>ＭＳ Ｐゴシック</vt:lpstr>
      <vt:lpstr>Arial</vt:lpstr>
      <vt:lpstr>Calibri</vt:lpstr>
      <vt:lpstr>Calibri Light</vt:lpstr>
      <vt:lpstr>Office Theme</vt:lpstr>
      <vt:lpstr>ECES4005/C</vt:lpstr>
      <vt:lpstr>Learning Outcomes Deilliannau Dysgu </vt:lpstr>
      <vt:lpstr>Learning Outcomes Deilliannau Dysgu </vt:lpstr>
      <vt:lpstr>Learning Outcomes Deilliannau Dysgu </vt:lpstr>
      <vt:lpstr>Learning Outcomes Deilliannau Dysgu </vt:lpstr>
      <vt:lpstr>Dadansoddi Hawliau Plant Analysing Children’s Rights</vt:lpstr>
      <vt:lpstr>Tensiynau a Heriau  Tensions and Challenges </vt:lpstr>
      <vt:lpstr>Safbwyntiau Byd-eang ar y Confensiwn Global Perspectives on the UNCRC</vt:lpstr>
      <vt:lpstr>Tasg  Task</vt:lpstr>
      <vt:lpstr>Ydy Hawliau’n Ddigon…? Rights are not enough…?</vt:lpstr>
      <vt:lpstr>Hawliau a Chynhwysiant Rights and Inclusion</vt:lpstr>
      <vt:lpstr>Technolegu Hawliau  Technicalization of Rights </vt:lpstr>
      <vt:lpstr>Bwlch Polisi/Ymarfer Policy/Practice Gap </vt:lpstr>
      <vt:lpstr>Ymddangosiad Hawliau  A Rights ‘Veneer’ </vt:lpstr>
      <vt:lpstr>  Trafodwch                Discuss </vt:lpstr>
      <vt:lpstr>Tasg  Task </vt:lpstr>
      <vt:lpstr>Chi Sy’n Gwneud Gwahaniaeth  You Make a Difference</vt:lpstr>
      <vt:lpstr>Casgliadau o Ymarfer Conclusions from Practice </vt:lpstr>
      <vt:lpstr>Egwyddorion Allweddol Key Principles</vt:lpstr>
      <vt:lpstr>I Gloi… Final Thoughts…</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Lynwen Roberts</cp:lastModifiedBy>
  <cp:revision>28</cp:revision>
  <dcterms:created xsi:type="dcterms:W3CDTF">2019-03-07T11:06:05Z</dcterms:created>
  <dcterms:modified xsi:type="dcterms:W3CDTF">2019-09-11T12:46:16Z</dcterms:modified>
</cp:coreProperties>
</file>