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8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1007A-6D6A-75CA-F135-A2BBFC2DF6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FDF42B-A1D7-D5CB-07B5-920CE46D64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E5277-8829-9C79-0402-228D9D301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8CC2A-D26E-39D6-1050-112664BE0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B346A-A197-A9B8-7498-A9AC1A5DF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994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FA7B9-5279-271F-EDEB-CCA74A93C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36919-5E6D-36C4-B1A1-E5C99E1EE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A807F-0608-F192-5C32-1195D29A1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2C977-EC66-8D7F-BA16-BDD11105C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97BCD-0CD1-D15F-2DE1-085141430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51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3231-9447-346D-5CEC-38356242D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C59FD-08D7-42DD-B38D-DF2FDC320F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5C4F9-2B57-3E84-9A06-B27372081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73062-8B7F-7700-3621-EF6996023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88BB69-7F89-0F8C-563F-65415E4EF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72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2C88F-EFDF-B591-01B4-209E18475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A49FD-B77B-9526-61BA-20D3968DC1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26A37-A341-C655-C101-9E1CC77798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B0DF20-42CF-93CF-01A3-934E520D0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6D17BC-987C-4F2A-A982-F8A400661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3CE042-96FF-21A1-B855-97DA703D6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822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7268E-91E8-8ADA-87FD-4E194A648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5C72CE-A2CA-7B4C-59D4-EEA7AA35F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CBF7BF-E5B0-58FD-AC6A-8BC831B801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13DDC4-5DDE-D7B2-7472-CA2E159029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4F42CB-3F7E-F348-95A1-DEFC747241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D82CE0-6234-0A12-50DE-0172329FD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9B91FE-9B09-C0DE-B092-19ED5C1F7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C01F45-9908-3F16-5C46-2F9CCD785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525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124DF-AD4C-CB3A-6487-2B47DF68B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368649-CFA4-04B2-71B1-F5A5CAB5D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0BE640-D77D-88F3-A2AC-1E5D61625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427B8F-2A06-075A-5BBE-358E11FCD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387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A65626-594C-9698-CBA5-50F5A475A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B71AC5-ABA3-3037-2F01-D5C12B92D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D1B3B-EF48-21D9-A625-4FB1F40B0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167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3BBC8-71C6-14CC-C764-EC636C9C4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6884E-AFC6-D521-B101-B7EB4BDC2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F8396B-C90B-9EFF-A39E-C7C6E1B4C7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DB54A-C135-63B5-D42B-E74572FB0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5F9028-DEA1-D1AD-7794-0F0E0599D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96A1C-E4A1-E3B3-9C51-5805FF717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802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4C607-33F4-2AC8-3D38-5ACDE4D3C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7FA1A3-A67F-4639-B579-0ACB79C13B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979017-D2F2-6CB7-C217-AA4FBA786C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5BCBFA-0AD5-6077-8A67-800350A43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CF88E-E72A-22C3-EB41-5030633B9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16068-B3A2-2495-6F57-11EEE19A3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519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7CFF2-1339-C7F3-13F0-26E7870A4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E11BD-CFDB-62EB-AE33-8F467B6218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A53BF-CD04-5B04-CD16-ADF18A6F5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7F24C-6D20-2D72-6D34-5213794A9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495DB-18F4-77B6-486D-430F1AD65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61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45C90A-3943-2416-F8BD-E47836E9FF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E1417-0D90-C99F-E522-5BBDFDFB71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C384A-E0D6-64D4-73C1-C6D589A5C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B58BB-2E23-A72D-250D-5164D11A1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0039D-C50B-F41D-359F-AA4AC59E7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577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994FC7-5707-7A5D-79E0-AA50B99B8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A5068-C61C-00AB-2DBD-188C80BF2E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77650-719C-EA92-E66C-A6C5C9E3F6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09DABF-CB75-400F-B5E5-ABE904EBA73D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107A6-B61E-58FC-83AC-57132C338B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AAD29-5805-C5E8-AFE4-048D7441E4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B585E-65A3-4BAF-B488-E8C5EA0A2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3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6.svg" /><Relationship Id="rId4" Type="http://schemas.openxmlformats.org/officeDocument/2006/relationships/image" Target="../media/image5.svg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 /><Relationship Id="rId2" Type="http://schemas.openxmlformats.org/officeDocument/2006/relationships/image" Target="../media/image10.sv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3.svg" /><Relationship Id="rId4" Type="http://schemas.openxmlformats.org/officeDocument/2006/relationships/image" Target="../media/image12.sv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 /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 /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foundation-stage-framework--2" TargetMode="External" /><Relationship Id="rId2" Type="http://schemas.openxmlformats.org/officeDocument/2006/relationships/hyperlink" Target="https://developingchild.harvard.edu/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educationendowmentfoundation.org.uk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DFE98141-44A2-398A-2AB8-ABE135E55C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0" y="0"/>
            <a:ext cx="6248401" cy="6858002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B3B36AEE-D451-4C0D-2465-4B6E54DB1C7E}"/>
              </a:ext>
            </a:extLst>
          </p:cNvPr>
          <p:cNvSpPr/>
          <p:nvPr/>
        </p:nvSpPr>
        <p:spPr>
          <a:xfrm>
            <a:off x="0" y="0"/>
            <a:ext cx="6715125" cy="6858000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934300-4D2B-E798-67CE-DDCF22829687}"/>
              </a:ext>
            </a:extLst>
          </p:cNvPr>
          <p:cNvSpPr txBox="1"/>
          <p:nvPr/>
        </p:nvSpPr>
        <p:spPr>
          <a:xfrm>
            <a:off x="300037" y="214313"/>
            <a:ext cx="6415087" cy="628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Understanding Isaac's Development Through Bowlby's Attachment Theory</a:t>
            </a:r>
            <a:endParaRPr lang="en-US" dirty="0">
              <a:latin typeface="Arial Black" panose="020B0A040201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dirty="0">
              <a:latin typeface="Arial Black" panose="020B0A040201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dirty="0">
              <a:latin typeface="Arial Black" panose="020B0A040201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Module:	Psychology in Health and Social Care 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Module Code:	(LCHS4010) · </a:t>
            </a:r>
          </a:p>
          <a:p>
            <a:pPr algn="just">
              <a:lnSpc>
                <a:spcPct val="150000"/>
              </a:lnSpc>
            </a:pPr>
            <a:endParaRPr lang="en-US" b="1" dirty="0">
              <a:latin typeface="Arial" panose="020B0604020202020204" pitchFamily="34" charset="0"/>
              <a:ea typeface="Inter" pitchFamily="34" charset="-122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Component 1: 	Individual Presentation.</a:t>
            </a:r>
          </a:p>
          <a:p>
            <a:pPr algn="just">
              <a:lnSpc>
                <a:spcPct val="15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	</a:t>
            </a:r>
            <a:r>
              <a:rPr lang="en-GB" b="1" dirty="0"/>
              <a:t>Fatoumata Malika Dosso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	</a:t>
            </a:r>
            <a:r>
              <a:rPr lang="en-GB" b="1" dirty="0"/>
              <a:t>2514002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Lecturer:	Sam Parker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Internal Verifier:	Dr Basty Jose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Time: 		10 Minutes Presentation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796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E474D3AC-A4BA-C602-C1F3-4D7E80780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4457701" cy="6922295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D9E7D7D-2559-F0F9-91A8-E15867BAEF0A}"/>
              </a:ext>
            </a:extLst>
          </p:cNvPr>
          <p:cNvSpPr/>
          <p:nvPr/>
        </p:nvSpPr>
        <p:spPr>
          <a:xfrm>
            <a:off x="-1" y="0"/>
            <a:ext cx="12192001" cy="118586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B32ADC-6A8D-6A45-884E-A0B88C00498F}"/>
              </a:ext>
            </a:extLst>
          </p:cNvPr>
          <p:cNvSpPr txBox="1"/>
          <p:nvPr/>
        </p:nvSpPr>
        <p:spPr>
          <a:xfrm>
            <a:off x="2057389" y="228600"/>
            <a:ext cx="754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CASE OVERVIEW: ISAAC</a:t>
            </a:r>
            <a:endParaRPr lang="en-US" sz="2400" dirty="0">
              <a:latin typeface="Arial Black" panose="020B0A04020102020204" pitchFamily="34" charset="0"/>
            </a:endParaRPr>
          </a:p>
          <a:p>
            <a:pPr algn="ctr"/>
            <a:endParaRPr lang="en-US" sz="2400" dirty="0">
              <a:latin typeface="Arial Black" panose="020B0A04020102020204" pitchFamily="34" charset="0"/>
            </a:endParaRPr>
          </a:p>
        </p:txBody>
      </p:sp>
      <p:sp>
        <p:nvSpPr>
          <p:cNvPr id="28" name="Shape 1">
            <a:extLst>
              <a:ext uri="{FF2B5EF4-FFF2-40B4-BE49-F238E27FC236}">
                <a16:creationId xmlns:a16="http://schemas.microsoft.com/office/drawing/2014/main" id="{14B39684-1D83-33A0-5E78-C2EC4B5D56F6}"/>
              </a:ext>
            </a:extLst>
          </p:cNvPr>
          <p:cNvSpPr/>
          <p:nvPr/>
        </p:nvSpPr>
        <p:spPr>
          <a:xfrm>
            <a:off x="4732735" y="1788105"/>
            <a:ext cx="3358914" cy="2655308"/>
          </a:xfrm>
          <a:prstGeom prst="roundRect">
            <a:avLst>
              <a:gd name="adj" fmla="val 2728"/>
            </a:avLst>
          </a:prstGeom>
          <a:solidFill>
            <a:srgbClr val="E0D7F4"/>
          </a:solidFill>
          <a:ln w="4763">
            <a:solidFill>
              <a:srgbClr val="C6BDDA"/>
            </a:solidFill>
            <a:prstDash val="solid"/>
          </a:ln>
        </p:spPr>
      </p:sp>
      <p:sp>
        <p:nvSpPr>
          <p:cNvPr id="30" name="Text 2">
            <a:extLst>
              <a:ext uri="{FF2B5EF4-FFF2-40B4-BE49-F238E27FC236}">
                <a16:creationId xmlns:a16="http://schemas.microsoft.com/office/drawing/2014/main" id="{07AB3DC8-78D5-417D-BA98-A9DB40B93A56}"/>
              </a:ext>
            </a:extLst>
          </p:cNvPr>
          <p:cNvSpPr/>
          <p:nvPr/>
        </p:nvSpPr>
        <p:spPr>
          <a:xfrm>
            <a:off x="5938849" y="1930161"/>
            <a:ext cx="1888331" cy="236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Who Is Isaac?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">
            <a:extLst>
              <a:ext uri="{FF2B5EF4-FFF2-40B4-BE49-F238E27FC236}">
                <a16:creationId xmlns:a16="http://schemas.microsoft.com/office/drawing/2014/main" id="{2E4C5DAF-A6F5-0AE3-37E4-3E2F81D996A5}"/>
              </a:ext>
            </a:extLst>
          </p:cNvPr>
          <p:cNvSpPr/>
          <p:nvPr/>
        </p:nvSpPr>
        <p:spPr>
          <a:xfrm>
            <a:off x="4857750" y="2245973"/>
            <a:ext cx="3091841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4-year-old boy at a London Children's Centre. Lives with a single mother suffering post-natal despair and limited social support. Has experienced disturbed childcare and relocation.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4">
            <a:extLst>
              <a:ext uri="{FF2B5EF4-FFF2-40B4-BE49-F238E27FC236}">
                <a16:creationId xmlns:a16="http://schemas.microsoft.com/office/drawing/2014/main" id="{DCCE9A72-3378-D8F1-FCF7-D156F2FC3506}"/>
              </a:ext>
            </a:extLst>
          </p:cNvPr>
          <p:cNvSpPr/>
          <p:nvPr/>
        </p:nvSpPr>
        <p:spPr>
          <a:xfrm>
            <a:off x="8224625" y="1788105"/>
            <a:ext cx="3819737" cy="2655308"/>
          </a:xfrm>
          <a:prstGeom prst="roundRect">
            <a:avLst>
              <a:gd name="adj" fmla="val 2728"/>
            </a:avLst>
          </a:prstGeom>
          <a:solidFill>
            <a:srgbClr val="E0D7F4"/>
          </a:solidFill>
          <a:ln w="4763">
            <a:solidFill>
              <a:srgbClr val="C6BDDA"/>
            </a:solidFill>
            <a:prstDash val="solid"/>
          </a:ln>
        </p:spPr>
      </p:sp>
      <p:sp>
        <p:nvSpPr>
          <p:cNvPr id="36" name="Text 5">
            <a:extLst>
              <a:ext uri="{FF2B5EF4-FFF2-40B4-BE49-F238E27FC236}">
                <a16:creationId xmlns:a16="http://schemas.microsoft.com/office/drawing/2014/main" id="{6D141116-9B69-903C-188B-5084D213863C}"/>
              </a:ext>
            </a:extLst>
          </p:cNvPr>
          <p:cNvSpPr/>
          <p:nvPr/>
        </p:nvSpPr>
        <p:spPr>
          <a:xfrm>
            <a:off x="8366682" y="1930161"/>
            <a:ext cx="1959099" cy="236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Presenting Difficulties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 6">
            <a:extLst>
              <a:ext uri="{FF2B5EF4-FFF2-40B4-BE49-F238E27FC236}">
                <a16:creationId xmlns:a16="http://schemas.microsoft.com/office/drawing/2014/main" id="{813710DE-B7C2-53F4-46D1-A432E0BDD551}"/>
              </a:ext>
            </a:extLst>
          </p:cNvPr>
          <p:cNvSpPr/>
          <p:nvPr/>
        </p:nvSpPr>
        <p:spPr>
          <a:xfrm>
            <a:off x="8366682" y="2245974"/>
            <a:ext cx="3677681" cy="19688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342900" indent="-342900" algn="l">
              <a:lnSpc>
                <a:spcPct val="131000"/>
              </a:lnSpc>
              <a:buSzPct val="100000"/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Separation anxiety &amp; clingy behaviour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1000"/>
              </a:lnSpc>
              <a:buSzPct val="100000"/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Withdrawal during play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1000"/>
              </a:lnSpc>
              <a:buSzPct val="100000"/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Language delays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1000"/>
              </a:lnSpc>
              <a:buSzPct val="100000"/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Sleep difficulties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1000"/>
              </a:lnSpc>
              <a:buSzPct val="100000"/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Difficulty in group activities.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Shape 7">
            <a:extLst>
              <a:ext uri="{FF2B5EF4-FFF2-40B4-BE49-F238E27FC236}">
                <a16:creationId xmlns:a16="http://schemas.microsoft.com/office/drawing/2014/main" id="{0E279D63-EE84-9BA9-AF1C-C8AD2CAF43E1}"/>
              </a:ext>
            </a:extLst>
          </p:cNvPr>
          <p:cNvSpPr/>
          <p:nvPr/>
        </p:nvSpPr>
        <p:spPr>
          <a:xfrm>
            <a:off x="5725355" y="5121116"/>
            <a:ext cx="5447470" cy="1508284"/>
          </a:xfrm>
          <a:prstGeom prst="roundRect">
            <a:avLst>
              <a:gd name="adj" fmla="val 4619"/>
            </a:avLst>
          </a:prstGeom>
          <a:solidFill>
            <a:srgbClr val="E0D7F4"/>
          </a:solidFill>
          <a:ln w="4763">
            <a:solidFill>
              <a:srgbClr val="C6BDDA"/>
            </a:solidFill>
            <a:prstDash val="solid"/>
          </a:ln>
        </p:spPr>
      </p:sp>
      <p:sp>
        <p:nvSpPr>
          <p:cNvPr id="42" name="Text 8">
            <a:extLst>
              <a:ext uri="{FF2B5EF4-FFF2-40B4-BE49-F238E27FC236}">
                <a16:creationId xmlns:a16="http://schemas.microsoft.com/office/drawing/2014/main" id="{7690DD94-3A4B-8E77-27CA-B85B267B8CC6}"/>
              </a:ext>
            </a:extLst>
          </p:cNvPr>
          <p:cNvSpPr/>
          <p:nvPr/>
        </p:nvSpPr>
        <p:spPr>
          <a:xfrm>
            <a:off x="5867411" y="5263173"/>
            <a:ext cx="1888331" cy="236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Theoretical Lens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 9">
            <a:extLst>
              <a:ext uri="{FF2B5EF4-FFF2-40B4-BE49-F238E27FC236}">
                <a16:creationId xmlns:a16="http://schemas.microsoft.com/office/drawing/2014/main" id="{DB8F877C-7E31-63A9-F3CE-661E2784B6ED}"/>
              </a:ext>
            </a:extLst>
          </p:cNvPr>
          <p:cNvSpPr/>
          <p:nvPr/>
        </p:nvSpPr>
        <p:spPr>
          <a:xfrm>
            <a:off x="5867411" y="5578986"/>
            <a:ext cx="4438650" cy="10504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6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Bowlby's Attachment Theory selected for its direct alignment with Isaac's emotional and relational problems. (Bowlby, 1969; NICE, 2024).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179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18BA3BA3-DCCF-AEA9-BE3C-AE06E2D3D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30998"/>
            <a:ext cx="5100638" cy="602700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3CA14D9-F5A7-147C-88F7-EDCA98D8E07A}"/>
              </a:ext>
            </a:extLst>
          </p:cNvPr>
          <p:cNvSpPr/>
          <p:nvPr/>
        </p:nvSpPr>
        <p:spPr>
          <a:xfrm>
            <a:off x="0" y="0"/>
            <a:ext cx="12192000" cy="83099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D70071-3F6B-EB7E-8BCF-D085DFED87FB}"/>
              </a:ext>
            </a:extLst>
          </p:cNvPr>
          <p:cNvSpPr txBox="1"/>
          <p:nvPr/>
        </p:nvSpPr>
        <p:spPr>
          <a:xfrm>
            <a:off x="0" y="171450"/>
            <a:ext cx="118014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Bowlby's Attachment Theory: Main Concepts</a:t>
            </a:r>
            <a:endParaRPr lang="en-US" sz="2400" dirty="0">
              <a:latin typeface="Arial Black" panose="020B0A04020102020204" pitchFamily="34" charset="0"/>
            </a:endParaRPr>
          </a:p>
          <a:p>
            <a:pPr algn="ctr"/>
            <a:endParaRPr lang="en-US" sz="2400" dirty="0">
              <a:latin typeface="Arial Black" panose="020B0A04020102020204" pitchFamily="34" charset="0"/>
            </a:endParaRPr>
          </a:p>
        </p:txBody>
      </p:sp>
      <p:pic>
        <p:nvPicPr>
          <p:cNvPr id="10" name="Image 1" descr="preencoded.png">
            <a:extLst>
              <a:ext uri="{FF2B5EF4-FFF2-40B4-BE49-F238E27FC236}">
                <a16:creationId xmlns:a16="http://schemas.microsoft.com/office/drawing/2014/main" id="{8524CF26-50BF-482D-ED72-FE26D7E7BC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35744" y="1017536"/>
            <a:ext cx="4651319" cy="1225602"/>
          </a:xfrm>
          <a:prstGeom prst="rect">
            <a:avLst/>
          </a:prstGeom>
        </p:spPr>
      </p:pic>
      <p:sp>
        <p:nvSpPr>
          <p:cNvPr id="12" name="Text 1">
            <a:extLst>
              <a:ext uri="{FF2B5EF4-FFF2-40B4-BE49-F238E27FC236}">
                <a16:creationId xmlns:a16="http://schemas.microsoft.com/office/drawing/2014/main" id="{112A3A7E-E53E-CAA4-FEA3-1D0E953FCA41}"/>
              </a:ext>
            </a:extLst>
          </p:cNvPr>
          <p:cNvSpPr/>
          <p:nvPr/>
        </p:nvSpPr>
        <p:spPr>
          <a:xfrm>
            <a:off x="6309053" y="1133695"/>
            <a:ext cx="2816765" cy="238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Emotional Bond</a:t>
            </a:r>
            <a:endParaRPr lang="en-US" sz="1600" dirty="0">
              <a:solidFill>
                <a:srgbClr val="EE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2">
            <a:extLst>
              <a:ext uri="{FF2B5EF4-FFF2-40B4-BE49-F238E27FC236}">
                <a16:creationId xmlns:a16="http://schemas.microsoft.com/office/drawing/2014/main" id="{3DDEC3E5-1F48-4074-1D1B-E71459BF9F7A}"/>
              </a:ext>
            </a:extLst>
          </p:cNvPr>
          <p:cNvSpPr/>
          <p:nvPr/>
        </p:nvSpPr>
        <p:spPr>
          <a:xfrm>
            <a:off x="6309054" y="1382016"/>
            <a:ext cx="4069324" cy="86112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Lasting bond between child and caregiver; secure supplement forms through consistent, sensitive responses.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Image 2" descr="preencoded.png">
            <a:extLst>
              <a:ext uri="{FF2B5EF4-FFF2-40B4-BE49-F238E27FC236}">
                <a16:creationId xmlns:a16="http://schemas.microsoft.com/office/drawing/2014/main" id="{501C8943-E723-0DF1-E76A-ED62F00446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35744" y="2427010"/>
            <a:ext cx="4651319" cy="1096799"/>
          </a:xfrm>
          <a:prstGeom prst="rect">
            <a:avLst/>
          </a:prstGeom>
        </p:spPr>
      </p:pic>
      <p:sp>
        <p:nvSpPr>
          <p:cNvPr id="18" name="Text 3">
            <a:extLst>
              <a:ext uri="{FF2B5EF4-FFF2-40B4-BE49-F238E27FC236}">
                <a16:creationId xmlns:a16="http://schemas.microsoft.com/office/drawing/2014/main" id="{2C4E9312-F8E7-69C5-A378-0BE6007B33A5}"/>
              </a:ext>
            </a:extLst>
          </p:cNvPr>
          <p:cNvSpPr/>
          <p:nvPr/>
        </p:nvSpPr>
        <p:spPr>
          <a:xfrm>
            <a:off x="6309054" y="2801883"/>
            <a:ext cx="3109406" cy="2524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Internal Working Model</a:t>
            </a:r>
            <a:endParaRPr lang="en-US" sz="1600" dirty="0">
              <a:solidFill>
                <a:srgbClr val="EE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58690201-263B-B232-78B1-2BC367AD7CA7}"/>
              </a:ext>
            </a:extLst>
          </p:cNvPr>
          <p:cNvSpPr/>
          <p:nvPr/>
        </p:nvSpPr>
        <p:spPr>
          <a:xfrm>
            <a:off x="6309054" y="3003820"/>
            <a:ext cx="4069324" cy="4038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Early involvements shape future relationships and emotional regulation.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Image 3" descr="preencoded.png">
            <a:extLst>
              <a:ext uri="{FF2B5EF4-FFF2-40B4-BE49-F238E27FC236}">
                <a16:creationId xmlns:a16="http://schemas.microsoft.com/office/drawing/2014/main" id="{C9030B34-D40D-5C9E-3F79-EC1BDA3946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35744" y="3597032"/>
            <a:ext cx="4651319" cy="760735"/>
          </a:xfrm>
          <a:prstGeom prst="rect">
            <a:avLst/>
          </a:prstGeom>
        </p:spPr>
      </p:pic>
      <p:sp>
        <p:nvSpPr>
          <p:cNvPr id="24" name="Text 5">
            <a:extLst>
              <a:ext uri="{FF2B5EF4-FFF2-40B4-BE49-F238E27FC236}">
                <a16:creationId xmlns:a16="http://schemas.microsoft.com/office/drawing/2014/main" id="{973558E3-3DDA-AD4A-0F0B-7159BB6564DD}"/>
              </a:ext>
            </a:extLst>
          </p:cNvPr>
          <p:cNvSpPr/>
          <p:nvPr/>
        </p:nvSpPr>
        <p:spPr>
          <a:xfrm>
            <a:off x="6309054" y="3713192"/>
            <a:ext cx="3038490" cy="1750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Attachment Behaviours</a:t>
            </a:r>
            <a:endParaRPr lang="en-US" sz="1600" dirty="0">
              <a:solidFill>
                <a:srgbClr val="EE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6">
            <a:extLst>
              <a:ext uri="{FF2B5EF4-FFF2-40B4-BE49-F238E27FC236}">
                <a16:creationId xmlns:a16="http://schemas.microsoft.com/office/drawing/2014/main" id="{B1C71ED0-BFF8-0499-4C2D-F4B9F5579650}"/>
              </a:ext>
            </a:extLst>
          </p:cNvPr>
          <p:cNvSpPr/>
          <p:nvPr/>
        </p:nvSpPr>
        <p:spPr>
          <a:xfrm>
            <a:off x="6309054" y="3961512"/>
            <a:ext cx="4069324" cy="28009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Proximity seeking, separation suffering, and comfort-seeking are core signals.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Image 4" descr="preencoded.png">
            <a:extLst>
              <a:ext uri="{FF2B5EF4-FFF2-40B4-BE49-F238E27FC236}">
                <a16:creationId xmlns:a16="http://schemas.microsoft.com/office/drawing/2014/main" id="{5747FFBC-B40F-09D9-65A5-CB95A0E97E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64319" y="5059646"/>
            <a:ext cx="4651319" cy="1398304"/>
          </a:xfrm>
          <a:prstGeom prst="rect">
            <a:avLst/>
          </a:prstGeom>
        </p:spPr>
      </p:pic>
      <p:sp>
        <p:nvSpPr>
          <p:cNvPr id="30" name="Text 7">
            <a:extLst>
              <a:ext uri="{FF2B5EF4-FFF2-40B4-BE49-F238E27FC236}">
                <a16:creationId xmlns:a16="http://schemas.microsoft.com/office/drawing/2014/main" id="{B66DBF06-5697-E5D2-F9F9-E84F271BE59D}"/>
              </a:ext>
            </a:extLst>
          </p:cNvPr>
          <p:cNvSpPr/>
          <p:nvPr/>
        </p:nvSpPr>
        <p:spPr>
          <a:xfrm>
            <a:off x="6337629" y="5175806"/>
            <a:ext cx="2863593" cy="2829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Why Bowlby for Isaac</a:t>
            </a:r>
            <a:r>
              <a:rPr lang="en-US" sz="16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?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8">
            <a:extLst>
              <a:ext uri="{FF2B5EF4-FFF2-40B4-BE49-F238E27FC236}">
                <a16:creationId xmlns:a16="http://schemas.microsoft.com/office/drawing/2014/main" id="{7B07756A-1D10-4D78-F988-7CB710ACCD18}"/>
              </a:ext>
            </a:extLst>
          </p:cNvPr>
          <p:cNvSpPr/>
          <p:nvPr/>
        </p:nvSpPr>
        <p:spPr>
          <a:xfrm>
            <a:off x="6337629" y="5424125"/>
            <a:ext cx="4069324" cy="9052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Directly elucidates separation distress, withdrawal, and links caregiving to emotional wellbeing. (Bowlby, 1969; Cassidy, 2023)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9530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9231AD86-C0AA-DCC1-D700-5EE0F05DF4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5172075" cy="685800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7923DFB-A294-1017-9C48-F124502655F9}"/>
              </a:ext>
            </a:extLst>
          </p:cNvPr>
          <p:cNvSpPr/>
          <p:nvPr/>
        </p:nvSpPr>
        <p:spPr>
          <a:xfrm>
            <a:off x="-1" y="0"/>
            <a:ext cx="12192001" cy="1328738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30E43A-370F-0941-E59A-D9BE1E546FC2}"/>
              </a:ext>
            </a:extLst>
          </p:cNvPr>
          <p:cNvSpPr txBox="1"/>
          <p:nvPr/>
        </p:nvSpPr>
        <p:spPr>
          <a:xfrm>
            <a:off x="1528757" y="100013"/>
            <a:ext cx="90439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ATTACHMENT AND EARLY CHILDHOOD DEVELOPMENT</a:t>
            </a:r>
            <a:endParaRPr lang="en-US" sz="2400" dirty="0">
              <a:latin typeface="Arial Black" panose="020B0A04020102020204" pitchFamily="34" charset="0"/>
            </a:endParaRPr>
          </a:p>
          <a:p>
            <a:pPr algn="ctr"/>
            <a:endParaRPr lang="en-US" sz="2400" dirty="0">
              <a:latin typeface="Arial Black" panose="020B0A04020102020204" pitchFamily="34" charset="0"/>
            </a:endParaRPr>
          </a:p>
        </p:txBody>
      </p:sp>
      <p:sp>
        <p:nvSpPr>
          <p:cNvPr id="10" name="Shape 1">
            <a:extLst>
              <a:ext uri="{FF2B5EF4-FFF2-40B4-BE49-F238E27FC236}">
                <a16:creationId xmlns:a16="http://schemas.microsoft.com/office/drawing/2014/main" id="{9BC80515-27BF-B1C3-724F-4F660C782FB9}"/>
              </a:ext>
            </a:extLst>
          </p:cNvPr>
          <p:cNvSpPr/>
          <p:nvPr/>
        </p:nvSpPr>
        <p:spPr>
          <a:xfrm>
            <a:off x="5925382" y="3100102"/>
            <a:ext cx="4722763" cy="3179936"/>
          </a:xfrm>
          <a:prstGeom prst="roundRect">
            <a:avLst>
              <a:gd name="adj" fmla="val 1785"/>
            </a:avLst>
          </a:prstGeom>
          <a:solidFill>
            <a:srgbClr val="E0D7F4"/>
          </a:solidFill>
          <a:ln w="4763">
            <a:solidFill>
              <a:srgbClr val="C6BDDA"/>
            </a:solidFill>
            <a:prstDash val="solid"/>
          </a:ln>
        </p:spPr>
      </p:sp>
      <p:sp>
        <p:nvSpPr>
          <p:cNvPr id="12" name="Shape 2">
            <a:extLst>
              <a:ext uri="{FF2B5EF4-FFF2-40B4-BE49-F238E27FC236}">
                <a16:creationId xmlns:a16="http://schemas.microsoft.com/office/drawing/2014/main" id="{BBE9CE3F-14C2-A669-ABA5-F2F5AC9901B1}"/>
              </a:ext>
            </a:extLst>
          </p:cNvPr>
          <p:cNvSpPr/>
          <p:nvPr/>
        </p:nvSpPr>
        <p:spPr>
          <a:xfrm>
            <a:off x="5495926" y="2314575"/>
            <a:ext cx="2790837" cy="2747752"/>
          </a:xfrm>
          <a:prstGeom prst="rect">
            <a:avLst/>
          </a:prstGeom>
          <a:solidFill>
            <a:srgbClr val="E0D7F4"/>
          </a:solidFill>
          <a:ln/>
        </p:spPr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72A9517C-5131-DA5F-2BB1-2E5E69BF9DD0}"/>
              </a:ext>
            </a:extLst>
          </p:cNvPr>
          <p:cNvSpPr/>
          <p:nvPr/>
        </p:nvSpPr>
        <p:spPr>
          <a:xfrm>
            <a:off x="5879466" y="2454104"/>
            <a:ext cx="2086496" cy="4644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Secure Attachment Promotes</a:t>
            </a:r>
            <a:endParaRPr lang="en-US" dirty="0">
              <a:solidFill>
                <a:srgbClr val="EE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4">
            <a:extLst>
              <a:ext uri="{FF2B5EF4-FFF2-40B4-BE49-F238E27FC236}">
                <a16:creationId xmlns:a16="http://schemas.microsoft.com/office/drawing/2014/main" id="{1E4F05AF-2860-22B8-69A5-F36D90CBEB24}"/>
              </a:ext>
            </a:extLst>
          </p:cNvPr>
          <p:cNvSpPr/>
          <p:nvPr/>
        </p:nvSpPr>
        <p:spPr>
          <a:xfrm>
            <a:off x="5516691" y="3110137"/>
            <a:ext cx="2477846" cy="17659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342900" indent="-342900" algn="l">
              <a:lnSpc>
                <a:spcPct val="13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Emotional regulation &amp; self-assurance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Exploration &amp; language growth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Social competence.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5">
            <a:extLst>
              <a:ext uri="{FF2B5EF4-FFF2-40B4-BE49-F238E27FC236}">
                <a16:creationId xmlns:a16="http://schemas.microsoft.com/office/drawing/2014/main" id="{2D419B4D-12C0-32D3-809E-A813F02F6DAF}"/>
              </a:ext>
            </a:extLst>
          </p:cNvPr>
          <p:cNvSpPr/>
          <p:nvPr/>
        </p:nvSpPr>
        <p:spPr>
          <a:xfrm>
            <a:off x="8286763" y="2314575"/>
            <a:ext cx="3729025" cy="2747752"/>
          </a:xfrm>
          <a:prstGeom prst="rect">
            <a:avLst/>
          </a:prstGeom>
          <a:solidFill>
            <a:srgbClr val="E0D7F4"/>
          </a:solidFill>
          <a:ln/>
        </p:spPr>
      </p:sp>
      <p:sp>
        <p:nvSpPr>
          <p:cNvPr id="20" name="Shape 6">
            <a:extLst>
              <a:ext uri="{FF2B5EF4-FFF2-40B4-BE49-F238E27FC236}">
                <a16:creationId xmlns:a16="http://schemas.microsoft.com/office/drawing/2014/main" id="{A2BE83A4-D00B-08EB-8DC8-D40E99B3C1F4}"/>
              </a:ext>
            </a:extLst>
          </p:cNvPr>
          <p:cNvSpPr/>
          <p:nvPr/>
        </p:nvSpPr>
        <p:spPr>
          <a:xfrm>
            <a:off x="8286763" y="3104865"/>
            <a:ext cx="19050" cy="1957462"/>
          </a:xfrm>
          <a:prstGeom prst="roundRect">
            <a:avLst>
              <a:gd name="adj" fmla="val 297907"/>
            </a:avLst>
          </a:prstGeom>
          <a:solidFill>
            <a:srgbClr val="C6BDDA"/>
          </a:solidFill>
          <a:ln/>
        </p:spPr>
      </p:sp>
      <p:sp>
        <p:nvSpPr>
          <p:cNvPr id="22" name="Text 7">
            <a:extLst>
              <a:ext uri="{FF2B5EF4-FFF2-40B4-BE49-F238E27FC236}">
                <a16:creationId xmlns:a16="http://schemas.microsoft.com/office/drawing/2014/main" id="{CC04C470-0C08-1A02-0070-D10EE3368193}"/>
              </a:ext>
            </a:extLst>
          </p:cNvPr>
          <p:cNvSpPr/>
          <p:nvPr/>
        </p:nvSpPr>
        <p:spPr>
          <a:xfrm>
            <a:off x="8936179" y="2539830"/>
            <a:ext cx="2086496" cy="4644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Insecure Attachment Risks</a:t>
            </a:r>
            <a:endParaRPr lang="en-US" sz="1600" dirty="0">
              <a:solidFill>
                <a:srgbClr val="EE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8">
            <a:extLst>
              <a:ext uri="{FF2B5EF4-FFF2-40B4-BE49-F238E27FC236}">
                <a16:creationId xmlns:a16="http://schemas.microsoft.com/office/drawing/2014/main" id="{027A606E-F990-D4D4-1216-08F8B64F7E8A}"/>
              </a:ext>
            </a:extLst>
          </p:cNvPr>
          <p:cNvSpPr/>
          <p:nvPr/>
        </p:nvSpPr>
        <p:spPr>
          <a:xfrm>
            <a:off x="8650430" y="3153004"/>
            <a:ext cx="2086496" cy="172305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342900" indent="-342900" algn="l">
              <a:lnSpc>
                <a:spcPct val="130000"/>
              </a:lnSpc>
              <a:buSzPct val="100000"/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Anxiety  and social withdrawal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0000"/>
              </a:lnSpc>
              <a:buSzPct val="100000"/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Behavioural difficulties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30000"/>
              </a:lnSpc>
              <a:buSzPct val="100000"/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Abridged learning opportunities.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9">
            <a:extLst>
              <a:ext uri="{FF2B5EF4-FFF2-40B4-BE49-F238E27FC236}">
                <a16:creationId xmlns:a16="http://schemas.microsoft.com/office/drawing/2014/main" id="{48A052CE-2282-DBC5-404A-3F0352621A5F}"/>
              </a:ext>
            </a:extLst>
          </p:cNvPr>
          <p:cNvSpPr/>
          <p:nvPr/>
        </p:nvSpPr>
        <p:spPr>
          <a:xfrm>
            <a:off x="5930144" y="5133765"/>
            <a:ext cx="5172074" cy="1212949"/>
          </a:xfrm>
          <a:prstGeom prst="rect">
            <a:avLst/>
          </a:prstGeom>
          <a:solidFill>
            <a:srgbClr val="E0D7F4"/>
          </a:solidFill>
          <a:ln/>
        </p:spPr>
      </p:sp>
      <p:sp>
        <p:nvSpPr>
          <p:cNvPr id="28" name="Shape 10">
            <a:extLst>
              <a:ext uri="{FF2B5EF4-FFF2-40B4-BE49-F238E27FC236}">
                <a16:creationId xmlns:a16="http://schemas.microsoft.com/office/drawing/2014/main" id="{749DB42C-820E-F7F0-0253-8CB3B4673A16}"/>
              </a:ext>
            </a:extLst>
          </p:cNvPr>
          <p:cNvSpPr/>
          <p:nvPr/>
        </p:nvSpPr>
        <p:spPr>
          <a:xfrm>
            <a:off x="5930144" y="5062327"/>
            <a:ext cx="4713238" cy="19050"/>
          </a:xfrm>
          <a:prstGeom prst="roundRect">
            <a:avLst>
              <a:gd name="adj" fmla="val 297907"/>
            </a:avLst>
          </a:prstGeom>
          <a:solidFill>
            <a:srgbClr val="C6BDDA"/>
          </a:solidFill>
          <a:ln/>
        </p:spPr>
      </p:sp>
      <p:sp>
        <p:nvSpPr>
          <p:cNvPr id="30" name="Text 11">
            <a:extLst>
              <a:ext uri="{FF2B5EF4-FFF2-40B4-BE49-F238E27FC236}">
                <a16:creationId xmlns:a16="http://schemas.microsoft.com/office/drawing/2014/main" id="{E74AFC94-FC28-1662-56B5-CD4657B1DD3C}"/>
              </a:ext>
            </a:extLst>
          </p:cNvPr>
          <p:cNvSpPr/>
          <p:nvPr/>
        </p:nvSpPr>
        <p:spPr>
          <a:xfrm>
            <a:off x="6065206" y="5197388"/>
            <a:ext cx="1857896" cy="2322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Isaac's Profile</a:t>
            </a:r>
            <a:endParaRPr lang="en-US" sz="1600" dirty="0">
              <a:solidFill>
                <a:srgbClr val="EE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12">
            <a:extLst>
              <a:ext uri="{FF2B5EF4-FFF2-40B4-BE49-F238E27FC236}">
                <a16:creationId xmlns:a16="http://schemas.microsoft.com/office/drawing/2014/main" id="{19DD3207-38A5-D8DE-0B24-37A706083A97}"/>
              </a:ext>
            </a:extLst>
          </p:cNvPr>
          <p:cNvSpPr/>
          <p:nvPr/>
        </p:nvSpPr>
        <p:spPr>
          <a:xfrm>
            <a:off x="6065206" y="5506876"/>
            <a:ext cx="4722763" cy="825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His </a:t>
            </a:r>
            <a:r>
              <a:rPr lang="en-US" sz="1400" dirty="0" err="1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behaviours</a:t>
            </a: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imitate possible attachment insecurity  emotional distress reduces peer communication and learning engagement. (DfE, 2024; NHS England, 2024)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0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50FB23B-687A-B8B5-311C-FC5A901DCF3F}"/>
              </a:ext>
            </a:extLst>
          </p:cNvPr>
          <p:cNvSpPr/>
          <p:nvPr/>
        </p:nvSpPr>
        <p:spPr>
          <a:xfrm>
            <a:off x="0" y="0"/>
            <a:ext cx="12192000" cy="118586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AB55A9-D324-296D-9E75-F9ED58A57055}"/>
              </a:ext>
            </a:extLst>
          </p:cNvPr>
          <p:cNvSpPr txBox="1"/>
          <p:nvPr/>
        </p:nvSpPr>
        <p:spPr>
          <a:xfrm>
            <a:off x="714375" y="228600"/>
            <a:ext cx="9486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APPLYING THEORY TO ISAAC'S EXPERIENCES</a:t>
            </a:r>
            <a:endParaRPr lang="en-US" sz="2400" dirty="0">
              <a:latin typeface="Arial Black" panose="020B0A04020102020204" pitchFamily="34" charset="0"/>
            </a:endParaRPr>
          </a:p>
          <a:p>
            <a:pPr algn="ctr"/>
            <a:endParaRPr lang="en-US" sz="2400" dirty="0">
              <a:latin typeface="Arial Black" panose="020B0A04020102020204" pitchFamily="34" charset="0"/>
            </a:endParaRPr>
          </a:p>
        </p:txBody>
      </p:sp>
      <p:pic>
        <p:nvPicPr>
          <p:cNvPr id="7" name="Image 0" descr="preencoded.png">
            <a:extLst>
              <a:ext uri="{FF2B5EF4-FFF2-40B4-BE49-F238E27FC236}">
                <a16:creationId xmlns:a16="http://schemas.microsoft.com/office/drawing/2014/main" id="{1101AE90-F507-D28D-E06C-69F4FBC5D1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5863"/>
            <a:ext cx="8129588" cy="5672137"/>
          </a:xfrm>
          <a:prstGeom prst="rect">
            <a:avLst/>
          </a:prstGeom>
        </p:spPr>
      </p:pic>
      <p:sp>
        <p:nvSpPr>
          <p:cNvPr id="10" name="Text 1">
            <a:extLst>
              <a:ext uri="{FF2B5EF4-FFF2-40B4-BE49-F238E27FC236}">
                <a16:creationId xmlns:a16="http://schemas.microsoft.com/office/drawing/2014/main" id="{5B37F44D-E359-3DF6-FA89-954FE21FAA4A}"/>
              </a:ext>
            </a:extLst>
          </p:cNvPr>
          <p:cNvSpPr/>
          <p:nvPr/>
        </p:nvSpPr>
        <p:spPr>
          <a:xfrm>
            <a:off x="1003320" y="1772016"/>
            <a:ext cx="3177024" cy="3483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EE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CRITICAL ANALYSIS</a:t>
            </a:r>
            <a:endParaRPr lang="en-US" sz="2000" dirty="0">
              <a:solidFill>
                <a:srgbClr val="EE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F0E4B849-3778-CC90-7409-AD24FE847CB0}"/>
              </a:ext>
            </a:extLst>
          </p:cNvPr>
          <p:cNvSpPr/>
          <p:nvPr/>
        </p:nvSpPr>
        <p:spPr>
          <a:xfrm>
            <a:off x="914400" y="2041619"/>
            <a:ext cx="5886450" cy="8587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6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Attachment theory suggests Isaac's growing experiences have weakened his sense of security, manufacturing anxiety and emotional dependence.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B874F2-CDE7-E148-CD78-5B668E30637E}"/>
              </a:ext>
            </a:extLst>
          </p:cNvPr>
          <p:cNvSpPr txBox="1"/>
          <p:nvPr/>
        </p:nvSpPr>
        <p:spPr>
          <a:xfrm>
            <a:off x="8486775" y="2500313"/>
            <a:ext cx="3400425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Maternal depression does not inescapably cause insecure attachment but condensed responsiveness is a documented risk factor. (NICE, 2024; Public Health England, 2023).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717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C6EB940C-4155-2087-C422-B8D0C3439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4071939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96EE8F8-027F-5F3C-1C33-ECE8B1AD1122}"/>
              </a:ext>
            </a:extLst>
          </p:cNvPr>
          <p:cNvSpPr/>
          <p:nvPr/>
        </p:nvSpPr>
        <p:spPr>
          <a:xfrm>
            <a:off x="4071938" y="0"/>
            <a:ext cx="8120062" cy="150018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724209-832F-9037-3B5B-01781D276855}"/>
              </a:ext>
            </a:extLst>
          </p:cNvPr>
          <p:cNvSpPr txBox="1"/>
          <p:nvPr/>
        </p:nvSpPr>
        <p:spPr>
          <a:xfrm>
            <a:off x="5557838" y="214313"/>
            <a:ext cx="62722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NATURE AND NURTURE: </a:t>
            </a:r>
          </a:p>
          <a:p>
            <a:pPr algn="ctr"/>
            <a:r>
              <a:rPr lang="en-US" sz="24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A CRITICAL INTERACTION</a:t>
            </a:r>
            <a:endParaRPr lang="en-US" sz="2400" dirty="0">
              <a:latin typeface="Arial Black" panose="020B0A04020102020204" pitchFamily="34" charset="0"/>
            </a:endParaRPr>
          </a:p>
          <a:p>
            <a:pPr algn="ctr"/>
            <a:endParaRPr lang="en-US" sz="2400" dirty="0">
              <a:latin typeface="Arial Black" panose="020B0A04020102020204" pitchFamily="34" charset="0"/>
            </a:endParaRPr>
          </a:p>
        </p:txBody>
      </p:sp>
      <p:sp>
        <p:nvSpPr>
          <p:cNvPr id="10" name="Shape 1">
            <a:extLst>
              <a:ext uri="{FF2B5EF4-FFF2-40B4-BE49-F238E27FC236}">
                <a16:creationId xmlns:a16="http://schemas.microsoft.com/office/drawing/2014/main" id="{BCBB9C24-D377-9D0D-373E-81EBD63F8F0A}"/>
              </a:ext>
            </a:extLst>
          </p:cNvPr>
          <p:cNvSpPr/>
          <p:nvPr/>
        </p:nvSpPr>
        <p:spPr>
          <a:xfrm>
            <a:off x="4972050" y="2214563"/>
            <a:ext cx="3097273" cy="2970178"/>
          </a:xfrm>
          <a:prstGeom prst="roundRect">
            <a:avLst>
              <a:gd name="adj" fmla="val 2841"/>
            </a:avLst>
          </a:prstGeom>
          <a:solidFill>
            <a:srgbClr val="E0D7F4"/>
          </a:solidFill>
          <a:ln w="4763">
            <a:solidFill>
              <a:srgbClr val="C6BDDA"/>
            </a:solidFill>
            <a:prstDash val="solid"/>
          </a:ln>
        </p:spPr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649585D2-1F83-9F6D-EE47-C7BDC80D1DF5}"/>
              </a:ext>
            </a:extLst>
          </p:cNvPr>
          <p:cNvSpPr/>
          <p:nvPr/>
        </p:nvSpPr>
        <p:spPr>
          <a:xfrm>
            <a:off x="5246420" y="2730562"/>
            <a:ext cx="1823889" cy="2341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🧬</a:t>
            </a:r>
            <a:r>
              <a:rPr lang="en-US" sz="14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 Nature (Biological)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9B143572-0DFA-2975-5369-F6FDE6756467}"/>
              </a:ext>
            </a:extLst>
          </p:cNvPr>
          <p:cNvSpPr/>
          <p:nvPr/>
        </p:nvSpPr>
        <p:spPr>
          <a:xfrm>
            <a:off x="5246420" y="3036925"/>
            <a:ext cx="2695734" cy="20123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342900" indent="-342900" algn="l">
              <a:lnSpc>
                <a:spcPct val="128000"/>
              </a:lnSpc>
              <a:buSzPct val="100000"/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Temperament shapes emotional reactions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28000"/>
              </a:lnSpc>
              <a:buSzPct val="100000"/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Brain expansion affects regulation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28000"/>
              </a:lnSpc>
              <a:buSzPct val="100000"/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Genetic susceptibility to anxiety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4">
            <a:extLst>
              <a:ext uri="{FF2B5EF4-FFF2-40B4-BE49-F238E27FC236}">
                <a16:creationId xmlns:a16="http://schemas.microsoft.com/office/drawing/2014/main" id="{63D639FA-ECBD-B923-FC69-32A907488F50}"/>
              </a:ext>
            </a:extLst>
          </p:cNvPr>
          <p:cNvSpPr/>
          <p:nvPr/>
        </p:nvSpPr>
        <p:spPr>
          <a:xfrm>
            <a:off x="8189798" y="2214563"/>
            <a:ext cx="3254489" cy="2970178"/>
          </a:xfrm>
          <a:prstGeom prst="roundRect">
            <a:avLst>
              <a:gd name="adj" fmla="val 2841"/>
            </a:avLst>
          </a:prstGeom>
          <a:solidFill>
            <a:srgbClr val="E0D7F4"/>
          </a:solidFill>
          <a:ln w="4763">
            <a:solidFill>
              <a:srgbClr val="C6BDDA"/>
            </a:solidFill>
            <a:prstDash val="solid"/>
          </a:ln>
        </p:spPr>
      </p:sp>
      <p:sp>
        <p:nvSpPr>
          <p:cNvPr id="18" name="Text 5">
            <a:extLst>
              <a:ext uri="{FF2B5EF4-FFF2-40B4-BE49-F238E27FC236}">
                <a16:creationId xmlns:a16="http://schemas.microsoft.com/office/drawing/2014/main" id="{1169BA99-5913-F465-5DE9-03CED070786C}"/>
              </a:ext>
            </a:extLst>
          </p:cNvPr>
          <p:cNvSpPr/>
          <p:nvPr/>
        </p:nvSpPr>
        <p:spPr>
          <a:xfrm>
            <a:off x="8325233" y="3141450"/>
            <a:ext cx="2871410" cy="7050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🌱</a:t>
            </a:r>
            <a:r>
              <a:rPr lang="en-US" sz="14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 Nurture (Environmental)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6">
            <a:extLst>
              <a:ext uri="{FF2B5EF4-FFF2-40B4-BE49-F238E27FC236}">
                <a16:creationId xmlns:a16="http://schemas.microsoft.com/office/drawing/2014/main" id="{12BE5C92-F877-7B7D-DF93-648ED1A96F26}"/>
              </a:ext>
            </a:extLst>
          </p:cNvPr>
          <p:cNvSpPr/>
          <p:nvPr/>
        </p:nvSpPr>
        <p:spPr>
          <a:xfrm>
            <a:off x="8325233" y="3311556"/>
            <a:ext cx="2871410" cy="173775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8000"/>
              </a:lnSpc>
              <a:buSzPct val="100000"/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Maternal sadness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28000"/>
              </a:lnSpc>
              <a:buSzPct val="100000"/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Uneven caregiving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28000"/>
              </a:lnSpc>
              <a:buSzPct val="100000"/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Restricted social interaction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28000"/>
              </a:lnSpc>
              <a:buSzPct val="100000"/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Relocation and disrupted routines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7">
            <a:extLst>
              <a:ext uri="{FF2B5EF4-FFF2-40B4-BE49-F238E27FC236}">
                <a16:creationId xmlns:a16="http://schemas.microsoft.com/office/drawing/2014/main" id="{6A10C444-CC0D-0E0F-5ADF-B1066927D71E}"/>
              </a:ext>
            </a:extLst>
          </p:cNvPr>
          <p:cNvSpPr/>
          <p:nvPr/>
        </p:nvSpPr>
        <p:spPr>
          <a:xfrm>
            <a:off x="4972050" y="5305217"/>
            <a:ext cx="6472237" cy="1552783"/>
          </a:xfrm>
          <a:prstGeom prst="roundRect">
            <a:avLst>
              <a:gd name="adj" fmla="val 4653"/>
            </a:avLst>
          </a:prstGeom>
          <a:solidFill>
            <a:srgbClr val="E0D7F4"/>
          </a:solidFill>
          <a:ln w="4763">
            <a:solidFill>
              <a:srgbClr val="C6BDDA"/>
            </a:solidFill>
            <a:prstDash val="solid"/>
          </a:ln>
        </p:spPr>
      </p:sp>
      <p:sp>
        <p:nvSpPr>
          <p:cNvPr id="24" name="Text 8">
            <a:extLst>
              <a:ext uri="{FF2B5EF4-FFF2-40B4-BE49-F238E27FC236}">
                <a16:creationId xmlns:a16="http://schemas.microsoft.com/office/drawing/2014/main" id="{DCB1764C-CCBB-90D4-ADB2-70CC8664C738}"/>
              </a:ext>
            </a:extLst>
          </p:cNvPr>
          <p:cNvSpPr/>
          <p:nvPr/>
        </p:nvSpPr>
        <p:spPr>
          <a:xfrm>
            <a:off x="5389296" y="5440651"/>
            <a:ext cx="1796951" cy="2341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⚖️</a:t>
            </a:r>
            <a:r>
              <a:rPr lang="en-US" sz="14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 Critical Position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9">
            <a:extLst>
              <a:ext uri="{FF2B5EF4-FFF2-40B4-BE49-F238E27FC236}">
                <a16:creationId xmlns:a16="http://schemas.microsoft.com/office/drawing/2014/main" id="{D72E836B-BC07-62B2-655D-2956B7FE3653}"/>
              </a:ext>
            </a:extLst>
          </p:cNvPr>
          <p:cNvSpPr/>
          <p:nvPr/>
        </p:nvSpPr>
        <p:spPr>
          <a:xfrm>
            <a:off x="5389295" y="5747014"/>
            <a:ext cx="5807347" cy="8966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just">
              <a:lnSpc>
                <a:spcPct val="128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Neither factor alone explains Isaac's development. Outcomes emerge from incessant interaction between biology and environment. (Center on the Developing Child, 2023 and NHS England, 2024).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656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7E88FC4-A810-654A-443F-F24A585F3E51}"/>
              </a:ext>
            </a:extLst>
          </p:cNvPr>
          <p:cNvSpPr/>
          <p:nvPr/>
        </p:nvSpPr>
        <p:spPr>
          <a:xfrm>
            <a:off x="0" y="0"/>
            <a:ext cx="12192000" cy="8309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67306F-43F4-8BDC-3D68-A58E50F1A75D}"/>
              </a:ext>
            </a:extLst>
          </p:cNvPr>
          <p:cNvSpPr txBox="1"/>
          <p:nvPr/>
        </p:nvSpPr>
        <p:spPr>
          <a:xfrm>
            <a:off x="0" y="114300"/>
            <a:ext cx="11901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EE0000"/>
                </a:solidFill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IMPACT ON ISAAC'S DEVELOPMENT And WELLBEING</a:t>
            </a:r>
            <a:endParaRPr lang="en-US" sz="2400" dirty="0">
              <a:solidFill>
                <a:srgbClr val="EE0000"/>
              </a:solidFill>
              <a:latin typeface="Arial Black" panose="020B0A04020102020204" pitchFamily="34" charset="0"/>
            </a:endParaRPr>
          </a:p>
          <a:p>
            <a:pPr algn="ctr"/>
            <a:endParaRPr lang="en-US" sz="2400" dirty="0">
              <a:solidFill>
                <a:srgbClr val="EE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9" name="Image 0" descr="preencoded.png">
            <a:extLst>
              <a:ext uri="{FF2B5EF4-FFF2-40B4-BE49-F238E27FC236}">
                <a16:creationId xmlns:a16="http://schemas.microsoft.com/office/drawing/2014/main" id="{DD5E10EC-DFA0-3760-5CF7-FB83CFE011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6119" y="1501453"/>
            <a:ext cx="354360" cy="354360"/>
          </a:xfrm>
          <a:prstGeom prst="rect">
            <a:avLst/>
          </a:prstGeom>
        </p:spPr>
      </p:pic>
      <p:sp>
        <p:nvSpPr>
          <p:cNvPr id="11" name="Text 1">
            <a:extLst>
              <a:ext uri="{FF2B5EF4-FFF2-40B4-BE49-F238E27FC236}">
                <a16:creationId xmlns:a16="http://schemas.microsoft.com/office/drawing/2014/main" id="{C0D7DC17-A7A6-185E-B021-3C7947977DC7}"/>
              </a:ext>
            </a:extLst>
          </p:cNvPr>
          <p:cNvSpPr/>
          <p:nvPr/>
        </p:nvSpPr>
        <p:spPr>
          <a:xfrm>
            <a:off x="496119" y="2032992"/>
            <a:ext cx="1949276" cy="243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Emotional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2">
            <a:extLst>
              <a:ext uri="{FF2B5EF4-FFF2-40B4-BE49-F238E27FC236}">
                <a16:creationId xmlns:a16="http://schemas.microsoft.com/office/drawing/2014/main" id="{3089266D-FB12-F861-2912-F77DE9BB8F1E}"/>
              </a:ext>
            </a:extLst>
          </p:cNvPr>
          <p:cNvSpPr/>
          <p:nvPr/>
        </p:nvSpPr>
        <p:spPr>
          <a:xfrm>
            <a:off x="496119" y="2361754"/>
            <a:ext cx="3987254" cy="73000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Separation worry, increased dependency, reduced confidence.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Image 1" descr="preencoded.png">
            <a:extLst>
              <a:ext uri="{FF2B5EF4-FFF2-40B4-BE49-F238E27FC236}">
                <a16:creationId xmlns:a16="http://schemas.microsoft.com/office/drawing/2014/main" id="{64E8AD0C-A564-D13E-3444-06FAA298CE6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60553" y="1501453"/>
            <a:ext cx="354360" cy="354360"/>
          </a:xfrm>
          <a:prstGeom prst="rect">
            <a:avLst/>
          </a:prstGeom>
        </p:spPr>
      </p:pic>
      <p:sp>
        <p:nvSpPr>
          <p:cNvPr id="17" name="Text 3">
            <a:extLst>
              <a:ext uri="{FF2B5EF4-FFF2-40B4-BE49-F238E27FC236}">
                <a16:creationId xmlns:a16="http://schemas.microsoft.com/office/drawing/2014/main" id="{6B7F3709-81B7-A975-97FD-0BC260DEC4CD}"/>
              </a:ext>
            </a:extLst>
          </p:cNvPr>
          <p:cNvSpPr/>
          <p:nvPr/>
        </p:nvSpPr>
        <p:spPr>
          <a:xfrm>
            <a:off x="4660553" y="2032992"/>
            <a:ext cx="1949276" cy="243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Social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4">
            <a:extLst>
              <a:ext uri="{FF2B5EF4-FFF2-40B4-BE49-F238E27FC236}">
                <a16:creationId xmlns:a16="http://schemas.microsoft.com/office/drawing/2014/main" id="{CD600824-1235-99F6-5DA3-2470F5D442C3}"/>
              </a:ext>
            </a:extLst>
          </p:cNvPr>
          <p:cNvSpPr/>
          <p:nvPr/>
        </p:nvSpPr>
        <p:spPr>
          <a:xfrm>
            <a:off x="4660553" y="2361754"/>
            <a:ext cx="5612160" cy="354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Striving to engaging peers; withdrawal from group activities.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51C0C920-2C84-2609-38EF-30E6749BDC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6119" y="3098899"/>
            <a:ext cx="354360" cy="354360"/>
          </a:xfrm>
          <a:prstGeom prst="rect">
            <a:avLst/>
          </a:prstGeom>
        </p:spPr>
      </p:pic>
      <p:sp>
        <p:nvSpPr>
          <p:cNvPr id="23" name="Text 5">
            <a:extLst>
              <a:ext uri="{FF2B5EF4-FFF2-40B4-BE49-F238E27FC236}">
                <a16:creationId xmlns:a16="http://schemas.microsoft.com/office/drawing/2014/main" id="{D2B6F3F2-2E41-78D7-0330-B990A16FA506}"/>
              </a:ext>
            </a:extLst>
          </p:cNvPr>
          <p:cNvSpPr/>
          <p:nvPr/>
        </p:nvSpPr>
        <p:spPr>
          <a:xfrm>
            <a:off x="496119" y="3630439"/>
            <a:ext cx="1949276" cy="243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Language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6">
            <a:extLst>
              <a:ext uri="{FF2B5EF4-FFF2-40B4-BE49-F238E27FC236}">
                <a16:creationId xmlns:a16="http://schemas.microsoft.com/office/drawing/2014/main" id="{0226CE62-2FD4-8DAA-972B-9893AC936BEF}"/>
              </a:ext>
            </a:extLst>
          </p:cNvPr>
          <p:cNvSpPr/>
          <p:nvPr/>
        </p:nvSpPr>
        <p:spPr>
          <a:xfrm>
            <a:off x="496119" y="3959200"/>
            <a:ext cx="3987254" cy="73000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Limited social interaction diminishes communication opportunities. (EEF, 2024).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Image 3" descr="preencoded.png">
            <a:extLst>
              <a:ext uri="{FF2B5EF4-FFF2-40B4-BE49-F238E27FC236}">
                <a16:creationId xmlns:a16="http://schemas.microsoft.com/office/drawing/2014/main" id="{C225AC6C-A835-E8F4-97C9-ECCE90357E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60553" y="3098899"/>
            <a:ext cx="354360" cy="354360"/>
          </a:xfrm>
          <a:prstGeom prst="rect">
            <a:avLst/>
          </a:prstGeom>
        </p:spPr>
      </p:pic>
      <p:sp>
        <p:nvSpPr>
          <p:cNvPr id="29" name="Text 7">
            <a:extLst>
              <a:ext uri="{FF2B5EF4-FFF2-40B4-BE49-F238E27FC236}">
                <a16:creationId xmlns:a16="http://schemas.microsoft.com/office/drawing/2014/main" id="{2C206F94-CFC3-0D5E-D131-0520770E835E}"/>
              </a:ext>
            </a:extLst>
          </p:cNvPr>
          <p:cNvSpPr/>
          <p:nvPr/>
        </p:nvSpPr>
        <p:spPr>
          <a:xfrm>
            <a:off x="4660553" y="3630439"/>
            <a:ext cx="1949276" cy="243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Cognitive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8">
            <a:extLst>
              <a:ext uri="{FF2B5EF4-FFF2-40B4-BE49-F238E27FC236}">
                <a16:creationId xmlns:a16="http://schemas.microsoft.com/office/drawing/2014/main" id="{934E8AAF-C2D9-D679-EB7D-9C23BBBB0FFC}"/>
              </a:ext>
            </a:extLst>
          </p:cNvPr>
          <p:cNvSpPr/>
          <p:nvPr/>
        </p:nvSpPr>
        <p:spPr>
          <a:xfrm>
            <a:off x="4660553" y="3959200"/>
            <a:ext cx="3987329" cy="73000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Emotional distress decreases engagement in learning activities. (DfE, 2024).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B88B226-9307-F8AF-9C08-24CB814BD70B}"/>
              </a:ext>
            </a:extLst>
          </p:cNvPr>
          <p:cNvSpPr/>
          <p:nvPr/>
        </p:nvSpPr>
        <p:spPr>
          <a:xfrm>
            <a:off x="-47626" y="5253050"/>
            <a:ext cx="12192000" cy="16049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202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AEA94A9-D199-239C-0549-770517285A27}"/>
              </a:ext>
            </a:extLst>
          </p:cNvPr>
          <p:cNvSpPr/>
          <p:nvPr/>
        </p:nvSpPr>
        <p:spPr>
          <a:xfrm>
            <a:off x="0" y="0"/>
            <a:ext cx="5886449" cy="12144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C87AFA-B6B0-AF68-4639-86B99654C687}"/>
              </a:ext>
            </a:extLst>
          </p:cNvPr>
          <p:cNvSpPr txBox="1"/>
          <p:nvPr/>
        </p:nvSpPr>
        <p:spPr>
          <a:xfrm>
            <a:off x="171450" y="142875"/>
            <a:ext cx="5372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THEORY-INFORMED SUPPORT PLAN</a:t>
            </a:r>
            <a:endParaRPr lang="en-US" sz="2000" dirty="0">
              <a:latin typeface="Arial Black" panose="020B0A04020102020204" pitchFamily="34" charset="0"/>
            </a:endParaRPr>
          </a:p>
          <a:p>
            <a:pPr algn="ctr"/>
            <a:endParaRPr lang="en-US" sz="2000" dirty="0">
              <a:latin typeface="Arial Black" panose="020B0A04020102020204" pitchFamily="34" charset="0"/>
            </a:endParaRPr>
          </a:p>
        </p:txBody>
      </p:sp>
      <p:pic>
        <p:nvPicPr>
          <p:cNvPr id="7" name="Image 0" descr="preencoded.png">
            <a:extLst>
              <a:ext uri="{FF2B5EF4-FFF2-40B4-BE49-F238E27FC236}">
                <a16:creationId xmlns:a16="http://schemas.microsoft.com/office/drawing/2014/main" id="{F98694B6-DDB9-FEA7-EB73-A8CFA6AF1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214438"/>
            <a:ext cx="5886449" cy="5500687"/>
          </a:xfrm>
          <a:prstGeom prst="rect">
            <a:avLst/>
          </a:prstGeom>
        </p:spPr>
      </p:pic>
      <p:sp>
        <p:nvSpPr>
          <p:cNvPr id="10" name="Text 1">
            <a:extLst>
              <a:ext uri="{FF2B5EF4-FFF2-40B4-BE49-F238E27FC236}">
                <a16:creationId xmlns:a16="http://schemas.microsoft.com/office/drawing/2014/main" id="{0E89F7A5-865F-F007-50CC-B060E021129C}"/>
              </a:ext>
            </a:extLst>
          </p:cNvPr>
          <p:cNvSpPr/>
          <p:nvPr/>
        </p:nvSpPr>
        <p:spPr>
          <a:xfrm>
            <a:off x="7007280" y="993077"/>
            <a:ext cx="374203" cy="23830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01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2">
            <a:extLst>
              <a:ext uri="{FF2B5EF4-FFF2-40B4-BE49-F238E27FC236}">
                <a16:creationId xmlns:a16="http://schemas.microsoft.com/office/drawing/2014/main" id="{828C656B-A729-24E9-E175-827E8B228C12}"/>
              </a:ext>
            </a:extLst>
          </p:cNvPr>
          <p:cNvSpPr/>
          <p:nvPr/>
        </p:nvSpPr>
        <p:spPr>
          <a:xfrm>
            <a:off x="7407332" y="1062419"/>
            <a:ext cx="4222695" cy="99106"/>
          </a:xfrm>
          <a:prstGeom prst="rect">
            <a:avLst/>
          </a:prstGeom>
          <a:solidFill>
            <a:srgbClr val="6237C8"/>
          </a:solidFill>
          <a:ln/>
        </p:spPr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E4E66381-79DE-A0AE-135D-7FED3F3489AF}"/>
              </a:ext>
            </a:extLst>
          </p:cNvPr>
          <p:cNvSpPr/>
          <p:nvPr/>
        </p:nvSpPr>
        <p:spPr>
          <a:xfrm>
            <a:off x="7007280" y="1252831"/>
            <a:ext cx="2812943" cy="3277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Key Worker Assignment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4">
            <a:extLst>
              <a:ext uri="{FF2B5EF4-FFF2-40B4-BE49-F238E27FC236}">
                <a16:creationId xmlns:a16="http://schemas.microsoft.com/office/drawing/2014/main" id="{66FA8831-6390-07F0-FF4C-CAB2BAB1DF7D}"/>
              </a:ext>
            </a:extLst>
          </p:cNvPr>
          <p:cNvSpPr/>
          <p:nvPr/>
        </p:nvSpPr>
        <p:spPr>
          <a:xfrm>
            <a:off x="7007281" y="1548361"/>
            <a:ext cx="4222695" cy="5242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Consistent adult for predictable, enthusiastically responsive communications.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5">
            <a:extLst>
              <a:ext uri="{FF2B5EF4-FFF2-40B4-BE49-F238E27FC236}">
                <a16:creationId xmlns:a16="http://schemas.microsoft.com/office/drawing/2014/main" id="{C952399D-4FD3-11B9-26ED-EB162FDA76AC}"/>
              </a:ext>
            </a:extLst>
          </p:cNvPr>
          <p:cNvSpPr/>
          <p:nvPr/>
        </p:nvSpPr>
        <p:spPr>
          <a:xfrm>
            <a:off x="7007281" y="2616844"/>
            <a:ext cx="355212" cy="15415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02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6">
            <a:extLst>
              <a:ext uri="{FF2B5EF4-FFF2-40B4-BE49-F238E27FC236}">
                <a16:creationId xmlns:a16="http://schemas.microsoft.com/office/drawing/2014/main" id="{E621C45C-0CBF-DDC1-DB00-562948FD9446}"/>
              </a:ext>
            </a:extLst>
          </p:cNvPr>
          <p:cNvSpPr/>
          <p:nvPr/>
        </p:nvSpPr>
        <p:spPr>
          <a:xfrm>
            <a:off x="7378761" y="2650980"/>
            <a:ext cx="4008383" cy="91589"/>
          </a:xfrm>
          <a:prstGeom prst="rect">
            <a:avLst/>
          </a:prstGeom>
          <a:solidFill>
            <a:srgbClr val="6237C8"/>
          </a:solidFill>
          <a:ln/>
        </p:spPr>
      </p:sp>
      <p:sp>
        <p:nvSpPr>
          <p:cNvPr id="22" name="Text 7">
            <a:extLst>
              <a:ext uri="{FF2B5EF4-FFF2-40B4-BE49-F238E27FC236}">
                <a16:creationId xmlns:a16="http://schemas.microsoft.com/office/drawing/2014/main" id="{219D41B1-BEC4-067B-21C2-1E132395C8C4}"/>
              </a:ext>
            </a:extLst>
          </p:cNvPr>
          <p:cNvSpPr/>
          <p:nvPr/>
        </p:nvSpPr>
        <p:spPr>
          <a:xfrm>
            <a:off x="7007280" y="2874017"/>
            <a:ext cx="3566251" cy="212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Parental Mental Health Referral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8">
            <a:extLst>
              <a:ext uri="{FF2B5EF4-FFF2-40B4-BE49-F238E27FC236}">
                <a16:creationId xmlns:a16="http://schemas.microsoft.com/office/drawing/2014/main" id="{C3100137-FC4A-77D8-122D-19750994C0FB}"/>
              </a:ext>
            </a:extLst>
          </p:cNvPr>
          <p:cNvSpPr/>
          <p:nvPr/>
        </p:nvSpPr>
        <p:spPr>
          <a:xfrm>
            <a:off x="7007281" y="3219279"/>
            <a:ext cx="4008383" cy="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Attach mother to NHS mental health services; parenting confidence programmes. (NICE, 2024).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9">
            <a:extLst>
              <a:ext uri="{FF2B5EF4-FFF2-40B4-BE49-F238E27FC236}">
                <a16:creationId xmlns:a16="http://schemas.microsoft.com/office/drawing/2014/main" id="{80A96448-A146-1841-6FB8-2AA9A6849547}"/>
              </a:ext>
            </a:extLst>
          </p:cNvPr>
          <p:cNvSpPr/>
          <p:nvPr/>
        </p:nvSpPr>
        <p:spPr>
          <a:xfrm>
            <a:off x="7007281" y="4272213"/>
            <a:ext cx="336220" cy="28140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Petrona Light" pitchFamily="34" charset="-122"/>
                <a:cs typeface="Arial" panose="020B0604020202020204" pitchFamily="34" charset="0"/>
              </a:rPr>
              <a:t>03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10">
            <a:extLst>
              <a:ext uri="{FF2B5EF4-FFF2-40B4-BE49-F238E27FC236}">
                <a16:creationId xmlns:a16="http://schemas.microsoft.com/office/drawing/2014/main" id="{9E6E6416-125E-E18D-7666-2B8A284E7AAD}"/>
              </a:ext>
            </a:extLst>
          </p:cNvPr>
          <p:cNvSpPr/>
          <p:nvPr/>
        </p:nvSpPr>
        <p:spPr>
          <a:xfrm>
            <a:off x="7221595" y="4379480"/>
            <a:ext cx="3794069" cy="77214"/>
          </a:xfrm>
          <a:prstGeom prst="rect">
            <a:avLst/>
          </a:prstGeom>
          <a:solidFill>
            <a:srgbClr val="6237C8"/>
          </a:solidFill>
          <a:ln/>
        </p:spPr>
      </p:sp>
      <p:sp>
        <p:nvSpPr>
          <p:cNvPr id="30" name="Text 11">
            <a:extLst>
              <a:ext uri="{FF2B5EF4-FFF2-40B4-BE49-F238E27FC236}">
                <a16:creationId xmlns:a16="http://schemas.microsoft.com/office/drawing/2014/main" id="{2FBAC84E-5819-AD4F-7377-63338DB81764}"/>
              </a:ext>
            </a:extLst>
          </p:cNvPr>
          <p:cNvSpPr/>
          <p:nvPr/>
        </p:nvSpPr>
        <p:spPr>
          <a:xfrm>
            <a:off x="7007281" y="4518284"/>
            <a:ext cx="2311906" cy="386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Emotion Coaching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12">
            <a:extLst>
              <a:ext uri="{FF2B5EF4-FFF2-40B4-BE49-F238E27FC236}">
                <a16:creationId xmlns:a16="http://schemas.microsoft.com/office/drawing/2014/main" id="{127F61DF-C93A-C6E4-9C86-7AEE104DABFD}"/>
              </a:ext>
            </a:extLst>
          </p:cNvPr>
          <p:cNvSpPr/>
          <p:nvPr/>
        </p:nvSpPr>
        <p:spPr>
          <a:xfrm>
            <a:off x="7007281" y="4783744"/>
            <a:ext cx="3794069" cy="619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Feelings charts, </a:t>
            </a:r>
            <a:r>
              <a:rPr lang="en-US" sz="1400" dirty="0" err="1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organised</a:t>
            </a: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 transitions, and language-rich play.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13">
            <a:extLst>
              <a:ext uri="{FF2B5EF4-FFF2-40B4-BE49-F238E27FC236}">
                <a16:creationId xmlns:a16="http://schemas.microsoft.com/office/drawing/2014/main" id="{D33E25E8-3909-C47B-396A-4611A59268BC}"/>
              </a:ext>
            </a:extLst>
          </p:cNvPr>
          <p:cNvSpPr/>
          <p:nvPr/>
        </p:nvSpPr>
        <p:spPr>
          <a:xfrm>
            <a:off x="7007281" y="5424868"/>
            <a:ext cx="345082" cy="358824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04</a:t>
            </a:r>
            <a:endParaRPr lang="en-US" sz="1600" dirty="0"/>
          </a:p>
        </p:txBody>
      </p:sp>
      <p:sp>
        <p:nvSpPr>
          <p:cNvPr id="36" name="Shape 14">
            <a:extLst>
              <a:ext uri="{FF2B5EF4-FFF2-40B4-BE49-F238E27FC236}">
                <a16:creationId xmlns:a16="http://schemas.microsoft.com/office/drawing/2014/main" id="{29083F05-C134-4CD6-11E6-7A646D81D75C}"/>
              </a:ext>
            </a:extLst>
          </p:cNvPr>
          <p:cNvSpPr/>
          <p:nvPr/>
        </p:nvSpPr>
        <p:spPr>
          <a:xfrm flipV="1">
            <a:off x="7335894" y="5520908"/>
            <a:ext cx="3894082" cy="91589"/>
          </a:xfrm>
          <a:prstGeom prst="rect">
            <a:avLst/>
          </a:prstGeom>
          <a:solidFill>
            <a:srgbClr val="6237C8"/>
          </a:solidFill>
          <a:ln/>
        </p:spPr>
      </p:sp>
      <p:sp>
        <p:nvSpPr>
          <p:cNvPr id="38" name="Text 15">
            <a:extLst>
              <a:ext uri="{FF2B5EF4-FFF2-40B4-BE49-F238E27FC236}">
                <a16:creationId xmlns:a16="http://schemas.microsoft.com/office/drawing/2014/main" id="{1852F6AD-5F8C-D796-1D1E-5BC446BCB102}"/>
              </a:ext>
            </a:extLst>
          </p:cNvPr>
          <p:cNvSpPr/>
          <p:nvPr/>
        </p:nvSpPr>
        <p:spPr>
          <a:xfrm>
            <a:off x="7007281" y="5663140"/>
            <a:ext cx="3031000" cy="4934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Multi-Agency Collaboration</a:t>
            </a:r>
            <a:endParaRPr lang="en-US" sz="1600" dirty="0"/>
          </a:p>
        </p:txBody>
      </p:sp>
      <p:sp>
        <p:nvSpPr>
          <p:cNvPr id="40" name="Text 16">
            <a:extLst>
              <a:ext uri="{FF2B5EF4-FFF2-40B4-BE49-F238E27FC236}">
                <a16:creationId xmlns:a16="http://schemas.microsoft.com/office/drawing/2014/main" id="{59DE36B7-EB74-C2C9-7A24-592F5A1A25E1}"/>
              </a:ext>
            </a:extLst>
          </p:cNvPr>
          <p:cNvSpPr/>
          <p:nvPr/>
        </p:nvSpPr>
        <p:spPr>
          <a:xfrm>
            <a:off x="7007281" y="5911461"/>
            <a:ext cx="3894082" cy="78937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400" dirty="0">
                <a:latin typeface="Inter" pitchFamily="34" charset="0"/>
                <a:ea typeface="Inter" pitchFamily="34" charset="-122"/>
                <a:cs typeface="Inter" pitchFamily="34" charset="-120"/>
              </a:rPr>
              <a:t>Speech therapists, health visitors, family aid coordinated care. (RCSLT, 2024).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978100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FB51A21-CBE1-9F48-1400-42620A68CD06}"/>
              </a:ext>
            </a:extLst>
          </p:cNvPr>
          <p:cNvSpPr/>
          <p:nvPr/>
        </p:nvSpPr>
        <p:spPr>
          <a:xfrm>
            <a:off x="0" y="0"/>
            <a:ext cx="12192000" cy="1028700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A1EEF0-D579-602A-2185-EA463C03364A}"/>
              </a:ext>
            </a:extLst>
          </p:cNvPr>
          <p:cNvSpPr txBox="1"/>
          <p:nvPr/>
        </p:nvSpPr>
        <p:spPr>
          <a:xfrm>
            <a:off x="1600200" y="242888"/>
            <a:ext cx="99441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Critical Evaluation of Bowlby's Theory</a:t>
            </a:r>
            <a:endParaRPr lang="en-US" sz="2400" dirty="0">
              <a:latin typeface="Arial Black" panose="020B0A04020102020204" pitchFamily="34" charset="0"/>
            </a:endParaRPr>
          </a:p>
          <a:p>
            <a:pPr algn="ctr"/>
            <a:endParaRPr lang="en-US" sz="2400" dirty="0">
              <a:latin typeface="Arial Black" panose="020B0A04020102020204" pitchFamily="34" charset="0"/>
            </a:endParaRPr>
          </a:p>
        </p:txBody>
      </p:sp>
      <p:pic>
        <p:nvPicPr>
          <p:cNvPr id="7" name="Image 0" descr="preencoded.png">
            <a:extLst>
              <a:ext uri="{FF2B5EF4-FFF2-40B4-BE49-F238E27FC236}">
                <a16:creationId xmlns:a16="http://schemas.microsoft.com/office/drawing/2014/main" id="{289A148A-2C11-0A71-9ABC-3CC72E8B4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028701"/>
            <a:ext cx="4914900" cy="5829300"/>
          </a:xfrm>
          <a:prstGeom prst="rect">
            <a:avLst/>
          </a:prstGeom>
        </p:spPr>
      </p:pic>
      <p:sp>
        <p:nvSpPr>
          <p:cNvPr id="10" name="Text 1">
            <a:extLst>
              <a:ext uri="{FF2B5EF4-FFF2-40B4-BE49-F238E27FC236}">
                <a16:creationId xmlns:a16="http://schemas.microsoft.com/office/drawing/2014/main" id="{6AA7157A-C833-53BA-5473-419D3AEF163E}"/>
              </a:ext>
            </a:extLst>
          </p:cNvPr>
          <p:cNvSpPr/>
          <p:nvPr/>
        </p:nvSpPr>
        <p:spPr>
          <a:xfrm>
            <a:off x="5819254" y="1746430"/>
            <a:ext cx="4499467" cy="1789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b="1" dirty="0">
                <a:solidFill>
                  <a:srgbClr val="F95F88"/>
                </a:solidFill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✓ Strengths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6698A3D5-2FED-4A1F-980C-040CEAAB5DB9}"/>
              </a:ext>
            </a:extLst>
          </p:cNvPr>
          <p:cNvSpPr/>
          <p:nvPr/>
        </p:nvSpPr>
        <p:spPr>
          <a:xfrm>
            <a:off x="5819253" y="2001819"/>
            <a:ext cx="5596459" cy="10644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16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Strong evidence linking attachment security to later outcomes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16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Widely applied in early years and health/social care practice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16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Supports early involvement; helps practitioners identify emotional needs (Cassidy, 2023 and NICE, 2024).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78BEE902-4D66-4D86-D085-5D2EF597FA90}"/>
              </a:ext>
            </a:extLst>
          </p:cNvPr>
          <p:cNvSpPr/>
          <p:nvPr/>
        </p:nvSpPr>
        <p:spPr>
          <a:xfrm>
            <a:off x="5819254" y="3442770"/>
            <a:ext cx="4499467" cy="2279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b="1" dirty="0">
                <a:solidFill>
                  <a:srgbClr val="F95F88"/>
                </a:solidFill>
                <a:latin typeface="Arial Black" panose="020B0A04020102020204" pitchFamily="34" charset="0"/>
                <a:ea typeface="Petrona Bold" pitchFamily="34" charset="-122"/>
                <a:cs typeface="Petrona Bold" pitchFamily="34" charset="-120"/>
              </a:rPr>
              <a:t>✗ Limitations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16" name="Text 4">
            <a:extLst>
              <a:ext uri="{FF2B5EF4-FFF2-40B4-BE49-F238E27FC236}">
                <a16:creationId xmlns:a16="http://schemas.microsoft.com/office/drawing/2014/main" id="{89670021-471C-4658-CE5F-955F2E2E7A23}"/>
              </a:ext>
            </a:extLst>
          </p:cNvPr>
          <p:cNvSpPr/>
          <p:nvPr/>
        </p:nvSpPr>
        <p:spPr>
          <a:xfrm>
            <a:off x="5819253" y="3698159"/>
            <a:ext cx="5596459" cy="135575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342900" indent="-342900" algn="just">
              <a:lnSpc>
                <a:spcPct val="116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Overemphasises the mother-child dyad; underestimates wider social effects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6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Cultural differences challenge universal assumptions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6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Expansion is shaped by multiple factors beyond attachment (Keller, 2024 and Harris, 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5">
            <a:extLst>
              <a:ext uri="{FF2B5EF4-FFF2-40B4-BE49-F238E27FC236}">
                <a16:creationId xmlns:a16="http://schemas.microsoft.com/office/drawing/2014/main" id="{25F1E1E3-D805-24C8-CCA5-6C9B02701443}"/>
              </a:ext>
            </a:extLst>
          </p:cNvPr>
          <p:cNvSpPr/>
          <p:nvPr/>
        </p:nvSpPr>
        <p:spPr>
          <a:xfrm>
            <a:off x="5819253" y="5148646"/>
            <a:ext cx="5596459" cy="911647"/>
          </a:xfrm>
          <a:prstGeom prst="roundRect">
            <a:avLst>
              <a:gd name="adj" fmla="val 4796"/>
            </a:avLst>
          </a:prstGeom>
          <a:solidFill>
            <a:srgbClr val="B6D6FC"/>
          </a:solidFill>
          <a:ln/>
        </p:spPr>
      </p:sp>
      <p:pic>
        <p:nvPicPr>
          <p:cNvPr id="20" name="Image 1" descr="preencoded.png">
            <a:extLst>
              <a:ext uri="{FF2B5EF4-FFF2-40B4-BE49-F238E27FC236}">
                <a16:creationId xmlns:a16="http://schemas.microsoft.com/office/drawing/2014/main" id="{BF388B1F-C762-2F14-AEE0-B23072DF9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3358" y="5297102"/>
            <a:ext cx="309881" cy="104105"/>
          </a:xfrm>
          <a:prstGeom prst="rect">
            <a:avLst/>
          </a:prstGeom>
        </p:spPr>
      </p:pic>
      <p:sp>
        <p:nvSpPr>
          <p:cNvPr id="22" name="Text 6">
            <a:extLst>
              <a:ext uri="{FF2B5EF4-FFF2-40B4-BE49-F238E27FC236}">
                <a16:creationId xmlns:a16="http://schemas.microsoft.com/office/drawing/2014/main" id="{EA879164-1307-4627-9A06-990A04340845}"/>
              </a:ext>
            </a:extLst>
          </p:cNvPr>
          <p:cNvSpPr/>
          <p:nvPr/>
        </p:nvSpPr>
        <p:spPr>
          <a:xfrm>
            <a:off x="6157539" y="5243375"/>
            <a:ext cx="5029573" cy="722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In London's diverse communities, extended family caregiving may support healthy attachment practitioners must avoid culturally biased molds. (DfE, 2024).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4781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9D3B2E7A-9D8C-FCC7-6656-E86954B50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057650" cy="6858000"/>
          </a:xfrm>
          <a:prstGeom prst="rect">
            <a:avLst/>
          </a:prstGeom>
        </p:spPr>
      </p:pic>
      <p:sp>
        <p:nvSpPr>
          <p:cNvPr id="7" name="Text 0">
            <a:extLst>
              <a:ext uri="{FF2B5EF4-FFF2-40B4-BE49-F238E27FC236}">
                <a16:creationId xmlns:a16="http://schemas.microsoft.com/office/drawing/2014/main" id="{452BDB70-F5DE-C879-6157-7265E13722F6}"/>
              </a:ext>
            </a:extLst>
          </p:cNvPr>
          <p:cNvSpPr/>
          <p:nvPr/>
        </p:nvSpPr>
        <p:spPr>
          <a:xfrm>
            <a:off x="5482463" y="389258"/>
            <a:ext cx="5024586" cy="4339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00" b="1" dirty="0">
                <a:solidFill>
                  <a:srgbClr val="F95F88"/>
                </a:solidFill>
                <a:latin typeface="Arial" panose="020B0604020202020204" pitchFamily="34" charset="0"/>
                <a:ea typeface="Petrona Bold" pitchFamily="34" charset="-122"/>
                <a:cs typeface="Arial" panose="020B0604020202020204" pitchFamily="34" charset="0"/>
              </a:rPr>
              <a:t>CONCLUSION AND KEY TAKEAWAYS</a:t>
            </a:r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1" descr="preencoded.png">
            <a:extLst>
              <a:ext uri="{FF2B5EF4-FFF2-40B4-BE49-F238E27FC236}">
                <a16:creationId xmlns:a16="http://schemas.microsoft.com/office/drawing/2014/main" id="{C452B11D-147D-8668-370F-1EAD5F414F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29790" y="1326770"/>
            <a:ext cx="220654" cy="223134"/>
          </a:xfrm>
          <a:prstGeom prst="rect">
            <a:avLst/>
          </a:prstGeom>
        </p:spPr>
      </p:pic>
      <p:sp>
        <p:nvSpPr>
          <p:cNvPr id="11" name="Text 1">
            <a:extLst>
              <a:ext uri="{FF2B5EF4-FFF2-40B4-BE49-F238E27FC236}">
                <a16:creationId xmlns:a16="http://schemas.microsoft.com/office/drawing/2014/main" id="{80AD8EDF-7CF7-ABC7-59D5-13E3B6AA7E81}"/>
              </a:ext>
            </a:extLst>
          </p:cNvPr>
          <p:cNvSpPr/>
          <p:nvPr/>
        </p:nvSpPr>
        <p:spPr>
          <a:xfrm>
            <a:off x="5892707" y="1320482"/>
            <a:ext cx="5024586" cy="674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Bowlby's theory provides a strong explanatory framework for Isaac's difficulties linking maternal depression, disrupted care, and relocation to attachment insecurity.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Image 2" descr="preencoded.png">
            <a:extLst>
              <a:ext uri="{FF2B5EF4-FFF2-40B4-BE49-F238E27FC236}">
                <a16:creationId xmlns:a16="http://schemas.microsoft.com/office/drawing/2014/main" id="{30E468EA-F033-9A80-BF38-DF1A8A9698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29789" y="2238786"/>
            <a:ext cx="228111" cy="284076"/>
          </a:xfrm>
          <a:prstGeom prst="rect">
            <a:avLst/>
          </a:prstGeom>
        </p:spPr>
      </p:pic>
      <p:sp>
        <p:nvSpPr>
          <p:cNvPr id="15" name="Text 2">
            <a:extLst>
              <a:ext uri="{FF2B5EF4-FFF2-40B4-BE49-F238E27FC236}">
                <a16:creationId xmlns:a16="http://schemas.microsoft.com/office/drawing/2014/main" id="{C3DD6C5B-0256-4AB7-286D-E6BCBD008E60}"/>
              </a:ext>
            </a:extLst>
          </p:cNvPr>
          <p:cNvSpPr/>
          <p:nvPr/>
        </p:nvSpPr>
        <p:spPr>
          <a:xfrm>
            <a:off x="5892706" y="2232498"/>
            <a:ext cx="5194393" cy="5728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Expansion reflects nature–nurture interaction; neither biology nor atmosphere alone is sufficient.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Image 3" descr="preencoded.png">
            <a:extLst>
              <a:ext uri="{FF2B5EF4-FFF2-40B4-BE49-F238E27FC236}">
                <a16:creationId xmlns:a16="http://schemas.microsoft.com/office/drawing/2014/main" id="{921C870B-5A94-B71E-3B03-BAF87FA0BF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29790" y="3048715"/>
            <a:ext cx="220654" cy="273177"/>
          </a:xfrm>
          <a:prstGeom prst="rect">
            <a:avLst/>
          </a:prstGeom>
        </p:spPr>
      </p:pic>
      <p:sp>
        <p:nvSpPr>
          <p:cNvPr id="19" name="Text 3">
            <a:extLst>
              <a:ext uri="{FF2B5EF4-FFF2-40B4-BE49-F238E27FC236}">
                <a16:creationId xmlns:a16="http://schemas.microsoft.com/office/drawing/2014/main" id="{9C74B803-1FBF-DB2D-B1C2-C73C6AF8E136}"/>
              </a:ext>
            </a:extLst>
          </p:cNvPr>
          <p:cNvSpPr/>
          <p:nvPr/>
        </p:nvSpPr>
        <p:spPr>
          <a:xfrm>
            <a:off x="5892707" y="3042428"/>
            <a:ext cx="5024586" cy="8262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Attachment-based interventions: key workers, parental support, emotion coaching can advance emotional, social, and language outcomes.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Image 4" descr="preencoded.png">
            <a:extLst>
              <a:ext uri="{FF2B5EF4-FFF2-40B4-BE49-F238E27FC236}">
                <a16:creationId xmlns:a16="http://schemas.microsoft.com/office/drawing/2014/main" id="{655BCF66-1F76-8674-C5C6-354D49082F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29789" y="3875007"/>
            <a:ext cx="213053" cy="270372"/>
          </a:xfrm>
          <a:prstGeom prst="rect">
            <a:avLst/>
          </a:prstGeom>
        </p:spPr>
      </p:pic>
      <p:sp>
        <p:nvSpPr>
          <p:cNvPr id="23" name="Text 4">
            <a:extLst>
              <a:ext uri="{FF2B5EF4-FFF2-40B4-BE49-F238E27FC236}">
                <a16:creationId xmlns:a16="http://schemas.microsoft.com/office/drawing/2014/main" id="{477F9D8A-F5D7-F3DE-F1F9-F336B655356E}"/>
              </a:ext>
            </a:extLst>
          </p:cNvPr>
          <p:cNvSpPr/>
          <p:nvPr/>
        </p:nvSpPr>
        <p:spPr>
          <a:xfrm>
            <a:off x="5892706" y="3868719"/>
            <a:ext cx="4851493" cy="8178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Theory must be applied critically and culturally within diverse communities. Early, harmonized support is key. (NICE, 2024 and NHS England, 2024).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914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AF981D-21E1-B885-5D54-C05C94893804}"/>
              </a:ext>
            </a:extLst>
          </p:cNvPr>
          <p:cNvSpPr txBox="1"/>
          <p:nvPr/>
        </p:nvSpPr>
        <p:spPr>
          <a:xfrm>
            <a:off x="542925" y="385763"/>
            <a:ext cx="1145857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 Black" panose="020B0A04020102020204" pitchFamily="34" charset="0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loss. Volume 1: Attachment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London: Penguin Books.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Cassidy, J. and Shaver, P.R. (eds.) (2023)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Handbook of attachment: Theory, research, and clinical applications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New York: Guilford Press.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Center on the Developing Child (2023)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Place matters: The environment we create shapes the foundations of healthy development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https://developingchild.harvard.edu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(DfE) (2024)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years foundation stage: Setting the standards for learning, development and care for children from birth to five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https://www.gov.uk/government/publications/early-years-foundation-stage-framework--2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Education Endowment Foundation (EEF) (2024)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Preparing for literacy guidance report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London: Education Endowment Foundation.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https://educationendowmentfoundation.org.uk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Harris, J.R. (2023)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nurture assumption: Why children turn out the way they do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Revised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London: Bloomsbury Publishing.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Keller, H. (2024)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Cultures of infancy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3rd 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933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976</Words>
  <Application>Microsoft Office PowerPoint</Application>
  <PresentationFormat>Widescreen</PresentationFormat>
  <Paragraphs>106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fatoumata malika Dosso</cp:lastModifiedBy>
  <cp:revision>5</cp:revision>
  <dcterms:created xsi:type="dcterms:W3CDTF">2026-06-12T19:56:10Z</dcterms:created>
  <dcterms:modified xsi:type="dcterms:W3CDTF">2026-07-13T09:41:59Z</dcterms:modified>
</cp:coreProperties>
</file>