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58" r:id="rId7"/>
    <p:sldId id="259" r:id="rId8"/>
    <p:sldId id="260" r:id="rId9"/>
    <p:sldId id="278" r:id="rId10"/>
    <p:sldId id="262" r:id="rId11"/>
    <p:sldId id="263" r:id="rId12"/>
    <p:sldId id="264" r:id="rId13"/>
    <p:sldId id="265" r:id="rId14"/>
    <p:sldId id="266" r:id="rId15"/>
    <p:sldId id="279" r:id="rId16"/>
    <p:sldId id="280" r:id="rId17"/>
    <p:sldId id="276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DC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5781" autoAdjust="0"/>
  </p:normalViewPr>
  <p:slideViewPr>
    <p:cSldViewPr snapToGrid="0">
      <p:cViewPr varScale="1">
        <p:scale>
          <a:sx n="111" d="100"/>
          <a:sy n="111" d="100"/>
        </p:scale>
        <p:origin x="608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1773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1A5C42-4636-4A6A-9001-CA7CD97B0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57720-6EA2-4C0E-AB19-0A22BCDB83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D6417F6-8B5B-42F4-8AF0-0BCBC1E23D82}" type="datetime1">
              <a:rPr lang="en-GB" smtClean="0"/>
              <a:pPr rtl="0"/>
              <a:t>10/12/2024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4AC616-D2D2-4742-9683-2A537932A1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7EE012-E187-4EEE-9C2F-2125BF40862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481155F-8354-4019-9356-1A95703B072D}" type="slidenum">
              <a:rPr lang="en-GB" smtClean="0"/>
              <a:pPr rtl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6059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1B9D4A-BB35-4BC8-9F7C-2FFFAAC30736}" type="datetime1">
              <a:rPr lang="en-GB" smtClean="0"/>
              <a:pPr/>
              <a:t>10/12/2024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071D96E-4CA2-485E-9EE5-CEB7143ACC3B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1185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57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7825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22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873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550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6822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98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940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7995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6679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04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A98BBA-4810-8292-9938-DEAAF1E587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0B2367-362C-BF18-1AD7-7459E86921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A74CE7-7E87-0ABC-E15A-7B36F21F48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E7DA8E-6A70-CA68-C027-50F7F48F95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035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96194-5FA8-1809-1D66-2783F9A6F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B194C-C1FA-D20C-D92E-96C6337D8A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97DBC0-C492-EB49-7EC4-E663449490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96F85-46FD-D52E-F25A-76952455E5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071D96E-4CA2-485E-9EE5-CEB7143ACC3B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4195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071D96E-4CA2-485E-9EE5-CEB7143ACC3B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011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7FFE5B-C2CA-473D-8FCA-B26579CCBAA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FF4BA3E-4135-4F80-B1C8-C84CDF7C54A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752100" y="739303"/>
            <a:ext cx="6825035" cy="5379395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AABB7-A562-4A3F-9DDF-2CE3D13726D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22977" y="1663435"/>
            <a:ext cx="5869021" cy="2003898"/>
          </a:xfrm>
          <a:solidFill>
            <a:schemeClr val="accent2">
              <a:alpha val="80000"/>
            </a:schemeClr>
          </a:solidFill>
        </p:spPr>
        <p:txBody>
          <a:bodyPr lIns="557784" tIns="530352" rtlCol="0" anchor="t">
            <a:noAutofit/>
          </a:bodyPr>
          <a:lstStyle>
            <a:lvl1pPr algn="l">
              <a:lnSpc>
                <a:spcPct val="80000"/>
              </a:lnSpc>
              <a:defRPr sz="5400" cap="all" spc="400" baseline="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D15807FE-36E0-49EF-93A4-5B9AD83871B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22159" y="2878246"/>
            <a:ext cx="4925188" cy="339247"/>
          </a:xfrm>
        </p:spPr>
        <p:txBody>
          <a:bodyPr rtlCol="0">
            <a:noAutofit/>
          </a:bodyPr>
          <a:lstStyle>
            <a:lvl1pPr marL="0" indent="0" algn="l">
              <a:buNone/>
              <a:defRPr sz="2400" spc="100" baseline="0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352351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9B8705-C027-4E12-892E-C32FF13296F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ED685DB5-FA77-4C19-88B8-5A8D733B42B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5012530" y="0"/>
            <a:ext cx="7196138" cy="6867376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6919B-FFF8-4FED-8A44-48A7E600E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F28B0-8A34-4E86-9FE3-20BD880CD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E1CCB-96B6-4D9F-A932-D0EBDBD7D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F7CB735-9F66-41A8-8F1D-4B66FE1D115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2" y="1672143"/>
            <a:ext cx="6019802" cy="3513714"/>
          </a:xfrm>
          <a:solidFill>
            <a:schemeClr val="accent6">
              <a:alpha val="80000"/>
            </a:schemeClr>
          </a:solidFill>
        </p:spPr>
        <p:txBody>
          <a:bodyPr lIns="676656" tIns="795528" rtlCol="0" anchor="t">
            <a:normAutofit/>
          </a:bodyPr>
          <a:lstStyle>
            <a:lvl1pPr>
              <a:defRPr sz="280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4A51F916-D1A0-40B2-A894-1C597A7AAFB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4575" y="3007594"/>
            <a:ext cx="4850550" cy="1731145"/>
          </a:xfrm>
        </p:spPr>
        <p:txBody>
          <a:bodyPr rtlCol="0"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236195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95BA1F-6B83-4358-A202-FD15470976A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C10F8-CB40-4BDD-AA21-7DDC300FE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969F5-F9D0-4A38-8C6C-86005388F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33B3F-10CE-4363-805C-361CA4941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8EABAB15-C887-420D-92A1-24DBD62EE55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729926"/>
            <a:ext cx="3581400" cy="5388772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7E8EA93-3F05-4D28-8B15-91D6789458B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46476" y="1921400"/>
            <a:ext cx="2289974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B4EBCE5D-8795-44C7-8196-051689C6FE2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46476" y="2245710"/>
            <a:ext cx="2289974" cy="17395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195044F5-86E3-4A1C-B3C8-6E3422E5B41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065518" y="2245710"/>
            <a:ext cx="2289974" cy="17395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4C9BA1BF-0690-4DB5-9BBC-31D1948D82A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746476" y="4443157"/>
            <a:ext cx="2289974" cy="1463249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D187952-9422-42DE-B163-B764E0D099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65519" y="4451209"/>
            <a:ext cx="2289972" cy="1457161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4291470-2EE9-46D8-8083-E4523DCE52B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065517" y="1921400"/>
            <a:ext cx="2289974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17B8E7E2-50C1-429D-A8C5-C098CDADCF3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746476" y="4118846"/>
            <a:ext cx="2289974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9DB38C9-BBE5-4212-87C2-D9B34A47075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065518" y="4118846"/>
            <a:ext cx="2289972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EA61E342-2B6C-4379-A3B3-8D1B338F656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417910" y="1921400"/>
            <a:ext cx="2289974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4F39B769-D212-4C11-B6CB-0423DD10599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417910" y="2245710"/>
            <a:ext cx="2289974" cy="1739538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7FF8E-011E-46E6-9F4D-DAD4830958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65516" y="1185284"/>
            <a:ext cx="7288284" cy="46949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057735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781AFB-2572-4954-B05E-84CDE1D8831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50850-5ECD-4AA5-8EF0-70C6EA291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6B04CF-8972-48CE-B427-B542AF911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864ACC-F262-4128-BC17-FCB29BEF0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717CFF16-7992-46DD-8151-F55B0300570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506711" y="1335193"/>
            <a:ext cx="2859090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EBADC1C2-D36B-4AFE-8824-DE6D0FB5138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06711" y="1639822"/>
            <a:ext cx="2859090" cy="1475319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F1632658-DE5C-4EA2-83DE-AB456D9D76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167309" y="1639822"/>
            <a:ext cx="2859091" cy="1517776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6A6D61C-C33C-46D5-B2C5-6C6A7C143A9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06711" y="3837269"/>
            <a:ext cx="2859090" cy="153331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A4E6A96-585A-4265-900D-17D98121F54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7310" y="3845321"/>
            <a:ext cx="2859089" cy="1526930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28B8437C-1550-4581-911A-98BEA151A4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167308" y="1335193"/>
            <a:ext cx="2859091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04DF1AD6-E51A-4D19-A9C8-CCAFE9E9B2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06711" y="3532639"/>
            <a:ext cx="2859090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A3656830-2B4C-4F48-8EBD-F8C80C353FC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67309" y="3532639"/>
            <a:ext cx="2859089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D6999-ED11-424C-91FD-1ECD0CB9D2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4299" y="2768600"/>
            <a:ext cx="2956810" cy="1129164"/>
          </a:xfrm>
        </p:spPr>
        <p:txBody>
          <a:bodyPr rtlCol="0" anchor="t">
            <a:normAutofit/>
          </a:bodyPr>
          <a:lstStyle>
            <a:lvl1pPr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749148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0CE26C-A8CF-4DC0-9913-86FF0ED876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DD4FC6-591F-4220-A331-724C4FE41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506146-DCCA-4419-9FC3-7F33AEABA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DEDAF2-5575-4164-9610-7906C2033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0C598512-93DF-4C00-A3BC-4CFF184217A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0484" y="3639417"/>
            <a:ext cx="2383764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AFC7B8A-881F-4E97-91D4-F41DFA6D8F8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0484" y="3965866"/>
            <a:ext cx="2383764" cy="112608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77B10018-89A9-49C8-8DCE-621EF9328C6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78982" y="3969554"/>
            <a:ext cx="2383764" cy="112608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342C0572-2FB8-4C18-AD74-75A16532134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37478" y="3953422"/>
            <a:ext cx="2383765" cy="112608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3495EE04-F172-4AD4-8FE7-4A03B1CE4F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188445" y="3953422"/>
            <a:ext cx="2383765" cy="112608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0" name="Text Placeholder 14">
            <a:extLst>
              <a:ext uri="{FF2B5EF4-FFF2-40B4-BE49-F238E27FC236}">
                <a16:creationId xmlns:a16="http://schemas.microsoft.com/office/drawing/2014/main" id="{F23ABA12-4A7C-42A2-9A8E-9E7F1A2BB23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419503" y="3639417"/>
            <a:ext cx="2502719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1" name="Text Placeholder 14">
            <a:extLst>
              <a:ext uri="{FF2B5EF4-FFF2-40B4-BE49-F238E27FC236}">
                <a16:creationId xmlns:a16="http://schemas.microsoft.com/office/drawing/2014/main" id="{1E11CB21-11BD-400A-BC43-71A9AFA9282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337478" y="3639417"/>
            <a:ext cx="2383765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42" name="Text Placeholder 14">
            <a:extLst>
              <a:ext uri="{FF2B5EF4-FFF2-40B4-BE49-F238E27FC236}">
                <a16:creationId xmlns:a16="http://schemas.microsoft.com/office/drawing/2014/main" id="{02DE0CA8-2A1F-49D8-B9B6-BF353B9808C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188445" y="3639417"/>
            <a:ext cx="2383765" cy="365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5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D3DD0-ED40-47C1-B841-046E1D918B2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2697" y="1581912"/>
            <a:ext cx="7286605" cy="634323"/>
          </a:xfrm>
        </p:spPr>
        <p:txBody>
          <a:bodyPr rtlCol="0">
            <a:normAutofit/>
          </a:bodyPr>
          <a:lstStyle>
            <a:lvl1pPr algn="ctr"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3C97099-E767-429A-80C6-731FB9D295F4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1510614" y="2847098"/>
            <a:ext cx="603504" cy="6035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Picture Placeholder 3">
            <a:extLst>
              <a:ext uri="{FF2B5EF4-FFF2-40B4-BE49-F238E27FC236}">
                <a16:creationId xmlns:a16="http://schemas.microsoft.com/office/drawing/2014/main" id="{E2E22B87-E0E3-4234-B4FA-C9FC97DEDCB3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369110" y="2847098"/>
            <a:ext cx="603504" cy="6035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Picture Placeholder 3">
            <a:extLst>
              <a:ext uri="{FF2B5EF4-FFF2-40B4-BE49-F238E27FC236}">
                <a16:creationId xmlns:a16="http://schemas.microsoft.com/office/drawing/2014/main" id="{8EF1B794-5E10-4558-B229-0D8F5895CCA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7227608" y="2847098"/>
            <a:ext cx="603504" cy="6035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3">
            <a:extLst>
              <a:ext uri="{FF2B5EF4-FFF2-40B4-BE49-F238E27FC236}">
                <a16:creationId xmlns:a16="http://schemas.microsoft.com/office/drawing/2014/main" id="{5ECB6791-2C34-417D-9AB9-03C9A8BBDF91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10078575" y="2847098"/>
            <a:ext cx="603504" cy="6035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5192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7C8E50C-1C7A-4E62-B38F-3E12A174C85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7AF7405C-6DF9-4409-85F0-8C1DCCC0AC6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2570" y="729926"/>
            <a:ext cx="6456836" cy="5388772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83B71-4A78-4B93-97F2-F54D7DC100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67704" y="1881922"/>
            <a:ext cx="5749200" cy="3084630"/>
          </a:xfrm>
          <a:solidFill>
            <a:schemeClr val="bg2">
              <a:alpha val="93000"/>
            </a:schemeClr>
          </a:solidFill>
        </p:spPr>
        <p:txBody>
          <a:bodyPr lIns="694944" tIns="713232" rtlCol="0" anchor="t">
            <a:normAutofit/>
          </a:bodyPr>
          <a:lstStyle>
            <a:lvl1pPr algn="l">
              <a:lnSpc>
                <a:spcPct val="100000"/>
              </a:lnSpc>
              <a:defRPr sz="280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83F286D7-A050-456B-BDD3-3FFAA21A809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79405" y="3201410"/>
            <a:ext cx="4614604" cy="1291638"/>
          </a:xfrm>
        </p:spPr>
        <p:txBody>
          <a:bodyPr rtlCol="0"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927E28-2C60-4D18-8BB3-DC9627E13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90EE45-541D-483E-A0B8-5997A2F98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E100B-E96A-45D4-9553-51CF2CBA5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70124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ny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E757B982-FF4B-4902-B808-FC325983FD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337BF-9564-499D-91CE-9DDD9C9693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03350" y="1371599"/>
            <a:ext cx="9385300" cy="985791"/>
          </a:xfrm>
        </p:spPr>
        <p:txBody>
          <a:bodyPr rtlCol="0">
            <a:noAutofit/>
          </a:bodyPr>
          <a:lstStyle>
            <a:lvl1pPr algn="ctr">
              <a:defRPr sz="540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27900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684757-E21D-414B-B627-1E0D15F89CA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927250C7-CB58-468C-B8BB-17DB85D4F24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11738" y="0"/>
            <a:ext cx="7196930" cy="6867376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BB3F6-84AB-40BA-9D7D-7C1E13C0E1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1036629"/>
            <a:ext cx="6007099" cy="4784742"/>
          </a:xfrm>
          <a:solidFill>
            <a:schemeClr val="accent6">
              <a:alpha val="80000"/>
            </a:schemeClr>
          </a:solidFill>
        </p:spPr>
        <p:txBody>
          <a:bodyPr lIns="822960" tIns="640080" rtlCol="0" anchor="t">
            <a:normAutofit/>
          </a:bodyPr>
          <a:lstStyle>
            <a:lvl1pPr algn="l">
              <a:lnSpc>
                <a:spcPct val="100000"/>
              </a:lnSpc>
              <a:defRPr sz="280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6A7AB969-4D8E-41B0-A403-6D1D41CD5167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29016" y="2368506"/>
            <a:ext cx="4771030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8F82904-47D8-4EB9-A697-8ED11274C40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29017" y="2605040"/>
            <a:ext cx="4771030" cy="80107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44501739-C457-4C98-A458-5B3639CFB82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9016" y="3544629"/>
            <a:ext cx="4771030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503766A8-C36E-4337-9DB4-358A28B7431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29017" y="3781163"/>
            <a:ext cx="4771030" cy="80107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5F947925-2465-45AC-9A1E-7153477BBEE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29016" y="4739239"/>
            <a:ext cx="4771030" cy="365125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600" cap="all" spc="2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6FC86B0E-A85D-444A-BC2A-B7A5FF1D48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29017" y="4975773"/>
            <a:ext cx="4771030" cy="546815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930A0-A89C-48EB-A039-375BDA735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2A2494-B27D-418F-9D5E-8DE4FFB49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0DC46-AFFB-4CCA-B5AE-7028C4E26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1967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27D588-C832-4149-9B9F-D817459D8B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0CE2C-509A-4C33-AB34-6F278F117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06B8C-060C-4139-B354-239A56BB3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BE7C0-2680-40FD-88E4-27D6E7775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01941F94-25C7-46EC-89FE-B12B54F77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075" y="4076963"/>
            <a:ext cx="3035881" cy="1485635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E2747E-A71B-4917-8960-56D4F927D8C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1068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B3830FC7-44D5-48CD-AA84-4E262F2EB8C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689632" y="4076963"/>
            <a:ext cx="3035880" cy="1485635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51F423C9-E1B4-4BD9-98A5-9397C32447D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63187" y="4076963"/>
            <a:ext cx="3023761" cy="1485635"/>
          </a:xfrm>
          <a:prstGeom prst="rect">
            <a:avLst/>
          </a:prstGeom>
        </p:spPr>
        <p:txBody>
          <a:bodyPr rtlCol="0"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text here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0DF3CDE-1C08-4B0C-8DC3-9FCBBD3E61D4}"/>
              </a:ext>
            </a:extLst>
          </p:cNvPr>
          <p:cNvCxnSpPr>
            <a:cxnSpLocks/>
          </p:cNvCxnSpPr>
          <p:nvPr userDrawn="1"/>
        </p:nvCxnSpPr>
        <p:spPr>
          <a:xfrm>
            <a:off x="832513" y="3939883"/>
            <a:ext cx="2903678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C026C956-C6C4-4010-889F-B8D76203646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73324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A4D363AD-B16F-46C4-9856-EA9EAC699E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940173" y="2806964"/>
            <a:ext cx="2693128" cy="991689"/>
          </a:xfrm>
          <a:prstGeom prst="rect">
            <a:avLst/>
          </a:prstGeom>
        </p:spPr>
        <p:txBody>
          <a:bodyPr rtlCol="0" anchor="b"/>
          <a:lstStyle>
            <a:lvl1pPr marL="0" indent="0" algn="r">
              <a:buNone/>
              <a:defRPr sz="4000" kern="0" cap="all" spc="4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6E9BAEE-70B0-4F15-B6B7-D5AE0227618F}"/>
              </a:ext>
            </a:extLst>
          </p:cNvPr>
          <p:cNvCxnSpPr>
            <a:cxnSpLocks/>
          </p:cNvCxnSpPr>
          <p:nvPr userDrawn="1"/>
        </p:nvCxnSpPr>
        <p:spPr>
          <a:xfrm>
            <a:off x="4699359" y="3939883"/>
            <a:ext cx="2903678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F0848BB-EF65-4D43-AC18-9C4F4749CA6D}"/>
              </a:ext>
            </a:extLst>
          </p:cNvPr>
          <p:cNvCxnSpPr>
            <a:cxnSpLocks/>
          </p:cNvCxnSpPr>
          <p:nvPr userDrawn="1"/>
        </p:nvCxnSpPr>
        <p:spPr>
          <a:xfrm>
            <a:off x="8566207" y="3939883"/>
            <a:ext cx="2903678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7CA7F01-3F2D-4396-A7D4-3D21C56D7F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9016" y="1643321"/>
            <a:ext cx="4856634" cy="466344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accent5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692045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6D8EB4-0AAB-4C86-96ED-AB74FA56A67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5DEE423F-FC4A-461D-8AA7-F7C14B8066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334461" cy="6867376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D30EC-51F8-4EBE-9AC8-349D6E06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9EF7FC71-AF21-4CDA-8E86-E05EB4F1C442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53468" y="3260492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rtlCol="0"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£2B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21B81-6A13-47D5-AD62-B1B0E4868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BB476-8DFF-468F-B950-1F980EB4D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893A53-04CF-497B-9C3D-502C92BA0DA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353467" y="4773463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rtlCol="0"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£1B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8BD5CDD-220E-41E0-82DD-820C0D834A4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817970" y="1609772"/>
            <a:ext cx="3365003" cy="1171533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53384AB-173D-4216-A221-BFA565FC127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47375" y="1747520"/>
            <a:ext cx="1152144" cy="768096"/>
          </a:xfrm>
          <a:prstGeom prst="rect">
            <a:avLst/>
          </a:prstGeom>
          <a:ln w="28575"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rtlCol="0" anchor="ctr"/>
          <a:lstStyle>
            <a:lvl1pPr marL="0" indent="0" algn="ctr">
              <a:buNone/>
              <a:defRPr sz="2400" cap="all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£3B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45638026-D669-4C2A-82A4-5F35D27DCA4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817970" y="3129515"/>
            <a:ext cx="3365003" cy="117043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A19EAA97-D0F2-464B-8450-83BF202CECF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817970" y="4648156"/>
            <a:ext cx="3365003" cy="1170432"/>
          </a:xfrm>
          <a:prstGeom prst="rect">
            <a:avLst/>
          </a:prstGeom>
        </p:spPr>
        <p:txBody>
          <a:bodyPr rtlCol="0" anchor="t">
            <a:noAutofit/>
          </a:bodyPr>
          <a:lstStyle>
            <a:lvl1pPr marL="0" indent="0" algn="l">
              <a:lnSpc>
                <a:spcPct val="125000"/>
              </a:lnSpc>
              <a:spcBef>
                <a:spcPts val="5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F2174-FDCE-466A-8A4C-06AD6CAA44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07016" y="746631"/>
            <a:ext cx="5184648" cy="466344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972322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7">
            <a:extLst>
              <a:ext uri="{FF2B5EF4-FFF2-40B4-BE49-F238E27FC236}">
                <a16:creationId xmlns:a16="http://schemas.microsoft.com/office/drawing/2014/main" id="{9216DCA9-E871-422D-B12D-3E1C39ACD2ED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 rot="5400000" flipH="1">
            <a:off x="-2092961" y="2092960"/>
            <a:ext cx="6858002" cy="2672081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54628-3BB3-414A-88E4-67B3809A6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99CEA-3489-476A-9C9D-ED977FE6E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D55B0-9BDF-49CC-B30F-96112214E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F9CF3D99-4BB8-4944-A82E-385209DF3D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811826" y="2881982"/>
            <a:ext cx="3975054" cy="296674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83CED13-2FB7-4DA4-87BD-B5AEF0C6310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811826" y="2502477"/>
            <a:ext cx="3975054" cy="42639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l">
              <a:buNone/>
              <a:defRPr sz="16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D240762F-003B-4B0E-A561-6734EA9AC8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378746" y="2881982"/>
            <a:ext cx="3695653" cy="296674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l">
              <a:lnSpc>
                <a:spcPct val="125000"/>
              </a:lnSpc>
              <a:spcBef>
                <a:spcPts val="100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387E9583-831E-4863-9A96-3E583A98F28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378746" y="2502477"/>
            <a:ext cx="3695653" cy="42639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l">
              <a:buNone/>
              <a:defRPr sz="1600" cap="all" spc="1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F4071-8FD4-4FF1-BA06-DD4D780FE45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796032" y="1649421"/>
            <a:ext cx="5184648" cy="466344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2800">
                <a:ln w="19050">
                  <a:solidFill>
                    <a:schemeClr val="accent6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951320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954AA95-575B-4060-9443-53B34766449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90" y="0"/>
            <a:ext cx="1218862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8BF2BB6-8F62-424E-B01D-F90A0DB7B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22AF5C-69BC-4A87-8E5C-E473F6A73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AD827-24BF-4C7D-9F16-1E26E09A6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BEEF33-0303-4BF6-8C9A-08DE4CB64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CC14BDE6-5903-4EFC-B3C7-B7B219402DA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237839" y="1538273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E19954FA-533A-4FF9-88B2-102C833FBD4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237839" y="5407116"/>
            <a:ext cx="1706965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E29BB699-DB47-4A35-9B5B-63C7EFC2284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441651" y="3467155"/>
            <a:ext cx="1380681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4EFD147E-AEE9-40FA-96D5-7DBE7603349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44687" y="2307743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035518AB-0629-41B1-8670-DAE8C31C999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181179" y="4420460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accent1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D84B55A2-EE63-46F3-80EA-C4F512388C1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643702" y="4552190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accent6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EDED8D5C-7B18-4E79-B6B4-E59FAC3A83D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00052" y="4120885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8B6D903-1EAA-44AD-A3D8-6256873B7A2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545032" y="3467155"/>
            <a:ext cx="1209143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914974F-EEEB-4FDB-B605-14B6199844BA}"/>
              </a:ext>
            </a:extLst>
          </p:cNvPr>
          <p:cNvCxnSpPr>
            <a:cxnSpLocks/>
          </p:cNvCxnSpPr>
          <p:nvPr userDrawn="1"/>
        </p:nvCxnSpPr>
        <p:spPr>
          <a:xfrm>
            <a:off x="3758002" y="3713168"/>
            <a:ext cx="4683649" cy="0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FCFFB4C-5408-479D-88E2-42F8897706C7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1322" y="2030298"/>
            <a:ext cx="4678" cy="3376818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9D316786-C25C-4139-9C9E-B55FEA3C4AC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54219" y="2067508"/>
            <a:ext cx="1706965" cy="104857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DC43FD24-D855-40FC-85C4-87ED3F64AA2C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860695" y="4820889"/>
            <a:ext cx="1183179" cy="49202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7A013-A59B-4367-9832-ED55A6D252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4508" y="715939"/>
            <a:ext cx="4864608" cy="365760"/>
          </a:xfrm>
        </p:spPr>
        <p:txBody>
          <a:bodyPr rtlCol="0" anchor="t">
            <a:noAutofit/>
          </a:bodyPr>
          <a:lstStyle>
            <a:lvl1pPr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85885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1F00DA-5D59-4EDE-BA9C-D312B3FBBAF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C3578F-2A0F-4E30-AF4A-8F796929E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F6CA51-E5DC-4FC3-92F6-D5EC783C0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10E530-F1C5-4166-A95F-3F8D022CC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191453D1-9488-4F30-8223-1CB500BDC2F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452699" y="1592681"/>
            <a:ext cx="7306060" cy="39342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Posterama" panose="020B0504020200020000" pitchFamily="34" charset="0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4882AD8A-D4BD-4E12-8458-AC021F93B15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973698" y="3031460"/>
            <a:ext cx="1975104" cy="868680"/>
          </a:xfrm>
          <a:prstGeom prst="rect">
            <a:avLst/>
          </a:prstGeom>
          <a:ln w="25400">
            <a:solidFill>
              <a:schemeClr val="accent6"/>
            </a:solidFill>
          </a:ln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3DF3AAFC-DA9A-4A72-BBF9-5A097BC5950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02976" y="3031460"/>
            <a:ext cx="1975104" cy="868680"/>
          </a:xfrm>
          <a:prstGeom prst="rect">
            <a:avLst/>
          </a:prstGeom>
          <a:ln w="25400">
            <a:solidFill>
              <a:schemeClr val="accent6"/>
            </a:solidFill>
          </a:ln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2FF48EEE-6AEC-4E37-AD5C-EEB74BA0CED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346652" y="3031460"/>
            <a:ext cx="1975104" cy="868680"/>
          </a:xfrm>
          <a:prstGeom prst="rect">
            <a:avLst/>
          </a:prstGeom>
          <a:ln w="25400">
            <a:solidFill>
              <a:schemeClr val="accent6"/>
            </a:solidFill>
          </a:ln>
        </p:spPr>
        <p:txBody>
          <a:bodyPr rtlCol="0"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32066EA2-51F1-4F13-8E1B-89600E87907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91695" y="4042386"/>
            <a:ext cx="274320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14EBD1B-595C-4A54-92C8-3C5427E15C4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820973" y="4042387"/>
            <a:ext cx="274320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B64F77B9-03A9-4E3E-B656-D3C0FBE25AB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964649" y="4042386"/>
            <a:ext cx="2743200" cy="1148945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ECFB3-5650-476F-BB54-8A2A45F8AE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1534" y="989042"/>
            <a:ext cx="7287768" cy="630936"/>
          </a:xfrm>
        </p:spPr>
        <p:txBody>
          <a:bodyPr rtlCol="0" anchor="t">
            <a:noAutofit/>
          </a:bodyPr>
          <a:lstStyle>
            <a:lvl1pPr algn="ctr"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521985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D91600-3E99-42F4-85C2-60F442CD5E7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2" name="Content Placeholder 8">
            <a:extLst>
              <a:ext uri="{FF2B5EF4-FFF2-40B4-BE49-F238E27FC236}">
                <a16:creationId xmlns:a16="http://schemas.microsoft.com/office/drawing/2014/main" id="{30B4BBA3-2E4B-4AF2-8A2B-92DD019631E8}"/>
              </a:ext>
            </a:extLst>
          </p:cNvPr>
          <p:cNvSpPr>
            <a:spLocks noGrp="1"/>
          </p:cNvSpPr>
          <p:nvPr>
            <p:ph sz="quarter" idx="39"/>
          </p:nvPr>
        </p:nvSpPr>
        <p:spPr>
          <a:xfrm>
            <a:off x="6266428" y="2782888"/>
            <a:ext cx="4992567" cy="343693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44460CAC-F6F8-43F8-93F5-188B790DEE6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452699" y="1592681"/>
            <a:ext cx="7306060" cy="39342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buNone/>
              <a:defRPr sz="1800" cap="none" spc="200" baseline="0">
                <a:solidFill>
                  <a:schemeClr val="bg1"/>
                </a:solidFill>
                <a:latin typeface="Posterama" panose="020B0504020200020000" pitchFamily="34" charset="0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Add subtitle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68D310-58F4-4A10-A286-9B42AECFD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868E10-EEA7-4017-B7CA-17B5EB23C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014CA-8BED-467C-AC80-6DC5B3DDC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8" name="Text Placeholder 14">
            <a:extLst>
              <a:ext uri="{FF2B5EF4-FFF2-40B4-BE49-F238E27FC236}">
                <a16:creationId xmlns:a16="http://schemas.microsoft.com/office/drawing/2014/main" id="{2C4E099A-EEE4-40B4-B9B5-32A5A981F95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5410" y="2333977"/>
            <a:ext cx="5007023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6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79" name="Text Placeholder 14">
            <a:extLst>
              <a:ext uri="{FF2B5EF4-FFF2-40B4-BE49-F238E27FC236}">
                <a16:creationId xmlns:a16="http://schemas.microsoft.com/office/drawing/2014/main" id="{51338F1A-6EF2-4AA5-9EE8-628C9D57C27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279569" y="2339781"/>
            <a:ext cx="4993148" cy="44876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1600" cap="all" spc="200" baseline="0">
                <a:solidFill>
                  <a:schemeClr val="accent6"/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744EAD-73E9-49F3-9CA4-9A344EB625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1534" y="989042"/>
            <a:ext cx="7287768" cy="630936"/>
          </a:xfrm>
        </p:spPr>
        <p:txBody>
          <a:bodyPr rtlCol="0" anchor="t">
            <a:noAutofit/>
          </a:bodyPr>
          <a:lstStyle>
            <a:lvl1pPr algn="ctr"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B4710E-545B-4940-B69A-359188335AD3}"/>
              </a:ext>
            </a:extLst>
          </p:cNvPr>
          <p:cNvSpPr>
            <a:spLocks noGrp="1"/>
          </p:cNvSpPr>
          <p:nvPr>
            <p:ph sz="quarter" idx="38"/>
          </p:nvPr>
        </p:nvSpPr>
        <p:spPr>
          <a:xfrm>
            <a:off x="919283" y="2782888"/>
            <a:ext cx="4992567" cy="343693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50270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533791-52F7-40F6-B230-7BF6C505CCD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68A0C5-BEED-4BC5-ACD5-3F28EDE19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5EA781-4C22-4390-A03C-CA5DCCB7A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E694A4-07AC-48C4-A560-162C1F4EC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2A6B27A0-0449-46AE-A770-EBB281A1A95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1E70DE9B-2CDE-44B6-9307-FC12D873CA4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123B5183-98F9-43BF-BE37-2AE0A049EA8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49DAB7F1-F6E7-4F92-B252-D9B81196A3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4037F0E4-C57B-4033-B973-C69A03D9702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17017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85DAD742-736F-42D3-99FC-6046CF57A7A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53EC6732-F61D-431C-88C9-BAA5039B6BB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B8218F9A-C149-4D30-8437-B9D8C0DAF1D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BCA166BB-F293-4289-B0EB-57580EC9608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77397369-CCB5-450E-8FD1-46B3B54F6B8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8252082-BCF2-4955-B695-35F48EF76FD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AF998D11-3FAA-4712-8C34-404C1BDCECB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1701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2AA33C54-3898-452E-979F-F1B5853E737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0569AA0A-65D1-4456-9A14-327E6CE6DF6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028EB91C-9303-4EB3-886A-E5DA884A80F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4A47908B-3F69-4786-9C40-C12392133F0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378EEBEC-FDBD-4D14-ADCA-4C72B269E99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044989A5-8040-43C0-BE05-6A79C3BE637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52581A3A-F479-4780-81BE-CCBCF398141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3D361DBA-153A-4846-BDA4-CC63FF94744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78FB324E-EE00-4CC5-9F81-5EF71F3050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78AA454F-F92D-4844-92A6-A3FEDD88B302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651BCA7B-5BF4-4A0F-95C1-2014315E80B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9" name="Text Placeholder 14">
            <a:extLst>
              <a:ext uri="{FF2B5EF4-FFF2-40B4-BE49-F238E27FC236}">
                <a16:creationId xmlns:a16="http://schemas.microsoft.com/office/drawing/2014/main" id="{7E3F41F1-0E06-45ED-894F-7F38510C272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C02572F8-1812-49D5-B24A-088659DE9FC7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53772" y="2763180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453EA1A1-A67D-4132-9EA0-584E8FA796C3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53772" y="4449967"/>
            <a:ext cx="1021001" cy="501726"/>
          </a:xfrm>
          <a:prstGeom prst="rect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sz="16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658BFCC4-C261-4874-8195-FDA3C5001E0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71320"/>
            <a:ext cx="1440088" cy="59882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158708C7-ABA0-43E5-BB89-A1B7B2C4523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71320"/>
            <a:ext cx="1440088" cy="59882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2AE59213-95B1-4597-AD8C-D55D96D561EA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71320"/>
            <a:ext cx="1440088" cy="59882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2B9A460E-592F-41EA-9F9C-8953AFAC2236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62599"/>
            <a:ext cx="1440088" cy="549318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3065B3A8-F99B-47E6-B517-D93AC0FC4501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62599"/>
            <a:ext cx="1440088" cy="549318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9" name="Text Placeholder 14">
            <a:extLst>
              <a:ext uri="{FF2B5EF4-FFF2-40B4-BE49-F238E27FC236}">
                <a16:creationId xmlns:a16="http://schemas.microsoft.com/office/drawing/2014/main" id="{B2187073-BC0A-4137-A204-D35C44CD7F8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62599"/>
            <a:ext cx="1440088" cy="549318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35F35AF6-FBA2-4CA2-8A1F-2C977E6C97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1534" y="989042"/>
            <a:ext cx="7287768" cy="630936"/>
          </a:xfrm>
        </p:spPr>
        <p:txBody>
          <a:bodyPr rtlCol="0" anchor="t">
            <a:noAutofit/>
          </a:bodyPr>
          <a:lstStyle>
            <a:lvl1pPr algn="ctr">
              <a:lnSpc>
                <a:spcPct val="125000"/>
              </a:lnSpc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558216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C89BE0-E34D-48FA-8ED2-CA69BFBC4FB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13" name="Picture Placeholder 7">
            <a:extLst>
              <a:ext uri="{FF2B5EF4-FFF2-40B4-BE49-F238E27FC236}">
                <a16:creationId xmlns:a16="http://schemas.microsoft.com/office/drawing/2014/main" id="{AB20A778-FBFD-4ED2-8E9B-6645F59A4D1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179732" y="0"/>
            <a:ext cx="5012268" cy="6867376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B12CF59-4802-4969-8645-8E2014DF0AB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79732" y="0"/>
            <a:ext cx="5012267" cy="6867376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3CB959-A5D6-4887-9B77-916F0EA10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C0AFFF-66EA-44D7-828D-244A190B1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89006-A738-42A2-B328-34F70A778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73E75D8-7274-49D2-8CF2-0E990C29C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750" y="715939"/>
            <a:ext cx="4864608" cy="365760"/>
          </a:xfrm>
        </p:spPr>
        <p:txBody>
          <a:bodyPr rtlCol="0" anchor="t">
            <a:noAutofit/>
          </a:bodyPr>
          <a:lstStyle>
            <a:lvl1pPr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591683-9C5C-45D2-A241-FC48B66B50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3750" y="1238250"/>
            <a:ext cx="5422392" cy="459028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4096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39293AB-35CB-4344-A710-9C0BF396AEA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5B5434-FC37-4DD2-AA81-6499AA6FB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DC474A-5DF9-4EA3-A273-CA3941061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6B1742-3B51-4EFC-8A04-CD872DE4E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5C06A4-0C2D-4746-83C3-410A9B469E89}"/>
              </a:ext>
            </a:extLst>
          </p:cNvPr>
          <p:cNvSpPr/>
          <p:nvPr userDrawn="1"/>
        </p:nvSpPr>
        <p:spPr>
          <a:xfrm>
            <a:off x="739302" y="739302"/>
            <a:ext cx="10713396" cy="5379396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890CF5DC-D21B-4DF3-8248-1F809124AD9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03737" y="2804053"/>
            <a:ext cx="1487419" cy="149841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BEE26967-C0C7-4310-90FC-F1914D2403E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8239" y="4570546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CA187B6-5AE8-4D11-8E79-63677F474D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8239" y="4886780"/>
            <a:ext cx="2118414" cy="53139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A72BAC04-D935-470E-B6B5-E9CCE70D11F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75961" y="2804053"/>
            <a:ext cx="1487419" cy="149841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456256DC-B113-4559-8D0B-3F8B4A7CAB2B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548185" y="2804053"/>
            <a:ext cx="1487419" cy="149841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E60A063A-DD07-4E82-9217-A8AD06D7C94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920409" y="2804053"/>
            <a:ext cx="1487419" cy="149841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4194B9ED-C9B7-4850-B875-B179F9A6ADC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860463" y="4570546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DBB00C57-7DE2-436D-8748-527515EE4A6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60463" y="4886780"/>
            <a:ext cx="2118414" cy="53139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D6503F18-AEB2-4183-8F37-6BE4BBD66EE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32687" y="4570546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D01AC31E-901A-4C34-A8AE-71C303E07F5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32687" y="4886780"/>
            <a:ext cx="2118414" cy="53139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F113CB6D-E397-418B-8738-D96E553ADD2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604911" y="4570546"/>
            <a:ext cx="2118415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63EA5C1A-BB92-4C5E-BB99-A85B0B0FC49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04911" y="4886780"/>
            <a:ext cx="2118415" cy="53139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0E93D6C-0CD6-42A7-A2D2-C8582F7B353C}"/>
              </a:ext>
            </a:extLst>
          </p:cNvPr>
          <p:cNvSpPr/>
          <p:nvPr userDrawn="1"/>
        </p:nvSpPr>
        <p:spPr>
          <a:xfrm>
            <a:off x="1686323" y="2684612"/>
            <a:ext cx="1722246" cy="1737299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7D0FDBA-5294-4730-92D6-440AA8DE35AE}"/>
              </a:ext>
            </a:extLst>
          </p:cNvPr>
          <p:cNvSpPr/>
          <p:nvPr userDrawn="1"/>
        </p:nvSpPr>
        <p:spPr>
          <a:xfrm>
            <a:off x="4058547" y="2684612"/>
            <a:ext cx="1722246" cy="1737299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8E75564-AD04-4406-979E-AC0A8BE2AEFD}"/>
              </a:ext>
            </a:extLst>
          </p:cNvPr>
          <p:cNvSpPr/>
          <p:nvPr userDrawn="1"/>
        </p:nvSpPr>
        <p:spPr>
          <a:xfrm>
            <a:off x="6430771" y="2684612"/>
            <a:ext cx="1722246" cy="1737299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E7899F8-DBAB-4DCC-857C-94A3CF0FE542}"/>
              </a:ext>
            </a:extLst>
          </p:cNvPr>
          <p:cNvSpPr/>
          <p:nvPr userDrawn="1"/>
        </p:nvSpPr>
        <p:spPr>
          <a:xfrm>
            <a:off x="8802995" y="2684612"/>
            <a:ext cx="1722246" cy="1737299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1C8F6-B68C-4B34-A1EC-848B6301BE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2698" y="1566777"/>
            <a:ext cx="7286604" cy="634323"/>
          </a:xfrm>
        </p:spPr>
        <p:txBody>
          <a:bodyPr rtlCol="0" anchor="t">
            <a:normAutofit/>
          </a:bodyPr>
          <a:lstStyle>
            <a:lvl1pPr algn="ctr">
              <a:lnSpc>
                <a:spcPct val="125000"/>
              </a:lnSpc>
              <a:defRPr sz="280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140602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e Full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B7C369-B3B1-47DB-AFB5-4A2FA0A0469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DB6E9-4285-4C1C-9752-2D43D6078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2EDB06-237E-4E77-B217-FD0E19A41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BACDA0-CD42-4B14-A524-FF6FF7E28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C5DE79-8AB4-425F-A9CB-B17901806732}"/>
              </a:ext>
            </a:extLst>
          </p:cNvPr>
          <p:cNvSpPr/>
          <p:nvPr userDrawn="1"/>
        </p:nvSpPr>
        <p:spPr>
          <a:xfrm>
            <a:off x="739302" y="739302"/>
            <a:ext cx="10713396" cy="5379396"/>
          </a:xfrm>
          <a:prstGeom prst="rect">
            <a:avLst/>
          </a:prstGeom>
          <a:solidFill>
            <a:schemeClr val="bg2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8FDD580-B69C-4AF1-9C0C-1CF94ECEB27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18477" y="5098599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7A72E08F-5B05-415B-A503-4CED86D11F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18477" y="5414833"/>
            <a:ext cx="2118414" cy="33211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02D7BE41-1227-4D94-AC6E-F4D00749174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839016" y="5098599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C7E8138A-A795-4EF2-B1FF-1A36693A35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39016" y="5414833"/>
            <a:ext cx="2118414" cy="33211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77F66B66-F2E4-439A-A7DF-A9A64B0DF7B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59555" y="5098599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13CDFA66-0739-48E3-97B6-F63F13A0A83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259555" y="5414833"/>
            <a:ext cx="2118414" cy="33211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B4EE4B66-F80E-45BB-B2FE-CC11E1FBAF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680094" y="5098599"/>
            <a:ext cx="2118415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1F734C1-F867-4FB6-A239-D99ED9E4C54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80094" y="5414833"/>
            <a:ext cx="2118415" cy="332113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62" name="Picture Placeholder 9">
            <a:extLst>
              <a:ext uri="{FF2B5EF4-FFF2-40B4-BE49-F238E27FC236}">
                <a16:creationId xmlns:a16="http://schemas.microsoft.com/office/drawing/2014/main" id="{11E88FD1-69BB-4254-81B8-7B383CE8D2D0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2002390" y="2327255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E6EBB7F2-ABDB-41F2-8A6B-93196276ABF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418477" y="3263610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64" name="Text Placeholder 10">
            <a:extLst>
              <a:ext uri="{FF2B5EF4-FFF2-40B4-BE49-F238E27FC236}">
                <a16:creationId xmlns:a16="http://schemas.microsoft.com/office/drawing/2014/main" id="{4D66759F-DBAD-46B4-929C-18F2FB541B00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418477" y="3579845"/>
            <a:ext cx="2118414" cy="3905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68" name="Text Placeholder 10">
            <a:extLst>
              <a:ext uri="{FF2B5EF4-FFF2-40B4-BE49-F238E27FC236}">
                <a16:creationId xmlns:a16="http://schemas.microsoft.com/office/drawing/2014/main" id="{07D90C20-BFF7-4D04-AD95-1861DF74509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839016" y="3263610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69" name="Text Placeholder 10">
            <a:extLst>
              <a:ext uri="{FF2B5EF4-FFF2-40B4-BE49-F238E27FC236}">
                <a16:creationId xmlns:a16="http://schemas.microsoft.com/office/drawing/2014/main" id="{EF54F366-5FD7-4707-A0E3-FAFA53156C2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839016" y="3579845"/>
            <a:ext cx="2118414" cy="3905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0" name="Text Placeholder 10">
            <a:extLst>
              <a:ext uri="{FF2B5EF4-FFF2-40B4-BE49-F238E27FC236}">
                <a16:creationId xmlns:a16="http://schemas.microsoft.com/office/drawing/2014/main" id="{A51158F4-509A-44E4-A601-2CD7AEDE738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259555" y="3263610"/>
            <a:ext cx="2118414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1" name="Text Placeholder 10">
            <a:extLst>
              <a:ext uri="{FF2B5EF4-FFF2-40B4-BE49-F238E27FC236}">
                <a16:creationId xmlns:a16="http://schemas.microsoft.com/office/drawing/2014/main" id="{DA9AC8DA-4C66-4D66-9075-59DC95E2AC33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259555" y="3579845"/>
            <a:ext cx="2118414" cy="3905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2" name="Text Placeholder 10">
            <a:extLst>
              <a:ext uri="{FF2B5EF4-FFF2-40B4-BE49-F238E27FC236}">
                <a16:creationId xmlns:a16="http://schemas.microsoft.com/office/drawing/2014/main" id="{F3A598D9-D412-4C15-A31C-3A4842B32E1F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8680094" y="3263610"/>
            <a:ext cx="2118415" cy="332113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buNone/>
              <a:defRPr sz="1400" cap="all" spc="1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name</a:t>
            </a:r>
          </a:p>
        </p:txBody>
      </p:sp>
      <p:sp>
        <p:nvSpPr>
          <p:cNvPr id="73" name="Text Placeholder 10">
            <a:extLst>
              <a:ext uri="{FF2B5EF4-FFF2-40B4-BE49-F238E27FC236}">
                <a16:creationId xmlns:a16="http://schemas.microsoft.com/office/drawing/2014/main" id="{14A0A9AD-40F7-4203-917C-8BFBF4FCF2C0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8680094" y="3579845"/>
            <a:ext cx="2118415" cy="3905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ctr">
              <a:buNone/>
              <a:defRPr sz="12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29E220D-4268-4E0B-B292-D87F92DF6ED3}"/>
              </a:ext>
            </a:extLst>
          </p:cNvPr>
          <p:cNvSpPr/>
          <p:nvPr userDrawn="1"/>
        </p:nvSpPr>
        <p:spPr>
          <a:xfrm>
            <a:off x="1947081" y="2272648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8" name="Picture Placeholder 9">
            <a:extLst>
              <a:ext uri="{FF2B5EF4-FFF2-40B4-BE49-F238E27FC236}">
                <a16:creationId xmlns:a16="http://schemas.microsoft.com/office/drawing/2014/main" id="{2DB6BDC2-D18B-4AF7-9B33-2FB86D67A64A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2002390" y="4154796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B9D855A-B11D-44DC-BBE1-7BA68BD18E68}"/>
              </a:ext>
            </a:extLst>
          </p:cNvPr>
          <p:cNvSpPr/>
          <p:nvPr userDrawn="1"/>
        </p:nvSpPr>
        <p:spPr>
          <a:xfrm>
            <a:off x="1947081" y="4100189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0" name="Picture Placeholder 9">
            <a:extLst>
              <a:ext uri="{FF2B5EF4-FFF2-40B4-BE49-F238E27FC236}">
                <a16:creationId xmlns:a16="http://schemas.microsoft.com/office/drawing/2014/main" id="{D12B69C6-4468-4017-A141-0864B9065E88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422929" y="2319234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874C203-B833-4D0D-9674-D25DFA3F9606}"/>
              </a:ext>
            </a:extLst>
          </p:cNvPr>
          <p:cNvSpPr/>
          <p:nvPr userDrawn="1"/>
        </p:nvSpPr>
        <p:spPr>
          <a:xfrm>
            <a:off x="4367620" y="2264627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2" name="Picture Placeholder 9">
            <a:extLst>
              <a:ext uri="{FF2B5EF4-FFF2-40B4-BE49-F238E27FC236}">
                <a16:creationId xmlns:a16="http://schemas.microsoft.com/office/drawing/2014/main" id="{0B83E94D-7A2E-4F82-9F6F-414BB1EE1F9D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4422929" y="4146775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54DE692-CD53-4D36-9E21-EDBFA9779183}"/>
              </a:ext>
            </a:extLst>
          </p:cNvPr>
          <p:cNvSpPr/>
          <p:nvPr userDrawn="1"/>
        </p:nvSpPr>
        <p:spPr>
          <a:xfrm>
            <a:off x="4367620" y="4092168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4" name="Picture Placeholder 9">
            <a:extLst>
              <a:ext uri="{FF2B5EF4-FFF2-40B4-BE49-F238E27FC236}">
                <a16:creationId xmlns:a16="http://schemas.microsoft.com/office/drawing/2014/main" id="{722A2533-C7FE-4FF8-88EA-CC5A72E587E0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6843468" y="2323944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60564730-564F-4992-974D-020B105689EE}"/>
              </a:ext>
            </a:extLst>
          </p:cNvPr>
          <p:cNvSpPr/>
          <p:nvPr userDrawn="1"/>
        </p:nvSpPr>
        <p:spPr>
          <a:xfrm>
            <a:off x="6788159" y="2269337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6" name="Picture Placeholder 9">
            <a:extLst>
              <a:ext uri="{FF2B5EF4-FFF2-40B4-BE49-F238E27FC236}">
                <a16:creationId xmlns:a16="http://schemas.microsoft.com/office/drawing/2014/main" id="{3FF1C129-85E6-40AA-8026-14C47F0F038C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6843468" y="4151485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E7D63A3-3C58-4F80-B353-C26650B97F55}"/>
              </a:ext>
            </a:extLst>
          </p:cNvPr>
          <p:cNvSpPr/>
          <p:nvPr userDrawn="1"/>
        </p:nvSpPr>
        <p:spPr>
          <a:xfrm>
            <a:off x="6788159" y="4096878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8" name="Picture Placeholder 9">
            <a:extLst>
              <a:ext uri="{FF2B5EF4-FFF2-40B4-BE49-F238E27FC236}">
                <a16:creationId xmlns:a16="http://schemas.microsoft.com/office/drawing/2014/main" id="{C78943C0-07AD-428D-A010-64CDDC815654}"/>
              </a:ext>
            </a:extLst>
          </p:cNvPr>
          <p:cNvSpPr>
            <a:spLocks noGrp="1"/>
          </p:cNvSpPr>
          <p:nvPr>
            <p:ph type="pic" sz="quarter" idx="46" hasCustomPrompt="1"/>
          </p:nvPr>
        </p:nvSpPr>
        <p:spPr>
          <a:xfrm>
            <a:off x="9264007" y="2315923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44D0D2B8-EB2F-407A-A7DF-29BF878D0C97}"/>
              </a:ext>
            </a:extLst>
          </p:cNvPr>
          <p:cNvSpPr/>
          <p:nvPr userDrawn="1"/>
        </p:nvSpPr>
        <p:spPr>
          <a:xfrm>
            <a:off x="9208698" y="2261316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0" name="Picture Placeholder 9">
            <a:extLst>
              <a:ext uri="{FF2B5EF4-FFF2-40B4-BE49-F238E27FC236}">
                <a16:creationId xmlns:a16="http://schemas.microsoft.com/office/drawing/2014/main" id="{9F5D0399-2186-4D0F-B2B6-FB29536013E2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9264007" y="4143464"/>
            <a:ext cx="950588" cy="685062"/>
          </a:xfrm>
          <a:prstGeom prst="rect">
            <a:avLst/>
          </a:prstGeom>
        </p:spPr>
        <p:txBody>
          <a:bodyPr rtlCol="0"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A161A1AC-702C-4209-BE7C-E51F7434B5B5}"/>
              </a:ext>
            </a:extLst>
          </p:cNvPr>
          <p:cNvSpPr/>
          <p:nvPr userDrawn="1"/>
        </p:nvSpPr>
        <p:spPr>
          <a:xfrm>
            <a:off x="9208698" y="4088857"/>
            <a:ext cx="1061206" cy="794276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8ADA00ED-298B-444A-A7F5-508EDBA56F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52698" y="1187753"/>
            <a:ext cx="7286604" cy="634323"/>
          </a:xfrm>
        </p:spPr>
        <p:txBody>
          <a:bodyPr rtlCol="0" anchor="t">
            <a:normAutofit/>
          </a:bodyPr>
          <a:lstStyle>
            <a:lvl1pPr algn="ctr">
              <a:lnSpc>
                <a:spcPct val="125000"/>
              </a:lnSpc>
              <a:defRPr sz="2800"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97788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BC2989-2CED-47FB-8D23-FF60F2561E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429704-4AB7-47AB-8C1F-4C2E4C99A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348280-3106-454C-9D69-9BD1267B1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426433-6916-408B-BE80-EB35C6930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37D1BF6-CA32-48D3-B8AE-5D5C621A7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F57E488F-AD89-4213-9093-5646DF323A2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0511" y="4114240"/>
            <a:ext cx="2382386" cy="613702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all" spc="2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E31C9DEB-43A3-4514-9EB8-2CE147497B9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00511" y="4733168"/>
            <a:ext cx="2382386" cy="857935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254EC399-E62D-401A-936C-2B26F8265F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4039" y="4114240"/>
            <a:ext cx="2382386" cy="613702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all" spc="200" baseline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4F49DC18-7C09-4FFC-98BF-DC17FCE6223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84039" y="4733168"/>
            <a:ext cx="2382386" cy="857935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9D21F281-5009-4E28-B34E-218C36B33AB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7567" y="4114240"/>
            <a:ext cx="2382386" cy="613702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all" spc="2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75C2A3FB-F206-4ED3-A8BF-712D66D52D2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67567" y="4733168"/>
            <a:ext cx="2382386" cy="857935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433D1544-1248-444D-B0AC-C5B22E1D263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1094" y="4114240"/>
            <a:ext cx="2382386" cy="613702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 cap="all" spc="200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9F4FDF38-0969-49B5-BE15-AB7D41B68D2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951094" y="4733168"/>
            <a:ext cx="2382386" cy="857935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A749E3E6-EB0F-4108-9196-2A2DDD63E22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285758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defRPr sz="2800" cap="all" spc="100" baseline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CA8E4A5D-4A2C-4FCA-9886-11A6692866A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52814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D12F1290-6B4C-49B8-BC26-3B433534C3F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36341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0E60E704-AD01-4048-8D70-3F4CA25DA63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969286" y="2399173"/>
            <a:ext cx="1611892" cy="1151632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4CB251EF-EB2B-4D32-A321-FEC37EAB8D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750" y="715939"/>
            <a:ext cx="4864608" cy="365760"/>
          </a:xfrm>
        </p:spPr>
        <p:txBody>
          <a:bodyPr rtlCol="0" anchor="t">
            <a:noAutofit/>
          </a:bodyPr>
          <a:lstStyle>
            <a:lvl1pPr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7791732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D2CF4D42-6C74-47FD-8195-943D55ADA87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275658-2C01-4217-AE99-DF0FDFFE4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13D93-CECF-4647-8DC2-8F7DD04E7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60507-1EAA-4632-9D67-1BD599F4F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754639B-AD71-425C-BF07-356C0F14C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1353381"/>
            <a:ext cx="5622878" cy="4151236"/>
          </a:xfrm>
          <a:solidFill>
            <a:schemeClr val="accent3">
              <a:alpha val="90000"/>
            </a:schemeClr>
          </a:solidFill>
        </p:spPr>
        <p:txBody>
          <a:bodyPr vert="horz" lIns="649224" tIns="749808" rIns="91440" bIns="45720" rtlCol="0" anchor="t">
            <a:noAutofit/>
          </a:bodyPr>
          <a:lstStyle>
            <a:lvl1pPr>
              <a:defRPr lang="en-US" sz="2800">
                <a:ln w="19050">
                  <a:solidFill>
                    <a:schemeClr val="bg1"/>
                  </a:solidFill>
                </a:ln>
                <a:ea typeface="+mn-ea"/>
                <a:cs typeface="+mn-cs"/>
              </a:defRPr>
            </a:lvl1pPr>
          </a:lstStyle>
          <a:p>
            <a:pPr marL="0" lvl="0" indent="0" rtl="0">
              <a:spcBef>
                <a:spcPts val="0"/>
              </a:spcBef>
              <a:buFont typeface="Arial" panose="020B0604020202020204" pitchFamily="34" charset="0"/>
            </a:pPr>
            <a:r>
              <a:rPr lang="en-GB" noProof="0"/>
              <a:t>Click to add title</a:t>
            </a:r>
          </a:p>
        </p:txBody>
      </p:sp>
      <p:sp>
        <p:nvSpPr>
          <p:cNvPr id="8" name="Text Placeholder 17">
            <a:extLst>
              <a:ext uri="{FF2B5EF4-FFF2-40B4-BE49-F238E27FC236}">
                <a16:creationId xmlns:a16="http://schemas.microsoft.com/office/drawing/2014/main" id="{64CF3C46-90B8-467D-9D50-086B9135701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77993" y="2689071"/>
            <a:ext cx="4567209" cy="2212496"/>
          </a:xfrm>
        </p:spPr>
        <p:txBody>
          <a:bodyPr rtlCol="0"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718030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10B86B2D-56E1-4FB2-8CC9-DBC6C0B6EB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flipH="1">
            <a:off x="0" y="0"/>
            <a:ext cx="8153400" cy="6858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" name="Text Placeholder 17">
            <a:extLst>
              <a:ext uri="{FF2B5EF4-FFF2-40B4-BE49-F238E27FC236}">
                <a16:creationId xmlns:a16="http://schemas.microsoft.com/office/drawing/2014/main" id="{1D70C38F-1ABB-4C86-972A-E388226700C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465112" y="2326705"/>
            <a:ext cx="4114592" cy="2212496"/>
          </a:xfrm>
        </p:spPr>
        <p:txBody>
          <a:bodyPr rtlCol="0">
            <a:noAutofit/>
          </a:bodyPr>
          <a:lstStyle>
            <a:lvl1pPr marL="0" indent="0" algn="l">
              <a:lnSpc>
                <a:spcPct val="125000"/>
              </a:lnSpc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9B0AE4-4C17-4975-A59C-4D9EFE584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8/06/20XX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FC9023-3371-40C0-A618-BF8AA20FF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21E28-544B-4D00-A151-341F3D7EC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07CF0-318A-401D-9F77-B63C65D296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452360" y="1728566"/>
            <a:ext cx="4127344" cy="724702"/>
          </a:xfrm>
        </p:spPr>
        <p:txBody>
          <a:bodyPr rtlCol="0" anchor="t">
            <a:noAutofit/>
          </a:bodyPr>
          <a:lstStyle>
            <a:lvl1pPr>
              <a:defRPr sz="2800">
                <a:ln w="19050">
                  <a:solidFill>
                    <a:schemeClr val="bg1"/>
                  </a:solidFill>
                </a:ln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98803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30B4CC-1CD5-414E-92CD-721B331F6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47427-FA4C-4262-9C2A-A640B569D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E89D4-4BDC-4CC9-959B-0D2E0BEB8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00" baseline="0">
                <a:solidFill>
                  <a:schemeClr val="bg1">
                    <a:lumMod val="95000"/>
                  </a:schemeClr>
                </a:solidFill>
                <a:latin typeface="Posterama" panose="020B0504020200020000" pitchFamily="34" charset="0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8/06/20XX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285D2-5742-46C4-A6B1-B07CC6823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1">
                    <a:lumMod val="95000"/>
                  </a:schemeClr>
                </a:solidFill>
                <a:latin typeface="Posterama" panose="020B0504020200020000" pitchFamily="34" charset="0"/>
                <a:cs typeface="Posterama" panose="020B0504020200020000" pitchFamily="34" charset="0"/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7CF20-6E1A-4F87-A039-3C59B25DA4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00" baseline="0">
                <a:solidFill>
                  <a:schemeClr val="bg1">
                    <a:lumMod val="95000"/>
                  </a:schemeClr>
                </a:solidFill>
                <a:latin typeface="Posterama" panose="020B0504020200020000" pitchFamily="34" charset="0"/>
                <a:cs typeface="Posterama" panose="020B0504020200020000" pitchFamily="34" charset="0"/>
              </a:defRPr>
            </a:lvl1pPr>
          </a:lstStyle>
          <a:p>
            <a:pPr rtl="0"/>
            <a:fld id="{A402E4C0-AD5E-4E8C-9F21-7CCE474BDCEB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4822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  <p:sldLayoutId id="2147483665" r:id="rId16"/>
    <p:sldLayoutId id="2147483666" r:id="rId17"/>
    <p:sldLayoutId id="2147483667" r:id="rId18"/>
    <p:sldLayoutId id="2147483668" r:id="rId19"/>
    <p:sldLayoutId id="2147483669" r:id="rId20"/>
    <p:sldLayoutId id="2147483670" r:id="rId21"/>
  </p:sldLayoutIdLst>
  <p:hf hdr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400" baseline="0">
          <a:ln w="19050">
            <a:solidFill>
              <a:schemeClr val="accent2"/>
            </a:solidFill>
          </a:ln>
          <a:noFill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115C523A-AC40-4CBA-9DF4-B287ED321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82" y="1359244"/>
            <a:ext cx="11114600" cy="4690574"/>
          </a:xfrm>
        </p:spPr>
        <p:txBody>
          <a:bodyPr rtlCol="0"/>
          <a:lstStyle/>
          <a:p>
            <a:pPr algn="ctr" rtl="0"/>
            <a:r>
              <a:rPr lang="en-US" sz="3600" dirty="0" err="1"/>
              <a:t>BMSW5007</a:t>
            </a:r>
            <a:r>
              <a:rPr lang="en-US" sz="3600" dirty="0"/>
              <a:t> Building a Sustainable Marketing Relationship</a:t>
            </a:r>
            <a:endParaRPr lang="en-GB" sz="360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5B1C734-42CB-4311-8905-2F41D09107C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794893" y="5024942"/>
            <a:ext cx="4925188" cy="339247"/>
          </a:xfrm>
        </p:spPr>
        <p:txBody>
          <a:bodyPr rtlCol="0">
            <a:noAutofit/>
          </a:bodyPr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Ciprian </a:t>
            </a:r>
            <a:r>
              <a:rPr lang="en-US" b="1" dirty="0" err="1">
                <a:latin typeface="Times New Roman" pitchFamily="18" charset="0"/>
                <a:cs typeface="Times New Roman" pitchFamily="18" charset="0"/>
              </a:rPr>
              <a:t>Grosu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836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Placeholder 107" descr="A woman with VR goggles on her face&#10;">
            <a:extLst>
              <a:ext uri="{FF2B5EF4-FFF2-40B4-BE49-F238E27FC236}">
                <a16:creationId xmlns:a16="http://schemas.microsoft.com/office/drawing/2014/main" id="{FAFD635F-714B-4EE8-9D07-0B32545C6D1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5012530" y="0"/>
            <a:ext cx="7196138" cy="6867376"/>
          </a:xfr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2E468DC9-F7EA-4DDD-A3C6-7FED01F0A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80149"/>
            <a:ext cx="6267452" cy="4255269"/>
          </a:xfrm>
        </p:spPr>
        <p:txBody>
          <a:bodyPr rtlCol="0">
            <a:normAutofit/>
          </a:bodyPr>
          <a:lstStyle/>
          <a:p>
            <a:pPr rtl="0"/>
            <a:r>
              <a:rPr lang="en-GB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Introduction </a:t>
            </a:r>
            <a:endParaRPr lang="en-GB" sz="4000" b="1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E1840D15-B3C7-4446-9131-8F222F601B1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26589" y="2603565"/>
            <a:ext cx="4850550" cy="2347964"/>
          </a:xfrm>
        </p:spPr>
        <p:txBody>
          <a:bodyPr rtlCol="0"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Objective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To learn how new shapes of CRM strategies and changing digital and social media.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This illustrates an arena where customer interaction- both meaningful and data-driven - is facilitated through a digital world.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Value of social media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Enables actual, real-time and bespoke two-way communications and interaction with customers.</a:t>
            </a:r>
          </a:p>
        </p:txBody>
      </p:sp>
      <p:pic>
        <p:nvPicPr>
          <p:cNvPr id="7" name="Picture 6" descr="Top 100 Digital Transformation Statistics &amp; Trends To Help You Navigate it  in 2024 | Quixy">
            <a:extLst>
              <a:ext uri="{FF2B5EF4-FFF2-40B4-BE49-F238E27FC236}">
                <a16:creationId xmlns:a16="http://schemas.microsoft.com/office/drawing/2014/main" id="{E329128E-1CBA-3568-EFC2-63A8ACA988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03443" y="4035911"/>
            <a:ext cx="5943600" cy="265176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2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37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Placeholder 51" descr="A close up of a person wearing glasses and the measurements of the eyes">
            <a:extLst>
              <a:ext uri="{FF2B5EF4-FFF2-40B4-BE49-F238E27FC236}">
                <a16:creationId xmlns:a16="http://schemas.microsoft.com/office/drawing/2014/main" id="{2C10E818-8391-45ED-A8AC-28347E77C2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729926"/>
            <a:ext cx="3581400" cy="5388772"/>
          </a:xfr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A46A955-A8C1-A0C1-4393-E0EE18E74395}"/>
              </a:ext>
            </a:extLst>
          </p:cNvPr>
          <p:cNvSpPr txBox="1"/>
          <p:nvPr/>
        </p:nvSpPr>
        <p:spPr>
          <a:xfrm>
            <a:off x="4029075" y="400050"/>
            <a:ext cx="80520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kern="0" dirty="0">
                <a:ln w="0"/>
                <a:solidFill>
                  <a:schemeClr val="accent4"/>
                </a:solidFill>
                <a:effectLst>
                  <a:reflection blurRad="6350" stA="53000" endA="300" endPos="35500" dir="5400000" sy="-90000" algn="bl" rotWithShape="0"/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Digital and Social Media in CRM Definition </a:t>
            </a:r>
            <a:endParaRPr lang="en-GB" sz="3600" b="1" dirty="0">
              <a:ln w="0"/>
              <a:solidFill>
                <a:schemeClr val="accent4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E5F0BA3-4511-0597-7AAF-6339AB38371B}"/>
              </a:ext>
            </a:extLst>
          </p:cNvPr>
          <p:cNvSpPr txBox="1"/>
          <p:nvPr/>
        </p:nvSpPr>
        <p:spPr>
          <a:xfrm>
            <a:off x="3763241" y="2290588"/>
            <a:ext cx="3692525" cy="4197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Media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E-mail, websites, and mobile apps to manage the CRM.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a: Interaction platforms like Twitter, and Instagram (Zink, 2024).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CRM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 strategy used in customer interactions to improve the level of satisfaction and loyalty.</a:t>
            </a:r>
          </a:p>
        </p:txBody>
      </p:sp>
      <p:pic>
        <p:nvPicPr>
          <p:cNvPr id="1026" name="Picture 2" descr="Social CRM, Benefits for Business and Best Practices">
            <a:extLst>
              <a:ext uri="{FF2B5EF4-FFF2-40B4-BE49-F238E27FC236}">
                <a16:creationId xmlns:a16="http://schemas.microsoft.com/office/drawing/2014/main" id="{DA020C5F-8077-0E7D-BAF8-E54879A054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119" y="2873883"/>
            <a:ext cx="4365333" cy="24555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11775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4F4C28E4-6D60-402B-8F22-B1AED571D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25" y="154709"/>
            <a:ext cx="7085448" cy="1147618"/>
          </a:xfrm>
        </p:spPr>
        <p:txBody>
          <a:bodyPr rtlCol="0"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Digital Media in CRM 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8A5E196-247C-CD1D-0F1C-963A33336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432" y="1548115"/>
            <a:ext cx="5257190" cy="376176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2F59115-E77A-6B8C-6297-833630DC9F44}"/>
              </a:ext>
            </a:extLst>
          </p:cNvPr>
          <p:cNvSpPr txBox="1"/>
          <p:nvPr/>
        </p:nvSpPr>
        <p:spPr>
          <a:xfrm>
            <a:off x="5661891" y="2071162"/>
            <a:ext cx="6096000" cy="17045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Tools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Email, website,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Personalisation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mprove relevance and drive loyalty.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Ø"/>
            </a:pPr>
            <a:r>
              <a:rPr lang="en-GB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Value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Improves retention by 47% through communication (</a:t>
            </a: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Lindecrantz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Gi and Zerbi, 2020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89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Title 110">
            <a:extLst>
              <a:ext uri="{FF2B5EF4-FFF2-40B4-BE49-F238E27FC236}">
                <a16:creationId xmlns:a16="http://schemas.microsoft.com/office/drawing/2014/main" id="{CC9F3600-2711-4A49-8018-C4671B561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8" y="150275"/>
            <a:ext cx="8926502" cy="634323"/>
          </a:xfrm>
        </p:spPr>
        <p:txBody>
          <a:bodyPr rtlCol="0">
            <a:normAutofit fontScale="90000"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Social Media in CRM</a:t>
            </a:r>
            <a:r>
              <a:rPr lang="en-GB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9C829D4F-7644-EE45-E2F2-64AC76D75C2F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43393" y="2429164"/>
            <a:ext cx="5475516" cy="2838278"/>
          </a:xfrm>
        </p:spPr>
        <p:txBody>
          <a:bodyPr>
            <a:normAutofit lnSpcReduction="1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Platforms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Facebook, Twitter, and Instagram for direct engagement.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Live Engagement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It allows a business to respond instantly to a customer service request.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v"/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Response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Social listening of social media tools comprehends the emotions and expectations of the customer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Jeswani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5" name="Picture 44" descr="BrandsGetReal: Social media &amp; the evolution of transparency | Sprout Social">
            <a:extLst>
              <a:ext uri="{FF2B5EF4-FFF2-40B4-BE49-F238E27FC236}">
                <a16:creationId xmlns:a16="http://schemas.microsoft.com/office/drawing/2014/main" id="{49910C70-CA09-CC03-E82F-334EFD2A525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39" t="4682" r="1739" b="6623"/>
          <a:stretch>
            <a:fillRect/>
          </a:stretch>
        </p:blipFill>
        <p:spPr bwMode="auto">
          <a:xfrm rot="20895370">
            <a:off x="6415047" y="2005760"/>
            <a:ext cx="4981529" cy="38950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78828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A woman with VR goggles on her face&#10;">
            <a:extLst>
              <a:ext uri="{FF2B5EF4-FFF2-40B4-BE49-F238E27FC236}">
                <a16:creationId xmlns:a16="http://schemas.microsoft.com/office/drawing/2014/main" id="{5BEA2E31-956A-45E8-9E93-6C81A659BC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674" y="0"/>
            <a:ext cx="6456836" cy="5388772"/>
          </a:xfrm>
        </p:spPr>
      </p:pic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157DA62F-DBB5-42B6-A283-774219082BA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903914" y="1841072"/>
            <a:ext cx="4614604" cy="3816202"/>
          </a:xfrm>
        </p:spPr>
        <p:txBody>
          <a:bodyPr rtlCol="0"/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Times New Roman" panose="02020603050405020304" pitchFamily="18" charset="0"/>
              <a:buChar char="-"/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Shopping history on the website &amp; app as well as a personalised version of the user's shopping behaviour (Isa, 2023)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Times New Roman" panose="02020603050405020304" pitchFamily="18" charset="0"/>
              <a:buChar char="-"/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Tailored discounts/deals depending on your actual shopping behaviour.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Times New Roman" panose="02020603050405020304" pitchFamily="18" charset="0"/>
              <a:buChar char="-"/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Efficiency Through Real Time Stock &amp; delivery updates makes it convenient.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B79A2C-B5AF-7B27-19C7-5B398D8A2672}"/>
              </a:ext>
            </a:extLst>
          </p:cNvPr>
          <p:cNvSpPr txBox="1"/>
          <p:nvPr/>
        </p:nvSpPr>
        <p:spPr>
          <a:xfrm>
            <a:off x="6163216" y="36946"/>
            <a:ext cx="6096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32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Tesco Digital Media Strategy within CRM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899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Placeholder 26" descr="Robot hand and human hand almost touch with their pointer fingers">
            <a:extLst>
              <a:ext uri="{FF2B5EF4-FFF2-40B4-BE49-F238E27FC236}">
                <a16:creationId xmlns:a16="http://schemas.microsoft.com/office/drawing/2014/main" id="{99832064-71DC-4D4A-BF64-B140BE0DBC6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A8DDD42-D29D-4ECB-A465-13EFA049E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85791"/>
          </a:xfrm>
        </p:spPr>
        <p:txBody>
          <a:bodyPr rtlCol="0"/>
          <a:lstStyle/>
          <a:p>
            <a:pPr>
              <a:lnSpc>
                <a:spcPct val="150000"/>
              </a:lnSpc>
            </a:pPr>
            <a:r>
              <a:rPr lang="en-GB" sz="2400" b="1" spc="0" dirty="0">
                <a:solidFill>
                  <a:srgbClr val="02DCFA"/>
                </a:solidFill>
                <a:latin typeface="Times New Roman" pitchFamily="18" charset="0"/>
                <a:cs typeface="Times New Roman" pitchFamily="18" charset="0"/>
              </a:rPr>
              <a:t>Tesco's Social Media Strategy-Specific Platforms Tesco utilises </a:t>
            </a:r>
            <a:endParaRPr lang="en-US" sz="2400" b="1" spc="0" dirty="0">
              <a:solidFill>
                <a:srgbClr val="02DCF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6985" y="1000127"/>
            <a:ext cx="8326582" cy="1406988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15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Twitter</a:t>
            </a:r>
            <a:r>
              <a:rPr lang="en-GB" sz="15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Response to queries, and news about the products across 649.7k t followers (Twitter, 2024)</a:t>
            </a:r>
            <a:endParaRPr lang="en-US" sz="15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15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Instagram</a:t>
            </a:r>
            <a:r>
              <a:rPr lang="en-GB" sz="15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Environmental product advertisement and recipes with 574k  followers (Instagram, 2024) </a:t>
            </a:r>
            <a:endParaRPr lang="en-US" sz="15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1500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LinkedIn</a:t>
            </a:r>
            <a:r>
              <a:rPr lang="en-GB" sz="15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Corporate updates and partnership announcements with 789k  followers (LinkedIn, 2024)</a:t>
            </a:r>
            <a:endParaRPr lang="en-US" sz="15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4"/>
          <a:srcRect b="1316"/>
          <a:stretch>
            <a:fillRect/>
          </a:stretch>
        </p:blipFill>
        <p:spPr bwMode="auto">
          <a:xfrm>
            <a:off x="8950036" y="1607126"/>
            <a:ext cx="3158841" cy="4364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/>
          <p:nvPr/>
        </p:nvPicPr>
        <p:blipFill>
          <a:blip r:embed="rId5"/>
          <a:stretch>
            <a:fillRect/>
          </a:stretch>
        </p:blipFill>
        <p:spPr bwMode="auto">
          <a:xfrm>
            <a:off x="3819220" y="4154244"/>
            <a:ext cx="5130816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3948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A4FBE-BC87-4AB1-BD16-CAF99641A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A402E4C0-AD5E-4E8C-9F21-7CCE474BDCEB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29705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64582" y="0"/>
            <a:ext cx="462741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Rectangle 20"/>
          <p:cNvSpPr/>
          <p:nvPr/>
        </p:nvSpPr>
        <p:spPr>
          <a:xfrm>
            <a:off x="-69275" y="168671"/>
            <a:ext cx="83404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n w="19050">
                  <a:noFill/>
                </a:ln>
                <a:solidFill>
                  <a:srgbClr val="02DCFA"/>
                </a:solidFill>
                <a:latin typeface="Times New Roman" pitchFamily="18" charset="0"/>
                <a:cs typeface="Times New Roman" pitchFamily="18" charset="0"/>
              </a:rPr>
              <a:t>CUSTOMER ENGAGEMENT CLUBCARD AND TESCO APPLICATION</a:t>
            </a:r>
            <a:endParaRPr lang="en-US" sz="2400" dirty="0">
              <a:solidFill>
                <a:srgbClr val="02DCFA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055" y="1457456"/>
            <a:ext cx="6622472" cy="4922951"/>
          </a:xfrm>
          <a:prstGeom prst="rect">
            <a:avLst/>
          </a:prstGeom>
          <a:solidFill>
            <a:srgbClr val="02DCFA">
              <a:alpha val="60000"/>
            </a:srgbClr>
          </a:solidFill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2000" b="1" i="1" dirty="0" err="1">
                <a:latin typeface="Times New Roman" pitchFamily="18" charset="0"/>
                <a:cs typeface="Times New Roman" pitchFamily="18" charset="0"/>
              </a:rPr>
              <a:t>Clubcard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: As of 2023, 22 million people in the UK use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Clubcard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, through which the company offers private discounts and offers personally (Bedford, 2024).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2000" b="1" i="1" dirty="0">
                <a:latin typeface="Times New Roman" pitchFamily="18" charset="0"/>
                <a:cs typeface="Times New Roman" pitchFamily="18" charset="0"/>
              </a:rPr>
              <a:t>Tesco Application: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Records history and points rewards as well as gives special offers and discounts with over 12.6 million downloads (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Beyrouthy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, 2024).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sz="2000" b="1" i="1" dirty="0">
                <a:latin typeface="Times New Roman" pitchFamily="18" charset="0"/>
                <a:cs typeface="Times New Roman" pitchFamily="18" charset="0"/>
              </a:rPr>
              <a:t>Loyalty Effect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: Average basket size rises by 15% on account of club card (Tesco Plc, 2020)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690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F5B4A0FC-ADD0-4E64-B8C2-69CCEE2F5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79" y="313278"/>
            <a:ext cx="11241312" cy="1044461"/>
          </a:xfrm>
        </p:spPr>
        <p:txBody>
          <a:bodyPr rtlCol="0"/>
          <a:lstStyle/>
          <a:p>
            <a:pPr algn="r"/>
            <a:r>
              <a:rPr lang="en-GB" b="1" dirty="0">
                <a:ln w="19050">
                  <a:noFill/>
                </a:ln>
                <a:solidFill>
                  <a:srgbClr val="02DCFA"/>
                </a:solidFill>
                <a:latin typeface="Times New Roman" pitchFamily="18" charset="0"/>
                <a:cs typeface="Times New Roman" pitchFamily="18" charset="0"/>
              </a:rPr>
              <a:t>Tesco's Successes in Digital and Social Media CRM </a:t>
            </a:r>
            <a:endParaRPr lang="en-US" b="1" dirty="0">
              <a:ln w="19050">
                <a:noFill/>
              </a:ln>
              <a:solidFill>
                <a:srgbClr val="02DCF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19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5726775" y="2054670"/>
            <a:ext cx="6298973" cy="370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Rectangle 21"/>
          <p:cNvSpPr/>
          <p:nvPr/>
        </p:nvSpPr>
        <p:spPr>
          <a:xfrm>
            <a:off x="304800" y="1415899"/>
            <a:ext cx="5320145" cy="3331938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</a:pPr>
            <a:r>
              <a:rPr lang="en-GB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Social Media Engagement</a:t>
            </a:r>
            <a:r>
              <a:rPr lang="en-GB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Average response time on Twitter is 81 minutes, improving real-time support (Hopwood, 2020).</a:t>
            </a:r>
            <a:endParaRPr lang="en-US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  <a:buFont typeface="Arial" pitchFamily="34" charset="0"/>
              <a:buChar char="•"/>
            </a:pPr>
            <a:r>
              <a:rPr lang="en-GB" b="1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Sustainable Campaigns</a:t>
            </a:r>
            <a:r>
              <a:rPr lang="en-GB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Eco-friendly campaigns on Instagram garnered more than 150,000 engagements in 2024 (Tesco Plc, 2020)</a:t>
            </a:r>
            <a:endParaRPr lang="en-US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4425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46">
            <a:extLst>
              <a:ext uri="{FF2B5EF4-FFF2-40B4-BE49-F238E27FC236}">
                <a16:creationId xmlns:a16="http://schemas.microsoft.com/office/drawing/2014/main" id="{B8AD9710-779D-4FA0-81DF-0F195591C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2436" y="263236"/>
            <a:ext cx="6844155" cy="1288473"/>
          </a:xfrm>
        </p:spPr>
        <p:txBody>
          <a:bodyPr rtlCol="0"/>
          <a:lstStyle/>
          <a:p>
            <a:pPr algn="r"/>
            <a:r>
              <a:rPr lang="en-GB" b="1" dirty="0">
                <a:ln w="19050">
                  <a:noFill/>
                </a:ln>
                <a:solidFill>
                  <a:srgbClr val="02DCFA"/>
                </a:solidFill>
                <a:latin typeface="Times New Roman" pitchFamily="18" charset="0"/>
                <a:cs typeface="Times New Roman" pitchFamily="18" charset="0"/>
              </a:rPr>
              <a:t>Challenges in Digital and Social Media CRM</a:t>
            </a:r>
            <a:endParaRPr lang="en-US" b="1" dirty="0">
              <a:ln w="19050">
                <a:noFill/>
              </a:ln>
              <a:solidFill>
                <a:srgbClr val="02DCF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6082144" y="1585913"/>
            <a:ext cx="6019377" cy="4576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2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Areas for Improvement: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2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Limited Youth Reach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Tesco’s engagement on Instagram trails competitors, whereas Sainsbury's is surpassing on the basis of interaction with customers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2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Senior Citizens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App adoption remains low among the over-60s, at only 12% of all users (2023).</a:t>
            </a: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3" name="Picture 3" descr="Tesco Clubcard Plus | Tesco Clubcar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454742"/>
            <a:ext cx="5846618" cy="46828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7146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Sainsbury's: £1m investment in Black-led innovators"/>
          <p:cNvPicPr/>
          <p:nvPr/>
        </p:nvPicPr>
        <p:blipFill>
          <a:blip r:embed="rId3"/>
          <a:stretch>
            <a:fillRect/>
          </a:stretch>
        </p:blipFill>
        <p:spPr bwMode="auto">
          <a:xfrm>
            <a:off x="7107384" y="3879273"/>
            <a:ext cx="4912471" cy="2845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" name="Picture Placeholder 64" descr="Robotic hand and human hand almost touching with their pointer fingers">
            <a:extLst>
              <a:ext uri="{FF2B5EF4-FFF2-40B4-BE49-F238E27FC236}">
                <a16:creationId xmlns:a16="http://schemas.microsoft.com/office/drawing/2014/main" id="{B600DB70-7F2F-494E-82AC-37DB9BB59802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 flipH="1">
            <a:off x="-2092961" y="2092960"/>
            <a:ext cx="6858002" cy="2672081"/>
          </a:xfr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1A351523-BE9E-4047-8916-20F1F4A9F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7993" y="208549"/>
            <a:ext cx="6832877" cy="466344"/>
          </a:xfrm>
        </p:spPr>
        <p:txBody>
          <a:bodyPr rtlCol="0"/>
          <a:lstStyle/>
          <a:p>
            <a:pPr algn="ctr"/>
            <a:r>
              <a:rPr lang="en-GB" sz="3200" dirty="0">
                <a:solidFill>
                  <a:srgbClr val="02DCFA"/>
                </a:solidFill>
                <a:latin typeface="Times New Roman" pitchFamily="18" charset="0"/>
                <a:cs typeface="Times New Roman" pitchFamily="18" charset="0"/>
              </a:rPr>
              <a:t>Competitor Comparison </a:t>
            </a:r>
          </a:p>
        </p:txBody>
      </p:sp>
      <p:pic>
        <p:nvPicPr>
          <p:cNvPr id="16" name="Picture 15" descr="Logistics BusinessAsda accelerates multi-channel offering with Blue Yonder"/>
          <p:cNvPicPr/>
          <p:nvPr/>
        </p:nvPicPr>
        <p:blipFill>
          <a:blip r:embed="rId5"/>
          <a:stretch>
            <a:fillRect/>
          </a:stretch>
        </p:blipFill>
        <p:spPr bwMode="auto">
          <a:xfrm>
            <a:off x="7135095" y="692731"/>
            <a:ext cx="4862945" cy="297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69275" y="1177634"/>
            <a:ext cx="6927273" cy="4922951"/>
          </a:xfrm>
          <a:prstGeom prst="rect">
            <a:avLst/>
          </a:prstGeom>
          <a:solidFill>
            <a:schemeClr val="tx1">
              <a:alpha val="63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sng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Tesco vs. Competitors: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1" i="1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Clubcard</a:t>
            </a:r>
            <a:r>
              <a:rPr kumimoji="0" lang="en-GB" sz="20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Advantage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Tesco's 22 million active </a:t>
            </a:r>
            <a:r>
              <a:rPr kumimoji="0" lang="en-GB" sz="20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Clubcard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users outnumber ASDA's penetration for its loyalty program (Bedford, 2024)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Social Media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Sainsbury's scores over Tesco on Instagram attracting a more youthful crowd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App Functionality</a:t>
            </a:r>
            <a:r>
              <a:rPr kumimoji="0" lang="en-GB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The ASDA app has faster upload times, which appeals to the convenience-focused user.</a:t>
            </a:r>
            <a:endParaRPr kumimoji="0" lang="en-GB" sz="32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314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027F6-D01B-5352-09E6-E17E7F61B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Placeholder 26" descr="Robot hand and human hand almost touch with their pointer fingers">
            <a:extLst>
              <a:ext uri="{FF2B5EF4-FFF2-40B4-BE49-F238E27FC236}">
                <a16:creationId xmlns:a16="http://schemas.microsoft.com/office/drawing/2014/main" id="{91DC6FA3-32EA-B0B8-82F2-E3EDECF4D59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612561C2-BF20-68F8-DD9A-3047AE7CA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85791"/>
          </a:xfrm>
        </p:spPr>
        <p:txBody>
          <a:bodyPr rtlCol="0"/>
          <a:lstStyle/>
          <a:p>
            <a:pPr>
              <a:lnSpc>
                <a:spcPct val="150000"/>
              </a:lnSpc>
            </a:pPr>
            <a:r>
              <a:rPr lang="en-GB" sz="3200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 </a:t>
            </a:r>
            <a:endParaRPr lang="en-US" sz="4000" b="1" spc="0" dirty="0">
              <a:solidFill>
                <a:srgbClr val="02DCF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E37820-DDE1-BAE5-6C56-23A832EC2E64}"/>
              </a:ext>
            </a:extLst>
          </p:cNvPr>
          <p:cNvSpPr/>
          <p:nvPr/>
        </p:nvSpPr>
        <p:spPr>
          <a:xfrm>
            <a:off x="341745" y="1098682"/>
            <a:ext cx="11684000" cy="1284326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Clubcard information personalises experiences and contributes 15% to increase the average basket size of every transaction.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tools make it convenient and personalised 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is in first place annual turnover for 2022 that amounted to 58 billion</a:t>
            </a:r>
          </a:p>
        </p:txBody>
      </p:sp>
    </p:spTree>
    <p:extLst>
      <p:ext uri="{BB962C8B-B14F-4D97-AF65-F5344CB8AC3E}">
        <p14:creationId xmlns:p14="http://schemas.microsoft.com/office/powerpoint/2010/main" val="99163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3B91B3-2B89-736C-D43F-1CD061EFB4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Placeholder 26" descr="Robot hand and human hand almost touch with their pointer fingers">
            <a:extLst>
              <a:ext uri="{FF2B5EF4-FFF2-40B4-BE49-F238E27FC236}">
                <a16:creationId xmlns:a16="http://schemas.microsoft.com/office/drawing/2014/main" id="{E11EC82B-11F6-023D-FF0B-DB0EB29F69E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12192000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6B31CA1-44B7-9219-FF64-68451B0D3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85791"/>
          </a:xfrm>
        </p:spPr>
        <p:txBody>
          <a:bodyPr rtlCol="0"/>
          <a:lstStyle/>
          <a:p>
            <a:pPr>
              <a:lnSpc>
                <a:spcPct val="150000"/>
              </a:lnSpc>
            </a:pPr>
            <a:r>
              <a:rPr lang="en-GB" sz="3200" b="1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References  </a:t>
            </a:r>
            <a:endParaRPr lang="en-US" sz="4000" b="1" spc="0" dirty="0">
              <a:solidFill>
                <a:srgbClr val="02DCFA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60C2BD-99B1-AC8E-AB5D-DE3A595275EF}"/>
              </a:ext>
            </a:extLst>
          </p:cNvPr>
          <p:cNvSpPr/>
          <p:nvPr/>
        </p:nvSpPr>
        <p:spPr>
          <a:xfrm>
            <a:off x="0" y="1043266"/>
            <a:ext cx="12192000" cy="5810052"/>
          </a:xfrm>
          <a:prstGeom prst="rect">
            <a:avLst/>
          </a:prstGeom>
          <a:solidFill>
            <a:schemeClr val="tx1">
              <a:alpha val="72000"/>
            </a:schemeClr>
          </a:solidFill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Bedford, E. (2024)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PLC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www.statista.com. Available at: https://www.statista.com/topics/3807/tesco-plc/#topicOverview (Accessed: 30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Beyrouthy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(2024)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Most downloaded grocery apps in the UK 2022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https://www.statista.com/statistics/1359149/grocery-delivery-app-downloads-uk/ (Accessed: 30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Dwivedi, Y.K., </a:t>
            </a: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Ismagilova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Hughes, </a:t>
            </a: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D.L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and Carlson, J. (2021) ‘Setting the Future of Digital and Social Media Marketing research: Perspectives and Research Propositions’,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59(1), pp. 1–37. Available at: https://doi.org/10.1016/j.ijinfomgt.2020.102168.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Freshworks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(2024)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50 Essential customer service statistics to know for 2024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Freshworks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https://www.freshworks.com/customer-service/statistics/ (Accessed: 30 October 2024).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Hopwood, P. (2020)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 someone who helps companies understand the power of social customer service, I’ve often highlighted how brilliantly Tesco stand out from the crowd and positively leads the way. This summer I experienced a rather peculiar incident with a box of Tesco Cherry </a:t>
            </a:r>
            <a:r>
              <a:rPr lang="en-US" sz="9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Bakewells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Linkedin.com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https://www.linkedin.com/pulse/tesco-social-customer-service-escaped-cherries-tarts-peter-hopwood (Accessed: 30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Instagram (2024)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Login • Instagram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www.instagram.com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https://www.instagram.com/tescofood/?hl=en (Accessed: 29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Isa (2023)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Clubcard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Loyal Guru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https://www.loyal.guru/loyalty/tesco-clubcard-loyalty-program/ (Accessed: 30 October 2024).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Jeswani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(2023) ‘The Role and Importance of Social Media Marketing in Brand Building’,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Irish Interdisciplinary Journal of Science &amp; Research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07(04), pp. 01–09. Available at: https://doi.org/10.46759/IIJSR.2023.7401.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S. (2024)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plans to use AI to ‘nudge’ Clubcard shoppers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Grocer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The Grocer. Available at: https://www.thegrocer.co.uk/news/tesco-exploring-how-ai-could-nudge-clubcard-customers/695600.article (Accessed: 30 October 2024).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Lindecrantz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Gi, </a:t>
            </a:r>
            <a:r>
              <a:rPr lang="en-GB" sz="9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M.T.P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and Zerbi, S. (2020)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Personalized experience for customers: Driving differentiation in retail | McKinsey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Mckinsey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https://www.mckinsey.com/industries/retail/our-insights/personalizing-the-customer-experience-driving-differentiation-in-retail (Accessed: 30 October 2024).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LinkedIn (2024)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| LinkedIn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Linkedin.com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https://in.linkedin.com/company/-tesco (Accessed: 29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Statista (2023)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Clubcard no of members 2023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https://www.statista.com/statistics/1400244/tesco-clubcard-data/ (Accessed: 29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 Plc (2020) </a:t>
            </a:r>
            <a:r>
              <a:rPr lang="en-US" sz="9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3Q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Christmas Trading Statement 19/20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Tescoplc.com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https://www.tescoplc.com/3q-and-christmas-trading-statement-1920/ (Accessed: 30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Twitter (2024)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x.com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 (formerly Twitter)</a:t>
            </a:r>
            <a:r>
              <a:rPr lang="en-US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https://x.com/tesco (Accessed: 29 October 2024).</a:t>
            </a: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Zink, A. (2024)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Consumers Expect Personalized Experiences, Social Engagement and Diverse Content: Can Media Deliver?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9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Deloitte United States</a:t>
            </a:r>
            <a:r>
              <a:rPr lang="en-GB" sz="9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https://www2.deloitte.com/us/en/pages/about-deloitte/articles/press-releases/consumers-expect-personalized-experiences-social-engagement-and-diverse-content.html (Accessed: 30 October 2024).</a:t>
            </a:r>
          </a:p>
        </p:txBody>
      </p:sp>
    </p:spTree>
    <p:extLst>
      <p:ext uri="{BB962C8B-B14F-4D97-AF65-F5344CB8AC3E}">
        <p14:creationId xmlns:p14="http://schemas.microsoft.com/office/powerpoint/2010/main" val="35085578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A woman with VR goggles on her face&#10;">
            <a:extLst>
              <a:ext uri="{FF2B5EF4-FFF2-40B4-BE49-F238E27FC236}">
                <a16:creationId xmlns:a16="http://schemas.microsoft.com/office/drawing/2014/main" id="{1959E133-823F-48B7-89C9-820E4A343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8153400" cy="6858000"/>
          </a:xfrm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FE60C9E5-E020-489F-8A9F-BCBE2A0C3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582" y="1728566"/>
            <a:ext cx="5031122" cy="4478270"/>
          </a:xfrm>
        </p:spPr>
        <p:txBody>
          <a:bodyPr rtlCol="0"/>
          <a:lstStyle/>
          <a:p>
            <a:pPr algn="ctr" rtl="0"/>
            <a:r>
              <a:rPr lang="en-GB" sz="9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505696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A1380"/>
      </a:accent1>
      <a:accent2>
        <a:srgbClr val="0C1A69"/>
      </a:accent2>
      <a:accent3>
        <a:srgbClr val="F4292E"/>
      </a:accent3>
      <a:accent4>
        <a:srgbClr val="FD49C1"/>
      </a:accent4>
      <a:accent5>
        <a:srgbClr val="15C7C7"/>
      </a:accent5>
      <a:accent6>
        <a:srgbClr val="02DCFA"/>
      </a:accent6>
      <a:hlink>
        <a:srgbClr val="0563C1"/>
      </a:hlink>
      <a:folHlink>
        <a:srgbClr val="954F72"/>
      </a:folHlink>
    </a:clrScheme>
    <a:fontScheme name="Custom 31">
      <a:majorFont>
        <a:latin typeface="Posterama Bold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0456510_TF33781529_Win32" id="{80830DF2-4D36-40B2-B6D6-9F9487B96B74}" vid="{DD4E384E-6E9E-47D1-8556-0D1304A67D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2" ma:contentTypeDescription="Create a new document." ma:contentTypeScope="" ma:versionID="5a5774fd28510f591f3d0476b60c796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656ce980f6f53fc96333c5ee30c32b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1D2FAC4-C1D8-4FBC-AFD8-786609711A5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0BF0F94-36C0-430F-8DDE-AF914AC0C0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89A24D-CD69-45A4-AC93-53B8115AA41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Tech pitch deck</Template>
  <TotalTime>479</TotalTime>
  <Words>1322</Words>
  <Application>Microsoft Macintosh PowerPoint</Application>
  <PresentationFormat>Widescreen</PresentationFormat>
  <Paragraphs>78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Bierstadt</vt:lpstr>
      <vt:lpstr>Calibri</vt:lpstr>
      <vt:lpstr>Courier New</vt:lpstr>
      <vt:lpstr>Posterama</vt:lpstr>
      <vt:lpstr>Posterama Bold</vt:lpstr>
      <vt:lpstr>Symbol</vt:lpstr>
      <vt:lpstr>Times New Roman</vt:lpstr>
      <vt:lpstr>Wingdings</vt:lpstr>
      <vt:lpstr>Office Theme</vt:lpstr>
      <vt:lpstr>BMSW5007 Building a Sustainable Marketing Relationship</vt:lpstr>
      <vt:lpstr>Introduction </vt:lpstr>
      <vt:lpstr>PowerPoint Presentation</vt:lpstr>
      <vt:lpstr>Role of Digital Media in CRM </vt:lpstr>
      <vt:lpstr>Role of Social Media in CRM </vt:lpstr>
      <vt:lpstr>PowerPoint Presentation</vt:lpstr>
      <vt:lpstr>Tesco's Social Media Strategy-Specific Platforms Tesco utilises </vt:lpstr>
      <vt:lpstr>PowerPoint Presentation</vt:lpstr>
      <vt:lpstr>Tesco's Successes in Digital and Social Media CRM </vt:lpstr>
      <vt:lpstr>Challenges in Digital and Social Media CRM</vt:lpstr>
      <vt:lpstr>Competitor Comparison </vt:lpstr>
      <vt:lpstr>Conclusion </vt:lpstr>
      <vt:lpstr>References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Soumi</dc:creator>
  <cp:lastModifiedBy>Ciprian Grosu (2209375)</cp:lastModifiedBy>
  <cp:revision>35</cp:revision>
  <dcterms:created xsi:type="dcterms:W3CDTF">2024-10-29T19:32:09Z</dcterms:created>
  <dcterms:modified xsi:type="dcterms:W3CDTF">2024-12-10T21:36:03Z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