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notesMasterIdLst>
    <p:notesMasterId r:id="rId16"/>
  </p:notesMasterIdLst>
  <p:sldIdLst>
    <p:sldId id="256" r:id="rId2"/>
    <p:sldId id="257" r:id="rId3"/>
    <p:sldId id="258" r:id="rId4"/>
    <p:sldId id="259" r:id="rId5"/>
    <p:sldId id="260" r:id="rId6"/>
    <p:sldId id="261" r:id="rId7"/>
    <p:sldId id="262" r:id="rId8"/>
    <p:sldId id="274" r:id="rId9"/>
    <p:sldId id="275" r:id="rId10"/>
    <p:sldId id="265" r:id="rId11"/>
    <p:sldId id="266" r:id="rId12"/>
    <p:sldId id="273"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01"/>
    <p:restoredTop sz="95100"/>
  </p:normalViewPr>
  <p:slideViewPr>
    <p:cSldViewPr snapToGrid="0">
      <p:cViewPr varScale="1">
        <p:scale>
          <a:sx n="85" d="100"/>
          <a:sy n="85" d="100"/>
        </p:scale>
        <p:origin x="20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F9CBC-0956-40AD-9575-3300317D0A7E}"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0AB44871-59F3-4649-9811-574032162A48}">
      <dgm:prSet custT="1"/>
      <dgm:spPr/>
      <dgm:t>
        <a:bodyPr/>
        <a:lstStyle/>
        <a:p>
          <a:pPr>
            <a:lnSpc>
              <a:spcPct val="150000"/>
            </a:lnSpc>
          </a:pPr>
          <a:r>
            <a:rPr lang="en-GB" sz="1100" dirty="0">
              <a:latin typeface="Arial" panose="020B0604020202020204" pitchFamily="34" charset="0"/>
              <a:cs typeface="Arial" panose="020B0604020202020204" pitchFamily="34" charset="0"/>
            </a:rPr>
            <a:t>M&amp;S should:</a:t>
          </a:r>
          <a:endParaRPr lang="en-US" sz="1100" dirty="0">
            <a:latin typeface="Arial" panose="020B0604020202020204" pitchFamily="34" charset="0"/>
            <a:cs typeface="Arial" panose="020B0604020202020204" pitchFamily="34" charset="0"/>
          </a:endParaRPr>
        </a:p>
      </dgm:t>
    </dgm:pt>
    <dgm:pt modelId="{A06A8750-0ED2-4800-8D72-2B9BED685E8A}" type="parTrans" cxnId="{4632E15A-8CED-4AC4-A7C5-9920AA877DF5}">
      <dgm:prSet/>
      <dgm:spPr/>
      <dgm:t>
        <a:bodyPr/>
        <a:lstStyle/>
        <a:p>
          <a:endParaRPr lang="en-US"/>
        </a:p>
      </dgm:t>
    </dgm:pt>
    <dgm:pt modelId="{8F50B1AF-1EC0-4CEB-A954-32D640AD5738}" type="sibTrans" cxnId="{4632E15A-8CED-4AC4-A7C5-9920AA877DF5}">
      <dgm:prSet/>
      <dgm:spPr/>
      <dgm:t>
        <a:bodyPr/>
        <a:lstStyle/>
        <a:p>
          <a:endParaRPr lang="en-US" dirty="0"/>
        </a:p>
      </dgm:t>
    </dgm:pt>
    <dgm:pt modelId="{56A7A79C-03B7-49A6-BD99-0C4600EB2AB9}">
      <dgm:prSet custT="1"/>
      <dgm:spPr/>
      <dgm:t>
        <a:bodyPr/>
        <a:lstStyle/>
        <a:p>
          <a:pPr>
            <a:lnSpc>
              <a:spcPct val="150000"/>
            </a:lnSpc>
          </a:pPr>
          <a:r>
            <a:rPr lang="en-GB" sz="1100" dirty="0">
              <a:latin typeface="Arial" panose="020B0604020202020204" pitchFamily="34" charset="0"/>
              <a:cs typeface="Arial" panose="020B0604020202020204" pitchFamily="34" charset="0"/>
            </a:rPr>
            <a:t>Conduct detailed job analysis before recruitment (Armstrong and Taylor, 2023).</a:t>
          </a:r>
          <a:endParaRPr lang="en-US" sz="1100" dirty="0">
            <a:latin typeface="Arial" panose="020B0604020202020204" pitchFamily="34" charset="0"/>
            <a:cs typeface="Arial" panose="020B0604020202020204" pitchFamily="34" charset="0"/>
          </a:endParaRPr>
        </a:p>
      </dgm:t>
    </dgm:pt>
    <dgm:pt modelId="{CEC4BF75-7ECE-4B21-94A8-B5E7C66A6BEC}" type="parTrans" cxnId="{DA2AD60E-7A57-4D5A-872C-B6C20755500D}">
      <dgm:prSet/>
      <dgm:spPr/>
      <dgm:t>
        <a:bodyPr/>
        <a:lstStyle/>
        <a:p>
          <a:endParaRPr lang="en-US"/>
        </a:p>
      </dgm:t>
    </dgm:pt>
    <dgm:pt modelId="{F9AD14D6-9D45-43DC-838C-50269D3D4C2C}" type="sibTrans" cxnId="{DA2AD60E-7A57-4D5A-872C-B6C20755500D}">
      <dgm:prSet/>
      <dgm:spPr/>
      <dgm:t>
        <a:bodyPr/>
        <a:lstStyle/>
        <a:p>
          <a:endParaRPr lang="en-US" dirty="0"/>
        </a:p>
      </dgm:t>
    </dgm:pt>
    <dgm:pt modelId="{C14E7CB9-F280-4BC4-8914-B43A60AAC37B}">
      <dgm:prSet custT="1"/>
      <dgm:spPr/>
      <dgm:t>
        <a:bodyPr/>
        <a:lstStyle/>
        <a:p>
          <a:pPr>
            <a:lnSpc>
              <a:spcPct val="150000"/>
            </a:lnSpc>
          </a:pPr>
          <a:r>
            <a:rPr lang="en-GB" sz="1100" dirty="0">
              <a:latin typeface="Arial" panose="020B0604020202020204" pitchFamily="34" charset="0"/>
              <a:cs typeface="Arial" panose="020B0604020202020204" pitchFamily="34" charset="0"/>
            </a:rPr>
            <a:t>Develop clear job descriptions and person specifications.</a:t>
          </a:r>
          <a:endParaRPr lang="en-US" sz="1100" dirty="0">
            <a:latin typeface="Arial" panose="020B0604020202020204" pitchFamily="34" charset="0"/>
            <a:cs typeface="Arial" panose="020B0604020202020204" pitchFamily="34" charset="0"/>
          </a:endParaRPr>
        </a:p>
      </dgm:t>
    </dgm:pt>
    <dgm:pt modelId="{DC2A266A-5429-4D47-8CAB-9ABB76264EA2}" type="parTrans" cxnId="{A8C63613-E4E7-4FA2-BF04-E01987C43543}">
      <dgm:prSet/>
      <dgm:spPr/>
      <dgm:t>
        <a:bodyPr/>
        <a:lstStyle/>
        <a:p>
          <a:endParaRPr lang="en-US"/>
        </a:p>
      </dgm:t>
    </dgm:pt>
    <dgm:pt modelId="{9F1B07FE-C4E0-4C28-88C8-F7A5A371AF01}" type="sibTrans" cxnId="{A8C63613-E4E7-4FA2-BF04-E01987C43543}">
      <dgm:prSet/>
      <dgm:spPr/>
      <dgm:t>
        <a:bodyPr/>
        <a:lstStyle/>
        <a:p>
          <a:endParaRPr lang="en-US" dirty="0"/>
        </a:p>
      </dgm:t>
    </dgm:pt>
    <dgm:pt modelId="{765BD885-52A7-4B49-B3B4-7705485BBF12}">
      <dgm:prSet custT="1"/>
      <dgm:spPr/>
      <dgm:t>
        <a:bodyPr/>
        <a:lstStyle/>
        <a:p>
          <a:pPr>
            <a:lnSpc>
              <a:spcPct val="150000"/>
            </a:lnSpc>
          </a:pPr>
          <a:r>
            <a:rPr lang="en-GB" sz="1100" dirty="0">
              <a:latin typeface="Arial" panose="020B0604020202020204" pitchFamily="34" charset="0"/>
              <a:cs typeface="Arial" panose="020B0604020202020204" pitchFamily="34" charset="0"/>
            </a:rPr>
            <a:t>Advertise vacancies through professional platforms.</a:t>
          </a:r>
          <a:endParaRPr lang="en-US" sz="1100" dirty="0">
            <a:latin typeface="Arial" panose="020B0604020202020204" pitchFamily="34" charset="0"/>
            <a:cs typeface="Arial" panose="020B0604020202020204" pitchFamily="34" charset="0"/>
          </a:endParaRPr>
        </a:p>
      </dgm:t>
    </dgm:pt>
    <dgm:pt modelId="{58858DC9-937B-4CAD-B55F-0753F508374B}" type="parTrans" cxnId="{60B9B512-140F-4B1D-9353-2E07600A8ED1}">
      <dgm:prSet/>
      <dgm:spPr/>
      <dgm:t>
        <a:bodyPr/>
        <a:lstStyle/>
        <a:p>
          <a:endParaRPr lang="en-US"/>
        </a:p>
      </dgm:t>
    </dgm:pt>
    <dgm:pt modelId="{C8191A95-C4EB-4FDA-A5A7-DC06DE6CBF94}" type="sibTrans" cxnId="{60B9B512-140F-4B1D-9353-2E07600A8ED1}">
      <dgm:prSet/>
      <dgm:spPr/>
      <dgm:t>
        <a:bodyPr/>
        <a:lstStyle/>
        <a:p>
          <a:endParaRPr lang="en-US" dirty="0"/>
        </a:p>
      </dgm:t>
    </dgm:pt>
    <dgm:pt modelId="{966C6855-83B9-4A50-9C7D-2CC3CB7A663F}">
      <dgm:prSet custT="1"/>
      <dgm:spPr/>
      <dgm:t>
        <a:bodyPr/>
        <a:lstStyle/>
        <a:p>
          <a:pPr>
            <a:lnSpc>
              <a:spcPct val="150000"/>
            </a:lnSpc>
          </a:pPr>
          <a:r>
            <a:rPr lang="en-GB" sz="1100" dirty="0">
              <a:latin typeface="Arial" panose="020B0604020202020204" pitchFamily="34" charset="0"/>
              <a:cs typeface="Arial" panose="020B0604020202020204" pitchFamily="34" charset="0"/>
            </a:rPr>
            <a:t>Use competency-based, panel and technical interviews. </a:t>
          </a:r>
          <a:endParaRPr lang="en-US" sz="1100" dirty="0">
            <a:latin typeface="Arial" panose="020B0604020202020204" pitchFamily="34" charset="0"/>
            <a:cs typeface="Arial" panose="020B0604020202020204" pitchFamily="34" charset="0"/>
          </a:endParaRPr>
        </a:p>
      </dgm:t>
    </dgm:pt>
    <dgm:pt modelId="{DF95F430-CA64-46F6-B5C5-6E19D896C808}" type="parTrans" cxnId="{29F62E43-1626-4CCD-A69D-70D58E177E72}">
      <dgm:prSet/>
      <dgm:spPr/>
      <dgm:t>
        <a:bodyPr/>
        <a:lstStyle/>
        <a:p>
          <a:endParaRPr lang="en-US"/>
        </a:p>
      </dgm:t>
    </dgm:pt>
    <dgm:pt modelId="{41316A96-C02D-42A5-9450-C8FE5AD60551}" type="sibTrans" cxnId="{29F62E43-1626-4CCD-A69D-70D58E177E72}">
      <dgm:prSet/>
      <dgm:spPr/>
      <dgm:t>
        <a:bodyPr/>
        <a:lstStyle/>
        <a:p>
          <a:endParaRPr lang="en-US" dirty="0"/>
        </a:p>
      </dgm:t>
    </dgm:pt>
    <dgm:pt modelId="{86C5E508-E367-4D66-B7BF-F3F9AD712534}">
      <dgm:prSet custT="1"/>
      <dgm:spPr/>
      <dgm:t>
        <a:bodyPr/>
        <a:lstStyle/>
        <a:p>
          <a:pPr>
            <a:lnSpc>
              <a:spcPct val="150000"/>
            </a:lnSpc>
          </a:pPr>
          <a:r>
            <a:rPr lang="en-GB" sz="1100" dirty="0">
              <a:latin typeface="Arial" panose="020B0604020202020204" pitchFamily="34" charset="0"/>
              <a:cs typeface="Arial" panose="020B0604020202020204" pitchFamily="34" charset="0"/>
            </a:rPr>
            <a:t>Combine behavioural, situational and probing questions.</a:t>
          </a:r>
          <a:endParaRPr lang="en-US" sz="1100" dirty="0">
            <a:latin typeface="Arial" panose="020B0604020202020204" pitchFamily="34" charset="0"/>
            <a:cs typeface="Arial" panose="020B0604020202020204" pitchFamily="34" charset="0"/>
          </a:endParaRPr>
        </a:p>
      </dgm:t>
    </dgm:pt>
    <dgm:pt modelId="{1330F93C-B247-4F76-BDBA-7B8BE2754CB2}" type="parTrans" cxnId="{5567420E-FDB0-4229-B1B7-13ABFCC894CC}">
      <dgm:prSet/>
      <dgm:spPr/>
      <dgm:t>
        <a:bodyPr/>
        <a:lstStyle/>
        <a:p>
          <a:endParaRPr lang="en-US"/>
        </a:p>
      </dgm:t>
    </dgm:pt>
    <dgm:pt modelId="{4D4EE110-3566-437A-9ACF-1B9494B57352}" type="sibTrans" cxnId="{5567420E-FDB0-4229-B1B7-13ABFCC894CC}">
      <dgm:prSet/>
      <dgm:spPr/>
      <dgm:t>
        <a:bodyPr/>
        <a:lstStyle/>
        <a:p>
          <a:endParaRPr lang="en-US" dirty="0"/>
        </a:p>
      </dgm:t>
    </dgm:pt>
    <dgm:pt modelId="{E756A2A7-9CFA-460A-82FF-F77041D7DE2F}">
      <dgm:prSet custT="1"/>
      <dgm:spPr/>
      <dgm:t>
        <a:bodyPr/>
        <a:lstStyle/>
        <a:p>
          <a:pPr>
            <a:lnSpc>
              <a:spcPct val="150000"/>
            </a:lnSpc>
          </a:pPr>
          <a:r>
            <a:rPr lang="en-GB" sz="1100" dirty="0">
              <a:latin typeface="Arial" panose="020B0604020202020204" pitchFamily="34" charset="0"/>
              <a:cs typeface="Arial" panose="020B0604020202020204" pitchFamily="34" charset="0"/>
            </a:rPr>
            <a:t>For transformation-related recruitment, M&amp;S should adopt a hybrid interview approach:</a:t>
          </a:r>
          <a:endParaRPr lang="en-US" sz="1100" dirty="0">
            <a:latin typeface="Arial" panose="020B0604020202020204" pitchFamily="34" charset="0"/>
            <a:cs typeface="Arial" panose="020B0604020202020204" pitchFamily="34" charset="0"/>
          </a:endParaRPr>
        </a:p>
      </dgm:t>
    </dgm:pt>
    <dgm:pt modelId="{0BE7B80E-86BC-46D6-AEE0-58C619F90389}" type="parTrans" cxnId="{194E39A9-C421-4DFB-B5D2-DF26E2FD5646}">
      <dgm:prSet/>
      <dgm:spPr/>
      <dgm:t>
        <a:bodyPr/>
        <a:lstStyle/>
        <a:p>
          <a:endParaRPr lang="en-US"/>
        </a:p>
      </dgm:t>
    </dgm:pt>
    <dgm:pt modelId="{E7C23C9B-4433-413F-BFAE-6B3F46DB2962}" type="sibTrans" cxnId="{194E39A9-C421-4DFB-B5D2-DF26E2FD5646}">
      <dgm:prSet/>
      <dgm:spPr/>
      <dgm:t>
        <a:bodyPr/>
        <a:lstStyle/>
        <a:p>
          <a:endParaRPr lang="en-US" dirty="0"/>
        </a:p>
      </dgm:t>
    </dgm:pt>
    <dgm:pt modelId="{F01B5ED0-C99D-48FF-9315-9B48AFB43BDB}">
      <dgm:prSet custT="1"/>
      <dgm:spPr/>
      <dgm:t>
        <a:bodyPr/>
        <a:lstStyle/>
        <a:p>
          <a:pPr>
            <a:lnSpc>
              <a:spcPct val="150000"/>
            </a:lnSpc>
          </a:pPr>
          <a:r>
            <a:rPr lang="en-GB" sz="1100" dirty="0">
              <a:latin typeface="Arial" panose="020B0604020202020204" pitchFamily="34" charset="0"/>
              <a:cs typeface="Arial" panose="020B0604020202020204" pitchFamily="34" charset="0"/>
            </a:rPr>
            <a:t>Project Manager: Initial virtual interview followed by a face-to-face panel interview and case study assessment.</a:t>
          </a:r>
          <a:endParaRPr lang="en-US" sz="1100" dirty="0">
            <a:latin typeface="Arial" panose="020B0604020202020204" pitchFamily="34" charset="0"/>
            <a:cs typeface="Arial" panose="020B0604020202020204" pitchFamily="34" charset="0"/>
          </a:endParaRPr>
        </a:p>
      </dgm:t>
    </dgm:pt>
    <dgm:pt modelId="{20D3CDB9-ABDB-413F-9795-6EF84D4C1A6B}" type="parTrans" cxnId="{34976256-23D9-4067-A698-FFC81E998968}">
      <dgm:prSet/>
      <dgm:spPr/>
      <dgm:t>
        <a:bodyPr/>
        <a:lstStyle/>
        <a:p>
          <a:endParaRPr lang="en-US"/>
        </a:p>
      </dgm:t>
    </dgm:pt>
    <dgm:pt modelId="{8DCE6BF3-96D9-4D43-B00E-578C9F076A5C}" type="sibTrans" cxnId="{34976256-23D9-4067-A698-FFC81E998968}">
      <dgm:prSet/>
      <dgm:spPr/>
      <dgm:t>
        <a:bodyPr/>
        <a:lstStyle/>
        <a:p>
          <a:endParaRPr lang="en-US" dirty="0"/>
        </a:p>
      </dgm:t>
    </dgm:pt>
    <dgm:pt modelId="{632DAAE6-9057-4283-9842-F9B7FE82271C}">
      <dgm:prSet custT="1"/>
      <dgm:spPr/>
      <dgm:t>
        <a:bodyPr/>
        <a:lstStyle/>
        <a:p>
          <a:pPr>
            <a:lnSpc>
              <a:spcPct val="150000"/>
            </a:lnSpc>
          </a:pPr>
          <a:r>
            <a:rPr lang="en-GB" sz="1100" dirty="0">
              <a:latin typeface="Arial" panose="020B0604020202020204" pitchFamily="34" charset="0"/>
              <a:cs typeface="Arial" panose="020B0604020202020204" pitchFamily="34" charset="0"/>
            </a:rPr>
            <a:t>Digital Specialist: Initial virtual technical interview, followed by an online practical assessment and either a virtual or face-to-face final interview.</a:t>
          </a:r>
          <a:endParaRPr lang="en-US" sz="1100" dirty="0">
            <a:latin typeface="Arial" panose="020B0604020202020204" pitchFamily="34" charset="0"/>
            <a:cs typeface="Arial" panose="020B0604020202020204" pitchFamily="34" charset="0"/>
          </a:endParaRPr>
        </a:p>
      </dgm:t>
    </dgm:pt>
    <dgm:pt modelId="{9FD9CCA9-C9BE-49D8-BB84-78D81A0A4485}" type="parTrans" cxnId="{AF4F3480-9E0F-493A-91A8-9D0D3154FDA3}">
      <dgm:prSet/>
      <dgm:spPr/>
      <dgm:t>
        <a:bodyPr/>
        <a:lstStyle/>
        <a:p>
          <a:endParaRPr lang="en-US"/>
        </a:p>
      </dgm:t>
    </dgm:pt>
    <dgm:pt modelId="{74F39EAC-A864-4620-9318-C586D830DD4B}" type="sibTrans" cxnId="{AF4F3480-9E0F-493A-91A8-9D0D3154FDA3}">
      <dgm:prSet/>
      <dgm:spPr/>
      <dgm:t>
        <a:bodyPr/>
        <a:lstStyle/>
        <a:p>
          <a:endParaRPr lang="en-US" dirty="0"/>
        </a:p>
      </dgm:t>
    </dgm:pt>
    <dgm:pt modelId="{BD72C5A0-54B8-46C9-801E-597ECFDE9017}">
      <dgm:prSet custT="1"/>
      <dgm:spPr/>
      <dgm:t>
        <a:bodyPr/>
        <a:lstStyle/>
        <a:p>
          <a:pPr>
            <a:lnSpc>
              <a:spcPct val="150000"/>
            </a:lnSpc>
          </a:pPr>
          <a:r>
            <a:rPr lang="en-GB" sz="1100" dirty="0">
              <a:latin typeface="Arial" panose="020B0604020202020204" pitchFamily="34" charset="0"/>
              <a:cs typeface="Arial" panose="020B0604020202020204" pitchFamily="34" charset="0"/>
            </a:rPr>
            <a:t>Ensure recruitment is fair, inclusive and evidence-based (CIPD, 2024).</a:t>
          </a:r>
          <a:endParaRPr lang="en-US" sz="1100" dirty="0">
            <a:latin typeface="Arial" panose="020B0604020202020204" pitchFamily="34" charset="0"/>
            <a:cs typeface="Arial" panose="020B0604020202020204" pitchFamily="34" charset="0"/>
          </a:endParaRPr>
        </a:p>
      </dgm:t>
    </dgm:pt>
    <dgm:pt modelId="{BCB86E59-1A11-4C98-9A44-8FAD194EDA5F}" type="parTrans" cxnId="{5B1BDA2B-BD82-4D95-BF82-DAA6E6792509}">
      <dgm:prSet/>
      <dgm:spPr/>
      <dgm:t>
        <a:bodyPr/>
        <a:lstStyle/>
        <a:p>
          <a:endParaRPr lang="en-US"/>
        </a:p>
      </dgm:t>
    </dgm:pt>
    <dgm:pt modelId="{2602B62B-0E05-4C4F-8900-652FB42D0662}" type="sibTrans" cxnId="{5B1BDA2B-BD82-4D95-BF82-DAA6E6792509}">
      <dgm:prSet/>
      <dgm:spPr/>
      <dgm:t>
        <a:bodyPr/>
        <a:lstStyle/>
        <a:p>
          <a:endParaRPr lang="en-US"/>
        </a:p>
      </dgm:t>
    </dgm:pt>
    <dgm:pt modelId="{BA0B70C4-2583-8B48-B42E-7D9E2505F6EC}" type="pres">
      <dgm:prSet presAssocID="{791F9CBC-0956-40AD-9575-3300317D0A7E}" presName="Name0" presStyleCnt="0">
        <dgm:presLayoutVars>
          <dgm:dir/>
          <dgm:resizeHandles val="exact"/>
        </dgm:presLayoutVars>
      </dgm:prSet>
      <dgm:spPr/>
    </dgm:pt>
    <dgm:pt modelId="{E94F0BB3-4093-D749-BB24-A13CF8FE78D7}" type="pres">
      <dgm:prSet presAssocID="{0AB44871-59F3-4649-9811-574032162A48}" presName="node" presStyleLbl="node1" presStyleIdx="0" presStyleCnt="10">
        <dgm:presLayoutVars>
          <dgm:bulletEnabled val="1"/>
        </dgm:presLayoutVars>
      </dgm:prSet>
      <dgm:spPr/>
    </dgm:pt>
    <dgm:pt modelId="{AFFA2C8E-C182-334C-BBB8-A93EA8A6F4DE}" type="pres">
      <dgm:prSet presAssocID="{8F50B1AF-1EC0-4CEB-A954-32D640AD5738}" presName="sibTrans" presStyleLbl="sibTrans1D1" presStyleIdx="0" presStyleCnt="9"/>
      <dgm:spPr/>
    </dgm:pt>
    <dgm:pt modelId="{1DA18B9F-39C5-574C-8FEE-1FD91255BF51}" type="pres">
      <dgm:prSet presAssocID="{8F50B1AF-1EC0-4CEB-A954-32D640AD5738}" presName="connectorText" presStyleLbl="sibTrans1D1" presStyleIdx="0" presStyleCnt="9"/>
      <dgm:spPr/>
    </dgm:pt>
    <dgm:pt modelId="{09E9BCDC-0018-BC41-A71D-8F25A66E9F0A}" type="pres">
      <dgm:prSet presAssocID="{56A7A79C-03B7-49A6-BD99-0C4600EB2AB9}" presName="node" presStyleLbl="node1" presStyleIdx="1" presStyleCnt="10">
        <dgm:presLayoutVars>
          <dgm:bulletEnabled val="1"/>
        </dgm:presLayoutVars>
      </dgm:prSet>
      <dgm:spPr/>
    </dgm:pt>
    <dgm:pt modelId="{00AD0481-1EFF-474C-A6BA-EB3EF2963210}" type="pres">
      <dgm:prSet presAssocID="{F9AD14D6-9D45-43DC-838C-50269D3D4C2C}" presName="sibTrans" presStyleLbl="sibTrans1D1" presStyleIdx="1" presStyleCnt="9"/>
      <dgm:spPr/>
    </dgm:pt>
    <dgm:pt modelId="{FB5DF3A7-C1D1-1240-91AB-D06B1266040E}" type="pres">
      <dgm:prSet presAssocID="{F9AD14D6-9D45-43DC-838C-50269D3D4C2C}" presName="connectorText" presStyleLbl="sibTrans1D1" presStyleIdx="1" presStyleCnt="9"/>
      <dgm:spPr/>
    </dgm:pt>
    <dgm:pt modelId="{9B580824-C1D3-BD4C-A0A1-DDA822F380FF}" type="pres">
      <dgm:prSet presAssocID="{C14E7CB9-F280-4BC4-8914-B43A60AAC37B}" presName="node" presStyleLbl="node1" presStyleIdx="2" presStyleCnt="10">
        <dgm:presLayoutVars>
          <dgm:bulletEnabled val="1"/>
        </dgm:presLayoutVars>
      </dgm:prSet>
      <dgm:spPr/>
    </dgm:pt>
    <dgm:pt modelId="{182DF6F0-DDD6-444F-AC59-0095B90A992C}" type="pres">
      <dgm:prSet presAssocID="{9F1B07FE-C4E0-4C28-88C8-F7A5A371AF01}" presName="sibTrans" presStyleLbl="sibTrans1D1" presStyleIdx="2" presStyleCnt="9"/>
      <dgm:spPr/>
    </dgm:pt>
    <dgm:pt modelId="{760166C1-1716-E440-BD14-6F6EF1AFB9CC}" type="pres">
      <dgm:prSet presAssocID="{9F1B07FE-C4E0-4C28-88C8-F7A5A371AF01}" presName="connectorText" presStyleLbl="sibTrans1D1" presStyleIdx="2" presStyleCnt="9"/>
      <dgm:spPr/>
    </dgm:pt>
    <dgm:pt modelId="{BAA3E123-B683-7E4E-A250-2F33905DD95E}" type="pres">
      <dgm:prSet presAssocID="{765BD885-52A7-4B49-B3B4-7705485BBF12}" presName="node" presStyleLbl="node1" presStyleIdx="3" presStyleCnt="10">
        <dgm:presLayoutVars>
          <dgm:bulletEnabled val="1"/>
        </dgm:presLayoutVars>
      </dgm:prSet>
      <dgm:spPr/>
    </dgm:pt>
    <dgm:pt modelId="{0EBA35E0-048F-9F40-85D6-649E1D52552A}" type="pres">
      <dgm:prSet presAssocID="{C8191A95-C4EB-4FDA-A5A7-DC06DE6CBF94}" presName="sibTrans" presStyleLbl="sibTrans1D1" presStyleIdx="3" presStyleCnt="9"/>
      <dgm:spPr/>
    </dgm:pt>
    <dgm:pt modelId="{AE3EF031-8325-C04A-805A-AA71626FE7A2}" type="pres">
      <dgm:prSet presAssocID="{C8191A95-C4EB-4FDA-A5A7-DC06DE6CBF94}" presName="connectorText" presStyleLbl="sibTrans1D1" presStyleIdx="3" presStyleCnt="9"/>
      <dgm:spPr/>
    </dgm:pt>
    <dgm:pt modelId="{F7290BED-2855-0549-8286-2733532F738D}" type="pres">
      <dgm:prSet presAssocID="{966C6855-83B9-4A50-9C7D-2CC3CB7A663F}" presName="node" presStyleLbl="node1" presStyleIdx="4" presStyleCnt="10">
        <dgm:presLayoutVars>
          <dgm:bulletEnabled val="1"/>
        </dgm:presLayoutVars>
      </dgm:prSet>
      <dgm:spPr/>
    </dgm:pt>
    <dgm:pt modelId="{2D77B5DD-CA1F-DF4E-8AD3-FB7F74F873CA}" type="pres">
      <dgm:prSet presAssocID="{41316A96-C02D-42A5-9450-C8FE5AD60551}" presName="sibTrans" presStyleLbl="sibTrans1D1" presStyleIdx="4" presStyleCnt="9"/>
      <dgm:spPr/>
    </dgm:pt>
    <dgm:pt modelId="{996C6D7F-CDF1-604B-9620-876C3069194C}" type="pres">
      <dgm:prSet presAssocID="{41316A96-C02D-42A5-9450-C8FE5AD60551}" presName="connectorText" presStyleLbl="sibTrans1D1" presStyleIdx="4" presStyleCnt="9"/>
      <dgm:spPr/>
    </dgm:pt>
    <dgm:pt modelId="{3A3D54DA-406D-8D44-9D1D-F2E424C04DC1}" type="pres">
      <dgm:prSet presAssocID="{86C5E508-E367-4D66-B7BF-F3F9AD712534}" presName="node" presStyleLbl="node1" presStyleIdx="5" presStyleCnt="10">
        <dgm:presLayoutVars>
          <dgm:bulletEnabled val="1"/>
        </dgm:presLayoutVars>
      </dgm:prSet>
      <dgm:spPr/>
    </dgm:pt>
    <dgm:pt modelId="{DE9E2161-B30B-9741-9CFB-57659A0B3CB3}" type="pres">
      <dgm:prSet presAssocID="{4D4EE110-3566-437A-9ACF-1B9494B57352}" presName="sibTrans" presStyleLbl="sibTrans1D1" presStyleIdx="5" presStyleCnt="9"/>
      <dgm:spPr/>
    </dgm:pt>
    <dgm:pt modelId="{1F6E634E-030C-A847-A3E8-975D328C37CC}" type="pres">
      <dgm:prSet presAssocID="{4D4EE110-3566-437A-9ACF-1B9494B57352}" presName="connectorText" presStyleLbl="sibTrans1D1" presStyleIdx="5" presStyleCnt="9"/>
      <dgm:spPr/>
    </dgm:pt>
    <dgm:pt modelId="{E2467228-22C9-5545-87B6-7169CE2C4893}" type="pres">
      <dgm:prSet presAssocID="{E756A2A7-9CFA-460A-82FF-F77041D7DE2F}" presName="node" presStyleLbl="node1" presStyleIdx="6" presStyleCnt="10">
        <dgm:presLayoutVars>
          <dgm:bulletEnabled val="1"/>
        </dgm:presLayoutVars>
      </dgm:prSet>
      <dgm:spPr/>
    </dgm:pt>
    <dgm:pt modelId="{4EE12561-A054-3C49-8270-69F083BD74E6}" type="pres">
      <dgm:prSet presAssocID="{E7C23C9B-4433-413F-BFAE-6B3F46DB2962}" presName="sibTrans" presStyleLbl="sibTrans1D1" presStyleIdx="6" presStyleCnt="9"/>
      <dgm:spPr/>
    </dgm:pt>
    <dgm:pt modelId="{AC3A4F00-0DDF-0E47-B3E7-3C3694891DD3}" type="pres">
      <dgm:prSet presAssocID="{E7C23C9B-4433-413F-BFAE-6B3F46DB2962}" presName="connectorText" presStyleLbl="sibTrans1D1" presStyleIdx="6" presStyleCnt="9"/>
      <dgm:spPr/>
    </dgm:pt>
    <dgm:pt modelId="{2D10C74F-0079-0642-BCA8-DF57608B7767}" type="pres">
      <dgm:prSet presAssocID="{F01B5ED0-C99D-48FF-9315-9B48AFB43BDB}" presName="node" presStyleLbl="node1" presStyleIdx="7" presStyleCnt="10">
        <dgm:presLayoutVars>
          <dgm:bulletEnabled val="1"/>
        </dgm:presLayoutVars>
      </dgm:prSet>
      <dgm:spPr/>
    </dgm:pt>
    <dgm:pt modelId="{F38E0A22-8298-4A48-88AB-14EE8B1A349A}" type="pres">
      <dgm:prSet presAssocID="{8DCE6BF3-96D9-4D43-B00E-578C9F076A5C}" presName="sibTrans" presStyleLbl="sibTrans1D1" presStyleIdx="7" presStyleCnt="9"/>
      <dgm:spPr/>
    </dgm:pt>
    <dgm:pt modelId="{6625D1E8-08AB-2248-B077-41394422C317}" type="pres">
      <dgm:prSet presAssocID="{8DCE6BF3-96D9-4D43-B00E-578C9F076A5C}" presName="connectorText" presStyleLbl="sibTrans1D1" presStyleIdx="7" presStyleCnt="9"/>
      <dgm:spPr/>
    </dgm:pt>
    <dgm:pt modelId="{02E41D57-DF0A-904A-A408-DA5428B4BDD5}" type="pres">
      <dgm:prSet presAssocID="{632DAAE6-9057-4283-9842-F9B7FE82271C}" presName="node" presStyleLbl="node1" presStyleIdx="8" presStyleCnt="10">
        <dgm:presLayoutVars>
          <dgm:bulletEnabled val="1"/>
        </dgm:presLayoutVars>
      </dgm:prSet>
      <dgm:spPr/>
    </dgm:pt>
    <dgm:pt modelId="{261246DD-9F3F-1C4C-B615-668A715A7A1C}" type="pres">
      <dgm:prSet presAssocID="{74F39EAC-A864-4620-9318-C586D830DD4B}" presName="sibTrans" presStyleLbl="sibTrans1D1" presStyleIdx="8" presStyleCnt="9"/>
      <dgm:spPr/>
    </dgm:pt>
    <dgm:pt modelId="{6D181CD1-7DFB-424B-B9ED-503A012E88CA}" type="pres">
      <dgm:prSet presAssocID="{74F39EAC-A864-4620-9318-C586D830DD4B}" presName="connectorText" presStyleLbl="sibTrans1D1" presStyleIdx="8" presStyleCnt="9"/>
      <dgm:spPr/>
    </dgm:pt>
    <dgm:pt modelId="{E70406DA-4703-0043-87B8-B6A0DD123186}" type="pres">
      <dgm:prSet presAssocID="{BD72C5A0-54B8-46C9-801E-597ECFDE9017}" presName="node" presStyleLbl="node1" presStyleIdx="9" presStyleCnt="10">
        <dgm:presLayoutVars>
          <dgm:bulletEnabled val="1"/>
        </dgm:presLayoutVars>
      </dgm:prSet>
      <dgm:spPr/>
    </dgm:pt>
  </dgm:ptLst>
  <dgm:cxnLst>
    <dgm:cxn modelId="{4D4EF901-ADA6-7D46-BB45-774E362373F0}" type="presOf" srcId="{74F39EAC-A864-4620-9318-C586D830DD4B}" destId="{261246DD-9F3F-1C4C-B615-668A715A7A1C}" srcOrd="0" destOrd="0" presId="urn:microsoft.com/office/officeart/2016/7/layout/RepeatingBendingProcessNew"/>
    <dgm:cxn modelId="{0D09FC02-F428-D140-ABF0-B366DD62BB00}" type="presOf" srcId="{BD72C5A0-54B8-46C9-801E-597ECFDE9017}" destId="{E70406DA-4703-0043-87B8-B6A0DD123186}" srcOrd="0" destOrd="0" presId="urn:microsoft.com/office/officeart/2016/7/layout/RepeatingBendingProcessNew"/>
    <dgm:cxn modelId="{C353F505-4FDE-F246-8171-4DC4920D7B2F}" type="presOf" srcId="{C8191A95-C4EB-4FDA-A5A7-DC06DE6CBF94}" destId="{0EBA35E0-048F-9F40-85D6-649E1D52552A}" srcOrd="0" destOrd="0" presId="urn:microsoft.com/office/officeart/2016/7/layout/RepeatingBendingProcessNew"/>
    <dgm:cxn modelId="{5567420E-FDB0-4229-B1B7-13ABFCC894CC}" srcId="{791F9CBC-0956-40AD-9575-3300317D0A7E}" destId="{86C5E508-E367-4D66-B7BF-F3F9AD712534}" srcOrd="5" destOrd="0" parTransId="{1330F93C-B247-4F76-BDBA-7B8BE2754CB2}" sibTransId="{4D4EE110-3566-437A-9ACF-1B9494B57352}"/>
    <dgm:cxn modelId="{DA2AD60E-7A57-4D5A-872C-B6C20755500D}" srcId="{791F9CBC-0956-40AD-9575-3300317D0A7E}" destId="{56A7A79C-03B7-49A6-BD99-0C4600EB2AB9}" srcOrd="1" destOrd="0" parTransId="{CEC4BF75-7ECE-4B21-94A8-B5E7C66A6BEC}" sibTransId="{F9AD14D6-9D45-43DC-838C-50269D3D4C2C}"/>
    <dgm:cxn modelId="{60B9B512-140F-4B1D-9353-2E07600A8ED1}" srcId="{791F9CBC-0956-40AD-9575-3300317D0A7E}" destId="{765BD885-52A7-4B49-B3B4-7705485BBF12}" srcOrd="3" destOrd="0" parTransId="{58858DC9-937B-4CAD-B55F-0753F508374B}" sibTransId="{C8191A95-C4EB-4FDA-A5A7-DC06DE6CBF94}"/>
    <dgm:cxn modelId="{A8C63613-E4E7-4FA2-BF04-E01987C43543}" srcId="{791F9CBC-0956-40AD-9575-3300317D0A7E}" destId="{C14E7CB9-F280-4BC4-8914-B43A60AAC37B}" srcOrd="2" destOrd="0" parTransId="{DC2A266A-5429-4D47-8CAB-9ABB76264EA2}" sibTransId="{9F1B07FE-C4E0-4C28-88C8-F7A5A371AF01}"/>
    <dgm:cxn modelId="{AFEC741D-0A43-3547-86CA-EE3BC236730E}" type="presOf" srcId="{8F50B1AF-1EC0-4CEB-A954-32D640AD5738}" destId="{AFFA2C8E-C182-334C-BBB8-A93EA8A6F4DE}" srcOrd="0" destOrd="0" presId="urn:microsoft.com/office/officeart/2016/7/layout/RepeatingBendingProcessNew"/>
    <dgm:cxn modelId="{5B1BDA2B-BD82-4D95-BF82-DAA6E6792509}" srcId="{791F9CBC-0956-40AD-9575-3300317D0A7E}" destId="{BD72C5A0-54B8-46C9-801E-597ECFDE9017}" srcOrd="9" destOrd="0" parTransId="{BCB86E59-1A11-4C98-9A44-8FAD194EDA5F}" sibTransId="{2602B62B-0E05-4C4F-8900-652FB42D0662}"/>
    <dgm:cxn modelId="{0FF5C541-38F2-9345-9F27-FA1DE0EE8631}" type="presOf" srcId="{9F1B07FE-C4E0-4C28-88C8-F7A5A371AF01}" destId="{760166C1-1716-E440-BD14-6F6EF1AFB9CC}" srcOrd="1" destOrd="0" presId="urn:microsoft.com/office/officeart/2016/7/layout/RepeatingBendingProcessNew"/>
    <dgm:cxn modelId="{29F62E43-1626-4CCD-A69D-70D58E177E72}" srcId="{791F9CBC-0956-40AD-9575-3300317D0A7E}" destId="{966C6855-83B9-4A50-9C7D-2CC3CB7A663F}" srcOrd="4" destOrd="0" parTransId="{DF95F430-CA64-46F6-B5C5-6E19D896C808}" sibTransId="{41316A96-C02D-42A5-9450-C8FE5AD60551}"/>
    <dgm:cxn modelId="{6DE0074C-4F4D-B345-AD91-A86E90F154D2}" type="presOf" srcId="{F9AD14D6-9D45-43DC-838C-50269D3D4C2C}" destId="{FB5DF3A7-C1D1-1240-91AB-D06B1266040E}" srcOrd="1" destOrd="0" presId="urn:microsoft.com/office/officeart/2016/7/layout/RepeatingBendingProcessNew"/>
    <dgm:cxn modelId="{EFF34354-B124-2541-BBBB-AD33FAB77684}" type="presOf" srcId="{74F39EAC-A864-4620-9318-C586D830DD4B}" destId="{6D181CD1-7DFB-424B-B9ED-503A012E88CA}" srcOrd="1" destOrd="0" presId="urn:microsoft.com/office/officeart/2016/7/layout/RepeatingBendingProcessNew"/>
    <dgm:cxn modelId="{4B1FE755-BF8A-FA48-BAC9-E72FADC5C415}" type="presOf" srcId="{E756A2A7-9CFA-460A-82FF-F77041D7DE2F}" destId="{E2467228-22C9-5545-87B6-7169CE2C4893}" srcOrd="0" destOrd="0" presId="urn:microsoft.com/office/officeart/2016/7/layout/RepeatingBendingProcessNew"/>
    <dgm:cxn modelId="{34976256-23D9-4067-A698-FFC81E998968}" srcId="{791F9CBC-0956-40AD-9575-3300317D0A7E}" destId="{F01B5ED0-C99D-48FF-9315-9B48AFB43BDB}" srcOrd="7" destOrd="0" parTransId="{20D3CDB9-ABDB-413F-9795-6EF84D4C1A6B}" sibTransId="{8DCE6BF3-96D9-4D43-B00E-578C9F076A5C}"/>
    <dgm:cxn modelId="{D24E995A-4F03-094B-95CF-9193BB89C134}" type="presOf" srcId="{632DAAE6-9057-4283-9842-F9B7FE82271C}" destId="{02E41D57-DF0A-904A-A408-DA5428B4BDD5}" srcOrd="0" destOrd="0" presId="urn:microsoft.com/office/officeart/2016/7/layout/RepeatingBendingProcessNew"/>
    <dgm:cxn modelId="{4632E15A-8CED-4AC4-A7C5-9920AA877DF5}" srcId="{791F9CBC-0956-40AD-9575-3300317D0A7E}" destId="{0AB44871-59F3-4649-9811-574032162A48}" srcOrd="0" destOrd="0" parTransId="{A06A8750-0ED2-4800-8D72-2B9BED685E8A}" sibTransId="{8F50B1AF-1EC0-4CEB-A954-32D640AD5738}"/>
    <dgm:cxn modelId="{6D209F64-7480-C54A-BF3A-82D3DEB787AB}" type="presOf" srcId="{F9AD14D6-9D45-43DC-838C-50269D3D4C2C}" destId="{00AD0481-1EFF-474C-A6BA-EB3EF2963210}" srcOrd="0" destOrd="0" presId="urn:microsoft.com/office/officeart/2016/7/layout/RepeatingBendingProcessNew"/>
    <dgm:cxn modelId="{294B466B-39E9-7440-8C40-CDDFA3D7048D}" type="presOf" srcId="{C8191A95-C4EB-4FDA-A5A7-DC06DE6CBF94}" destId="{AE3EF031-8325-C04A-805A-AA71626FE7A2}" srcOrd="1" destOrd="0" presId="urn:microsoft.com/office/officeart/2016/7/layout/RepeatingBendingProcessNew"/>
    <dgm:cxn modelId="{F9CB796F-C6D8-454B-B8B5-3B21B8E1D3BF}" type="presOf" srcId="{8F50B1AF-1EC0-4CEB-A954-32D640AD5738}" destId="{1DA18B9F-39C5-574C-8FEE-1FD91255BF51}" srcOrd="1" destOrd="0" presId="urn:microsoft.com/office/officeart/2016/7/layout/RepeatingBendingProcessNew"/>
    <dgm:cxn modelId="{77446B70-216C-C44E-B2FE-5D39EB1415B4}" type="presOf" srcId="{4D4EE110-3566-437A-9ACF-1B9494B57352}" destId="{1F6E634E-030C-A847-A3E8-975D328C37CC}" srcOrd="1" destOrd="0" presId="urn:microsoft.com/office/officeart/2016/7/layout/RepeatingBendingProcessNew"/>
    <dgm:cxn modelId="{0E9A4A75-59BC-5C41-A1DD-94CDE071D9BC}" type="presOf" srcId="{E7C23C9B-4433-413F-BFAE-6B3F46DB2962}" destId="{AC3A4F00-0DDF-0E47-B3E7-3C3694891DD3}" srcOrd="1" destOrd="0" presId="urn:microsoft.com/office/officeart/2016/7/layout/RepeatingBendingProcessNew"/>
    <dgm:cxn modelId="{AF4F3480-9E0F-493A-91A8-9D0D3154FDA3}" srcId="{791F9CBC-0956-40AD-9575-3300317D0A7E}" destId="{632DAAE6-9057-4283-9842-F9B7FE82271C}" srcOrd="8" destOrd="0" parTransId="{9FD9CCA9-C9BE-49D8-BB84-78D81A0A4485}" sibTransId="{74F39EAC-A864-4620-9318-C586D830DD4B}"/>
    <dgm:cxn modelId="{AE51DA8C-B9DB-BE4F-9024-982290E9EE25}" type="presOf" srcId="{56A7A79C-03B7-49A6-BD99-0C4600EB2AB9}" destId="{09E9BCDC-0018-BC41-A71D-8F25A66E9F0A}" srcOrd="0" destOrd="0" presId="urn:microsoft.com/office/officeart/2016/7/layout/RepeatingBendingProcessNew"/>
    <dgm:cxn modelId="{43CC9E99-5FE2-AF42-AC00-4FEB8F093113}" type="presOf" srcId="{86C5E508-E367-4D66-B7BF-F3F9AD712534}" destId="{3A3D54DA-406D-8D44-9D1D-F2E424C04DC1}" srcOrd="0" destOrd="0" presId="urn:microsoft.com/office/officeart/2016/7/layout/RepeatingBendingProcessNew"/>
    <dgm:cxn modelId="{194E39A9-C421-4DFB-B5D2-DF26E2FD5646}" srcId="{791F9CBC-0956-40AD-9575-3300317D0A7E}" destId="{E756A2A7-9CFA-460A-82FF-F77041D7DE2F}" srcOrd="6" destOrd="0" parTransId="{0BE7B80E-86BC-46D6-AEE0-58C619F90389}" sibTransId="{E7C23C9B-4433-413F-BFAE-6B3F46DB2962}"/>
    <dgm:cxn modelId="{FF18CEB6-5390-8145-9974-D92598EC1271}" type="presOf" srcId="{8DCE6BF3-96D9-4D43-B00E-578C9F076A5C}" destId="{6625D1E8-08AB-2248-B077-41394422C317}" srcOrd="1" destOrd="0" presId="urn:microsoft.com/office/officeart/2016/7/layout/RepeatingBendingProcessNew"/>
    <dgm:cxn modelId="{00D8EFBA-442C-AF4D-BB02-CD27F750237A}" type="presOf" srcId="{9F1B07FE-C4E0-4C28-88C8-F7A5A371AF01}" destId="{182DF6F0-DDD6-444F-AC59-0095B90A992C}" srcOrd="0" destOrd="0" presId="urn:microsoft.com/office/officeart/2016/7/layout/RepeatingBendingProcessNew"/>
    <dgm:cxn modelId="{D055D1BE-B7C4-A94B-B043-CCDCEB26B201}" type="presOf" srcId="{0AB44871-59F3-4649-9811-574032162A48}" destId="{E94F0BB3-4093-D749-BB24-A13CF8FE78D7}" srcOrd="0" destOrd="0" presId="urn:microsoft.com/office/officeart/2016/7/layout/RepeatingBendingProcessNew"/>
    <dgm:cxn modelId="{D3F462C4-90F0-E94A-AF41-10C346A81E66}" type="presOf" srcId="{791F9CBC-0956-40AD-9575-3300317D0A7E}" destId="{BA0B70C4-2583-8B48-B42E-7D9E2505F6EC}" srcOrd="0" destOrd="0" presId="urn:microsoft.com/office/officeart/2016/7/layout/RepeatingBendingProcessNew"/>
    <dgm:cxn modelId="{3ECF54C9-5EB5-B946-AA07-122C8AFD2EA5}" type="presOf" srcId="{F01B5ED0-C99D-48FF-9315-9B48AFB43BDB}" destId="{2D10C74F-0079-0642-BCA8-DF57608B7767}" srcOrd="0" destOrd="0" presId="urn:microsoft.com/office/officeart/2016/7/layout/RepeatingBendingProcessNew"/>
    <dgm:cxn modelId="{D31618D2-E293-9441-A696-996C41FB1645}" type="presOf" srcId="{8DCE6BF3-96D9-4D43-B00E-578C9F076A5C}" destId="{F38E0A22-8298-4A48-88AB-14EE8B1A349A}" srcOrd="0" destOrd="0" presId="urn:microsoft.com/office/officeart/2016/7/layout/RepeatingBendingProcessNew"/>
    <dgm:cxn modelId="{2FEE4DD4-1502-8347-8AB1-4F9C604EAC3E}" type="presOf" srcId="{966C6855-83B9-4A50-9C7D-2CC3CB7A663F}" destId="{F7290BED-2855-0549-8286-2733532F738D}" srcOrd="0" destOrd="0" presId="urn:microsoft.com/office/officeart/2016/7/layout/RepeatingBendingProcessNew"/>
    <dgm:cxn modelId="{E65A96DB-7BE5-8541-8AAC-E0A40DA6DC37}" type="presOf" srcId="{41316A96-C02D-42A5-9450-C8FE5AD60551}" destId="{996C6D7F-CDF1-604B-9620-876C3069194C}" srcOrd="1" destOrd="0" presId="urn:microsoft.com/office/officeart/2016/7/layout/RepeatingBendingProcessNew"/>
    <dgm:cxn modelId="{353E8EDF-F4E0-0245-B90F-4AF910147AF5}" type="presOf" srcId="{4D4EE110-3566-437A-9ACF-1B9494B57352}" destId="{DE9E2161-B30B-9741-9CFB-57659A0B3CB3}" srcOrd="0" destOrd="0" presId="urn:microsoft.com/office/officeart/2016/7/layout/RepeatingBendingProcessNew"/>
    <dgm:cxn modelId="{EF8F57E0-AB64-4A45-9AC5-478C67C2F3A8}" type="presOf" srcId="{C14E7CB9-F280-4BC4-8914-B43A60AAC37B}" destId="{9B580824-C1D3-BD4C-A0A1-DDA822F380FF}" srcOrd="0" destOrd="0" presId="urn:microsoft.com/office/officeart/2016/7/layout/RepeatingBendingProcessNew"/>
    <dgm:cxn modelId="{2FDEA2E0-6A62-9145-AF5B-586380E087A8}" type="presOf" srcId="{41316A96-C02D-42A5-9450-C8FE5AD60551}" destId="{2D77B5DD-CA1F-DF4E-8AD3-FB7F74F873CA}" srcOrd="0" destOrd="0" presId="urn:microsoft.com/office/officeart/2016/7/layout/RepeatingBendingProcessNew"/>
    <dgm:cxn modelId="{0D0381E4-CC3B-C945-98D1-556551E2B875}" type="presOf" srcId="{E7C23C9B-4433-413F-BFAE-6B3F46DB2962}" destId="{4EE12561-A054-3C49-8270-69F083BD74E6}" srcOrd="0" destOrd="0" presId="urn:microsoft.com/office/officeart/2016/7/layout/RepeatingBendingProcessNew"/>
    <dgm:cxn modelId="{0BFB42ED-0F19-A74C-8D31-06642170A1A3}" type="presOf" srcId="{765BD885-52A7-4B49-B3B4-7705485BBF12}" destId="{BAA3E123-B683-7E4E-A250-2F33905DD95E}" srcOrd="0" destOrd="0" presId="urn:microsoft.com/office/officeart/2016/7/layout/RepeatingBendingProcessNew"/>
    <dgm:cxn modelId="{08E7A835-5C8B-F34E-8DB4-1AAB7BB9CF04}" type="presParOf" srcId="{BA0B70C4-2583-8B48-B42E-7D9E2505F6EC}" destId="{E94F0BB3-4093-D749-BB24-A13CF8FE78D7}" srcOrd="0" destOrd="0" presId="urn:microsoft.com/office/officeart/2016/7/layout/RepeatingBendingProcessNew"/>
    <dgm:cxn modelId="{58BAE9CA-B0FB-6749-8918-6E94FF491799}" type="presParOf" srcId="{BA0B70C4-2583-8B48-B42E-7D9E2505F6EC}" destId="{AFFA2C8E-C182-334C-BBB8-A93EA8A6F4DE}" srcOrd="1" destOrd="0" presId="urn:microsoft.com/office/officeart/2016/7/layout/RepeatingBendingProcessNew"/>
    <dgm:cxn modelId="{C8E6DFDD-8386-824D-A09A-B42655B9452A}" type="presParOf" srcId="{AFFA2C8E-C182-334C-BBB8-A93EA8A6F4DE}" destId="{1DA18B9F-39C5-574C-8FEE-1FD91255BF51}" srcOrd="0" destOrd="0" presId="urn:microsoft.com/office/officeart/2016/7/layout/RepeatingBendingProcessNew"/>
    <dgm:cxn modelId="{491497B5-94CF-8B42-A0CA-07DC4DC1B188}" type="presParOf" srcId="{BA0B70C4-2583-8B48-B42E-7D9E2505F6EC}" destId="{09E9BCDC-0018-BC41-A71D-8F25A66E9F0A}" srcOrd="2" destOrd="0" presId="urn:microsoft.com/office/officeart/2016/7/layout/RepeatingBendingProcessNew"/>
    <dgm:cxn modelId="{F9C575D6-CA88-0B43-8E52-ABCFE837CB14}" type="presParOf" srcId="{BA0B70C4-2583-8B48-B42E-7D9E2505F6EC}" destId="{00AD0481-1EFF-474C-A6BA-EB3EF2963210}" srcOrd="3" destOrd="0" presId="urn:microsoft.com/office/officeart/2016/7/layout/RepeatingBendingProcessNew"/>
    <dgm:cxn modelId="{3A14E382-9953-0546-B5BF-4D80D821F0B9}" type="presParOf" srcId="{00AD0481-1EFF-474C-A6BA-EB3EF2963210}" destId="{FB5DF3A7-C1D1-1240-91AB-D06B1266040E}" srcOrd="0" destOrd="0" presId="urn:microsoft.com/office/officeart/2016/7/layout/RepeatingBendingProcessNew"/>
    <dgm:cxn modelId="{61DC5304-9CFC-7246-A514-C2F8648323B1}" type="presParOf" srcId="{BA0B70C4-2583-8B48-B42E-7D9E2505F6EC}" destId="{9B580824-C1D3-BD4C-A0A1-DDA822F380FF}" srcOrd="4" destOrd="0" presId="urn:microsoft.com/office/officeart/2016/7/layout/RepeatingBendingProcessNew"/>
    <dgm:cxn modelId="{478398F5-A36C-854E-9B71-F5062AA2926C}" type="presParOf" srcId="{BA0B70C4-2583-8B48-B42E-7D9E2505F6EC}" destId="{182DF6F0-DDD6-444F-AC59-0095B90A992C}" srcOrd="5" destOrd="0" presId="urn:microsoft.com/office/officeart/2016/7/layout/RepeatingBendingProcessNew"/>
    <dgm:cxn modelId="{B7867139-4BBA-124B-B0A0-E77EE59A6F30}" type="presParOf" srcId="{182DF6F0-DDD6-444F-AC59-0095B90A992C}" destId="{760166C1-1716-E440-BD14-6F6EF1AFB9CC}" srcOrd="0" destOrd="0" presId="urn:microsoft.com/office/officeart/2016/7/layout/RepeatingBendingProcessNew"/>
    <dgm:cxn modelId="{C899BAD7-655D-4B4F-BFF3-C0E1083562D7}" type="presParOf" srcId="{BA0B70C4-2583-8B48-B42E-7D9E2505F6EC}" destId="{BAA3E123-B683-7E4E-A250-2F33905DD95E}" srcOrd="6" destOrd="0" presId="urn:microsoft.com/office/officeart/2016/7/layout/RepeatingBendingProcessNew"/>
    <dgm:cxn modelId="{065F512B-1CC2-064C-B3C5-CFA9F1AC6F74}" type="presParOf" srcId="{BA0B70C4-2583-8B48-B42E-7D9E2505F6EC}" destId="{0EBA35E0-048F-9F40-85D6-649E1D52552A}" srcOrd="7" destOrd="0" presId="urn:microsoft.com/office/officeart/2016/7/layout/RepeatingBendingProcessNew"/>
    <dgm:cxn modelId="{3ED11229-C531-474A-B795-575146759371}" type="presParOf" srcId="{0EBA35E0-048F-9F40-85D6-649E1D52552A}" destId="{AE3EF031-8325-C04A-805A-AA71626FE7A2}" srcOrd="0" destOrd="0" presId="urn:microsoft.com/office/officeart/2016/7/layout/RepeatingBendingProcessNew"/>
    <dgm:cxn modelId="{7767C927-07A6-F049-BC5A-A443F09DD5DC}" type="presParOf" srcId="{BA0B70C4-2583-8B48-B42E-7D9E2505F6EC}" destId="{F7290BED-2855-0549-8286-2733532F738D}" srcOrd="8" destOrd="0" presId="urn:microsoft.com/office/officeart/2016/7/layout/RepeatingBendingProcessNew"/>
    <dgm:cxn modelId="{01036D3D-162C-334E-9C4F-BF7ABCB696CA}" type="presParOf" srcId="{BA0B70C4-2583-8B48-B42E-7D9E2505F6EC}" destId="{2D77B5DD-CA1F-DF4E-8AD3-FB7F74F873CA}" srcOrd="9" destOrd="0" presId="urn:microsoft.com/office/officeart/2016/7/layout/RepeatingBendingProcessNew"/>
    <dgm:cxn modelId="{883D5F06-BAC4-7B41-A6FE-5DE7B293405E}" type="presParOf" srcId="{2D77B5DD-CA1F-DF4E-8AD3-FB7F74F873CA}" destId="{996C6D7F-CDF1-604B-9620-876C3069194C}" srcOrd="0" destOrd="0" presId="urn:microsoft.com/office/officeart/2016/7/layout/RepeatingBendingProcessNew"/>
    <dgm:cxn modelId="{9219598E-B6AA-A440-BA72-9C76D7B2ADF3}" type="presParOf" srcId="{BA0B70C4-2583-8B48-B42E-7D9E2505F6EC}" destId="{3A3D54DA-406D-8D44-9D1D-F2E424C04DC1}" srcOrd="10" destOrd="0" presId="urn:microsoft.com/office/officeart/2016/7/layout/RepeatingBendingProcessNew"/>
    <dgm:cxn modelId="{7358A01A-8F94-F947-A1C9-DB7EFFCDD53E}" type="presParOf" srcId="{BA0B70C4-2583-8B48-B42E-7D9E2505F6EC}" destId="{DE9E2161-B30B-9741-9CFB-57659A0B3CB3}" srcOrd="11" destOrd="0" presId="urn:microsoft.com/office/officeart/2016/7/layout/RepeatingBendingProcessNew"/>
    <dgm:cxn modelId="{BC851F61-0048-7B41-BA87-6DD21FC31611}" type="presParOf" srcId="{DE9E2161-B30B-9741-9CFB-57659A0B3CB3}" destId="{1F6E634E-030C-A847-A3E8-975D328C37CC}" srcOrd="0" destOrd="0" presId="urn:microsoft.com/office/officeart/2016/7/layout/RepeatingBendingProcessNew"/>
    <dgm:cxn modelId="{1740B42C-B79B-F646-ADA5-46A7A4464984}" type="presParOf" srcId="{BA0B70C4-2583-8B48-B42E-7D9E2505F6EC}" destId="{E2467228-22C9-5545-87B6-7169CE2C4893}" srcOrd="12" destOrd="0" presId="urn:microsoft.com/office/officeart/2016/7/layout/RepeatingBendingProcessNew"/>
    <dgm:cxn modelId="{6E243D87-DBF6-124A-89A7-3A1DB39DAA47}" type="presParOf" srcId="{BA0B70C4-2583-8B48-B42E-7D9E2505F6EC}" destId="{4EE12561-A054-3C49-8270-69F083BD74E6}" srcOrd="13" destOrd="0" presId="urn:microsoft.com/office/officeart/2016/7/layout/RepeatingBendingProcessNew"/>
    <dgm:cxn modelId="{103B9741-1331-4F40-9AE0-E4269A158EDF}" type="presParOf" srcId="{4EE12561-A054-3C49-8270-69F083BD74E6}" destId="{AC3A4F00-0DDF-0E47-B3E7-3C3694891DD3}" srcOrd="0" destOrd="0" presId="urn:microsoft.com/office/officeart/2016/7/layout/RepeatingBendingProcessNew"/>
    <dgm:cxn modelId="{A8CC8472-C84F-CB46-9680-8ABF21CFCC39}" type="presParOf" srcId="{BA0B70C4-2583-8B48-B42E-7D9E2505F6EC}" destId="{2D10C74F-0079-0642-BCA8-DF57608B7767}" srcOrd="14" destOrd="0" presId="urn:microsoft.com/office/officeart/2016/7/layout/RepeatingBendingProcessNew"/>
    <dgm:cxn modelId="{039439CE-7F08-7740-BCF2-0841C23930E9}" type="presParOf" srcId="{BA0B70C4-2583-8B48-B42E-7D9E2505F6EC}" destId="{F38E0A22-8298-4A48-88AB-14EE8B1A349A}" srcOrd="15" destOrd="0" presId="urn:microsoft.com/office/officeart/2016/7/layout/RepeatingBendingProcessNew"/>
    <dgm:cxn modelId="{999459EC-1E90-8242-9C20-9C92B0405661}" type="presParOf" srcId="{F38E0A22-8298-4A48-88AB-14EE8B1A349A}" destId="{6625D1E8-08AB-2248-B077-41394422C317}" srcOrd="0" destOrd="0" presId="urn:microsoft.com/office/officeart/2016/7/layout/RepeatingBendingProcessNew"/>
    <dgm:cxn modelId="{03B172C2-CFA5-9548-8469-AD15115DB557}" type="presParOf" srcId="{BA0B70C4-2583-8B48-B42E-7D9E2505F6EC}" destId="{02E41D57-DF0A-904A-A408-DA5428B4BDD5}" srcOrd="16" destOrd="0" presId="urn:microsoft.com/office/officeart/2016/7/layout/RepeatingBendingProcessNew"/>
    <dgm:cxn modelId="{E8512997-818F-D244-8DB7-EBD4CB076D48}" type="presParOf" srcId="{BA0B70C4-2583-8B48-B42E-7D9E2505F6EC}" destId="{261246DD-9F3F-1C4C-B615-668A715A7A1C}" srcOrd="17" destOrd="0" presId="urn:microsoft.com/office/officeart/2016/7/layout/RepeatingBendingProcessNew"/>
    <dgm:cxn modelId="{5244CE6A-5D70-8049-9538-D78083305ADF}" type="presParOf" srcId="{261246DD-9F3F-1C4C-B615-668A715A7A1C}" destId="{6D181CD1-7DFB-424B-B9ED-503A012E88CA}" srcOrd="0" destOrd="0" presId="urn:microsoft.com/office/officeart/2016/7/layout/RepeatingBendingProcessNew"/>
    <dgm:cxn modelId="{1741E314-04A2-5B45-A836-7ECFFCC249DF}" type="presParOf" srcId="{BA0B70C4-2583-8B48-B42E-7D9E2505F6EC}" destId="{E70406DA-4703-0043-87B8-B6A0DD123186}"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A2C8E-C182-334C-BBB8-A93EA8A6F4DE}">
      <dsp:nvSpPr>
        <dsp:cNvPr id="0" name=""/>
        <dsp:cNvSpPr/>
      </dsp:nvSpPr>
      <dsp:spPr>
        <a:xfrm>
          <a:off x="3020772" y="598103"/>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38379" y="641369"/>
        <a:ext cx="24516" cy="4908"/>
      </dsp:txXfrm>
    </dsp:sp>
    <dsp:sp modelId="{E94F0BB3-4093-D749-BB24-A13CF8FE78D7}">
      <dsp:nvSpPr>
        <dsp:cNvPr id="0" name=""/>
        <dsp:cNvSpPr/>
      </dsp:nvSpPr>
      <dsp:spPr>
        <a:xfrm>
          <a:off x="890706" y="4263"/>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M&amp;S should:</a:t>
          </a:r>
          <a:endParaRPr lang="en-US" sz="1100" kern="1200" dirty="0">
            <a:latin typeface="Arial" panose="020B0604020202020204" pitchFamily="34" charset="0"/>
            <a:cs typeface="Arial" panose="020B0604020202020204" pitchFamily="34" charset="0"/>
          </a:endParaRPr>
        </a:p>
      </dsp:txBody>
      <dsp:txXfrm>
        <a:off x="890706" y="4263"/>
        <a:ext cx="2131866" cy="1279119"/>
      </dsp:txXfrm>
    </dsp:sp>
    <dsp:sp modelId="{00AD0481-1EFF-474C-A6BA-EB3EF2963210}">
      <dsp:nvSpPr>
        <dsp:cNvPr id="0" name=""/>
        <dsp:cNvSpPr/>
      </dsp:nvSpPr>
      <dsp:spPr>
        <a:xfrm>
          <a:off x="5642968" y="598103"/>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860574" y="641369"/>
        <a:ext cx="24516" cy="4908"/>
      </dsp:txXfrm>
    </dsp:sp>
    <dsp:sp modelId="{09E9BCDC-0018-BC41-A71D-8F25A66E9F0A}">
      <dsp:nvSpPr>
        <dsp:cNvPr id="0" name=""/>
        <dsp:cNvSpPr/>
      </dsp:nvSpPr>
      <dsp:spPr>
        <a:xfrm>
          <a:off x="3512901" y="4263"/>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Conduct detailed job analysis before recruitment (Armstrong and Taylor, 2023).</a:t>
          </a:r>
          <a:endParaRPr lang="en-US" sz="1100" kern="1200" dirty="0">
            <a:latin typeface="Arial" panose="020B0604020202020204" pitchFamily="34" charset="0"/>
            <a:cs typeface="Arial" panose="020B0604020202020204" pitchFamily="34" charset="0"/>
          </a:endParaRPr>
        </a:p>
      </dsp:txBody>
      <dsp:txXfrm>
        <a:off x="3512901" y="4263"/>
        <a:ext cx="2131866" cy="1279119"/>
      </dsp:txXfrm>
    </dsp:sp>
    <dsp:sp modelId="{182DF6F0-DDD6-444F-AC59-0095B90A992C}">
      <dsp:nvSpPr>
        <dsp:cNvPr id="0" name=""/>
        <dsp:cNvSpPr/>
      </dsp:nvSpPr>
      <dsp:spPr>
        <a:xfrm>
          <a:off x="8265164" y="598103"/>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8482770" y="641369"/>
        <a:ext cx="24516" cy="4908"/>
      </dsp:txXfrm>
    </dsp:sp>
    <dsp:sp modelId="{9B580824-C1D3-BD4C-A0A1-DDA822F380FF}">
      <dsp:nvSpPr>
        <dsp:cNvPr id="0" name=""/>
        <dsp:cNvSpPr/>
      </dsp:nvSpPr>
      <dsp:spPr>
        <a:xfrm>
          <a:off x="6135097" y="4263"/>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Develop clear job descriptions and person specifications.</a:t>
          </a:r>
          <a:endParaRPr lang="en-US" sz="1100" kern="1200" dirty="0">
            <a:latin typeface="Arial" panose="020B0604020202020204" pitchFamily="34" charset="0"/>
            <a:cs typeface="Arial" panose="020B0604020202020204" pitchFamily="34" charset="0"/>
          </a:endParaRPr>
        </a:p>
      </dsp:txBody>
      <dsp:txXfrm>
        <a:off x="6135097" y="4263"/>
        <a:ext cx="2131866" cy="1279119"/>
      </dsp:txXfrm>
    </dsp:sp>
    <dsp:sp modelId="{0EBA35E0-048F-9F40-85D6-649E1D52552A}">
      <dsp:nvSpPr>
        <dsp:cNvPr id="0" name=""/>
        <dsp:cNvSpPr/>
      </dsp:nvSpPr>
      <dsp:spPr>
        <a:xfrm>
          <a:off x="1956639" y="1281583"/>
          <a:ext cx="7866587" cy="459729"/>
        </a:xfrm>
        <a:custGeom>
          <a:avLst/>
          <a:gdLst/>
          <a:ahLst/>
          <a:cxnLst/>
          <a:rect l="0" t="0" r="0" b="0"/>
          <a:pathLst>
            <a:path>
              <a:moveTo>
                <a:pt x="7866587" y="0"/>
              </a:moveTo>
              <a:lnTo>
                <a:pt x="7866587" y="246964"/>
              </a:lnTo>
              <a:lnTo>
                <a:pt x="0" y="246964"/>
              </a:lnTo>
              <a:lnTo>
                <a:pt x="0" y="45972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692886" y="1508993"/>
        <a:ext cx="394092" cy="4908"/>
      </dsp:txXfrm>
    </dsp:sp>
    <dsp:sp modelId="{BAA3E123-B683-7E4E-A250-2F33905DD95E}">
      <dsp:nvSpPr>
        <dsp:cNvPr id="0" name=""/>
        <dsp:cNvSpPr/>
      </dsp:nvSpPr>
      <dsp:spPr>
        <a:xfrm>
          <a:off x="8757293" y="4263"/>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Advertise vacancies through professional platforms.</a:t>
          </a:r>
          <a:endParaRPr lang="en-US" sz="1100" kern="1200" dirty="0">
            <a:latin typeface="Arial" panose="020B0604020202020204" pitchFamily="34" charset="0"/>
            <a:cs typeface="Arial" panose="020B0604020202020204" pitchFamily="34" charset="0"/>
          </a:endParaRPr>
        </a:p>
      </dsp:txBody>
      <dsp:txXfrm>
        <a:off x="8757293" y="4263"/>
        <a:ext cx="2131866" cy="1279119"/>
      </dsp:txXfrm>
    </dsp:sp>
    <dsp:sp modelId="{2D77B5DD-CA1F-DF4E-8AD3-FB7F74F873CA}">
      <dsp:nvSpPr>
        <dsp:cNvPr id="0" name=""/>
        <dsp:cNvSpPr/>
      </dsp:nvSpPr>
      <dsp:spPr>
        <a:xfrm>
          <a:off x="3020772" y="2367552"/>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38379" y="2410818"/>
        <a:ext cx="24516" cy="4908"/>
      </dsp:txXfrm>
    </dsp:sp>
    <dsp:sp modelId="{F7290BED-2855-0549-8286-2733532F738D}">
      <dsp:nvSpPr>
        <dsp:cNvPr id="0" name=""/>
        <dsp:cNvSpPr/>
      </dsp:nvSpPr>
      <dsp:spPr>
        <a:xfrm>
          <a:off x="890706" y="1773712"/>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Use competency-based, panel and technical interviews. </a:t>
          </a:r>
          <a:endParaRPr lang="en-US" sz="1100" kern="1200" dirty="0">
            <a:latin typeface="Arial" panose="020B0604020202020204" pitchFamily="34" charset="0"/>
            <a:cs typeface="Arial" panose="020B0604020202020204" pitchFamily="34" charset="0"/>
          </a:endParaRPr>
        </a:p>
      </dsp:txBody>
      <dsp:txXfrm>
        <a:off x="890706" y="1773712"/>
        <a:ext cx="2131866" cy="1279119"/>
      </dsp:txXfrm>
    </dsp:sp>
    <dsp:sp modelId="{DE9E2161-B30B-9741-9CFB-57659A0B3CB3}">
      <dsp:nvSpPr>
        <dsp:cNvPr id="0" name=""/>
        <dsp:cNvSpPr/>
      </dsp:nvSpPr>
      <dsp:spPr>
        <a:xfrm>
          <a:off x="5642968" y="2367552"/>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860574" y="2410818"/>
        <a:ext cx="24516" cy="4908"/>
      </dsp:txXfrm>
    </dsp:sp>
    <dsp:sp modelId="{3A3D54DA-406D-8D44-9D1D-F2E424C04DC1}">
      <dsp:nvSpPr>
        <dsp:cNvPr id="0" name=""/>
        <dsp:cNvSpPr/>
      </dsp:nvSpPr>
      <dsp:spPr>
        <a:xfrm>
          <a:off x="3512901" y="1773712"/>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Combine behavioural, situational and probing questions.</a:t>
          </a:r>
          <a:endParaRPr lang="en-US" sz="1100" kern="1200" dirty="0">
            <a:latin typeface="Arial" panose="020B0604020202020204" pitchFamily="34" charset="0"/>
            <a:cs typeface="Arial" panose="020B0604020202020204" pitchFamily="34" charset="0"/>
          </a:endParaRPr>
        </a:p>
      </dsp:txBody>
      <dsp:txXfrm>
        <a:off x="3512901" y="1773712"/>
        <a:ext cx="2131866" cy="1279119"/>
      </dsp:txXfrm>
    </dsp:sp>
    <dsp:sp modelId="{4EE12561-A054-3C49-8270-69F083BD74E6}">
      <dsp:nvSpPr>
        <dsp:cNvPr id="0" name=""/>
        <dsp:cNvSpPr/>
      </dsp:nvSpPr>
      <dsp:spPr>
        <a:xfrm>
          <a:off x="8265164" y="2367552"/>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8482770" y="2410818"/>
        <a:ext cx="24516" cy="4908"/>
      </dsp:txXfrm>
    </dsp:sp>
    <dsp:sp modelId="{E2467228-22C9-5545-87B6-7169CE2C4893}">
      <dsp:nvSpPr>
        <dsp:cNvPr id="0" name=""/>
        <dsp:cNvSpPr/>
      </dsp:nvSpPr>
      <dsp:spPr>
        <a:xfrm>
          <a:off x="6135097" y="1773712"/>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For transformation-related recruitment, M&amp;S should adopt a hybrid interview approach:</a:t>
          </a:r>
          <a:endParaRPr lang="en-US" sz="1100" kern="1200" dirty="0">
            <a:latin typeface="Arial" panose="020B0604020202020204" pitchFamily="34" charset="0"/>
            <a:cs typeface="Arial" panose="020B0604020202020204" pitchFamily="34" charset="0"/>
          </a:endParaRPr>
        </a:p>
      </dsp:txBody>
      <dsp:txXfrm>
        <a:off x="6135097" y="1773712"/>
        <a:ext cx="2131866" cy="1279119"/>
      </dsp:txXfrm>
    </dsp:sp>
    <dsp:sp modelId="{F38E0A22-8298-4A48-88AB-14EE8B1A349A}">
      <dsp:nvSpPr>
        <dsp:cNvPr id="0" name=""/>
        <dsp:cNvSpPr/>
      </dsp:nvSpPr>
      <dsp:spPr>
        <a:xfrm>
          <a:off x="1956639" y="3051032"/>
          <a:ext cx="7866587" cy="459729"/>
        </a:xfrm>
        <a:custGeom>
          <a:avLst/>
          <a:gdLst/>
          <a:ahLst/>
          <a:cxnLst/>
          <a:rect l="0" t="0" r="0" b="0"/>
          <a:pathLst>
            <a:path>
              <a:moveTo>
                <a:pt x="7866587" y="0"/>
              </a:moveTo>
              <a:lnTo>
                <a:pt x="7866587" y="246964"/>
              </a:lnTo>
              <a:lnTo>
                <a:pt x="0" y="246964"/>
              </a:lnTo>
              <a:lnTo>
                <a:pt x="0" y="45972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692886" y="3278443"/>
        <a:ext cx="394092" cy="4908"/>
      </dsp:txXfrm>
    </dsp:sp>
    <dsp:sp modelId="{2D10C74F-0079-0642-BCA8-DF57608B7767}">
      <dsp:nvSpPr>
        <dsp:cNvPr id="0" name=""/>
        <dsp:cNvSpPr/>
      </dsp:nvSpPr>
      <dsp:spPr>
        <a:xfrm>
          <a:off x="8757293" y="1773712"/>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Project Manager: Initial virtual interview followed by a face-to-face panel interview and case study assessment.</a:t>
          </a:r>
          <a:endParaRPr lang="en-US" sz="1100" kern="1200" dirty="0">
            <a:latin typeface="Arial" panose="020B0604020202020204" pitchFamily="34" charset="0"/>
            <a:cs typeface="Arial" panose="020B0604020202020204" pitchFamily="34" charset="0"/>
          </a:endParaRPr>
        </a:p>
      </dsp:txBody>
      <dsp:txXfrm>
        <a:off x="8757293" y="1773712"/>
        <a:ext cx="2131866" cy="1279119"/>
      </dsp:txXfrm>
    </dsp:sp>
    <dsp:sp modelId="{261246DD-9F3F-1C4C-B615-668A715A7A1C}">
      <dsp:nvSpPr>
        <dsp:cNvPr id="0" name=""/>
        <dsp:cNvSpPr/>
      </dsp:nvSpPr>
      <dsp:spPr>
        <a:xfrm>
          <a:off x="3020772" y="4137001"/>
          <a:ext cx="459729" cy="91440"/>
        </a:xfrm>
        <a:custGeom>
          <a:avLst/>
          <a:gdLst/>
          <a:ahLst/>
          <a:cxnLst/>
          <a:rect l="0" t="0" r="0" b="0"/>
          <a:pathLst>
            <a:path>
              <a:moveTo>
                <a:pt x="0" y="45720"/>
              </a:moveTo>
              <a:lnTo>
                <a:pt x="45972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38379" y="4180267"/>
        <a:ext cx="24516" cy="4908"/>
      </dsp:txXfrm>
    </dsp:sp>
    <dsp:sp modelId="{02E41D57-DF0A-904A-A408-DA5428B4BDD5}">
      <dsp:nvSpPr>
        <dsp:cNvPr id="0" name=""/>
        <dsp:cNvSpPr/>
      </dsp:nvSpPr>
      <dsp:spPr>
        <a:xfrm>
          <a:off x="890706" y="3543161"/>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Digital Specialist: Initial virtual technical interview, followed by an online practical assessment and either a virtual or face-to-face final interview.</a:t>
          </a:r>
          <a:endParaRPr lang="en-US" sz="1100" kern="1200" dirty="0">
            <a:latin typeface="Arial" panose="020B0604020202020204" pitchFamily="34" charset="0"/>
            <a:cs typeface="Arial" panose="020B0604020202020204" pitchFamily="34" charset="0"/>
          </a:endParaRPr>
        </a:p>
      </dsp:txBody>
      <dsp:txXfrm>
        <a:off x="890706" y="3543161"/>
        <a:ext cx="2131866" cy="1279119"/>
      </dsp:txXfrm>
    </dsp:sp>
    <dsp:sp modelId="{E70406DA-4703-0043-87B8-B6A0DD123186}">
      <dsp:nvSpPr>
        <dsp:cNvPr id="0" name=""/>
        <dsp:cNvSpPr/>
      </dsp:nvSpPr>
      <dsp:spPr>
        <a:xfrm>
          <a:off x="3512901" y="3543161"/>
          <a:ext cx="2131866" cy="12791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4463" tIns="109653" rIns="104463" bIns="109653"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Ensure recruitment is fair, inclusive and evidence-based (CIPD, 2024).</a:t>
          </a:r>
          <a:endParaRPr lang="en-US" sz="1100" kern="1200" dirty="0">
            <a:latin typeface="Arial" panose="020B0604020202020204" pitchFamily="34" charset="0"/>
            <a:cs typeface="Arial" panose="020B0604020202020204" pitchFamily="34" charset="0"/>
          </a:endParaRPr>
        </a:p>
      </dsp:txBody>
      <dsp:txXfrm>
        <a:off x="3512901" y="3543161"/>
        <a:ext cx="2131866" cy="127911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EFBC1D-5E12-1441-9584-8B38B660CD4C}" type="datetimeFigureOut">
              <a:rPr lang="en-US" smtClean="0"/>
              <a:t>7/12/26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BBA2F4-9E13-FF45-A9A4-03EBE1D2B1D1}" type="slidenum">
              <a:rPr lang="en-US" smtClean="0"/>
              <a:t>‹#›</a:t>
            </a:fld>
            <a:endParaRPr lang="en-US" dirty="0"/>
          </a:p>
        </p:txBody>
      </p:sp>
    </p:spTree>
    <p:extLst>
      <p:ext uri="{BB962C8B-B14F-4D97-AF65-F5344CB8AC3E}">
        <p14:creationId xmlns:p14="http://schemas.microsoft.com/office/powerpoint/2010/main" val="1062407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F9662250-B424-6E45-BF04-671A71C1FECA}" type="datetime1">
              <a:rPr lang="en-GB" smtClean="0"/>
              <a:t>12/07/2026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73376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34C46F2-1D1B-384D-8FAE-C3063964DE7B}" type="datetime1">
              <a:rPr lang="en-GB" smtClean="0"/>
              <a:t>12/07/2026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40563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E9A12331-F8D5-B348-9C8E-17C0F73B3F2F}" type="datetime1">
              <a:rPr lang="en-GB" smtClean="0"/>
              <a:t>12/07/2026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634342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38730093-6023-4347-B83C-55623D3820D7}" type="datetime1">
              <a:rPr lang="en-GB" smtClean="0"/>
              <a:t>12/07/2026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5933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06A1A863-BFA0-C24F-AAAE-F6AA9BB6ECF7}" type="datetime1">
              <a:rPr lang="en-GB" smtClean="0"/>
              <a:t>12/07/2026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904813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38CC750A-CEE3-5A46-9327-CDCB23033301}" type="datetime1">
              <a:rPr lang="en-GB" smtClean="0"/>
              <a:t>12/07/2026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483749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A4053BE6-B912-1644-A119-3860B7416D21}" type="datetime1">
              <a:rPr lang="en-GB" smtClean="0"/>
              <a:t>12/07/2026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66956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E70E358-7B6F-7246-AB46-0F6D5C425054}" type="datetime1">
              <a:rPr lang="en-GB" smtClean="0"/>
              <a:t>12/07/2026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744609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E3022CAA-C10F-5F43-A89F-E4E710276C3D}" type="datetime1">
              <a:rPr lang="en-GB" smtClean="0"/>
              <a:t>12/07/2026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806473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8D819F4-BE86-2641-ADA4-8DCCDBC42A1E}" type="datetime1">
              <a:rPr lang="en-GB" smtClean="0"/>
              <a:t>12/07/2026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894500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65862AF2-F03C-0544-9E0E-E18820F9D2AC}" type="datetime1">
              <a:rPr lang="en-GB" smtClean="0"/>
              <a:t>12/07/2026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35494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A133137-1B19-B740-A9E6-F72EBCC76A33}" type="datetime1">
              <a:rPr lang="en-GB" smtClean="0"/>
              <a:t>12/07/2026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05230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hf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org/uk/knowledge/factsheets/selection-factsheet/?utm_source=chatgpt.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ipd.org/uk/knowledge/factsheets/selection-factsheet/?utm_source=chatgpt.com" TargetMode="External"/><Relationship Id="rId2" Type="http://schemas.openxmlformats.org/officeDocument/2006/relationships/hyperlink" Target="https://www.cipd.org/uk/knowledge/factsheets/recruitment-factsheet/?utm_source=chatgpt.com" TargetMode="External"/><Relationship Id="rId1" Type="http://schemas.openxmlformats.org/officeDocument/2006/relationships/slideLayout" Target="../slideLayouts/slideLayout2.xml"/><Relationship Id="rId6" Type="http://schemas.openxmlformats.org/officeDocument/2006/relationships/hyperlink" Target="https://corporate.marksandspencer.com/about-us/our-history?utm_source=chatgpt.com" TargetMode="External"/><Relationship Id="rId5" Type="http://schemas.openxmlformats.org/officeDocument/2006/relationships/hyperlink" Target="https://jobs.marksandspencer.com/our-teams/digital-and-tech" TargetMode="External"/><Relationship Id="rId4" Type="http://schemas.openxmlformats.org/officeDocument/2006/relationships/hyperlink" Target="https://corporate.marksandspencer.com/investors/our-performance-updates/2026-annual-repor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424B3-21BF-8C3D-3C70-38BDCD523F7C}"/>
              </a:ext>
            </a:extLst>
          </p:cNvPr>
          <p:cNvSpPr>
            <a:spLocks noGrp="1"/>
          </p:cNvSpPr>
          <p:nvPr>
            <p:ph type="ctrTitle"/>
          </p:nvPr>
        </p:nvSpPr>
        <p:spPr>
          <a:xfrm>
            <a:off x="5006715" y="871758"/>
            <a:ext cx="7185283" cy="4239883"/>
          </a:xfrm>
        </p:spPr>
        <p:txBody>
          <a:bodyPr>
            <a:noAutofit/>
          </a:bodyPr>
          <a:lstStyle/>
          <a:p>
            <a:pPr algn="ctr">
              <a:lnSpc>
                <a:spcPct val="150000"/>
              </a:lnSpc>
            </a:pPr>
            <a:r>
              <a:rPr lang="en-US" sz="4800" b="1" cap="none" dirty="0">
                <a:latin typeface="Arial" panose="020B0604020202020204" pitchFamily="34" charset="0"/>
                <a:cs typeface="Arial" panose="020B0604020202020204" pitchFamily="34" charset="0"/>
              </a:rPr>
              <a:t>Marks &amp; Spencer (M&amp;S) Organizational Transformation Process</a:t>
            </a:r>
          </a:p>
        </p:txBody>
      </p:sp>
      <p:sp>
        <p:nvSpPr>
          <p:cNvPr id="3" name="Subtitle 2">
            <a:extLst>
              <a:ext uri="{FF2B5EF4-FFF2-40B4-BE49-F238E27FC236}">
                <a16:creationId xmlns:a16="http://schemas.microsoft.com/office/drawing/2014/main" id="{3C01D07B-AC53-ADE6-16A9-6B2602C6AD3D}"/>
              </a:ext>
            </a:extLst>
          </p:cNvPr>
          <p:cNvSpPr>
            <a:spLocks noGrp="1"/>
          </p:cNvSpPr>
          <p:nvPr>
            <p:ph type="subTitle" idx="1"/>
          </p:nvPr>
        </p:nvSpPr>
        <p:spPr>
          <a:xfrm>
            <a:off x="5006715" y="5333890"/>
            <a:ext cx="7185285" cy="457310"/>
          </a:xfrm>
        </p:spPr>
        <p:txBody>
          <a:bodyPr>
            <a:normAutofit fontScale="92500" lnSpcReduction="10000"/>
          </a:bodyPr>
          <a:lstStyle/>
          <a:p>
            <a:pPr algn="ctr">
              <a:lnSpc>
                <a:spcPct val="150000"/>
              </a:lnSpc>
            </a:pPr>
            <a:r>
              <a:rPr lang="en-US" b="1" i="1" u="sng" dirty="0">
                <a:latin typeface="Arial" panose="020B0604020202020204" pitchFamily="34" charset="0"/>
                <a:cs typeface="Arial" panose="020B0604020202020204" pitchFamily="34" charset="0"/>
              </a:rPr>
              <a:t>Individual Presentation</a:t>
            </a:r>
          </a:p>
        </p:txBody>
      </p:sp>
      <p:pic>
        <p:nvPicPr>
          <p:cNvPr id="15" name="Picture 14">
            <a:extLst>
              <a:ext uri="{FF2B5EF4-FFF2-40B4-BE49-F238E27FC236}">
                <a16:creationId xmlns:a16="http://schemas.microsoft.com/office/drawing/2014/main" id="{9B2842AD-CEBB-98BC-D9B5-72081909A4DB}"/>
              </a:ext>
            </a:extLst>
          </p:cNvPr>
          <p:cNvPicPr>
            <a:picLocks noChangeAspect="1"/>
          </p:cNvPicPr>
          <p:nvPr/>
        </p:nvPicPr>
        <p:blipFill>
          <a:blip r:embed="rId2"/>
          <a:srcRect l="16609" r="19391"/>
          <a:stretch>
            <a:fillRect/>
          </a:stretch>
        </p:blipFill>
        <p:spPr>
          <a:xfrm>
            <a:off x="1" y="10"/>
            <a:ext cx="4876799" cy="6857989"/>
          </a:xfrm>
          <a:prstGeom prst="rect">
            <a:avLst/>
          </a:prstGeom>
        </p:spPr>
      </p:pic>
      <p:cxnSp>
        <p:nvCxnSpPr>
          <p:cNvPr id="22" name="Straight Connector 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B5BC08A-2555-85E6-EB34-CE19E9DF01FC}"/>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a:t>
            </a:fld>
            <a:endParaRPr lang="en-US"/>
          </a:p>
        </p:txBody>
      </p:sp>
    </p:spTree>
    <p:extLst>
      <p:ext uri="{BB962C8B-B14F-4D97-AF65-F5344CB8AC3E}">
        <p14:creationId xmlns:p14="http://schemas.microsoft.com/office/powerpoint/2010/main" val="2830275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62072-3657-6807-6CC3-3655B05F7B7B}"/>
              </a:ext>
            </a:extLst>
          </p:cNvPr>
          <p:cNvSpPr>
            <a:spLocks noGrp="1"/>
          </p:cNvSpPr>
          <p:nvPr>
            <p:ph type="title"/>
          </p:nvPr>
        </p:nvSpPr>
        <p:spPr>
          <a:xfrm>
            <a:off x="4866968" y="740306"/>
            <a:ext cx="6627924" cy="1087216"/>
          </a:xfrm>
        </p:spPr>
        <p:txBody>
          <a:bodyPr>
            <a:normAutofit/>
          </a:bodyPr>
          <a:lstStyle/>
          <a:p>
            <a:pPr algn="ctr">
              <a:lnSpc>
                <a:spcPct val="150000"/>
              </a:lnSpc>
            </a:pPr>
            <a:r>
              <a:rPr lang="en-US" sz="2800" b="1" dirty="0">
                <a:latin typeface="Arial" panose="020B0604020202020204" pitchFamily="34" charset="0"/>
                <a:cs typeface="Arial" panose="020B0604020202020204" pitchFamily="34" charset="0"/>
              </a:rPr>
              <a:t>Cover Pager</a:t>
            </a:r>
          </a:p>
        </p:txBody>
      </p:sp>
      <p:pic>
        <p:nvPicPr>
          <p:cNvPr id="6" name="Picture 5">
            <a:extLst>
              <a:ext uri="{FF2B5EF4-FFF2-40B4-BE49-F238E27FC236}">
                <a16:creationId xmlns:a16="http://schemas.microsoft.com/office/drawing/2014/main" id="{D225B9FF-1A6C-D059-4791-601A8182601C}"/>
              </a:ext>
            </a:extLst>
          </p:cNvPr>
          <p:cNvPicPr>
            <a:picLocks noChangeAspect="1"/>
          </p:cNvPicPr>
          <p:nvPr/>
        </p:nvPicPr>
        <p:blipFill>
          <a:blip r:embed="rId2"/>
          <a:srcRect l="22771" r="46643" b="1"/>
          <a:stretch>
            <a:fillRect/>
          </a:stretch>
        </p:blipFill>
        <p:spPr>
          <a:xfrm>
            <a:off x="20" y="-17929"/>
            <a:ext cx="4206220" cy="6875929"/>
          </a:xfrm>
          <a:prstGeom prst="rect">
            <a:avLst/>
          </a:prstGeom>
        </p:spPr>
      </p:pic>
      <p:cxnSp>
        <p:nvCxnSpPr>
          <p:cNvPr id="21" name="Straight Connector 2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1A4869-866D-1B88-3019-EA586D3089B3}"/>
              </a:ext>
            </a:extLst>
          </p:cNvPr>
          <p:cNvSpPr>
            <a:spLocks noGrp="1"/>
          </p:cNvSpPr>
          <p:nvPr>
            <p:ph idx="1"/>
          </p:nvPr>
        </p:nvSpPr>
        <p:spPr>
          <a:xfrm>
            <a:off x="4866968" y="1845451"/>
            <a:ext cx="6627924" cy="4272242"/>
          </a:xfrm>
        </p:spPr>
        <p:txBody>
          <a:bodyPr>
            <a:noAutofit/>
          </a:bodyPr>
          <a:lstStyle/>
          <a:p>
            <a:pPr>
              <a:lnSpc>
                <a:spcPct val="150000"/>
              </a:lnSpc>
            </a:pPr>
            <a:r>
              <a:rPr lang="en-US" sz="1800" b="1" dirty="0">
                <a:latin typeface="Arial" panose="020B0604020202020204" pitchFamily="34" charset="0"/>
                <a:cs typeface="Arial" panose="020B0604020202020204" pitchFamily="34" charset="0"/>
              </a:rPr>
              <a:t>Name: </a:t>
            </a:r>
            <a:r>
              <a:rPr lang="en-US" sz="1800" dirty="0">
                <a:latin typeface="Arial" panose="020B0604020202020204" pitchFamily="34" charset="0"/>
                <a:cs typeface="Arial" panose="020B0604020202020204" pitchFamily="34" charset="0"/>
              </a:rPr>
              <a:t>Dignora Estephany Espinal Angomas</a:t>
            </a:r>
          </a:p>
          <a:p>
            <a:pPr>
              <a:lnSpc>
                <a:spcPct val="150000"/>
              </a:lnSpc>
            </a:pPr>
            <a:r>
              <a:rPr lang="en-US" sz="1800" b="1" dirty="0">
                <a:latin typeface="Arial" panose="020B0604020202020204" pitchFamily="34" charset="0"/>
                <a:cs typeface="Arial" panose="020B0604020202020204" pitchFamily="34" charset="0"/>
              </a:rPr>
              <a:t>ID Number: </a:t>
            </a:r>
            <a:r>
              <a:rPr lang="en-US" sz="1800" dirty="0">
                <a:latin typeface="Arial" panose="020B0604020202020204" pitchFamily="34" charset="0"/>
                <a:cs typeface="Arial" panose="020B0604020202020204" pitchFamily="34" charset="0"/>
              </a:rPr>
              <a:t>2441693</a:t>
            </a:r>
          </a:p>
          <a:p>
            <a:pPr>
              <a:lnSpc>
                <a:spcPct val="150000"/>
              </a:lnSpc>
            </a:pPr>
            <a:r>
              <a:rPr lang="en-US" sz="1800" b="1" dirty="0">
                <a:latin typeface="Arial" panose="020B0604020202020204" pitchFamily="34" charset="0"/>
                <a:cs typeface="Arial" panose="020B0604020202020204" pitchFamily="34" charset="0"/>
              </a:rPr>
              <a:t>Module Name: </a:t>
            </a:r>
            <a:r>
              <a:rPr lang="en-GB" sz="1800" dirty="0">
                <a:latin typeface="Arial" panose="020B0604020202020204" pitchFamily="34" charset="0"/>
                <a:cs typeface="Arial" panose="020B0604020202020204" pitchFamily="34" charset="0"/>
              </a:rPr>
              <a:t>Developing and Managing Individuals and Teams</a:t>
            </a:r>
            <a:endParaRPr lang="en-US" sz="1800"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Module Code: </a:t>
            </a:r>
            <a:r>
              <a:rPr lang="en-US" sz="1800" dirty="0">
                <a:latin typeface="Arial" panose="020B0604020202020204" pitchFamily="34" charset="0"/>
                <a:cs typeface="Arial" panose="020B0604020202020204" pitchFamily="34" charset="0"/>
              </a:rPr>
              <a:t>LCLM5002</a:t>
            </a:r>
          </a:p>
          <a:p>
            <a:pPr>
              <a:lnSpc>
                <a:spcPct val="150000"/>
              </a:lnSpc>
            </a:pPr>
            <a:r>
              <a:rPr lang="en-US" sz="1800" b="1" dirty="0">
                <a:latin typeface="Arial" panose="020B0604020202020204" pitchFamily="34" charset="0"/>
                <a:cs typeface="Arial" panose="020B0604020202020204" pitchFamily="34" charset="0"/>
              </a:rPr>
              <a:t>Lecture Name: </a:t>
            </a:r>
            <a:r>
              <a:rPr lang="en-US" sz="1800" dirty="0">
                <a:latin typeface="Arial" panose="020B0604020202020204" pitchFamily="34" charset="0"/>
                <a:cs typeface="Arial" panose="020B0604020202020204" pitchFamily="34" charset="0"/>
              </a:rPr>
              <a:t>Amer Kareem</a:t>
            </a:r>
          </a:p>
          <a:p>
            <a:pPr>
              <a:lnSpc>
                <a:spcPct val="150000"/>
              </a:lnSpc>
            </a:pPr>
            <a:r>
              <a:rPr lang="en-US" sz="1800" b="1" dirty="0">
                <a:latin typeface="Arial" panose="020B0604020202020204" pitchFamily="34" charset="0"/>
                <a:cs typeface="Arial" panose="020B0604020202020204" pitchFamily="34" charset="0"/>
              </a:rPr>
              <a:t>Assignment Title: </a:t>
            </a:r>
            <a:r>
              <a:rPr lang="en-US" sz="1800" dirty="0">
                <a:latin typeface="Arial" panose="020B0604020202020204" pitchFamily="34" charset="0"/>
                <a:cs typeface="Arial" panose="020B0604020202020204" pitchFamily="34" charset="0"/>
              </a:rPr>
              <a:t>Individual Presentation</a:t>
            </a:r>
          </a:p>
          <a:p>
            <a:pPr>
              <a:lnSpc>
                <a:spcPct val="150000"/>
              </a:lnSpc>
            </a:pPr>
            <a:r>
              <a:rPr lang="en-US" sz="1800" b="1" dirty="0">
                <a:latin typeface="Arial" panose="020B0604020202020204" pitchFamily="34" charset="0"/>
                <a:cs typeface="Arial" panose="020B0604020202020204" pitchFamily="34" charset="0"/>
              </a:rPr>
              <a:t>Date: </a:t>
            </a:r>
            <a:r>
              <a:rPr lang="en-US" sz="1800" dirty="0">
                <a:latin typeface="Arial" panose="020B0604020202020204" pitchFamily="34" charset="0"/>
                <a:cs typeface="Arial" panose="020B0604020202020204" pitchFamily="34" charset="0"/>
              </a:rPr>
              <a:t>17/07/2026</a:t>
            </a:r>
          </a:p>
        </p:txBody>
      </p:sp>
      <p:cxnSp>
        <p:nvCxnSpPr>
          <p:cNvPr id="23" name="Straight Connector 2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8A79BD0-BEC7-339D-880F-16B8F564AADC}"/>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2</a:t>
            </a:fld>
            <a:endParaRPr lang="en-US"/>
          </a:p>
        </p:txBody>
      </p:sp>
    </p:spTree>
    <p:extLst>
      <p:ext uri="{BB962C8B-B14F-4D97-AF65-F5344CB8AC3E}">
        <p14:creationId xmlns:p14="http://schemas.microsoft.com/office/powerpoint/2010/main" val="3798165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DE91-3BDB-4B3A-B62E-11A6451A4CD7}"/>
              </a:ext>
            </a:extLst>
          </p:cNvPr>
          <p:cNvSpPr>
            <a:spLocks noGrp="1"/>
          </p:cNvSpPr>
          <p:nvPr>
            <p:ph type="title"/>
          </p:nvPr>
        </p:nvSpPr>
        <p:spPr>
          <a:xfrm>
            <a:off x="716280" y="1100575"/>
            <a:ext cx="4041648" cy="845427"/>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Table of Contents</a:t>
            </a:r>
          </a:p>
        </p:txBody>
      </p:sp>
      <p:cxnSp>
        <p:nvCxnSpPr>
          <p:cNvPr id="33" name="Straight Connector 3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descr="Questions">
            <a:extLst>
              <a:ext uri="{FF2B5EF4-FFF2-40B4-BE49-F238E27FC236}">
                <a16:creationId xmlns:a16="http://schemas.microsoft.com/office/drawing/2014/main" id="{4C6F7617-27AF-67B3-1C7C-423D0164D9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111" y="3046576"/>
            <a:ext cx="2969276" cy="2969276"/>
          </a:xfrm>
          <a:prstGeom prst="rect">
            <a:avLst/>
          </a:prstGeom>
        </p:spPr>
      </p:pic>
      <p:sp>
        <p:nvSpPr>
          <p:cNvPr id="19" name="Content Placeholder 2">
            <a:extLst>
              <a:ext uri="{FF2B5EF4-FFF2-40B4-BE49-F238E27FC236}">
                <a16:creationId xmlns:a16="http://schemas.microsoft.com/office/drawing/2014/main" id="{D7E9C9B2-A143-121F-6B60-BC8B58D4B60B}"/>
              </a:ext>
            </a:extLst>
          </p:cNvPr>
          <p:cNvSpPr>
            <a:spLocks noGrp="1"/>
          </p:cNvSpPr>
          <p:nvPr>
            <p:ph idx="1"/>
          </p:nvPr>
        </p:nvSpPr>
        <p:spPr>
          <a:xfrm>
            <a:off x="5330952" y="1100575"/>
            <a:ext cx="5701809" cy="4577975"/>
          </a:xfrm>
        </p:spPr>
        <p:txBody>
          <a:bodyPr>
            <a:normAutofit/>
          </a:bodyPr>
          <a:lstStyle/>
          <a:p>
            <a:pPr algn="just">
              <a:lnSpc>
                <a:spcPct val="150000"/>
              </a:lnSpc>
            </a:pPr>
            <a:r>
              <a:rPr lang="en-US" sz="1100" dirty="0">
                <a:latin typeface="Arial" panose="020B0604020202020204" pitchFamily="34" charset="0"/>
                <a:cs typeface="Arial" panose="020B0604020202020204" pitchFamily="34" charset="0"/>
              </a:rPr>
              <a:t>Introduction To Marks &amp; Spencer.</a:t>
            </a:r>
          </a:p>
          <a:p>
            <a:pPr algn="just">
              <a:lnSpc>
                <a:spcPct val="150000"/>
              </a:lnSpc>
            </a:pPr>
            <a:r>
              <a:rPr lang="en-US" sz="1100" dirty="0">
                <a:latin typeface="Arial" panose="020B0604020202020204" pitchFamily="34" charset="0"/>
                <a:cs typeface="Arial" panose="020B0604020202020204" pitchFamily="34" charset="0"/>
              </a:rPr>
              <a:t>Nature of the Transformation.</a:t>
            </a:r>
          </a:p>
          <a:p>
            <a:pPr algn="just">
              <a:lnSpc>
                <a:spcPct val="150000"/>
              </a:lnSpc>
            </a:pPr>
            <a:r>
              <a:rPr lang="en-US" sz="1100" dirty="0">
                <a:latin typeface="Arial" panose="020B0604020202020204" pitchFamily="34" charset="0"/>
                <a:cs typeface="Arial" panose="020B0604020202020204" pitchFamily="34" charset="0"/>
              </a:rPr>
              <a:t>Overview of the Requitment Process.</a:t>
            </a:r>
          </a:p>
          <a:p>
            <a:pPr algn="just">
              <a:lnSpc>
                <a:spcPct val="150000"/>
              </a:lnSpc>
            </a:pPr>
            <a:r>
              <a:rPr lang="en-US" sz="1100" dirty="0">
                <a:latin typeface="Arial" panose="020B0604020202020204" pitchFamily="34" charset="0"/>
                <a:cs typeface="Arial" panose="020B0604020202020204" pitchFamily="34" charset="0"/>
              </a:rPr>
              <a:t>Discuss Three Different Types of Interview Suitable for Transformation-Related Roles.</a:t>
            </a:r>
          </a:p>
          <a:p>
            <a:pPr algn="just">
              <a:lnSpc>
                <a:spcPct val="150000"/>
              </a:lnSpc>
              <a:buFont typeface="Wingdings" pitchFamily="2" charset="2"/>
              <a:buChar char="v"/>
            </a:pPr>
            <a:r>
              <a:rPr lang="en-US" sz="1100" dirty="0">
                <a:latin typeface="Arial" panose="020B0604020202020204" pitchFamily="34" charset="0"/>
                <a:cs typeface="Arial" panose="020B0604020202020204" pitchFamily="34" charset="0"/>
              </a:rPr>
              <a:t>Interview Type 2.</a:t>
            </a:r>
          </a:p>
          <a:p>
            <a:pPr algn="just">
              <a:lnSpc>
                <a:spcPct val="150000"/>
              </a:lnSpc>
              <a:buFont typeface="Wingdings" pitchFamily="2" charset="2"/>
              <a:buChar char="v"/>
            </a:pPr>
            <a:r>
              <a:rPr lang="en-US" sz="1100" dirty="0">
                <a:latin typeface="Arial" panose="020B0604020202020204" pitchFamily="34" charset="0"/>
                <a:cs typeface="Arial" panose="020B0604020202020204" pitchFamily="34" charset="0"/>
              </a:rPr>
              <a:t>Interview Type 3.</a:t>
            </a:r>
          </a:p>
          <a:p>
            <a:pPr algn="just">
              <a:lnSpc>
                <a:spcPct val="150000"/>
              </a:lnSpc>
            </a:pPr>
            <a:r>
              <a:rPr lang="en-US" sz="1100" dirty="0">
                <a:latin typeface="Arial" panose="020B0604020202020204" pitchFamily="34" charset="0"/>
                <a:cs typeface="Arial" panose="020B0604020202020204" pitchFamily="34" charset="0"/>
              </a:rPr>
              <a:t>Justification of Appropriate Questioning Techniques.</a:t>
            </a:r>
          </a:p>
          <a:p>
            <a:pPr algn="just">
              <a:lnSpc>
                <a:spcPct val="150000"/>
              </a:lnSpc>
            </a:pPr>
            <a:r>
              <a:rPr lang="en-US" sz="1100" dirty="0">
                <a:latin typeface="Arial" panose="020B0604020202020204" pitchFamily="34" charset="0"/>
                <a:cs typeface="Arial" panose="020B0604020202020204" pitchFamily="34" charset="0"/>
              </a:rPr>
              <a:t>Face-To-Face Interview VS. Virtual Interview.</a:t>
            </a:r>
          </a:p>
          <a:p>
            <a:pPr algn="just">
              <a:lnSpc>
                <a:spcPct val="150000"/>
              </a:lnSpc>
            </a:pPr>
            <a:r>
              <a:rPr lang="en-US" sz="1100" dirty="0">
                <a:latin typeface="Arial" panose="020B0604020202020204" pitchFamily="34" charset="0"/>
                <a:cs typeface="Arial" panose="020B0604020202020204" pitchFamily="34" charset="0"/>
              </a:rPr>
              <a:t>Recommendations.</a:t>
            </a:r>
          </a:p>
          <a:p>
            <a:pPr algn="just">
              <a:lnSpc>
                <a:spcPct val="150000"/>
              </a:lnSpc>
            </a:pPr>
            <a:r>
              <a:rPr lang="en-US" sz="1100" dirty="0">
                <a:latin typeface="Arial" panose="020B0604020202020204" pitchFamily="34" charset="0"/>
                <a:cs typeface="Arial" panose="020B0604020202020204" pitchFamily="34" charset="0"/>
              </a:rPr>
              <a:t>Conclusion.</a:t>
            </a:r>
          </a:p>
          <a:p>
            <a:pPr algn="just">
              <a:lnSpc>
                <a:spcPct val="150000"/>
              </a:lnSpc>
            </a:pPr>
            <a:r>
              <a:rPr lang="en-US" sz="1100" dirty="0">
                <a:latin typeface="Arial" panose="020B0604020202020204" pitchFamily="34" charset="0"/>
                <a:cs typeface="Arial" panose="020B0604020202020204" pitchFamily="34" charset="0"/>
              </a:rPr>
              <a:t>Reference List.</a:t>
            </a:r>
          </a:p>
        </p:txBody>
      </p:sp>
      <p:cxnSp>
        <p:nvCxnSpPr>
          <p:cNvPr id="35" name="Straight Connector 3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DEADB6E-06B2-BCA4-A64F-57B849743574}"/>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3</a:t>
            </a:fld>
            <a:endParaRPr lang="en-US"/>
          </a:p>
        </p:txBody>
      </p:sp>
    </p:spTree>
    <p:extLst>
      <p:ext uri="{BB962C8B-B14F-4D97-AF65-F5344CB8AC3E}">
        <p14:creationId xmlns:p14="http://schemas.microsoft.com/office/powerpoint/2010/main" val="285208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0E62D6-62FB-4EDB-EF30-28FA7D0013E9}"/>
              </a:ext>
            </a:extLst>
          </p:cNvPr>
          <p:cNvSpPr>
            <a:spLocks noGrp="1"/>
          </p:cNvSpPr>
          <p:nvPr>
            <p:ph type="title"/>
          </p:nvPr>
        </p:nvSpPr>
        <p:spPr>
          <a:xfrm>
            <a:off x="4866968" y="914400"/>
            <a:ext cx="6627924" cy="913122"/>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Introduction to Marks &amp; Spencer.</a:t>
            </a:r>
          </a:p>
        </p:txBody>
      </p:sp>
      <p:pic>
        <p:nvPicPr>
          <p:cNvPr id="8" name="Picture 7" descr="Abstract blurred background of department store">
            <a:extLst>
              <a:ext uri="{FF2B5EF4-FFF2-40B4-BE49-F238E27FC236}">
                <a16:creationId xmlns:a16="http://schemas.microsoft.com/office/drawing/2014/main" id="{E381E315-54E4-D2D9-4568-FCA6B3EDD97E}"/>
              </a:ext>
            </a:extLst>
          </p:cNvPr>
          <p:cNvPicPr>
            <a:picLocks noChangeAspect="1"/>
          </p:cNvPicPr>
          <p:nvPr/>
        </p:nvPicPr>
        <p:blipFill>
          <a:blip r:embed="rId2"/>
          <a:srcRect l="23626" r="35541" b="2"/>
          <a:stretch>
            <a:fillRect/>
          </a:stretch>
        </p:blipFill>
        <p:spPr>
          <a:xfrm>
            <a:off x="20" y="-17929"/>
            <a:ext cx="4206220" cy="6875929"/>
          </a:xfrm>
          <a:prstGeom prst="rect">
            <a:avLst/>
          </a:prstGeom>
        </p:spPr>
      </p:pic>
      <p:cxnSp>
        <p:nvCxnSpPr>
          <p:cNvPr id="12" name="Straight Connector 1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3E34ECD8-F3CF-4658-A145-9F6566587B77}"/>
              </a:ext>
            </a:extLst>
          </p:cNvPr>
          <p:cNvSpPr>
            <a:spLocks noGrp="1"/>
          </p:cNvSpPr>
          <p:nvPr>
            <p:ph idx="1"/>
          </p:nvPr>
        </p:nvSpPr>
        <p:spPr>
          <a:xfrm>
            <a:off x="4866968" y="2221992"/>
            <a:ext cx="6352017" cy="3440252"/>
          </a:xfrm>
        </p:spPr>
        <p:txBody>
          <a:bodyPr>
            <a:normAutofit/>
          </a:bodyPr>
          <a:lstStyle/>
          <a:p>
            <a:pPr>
              <a:lnSpc>
                <a:spcPct val="150000"/>
              </a:lnSpc>
            </a:pPr>
            <a:r>
              <a:rPr lang="en-GB" sz="1100" b="1" dirty="0">
                <a:latin typeface="Arial" panose="020B0604020202020204" pitchFamily="34" charset="0"/>
                <a:cs typeface="Arial" panose="020B0604020202020204" pitchFamily="34" charset="0"/>
              </a:rPr>
              <a:t>Marks &amp; Spencer (M&amp;S) </a:t>
            </a:r>
            <a:r>
              <a:rPr lang="en-GB" sz="1100" dirty="0">
                <a:latin typeface="Arial" panose="020B0604020202020204" pitchFamily="34" charset="0"/>
                <a:cs typeface="Arial" panose="020B0604020202020204" pitchFamily="34" charset="0"/>
              </a:rPr>
              <a:t>is one of the United Kingdom's leading retailers, specialising in clothing, home products, beauty, and premium food. </a:t>
            </a:r>
          </a:p>
          <a:p>
            <a:pPr>
              <a:lnSpc>
                <a:spcPct val="150000"/>
              </a:lnSpc>
            </a:pPr>
            <a:r>
              <a:rPr lang="en-GB" sz="1100" dirty="0">
                <a:latin typeface="Arial" panose="020B0604020202020204" pitchFamily="34" charset="0"/>
                <a:cs typeface="Arial" panose="020B0604020202020204" pitchFamily="34" charset="0"/>
              </a:rPr>
              <a:t>The company was </a:t>
            </a:r>
            <a:r>
              <a:rPr lang="en-GB" sz="1100" b="1" dirty="0">
                <a:latin typeface="Arial" panose="020B0604020202020204" pitchFamily="34" charset="0"/>
                <a:cs typeface="Arial" panose="020B0604020202020204" pitchFamily="34" charset="0"/>
              </a:rPr>
              <a:t>founded in 1884 </a:t>
            </a:r>
            <a:r>
              <a:rPr lang="en-GB" sz="1100" dirty="0">
                <a:latin typeface="Arial" panose="020B0604020202020204" pitchFamily="34" charset="0"/>
                <a:cs typeface="Arial" panose="020B0604020202020204" pitchFamily="34" charset="0"/>
              </a:rPr>
              <a:t>by </a:t>
            </a:r>
            <a:r>
              <a:rPr lang="en-GB" sz="1100" b="1" dirty="0">
                <a:latin typeface="Arial" panose="020B0604020202020204" pitchFamily="34" charset="0"/>
                <a:cs typeface="Arial" panose="020B0604020202020204" pitchFamily="34" charset="0"/>
              </a:rPr>
              <a:t>Michael Marks </a:t>
            </a: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Thomas Spencer </a:t>
            </a:r>
            <a:r>
              <a:rPr lang="en-GB" sz="1100" dirty="0">
                <a:latin typeface="Arial" panose="020B0604020202020204" pitchFamily="34" charset="0"/>
                <a:cs typeface="Arial" panose="020B0604020202020204" pitchFamily="34" charset="0"/>
              </a:rPr>
              <a:t>and  has developed into an internationally recognised retailer with a strong reputation for quality, innovation, and customer service.</a:t>
            </a:r>
          </a:p>
          <a:p>
            <a:pPr>
              <a:lnSpc>
                <a:spcPct val="150000"/>
              </a:lnSpc>
            </a:pPr>
            <a:r>
              <a:rPr lang="en-GB" sz="1100" dirty="0">
                <a:latin typeface="Arial" panose="020B0604020202020204" pitchFamily="34" charset="0"/>
                <a:cs typeface="Arial" panose="020B0604020202020204" pitchFamily="34" charset="0"/>
              </a:rPr>
              <a:t> In recent years, Marks &amp; Spencer has focused on digital transformation, sustainability, and organisational restructuring to strengthen its competitive position in the retail industry. These strategic changes have increased the importance of recruiting and selecting employees with the knowledge, skills, and capabilities required to support organisational transformation and long-term business success (Marks &amp; Spencer, 2026; Mullins &amp; Christy, 2024).</a:t>
            </a:r>
          </a:p>
          <a:p>
            <a:pPr marL="0" indent="0">
              <a:lnSpc>
                <a:spcPct val="100000"/>
              </a:lnSpc>
              <a:buNone/>
            </a:pPr>
            <a:endParaRPr lang="en-US" sz="1400" dirty="0">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718285B-1689-4C32-2E74-FC3709BECC31}"/>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4</a:t>
            </a:fld>
            <a:endParaRPr lang="en-US" dirty="0"/>
          </a:p>
        </p:txBody>
      </p:sp>
    </p:spTree>
    <p:extLst>
      <p:ext uri="{BB962C8B-B14F-4D97-AF65-F5344CB8AC3E}">
        <p14:creationId xmlns:p14="http://schemas.microsoft.com/office/powerpoint/2010/main" val="3562926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E2FBF5-91BE-62C4-5DF1-72BA7BAEA86A}"/>
              </a:ext>
            </a:extLst>
          </p:cNvPr>
          <p:cNvSpPr>
            <a:spLocks noGrp="1"/>
          </p:cNvSpPr>
          <p:nvPr>
            <p:ph type="title"/>
          </p:nvPr>
        </p:nvSpPr>
        <p:spPr>
          <a:xfrm>
            <a:off x="4866968" y="914400"/>
            <a:ext cx="6627924" cy="773721"/>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Nature of the Transformation</a:t>
            </a:r>
          </a:p>
        </p:txBody>
      </p:sp>
      <p:pic>
        <p:nvPicPr>
          <p:cNvPr id="17" name="Picture 16" descr="A 3D pattern of ring shapes connected by lines">
            <a:extLst>
              <a:ext uri="{FF2B5EF4-FFF2-40B4-BE49-F238E27FC236}">
                <a16:creationId xmlns:a16="http://schemas.microsoft.com/office/drawing/2014/main" id="{48114EFF-5DC7-DD27-8D59-8301B5DC37E3}"/>
              </a:ext>
            </a:extLst>
          </p:cNvPr>
          <p:cNvPicPr>
            <a:picLocks noChangeAspect="1"/>
          </p:cNvPicPr>
          <p:nvPr/>
        </p:nvPicPr>
        <p:blipFill>
          <a:blip r:embed="rId2"/>
          <a:srcRect l="16434" r="49157" b="1"/>
          <a:stretch>
            <a:fillRect/>
          </a:stretch>
        </p:blipFill>
        <p:spPr>
          <a:xfrm>
            <a:off x="20" y="-17929"/>
            <a:ext cx="4206220" cy="6875929"/>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89B0567B-524A-18A9-59BC-650A97D4105E}"/>
              </a:ext>
            </a:extLst>
          </p:cNvPr>
          <p:cNvSpPr>
            <a:spLocks noGrp="1"/>
          </p:cNvSpPr>
          <p:nvPr>
            <p:ph idx="1"/>
          </p:nvPr>
        </p:nvSpPr>
        <p:spPr>
          <a:xfrm>
            <a:off x="4917664" y="1706050"/>
            <a:ext cx="6425659" cy="4255838"/>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M&amp;S is implementing a strategic organisational transformation aimed at becoming a digitally enabled, customer-focused retailer. The transformation includes:</a:t>
            </a:r>
          </a:p>
          <a:p>
            <a:pPr>
              <a:lnSpc>
                <a:spcPct val="150000"/>
              </a:lnSpc>
            </a:pPr>
            <a:r>
              <a:rPr lang="en-GB" sz="1100" dirty="0">
                <a:latin typeface="Arial" panose="020B0604020202020204" pitchFamily="34" charset="0"/>
                <a:cs typeface="Arial" panose="020B0604020202020204" pitchFamily="34" charset="0"/>
              </a:rPr>
              <a:t>Digital transformation through artificial intelligence, automation and data analytics (Marks &amp; Spencer Group plc, 2026).</a:t>
            </a:r>
          </a:p>
          <a:p>
            <a:pPr>
              <a:lnSpc>
                <a:spcPct val="150000"/>
              </a:lnSpc>
            </a:pPr>
            <a:r>
              <a:rPr lang="en-GB" sz="1100" dirty="0">
                <a:latin typeface="Arial" panose="020B0604020202020204" pitchFamily="34" charset="0"/>
                <a:cs typeface="Arial" panose="020B0604020202020204" pitchFamily="34" charset="0"/>
              </a:rPr>
              <a:t>Modernisation of supply chain and logistics operations (Marks &amp; Spencer Group plc, 2026).</a:t>
            </a:r>
          </a:p>
          <a:p>
            <a:pPr>
              <a:lnSpc>
                <a:spcPct val="150000"/>
              </a:lnSpc>
            </a:pPr>
            <a:r>
              <a:rPr lang="en-GB" sz="1100" dirty="0">
                <a:latin typeface="Arial" panose="020B0604020202020204" pitchFamily="34" charset="0"/>
                <a:cs typeface="Arial" panose="020B0604020202020204" pitchFamily="34" charset="0"/>
              </a:rPr>
              <a:t>Business restructuring to improve operational efficiency (Marks &amp; Spencer Group plc, 2026).</a:t>
            </a:r>
          </a:p>
          <a:p>
            <a:pPr>
              <a:lnSpc>
                <a:spcPct val="150000"/>
              </a:lnSpc>
            </a:pPr>
            <a:r>
              <a:rPr lang="en-GB" sz="1100" dirty="0">
                <a:latin typeface="Arial" panose="020B0604020202020204" pitchFamily="34" charset="0"/>
                <a:cs typeface="Arial" panose="020B0604020202020204" pitchFamily="34" charset="0"/>
              </a:rPr>
              <a:t>Cultural change promoting innovation, collaboration and continuous learning (Mullins and Christy, 2024).</a:t>
            </a:r>
          </a:p>
          <a:p>
            <a:pPr>
              <a:lnSpc>
                <a:spcPct val="150000"/>
              </a:lnSpc>
            </a:pPr>
            <a:r>
              <a:rPr lang="en-GB" sz="1100" dirty="0">
                <a:latin typeface="Arial" panose="020B0604020202020204" pitchFamily="34" charset="0"/>
                <a:cs typeface="Arial" panose="020B0604020202020204" pitchFamily="34" charset="0"/>
              </a:rPr>
              <a:t>Investment in employee digital skills and leadership capability (Marks &amp; Spencer Group plc, 2026).</a:t>
            </a:r>
          </a:p>
          <a:p>
            <a:pPr marL="0" indent="0">
              <a:lnSpc>
                <a:spcPct val="150000"/>
              </a:lnSpc>
              <a:buNone/>
            </a:pPr>
            <a:r>
              <a:rPr lang="en-GB" sz="1100" dirty="0">
                <a:latin typeface="Arial" panose="020B0604020202020204" pitchFamily="34" charset="0"/>
                <a:cs typeface="Arial" panose="020B0604020202020204" pitchFamily="34" charset="0"/>
              </a:rPr>
              <a:t>These changes require recruiting experienced professionals capable of leading organisational change and supporting digital innovation (CIPD, 2024).</a:t>
            </a:r>
          </a:p>
          <a:p>
            <a:pPr>
              <a:lnSpc>
                <a:spcPct val="150000"/>
              </a:lnSpc>
            </a:pPr>
            <a:endParaRPr lang="en-US" sz="1300" dirty="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1B83F91-EDEB-8E0F-B942-E3D818C2EA7E}"/>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5</a:t>
            </a:fld>
            <a:endParaRPr lang="en-US" dirty="0"/>
          </a:p>
        </p:txBody>
      </p:sp>
    </p:spTree>
    <p:extLst>
      <p:ext uri="{BB962C8B-B14F-4D97-AF65-F5344CB8AC3E}">
        <p14:creationId xmlns:p14="http://schemas.microsoft.com/office/powerpoint/2010/main" val="3851981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C98028-C67A-7567-8994-57682D2A6D80}"/>
              </a:ext>
            </a:extLst>
          </p:cNvPr>
          <p:cNvSpPr>
            <a:spLocks noGrp="1"/>
          </p:cNvSpPr>
          <p:nvPr>
            <p:ph type="title"/>
          </p:nvPr>
        </p:nvSpPr>
        <p:spPr>
          <a:xfrm>
            <a:off x="371476" y="723901"/>
            <a:ext cx="11449047" cy="773114"/>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Overview of the Requitment Process</a:t>
            </a:r>
          </a:p>
        </p:txBody>
      </p:sp>
      <p:cxnSp>
        <p:nvCxnSpPr>
          <p:cNvPr id="17" name="Straight Connector 16">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38DEC639-163A-1829-C404-46FB49C304AB}"/>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6</a:t>
            </a:fld>
            <a:endParaRPr lang="en-US" dirty="0"/>
          </a:p>
        </p:txBody>
      </p:sp>
      <p:graphicFrame>
        <p:nvGraphicFramePr>
          <p:cNvPr id="5" name="Content Placeholder 4">
            <a:extLst>
              <a:ext uri="{FF2B5EF4-FFF2-40B4-BE49-F238E27FC236}">
                <a16:creationId xmlns:a16="http://schemas.microsoft.com/office/drawing/2014/main" id="{00DCE76E-B998-36E7-89A6-1B2D55D906C9}"/>
              </a:ext>
            </a:extLst>
          </p:cNvPr>
          <p:cNvGraphicFramePr>
            <a:graphicFrameLocks noGrp="1"/>
          </p:cNvGraphicFramePr>
          <p:nvPr>
            <p:ph idx="1"/>
            <p:extLst>
              <p:ext uri="{D42A27DB-BD31-4B8C-83A1-F6EECF244321}">
                <p14:modId xmlns:p14="http://schemas.microsoft.com/office/powerpoint/2010/main" val="1279524181"/>
              </p:ext>
            </p:extLst>
          </p:nvPr>
        </p:nvGraphicFramePr>
        <p:xfrm>
          <a:off x="371476" y="1497015"/>
          <a:ext cx="11515723" cy="4671005"/>
        </p:xfrm>
        <a:graphic>
          <a:graphicData uri="http://schemas.openxmlformats.org/drawingml/2006/table">
            <a:tbl>
              <a:tblPr>
                <a:tableStyleId>{616DA210-FB5B-4158-B5E0-FEB733F419BA}</a:tableStyleId>
              </a:tblPr>
              <a:tblGrid>
                <a:gridCol w="1614487">
                  <a:extLst>
                    <a:ext uri="{9D8B030D-6E8A-4147-A177-3AD203B41FA5}">
                      <a16:colId xmlns:a16="http://schemas.microsoft.com/office/drawing/2014/main" val="1156224238"/>
                    </a:ext>
                  </a:extLst>
                </a:gridCol>
                <a:gridCol w="4957453">
                  <a:extLst>
                    <a:ext uri="{9D8B030D-6E8A-4147-A177-3AD203B41FA5}">
                      <a16:colId xmlns:a16="http://schemas.microsoft.com/office/drawing/2014/main" val="453210412"/>
                    </a:ext>
                  </a:extLst>
                </a:gridCol>
                <a:gridCol w="4943783">
                  <a:extLst>
                    <a:ext uri="{9D8B030D-6E8A-4147-A177-3AD203B41FA5}">
                      <a16:colId xmlns:a16="http://schemas.microsoft.com/office/drawing/2014/main" val="3732737992"/>
                    </a:ext>
                  </a:extLst>
                </a:gridCol>
              </a:tblGrid>
              <a:tr h="341220">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Recruitment Element</a:t>
                      </a:r>
                      <a:endParaRPr lang="en-GB" sz="1100" b="1"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50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Project Manager</a:t>
                      </a:r>
                      <a:endParaRPr lang="en-GB" sz="1100" b="1"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75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Digital Specialist</a:t>
                      </a:r>
                      <a:endParaRPr lang="en-GB" sz="1100" b="1"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90000"/>
                      </a:schemeClr>
                    </a:solidFill>
                  </a:tcPr>
                </a:tc>
                <a:extLst>
                  <a:ext uri="{0D108BD9-81ED-4DB2-BD59-A6C34878D82A}">
                    <a16:rowId xmlns:a16="http://schemas.microsoft.com/office/drawing/2014/main" val="1369822304"/>
                  </a:ext>
                </a:extLst>
              </a:tr>
              <a:tr h="1017366">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Job Analysis</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50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Analyse business transformation projects, stakeholder requirements, project scope, budgets, risks, and timelines. Identify competencies in project planning, leadership, communication, and change management.</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75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Analyse digital transformation requirements including software development, data analytics, cloud technologies, AI, cybersecurity, and digital customer experience. Identify technical and analytical skills required. </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90000"/>
                      </a:schemeClr>
                    </a:solidFill>
                  </a:tcPr>
                </a:tc>
                <a:extLst>
                  <a:ext uri="{0D108BD9-81ED-4DB2-BD59-A6C34878D82A}">
                    <a16:rowId xmlns:a16="http://schemas.microsoft.com/office/drawing/2014/main" val="3452845511"/>
                  </a:ext>
                </a:extLst>
              </a:tr>
              <a:tr h="1051661">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Job Description</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50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Lead organisational transformation projects; manage project schedules and budgets; coordinate cross-functional teams; manage risks; monitor project performance; communicate with senior stakeholders; ensure successful project delivery.</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75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Design, develop, and implement digital solutions; support e-commerce platforms; analyse business data; improve digital customer experience; collaborate with engineering and product teams; maintain digital systems and support innovation.</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90000"/>
                      </a:schemeClr>
                    </a:solidFill>
                  </a:tcPr>
                </a:tc>
                <a:extLst>
                  <a:ext uri="{0D108BD9-81ED-4DB2-BD59-A6C34878D82A}">
                    <a16:rowId xmlns:a16="http://schemas.microsoft.com/office/drawing/2014/main" val="2421868770"/>
                  </a:ext>
                </a:extLst>
              </a:tr>
              <a:tr h="1468128">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Person Specification</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50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Essential:</a:t>
                      </a:r>
                      <a:r>
                        <a:rPr lang="en-GB" sz="1100" b="0" dirty="0">
                          <a:solidFill>
                            <a:srgbClr val="000000"/>
                          </a:solidFill>
                          <a:effectLst/>
                          <a:latin typeface="Arial" panose="020B0604020202020204" pitchFamily="34" charset="0"/>
                          <a:cs typeface="Arial" panose="020B0604020202020204" pitchFamily="34" charset="0"/>
                        </a:rPr>
                        <a:t> Bachelor's degree in Business, Project Management or related field; PRINCE2/PMP certification; strong leadership and communication skills; experience managing complex projects; stakeholder management; problem-solving ability. </a:t>
                      </a:r>
                      <a:r>
                        <a:rPr lang="en-GB" sz="1100" b="1" dirty="0">
                          <a:solidFill>
                            <a:srgbClr val="000000"/>
                          </a:solidFill>
                          <a:effectLst/>
                          <a:latin typeface="Arial" panose="020B0604020202020204" pitchFamily="34" charset="0"/>
                          <a:cs typeface="Arial" panose="020B0604020202020204" pitchFamily="34" charset="0"/>
                        </a:rPr>
                        <a:t>Desirable:</a:t>
                      </a:r>
                      <a:r>
                        <a:rPr lang="en-GB" sz="1100" b="0" dirty="0">
                          <a:solidFill>
                            <a:srgbClr val="000000"/>
                          </a:solidFill>
                          <a:effectLst/>
                          <a:latin typeface="Arial" panose="020B0604020202020204" pitchFamily="34" charset="0"/>
                          <a:cs typeface="Arial" panose="020B0604020202020204" pitchFamily="34" charset="0"/>
                        </a:rPr>
                        <a:t> Experience in retail transformation, Agile methodology, digital project management.</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75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Essential:</a:t>
                      </a:r>
                      <a:r>
                        <a:rPr lang="en-GB" sz="1100" b="0" dirty="0">
                          <a:solidFill>
                            <a:srgbClr val="000000"/>
                          </a:solidFill>
                          <a:effectLst/>
                          <a:latin typeface="Arial" panose="020B0604020202020204" pitchFamily="34" charset="0"/>
                          <a:cs typeface="Arial" panose="020B0604020202020204" pitchFamily="34" charset="0"/>
                        </a:rPr>
                        <a:t> Degree in Computer Science, Information Technology or related discipline; experience with digital technologies, cloud computing, data analytics or software development; analytical thinking; teamwork; communication skills. </a:t>
                      </a:r>
                      <a:r>
                        <a:rPr lang="en-GB" sz="1100" b="1" dirty="0">
                          <a:solidFill>
                            <a:srgbClr val="000000"/>
                          </a:solidFill>
                          <a:effectLst/>
                          <a:latin typeface="Arial" panose="020B0604020202020204" pitchFamily="34" charset="0"/>
                          <a:cs typeface="Arial" panose="020B0604020202020204" pitchFamily="34" charset="0"/>
                        </a:rPr>
                        <a:t>Desirable:</a:t>
                      </a:r>
                      <a:r>
                        <a:rPr lang="en-GB" sz="1100" b="0" dirty="0">
                          <a:solidFill>
                            <a:srgbClr val="000000"/>
                          </a:solidFill>
                          <a:effectLst/>
                          <a:latin typeface="Arial" panose="020B0604020202020204" pitchFamily="34" charset="0"/>
                          <a:cs typeface="Arial" panose="020B0604020202020204" pitchFamily="34" charset="0"/>
                        </a:rPr>
                        <a:t> AI, DevOps, UX/UI, retail technology, Agile or Scrum certification.</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90000"/>
                      </a:schemeClr>
                    </a:solidFill>
                  </a:tcPr>
                </a:tc>
                <a:extLst>
                  <a:ext uri="{0D108BD9-81ED-4DB2-BD59-A6C34878D82A}">
                    <a16:rowId xmlns:a16="http://schemas.microsoft.com/office/drawing/2014/main" val="3004508407"/>
                  </a:ext>
                </a:extLst>
              </a:tr>
              <a:tr h="792630">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Advertisement Platforms</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50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M&amp;S Careers website; LinkedIn Jobs; Indeed; Totaljobs; Chartered Management Institute (CMI) Jobs; Association for Project Management (APM) Careers.</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75000"/>
                      </a:schemeClr>
                    </a:solidFill>
                  </a:tcPr>
                </a:tc>
                <a:tc>
                  <a:txBody>
                    <a:bodyPr/>
                    <a:lstStyle/>
                    <a:p>
                      <a:pPr algn="ctr">
                        <a:lnSpc>
                          <a:spcPct val="150000"/>
                        </a:lnSpc>
                        <a:buNone/>
                      </a:pPr>
                      <a:r>
                        <a:rPr lang="en-GB" sz="1100" b="0" dirty="0">
                          <a:solidFill>
                            <a:srgbClr val="000000"/>
                          </a:solidFill>
                          <a:effectLst/>
                          <a:latin typeface="Arial" panose="020B0604020202020204" pitchFamily="34" charset="0"/>
                          <a:cs typeface="Arial" panose="020B0604020202020204" pitchFamily="34" charset="0"/>
                        </a:rPr>
                        <a:t>M&amp;S Careers website; LinkedIn Jobs; Indeed; CWJobs; TechnoJobs; Digital and Technology professional networks; university graduate recruitment platforms.</a:t>
                      </a:r>
                      <a:endParaRPr lang="en-GB" sz="1100" b="0" i="0" dirty="0">
                        <a:solidFill>
                          <a:srgbClr val="000000"/>
                        </a:solidFill>
                        <a:effectLst/>
                        <a:latin typeface="Arial" panose="020B0604020202020204" pitchFamily="34" charset="0"/>
                        <a:cs typeface="Arial" panose="020B0604020202020204" pitchFamily="34" charset="0"/>
                      </a:endParaRPr>
                    </a:p>
                  </a:txBody>
                  <a:tcPr marL="46134" marR="46134" marT="23067" marB="23067" anchor="ctr">
                    <a:solidFill>
                      <a:schemeClr val="bg2">
                        <a:lumMod val="90000"/>
                      </a:schemeClr>
                    </a:solidFill>
                  </a:tcPr>
                </a:tc>
                <a:extLst>
                  <a:ext uri="{0D108BD9-81ED-4DB2-BD59-A6C34878D82A}">
                    <a16:rowId xmlns:a16="http://schemas.microsoft.com/office/drawing/2014/main" val="2047983875"/>
                  </a:ext>
                </a:extLst>
              </a:tr>
            </a:tbl>
          </a:graphicData>
        </a:graphic>
      </p:graphicFrame>
    </p:spTree>
    <p:extLst>
      <p:ext uri="{BB962C8B-B14F-4D97-AF65-F5344CB8AC3E}">
        <p14:creationId xmlns:p14="http://schemas.microsoft.com/office/powerpoint/2010/main" val="2029026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18223-0D0F-B171-D5AA-C6B4753D07B3}"/>
              </a:ext>
            </a:extLst>
          </p:cNvPr>
          <p:cNvSpPr>
            <a:spLocks noGrp="1"/>
          </p:cNvSpPr>
          <p:nvPr>
            <p:ph type="title"/>
          </p:nvPr>
        </p:nvSpPr>
        <p:spPr>
          <a:xfrm>
            <a:off x="306610" y="1050933"/>
            <a:ext cx="4934952" cy="1621147"/>
          </a:xfrm>
        </p:spPr>
        <p:txBody>
          <a:bodyPr>
            <a:noAutofit/>
          </a:bodyPr>
          <a:lstStyle/>
          <a:p>
            <a:pPr algn="ctr">
              <a:lnSpc>
                <a:spcPct val="90000"/>
              </a:lnSpc>
            </a:pPr>
            <a:r>
              <a:rPr lang="en-US" sz="2800" b="1" cap="none" dirty="0">
                <a:latin typeface="Arial" panose="020B0604020202020204" pitchFamily="34" charset="0"/>
                <a:cs typeface="Arial" panose="020B0604020202020204" pitchFamily="34" charset="0"/>
              </a:rPr>
              <a:t>Discuss Three Different types of interview Suitable for Transformation-Related Roles</a:t>
            </a:r>
          </a:p>
        </p:txBody>
      </p:sp>
      <p:cxnSp>
        <p:nvCxnSpPr>
          <p:cNvPr id="20"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descr="Office Worker">
            <a:extLst>
              <a:ext uri="{FF2B5EF4-FFF2-40B4-BE49-F238E27FC236}">
                <a16:creationId xmlns:a16="http://schemas.microsoft.com/office/drawing/2014/main" id="{4CD3F537-A922-39BE-AAAA-47482EB2AB0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4672" y="2672080"/>
            <a:ext cx="3490974" cy="3490974"/>
          </a:xfrm>
          <a:prstGeom prst="rect">
            <a:avLst/>
          </a:prstGeom>
        </p:spPr>
      </p:pic>
      <p:sp>
        <p:nvSpPr>
          <p:cNvPr id="3" name="Content Placeholder 2">
            <a:extLst>
              <a:ext uri="{FF2B5EF4-FFF2-40B4-BE49-F238E27FC236}">
                <a16:creationId xmlns:a16="http://schemas.microsoft.com/office/drawing/2014/main" id="{2492AA30-751F-AAE1-0561-2C0384ABF871}"/>
              </a:ext>
            </a:extLst>
          </p:cNvPr>
          <p:cNvSpPr>
            <a:spLocks noGrp="1"/>
          </p:cNvSpPr>
          <p:nvPr>
            <p:ph idx="1"/>
          </p:nvPr>
        </p:nvSpPr>
        <p:spPr>
          <a:xfrm>
            <a:off x="5456420" y="136528"/>
            <a:ext cx="6520722" cy="6219822"/>
          </a:xfrm>
        </p:spPr>
        <p:txBody>
          <a:bodyPr>
            <a:normAutofit fontScale="92500" lnSpcReduction="20000"/>
          </a:bodyPr>
          <a:lstStyle/>
          <a:p>
            <a:pPr marL="0" indent="0">
              <a:lnSpc>
                <a:spcPct val="170000"/>
              </a:lnSpc>
              <a:buNone/>
            </a:pPr>
            <a:r>
              <a:rPr lang="en-GB" sz="2200" b="1" dirty="0">
                <a:latin typeface="Arial" panose="020B0604020202020204" pitchFamily="34" charset="0"/>
                <a:cs typeface="Arial" panose="020B0604020202020204" pitchFamily="34" charset="0"/>
              </a:rPr>
              <a:t>Competency-Based Interview</a:t>
            </a:r>
          </a:p>
          <a:p>
            <a:pPr marL="0" indent="0">
              <a:lnSpc>
                <a:spcPct val="170000"/>
              </a:lnSpc>
              <a:buNone/>
            </a:pPr>
            <a:r>
              <a:rPr lang="en-GB" sz="1200" dirty="0">
                <a:latin typeface="Arial" panose="020B0604020202020204" pitchFamily="34" charset="0"/>
                <a:cs typeface="Arial" panose="020B0604020202020204" pitchFamily="34" charset="0"/>
              </a:rPr>
              <a:t>Competency-based interviews assess whether candidates possess the behaviours and competencies required to perform effectively in the role. Interviewers ask candidates to describe previous experiences using the </a:t>
            </a:r>
            <a:r>
              <a:rPr lang="en-GB" sz="1200" b="1" dirty="0">
                <a:latin typeface="Arial" panose="020B0604020202020204" pitchFamily="34" charset="0"/>
                <a:cs typeface="Arial" panose="020B0604020202020204" pitchFamily="34" charset="0"/>
              </a:rPr>
              <a:t>STAR (Situation, Task, Action, Result)</a:t>
            </a:r>
            <a:r>
              <a:rPr lang="en-GB" sz="1200" dirty="0">
                <a:latin typeface="Arial" panose="020B0604020202020204" pitchFamily="34" charset="0"/>
                <a:cs typeface="Arial" panose="020B0604020202020204" pitchFamily="34" charset="0"/>
              </a:rPr>
              <a:t> technique. This method enables M&amp;S to evaluate competencies such as leadership, communication, teamwork, problem-solving, resilience, customer focus, and decision-making (Armstrong and Taylor, 2023).</a:t>
            </a:r>
          </a:p>
          <a:p>
            <a:pPr marL="0" indent="0">
              <a:lnSpc>
                <a:spcPct val="170000"/>
              </a:lnSpc>
              <a:buNone/>
            </a:pPr>
            <a:r>
              <a:rPr lang="en-GB" sz="1200" dirty="0">
                <a:latin typeface="Arial" panose="020B0604020202020204" pitchFamily="34" charset="0"/>
                <a:cs typeface="Arial" panose="020B0604020202020204" pitchFamily="34" charset="0"/>
              </a:rPr>
              <a:t>For example, a Project Manager may be asked: : </a:t>
            </a:r>
            <a:r>
              <a:rPr lang="en-GB" sz="1200" i="1" dirty="0">
                <a:latin typeface="Arial" panose="020B0604020202020204" pitchFamily="34" charset="0"/>
                <a:cs typeface="Arial" panose="020B0604020202020204" pitchFamily="34" charset="0"/>
              </a:rPr>
              <a:t>"Describe a time you successfully managed organisational change."</a:t>
            </a:r>
            <a:r>
              <a:rPr lang="en-GB" sz="1200" dirty="0">
                <a:latin typeface="Arial" panose="020B0604020202020204" pitchFamily="34" charset="0"/>
                <a:cs typeface="Arial" panose="020B0604020202020204" pitchFamily="34" charset="0"/>
              </a:rPr>
              <a:t>(Armstrong and Taylor, 2023) </a:t>
            </a:r>
          </a:p>
          <a:p>
            <a:pPr marL="0" indent="0">
              <a:lnSpc>
                <a:spcPct val="170000"/>
              </a:lnSpc>
              <a:buNone/>
            </a:pPr>
            <a:r>
              <a:rPr lang="en-GB" sz="1200" dirty="0">
                <a:latin typeface="Arial" panose="020B0604020202020204" pitchFamily="34" charset="0"/>
                <a:cs typeface="Arial" panose="020B0604020202020204" pitchFamily="34" charset="0"/>
              </a:rPr>
              <a:t>Similarly, a Digital Specialist may be asked: </a:t>
            </a:r>
            <a:r>
              <a:rPr lang="en-GB" sz="1200" i="1" dirty="0">
                <a:latin typeface="Arial" panose="020B0604020202020204" pitchFamily="34" charset="0"/>
                <a:cs typeface="Arial" panose="020B0604020202020204" pitchFamily="34" charset="0"/>
              </a:rPr>
              <a:t>"Tell us about a digital solution you implemented that improved business performance."</a:t>
            </a:r>
            <a:endParaRPr lang="en-GB" sz="1200" dirty="0">
              <a:latin typeface="Arial" panose="020B0604020202020204" pitchFamily="34" charset="0"/>
              <a:cs typeface="Arial" panose="020B0604020202020204" pitchFamily="34" charset="0"/>
            </a:endParaRPr>
          </a:p>
          <a:p>
            <a:pPr marL="0" indent="0">
              <a:lnSpc>
                <a:spcPct val="170000"/>
              </a:lnSpc>
              <a:buNone/>
            </a:pPr>
            <a:r>
              <a:rPr lang="en-GB" sz="1200" dirty="0">
                <a:latin typeface="Arial" panose="020B0604020202020204" pitchFamily="34" charset="0"/>
                <a:cs typeface="Arial" panose="020B0604020202020204" pitchFamily="34" charset="0"/>
              </a:rPr>
              <a:t>This interview type is highly effective because past behaviour is considered a strong predictor of future job performance.</a:t>
            </a:r>
          </a:p>
          <a:p>
            <a:pPr marL="0" indent="0">
              <a:lnSpc>
                <a:spcPct val="170000"/>
              </a:lnSpc>
              <a:buNone/>
            </a:pPr>
            <a:r>
              <a:rPr lang="en-GB" sz="1200" b="1" dirty="0">
                <a:latin typeface="Arial" panose="020B0604020202020204" pitchFamily="34" charset="0"/>
                <a:cs typeface="Arial" panose="020B0604020202020204" pitchFamily="34" charset="0"/>
              </a:rPr>
              <a:t>Advantages</a:t>
            </a:r>
            <a:endParaRPr lang="en-GB" sz="1200" dirty="0">
              <a:latin typeface="Arial" panose="020B0604020202020204" pitchFamily="34" charset="0"/>
              <a:cs typeface="Arial" panose="020B0604020202020204" pitchFamily="34" charset="0"/>
            </a:endParaRPr>
          </a:p>
          <a:p>
            <a:pPr>
              <a:lnSpc>
                <a:spcPct val="170000"/>
              </a:lnSpc>
            </a:pPr>
            <a:r>
              <a:rPr lang="en-GB" sz="1200" dirty="0">
                <a:latin typeface="Arial" panose="020B0604020202020204" pitchFamily="34" charset="0"/>
                <a:cs typeface="Arial" panose="020B0604020202020204" pitchFamily="34" charset="0"/>
              </a:rPr>
              <a:t>Objective and structured assessment. Focuses on behaviours aligned with organisational values.</a:t>
            </a:r>
          </a:p>
          <a:p>
            <a:pPr>
              <a:lnSpc>
                <a:spcPct val="170000"/>
              </a:lnSpc>
            </a:pPr>
            <a:r>
              <a:rPr lang="en-GB" sz="1200" dirty="0">
                <a:latin typeface="Arial" panose="020B0604020202020204" pitchFamily="34" charset="0"/>
                <a:cs typeface="Arial" panose="020B0604020202020204" pitchFamily="34" charset="0"/>
              </a:rPr>
              <a:t>Reduces interviewer bias. Predicts future performance effectively.</a:t>
            </a:r>
          </a:p>
          <a:p>
            <a:pPr marL="0" indent="0">
              <a:lnSpc>
                <a:spcPct val="170000"/>
              </a:lnSpc>
              <a:buNone/>
            </a:pPr>
            <a:r>
              <a:rPr lang="en-GB" sz="1200" b="1" dirty="0">
                <a:latin typeface="Arial" panose="020B0604020202020204" pitchFamily="34" charset="0"/>
                <a:cs typeface="Arial" panose="020B0604020202020204" pitchFamily="34" charset="0"/>
              </a:rPr>
              <a:t>Limitations</a:t>
            </a:r>
            <a:endParaRPr lang="en-GB" sz="1200" dirty="0">
              <a:latin typeface="Arial" panose="020B0604020202020204" pitchFamily="34" charset="0"/>
              <a:cs typeface="Arial" panose="020B0604020202020204" pitchFamily="34" charset="0"/>
            </a:endParaRPr>
          </a:p>
          <a:p>
            <a:pPr>
              <a:lnSpc>
                <a:spcPct val="170000"/>
              </a:lnSpc>
            </a:pPr>
            <a:r>
              <a:rPr lang="en-GB" sz="1200" dirty="0">
                <a:latin typeface="Arial" panose="020B0604020202020204" pitchFamily="34" charset="0"/>
                <a:cs typeface="Arial" panose="020B0604020202020204" pitchFamily="34" charset="0"/>
              </a:rPr>
              <a:t>Candidates with limited experience may find it difficult to provide relevant examples.</a:t>
            </a:r>
          </a:p>
          <a:p>
            <a:pPr>
              <a:lnSpc>
                <a:spcPct val="170000"/>
              </a:lnSpc>
            </a:pPr>
            <a:r>
              <a:rPr lang="en-GB" sz="1200" dirty="0">
                <a:latin typeface="Arial" panose="020B0604020202020204" pitchFamily="34" charset="0"/>
                <a:cs typeface="Arial" panose="020B0604020202020204" pitchFamily="34" charset="0"/>
              </a:rPr>
              <a:t>Preparation can sometimes result in rehearsed responses.</a:t>
            </a:r>
          </a:p>
        </p:txBody>
      </p:sp>
      <p:sp>
        <p:nvSpPr>
          <p:cNvPr id="4" name="Slide Number Placeholder 3">
            <a:extLst>
              <a:ext uri="{FF2B5EF4-FFF2-40B4-BE49-F238E27FC236}">
                <a16:creationId xmlns:a16="http://schemas.microsoft.com/office/drawing/2014/main" id="{36094D02-0300-440B-0908-311A70A6B60F}"/>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7</a:t>
            </a:fld>
            <a:endParaRPr lang="en-US" dirty="0"/>
          </a:p>
        </p:txBody>
      </p:sp>
    </p:spTree>
    <p:extLst>
      <p:ext uri="{BB962C8B-B14F-4D97-AF65-F5344CB8AC3E}">
        <p14:creationId xmlns:p14="http://schemas.microsoft.com/office/powerpoint/2010/main" val="1573158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089829-354C-B580-55F1-A1FFCC677701}"/>
              </a:ext>
            </a:extLst>
          </p:cNvPr>
          <p:cNvSpPr>
            <a:spLocks noGrp="1"/>
          </p:cNvSpPr>
          <p:nvPr>
            <p:ph type="title"/>
          </p:nvPr>
        </p:nvSpPr>
        <p:spPr>
          <a:xfrm>
            <a:off x="704088" y="1708879"/>
            <a:ext cx="4218435" cy="1237520"/>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Interview Type 2</a:t>
            </a:r>
          </a:p>
        </p:txBody>
      </p:sp>
      <p:pic>
        <p:nvPicPr>
          <p:cNvPr id="8" name="Graphic 7" descr="Users">
            <a:extLst>
              <a:ext uri="{FF2B5EF4-FFF2-40B4-BE49-F238E27FC236}">
                <a16:creationId xmlns:a16="http://schemas.microsoft.com/office/drawing/2014/main" id="{C1442521-B4DD-B921-A7D4-E73D68396CE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47770" y="3175494"/>
            <a:ext cx="2959568" cy="2959568"/>
          </a:xfrm>
          <a:prstGeom prst="rect">
            <a:avLst/>
          </a:prstGeom>
        </p:spPr>
      </p:pic>
      <p:cxnSp>
        <p:nvCxnSpPr>
          <p:cNvPr id="13" name="Straight Connector 12">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07B3FC-3092-AEFA-82C7-17F236B8236A}"/>
              </a:ext>
            </a:extLst>
          </p:cNvPr>
          <p:cNvSpPr>
            <a:spLocks noGrp="1"/>
          </p:cNvSpPr>
          <p:nvPr>
            <p:ph idx="1"/>
          </p:nvPr>
        </p:nvSpPr>
        <p:spPr>
          <a:xfrm>
            <a:off x="5255109" y="555712"/>
            <a:ext cx="6751999" cy="5614416"/>
          </a:xfrm>
        </p:spPr>
        <p:txBody>
          <a:bodyPr>
            <a:normAutofit fontScale="92500" lnSpcReduction="10000"/>
          </a:bodyPr>
          <a:lstStyle/>
          <a:p>
            <a:pPr marL="0" indent="0" algn="ctr">
              <a:lnSpc>
                <a:spcPct val="170000"/>
              </a:lnSpc>
              <a:buNone/>
            </a:pPr>
            <a:r>
              <a:rPr lang="en-GB" sz="2200" b="1" dirty="0">
                <a:latin typeface="Arial" panose="020B0604020202020204" pitchFamily="34" charset="0"/>
                <a:cs typeface="Arial" panose="020B0604020202020204" pitchFamily="34" charset="0"/>
              </a:rPr>
              <a:t>Panel Interview</a:t>
            </a:r>
          </a:p>
          <a:p>
            <a:pPr marL="0" indent="0">
              <a:lnSpc>
                <a:spcPct val="170000"/>
              </a:lnSpc>
              <a:buNone/>
            </a:pPr>
            <a:r>
              <a:rPr lang="en-GB" sz="1200" dirty="0">
                <a:latin typeface="Arial" panose="020B0604020202020204" pitchFamily="34" charset="0"/>
                <a:cs typeface="Arial" panose="020B0604020202020204" pitchFamily="34" charset="0"/>
              </a:rPr>
              <a:t>A panel interview involves several interviewers evaluating the candidate simultaneously. At M&amp;S, the panel may include an HR Manager, Transformation Programme Manager, Digital Manager, and Functional Department Head. Panel interviews are particularly suitable for transformation-related roles because different stakeholders can assess technical competence, leadership ability, communication skills, and cultural fit from multiple perspectives.</a:t>
            </a:r>
          </a:p>
          <a:p>
            <a:pPr marL="0" indent="0">
              <a:lnSpc>
                <a:spcPct val="170000"/>
              </a:lnSpc>
              <a:buNone/>
            </a:pPr>
            <a:r>
              <a:rPr lang="en-GB" sz="1200" dirty="0">
                <a:latin typeface="Arial" panose="020B0604020202020204" pitchFamily="34" charset="0"/>
                <a:cs typeface="Arial" panose="020B0604020202020204" pitchFamily="34" charset="0"/>
              </a:rPr>
              <a:t>For example, during the recruitment of a Project Manager, one interviewer may assess project governance knowledge while another evaluates stakeholder management and leadership capability.</a:t>
            </a:r>
          </a:p>
          <a:p>
            <a:pPr marL="0" indent="0">
              <a:lnSpc>
                <a:spcPct val="170000"/>
              </a:lnSpc>
              <a:buNone/>
            </a:pPr>
            <a:r>
              <a:rPr lang="en-GB" sz="1200" b="1" dirty="0">
                <a:latin typeface="Arial" panose="020B0604020202020204" pitchFamily="34" charset="0"/>
                <a:cs typeface="Arial" panose="020B0604020202020204" pitchFamily="34" charset="0"/>
              </a:rPr>
              <a:t>Advantages</a:t>
            </a:r>
          </a:p>
          <a:p>
            <a:pPr>
              <a:lnSpc>
                <a:spcPct val="170000"/>
              </a:lnSpc>
            </a:pPr>
            <a:r>
              <a:rPr lang="en-GB" sz="1200" dirty="0">
                <a:latin typeface="Arial" panose="020B0604020202020204" pitchFamily="34" charset="0"/>
                <a:cs typeface="Arial" panose="020B0604020202020204" pitchFamily="34" charset="0"/>
              </a:rPr>
              <a:t>Multiple viewpoints improve decision-making.</a:t>
            </a:r>
          </a:p>
          <a:p>
            <a:pPr>
              <a:lnSpc>
                <a:spcPct val="170000"/>
              </a:lnSpc>
            </a:pPr>
            <a:r>
              <a:rPr lang="en-GB" sz="1200" dirty="0">
                <a:latin typeface="Arial" panose="020B0604020202020204" pitchFamily="34" charset="0"/>
                <a:cs typeface="Arial" panose="020B0604020202020204" pitchFamily="34" charset="0"/>
              </a:rPr>
              <a:t>Ensures fairness and consistency.  Reduces individual interviewer bias.</a:t>
            </a:r>
          </a:p>
          <a:p>
            <a:pPr>
              <a:lnSpc>
                <a:spcPct val="170000"/>
              </a:lnSpc>
            </a:pPr>
            <a:r>
              <a:rPr lang="en-GB" sz="1200" dirty="0">
                <a:latin typeface="Arial" panose="020B0604020202020204" pitchFamily="34" charset="0"/>
                <a:cs typeface="Arial" panose="020B0604020202020204" pitchFamily="34" charset="0"/>
              </a:rPr>
              <a:t>Saves time by conducting one comprehensive interview.</a:t>
            </a:r>
          </a:p>
          <a:p>
            <a:pPr marL="0" indent="0">
              <a:lnSpc>
                <a:spcPct val="170000"/>
              </a:lnSpc>
              <a:buNone/>
            </a:pPr>
            <a:r>
              <a:rPr lang="en-GB" sz="1200" b="1" dirty="0">
                <a:latin typeface="Arial" panose="020B0604020202020204" pitchFamily="34" charset="0"/>
                <a:cs typeface="Arial" panose="020B0604020202020204" pitchFamily="34" charset="0"/>
              </a:rPr>
              <a:t>Limitations</a:t>
            </a:r>
          </a:p>
          <a:p>
            <a:pPr>
              <a:lnSpc>
                <a:spcPct val="170000"/>
              </a:lnSpc>
            </a:pPr>
            <a:r>
              <a:rPr lang="en-GB" sz="1200" dirty="0">
                <a:latin typeface="Arial" panose="020B0604020202020204" pitchFamily="34" charset="0"/>
                <a:cs typeface="Arial" panose="020B0604020202020204" pitchFamily="34" charset="0"/>
              </a:rPr>
              <a:t>Can be intimidating for candidates.</a:t>
            </a:r>
          </a:p>
          <a:p>
            <a:pPr>
              <a:lnSpc>
                <a:spcPct val="170000"/>
              </a:lnSpc>
            </a:pPr>
            <a:r>
              <a:rPr lang="en-GB" sz="1200" dirty="0">
                <a:latin typeface="Arial" panose="020B0604020202020204" pitchFamily="34" charset="0"/>
                <a:cs typeface="Arial" panose="020B0604020202020204" pitchFamily="34" charset="0"/>
              </a:rPr>
              <a:t>Requires significant coordination between interviewers.</a:t>
            </a:r>
          </a:p>
        </p:txBody>
      </p:sp>
      <p:sp>
        <p:nvSpPr>
          <p:cNvPr id="4" name="Slide Number Placeholder 3">
            <a:extLst>
              <a:ext uri="{FF2B5EF4-FFF2-40B4-BE49-F238E27FC236}">
                <a16:creationId xmlns:a16="http://schemas.microsoft.com/office/drawing/2014/main" id="{3EF3ED96-470E-BB6E-87EB-328C03A93E50}"/>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8</a:t>
            </a:fld>
            <a:endParaRPr lang="en-US" dirty="0"/>
          </a:p>
        </p:txBody>
      </p:sp>
    </p:spTree>
    <p:extLst>
      <p:ext uri="{BB962C8B-B14F-4D97-AF65-F5344CB8AC3E}">
        <p14:creationId xmlns:p14="http://schemas.microsoft.com/office/powerpoint/2010/main" val="366601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15F078-89D8-2393-F2FB-AC727A1C2B57}"/>
              </a:ext>
            </a:extLst>
          </p:cNvPr>
          <p:cNvSpPr>
            <a:spLocks noGrp="1"/>
          </p:cNvSpPr>
          <p:nvPr>
            <p:ph type="title"/>
          </p:nvPr>
        </p:nvSpPr>
        <p:spPr>
          <a:xfrm>
            <a:off x="439616" y="1933731"/>
            <a:ext cx="4218435" cy="802806"/>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Interview Type 3</a:t>
            </a:r>
          </a:p>
        </p:txBody>
      </p:sp>
      <p:pic>
        <p:nvPicPr>
          <p:cNvPr id="8" name="Graphic 7" descr="Onboarding">
            <a:extLst>
              <a:ext uri="{FF2B5EF4-FFF2-40B4-BE49-F238E27FC236}">
                <a16:creationId xmlns:a16="http://schemas.microsoft.com/office/drawing/2014/main" id="{11FCB18E-BFB4-5B74-CF32-A1B567A8D4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65466" y="3210560"/>
            <a:ext cx="2959568" cy="2959568"/>
          </a:xfrm>
          <a:prstGeom prst="rect">
            <a:avLst/>
          </a:prstGeom>
        </p:spPr>
      </p:pic>
      <p:cxnSp>
        <p:nvCxnSpPr>
          <p:cNvPr id="13" name="Straight Connector 12">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BB181F-5746-A5D7-65E8-BDC9AA6245A7}"/>
              </a:ext>
            </a:extLst>
          </p:cNvPr>
          <p:cNvSpPr>
            <a:spLocks noGrp="1"/>
          </p:cNvSpPr>
          <p:nvPr>
            <p:ph idx="1"/>
          </p:nvPr>
        </p:nvSpPr>
        <p:spPr>
          <a:xfrm>
            <a:off x="5255110" y="136525"/>
            <a:ext cx="6936890" cy="6219825"/>
          </a:xfrm>
        </p:spPr>
        <p:txBody>
          <a:bodyPr>
            <a:noAutofit/>
          </a:bodyPr>
          <a:lstStyle/>
          <a:p>
            <a:pPr marL="0" indent="0" algn="ctr">
              <a:lnSpc>
                <a:spcPct val="150000"/>
              </a:lnSpc>
              <a:buNone/>
            </a:pPr>
            <a:r>
              <a:rPr lang="en-GB" b="1" dirty="0">
                <a:latin typeface="Arial" panose="020B0604020202020204" pitchFamily="34" charset="0"/>
                <a:cs typeface="Arial" panose="020B0604020202020204" pitchFamily="34" charset="0"/>
              </a:rPr>
              <a:t>Technical or Case Study Interview</a:t>
            </a:r>
          </a:p>
          <a:p>
            <a:pPr marL="0" indent="0">
              <a:lnSpc>
                <a:spcPct val="150000"/>
              </a:lnSpc>
              <a:buNone/>
            </a:pPr>
            <a:r>
              <a:rPr lang="en-GB" sz="1100" dirty="0">
                <a:latin typeface="Arial" panose="020B0604020202020204" pitchFamily="34" charset="0"/>
                <a:cs typeface="Arial" panose="020B0604020202020204" pitchFamily="34" charset="0"/>
              </a:rPr>
              <a:t>A technical or case study interview assesses candidates' practical knowledge and ability to solve real business problems. Candidates are presented with a realistic organisational scenario and asked to analyse the situation and recommend solutions. This interview method is particularly valuable because organisational transformation requires employees who can apply theoretical knowledge to practical business challenges.</a:t>
            </a:r>
          </a:p>
          <a:p>
            <a:pPr marL="0" indent="0">
              <a:lnSpc>
                <a:spcPct val="150000"/>
              </a:lnSpc>
              <a:buNone/>
            </a:pPr>
            <a:r>
              <a:rPr lang="en-GB" sz="1100" dirty="0">
                <a:latin typeface="Arial" panose="020B0604020202020204" pitchFamily="34" charset="0"/>
                <a:cs typeface="Arial" panose="020B0604020202020204" pitchFamily="34" charset="0"/>
              </a:rPr>
              <a:t>For example:</a:t>
            </a:r>
          </a:p>
          <a:p>
            <a:pPr marL="0" indent="0">
              <a:lnSpc>
                <a:spcPct val="150000"/>
              </a:lnSpc>
              <a:buNone/>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Project Manager</a:t>
            </a:r>
            <a:r>
              <a:rPr lang="en-GB" sz="1100" dirty="0">
                <a:latin typeface="Arial" panose="020B0604020202020204" pitchFamily="34" charset="0"/>
                <a:cs typeface="Arial" panose="020B0604020202020204" pitchFamily="34" charset="0"/>
              </a:rPr>
              <a:t> may be asked to develop a project recovery plan after delays in a digital transformation programme.</a:t>
            </a:r>
          </a:p>
          <a:p>
            <a:pPr marL="0" indent="0">
              <a:lnSpc>
                <a:spcPct val="150000"/>
              </a:lnSpc>
              <a:buNone/>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Digital Specialist</a:t>
            </a:r>
            <a:r>
              <a:rPr lang="en-GB" sz="1100" dirty="0">
                <a:latin typeface="Arial" panose="020B0604020202020204" pitchFamily="34" charset="0"/>
                <a:cs typeface="Arial" panose="020B0604020202020204" pitchFamily="34" charset="0"/>
              </a:rPr>
              <a:t> may be required to explain how they would improve customer experience using data analytics or artificial intelligence</a:t>
            </a:r>
          </a:p>
          <a:p>
            <a:pPr marL="0" indent="0">
              <a:lnSpc>
                <a:spcPct val="150000"/>
              </a:lnSpc>
              <a:buNone/>
            </a:pPr>
            <a:r>
              <a:rPr lang="en-GB" sz="1100" dirty="0">
                <a:latin typeface="Arial" panose="020B0604020202020204" pitchFamily="34" charset="0"/>
                <a:cs typeface="Arial" panose="020B0604020202020204" pitchFamily="34" charset="0"/>
              </a:rPr>
              <a:t>Also they may ask: </a:t>
            </a:r>
            <a:r>
              <a:rPr lang="en-GB" sz="1100" i="1" dirty="0">
                <a:latin typeface="Arial" panose="020B0604020202020204" pitchFamily="34" charset="0"/>
                <a:cs typeface="Arial" panose="020B0604020202020204" pitchFamily="34" charset="0"/>
              </a:rPr>
              <a:t>"How would you recover a delayed digital transformation project?”  </a:t>
            </a:r>
            <a:r>
              <a:rPr lang="en-GB" sz="1100" dirty="0">
                <a:latin typeface="Arial" panose="020B0604020202020204" pitchFamily="34" charset="0"/>
                <a:cs typeface="Arial" panose="020B0604020202020204" pitchFamily="34" charset="0"/>
              </a:rPr>
              <a:t>that is Suitable for both Project Manager and Digital Specialists. (Marks &amp; Spencer Group plc, 2026).</a:t>
            </a:r>
          </a:p>
          <a:p>
            <a:pPr marL="0" indent="0">
              <a:lnSpc>
                <a:spcPct val="150000"/>
              </a:lnSpc>
              <a:buNone/>
            </a:pPr>
            <a:r>
              <a:rPr lang="en-GB" sz="1100" b="1" dirty="0">
                <a:latin typeface="Arial" panose="020B0604020202020204" pitchFamily="34" charset="0"/>
                <a:cs typeface="Arial" panose="020B0604020202020204" pitchFamily="34" charset="0"/>
              </a:rPr>
              <a:t>Advantages</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Assesses real-world problem-solving skills. Evaluates analytical and technical competence.</a:t>
            </a:r>
          </a:p>
          <a:p>
            <a:pPr>
              <a:lnSpc>
                <a:spcPct val="150000"/>
              </a:lnSpc>
            </a:pPr>
            <a:r>
              <a:rPr lang="en-GB" sz="1100" dirty="0">
                <a:latin typeface="Arial" panose="020B0604020202020204" pitchFamily="34" charset="0"/>
                <a:cs typeface="Arial" panose="020B0604020202020204" pitchFamily="34" charset="0"/>
              </a:rPr>
              <a:t>Demonstrates how candidates perform under pressure. Closely reflects actual job requirements.</a:t>
            </a:r>
          </a:p>
          <a:p>
            <a:pPr marL="0" indent="0">
              <a:lnSpc>
                <a:spcPct val="150000"/>
              </a:lnSpc>
              <a:buNone/>
            </a:pPr>
            <a:r>
              <a:rPr lang="en-GB" sz="1100" b="1" dirty="0">
                <a:latin typeface="Arial" panose="020B0604020202020204" pitchFamily="34" charset="0"/>
                <a:cs typeface="Arial" panose="020B0604020202020204" pitchFamily="34" charset="0"/>
              </a:rPr>
              <a:t>Limitations</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Preparation and assessment can be time-consuming.</a:t>
            </a:r>
          </a:p>
          <a:p>
            <a:pPr>
              <a:lnSpc>
                <a:spcPct val="150000"/>
              </a:lnSpc>
            </a:pPr>
            <a:r>
              <a:rPr lang="en-GB" sz="1100" dirty="0">
                <a:latin typeface="Arial" panose="020B0604020202020204" pitchFamily="34" charset="0"/>
                <a:cs typeface="Arial" panose="020B0604020202020204" pitchFamily="34" charset="0"/>
              </a:rPr>
              <a:t>Performance may be affected by interview anxiety rather than actual capability.</a:t>
            </a:r>
          </a:p>
        </p:txBody>
      </p:sp>
      <p:sp>
        <p:nvSpPr>
          <p:cNvPr id="4" name="Slide Number Placeholder 3">
            <a:extLst>
              <a:ext uri="{FF2B5EF4-FFF2-40B4-BE49-F238E27FC236}">
                <a16:creationId xmlns:a16="http://schemas.microsoft.com/office/drawing/2014/main" id="{7F8DCD89-AD2B-B4D5-E3C9-ED0A24AF57F4}"/>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9</a:t>
            </a:fld>
            <a:endParaRPr lang="en-US" dirty="0"/>
          </a:p>
        </p:txBody>
      </p:sp>
    </p:spTree>
    <p:extLst>
      <p:ext uri="{BB962C8B-B14F-4D97-AF65-F5344CB8AC3E}">
        <p14:creationId xmlns:p14="http://schemas.microsoft.com/office/powerpoint/2010/main" val="1806237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D2B7-1405-2F8A-DB98-D8B31A6296E4}"/>
              </a:ext>
            </a:extLst>
          </p:cNvPr>
          <p:cNvSpPr>
            <a:spLocks noGrp="1"/>
          </p:cNvSpPr>
          <p:nvPr>
            <p:ph type="title"/>
          </p:nvPr>
        </p:nvSpPr>
        <p:spPr>
          <a:xfrm>
            <a:off x="292101" y="717169"/>
            <a:ext cx="11531600" cy="654431"/>
          </a:xfrm>
        </p:spPr>
        <p:txBody>
          <a:bodyPr>
            <a:noAutofit/>
          </a:bodyPr>
          <a:lstStyle/>
          <a:p>
            <a:pPr algn="ctr">
              <a:lnSpc>
                <a:spcPct val="150000"/>
              </a:lnSpc>
            </a:pPr>
            <a:r>
              <a:rPr lang="en-US" sz="2800" b="1" cap="none" dirty="0">
                <a:latin typeface="Arial" panose="020B0604020202020204" pitchFamily="34" charset="0"/>
                <a:cs typeface="Arial" panose="020B0604020202020204" pitchFamily="34" charset="0"/>
              </a:rPr>
              <a:t>Justification of Appropriate Questioning Techniques</a:t>
            </a:r>
          </a:p>
        </p:txBody>
      </p:sp>
      <p:graphicFrame>
        <p:nvGraphicFramePr>
          <p:cNvPr id="5" name="Content Placeholder 4">
            <a:extLst>
              <a:ext uri="{FF2B5EF4-FFF2-40B4-BE49-F238E27FC236}">
                <a16:creationId xmlns:a16="http://schemas.microsoft.com/office/drawing/2014/main" id="{2286B99A-AEFB-6F8E-2F78-B67B403295E4}"/>
              </a:ext>
            </a:extLst>
          </p:cNvPr>
          <p:cNvGraphicFramePr>
            <a:graphicFrameLocks noGrp="1"/>
          </p:cNvGraphicFramePr>
          <p:nvPr>
            <p:ph idx="1"/>
            <p:extLst>
              <p:ext uri="{D42A27DB-BD31-4B8C-83A1-F6EECF244321}">
                <p14:modId xmlns:p14="http://schemas.microsoft.com/office/powerpoint/2010/main" val="1646946979"/>
              </p:ext>
            </p:extLst>
          </p:nvPr>
        </p:nvGraphicFramePr>
        <p:xfrm>
          <a:off x="292101" y="1494692"/>
          <a:ext cx="11655060" cy="4646140"/>
        </p:xfrm>
        <a:graphic>
          <a:graphicData uri="http://schemas.openxmlformats.org/drawingml/2006/table">
            <a:tbl>
              <a:tblPr>
                <a:tableStyleId>{5940675A-B579-460E-94D1-54222C63F5DA}</a:tableStyleId>
              </a:tblPr>
              <a:tblGrid>
                <a:gridCol w="2281573">
                  <a:extLst>
                    <a:ext uri="{9D8B030D-6E8A-4147-A177-3AD203B41FA5}">
                      <a16:colId xmlns:a16="http://schemas.microsoft.com/office/drawing/2014/main" val="3160519436"/>
                    </a:ext>
                  </a:extLst>
                </a:gridCol>
                <a:gridCol w="5647702">
                  <a:extLst>
                    <a:ext uri="{9D8B030D-6E8A-4147-A177-3AD203B41FA5}">
                      <a16:colId xmlns:a16="http://schemas.microsoft.com/office/drawing/2014/main" val="2269573181"/>
                    </a:ext>
                  </a:extLst>
                </a:gridCol>
                <a:gridCol w="3725785">
                  <a:extLst>
                    <a:ext uri="{9D8B030D-6E8A-4147-A177-3AD203B41FA5}">
                      <a16:colId xmlns:a16="http://schemas.microsoft.com/office/drawing/2014/main" val="816695692"/>
                    </a:ext>
                  </a:extLst>
                </a:gridCol>
              </a:tblGrid>
              <a:tr h="405559">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Questioning Technique</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50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Justification</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75000"/>
                      </a:schemeClr>
                    </a:solidFill>
                  </a:tcPr>
                </a:tc>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Example at M&amp;S</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90000"/>
                      </a:schemeClr>
                    </a:solidFill>
                  </a:tcPr>
                </a:tc>
                <a:extLst>
                  <a:ext uri="{0D108BD9-81ED-4DB2-BD59-A6C34878D82A}">
                    <a16:rowId xmlns:a16="http://schemas.microsoft.com/office/drawing/2014/main" val="4025177692"/>
                  </a:ext>
                </a:extLst>
              </a:tr>
              <a:tr h="1820297">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Competency-Based Questioning</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50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Competency-based questions measure whether candidates possess the competencies required for successful job performance. M&amp;S can assess competencies such as customer focus, leadership, innovation, resilience, collaboration, and project management using the STAR (Situation, Task, Action, Result) approach. This structured method improves fairness and consistency in selection decisions.</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75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"Describe a project where you successfully improved business performance using digital technology."</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90000"/>
                      </a:schemeClr>
                    </a:solidFill>
                  </a:tcPr>
                </a:tc>
                <a:extLst>
                  <a:ext uri="{0D108BD9-81ED-4DB2-BD59-A6C34878D82A}">
                    <a16:rowId xmlns:a16="http://schemas.microsoft.com/office/drawing/2014/main" val="3585368033"/>
                  </a:ext>
                </a:extLst>
              </a:tr>
              <a:tr h="1210142">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Probing Questioning</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50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Probing questions are follow-up questions used to obtain more detailed evidence, clarify responses, and verify candidates' experience. They help interviewers distinguish between superficial and genuine knowledge, particularly for technical and leadership roles.</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75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After a candidate describes a successful project, the interviewer asks: "What specific challenges did you face? Why did you choose that approach? What measurable results were achieved?"</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90000"/>
                      </a:schemeClr>
                    </a:solidFill>
                  </a:tcPr>
                </a:tc>
                <a:extLst>
                  <a:ext uri="{0D108BD9-81ED-4DB2-BD59-A6C34878D82A}">
                    <a16:rowId xmlns:a16="http://schemas.microsoft.com/office/drawing/2014/main" val="1137119883"/>
                  </a:ext>
                </a:extLst>
              </a:tr>
              <a:tr h="1210142">
                <a:tc>
                  <a:txBody>
                    <a:bodyPr/>
                    <a:lstStyle/>
                    <a:p>
                      <a:pPr algn="ctr">
                        <a:lnSpc>
                          <a:spcPct val="150000"/>
                        </a:lnSpc>
                        <a:buNone/>
                      </a:pPr>
                      <a:r>
                        <a:rPr lang="en-GB" sz="1100" b="1" dirty="0">
                          <a:solidFill>
                            <a:srgbClr val="000000"/>
                          </a:solidFill>
                          <a:effectLst/>
                          <a:latin typeface="Arial" panose="020B0604020202020204" pitchFamily="34" charset="0"/>
                          <a:cs typeface="Arial" panose="020B0604020202020204" pitchFamily="34" charset="0"/>
                        </a:rPr>
                        <a:t>Socratic Questioning</a:t>
                      </a:r>
                      <a:endParaRPr lang="en-GB" sz="1100" b="1"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50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Socratic questioning encourages candidates to explain their reasoning, evaluate assumptions, and justify decisions. It is particularly useful for Digital Specialists because it assesses analytical thinking, innovation, and strategic problem-solving rather than memorised knowledge.</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75000"/>
                      </a:schemeClr>
                    </a:solidFill>
                  </a:tcPr>
                </a:tc>
                <a:tc>
                  <a:txBody>
                    <a:bodyPr/>
                    <a:lstStyle/>
                    <a:p>
                      <a:pPr algn="l">
                        <a:lnSpc>
                          <a:spcPct val="150000"/>
                        </a:lnSpc>
                        <a:buNone/>
                      </a:pPr>
                      <a:r>
                        <a:rPr lang="en-GB" sz="1100" b="0" dirty="0">
                          <a:solidFill>
                            <a:srgbClr val="000000"/>
                          </a:solidFill>
                          <a:effectLst/>
                          <a:latin typeface="Arial" panose="020B0604020202020204" pitchFamily="34" charset="0"/>
                          <a:cs typeface="Arial" panose="020B0604020202020204" pitchFamily="34" charset="0"/>
                        </a:rPr>
                        <a:t>"Why do you believe AI would improve customer experience? What risks could arise, and how would you minimise them?"</a:t>
                      </a:r>
                      <a:endParaRPr lang="en-GB" sz="1100" b="0" i="0" dirty="0">
                        <a:solidFill>
                          <a:srgbClr val="000000"/>
                        </a:solidFill>
                        <a:effectLst/>
                        <a:latin typeface="Arial" panose="020B0604020202020204" pitchFamily="34" charset="0"/>
                        <a:cs typeface="Arial" panose="020B0604020202020204" pitchFamily="34" charset="0"/>
                      </a:endParaRPr>
                    </a:p>
                  </a:txBody>
                  <a:tcPr marL="22668" marR="22668" marT="11334" marB="11334" anchor="ctr">
                    <a:solidFill>
                      <a:schemeClr val="bg2">
                        <a:lumMod val="90000"/>
                      </a:schemeClr>
                    </a:solidFill>
                  </a:tcPr>
                </a:tc>
                <a:extLst>
                  <a:ext uri="{0D108BD9-81ED-4DB2-BD59-A6C34878D82A}">
                    <a16:rowId xmlns:a16="http://schemas.microsoft.com/office/drawing/2014/main" val="533786100"/>
                  </a:ext>
                </a:extLst>
              </a:tr>
            </a:tbl>
          </a:graphicData>
        </a:graphic>
      </p:graphicFrame>
      <p:sp>
        <p:nvSpPr>
          <p:cNvPr id="4" name="Slide Number Placeholder 3">
            <a:extLst>
              <a:ext uri="{FF2B5EF4-FFF2-40B4-BE49-F238E27FC236}">
                <a16:creationId xmlns:a16="http://schemas.microsoft.com/office/drawing/2014/main" id="{56464C8F-9305-A65D-FF16-C0B2B3841DB7}"/>
              </a:ext>
            </a:extLst>
          </p:cNvPr>
          <p:cNvSpPr>
            <a:spLocks noGrp="1"/>
          </p:cNvSpPr>
          <p:nvPr>
            <p:ph type="sldNum" sz="quarter" idx="12"/>
          </p:nvPr>
        </p:nvSpPr>
        <p:spPr/>
        <p:txBody>
          <a:bodyPr/>
          <a:lstStyle/>
          <a:p>
            <a:fld id="{87E7843D-FF13-4365-9478-9625B70A2705}" type="slidenum">
              <a:rPr lang="en-US" smtClean="0"/>
              <a:t>10</a:t>
            </a:fld>
            <a:endParaRPr lang="en-US" dirty="0"/>
          </a:p>
        </p:txBody>
      </p:sp>
    </p:spTree>
    <p:extLst>
      <p:ext uri="{BB962C8B-B14F-4D97-AF65-F5344CB8AC3E}">
        <p14:creationId xmlns:p14="http://schemas.microsoft.com/office/powerpoint/2010/main" val="542578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A536BA-34BC-84BD-F550-C772384FDC81}"/>
              </a:ext>
            </a:extLst>
          </p:cNvPr>
          <p:cNvSpPr>
            <a:spLocks noGrp="1"/>
          </p:cNvSpPr>
          <p:nvPr>
            <p:ph type="title"/>
          </p:nvPr>
        </p:nvSpPr>
        <p:spPr>
          <a:xfrm>
            <a:off x="249115" y="723897"/>
            <a:ext cx="11693769" cy="828680"/>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Face</a:t>
            </a:r>
            <a:r>
              <a:rPr lang="en-US" sz="2800" b="1" dirty="0">
                <a:latin typeface="Arial" panose="020B0604020202020204" pitchFamily="34" charset="0"/>
                <a:cs typeface="Arial" panose="020B0604020202020204" pitchFamily="34" charset="0"/>
              </a:rPr>
              <a:t>-</a:t>
            </a:r>
            <a:r>
              <a:rPr lang="en-US" sz="2800" b="1" cap="none" dirty="0">
                <a:latin typeface="Arial" panose="020B0604020202020204" pitchFamily="34" charset="0"/>
                <a:cs typeface="Arial" panose="020B0604020202020204" pitchFamily="34" charset="0"/>
              </a:rPr>
              <a:t>To</a:t>
            </a:r>
            <a:r>
              <a:rPr lang="en-US" sz="2800" b="1" dirty="0">
                <a:latin typeface="Arial" panose="020B0604020202020204" pitchFamily="34" charset="0"/>
                <a:cs typeface="Arial" panose="020B0604020202020204" pitchFamily="34" charset="0"/>
              </a:rPr>
              <a:t>-</a:t>
            </a:r>
            <a:r>
              <a:rPr lang="en-US" sz="2800" b="1" cap="none" dirty="0">
                <a:latin typeface="Arial" panose="020B0604020202020204" pitchFamily="34" charset="0"/>
                <a:cs typeface="Arial" panose="020B0604020202020204" pitchFamily="34" charset="0"/>
              </a:rPr>
              <a:t>Face</a:t>
            </a:r>
            <a:r>
              <a:rPr lang="en-US" sz="2800" b="1" dirty="0">
                <a:latin typeface="Arial" panose="020B0604020202020204" pitchFamily="34" charset="0"/>
                <a:cs typeface="Arial" panose="020B0604020202020204" pitchFamily="34" charset="0"/>
              </a:rPr>
              <a:t>  </a:t>
            </a:r>
            <a:r>
              <a:rPr lang="en-US" sz="2800" b="1" cap="none" dirty="0">
                <a:latin typeface="Arial" panose="020B0604020202020204" pitchFamily="34" charset="0"/>
                <a:cs typeface="Arial" panose="020B0604020202020204" pitchFamily="34" charset="0"/>
              </a:rPr>
              <a:t>Interview</a:t>
            </a:r>
            <a:r>
              <a:rPr lang="en-US" sz="2800" b="1" dirty="0">
                <a:latin typeface="Arial" panose="020B0604020202020204" pitchFamily="34" charset="0"/>
                <a:cs typeface="Arial" panose="020B0604020202020204" pitchFamily="34" charset="0"/>
              </a:rPr>
              <a:t> VS. </a:t>
            </a:r>
            <a:r>
              <a:rPr lang="en-US" sz="2800" b="1" cap="none" dirty="0">
                <a:latin typeface="Arial" panose="020B0604020202020204" pitchFamily="34" charset="0"/>
                <a:cs typeface="Arial" panose="020B0604020202020204" pitchFamily="34" charset="0"/>
              </a:rPr>
              <a:t>Virtual</a:t>
            </a:r>
            <a:r>
              <a:rPr lang="en-US" sz="2800" b="1" dirty="0">
                <a:latin typeface="Arial" panose="020B0604020202020204" pitchFamily="34" charset="0"/>
                <a:cs typeface="Arial" panose="020B0604020202020204" pitchFamily="34" charset="0"/>
              </a:rPr>
              <a:t> </a:t>
            </a:r>
            <a:r>
              <a:rPr lang="en-US" sz="2800" b="1" cap="none" dirty="0">
                <a:latin typeface="Arial" panose="020B0604020202020204" pitchFamily="34" charset="0"/>
                <a:cs typeface="Arial" panose="020B0604020202020204" pitchFamily="34" charset="0"/>
              </a:rPr>
              <a:t>Interview</a:t>
            </a:r>
            <a:endParaRPr lang="en-US" sz="2800" b="1" dirty="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9AFF03CD-CF2C-4857-2CC7-9584F01D3692}"/>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11</a:t>
            </a:fld>
            <a:endParaRPr lang="en-US" dirty="0"/>
          </a:p>
        </p:txBody>
      </p:sp>
      <p:graphicFrame>
        <p:nvGraphicFramePr>
          <p:cNvPr id="5" name="Content Placeholder 4">
            <a:extLst>
              <a:ext uri="{FF2B5EF4-FFF2-40B4-BE49-F238E27FC236}">
                <a16:creationId xmlns:a16="http://schemas.microsoft.com/office/drawing/2014/main" id="{8E426CC4-46B6-C58E-5119-FC59A4E65C7D}"/>
              </a:ext>
            </a:extLst>
          </p:cNvPr>
          <p:cNvGraphicFramePr>
            <a:graphicFrameLocks noGrp="1"/>
          </p:cNvGraphicFramePr>
          <p:nvPr>
            <p:ph idx="1"/>
            <p:extLst>
              <p:ext uri="{D42A27DB-BD31-4B8C-83A1-F6EECF244321}">
                <p14:modId xmlns:p14="http://schemas.microsoft.com/office/powerpoint/2010/main" val="1279614690"/>
              </p:ext>
            </p:extLst>
          </p:nvPr>
        </p:nvGraphicFramePr>
        <p:xfrm>
          <a:off x="249116" y="1552576"/>
          <a:ext cx="11693767" cy="4799071"/>
        </p:xfrm>
        <a:graphic>
          <a:graphicData uri="http://schemas.openxmlformats.org/drawingml/2006/table">
            <a:tbl>
              <a:tblPr>
                <a:solidFill>
                  <a:schemeClr val="bg1"/>
                </a:solidFill>
              </a:tblPr>
              <a:tblGrid>
                <a:gridCol w="2203486">
                  <a:extLst>
                    <a:ext uri="{9D8B030D-6E8A-4147-A177-3AD203B41FA5}">
                      <a16:colId xmlns:a16="http://schemas.microsoft.com/office/drawing/2014/main" val="273526099"/>
                    </a:ext>
                  </a:extLst>
                </a:gridCol>
                <a:gridCol w="4730149">
                  <a:extLst>
                    <a:ext uri="{9D8B030D-6E8A-4147-A177-3AD203B41FA5}">
                      <a16:colId xmlns:a16="http://schemas.microsoft.com/office/drawing/2014/main" val="1028271252"/>
                    </a:ext>
                  </a:extLst>
                </a:gridCol>
                <a:gridCol w="4760132">
                  <a:extLst>
                    <a:ext uri="{9D8B030D-6E8A-4147-A177-3AD203B41FA5}">
                      <a16:colId xmlns:a16="http://schemas.microsoft.com/office/drawing/2014/main" val="156269337"/>
                    </a:ext>
                  </a:extLst>
                </a:gridCol>
              </a:tblGrid>
              <a:tr h="391234">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Criteria</a:t>
                      </a:r>
                    </a:p>
                  </a:txBody>
                  <a:tcPr marL="88812" marR="30707" marT="68317" marB="68317"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Face-to-Face Interview</a:t>
                      </a:r>
                    </a:p>
                  </a:txBody>
                  <a:tcPr marL="88812" marR="30707" marT="68317" marB="68317"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Virtual Interview</a:t>
                      </a:r>
                    </a:p>
                  </a:txBody>
                  <a:tcPr marL="88812" marR="30707" marT="68317" marB="68317"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3849536268"/>
                  </a:ext>
                </a:extLst>
              </a:tr>
              <a:tr h="776956">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Communication</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Allows interviewers to observe verbal and non-verbal communication, body language, confidence, and interpersonal skills more effectively.</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Assesses verbal communication and digital communication skills but provides fewer opportunities to observe body language.</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855799376"/>
                  </a:ext>
                </a:extLst>
              </a:tr>
              <a:tr h="776956">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Assessment Quality</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More suitable for evaluating leadership presence, stakeholder management, negotiation, and relationship-building, which are essential for Project Managers.</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Effective for assessing technical knowledge, digital collaboration, and remote working capability, making it suitable for Digital Specialists.</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1123393185"/>
                  </a:ext>
                </a:extLst>
              </a:tr>
              <a:tr h="584095">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Cost and Time</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Higher travel, venue, and administration costs. Scheduling may take longer.</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Lower recruitment costs, faster scheduling, and the ability to interview candidates from different geographical locations.</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4005196269"/>
                  </a:ext>
                </a:extLst>
              </a:tr>
              <a:tr h="776956">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Candidate Experience</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Creates stronger personal interaction and allows candidates to experience the organisational culture and workplace environment.</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Offers greater flexibility and convenience but may be affected by internet connectivity or technical issues.</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2152121774"/>
                  </a:ext>
                </a:extLst>
              </a:tr>
              <a:tr h="584095">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Technology Requirements</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Requires minimal technology during the interview.</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Requires reliable internet access, suitable devices, and familiarity with video conferencing platforms.</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2">
                        <a:lumMod val="90000"/>
                      </a:schemeClr>
                    </a:solidFill>
                  </a:tcPr>
                </a:tc>
                <a:extLst>
                  <a:ext uri="{0D108BD9-81ED-4DB2-BD59-A6C34878D82A}">
                    <a16:rowId xmlns:a16="http://schemas.microsoft.com/office/drawing/2014/main" val="3024897520"/>
                  </a:ext>
                </a:extLst>
              </a:tr>
              <a:tr h="776956">
                <a:tc>
                  <a:txBody>
                    <a:bodyPr/>
                    <a:lstStyle/>
                    <a:p>
                      <a:pPr algn="ctr">
                        <a:lnSpc>
                          <a:spcPct val="150000"/>
                        </a:lnSpc>
                        <a:buNone/>
                      </a:pPr>
                      <a:r>
                        <a:rPr lang="en-GB" sz="1100" b="1" i="0" cap="none" spc="0" dirty="0">
                          <a:solidFill>
                            <a:schemeClr val="tx1"/>
                          </a:solidFill>
                          <a:effectLst/>
                          <a:latin typeface="Arial" panose="020B0604020202020204" pitchFamily="34" charset="0"/>
                          <a:cs typeface="Arial" panose="020B0604020202020204" pitchFamily="34" charset="0"/>
                        </a:rPr>
                        <a:t>Risk of Bias</a:t>
                      </a:r>
                      <a:endParaRPr lang="en-GB" sz="1100" b="0" i="0" cap="none" spc="0" dirty="0">
                        <a:solidFill>
                          <a:schemeClr val="tx1"/>
                        </a:solidFill>
                        <a:effectLst/>
                        <a:latin typeface="Arial" panose="020B0604020202020204" pitchFamily="34" charset="0"/>
                        <a:cs typeface="Arial" panose="020B0604020202020204" pitchFamily="34" charset="0"/>
                      </a:endParaRP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2">
                        <a:lumMod val="50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Interviewers may be influenced by appearance or first impressions if interviews are not structured.</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2">
                        <a:lumMod val="75000"/>
                      </a:schemeClr>
                    </a:solidFill>
                  </a:tcPr>
                </a:tc>
                <a:tc>
                  <a:txBody>
                    <a:bodyPr/>
                    <a:lstStyle/>
                    <a:p>
                      <a:pPr algn="l">
                        <a:lnSpc>
                          <a:spcPct val="150000"/>
                        </a:lnSpc>
                        <a:buNone/>
                      </a:pPr>
                      <a:r>
                        <a:rPr lang="en-GB" sz="1100" b="0" i="0" cap="none" spc="0" dirty="0">
                          <a:solidFill>
                            <a:schemeClr val="tx1"/>
                          </a:solidFill>
                          <a:effectLst/>
                          <a:latin typeface="Arial" panose="020B0604020202020204" pitchFamily="34" charset="0"/>
                          <a:cs typeface="Arial" panose="020B0604020202020204" pitchFamily="34" charset="0"/>
                        </a:rPr>
                        <a:t>Structured virtual interviews can improve consistency, although technical problems may unintentionally disadvantage some candidates. (</a:t>
                      </a:r>
                      <a:r>
                        <a:rPr lang="en-GB" sz="1100" b="0" i="0" cap="none" spc="0" dirty="0">
                          <a:solidFill>
                            <a:schemeClr val="tx1"/>
                          </a:solidFill>
                          <a:effectLst/>
                          <a:latin typeface="Arial" panose="020B0604020202020204" pitchFamily="34" charset="0"/>
                          <a:cs typeface="Arial" panose="020B0604020202020204" pitchFamily="34" charset="0"/>
                          <a:hlinkClick r:id="rId2" tooltip="Selection Methods | CIPD">
                            <a:extLst>
                              <a:ext uri="{A12FA001-AC4F-418D-AE19-62706E023703}">
                                <ahyp:hlinkClr xmlns:ahyp="http://schemas.microsoft.com/office/drawing/2018/hyperlinkcolor" val="tx"/>
                              </a:ext>
                            </a:extLst>
                          </a:hlinkClick>
                        </a:rPr>
                        <a:t>CIPD</a:t>
                      </a:r>
                      <a:r>
                        <a:rPr lang="en-GB" sz="1100" b="0" i="0" cap="none" spc="0" dirty="0">
                          <a:solidFill>
                            <a:schemeClr val="tx1"/>
                          </a:solidFill>
                          <a:effectLst/>
                          <a:latin typeface="Arial" panose="020B0604020202020204" pitchFamily="34" charset="0"/>
                          <a:cs typeface="Arial" panose="020B0604020202020204" pitchFamily="34" charset="0"/>
                        </a:rPr>
                        <a:t>)</a:t>
                      </a:r>
                    </a:p>
                  </a:txBody>
                  <a:tcPr marL="88812" marR="30707" marT="68317" marB="6831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2">
                        <a:lumMod val="90000"/>
                      </a:schemeClr>
                    </a:solidFill>
                  </a:tcPr>
                </a:tc>
                <a:extLst>
                  <a:ext uri="{0D108BD9-81ED-4DB2-BD59-A6C34878D82A}">
                    <a16:rowId xmlns:a16="http://schemas.microsoft.com/office/drawing/2014/main" val="3314892594"/>
                  </a:ext>
                </a:extLst>
              </a:tr>
            </a:tbl>
          </a:graphicData>
        </a:graphic>
      </p:graphicFrame>
    </p:spTree>
    <p:extLst>
      <p:ext uri="{BB962C8B-B14F-4D97-AF65-F5344CB8AC3E}">
        <p14:creationId xmlns:p14="http://schemas.microsoft.com/office/powerpoint/2010/main" val="2905321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8386E-1605-CBF8-B286-FD085A262D13}"/>
              </a:ext>
            </a:extLst>
          </p:cNvPr>
          <p:cNvSpPr>
            <a:spLocks noGrp="1"/>
          </p:cNvSpPr>
          <p:nvPr>
            <p:ph type="title"/>
          </p:nvPr>
        </p:nvSpPr>
        <p:spPr>
          <a:xfrm>
            <a:off x="334108" y="720969"/>
            <a:ext cx="11570677" cy="703385"/>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Recommendations</a:t>
            </a:r>
          </a:p>
        </p:txBody>
      </p:sp>
      <p:graphicFrame>
        <p:nvGraphicFramePr>
          <p:cNvPr id="6" name="Content Placeholder 2">
            <a:extLst>
              <a:ext uri="{FF2B5EF4-FFF2-40B4-BE49-F238E27FC236}">
                <a16:creationId xmlns:a16="http://schemas.microsoft.com/office/drawing/2014/main" id="{E418C92B-4D19-5C52-D180-1C0308B20EB6}"/>
              </a:ext>
            </a:extLst>
          </p:cNvPr>
          <p:cNvGraphicFramePr>
            <a:graphicFrameLocks noGrp="1"/>
          </p:cNvGraphicFramePr>
          <p:nvPr>
            <p:ph idx="1"/>
            <p:extLst>
              <p:ext uri="{D42A27DB-BD31-4B8C-83A1-F6EECF244321}">
                <p14:modId xmlns:p14="http://schemas.microsoft.com/office/powerpoint/2010/main" val="1090280801"/>
              </p:ext>
            </p:extLst>
          </p:nvPr>
        </p:nvGraphicFramePr>
        <p:xfrm>
          <a:off x="287216" y="1424353"/>
          <a:ext cx="11779866" cy="48265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F16B163-EBA6-A174-5F9B-BAEEC835D015}"/>
              </a:ext>
            </a:extLst>
          </p:cNvPr>
          <p:cNvSpPr>
            <a:spLocks noGrp="1"/>
          </p:cNvSpPr>
          <p:nvPr>
            <p:ph type="sldNum" sz="quarter" idx="12"/>
          </p:nvPr>
        </p:nvSpPr>
        <p:spPr/>
        <p:txBody>
          <a:bodyPr/>
          <a:lstStyle/>
          <a:p>
            <a:fld id="{87E7843D-FF13-4365-9478-9625B70A2705}" type="slidenum">
              <a:rPr lang="en-US" smtClean="0"/>
              <a:t>12</a:t>
            </a:fld>
            <a:endParaRPr lang="en-US" dirty="0"/>
          </a:p>
        </p:txBody>
      </p:sp>
      <p:cxnSp>
        <p:nvCxnSpPr>
          <p:cNvPr id="7" name="Straight Arrow Connector 6">
            <a:extLst>
              <a:ext uri="{FF2B5EF4-FFF2-40B4-BE49-F238E27FC236}">
                <a16:creationId xmlns:a16="http://schemas.microsoft.com/office/drawing/2014/main" id="{8CEDFD76-73CA-40D7-A663-1207369A9DAC}"/>
              </a:ext>
            </a:extLst>
          </p:cNvPr>
          <p:cNvCxnSpPr>
            <a:cxnSpLocks/>
          </p:cNvCxnSpPr>
          <p:nvPr/>
        </p:nvCxnSpPr>
        <p:spPr>
          <a:xfrm>
            <a:off x="8184630" y="3657600"/>
            <a:ext cx="3897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754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58532-4B28-4067-0A7F-D3C780F85BB2}"/>
              </a:ext>
            </a:extLst>
          </p:cNvPr>
          <p:cNvSpPr>
            <a:spLocks noGrp="1"/>
          </p:cNvSpPr>
          <p:nvPr>
            <p:ph type="title"/>
          </p:nvPr>
        </p:nvSpPr>
        <p:spPr>
          <a:xfrm>
            <a:off x="5248656" y="1289154"/>
            <a:ext cx="6236208" cy="932838"/>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Conclusion </a:t>
            </a:r>
          </a:p>
        </p:txBody>
      </p:sp>
      <p:pic>
        <p:nvPicPr>
          <p:cNvPr id="6" name="Picture 5" descr="Colourful carved figures of humans">
            <a:extLst>
              <a:ext uri="{FF2B5EF4-FFF2-40B4-BE49-F238E27FC236}">
                <a16:creationId xmlns:a16="http://schemas.microsoft.com/office/drawing/2014/main" id="{6E9AE0DC-251F-9FDA-AACD-AFFEE299FA37}"/>
              </a:ext>
            </a:extLst>
          </p:cNvPr>
          <p:cNvPicPr>
            <a:picLocks noChangeAspect="1"/>
          </p:cNvPicPr>
          <p:nvPr/>
        </p:nvPicPr>
        <p:blipFill>
          <a:blip r:embed="rId2"/>
          <a:srcRect l="25891" r="25659" b="-1"/>
          <a:stretch>
            <a:fillRect/>
          </a:stretch>
        </p:blipFill>
        <p:spPr>
          <a:xfrm>
            <a:off x="20" y="-1"/>
            <a:ext cx="4663420" cy="6858001"/>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669ABD-A65C-CE18-58E8-01B767F58DDB}"/>
              </a:ext>
            </a:extLst>
          </p:cNvPr>
          <p:cNvSpPr>
            <a:spLocks noGrp="1"/>
          </p:cNvSpPr>
          <p:nvPr>
            <p:ph idx="1"/>
          </p:nvPr>
        </p:nvSpPr>
        <p:spPr>
          <a:xfrm>
            <a:off x="5248656" y="2221992"/>
            <a:ext cx="6236208" cy="3941064"/>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In conclusion, the success of Marks &amp; Spencer's organisational transformation depends on recruiting and selecting employees with the skills, knowledge, and behaviours needed to deliver strategic change</a:t>
            </a:r>
          </a:p>
          <a:p>
            <a:pPr>
              <a:lnSpc>
                <a:spcPct val="150000"/>
              </a:lnSpc>
            </a:pPr>
            <a:r>
              <a:rPr lang="en-GB" sz="1100" dirty="0">
                <a:latin typeface="Arial" panose="020B0604020202020204" pitchFamily="34" charset="0"/>
                <a:cs typeface="Arial" panose="020B0604020202020204" pitchFamily="34" charset="0"/>
              </a:rPr>
              <a:t>To improve selection decisions, M&amp;S should adopt a combination of </a:t>
            </a:r>
            <a:r>
              <a:rPr lang="en-GB" sz="1100" b="1" dirty="0">
                <a:latin typeface="Arial" panose="020B0604020202020204" pitchFamily="34" charset="0"/>
                <a:cs typeface="Arial" panose="020B0604020202020204" pitchFamily="34" charset="0"/>
              </a:rPr>
              <a:t>competency-based</a:t>
            </a: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probing</a:t>
            </a:r>
            <a:r>
              <a:rPr lang="en-GB" sz="1100" dirty="0">
                <a:latin typeface="Arial" panose="020B0604020202020204" pitchFamily="34" charset="0"/>
                <a:cs typeface="Arial" panose="020B0604020202020204" pitchFamily="34" charset="0"/>
              </a:rPr>
              <a:t>, and </a:t>
            </a:r>
            <a:r>
              <a:rPr lang="en-GB" sz="1100" b="1" dirty="0">
                <a:latin typeface="Arial" panose="020B0604020202020204" pitchFamily="34" charset="0"/>
                <a:cs typeface="Arial" panose="020B0604020202020204" pitchFamily="34" charset="0"/>
              </a:rPr>
              <a:t>Socratic questioning</a:t>
            </a:r>
            <a:r>
              <a:rPr lang="en-GB" sz="1100" dirty="0">
                <a:latin typeface="Arial" panose="020B0604020202020204" pitchFamily="34" charset="0"/>
                <a:cs typeface="Arial" panose="020B0604020202020204" pitchFamily="34" charset="0"/>
              </a:rPr>
              <a:t> techniques, as these provide a comprehensive assessment of candidates' technical expertise, leadership capabilities, adaptability, and problem-solving skills..</a:t>
            </a:r>
          </a:p>
          <a:p>
            <a:pPr>
              <a:lnSpc>
                <a:spcPct val="150000"/>
              </a:lnSpc>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hybrid interview approach</a:t>
            </a:r>
            <a:r>
              <a:rPr lang="en-GB" sz="1100" dirty="0">
                <a:latin typeface="Arial" panose="020B0604020202020204" pitchFamily="34" charset="0"/>
                <a:cs typeface="Arial" panose="020B0604020202020204" pitchFamily="34" charset="0"/>
              </a:rPr>
              <a:t> is recommended, combining virtual interviews for initial screening with face-to-face interviews for final-stage assessments. </a:t>
            </a:r>
          </a:p>
          <a:p>
            <a:pPr>
              <a:lnSpc>
                <a:spcPct val="150000"/>
              </a:lnSpc>
            </a:pPr>
            <a:r>
              <a:rPr lang="en-GB" sz="1100" dirty="0">
                <a:latin typeface="Arial" panose="020B0604020202020204" pitchFamily="34" charset="0"/>
                <a:cs typeface="Arial" panose="020B0604020202020204" pitchFamily="34" charset="0"/>
              </a:rPr>
              <a:t>Overall, implementing fair, structured, and evidence-based recruitment and selection practices will enable M&amp;S to appoint talented employees who can lead innovation, support digital transformation, and contribute to the organisation's long-term competitiveness and sustainable growth.</a:t>
            </a:r>
          </a:p>
          <a:p>
            <a:pPr>
              <a:lnSpc>
                <a:spcPct val="100000"/>
              </a:lnSpc>
            </a:pPr>
            <a:endParaRPr lang="en-US" sz="1400" dirty="0"/>
          </a:p>
        </p:txBody>
      </p:sp>
      <p:sp>
        <p:nvSpPr>
          <p:cNvPr id="4" name="Slide Number Placeholder 3">
            <a:extLst>
              <a:ext uri="{FF2B5EF4-FFF2-40B4-BE49-F238E27FC236}">
                <a16:creationId xmlns:a16="http://schemas.microsoft.com/office/drawing/2014/main" id="{F33CBA6B-EEB1-0F57-4277-A1E336CBC847}"/>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13</a:t>
            </a:fld>
            <a:endParaRPr lang="en-US"/>
          </a:p>
        </p:txBody>
      </p:sp>
    </p:spTree>
    <p:extLst>
      <p:ext uri="{BB962C8B-B14F-4D97-AF65-F5344CB8AC3E}">
        <p14:creationId xmlns:p14="http://schemas.microsoft.com/office/powerpoint/2010/main" val="3068152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A8C52-2F08-8CCA-5015-2EE8E8BC7E40}"/>
              </a:ext>
            </a:extLst>
          </p:cNvPr>
          <p:cNvSpPr>
            <a:spLocks noGrp="1"/>
          </p:cNvSpPr>
          <p:nvPr>
            <p:ph type="title"/>
          </p:nvPr>
        </p:nvSpPr>
        <p:spPr>
          <a:xfrm>
            <a:off x="724966" y="717169"/>
            <a:ext cx="10691265" cy="743331"/>
          </a:xfrm>
        </p:spPr>
        <p:txBody>
          <a:bodyPr>
            <a:normAutofit/>
          </a:bodyPr>
          <a:lstStyle/>
          <a:p>
            <a:pPr algn="ctr">
              <a:lnSpc>
                <a:spcPct val="150000"/>
              </a:lnSpc>
            </a:pPr>
            <a:r>
              <a:rPr lang="en-US" sz="2800" b="1" cap="none"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28BCC9B-0121-A8B2-CFA6-7FF75E7AA946}"/>
              </a:ext>
            </a:extLst>
          </p:cNvPr>
          <p:cNvSpPr>
            <a:spLocks noGrp="1"/>
          </p:cNvSpPr>
          <p:nvPr>
            <p:ph idx="1"/>
          </p:nvPr>
        </p:nvSpPr>
        <p:spPr>
          <a:xfrm>
            <a:off x="724967" y="1559051"/>
            <a:ext cx="10691265" cy="4581779"/>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Armstrong, M. and Taylor, S. (2023) </a:t>
            </a:r>
            <a:r>
              <a:rPr lang="en-GB" sz="1100" i="1" dirty="0">
                <a:latin typeface="Arial" panose="020B0604020202020204" pitchFamily="34" charset="0"/>
                <a:cs typeface="Arial" panose="020B0604020202020204" pitchFamily="34" charset="0"/>
              </a:rPr>
              <a:t>Armstrong's Handbook of Human Resource Management Practice</a:t>
            </a:r>
            <a:r>
              <a:rPr lang="en-GB" sz="1100" dirty="0">
                <a:latin typeface="Arial" panose="020B0604020202020204" pitchFamily="34" charset="0"/>
                <a:cs typeface="Arial" panose="020B0604020202020204" pitchFamily="34" charset="0"/>
              </a:rPr>
              <a:t>. 16th edn. London: Kogan Page.</a:t>
            </a:r>
          </a:p>
          <a:p>
            <a:pPr>
              <a:lnSpc>
                <a:spcPct val="150000"/>
              </a:lnSpc>
            </a:pPr>
            <a:r>
              <a:rPr lang="en-GB" sz="1100" dirty="0">
                <a:latin typeface="Arial" panose="020B0604020202020204" pitchFamily="34" charset="0"/>
                <a:cs typeface="Arial" panose="020B0604020202020204" pitchFamily="34" charset="0"/>
              </a:rPr>
              <a:t>Bratton, J. and Gold, J. (2022) </a:t>
            </a:r>
            <a:r>
              <a:rPr lang="en-GB" sz="1100" i="1" dirty="0">
                <a:latin typeface="Arial" panose="020B0604020202020204" pitchFamily="34" charset="0"/>
                <a:cs typeface="Arial" panose="020B0604020202020204" pitchFamily="34" charset="0"/>
              </a:rPr>
              <a:t>Human Resource Management: Theory and Practice</a:t>
            </a:r>
            <a:r>
              <a:rPr lang="en-GB" sz="1100" dirty="0">
                <a:latin typeface="Arial" panose="020B0604020202020204" pitchFamily="34" charset="0"/>
                <a:cs typeface="Arial" panose="020B0604020202020204" pitchFamily="34" charset="0"/>
              </a:rPr>
              <a:t>. 8th edn. London: Red Globe Press.</a:t>
            </a:r>
          </a:p>
          <a:p>
            <a:pPr>
              <a:lnSpc>
                <a:spcPct val="150000"/>
              </a:lnSpc>
            </a:pPr>
            <a:r>
              <a:rPr lang="en-GB" sz="1100" dirty="0">
                <a:latin typeface="Arial" panose="020B0604020202020204" pitchFamily="34" charset="0"/>
                <a:cs typeface="Arial" panose="020B0604020202020204" pitchFamily="34" charset="0"/>
              </a:rPr>
              <a:t>Chartered Institute of Personnel and Development (CIPD) (2024) </a:t>
            </a:r>
            <a:r>
              <a:rPr lang="en-GB" sz="1100" i="1" dirty="0">
                <a:latin typeface="Arial" panose="020B0604020202020204" pitchFamily="34" charset="0"/>
                <a:cs typeface="Arial" panose="020B0604020202020204" pitchFamily="34" charset="0"/>
              </a:rPr>
              <a:t>Recruitment: An Overview</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https://www.cipd.org/uk/knowledge/factsheets/recruitment-factsheet/</a:t>
            </a:r>
            <a:r>
              <a:rPr lang="en-GB" sz="1100" dirty="0">
                <a:latin typeface="Arial" panose="020B0604020202020204" pitchFamily="34" charset="0"/>
                <a:cs typeface="Arial" panose="020B0604020202020204" pitchFamily="34" charset="0"/>
              </a:rPr>
              <a:t> (Accessed: 09/07/2026).</a:t>
            </a:r>
          </a:p>
          <a:p>
            <a:pPr>
              <a:lnSpc>
                <a:spcPct val="150000"/>
              </a:lnSpc>
            </a:pPr>
            <a:r>
              <a:rPr lang="en-GB" sz="1100" dirty="0">
                <a:latin typeface="Arial" panose="020B0604020202020204" pitchFamily="34" charset="0"/>
                <a:cs typeface="Arial" panose="020B0604020202020204" pitchFamily="34" charset="0"/>
              </a:rPr>
              <a:t>Chartered Institute of Personnel and Development (CIPD) (2024) </a:t>
            </a:r>
            <a:r>
              <a:rPr lang="en-GB" sz="1100" i="1" dirty="0">
                <a:latin typeface="Arial" panose="020B0604020202020204" pitchFamily="34" charset="0"/>
                <a:cs typeface="Arial" panose="020B0604020202020204" pitchFamily="34" charset="0"/>
              </a:rPr>
              <a:t>Selection Methods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https://www.cipd.org/uk/knowledge/factsheets/selection-factsheet/</a:t>
            </a:r>
            <a:r>
              <a:rPr lang="en-GB" sz="1100" dirty="0">
                <a:latin typeface="Arial" panose="020B0604020202020204" pitchFamily="34" charset="0"/>
                <a:cs typeface="Arial" panose="020B0604020202020204" pitchFamily="34" charset="0"/>
              </a:rPr>
              <a:t> (Accessed: 08/07/2026).</a:t>
            </a:r>
          </a:p>
          <a:p>
            <a:pPr>
              <a:lnSpc>
                <a:spcPct val="150000"/>
              </a:lnSpc>
            </a:pPr>
            <a:r>
              <a:rPr lang="en-GB" sz="1100" dirty="0">
                <a:latin typeface="Arial" panose="020B0604020202020204" pitchFamily="34" charset="0"/>
                <a:cs typeface="Arial" panose="020B0604020202020204" pitchFamily="34" charset="0"/>
              </a:rPr>
              <a:t>Marks &amp; Spencer Group plc (2026) </a:t>
            </a:r>
            <a:r>
              <a:rPr lang="en-GB" sz="1100" i="1" dirty="0">
                <a:latin typeface="Arial" panose="020B0604020202020204" pitchFamily="34" charset="0"/>
                <a:cs typeface="Arial" panose="020B0604020202020204" pitchFamily="34" charset="0"/>
              </a:rPr>
              <a:t>Annual Report and Financial Statements 2026</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https://corporate.marksandspencer.com/investors/our-performance-updates/2026-annual-report</a:t>
            </a:r>
            <a:r>
              <a:rPr lang="en-GB" sz="1100" dirty="0">
                <a:latin typeface="Arial" panose="020B0604020202020204" pitchFamily="34" charset="0"/>
                <a:cs typeface="Arial" panose="020B0604020202020204" pitchFamily="34" charset="0"/>
              </a:rPr>
              <a:t> (Accessed: 05/07/2026).</a:t>
            </a:r>
          </a:p>
          <a:p>
            <a:pPr>
              <a:lnSpc>
                <a:spcPct val="150000"/>
              </a:lnSpc>
            </a:pPr>
            <a:r>
              <a:rPr lang="en-GB" sz="1100" dirty="0">
                <a:latin typeface="Arial" panose="020B0604020202020204" pitchFamily="34" charset="0"/>
                <a:cs typeface="Arial" panose="020B0604020202020204" pitchFamily="34" charset="0"/>
              </a:rPr>
              <a:t>Marks &amp; Spencer Group plc (2026) </a:t>
            </a:r>
            <a:r>
              <a:rPr lang="en-GB" sz="1100" i="1" dirty="0">
                <a:latin typeface="Arial" panose="020B0604020202020204" pitchFamily="34" charset="0"/>
                <a:cs typeface="Arial" panose="020B0604020202020204" pitchFamily="34" charset="0"/>
              </a:rPr>
              <a:t>Digital &amp; Tech Careers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rPr>
              <a:t>https://jobs.marksandspencer.com/our-teams/digital-and-tech</a:t>
            </a:r>
            <a:r>
              <a:rPr lang="en-GB" sz="1100" dirty="0">
                <a:latin typeface="Arial" panose="020B0604020202020204" pitchFamily="34" charset="0"/>
                <a:cs typeface="Arial" panose="020B0604020202020204" pitchFamily="34" charset="0"/>
              </a:rPr>
              <a:t> (Accessed: 09/07/2026).</a:t>
            </a:r>
          </a:p>
          <a:p>
            <a:pPr>
              <a:lnSpc>
                <a:spcPct val="150000"/>
              </a:lnSpc>
            </a:pPr>
            <a:r>
              <a:rPr lang="en-GB" sz="1100" dirty="0">
                <a:latin typeface="Arial" panose="020B0604020202020204" pitchFamily="34" charset="0"/>
                <a:cs typeface="Arial" panose="020B0604020202020204" pitchFamily="34" charset="0"/>
              </a:rPr>
              <a:t>Marks &amp; Spencer (n.d.) </a:t>
            </a:r>
            <a:r>
              <a:rPr lang="en-GB" sz="1100" i="1" dirty="0">
                <a:latin typeface="Arial" panose="020B0604020202020204" pitchFamily="34" charset="0"/>
                <a:cs typeface="Arial" panose="020B0604020202020204" pitchFamily="34" charset="0"/>
              </a:rPr>
              <a:t>Our History</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Marks &amp; Spencer Corporate History</a:t>
            </a:r>
            <a:r>
              <a:rPr lang="en-GB" sz="1100" dirty="0">
                <a:latin typeface="Arial" panose="020B0604020202020204" pitchFamily="34" charset="0"/>
                <a:cs typeface="Arial" panose="020B0604020202020204" pitchFamily="34" charset="0"/>
              </a:rPr>
              <a:t> (Accessed: 05/07/2026).</a:t>
            </a:r>
          </a:p>
          <a:p>
            <a:pPr>
              <a:lnSpc>
                <a:spcPct val="150000"/>
              </a:lnSpc>
            </a:pPr>
            <a:r>
              <a:rPr lang="en-GB" sz="1100" dirty="0">
                <a:latin typeface="Arial" panose="020B0604020202020204" pitchFamily="34" charset="0"/>
                <a:cs typeface="Arial" panose="020B0604020202020204" pitchFamily="34" charset="0"/>
              </a:rPr>
              <a:t>Mullins, L.J. and Christy, G. (2024) </a:t>
            </a:r>
            <a:r>
              <a:rPr lang="en-GB" sz="1100" i="1" dirty="0">
                <a:latin typeface="Arial" panose="020B0604020202020204" pitchFamily="34" charset="0"/>
                <a:cs typeface="Arial" panose="020B0604020202020204" pitchFamily="34" charset="0"/>
              </a:rPr>
              <a:t>Management and Organisational Behaviour</a:t>
            </a:r>
            <a:r>
              <a:rPr lang="en-GB" sz="1100" dirty="0">
                <a:latin typeface="Arial" panose="020B0604020202020204" pitchFamily="34" charset="0"/>
                <a:cs typeface="Arial" panose="020B0604020202020204" pitchFamily="34" charset="0"/>
              </a:rPr>
              <a:t>. 13th edn. Harlow: Pearson.</a:t>
            </a:r>
          </a:p>
        </p:txBody>
      </p:sp>
      <p:sp>
        <p:nvSpPr>
          <p:cNvPr id="4" name="Slide Number Placeholder 3">
            <a:extLst>
              <a:ext uri="{FF2B5EF4-FFF2-40B4-BE49-F238E27FC236}">
                <a16:creationId xmlns:a16="http://schemas.microsoft.com/office/drawing/2014/main" id="{4DCB1D60-4DC7-82E5-2C67-20EE9BCDB1BC}"/>
              </a:ext>
            </a:extLst>
          </p:cNvPr>
          <p:cNvSpPr>
            <a:spLocks noGrp="1"/>
          </p:cNvSpPr>
          <p:nvPr>
            <p:ph type="sldNum" sz="quarter" idx="12"/>
          </p:nvPr>
        </p:nvSpPr>
        <p:spPr/>
        <p:txBody>
          <a:bodyPr/>
          <a:lstStyle/>
          <a:p>
            <a:fld id="{87E7843D-FF13-4365-9478-9625B70A2705}" type="slidenum">
              <a:rPr lang="en-US" smtClean="0"/>
              <a:t>14</a:t>
            </a:fld>
            <a:endParaRPr lang="en-US" dirty="0"/>
          </a:p>
        </p:txBody>
      </p:sp>
    </p:spTree>
    <p:extLst>
      <p:ext uri="{BB962C8B-B14F-4D97-AF65-F5344CB8AC3E}">
        <p14:creationId xmlns:p14="http://schemas.microsoft.com/office/powerpoint/2010/main" val="166028109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10598</TotalTime>
  <Words>2182</Words>
  <Application>Microsoft Macintosh PowerPoint</Application>
  <PresentationFormat>Widescreen</PresentationFormat>
  <Paragraphs>160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Calisto MT</vt:lpstr>
      <vt:lpstr>Univers Condensed</vt:lpstr>
      <vt:lpstr>Wingdings</vt:lpstr>
      <vt:lpstr>ChronicleVTI</vt:lpstr>
      <vt:lpstr>Marks &amp; Spencer (M&amp;S) Organizational Transformation Process</vt:lpstr>
      <vt:lpstr>Cover Pager</vt:lpstr>
      <vt:lpstr>Table of Contents</vt:lpstr>
      <vt:lpstr>Introduction to Marks &amp; Spencer.</vt:lpstr>
      <vt:lpstr>Nature of the Transformation</vt:lpstr>
      <vt:lpstr>Overview of the Requitment Process</vt:lpstr>
      <vt:lpstr>Discuss Three Different types of interview Suitable for Transformation-Related Roles</vt:lpstr>
      <vt:lpstr>Interview Type 2</vt:lpstr>
      <vt:lpstr>Interview Type 3</vt:lpstr>
      <vt:lpstr>Justification of Appropriate Questioning Techniques</vt:lpstr>
      <vt:lpstr>Face-To-Face  Interview VS. Virtual Interview</vt:lpstr>
      <vt:lpstr>Recommendations</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Dignora Estephany Espinal Angomas (2441693)</dc:creator>
  <cp:lastModifiedBy>Dignora Estephany Espinal Angomas (2441693)</cp:lastModifiedBy>
  <cp:revision>3</cp:revision>
  <dcterms:created xsi:type="dcterms:W3CDTF">2026-06-21T11:08:13Z</dcterms:created>
  <dcterms:modified xsi:type="dcterms:W3CDTF">2026-07-13T11:34:22Z</dcterms:modified>
</cp:coreProperties>
</file>