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2.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435" r:id="rId2"/>
    <p:sldId id="436" r:id="rId3"/>
    <p:sldId id="437" r:id="rId4"/>
    <p:sldId id="438" r:id="rId5"/>
    <p:sldId id="439" r:id="rId6"/>
    <p:sldId id="441" r:id="rId7"/>
    <p:sldId id="442" r:id="rId8"/>
    <p:sldId id="443" r:id="rId9"/>
    <p:sldId id="444" r:id="rId10"/>
    <p:sldId id="445" r:id="rId11"/>
    <p:sldId id="446" r:id="rId12"/>
    <p:sldId id="447" r:id="rId13"/>
    <p:sldId id="448" r:id="rId14"/>
    <p:sldId id="449" r:id="rId15"/>
    <p:sldId id="450" r:id="rId16"/>
    <p:sldId id="451" r:id="rId17"/>
    <p:sldId id="279" r:id="rId18"/>
    <p:sldId id="280" r:id="rId19"/>
    <p:sldId id="266" r:id="rId20"/>
    <p:sldId id="458" r:id="rId21"/>
    <p:sldId id="463" r:id="rId22"/>
    <p:sldId id="462" r:id="rId23"/>
    <p:sldId id="257" r:id="rId24"/>
    <p:sldId id="269" r:id="rId25"/>
    <p:sldId id="453" r:id="rId26"/>
    <p:sldId id="293" r:id="rId27"/>
    <p:sldId id="294" r:id="rId28"/>
    <p:sldId id="295" r:id="rId29"/>
    <p:sldId id="296" r:id="rId30"/>
    <p:sldId id="297" r:id="rId31"/>
    <p:sldId id="298" r:id="rId32"/>
    <p:sldId id="299" r:id="rId33"/>
    <p:sldId id="300" r:id="rId34"/>
    <p:sldId id="301" r:id="rId35"/>
    <p:sldId id="302" r:id="rId36"/>
    <p:sldId id="303" r:id="rId37"/>
    <p:sldId id="270" r:id="rId38"/>
    <p:sldId id="454" r:id="rId39"/>
    <p:sldId id="273" r:id="rId40"/>
    <p:sldId id="274" r:id="rId41"/>
    <p:sldId id="455" r:id="rId42"/>
    <p:sldId id="464" r:id="rId43"/>
    <p:sldId id="465" r:id="rId44"/>
    <p:sldId id="291" r:id="rId45"/>
    <p:sldId id="456" r:id="rId46"/>
    <p:sldId id="457" r:id="rId47"/>
    <p:sldId id="283" r:id="rId48"/>
    <p:sldId id="466" r:id="rId49"/>
    <p:sldId id="29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45665" autoAdjust="0"/>
  </p:normalViewPr>
  <p:slideViewPr>
    <p:cSldViewPr snapToGrid="0">
      <p:cViewPr>
        <p:scale>
          <a:sx n="82" d="100"/>
          <a:sy n="82" d="100"/>
        </p:scale>
        <p:origin x="21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8CB73E-52C5-47BB-A228-5073175A1FD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7FBCD35-14F0-45FD-BFDE-B8BF5C4FB9F8}">
      <dgm:prSet/>
      <dgm:spPr/>
      <dgm:t>
        <a:bodyPr/>
        <a:lstStyle/>
        <a:p>
          <a:r>
            <a:rPr lang="en-GB"/>
            <a:t>Difficult to test scientifically – This criticism asks questions such as how can parenting in infancy be traced to personality later in life? Or are there any other variables that could explain development better?</a:t>
          </a:r>
          <a:endParaRPr lang="en-US"/>
        </a:p>
      </dgm:t>
    </dgm:pt>
    <dgm:pt modelId="{DB1F635F-C7FA-4750-8271-3095943018DE}" type="parTrans" cxnId="{B77BF8F8-7EDD-4605-94A3-AF326DBAF154}">
      <dgm:prSet/>
      <dgm:spPr/>
      <dgm:t>
        <a:bodyPr/>
        <a:lstStyle/>
        <a:p>
          <a:endParaRPr lang="en-US"/>
        </a:p>
      </dgm:t>
    </dgm:pt>
    <dgm:pt modelId="{E50E63FE-BFE2-423A-B8E7-AB8020E29ACC}" type="sibTrans" cxnId="{B77BF8F8-7EDD-4605-94A3-AF326DBAF154}">
      <dgm:prSet/>
      <dgm:spPr/>
      <dgm:t>
        <a:bodyPr/>
        <a:lstStyle/>
        <a:p>
          <a:endParaRPr lang="en-US"/>
        </a:p>
      </dgm:t>
    </dgm:pt>
    <dgm:pt modelId="{7A52ADB1-1ED9-4F9C-BB64-00D8F104C706}">
      <dgm:prSet/>
      <dgm:spPr/>
      <dgm:t>
        <a:bodyPr/>
        <a:lstStyle/>
        <a:p>
          <a:r>
            <a:rPr lang="en-GB"/>
            <a:t>No empirical evidence </a:t>
          </a:r>
          <a:endParaRPr lang="en-US"/>
        </a:p>
      </dgm:t>
    </dgm:pt>
    <dgm:pt modelId="{A89360DD-0AD2-42EE-80E0-AADD49C08D6D}" type="parTrans" cxnId="{DECE4492-D7BC-4E65-BC42-482B958BB471}">
      <dgm:prSet/>
      <dgm:spPr/>
      <dgm:t>
        <a:bodyPr/>
        <a:lstStyle/>
        <a:p>
          <a:endParaRPr lang="en-US"/>
        </a:p>
      </dgm:t>
    </dgm:pt>
    <dgm:pt modelId="{F07AE421-0DAA-422D-9491-F47A784F9EF2}" type="sibTrans" cxnId="{DECE4492-D7BC-4E65-BC42-482B958BB471}">
      <dgm:prSet/>
      <dgm:spPr/>
      <dgm:t>
        <a:bodyPr/>
        <a:lstStyle/>
        <a:p>
          <a:endParaRPr lang="en-US"/>
        </a:p>
      </dgm:t>
    </dgm:pt>
    <dgm:pt modelId="{3888E990-8146-486D-B85C-38B36001525E}">
      <dgm:prSet/>
      <dgm:spPr/>
      <dgm:t>
        <a:bodyPr/>
        <a:lstStyle/>
        <a:p>
          <a:r>
            <a:rPr lang="en-GB"/>
            <a:t>Too deterministic – leaving little room for free will </a:t>
          </a:r>
          <a:endParaRPr lang="en-US"/>
        </a:p>
      </dgm:t>
    </dgm:pt>
    <dgm:pt modelId="{B5653C70-8CA5-4373-B8AA-4AE5A9ADB2F6}" type="parTrans" cxnId="{CDFED840-B7F9-443F-994D-42374B91875E}">
      <dgm:prSet/>
      <dgm:spPr/>
      <dgm:t>
        <a:bodyPr/>
        <a:lstStyle/>
        <a:p>
          <a:endParaRPr lang="en-US"/>
        </a:p>
      </dgm:t>
    </dgm:pt>
    <dgm:pt modelId="{7ECCA414-D599-4CF9-85AD-5C90E0BFDD98}" type="sibTrans" cxnId="{CDFED840-B7F9-443F-994D-42374B91875E}">
      <dgm:prSet/>
      <dgm:spPr/>
      <dgm:t>
        <a:bodyPr/>
        <a:lstStyle/>
        <a:p>
          <a:endParaRPr lang="en-US"/>
        </a:p>
      </dgm:t>
    </dgm:pt>
    <dgm:pt modelId="{B4A4833A-0663-4DE7-B058-B0DBBD14D0B2}" type="pres">
      <dgm:prSet presAssocID="{AD8CB73E-52C5-47BB-A228-5073175A1FDB}" presName="hierChild1" presStyleCnt="0">
        <dgm:presLayoutVars>
          <dgm:chPref val="1"/>
          <dgm:dir/>
          <dgm:animOne val="branch"/>
          <dgm:animLvl val="lvl"/>
          <dgm:resizeHandles/>
        </dgm:presLayoutVars>
      </dgm:prSet>
      <dgm:spPr/>
    </dgm:pt>
    <dgm:pt modelId="{ED8E546F-634E-4918-92FF-AC988AEE971A}" type="pres">
      <dgm:prSet presAssocID="{27FBCD35-14F0-45FD-BFDE-B8BF5C4FB9F8}" presName="hierRoot1" presStyleCnt="0"/>
      <dgm:spPr/>
    </dgm:pt>
    <dgm:pt modelId="{5A89E80B-8C09-4365-9BEF-3F4A4751F6E3}" type="pres">
      <dgm:prSet presAssocID="{27FBCD35-14F0-45FD-BFDE-B8BF5C4FB9F8}" presName="composite" presStyleCnt="0"/>
      <dgm:spPr/>
    </dgm:pt>
    <dgm:pt modelId="{34E1D37E-5B7B-4224-8A34-7DE25DB0C382}" type="pres">
      <dgm:prSet presAssocID="{27FBCD35-14F0-45FD-BFDE-B8BF5C4FB9F8}" presName="background" presStyleLbl="node0" presStyleIdx="0" presStyleCnt="3"/>
      <dgm:spPr/>
    </dgm:pt>
    <dgm:pt modelId="{9517772F-2215-4A0C-98A1-26A6B523E48B}" type="pres">
      <dgm:prSet presAssocID="{27FBCD35-14F0-45FD-BFDE-B8BF5C4FB9F8}" presName="text" presStyleLbl="fgAcc0" presStyleIdx="0" presStyleCnt="3">
        <dgm:presLayoutVars>
          <dgm:chPref val="3"/>
        </dgm:presLayoutVars>
      </dgm:prSet>
      <dgm:spPr/>
    </dgm:pt>
    <dgm:pt modelId="{8E69292D-5A0B-489F-8CC3-9AE85D1AAD5C}" type="pres">
      <dgm:prSet presAssocID="{27FBCD35-14F0-45FD-BFDE-B8BF5C4FB9F8}" presName="hierChild2" presStyleCnt="0"/>
      <dgm:spPr/>
    </dgm:pt>
    <dgm:pt modelId="{46BD169C-2F1A-4053-9BD6-A5BFA766110E}" type="pres">
      <dgm:prSet presAssocID="{7A52ADB1-1ED9-4F9C-BB64-00D8F104C706}" presName="hierRoot1" presStyleCnt="0"/>
      <dgm:spPr/>
    </dgm:pt>
    <dgm:pt modelId="{32C48FEE-972C-4D0F-9DAB-E4635852928D}" type="pres">
      <dgm:prSet presAssocID="{7A52ADB1-1ED9-4F9C-BB64-00D8F104C706}" presName="composite" presStyleCnt="0"/>
      <dgm:spPr/>
    </dgm:pt>
    <dgm:pt modelId="{4DA6F006-5861-458A-BA67-A092D536D2E2}" type="pres">
      <dgm:prSet presAssocID="{7A52ADB1-1ED9-4F9C-BB64-00D8F104C706}" presName="background" presStyleLbl="node0" presStyleIdx="1" presStyleCnt="3"/>
      <dgm:spPr/>
    </dgm:pt>
    <dgm:pt modelId="{CCE37E60-6CC4-4607-8748-43368FB86410}" type="pres">
      <dgm:prSet presAssocID="{7A52ADB1-1ED9-4F9C-BB64-00D8F104C706}" presName="text" presStyleLbl="fgAcc0" presStyleIdx="1" presStyleCnt="3">
        <dgm:presLayoutVars>
          <dgm:chPref val="3"/>
        </dgm:presLayoutVars>
      </dgm:prSet>
      <dgm:spPr/>
    </dgm:pt>
    <dgm:pt modelId="{A7FB7C64-8DDC-43B8-953D-795C1120A231}" type="pres">
      <dgm:prSet presAssocID="{7A52ADB1-1ED9-4F9C-BB64-00D8F104C706}" presName="hierChild2" presStyleCnt="0"/>
      <dgm:spPr/>
    </dgm:pt>
    <dgm:pt modelId="{1BC0408C-0DF4-481B-92FA-2559CEF5E503}" type="pres">
      <dgm:prSet presAssocID="{3888E990-8146-486D-B85C-38B36001525E}" presName="hierRoot1" presStyleCnt="0"/>
      <dgm:spPr/>
    </dgm:pt>
    <dgm:pt modelId="{D50FFC19-DDC3-4510-B9DD-160DA639E922}" type="pres">
      <dgm:prSet presAssocID="{3888E990-8146-486D-B85C-38B36001525E}" presName="composite" presStyleCnt="0"/>
      <dgm:spPr/>
    </dgm:pt>
    <dgm:pt modelId="{97C65ACE-C2E9-43ED-9209-265594362062}" type="pres">
      <dgm:prSet presAssocID="{3888E990-8146-486D-B85C-38B36001525E}" presName="background" presStyleLbl="node0" presStyleIdx="2" presStyleCnt="3"/>
      <dgm:spPr/>
    </dgm:pt>
    <dgm:pt modelId="{BAA6276D-6E2F-4205-A085-716AE6EBEA47}" type="pres">
      <dgm:prSet presAssocID="{3888E990-8146-486D-B85C-38B36001525E}" presName="text" presStyleLbl="fgAcc0" presStyleIdx="2" presStyleCnt="3">
        <dgm:presLayoutVars>
          <dgm:chPref val="3"/>
        </dgm:presLayoutVars>
      </dgm:prSet>
      <dgm:spPr/>
    </dgm:pt>
    <dgm:pt modelId="{C168BCA8-D6AF-44E0-AD0C-42F107914216}" type="pres">
      <dgm:prSet presAssocID="{3888E990-8146-486D-B85C-38B36001525E}" presName="hierChild2" presStyleCnt="0"/>
      <dgm:spPr/>
    </dgm:pt>
  </dgm:ptLst>
  <dgm:cxnLst>
    <dgm:cxn modelId="{06C1EE0D-3E68-40E7-8AC9-E9AA952F7361}" type="presOf" srcId="{7A52ADB1-1ED9-4F9C-BB64-00D8F104C706}" destId="{CCE37E60-6CC4-4607-8748-43368FB86410}" srcOrd="0" destOrd="0" presId="urn:microsoft.com/office/officeart/2005/8/layout/hierarchy1"/>
    <dgm:cxn modelId="{98D01B30-CD8E-4566-AEB9-0E4C0CCCE8ED}" type="presOf" srcId="{AD8CB73E-52C5-47BB-A228-5073175A1FDB}" destId="{B4A4833A-0663-4DE7-B058-B0DBBD14D0B2}" srcOrd="0" destOrd="0" presId="urn:microsoft.com/office/officeart/2005/8/layout/hierarchy1"/>
    <dgm:cxn modelId="{28433434-A54A-4A38-B00E-A47624A37702}" type="presOf" srcId="{3888E990-8146-486D-B85C-38B36001525E}" destId="{BAA6276D-6E2F-4205-A085-716AE6EBEA47}" srcOrd="0" destOrd="0" presId="urn:microsoft.com/office/officeart/2005/8/layout/hierarchy1"/>
    <dgm:cxn modelId="{CDFED840-B7F9-443F-994D-42374B91875E}" srcId="{AD8CB73E-52C5-47BB-A228-5073175A1FDB}" destId="{3888E990-8146-486D-B85C-38B36001525E}" srcOrd="2" destOrd="0" parTransId="{B5653C70-8CA5-4373-B8AA-4AE5A9ADB2F6}" sibTransId="{7ECCA414-D599-4CF9-85AD-5C90E0BFDD98}"/>
    <dgm:cxn modelId="{DECE4492-D7BC-4E65-BC42-482B958BB471}" srcId="{AD8CB73E-52C5-47BB-A228-5073175A1FDB}" destId="{7A52ADB1-1ED9-4F9C-BB64-00D8F104C706}" srcOrd="1" destOrd="0" parTransId="{A89360DD-0AD2-42EE-80E0-AADD49C08D6D}" sibTransId="{F07AE421-0DAA-422D-9491-F47A784F9EF2}"/>
    <dgm:cxn modelId="{8474E1D3-0E04-4F31-83D5-F43E833DA3E3}" type="presOf" srcId="{27FBCD35-14F0-45FD-BFDE-B8BF5C4FB9F8}" destId="{9517772F-2215-4A0C-98A1-26A6B523E48B}" srcOrd="0" destOrd="0" presId="urn:microsoft.com/office/officeart/2005/8/layout/hierarchy1"/>
    <dgm:cxn modelId="{B77BF8F8-7EDD-4605-94A3-AF326DBAF154}" srcId="{AD8CB73E-52C5-47BB-A228-5073175A1FDB}" destId="{27FBCD35-14F0-45FD-BFDE-B8BF5C4FB9F8}" srcOrd="0" destOrd="0" parTransId="{DB1F635F-C7FA-4750-8271-3095943018DE}" sibTransId="{E50E63FE-BFE2-423A-B8E7-AB8020E29ACC}"/>
    <dgm:cxn modelId="{CEC034FB-DBA9-4146-BCD0-580AB13DC940}" type="presParOf" srcId="{B4A4833A-0663-4DE7-B058-B0DBBD14D0B2}" destId="{ED8E546F-634E-4918-92FF-AC988AEE971A}" srcOrd="0" destOrd="0" presId="urn:microsoft.com/office/officeart/2005/8/layout/hierarchy1"/>
    <dgm:cxn modelId="{5BC43DE6-02DE-489A-B86F-8DD3BB94D2A7}" type="presParOf" srcId="{ED8E546F-634E-4918-92FF-AC988AEE971A}" destId="{5A89E80B-8C09-4365-9BEF-3F4A4751F6E3}" srcOrd="0" destOrd="0" presId="urn:microsoft.com/office/officeart/2005/8/layout/hierarchy1"/>
    <dgm:cxn modelId="{2A014FC2-9005-4F0B-A331-AAADF67B3F94}" type="presParOf" srcId="{5A89E80B-8C09-4365-9BEF-3F4A4751F6E3}" destId="{34E1D37E-5B7B-4224-8A34-7DE25DB0C382}" srcOrd="0" destOrd="0" presId="urn:microsoft.com/office/officeart/2005/8/layout/hierarchy1"/>
    <dgm:cxn modelId="{CD524D53-BF45-4100-A3C5-D8CCE5C9BA95}" type="presParOf" srcId="{5A89E80B-8C09-4365-9BEF-3F4A4751F6E3}" destId="{9517772F-2215-4A0C-98A1-26A6B523E48B}" srcOrd="1" destOrd="0" presId="urn:microsoft.com/office/officeart/2005/8/layout/hierarchy1"/>
    <dgm:cxn modelId="{A5B2A013-B147-4CD7-9745-9DB62E6DBC4E}" type="presParOf" srcId="{ED8E546F-634E-4918-92FF-AC988AEE971A}" destId="{8E69292D-5A0B-489F-8CC3-9AE85D1AAD5C}" srcOrd="1" destOrd="0" presId="urn:microsoft.com/office/officeart/2005/8/layout/hierarchy1"/>
    <dgm:cxn modelId="{48317500-2C05-4F09-B540-8DF9F3117841}" type="presParOf" srcId="{B4A4833A-0663-4DE7-B058-B0DBBD14D0B2}" destId="{46BD169C-2F1A-4053-9BD6-A5BFA766110E}" srcOrd="1" destOrd="0" presId="urn:microsoft.com/office/officeart/2005/8/layout/hierarchy1"/>
    <dgm:cxn modelId="{2842BFE8-EF33-46E0-B077-B6B34095FD99}" type="presParOf" srcId="{46BD169C-2F1A-4053-9BD6-A5BFA766110E}" destId="{32C48FEE-972C-4D0F-9DAB-E4635852928D}" srcOrd="0" destOrd="0" presId="urn:microsoft.com/office/officeart/2005/8/layout/hierarchy1"/>
    <dgm:cxn modelId="{7926FCA0-0806-4357-8011-1AE407E7D823}" type="presParOf" srcId="{32C48FEE-972C-4D0F-9DAB-E4635852928D}" destId="{4DA6F006-5861-458A-BA67-A092D536D2E2}" srcOrd="0" destOrd="0" presId="urn:microsoft.com/office/officeart/2005/8/layout/hierarchy1"/>
    <dgm:cxn modelId="{61DD3E7A-EF07-4921-9AA6-362DCB42F3FE}" type="presParOf" srcId="{32C48FEE-972C-4D0F-9DAB-E4635852928D}" destId="{CCE37E60-6CC4-4607-8748-43368FB86410}" srcOrd="1" destOrd="0" presId="urn:microsoft.com/office/officeart/2005/8/layout/hierarchy1"/>
    <dgm:cxn modelId="{3CA51604-EA3D-4B1D-898C-8C97FE2BEF73}" type="presParOf" srcId="{46BD169C-2F1A-4053-9BD6-A5BFA766110E}" destId="{A7FB7C64-8DDC-43B8-953D-795C1120A231}" srcOrd="1" destOrd="0" presId="urn:microsoft.com/office/officeart/2005/8/layout/hierarchy1"/>
    <dgm:cxn modelId="{551CB394-A3AE-4F89-AD34-02C28F92E406}" type="presParOf" srcId="{B4A4833A-0663-4DE7-B058-B0DBBD14D0B2}" destId="{1BC0408C-0DF4-481B-92FA-2559CEF5E503}" srcOrd="2" destOrd="0" presId="urn:microsoft.com/office/officeart/2005/8/layout/hierarchy1"/>
    <dgm:cxn modelId="{77EC3787-E0E6-44EF-8E99-40193D16D7F6}" type="presParOf" srcId="{1BC0408C-0DF4-481B-92FA-2559CEF5E503}" destId="{D50FFC19-DDC3-4510-B9DD-160DA639E922}" srcOrd="0" destOrd="0" presId="urn:microsoft.com/office/officeart/2005/8/layout/hierarchy1"/>
    <dgm:cxn modelId="{3FB7C1BA-1DEC-4E05-B833-AE75680EC9B0}" type="presParOf" srcId="{D50FFC19-DDC3-4510-B9DD-160DA639E922}" destId="{97C65ACE-C2E9-43ED-9209-265594362062}" srcOrd="0" destOrd="0" presId="urn:microsoft.com/office/officeart/2005/8/layout/hierarchy1"/>
    <dgm:cxn modelId="{4E2C617C-3F07-428E-875B-D3E5E1CE7139}" type="presParOf" srcId="{D50FFC19-DDC3-4510-B9DD-160DA639E922}" destId="{BAA6276D-6E2F-4205-A085-716AE6EBEA47}" srcOrd="1" destOrd="0" presId="urn:microsoft.com/office/officeart/2005/8/layout/hierarchy1"/>
    <dgm:cxn modelId="{38DC2E41-0F53-42CB-B2A9-4B3AD722AA14}" type="presParOf" srcId="{1BC0408C-0DF4-481B-92FA-2559CEF5E503}" destId="{C168BCA8-D6AF-44E0-AD0C-42F10791421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1D37E-5B7B-4224-8A34-7DE25DB0C382}">
      <dsp:nvSpPr>
        <dsp:cNvPr id="0" name=""/>
        <dsp:cNvSpPr/>
      </dsp:nvSpPr>
      <dsp:spPr>
        <a:xfrm>
          <a:off x="0" y="521893"/>
          <a:ext cx="3200710" cy="20324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17772F-2215-4A0C-98A1-26A6B523E48B}">
      <dsp:nvSpPr>
        <dsp:cNvPr id="0" name=""/>
        <dsp:cNvSpPr/>
      </dsp:nvSpPr>
      <dsp:spPr>
        <a:xfrm>
          <a:off x="355634" y="859746"/>
          <a:ext cx="3200710" cy="203245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Difficult to test scientifically – This criticism asks questions such as how can parenting in infancy be traced to personality later in life? Or are there any other variables that could explain development better?</a:t>
          </a:r>
          <a:endParaRPr lang="en-US" sz="1700" kern="1200"/>
        </a:p>
      </dsp:txBody>
      <dsp:txXfrm>
        <a:off x="415162" y="919274"/>
        <a:ext cx="3081654" cy="1913395"/>
      </dsp:txXfrm>
    </dsp:sp>
    <dsp:sp modelId="{4DA6F006-5861-458A-BA67-A092D536D2E2}">
      <dsp:nvSpPr>
        <dsp:cNvPr id="0" name=""/>
        <dsp:cNvSpPr/>
      </dsp:nvSpPr>
      <dsp:spPr>
        <a:xfrm>
          <a:off x="3911979" y="521893"/>
          <a:ext cx="3200710" cy="20324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37E60-6CC4-4607-8748-43368FB86410}">
      <dsp:nvSpPr>
        <dsp:cNvPr id="0" name=""/>
        <dsp:cNvSpPr/>
      </dsp:nvSpPr>
      <dsp:spPr>
        <a:xfrm>
          <a:off x="4267614" y="859746"/>
          <a:ext cx="3200710" cy="203245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No empirical evidence </a:t>
          </a:r>
          <a:endParaRPr lang="en-US" sz="1700" kern="1200"/>
        </a:p>
      </dsp:txBody>
      <dsp:txXfrm>
        <a:off x="4327142" y="919274"/>
        <a:ext cx="3081654" cy="1913395"/>
      </dsp:txXfrm>
    </dsp:sp>
    <dsp:sp modelId="{97C65ACE-C2E9-43ED-9209-265594362062}">
      <dsp:nvSpPr>
        <dsp:cNvPr id="0" name=""/>
        <dsp:cNvSpPr/>
      </dsp:nvSpPr>
      <dsp:spPr>
        <a:xfrm>
          <a:off x="7823958" y="521893"/>
          <a:ext cx="3200710" cy="20324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6276D-6E2F-4205-A085-716AE6EBEA47}">
      <dsp:nvSpPr>
        <dsp:cNvPr id="0" name=""/>
        <dsp:cNvSpPr/>
      </dsp:nvSpPr>
      <dsp:spPr>
        <a:xfrm>
          <a:off x="8179593" y="859746"/>
          <a:ext cx="3200710" cy="203245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Too deterministic – leaving little room for free will </a:t>
          </a:r>
          <a:endParaRPr lang="en-US" sz="1700" kern="1200"/>
        </a:p>
      </dsp:txBody>
      <dsp:txXfrm>
        <a:off x="8239121" y="919274"/>
        <a:ext cx="3081654" cy="19133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101C5-2CC6-4E04-8CF5-FC1A72C967DC}"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3B1927-00C7-46E6-AAED-B076D5538078}" type="slidenum">
              <a:rPr lang="en-GB" smtClean="0"/>
              <a:t>‹#›</a:t>
            </a:fld>
            <a:endParaRPr lang="en-GB"/>
          </a:p>
        </p:txBody>
      </p:sp>
    </p:spTree>
    <p:extLst>
      <p:ext uri="{BB962C8B-B14F-4D97-AF65-F5344CB8AC3E}">
        <p14:creationId xmlns:p14="http://schemas.microsoft.com/office/powerpoint/2010/main" val="869445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ytimes.com/1981/12/29/science/british-legal-debate-premenstrual-tension-and-criminal-behavior.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8" Type="http://schemas.openxmlformats.org/officeDocument/2006/relationships/hyperlink" Target="https://phys.org/tags/behaviour/" TargetMode="External"/><Relationship Id="rId3" Type="http://schemas.openxmlformats.org/officeDocument/2006/relationships/hyperlink" Target="https://phys.org/tags/systematic+review/" TargetMode="External"/><Relationship Id="rId7" Type="http://schemas.openxmlformats.org/officeDocument/2006/relationships/hyperlink" Target="https://phys.org/tags/single+parent+family/" TargetMode="External"/><Relationship Id="rId2" Type="http://schemas.openxmlformats.org/officeDocument/2006/relationships/slide" Target="../slides/slide46.xml"/><Relationship Id="rId1" Type="http://schemas.openxmlformats.org/officeDocument/2006/relationships/notesMaster" Target="../notesMasters/notesMaster1.xml"/><Relationship Id="rId6" Type="http://schemas.openxmlformats.org/officeDocument/2006/relationships/hyperlink" Target="https://phys.org/tags/parents/" TargetMode="External"/><Relationship Id="rId5" Type="http://schemas.openxmlformats.org/officeDocument/2006/relationships/hyperlink" Target="https://phys.org/tags/children/" TargetMode="External"/><Relationship Id="rId4" Type="http://schemas.openxmlformats.org/officeDocument/2006/relationships/hyperlink" Target="https://phys.org/tags/criminal+behaviour/" TargetMode="Externa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8837/prisoners-childhood-family-backgrounds.pdf"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a:t>
            </a:fld>
            <a:endParaRPr lang="en-GB"/>
          </a:p>
        </p:txBody>
      </p:sp>
    </p:spTree>
    <p:extLst>
      <p:ext uri="{BB962C8B-B14F-4D97-AF65-F5344CB8AC3E}">
        <p14:creationId xmlns:p14="http://schemas.microsoft.com/office/powerpoint/2010/main" val="62557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8DE8DB-C9DC-48C5-BE39-19CA779175A1}" type="slidenum">
              <a:rPr lang="en-GB" smtClean="0"/>
              <a:t>2</a:t>
            </a:fld>
            <a:endParaRPr lang="en-GB"/>
          </a:p>
        </p:txBody>
      </p:sp>
    </p:spTree>
    <p:extLst>
      <p:ext uri="{BB962C8B-B14F-4D97-AF65-F5344CB8AC3E}">
        <p14:creationId xmlns:p14="http://schemas.microsoft.com/office/powerpoint/2010/main" val="61251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a:t>
            </a:fld>
            <a:endParaRPr lang="en-GB"/>
          </a:p>
        </p:txBody>
      </p:sp>
    </p:spTree>
    <p:extLst>
      <p:ext uri="{BB962C8B-B14F-4D97-AF65-F5344CB8AC3E}">
        <p14:creationId xmlns:p14="http://schemas.microsoft.com/office/powerpoint/2010/main" val="1356971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a:t>
            </a:fld>
            <a:endParaRPr lang="en-GB"/>
          </a:p>
        </p:txBody>
      </p:sp>
    </p:spTree>
    <p:extLst>
      <p:ext uri="{BB962C8B-B14F-4D97-AF65-F5344CB8AC3E}">
        <p14:creationId xmlns:p14="http://schemas.microsoft.com/office/powerpoint/2010/main" val="139912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5</a:t>
            </a:fld>
            <a:endParaRPr lang="en-GB"/>
          </a:p>
        </p:txBody>
      </p:sp>
    </p:spTree>
    <p:extLst>
      <p:ext uri="{BB962C8B-B14F-4D97-AF65-F5344CB8AC3E}">
        <p14:creationId xmlns:p14="http://schemas.microsoft.com/office/powerpoint/2010/main" val="3044953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6</a:t>
            </a:fld>
            <a:endParaRPr lang="en-GB"/>
          </a:p>
        </p:txBody>
      </p:sp>
    </p:spTree>
    <p:extLst>
      <p:ext uri="{BB962C8B-B14F-4D97-AF65-F5344CB8AC3E}">
        <p14:creationId xmlns:p14="http://schemas.microsoft.com/office/powerpoint/2010/main" val="1311404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7</a:t>
            </a:fld>
            <a:endParaRPr lang="en-GB"/>
          </a:p>
        </p:txBody>
      </p:sp>
    </p:spTree>
    <p:extLst>
      <p:ext uri="{BB962C8B-B14F-4D97-AF65-F5344CB8AC3E}">
        <p14:creationId xmlns:p14="http://schemas.microsoft.com/office/powerpoint/2010/main" val="799722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8</a:t>
            </a:fld>
            <a:endParaRPr lang="en-GB"/>
          </a:p>
        </p:txBody>
      </p:sp>
    </p:spTree>
    <p:extLst>
      <p:ext uri="{BB962C8B-B14F-4D97-AF65-F5344CB8AC3E}">
        <p14:creationId xmlns:p14="http://schemas.microsoft.com/office/powerpoint/2010/main" val="802562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9</a:t>
            </a:fld>
            <a:endParaRPr lang="en-GB"/>
          </a:p>
        </p:txBody>
      </p:sp>
    </p:spTree>
    <p:extLst>
      <p:ext uri="{BB962C8B-B14F-4D97-AF65-F5344CB8AC3E}">
        <p14:creationId xmlns:p14="http://schemas.microsoft.com/office/powerpoint/2010/main" val="1734152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10</a:t>
            </a:fld>
            <a:endParaRPr lang="en-GB"/>
          </a:p>
        </p:txBody>
      </p:sp>
    </p:spTree>
    <p:extLst>
      <p:ext uri="{BB962C8B-B14F-4D97-AF65-F5344CB8AC3E}">
        <p14:creationId xmlns:p14="http://schemas.microsoft.com/office/powerpoint/2010/main" val="1302891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11</a:t>
            </a:fld>
            <a:endParaRPr lang="en-GB"/>
          </a:p>
        </p:txBody>
      </p:sp>
    </p:spTree>
    <p:extLst>
      <p:ext uri="{BB962C8B-B14F-4D97-AF65-F5344CB8AC3E}">
        <p14:creationId xmlns:p14="http://schemas.microsoft.com/office/powerpoint/2010/main" val="3537716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12</a:t>
            </a:fld>
            <a:endParaRPr lang="en-GB"/>
          </a:p>
        </p:txBody>
      </p:sp>
    </p:spTree>
    <p:extLst>
      <p:ext uri="{BB962C8B-B14F-4D97-AF65-F5344CB8AC3E}">
        <p14:creationId xmlns:p14="http://schemas.microsoft.com/office/powerpoint/2010/main" val="3439663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https://www.nytimes.com/1981/12/29/science/british-legal-debate-premenstrual-tension-and-criminal-behaviour.html</a:t>
            </a:r>
            <a:endParaRPr lang="en-US"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13</a:t>
            </a:fld>
            <a:endParaRPr lang="en-GB"/>
          </a:p>
        </p:txBody>
      </p:sp>
    </p:spTree>
    <p:extLst>
      <p:ext uri="{BB962C8B-B14F-4D97-AF65-F5344CB8AC3E}">
        <p14:creationId xmlns:p14="http://schemas.microsoft.com/office/powerpoint/2010/main" val="3307301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14</a:t>
            </a:fld>
            <a:endParaRPr lang="en-GB"/>
          </a:p>
        </p:txBody>
      </p:sp>
    </p:spTree>
    <p:extLst>
      <p:ext uri="{BB962C8B-B14F-4D97-AF65-F5344CB8AC3E}">
        <p14:creationId xmlns:p14="http://schemas.microsoft.com/office/powerpoint/2010/main" val="22652934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15</a:t>
            </a:fld>
            <a:endParaRPr lang="en-GB"/>
          </a:p>
        </p:txBody>
      </p:sp>
    </p:spTree>
    <p:extLst>
      <p:ext uri="{BB962C8B-B14F-4D97-AF65-F5344CB8AC3E}">
        <p14:creationId xmlns:p14="http://schemas.microsoft.com/office/powerpoint/2010/main" val="22521288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16</a:t>
            </a:fld>
            <a:endParaRPr lang="en-GB"/>
          </a:p>
        </p:txBody>
      </p:sp>
    </p:spTree>
    <p:extLst>
      <p:ext uri="{BB962C8B-B14F-4D97-AF65-F5344CB8AC3E}">
        <p14:creationId xmlns:p14="http://schemas.microsoft.com/office/powerpoint/2010/main" val="38656254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17</a:t>
            </a:fld>
            <a:endParaRPr lang="en-GB"/>
          </a:p>
        </p:txBody>
      </p:sp>
    </p:spTree>
    <p:extLst>
      <p:ext uri="{BB962C8B-B14F-4D97-AF65-F5344CB8AC3E}">
        <p14:creationId xmlns:p14="http://schemas.microsoft.com/office/powerpoint/2010/main" val="1839680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is it that alcohol is accepted in our culture. We </a:t>
            </a:r>
            <a:r>
              <a:rPr lang="en-US" dirty="0" err="1">
                <a:cs typeface="Calibri"/>
              </a:rPr>
              <a:t>demonise</a:t>
            </a:r>
            <a:r>
              <a:rPr lang="en-US" dirty="0">
                <a:cs typeface="Calibri"/>
              </a:rPr>
              <a:t> less serious substances yet alcohol is promoted/advertised?</a:t>
            </a:r>
          </a:p>
        </p:txBody>
      </p:sp>
      <p:sp>
        <p:nvSpPr>
          <p:cNvPr id="4" name="Slide Number Placeholder 3"/>
          <p:cNvSpPr>
            <a:spLocks noGrp="1"/>
          </p:cNvSpPr>
          <p:nvPr>
            <p:ph type="sldNum" sz="quarter" idx="5"/>
          </p:nvPr>
        </p:nvSpPr>
        <p:spPr/>
        <p:txBody>
          <a:bodyPr/>
          <a:lstStyle/>
          <a:p>
            <a:fld id="{7241D8AD-D069-4D70-862F-C7725F4D405C}" type="slidenum">
              <a:rPr lang="en-GB"/>
              <a:t>18</a:t>
            </a:fld>
            <a:endParaRPr lang="en-GB"/>
          </a:p>
        </p:txBody>
      </p:sp>
    </p:spTree>
    <p:extLst>
      <p:ext uri="{BB962C8B-B14F-4D97-AF65-F5344CB8AC3E}">
        <p14:creationId xmlns:p14="http://schemas.microsoft.com/office/powerpoint/2010/main" val="30151545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19</a:t>
            </a:fld>
            <a:endParaRPr lang="en-GB"/>
          </a:p>
        </p:txBody>
      </p:sp>
    </p:spTree>
    <p:extLst>
      <p:ext uri="{BB962C8B-B14F-4D97-AF65-F5344CB8AC3E}">
        <p14:creationId xmlns:p14="http://schemas.microsoft.com/office/powerpoint/2010/main" val="20787687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3B1927-00C7-46E6-AAED-B076D5538078}" type="slidenum">
              <a:rPr lang="en-GB" smtClean="0"/>
              <a:t>20</a:t>
            </a:fld>
            <a:endParaRPr lang="en-GB"/>
          </a:p>
        </p:txBody>
      </p:sp>
    </p:spTree>
    <p:extLst>
      <p:ext uri="{BB962C8B-B14F-4D97-AF65-F5344CB8AC3E}">
        <p14:creationId xmlns:p14="http://schemas.microsoft.com/office/powerpoint/2010/main" val="2036635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3B1927-00C7-46E6-AAED-B076D5538078}" type="slidenum">
              <a:rPr lang="en-GB" smtClean="0"/>
              <a:t>21</a:t>
            </a:fld>
            <a:endParaRPr lang="en-GB"/>
          </a:p>
        </p:txBody>
      </p:sp>
    </p:spTree>
    <p:extLst>
      <p:ext uri="{BB962C8B-B14F-4D97-AF65-F5344CB8AC3E}">
        <p14:creationId xmlns:p14="http://schemas.microsoft.com/office/powerpoint/2010/main" val="37392438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3B1927-00C7-46E6-AAED-B076D5538078}" type="slidenum">
              <a:rPr lang="en-GB" smtClean="0"/>
              <a:t>22</a:t>
            </a:fld>
            <a:endParaRPr lang="en-GB"/>
          </a:p>
        </p:txBody>
      </p:sp>
    </p:spTree>
    <p:extLst>
      <p:ext uri="{BB962C8B-B14F-4D97-AF65-F5344CB8AC3E}">
        <p14:creationId xmlns:p14="http://schemas.microsoft.com/office/powerpoint/2010/main" val="14594072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13B1927-00C7-46E6-AAED-B076D5538078}" type="slidenum">
              <a:rPr lang="en-GB" smtClean="0"/>
              <a:t>23</a:t>
            </a:fld>
            <a:endParaRPr lang="en-GB"/>
          </a:p>
        </p:txBody>
      </p:sp>
    </p:spTree>
    <p:extLst>
      <p:ext uri="{BB962C8B-B14F-4D97-AF65-F5344CB8AC3E}">
        <p14:creationId xmlns:p14="http://schemas.microsoft.com/office/powerpoint/2010/main" val="32596340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24</a:t>
            </a:fld>
            <a:endParaRPr lang="en-GB"/>
          </a:p>
        </p:txBody>
      </p:sp>
    </p:spTree>
    <p:extLst>
      <p:ext uri="{BB962C8B-B14F-4D97-AF65-F5344CB8AC3E}">
        <p14:creationId xmlns:p14="http://schemas.microsoft.com/office/powerpoint/2010/main" val="1850404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25</a:t>
            </a:fld>
            <a:endParaRPr lang="en-GB"/>
          </a:p>
        </p:txBody>
      </p:sp>
    </p:spTree>
    <p:extLst>
      <p:ext uri="{BB962C8B-B14F-4D97-AF65-F5344CB8AC3E}">
        <p14:creationId xmlns:p14="http://schemas.microsoft.com/office/powerpoint/2010/main" val="10928625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a:p>
            <a:r>
              <a:rPr lang="en-US" dirty="0"/>
              <a:t> </a:t>
            </a:r>
            <a:endParaRPr lang="en-GB" dirty="0"/>
          </a:p>
          <a:p>
            <a:endParaRPr lang="en-US" dirty="0">
              <a:cs typeface="Calibri"/>
            </a:endParaRPr>
          </a:p>
          <a:p>
            <a:endParaRPr lang="en-US" dirty="0">
              <a:cs typeface="Calibri"/>
            </a:endParaRPr>
          </a:p>
          <a:p>
            <a:r>
              <a:rPr lang="en-US" dirty="0"/>
              <a:t> </a:t>
            </a:r>
            <a:endParaRPr lang="en-GB" dirty="0">
              <a:cs typeface="Calibri" panose="020F0502020204030204"/>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26</a:t>
            </a:fld>
            <a:endParaRPr lang="en-GB"/>
          </a:p>
        </p:txBody>
      </p:sp>
    </p:spTree>
    <p:extLst>
      <p:ext uri="{BB962C8B-B14F-4D97-AF65-F5344CB8AC3E}">
        <p14:creationId xmlns:p14="http://schemas.microsoft.com/office/powerpoint/2010/main" val="20078204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27</a:t>
            </a:fld>
            <a:endParaRPr lang="en-GB"/>
          </a:p>
        </p:txBody>
      </p:sp>
    </p:spTree>
    <p:extLst>
      <p:ext uri="{BB962C8B-B14F-4D97-AF65-F5344CB8AC3E}">
        <p14:creationId xmlns:p14="http://schemas.microsoft.com/office/powerpoint/2010/main" val="878341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28</a:t>
            </a:fld>
            <a:endParaRPr lang="en-GB"/>
          </a:p>
        </p:txBody>
      </p:sp>
    </p:spTree>
    <p:extLst>
      <p:ext uri="{BB962C8B-B14F-4D97-AF65-F5344CB8AC3E}">
        <p14:creationId xmlns:p14="http://schemas.microsoft.com/office/powerpoint/2010/main" val="18476076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29</a:t>
            </a:fld>
            <a:endParaRPr lang="en-GB"/>
          </a:p>
        </p:txBody>
      </p:sp>
    </p:spTree>
    <p:extLst>
      <p:ext uri="{BB962C8B-B14F-4D97-AF65-F5344CB8AC3E}">
        <p14:creationId xmlns:p14="http://schemas.microsoft.com/office/powerpoint/2010/main" val="9290813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30</a:t>
            </a:fld>
            <a:endParaRPr lang="en-GB"/>
          </a:p>
        </p:txBody>
      </p:sp>
    </p:spTree>
    <p:extLst>
      <p:ext uri="{BB962C8B-B14F-4D97-AF65-F5344CB8AC3E}">
        <p14:creationId xmlns:p14="http://schemas.microsoft.com/office/powerpoint/2010/main" val="39115850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31</a:t>
            </a:fld>
            <a:endParaRPr lang="en-GB"/>
          </a:p>
        </p:txBody>
      </p:sp>
    </p:spTree>
    <p:extLst>
      <p:ext uri="{BB962C8B-B14F-4D97-AF65-F5344CB8AC3E}">
        <p14:creationId xmlns:p14="http://schemas.microsoft.com/office/powerpoint/2010/main" val="31027704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32</a:t>
            </a:fld>
            <a:endParaRPr lang="en-GB"/>
          </a:p>
        </p:txBody>
      </p:sp>
    </p:spTree>
    <p:extLst>
      <p:ext uri="{BB962C8B-B14F-4D97-AF65-F5344CB8AC3E}">
        <p14:creationId xmlns:p14="http://schemas.microsoft.com/office/powerpoint/2010/main" val="2125855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u="sng" cap="all"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33</a:t>
            </a:fld>
            <a:endParaRPr lang="en-GB"/>
          </a:p>
        </p:txBody>
      </p:sp>
    </p:spTree>
    <p:extLst>
      <p:ext uri="{BB962C8B-B14F-4D97-AF65-F5344CB8AC3E}">
        <p14:creationId xmlns:p14="http://schemas.microsoft.com/office/powerpoint/2010/main" val="7954084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A1A813-A6D6-41D5-A8C9-786CB1DCA3DC}" type="slidenum">
              <a:rPr lang="en-GB"/>
              <a:t>34</a:t>
            </a:fld>
            <a:endParaRPr lang="en-GB"/>
          </a:p>
        </p:txBody>
      </p:sp>
    </p:spTree>
    <p:extLst>
      <p:ext uri="{BB962C8B-B14F-4D97-AF65-F5344CB8AC3E}">
        <p14:creationId xmlns:p14="http://schemas.microsoft.com/office/powerpoint/2010/main" val="254166469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A1A813-A6D6-41D5-A8C9-786CB1DCA3DC}" type="slidenum">
              <a:rPr lang="en-GB"/>
              <a:t>35</a:t>
            </a:fld>
            <a:endParaRPr lang="en-GB"/>
          </a:p>
        </p:txBody>
      </p:sp>
    </p:spTree>
    <p:extLst>
      <p:ext uri="{BB962C8B-B14F-4D97-AF65-F5344CB8AC3E}">
        <p14:creationId xmlns:p14="http://schemas.microsoft.com/office/powerpoint/2010/main" val="40668737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rPr lang="en-GB"/>
              <a:t>36</a:t>
            </a:fld>
            <a:endParaRPr lang="en-GB"/>
          </a:p>
        </p:txBody>
      </p:sp>
    </p:spTree>
    <p:extLst>
      <p:ext uri="{BB962C8B-B14F-4D97-AF65-F5344CB8AC3E}">
        <p14:creationId xmlns:p14="http://schemas.microsoft.com/office/powerpoint/2010/main" val="31382254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cs typeface="Calibri"/>
            </a:endParaRPr>
          </a:p>
          <a:p>
            <a:endParaRPr lang="en-GB" b="1"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rPr lang="en-GB"/>
              <a:t>37</a:t>
            </a:fld>
            <a:endParaRPr lang="en-GB"/>
          </a:p>
        </p:txBody>
      </p:sp>
    </p:spTree>
    <p:extLst>
      <p:ext uri="{BB962C8B-B14F-4D97-AF65-F5344CB8AC3E}">
        <p14:creationId xmlns:p14="http://schemas.microsoft.com/office/powerpoint/2010/main" val="39903632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38</a:t>
            </a:fld>
            <a:endParaRPr lang="en-GB"/>
          </a:p>
        </p:txBody>
      </p:sp>
    </p:spTree>
    <p:extLst>
      <p:ext uri="{BB962C8B-B14F-4D97-AF65-F5344CB8AC3E}">
        <p14:creationId xmlns:p14="http://schemas.microsoft.com/office/powerpoint/2010/main" val="8642761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39</a:t>
            </a:fld>
            <a:endParaRPr lang="en-GB"/>
          </a:p>
        </p:txBody>
      </p:sp>
    </p:spTree>
    <p:extLst>
      <p:ext uri="{BB962C8B-B14F-4D97-AF65-F5344CB8AC3E}">
        <p14:creationId xmlns:p14="http://schemas.microsoft.com/office/powerpoint/2010/main" val="34064890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40</a:t>
            </a:fld>
            <a:endParaRPr lang="en-GB"/>
          </a:p>
        </p:txBody>
      </p:sp>
    </p:spTree>
    <p:extLst>
      <p:ext uri="{BB962C8B-B14F-4D97-AF65-F5344CB8AC3E}">
        <p14:creationId xmlns:p14="http://schemas.microsoft.com/office/powerpoint/2010/main" val="37450105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41</a:t>
            </a:fld>
            <a:endParaRPr lang="en-GB"/>
          </a:p>
        </p:txBody>
      </p:sp>
    </p:spTree>
    <p:extLst>
      <p:ext uri="{BB962C8B-B14F-4D97-AF65-F5344CB8AC3E}">
        <p14:creationId xmlns:p14="http://schemas.microsoft.com/office/powerpoint/2010/main" val="39951506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3B1927-00C7-46E6-AAED-B076D5538078}" type="slidenum">
              <a:rPr lang="en-GB" smtClean="0"/>
              <a:t>42</a:t>
            </a:fld>
            <a:endParaRPr lang="en-GB"/>
          </a:p>
        </p:txBody>
      </p:sp>
    </p:spTree>
    <p:extLst>
      <p:ext uri="{BB962C8B-B14F-4D97-AF65-F5344CB8AC3E}">
        <p14:creationId xmlns:p14="http://schemas.microsoft.com/office/powerpoint/2010/main" val="39146954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3B1927-00C7-46E6-AAED-B076D5538078}" type="slidenum">
              <a:rPr lang="en-GB" smtClean="0"/>
              <a:t>43</a:t>
            </a:fld>
            <a:endParaRPr lang="en-GB"/>
          </a:p>
        </p:txBody>
      </p:sp>
    </p:spTree>
    <p:extLst>
      <p:ext uri="{BB962C8B-B14F-4D97-AF65-F5344CB8AC3E}">
        <p14:creationId xmlns:p14="http://schemas.microsoft.com/office/powerpoint/2010/main" val="346792534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44</a:t>
            </a:fld>
            <a:endParaRPr lang="en-GB"/>
          </a:p>
        </p:txBody>
      </p:sp>
    </p:spTree>
    <p:extLst>
      <p:ext uri="{BB962C8B-B14F-4D97-AF65-F5344CB8AC3E}">
        <p14:creationId xmlns:p14="http://schemas.microsoft.com/office/powerpoint/2010/main" val="27938056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45</a:t>
            </a:fld>
            <a:endParaRPr lang="en-GB"/>
          </a:p>
        </p:txBody>
      </p:sp>
    </p:spTree>
    <p:extLst>
      <p:ext uri="{BB962C8B-B14F-4D97-AF65-F5344CB8AC3E}">
        <p14:creationId xmlns:p14="http://schemas.microsoft.com/office/powerpoint/2010/main" val="29870301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438"/>
                </a:solidFill>
                <a:effectLst/>
                <a:latin typeface="Quicksand"/>
              </a:rPr>
              <a:t>In general, children of criminal parents are more than twice as likely to exhibit criminal behaviour themselves. The journal </a:t>
            </a:r>
            <a:r>
              <a:rPr lang="en-GB" b="0" i="1" dirty="0">
                <a:solidFill>
                  <a:srgbClr val="212438"/>
                </a:solidFill>
                <a:effectLst/>
                <a:latin typeface="Quicksand"/>
              </a:rPr>
              <a:t>Aggression and Violent behaviour</a:t>
            </a:r>
            <a:r>
              <a:rPr lang="en-GB" b="0" i="0" dirty="0">
                <a:solidFill>
                  <a:srgbClr val="212438"/>
                </a:solidFill>
                <a:effectLst/>
                <a:latin typeface="Quicksand"/>
              </a:rPr>
              <a:t> published the results of a study led by </a:t>
            </a:r>
            <a:r>
              <a:rPr lang="en-GB" b="0" i="0" dirty="0" err="1">
                <a:solidFill>
                  <a:srgbClr val="212438"/>
                </a:solidFill>
                <a:effectLst/>
                <a:latin typeface="Quicksand"/>
              </a:rPr>
              <a:t>Sytske</a:t>
            </a:r>
            <a:r>
              <a:rPr lang="en-GB" b="0" i="0" dirty="0">
                <a:solidFill>
                  <a:srgbClr val="212438"/>
                </a:solidFill>
                <a:effectLst/>
                <a:latin typeface="Quicksand"/>
              </a:rPr>
              <a:t> </a:t>
            </a:r>
            <a:r>
              <a:rPr lang="en-GB" b="0" i="0" dirty="0" err="1">
                <a:solidFill>
                  <a:srgbClr val="212438"/>
                </a:solidFill>
                <a:effectLst/>
                <a:latin typeface="Quicksand"/>
              </a:rPr>
              <a:t>Besemer</a:t>
            </a:r>
            <a:r>
              <a:rPr lang="en-GB" b="0" i="0" dirty="0">
                <a:solidFill>
                  <a:srgbClr val="212438"/>
                </a:solidFill>
                <a:effectLst/>
                <a:latin typeface="Quicksand"/>
              </a:rPr>
              <a:t> about the intergenerational transfer of criminal behaviour. </a:t>
            </a:r>
            <a:r>
              <a:rPr lang="en-GB" b="0" i="0" dirty="0" err="1">
                <a:solidFill>
                  <a:srgbClr val="212438"/>
                </a:solidFill>
                <a:effectLst/>
                <a:latin typeface="Quicksand"/>
              </a:rPr>
              <a:t>Besemer</a:t>
            </a:r>
            <a:r>
              <a:rPr lang="en-GB" b="0" i="0" dirty="0">
                <a:solidFill>
                  <a:srgbClr val="212438"/>
                </a:solidFill>
                <a:effectLst/>
                <a:latin typeface="Quicksand"/>
              </a:rPr>
              <a:t> subjected 23 samples in 25 publications to a systematic review and these included data from 3,423,483 children. She performed research at the University of California at Berkeley with Rubicon funding and is now a criminological researcher at Uber in San Francisco.</a:t>
            </a:r>
          </a:p>
          <a:p>
            <a:pPr algn="l"/>
            <a:r>
              <a:rPr lang="en-GB" b="0" i="0" dirty="0">
                <a:solidFill>
                  <a:srgbClr val="212438"/>
                </a:solidFill>
                <a:effectLst/>
                <a:latin typeface="Quicksand"/>
              </a:rPr>
              <a:t>In the article, "A </a:t>
            </a:r>
            <a:r>
              <a:rPr lang="en-GB" b="0" i="0" u="none" strike="noStrike" dirty="0">
                <a:solidFill>
                  <a:srgbClr val="000000"/>
                </a:solidFill>
                <a:effectLst/>
                <a:latin typeface="Quicksand"/>
                <a:hlinkClick r:id="rId3"/>
              </a:rPr>
              <a:t>systematic review</a:t>
            </a:r>
            <a:r>
              <a:rPr lang="en-GB" b="0" i="0" dirty="0">
                <a:solidFill>
                  <a:srgbClr val="212438"/>
                </a:solidFill>
                <a:effectLst/>
                <a:latin typeface="Quicksand"/>
              </a:rPr>
              <a:t> and meta-analysis of the intergenerational transmission of criminal behaviour," the researchers also noted that the transfer of </a:t>
            </a:r>
            <a:r>
              <a:rPr lang="en-GB" b="0" i="0" u="none" strike="noStrike" dirty="0">
                <a:solidFill>
                  <a:srgbClr val="000000"/>
                </a:solidFill>
                <a:effectLst/>
                <a:latin typeface="Quicksand"/>
                <a:hlinkClick r:id="rId4"/>
              </a:rPr>
              <a:t>criminal behaviour</a:t>
            </a:r>
            <a:r>
              <a:rPr lang="en-GB" b="0" i="0" dirty="0">
                <a:solidFill>
                  <a:srgbClr val="212438"/>
                </a:solidFill>
                <a:effectLst/>
                <a:latin typeface="Quicksand"/>
              </a:rPr>
              <a:t> from generation to generation is high in the United States compared to Denmark and Sweden. In the United States the government adopts harsher punishments.</a:t>
            </a:r>
          </a:p>
          <a:p>
            <a:pPr algn="l"/>
            <a:r>
              <a:rPr lang="en-GB" b="0" i="0" dirty="0">
                <a:solidFill>
                  <a:srgbClr val="212438"/>
                </a:solidFill>
                <a:effectLst/>
                <a:latin typeface="Quicksand"/>
              </a:rPr>
              <a:t>The research revealed that </a:t>
            </a:r>
            <a:r>
              <a:rPr lang="en-GB" b="0" i="0" u="none" strike="noStrike" dirty="0">
                <a:solidFill>
                  <a:srgbClr val="000000"/>
                </a:solidFill>
                <a:effectLst/>
                <a:latin typeface="Quicksand"/>
                <a:hlinkClick r:id="rId5"/>
              </a:rPr>
              <a:t>children</a:t>
            </a:r>
            <a:r>
              <a:rPr lang="en-GB" b="0" i="0" dirty="0">
                <a:solidFill>
                  <a:srgbClr val="212438"/>
                </a:solidFill>
                <a:effectLst/>
                <a:latin typeface="Quicksand"/>
              </a:rPr>
              <a:t> of criminal </a:t>
            </a:r>
            <a:r>
              <a:rPr lang="en-GB" b="0" i="0" u="none" strike="noStrike" dirty="0">
                <a:solidFill>
                  <a:srgbClr val="000000"/>
                </a:solidFill>
                <a:effectLst/>
                <a:latin typeface="Quicksand"/>
                <a:hlinkClick r:id="rId6"/>
              </a:rPr>
              <a:t>parents</a:t>
            </a:r>
            <a:r>
              <a:rPr lang="en-GB" b="0" i="0" dirty="0">
                <a:solidFill>
                  <a:srgbClr val="212438"/>
                </a:solidFill>
                <a:effectLst/>
                <a:latin typeface="Quicksand"/>
              </a:rPr>
              <a:t> had a 2.4 times higher chance of falling into crime than children without criminal parents. After the figures had been screened for other factors – such as socioeconomic status, family size, teenage parenthood, conflict with parents, level of education enjoyed, and child abuse – the chance that children with criminal parents break the law was still 1.8 times higher.</a:t>
            </a:r>
          </a:p>
          <a:p>
            <a:pPr algn="l"/>
            <a:r>
              <a:rPr lang="en-GB" b="0" i="0" dirty="0">
                <a:solidFill>
                  <a:srgbClr val="212438"/>
                </a:solidFill>
                <a:effectLst/>
                <a:latin typeface="Quicksand"/>
              </a:rPr>
              <a:t>This transfer was the strongest from mothers to daughters, followed by mothers to sons, fathers to daughters and then fathers to sons. A possible explanation for this is the traditional role of the mother in child raising or the absence of the father, for example in a </a:t>
            </a:r>
            <a:r>
              <a:rPr lang="en-GB" b="0" i="0" u="none" strike="noStrike" dirty="0">
                <a:solidFill>
                  <a:srgbClr val="000000"/>
                </a:solidFill>
                <a:effectLst/>
                <a:latin typeface="Quicksand"/>
                <a:hlinkClick r:id="rId7"/>
              </a:rPr>
              <a:t>single parent family</a:t>
            </a:r>
            <a:r>
              <a:rPr lang="en-GB" b="0" i="0" dirty="0">
                <a:solidFill>
                  <a:srgbClr val="212438"/>
                </a:solidFill>
                <a:effectLst/>
                <a:latin typeface="Quicksand"/>
              </a:rPr>
              <a:t> or where the father is in prison. Also it is less usual for women to exhibit criminal </a:t>
            </a:r>
            <a:r>
              <a:rPr lang="en-GB" b="0" i="0" u="none" strike="noStrike" dirty="0">
                <a:solidFill>
                  <a:srgbClr val="000000"/>
                </a:solidFill>
                <a:effectLst/>
                <a:latin typeface="Quicksand"/>
                <a:hlinkClick r:id="rId8"/>
              </a:rPr>
              <a:t>behaviour</a:t>
            </a:r>
            <a:r>
              <a:rPr lang="en-GB" b="0" i="0" dirty="0">
                <a:solidFill>
                  <a:srgbClr val="212438"/>
                </a:solidFill>
                <a:effectLst/>
                <a:latin typeface="Quicksand"/>
              </a:rPr>
              <a:t> and that makes the problem of these mothers more extreme and consequently the transfer of the behaviour stronger. But the researchers do not provide any answers to this.</a:t>
            </a:r>
          </a:p>
          <a:p>
            <a:pPr algn="l"/>
            <a:r>
              <a:rPr lang="en-GB" b="0" i="0" dirty="0">
                <a:solidFill>
                  <a:srgbClr val="212438"/>
                </a:solidFill>
                <a:effectLst/>
                <a:latin typeface="Quicksand"/>
              </a:rPr>
              <a:t>However, it was clear that the transfer of criminal behaviour was stronger for cohorts born after 1981. This is an important fact according to the researchers. After all, delinquents in the United States and Europe have been more harshly punished since the 1980s: more people are sent to prison and they receive longer prison sentences. In the 1960s and 1970s there was more of an emphasis on the integration and rehabilitation of delinquents.</a:t>
            </a:r>
          </a:p>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46</a:t>
            </a:fld>
            <a:endParaRPr lang="en-GB"/>
          </a:p>
        </p:txBody>
      </p:sp>
    </p:spTree>
    <p:extLst>
      <p:ext uri="{BB962C8B-B14F-4D97-AF65-F5344CB8AC3E}">
        <p14:creationId xmlns:p14="http://schemas.microsoft.com/office/powerpoint/2010/main" val="37057268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Prisoners’ childhood and family backgrounds (publishing.service.gov.uk)</a:t>
            </a:r>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47</a:t>
            </a:fld>
            <a:endParaRPr lang="en-GB"/>
          </a:p>
        </p:txBody>
      </p:sp>
    </p:spTree>
    <p:extLst>
      <p:ext uri="{BB962C8B-B14F-4D97-AF65-F5344CB8AC3E}">
        <p14:creationId xmlns:p14="http://schemas.microsoft.com/office/powerpoint/2010/main" val="506795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49</a:t>
            </a:fld>
            <a:endParaRPr lang="en-GB"/>
          </a:p>
        </p:txBody>
      </p:sp>
    </p:spTree>
    <p:extLst>
      <p:ext uri="{BB962C8B-B14F-4D97-AF65-F5344CB8AC3E}">
        <p14:creationId xmlns:p14="http://schemas.microsoft.com/office/powerpoint/2010/main" val="2806694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88654-3A3A-9786-FEE8-8A3AD1DC13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AF38E6-1AC4-85B0-4739-77833C5073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B2C8C0-3A05-EACE-95C1-801CF4505957}"/>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5" name="Footer Placeholder 4">
            <a:extLst>
              <a:ext uri="{FF2B5EF4-FFF2-40B4-BE49-F238E27FC236}">
                <a16:creationId xmlns:a16="http://schemas.microsoft.com/office/drawing/2014/main" id="{C70E58FF-6ADD-AD3C-D795-0BD44185B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8F898C-5528-411F-60AF-E4694B41861A}"/>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3314150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E5985-AB34-29A8-A032-9EDA874E97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6F5DA6-6A26-DF5B-D572-9DECC4CC8B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42B1A-E33B-CD45-43C4-89BB20FB79B9}"/>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5" name="Footer Placeholder 4">
            <a:extLst>
              <a:ext uri="{FF2B5EF4-FFF2-40B4-BE49-F238E27FC236}">
                <a16:creationId xmlns:a16="http://schemas.microsoft.com/office/drawing/2014/main" id="{35B96C29-CBFE-7B0C-D5FA-1CC32CCDE6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3A7114-90D5-ACA5-4148-DCD9B607FBE3}"/>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4119980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6E71-5D4E-B2B9-7196-C7493A35CF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A94951-22F8-733F-D71A-F1F013F780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2FFF8A-820E-FB43-D0CD-F7CD0A3EC023}"/>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5" name="Footer Placeholder 4">
            <a:extLst>
              <a:ext uri="{FF2B5EF4-FFF2-40B4-BE49-F238E27FC236}">
                <a16:creationId xmlns:a16="http://schemas.microsoft.com/office/drawing/2014/main" id="{F1A7DCCB-2C57-B63D-C22F-50EAA5551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14BACC-AB58-8BAD-D263-755EBF40DF2C}"/>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676641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6D859-61CD-78C6-10AA-D0F8D59590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EA5F61-32A9-6C83-5F8A-E88893B433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331F85-432F-47E3-F49A-7484861365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CCE20-84A0-9E93-2E07-E629FF5D3E96}"/>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6" name="Footer Placeholder 5">
            <a:extLst>
              <a:ext uri="{FF2B5EF4-FFF2-40B4-BE49-F238E27FC236}">
                <a16:creationId xmlns:a16="http://schemas.microsoft.com/office/drawing/2014/main" id="{1AD48A81-26A6-B8A6-7638-58004150F3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F352F3-011F-F09C-1178-374001EA2E1A}"/>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406926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23A16-DC5C-D420-1E3A-FF5E33B74C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6B21BC-C0FE-92C9-9FEC-4501A716C3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2D7B6-43E5-D322-1AD6-6DCE6A33DF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B2C0A6-0646-AAC2-D4C5-53FA5D7E31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905B3A-A60D-9B7E-5FCF-F7B11CF676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0B368C-3181-86A3-B949-8D450D2CC9F3}"/>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8" name="Footer Placeholder 7">
            <a:extLst>
              <a:ext uri="{FF2B5EF4-FFF2-40B4-BE49-F238E27FC236}">
                <a16:creationId xmlns:a16="http://schemas.microsoft.com/office/drawing/2014/main" id="{0426A4E2-707D-447B-F23C-384AF02B74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55D047-3D41-3D6C-F76E-98F902DB5E51}"/>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2487502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8E987-9A26-4545-32C5-1E970CEEF1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D687A0-83E1-0F84-58D6-D73DF0EA52FB}"/>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4" name="Footer Placeholder 3">
            <a:extLst>
              <a:ext uri="{FF2B5EF4-FFF2-40B4-BE49-F238E27FC236}">
                <a16:creationId xmlns:a16="http://schemas.microsoft.com/office/drawing/2014/main" id="{13CBE88F-457E-C7F1-DE03-E359253910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CF6859-393C-BE8D-81F6-75870D3FAC2C}"/>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154739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25DB00-4B6D-C155-7BAA-822615D51BC8}"/>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3" name="Footer Placeholder 2">
            <a:extLst>
              <a:ext uri="{FF2B5EF4-FFF2-40B4-BE49-F238E27FC236}">
                <a16:creationId xmlns:a16="http://schemas.microsoft.com/office/drawing/2014/main" id="{7ABF3983-54B4-2EF9-55B2-C8E268CE8C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5FC040-B82C-A409-B17D-6361C6F37C8F}"/>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245856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914B-BD55-257D-B415-3E8EBE2FCA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F4B720-7941-6D4C-BA56-296E4FDD00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32A1B5-0ED8-D80A-BF4C-798663ABBB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A4B808-776C-CCAF-2A74-553A54A2BE26}"/>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6" name="Footer Placeholder 5">
            <a:extLst>
              <a:ext uri="{FF2B5EF4-FFF2-40B4-BE49-F238E27FC236}">
                <a16:creationId xmlns:a16="http://schemas.microsoft.com/office/drawing/2014/main" id="{9C68B0D6-6E5F-3A7E-255D-C059990DE7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58F526-AEEE-BC84-775B-CA7D24BDFF41}"/>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2681337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9D03C-F882-097D-30BA-3E91FBD62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2FF838-7295-BD7E-342C-ED766EDFB1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CD4938-5CA4-B71F-9C93-08A87385F0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6BBDC3-2C42-FBCE-5EBB-0EDA73A5A486}"/>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6" name="Footer Placeholder 5">
            <a:extLst>
              <a:ext uri="{FF2B5EF4-FFF2-40B4-BE49-F238E27FC236}">
                <a16:creationId xmlns:a16="http://schemas.microsoft.com/office/drawing/2014/main" id="{8B6B1549-7A9F-ECCF-2E82-C211E0FE57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350F94-279A-3E4C-0D5F-5DE587E2968A}"/>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1148648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1BA4-43FF-21BC-8C1A-DC66D78E4E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78621D-4060-78F2-7242-F52932F645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D3843A-A50B-DE2B-A6FE-7044F92A0224}"/>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5" name="Footer Placeholder 4">
            <a:extLst>
              <a:ext uri="{FF2B5EF4-FFF2-40B4-BE49-F238E27FC236}">
                <a16:creationId xmlns:a16="http://schemas.microsoft.com/office/drawing/2014/main" id="{BC1FA716-F981-D891-D481-F12478E012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115E7-873B-FDAA-B188-48AC13FFD363}"/>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383826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F9E73E-C1E5-A04E-2417-4E0702C1C4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E0BD35-410D-6D67-CC31-CAC44335D2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2C04F-2233-31E2-2AB6-6EA38E254A44}"/>
              </a:ext>
            </a:extLst>
          </p:cNvPr>
          <p:cNvSpPr>
            <a:spLocks noGrp="1"/>
          </p:cNvSpPr>
          <p:nvPr>
            <p:ph type="dt" sz="half" idx="10"/>
          </p:nvPr>
        </p:nvSpPr>
        <p:spPr/>
        <p:txBody>
          <a:bodyPr/>
          <a:lstStyle/>
          <a:p>
            <a:fld id="{8583284B-C570-4B48-BA81-38FFE38D0FF8}" type="datetimeFigureOut">
              <a:rPr lang="en-GB" smtClean="0"/>
              <a:t>14/11/2024</a:t>
            </a:fld>
            <a:endParaRPr lang="en-GB"/>
          </a:p>
        </p:txBody>
      </p:sp>
      <p:sp>
        <p:nvSpPr>
          <p:cNvPr id="5" name="Footer Placeholder 4">
            <a:extLst>
              <a:ext uri="{FF2B5EF4-FFF2-40B4-BE49-F238E27FC236}">
                <a16:creationId xmlns:a16="http://schemas.microsoft.com/office/drawing/2014/main" id="{7C37CD10-B349-0819-20E1-AB2DF274C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E27E61-2542-B4E8-9768-EF67B60690AB}"/>
              </a:ext>
            </a:extLst>
          </p:cNvPr>
          <p:cNvSpPr>
            <a:spLocks noGrp="1"/>
          </p:cNvSpPr>
          <p:nvPr>
            <p:ph type="sldNum" sz="quarter" idx="12"/>
          </p:nvPr>
        </p:nvSpPr>
        <p:spPr/>
        <p:txBody>
          <a:bodyPr/>
          <a:lstStyle/>
          <a:p>
            <a:fld id="{8CB5C463-D5CB-4A0E-890C-534B44F19D28}" type="slidenum">
              <a:rPr lang="en-GB" smtClean="0"/>
              <a:t>‹#›</a:t>
            </a:fld>
            <a:endParaRPr lang="en-GB"/>
          </a:p>
        </p:txBody>
      </p:sp>
    </p:spTree>
    <p:extLst>
      <p:ext uri="{BB962C8B-B14F-4D97-AF65-F5344CB8AC3E}">
        <p14:creationId xmlns:p14="http://schemas.microsoft.com/office/powerpoint/2010/main" val="1594066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6BF8FC-BF2B-8942-5C9F-04313DF9D3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54ECDA-014E-AEA0-6B46-FD60FC03C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0916A-1EFF-2294-B150-9914A11E42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83284B-C570-4B48-BA81-38FFE38D0FF8}" type="datetimeFigureOut">
              <a:rPr lang="en-GB" smtClean="0"/>
              <a:t>14/11/2024</a:t>
            </a:fld>
            <a:endParaRPr lang="en-GB"/>
          </a:p>
        </p:txBody>
      </p:sp>
      <p:sp>
        <p:nvSpPr>
          <p:cNvPr id="5" name="Footer Placeholder 4">
            <a:extLst>
              <a:ext uri="{FF2B5EF4-FFF2-40B4-BE49-F238E27FC236}">
                <a16:creationId xmlns:a16="http://schemas.microsoft.com/office/drawing/2014/main" id="{D10348B4-CF44-C7C7-1A3F-E2A8B071F8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826AF87-34C0-432C-62EF-EDCBFDAD48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B5C463-D5CB-4A0E-890C-534B44F19D28}" type="slidenum">
              <a:rPr lang="en-GB" smtClean="0"/>
              <a:t>‹#›</a:t>
            </a:fld>
            <a:endParaRPr lang="en-GB"/>
          </a:p>
        </p:txBody>
      </p:sp>
    </p:spTree>
    <p:extLst>
      <p:ext uri="{BB962C8B-B14F-4D97-AF65-F5344CB8AC3E}">
        <p14:creationId xmlns:p14="http://schemas.microsoft.com/office/powerpoint/2010/main" val="13186929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jbs.cam.ac.uk/2022/look-and-build-dont-create-bias-in-identifying-criminal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pmc/articles/PMC3170096/"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ncbi.nlm.nih.gov/books/NBK62436/pdf/Bookshelf_NBK62436.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hyperlink" Target="https://www.jstor.org/stable/pdf/2882585.pdf?casa_token=_4yLmWPujGgAAAAA:wfNGYl0rHuxda56IOYu2S4dkNL-h3iq1gv6DfDj0jeuvCHy9vlnMgJZ7sgxo7ImmCPAHdpbH59c44A0oRmei1YlGRGMb48YxVPp2HFr_kWrqRNl-x2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hyperlink" Target="https://www-jstor-org.ezproxy.uwtsd.ac.uk/stable/pdf/1692299.pdf?refreqid=fastly-default%3Ae539a20b7fb5ae120062de9dad996ca6&amp;ab_segments=&amp;initiator=&amp;acceptTC=1"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tags" Target="../tags/tag2.xml"/><Relationship Id="rId4" Type="http://schemas.openxmlformats.org/officeDocument/2006/relationships/image" Target="../media/image35.png"/></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2.xml"/><Relationship Id="rId1" Type="http://schemas.openxmlformats.org/officeDocument/2006/relationships/video" Target="https://www.youtube.com/embed/dmBqwWlJg8U?feature=oembed" TargetMode="External"/><Relationship Id="rId4" Type="http://schemas.openxmlformats.org/officeDocument/2006/relationships/image" Target="../media/image41.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hyperlink" Target="https://librarysearch.uwtsd.ac.uk/discovery/fulldisplay?docid=alma99100363466602421&amp;context=L&amp;vid=44WHELF_UWTSD:44WHELF_UWTSD_VU1&amp;lang=en&amp;search_scope=MyInst_and_CI&amp;adaptor=Local%20Search%20Engine&amp;tab=Everything&amp;query=any,contains,intergenerational%20criminality&amp;offset=0"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justiceinspectorates.gov.uk/hmiprobation/research/the-evidence-base-youth-offending-services/specific-areas-of-delivery/family-relationships/#:~:text=Long%2Dterm%20research%20finds%20that,it%20is%20%27domestic%20abuse%27." TargetMode="Externa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4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3442" y="921715"/>
            <a:ext cx="5163022" cy="2635993"/>
          </a:xfrm>
        </p:spPr>
        <p:txBody>
          <a:bodyPr anchor="b">
            <a:normAutofit/>
          </a:bodyPr>
          <a:lstStyle/>
          <a:p>
            <a:pPr algn="l"/>
            <a:r>
              <a:rPr lang="en-GB" sz="4400"/>
              <a:t>THEORIES OF CRIME:</a:t>
            </a:r>
            <a:br>
              <a:rPr lang="en-GB" sz="4400"/>
            </a:br>
            <a:r>
              <a:rPr lang="en-GB" sz="4400"/>
              <a:t>POSITIVISM: Biological and Psychological</a:t>
            </a:r>
          </a:p>
        </p:txBody>
      </p:sp>
      <p:sp>
        <p:nvSpPr>
          <p:cNvPr id="11" name="Rectangle 10">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823442" y="4541263"/>
            <a:ext cx="4662957" cy="1395022"/>
          </a:xfrm>
        </p:spPr>
        <p:txBody>
          <a:bodyPr anchor="t">
            <a:normAutofit/>
          </a:bodyPr>
          <a:lstStyle/>
          <a:p>
            <a:pPr algn="l"/>
            <a:r>
              <a:rPr lang="en-GB">
                <a:solidFill>
                  <a:srgbClr val="FFFFFF"/>
                </a:solidFill>
              </a:rPr>
              <a:t>Laura Knight</a:t>
            </a:r>
          </a:p>
        </p:txBody>
      </p:sp>
      <p:pic>
        <p:nvPicPr>
          <p:cNvPr id="4" name="Picture 3">
            <a:extLst>
              <a:ext uri="{FF2B5EF4-FFF2-40B4-BE49-F238E27FC236}">
                <a16:creationId xmlns:a16="http://schemas.microsoft.com/office/drawing/2014/main" id="{CF3A4043-41D4-9A99-98C1-0AF881E20941}"/>
              </a:ext>
            </a:extLst>
          </p:cNvPr>
          <p:cNvPicPr>
            <a:picLocks noChangeAspect="1"/>
          </p:cNvPicPr>
          <p:nvPr/>
        </p:nvPicPr>
        <p:blipFill>
          <a:blip r:embed="rId3"/>
          <a:stretch>
            <a:fillRect/>
          </a:stretch>
        </p:blipFill>
        <p:spPr>
          <a:xfrm>
            <a:off x="7267332" y="463404"/>
            <a:ext cx="3776171" cy="5553193"/>
          </a:xfrm>
          <a:prstGeom prst="rect">
            <a:avLst/>
          </a:prstGeom>
        </p:spPr>
      </p:pic>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0688735"/>
      </p:ext>
    </p:extLst>
  </p:cSld>
  <p:clrMapOvr>
    <a:masterClrMapping/>
  </p:clrMapOvr>
  <mc:AlternateContent xmlns:mc="http://schemas.openxmlformats.org/markup-compatibility/2006" xmlns:p14="http://schemas.microsoft.com/office/powerpoint/2010/main">
    <mc:Choice Requires="p14">
      <p:transition p14:dur="0" advTm="15467"/>
    </mc:Choice>
    <mc:Fallback xmlns="">
      <p:transition advTm="15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Learning objectives</a:t>
            </a:r>
          </a:p>
        </p:txBody>
      </p:sp>
      <p:sp>
        <p:nvSpPr>
          <p:cNvPr id="3" name="Content Placeholder 2"/>
          <p:cNvSpPr>
            <a:spLocks noGrp="1"/>
          </p:cNvSpPr>
          <p:nvPr>
            <p:ph idx="1"/>
          </p:nvPr>
        </p:nvSpPr>
        <p:spPr>
          <a:xfrm>
            <a:off x="6503158" y="649480"/>
            <a:ext cx="4862447" cy="5546047"/>
          </a:xfrm>
        </p:spPr>
        <p:txBody>
          <a:bodyPr anchor="ctr">
            <a:normAutofit/>
          </a:bodyPr>
          <a:lstStyle/>
          <a:p>
            <a:pPr marL="0" indent="0">
              <a:buNone/>
            </a:pPr>
            <a:r>
              <a:rPr lang="en-GB" sz="2000"/>
              <a:t>By the end of this session, you should be able to . . . </a:t>
            </a:r>
          </a:p>
          <a:p>
            <a:pPr marL="514350" indent="-514350">
              <a:buFont typeface="+mj-lt"/>
              <a:buAutoNum type="arabicPeriod"/>
            </a:pPr>
            <a:r>
              <a:rPr lang="en-GB" sz="2000"/>
              <a:t>Explain the difference between biological and psychological explanations of crime</a:t>
            </a:r>
          </a:p>
          <a:p>
            <a:pPr marL="514350" indent="-514350">
              <a:buFont typeface="+mj-lt"/>
              <a:buAutoNum type="arabicPeriod"/>
            </a:pPr>
            <a:r>
              <a:rPr lang="en-GB" sz="2000"/>
              <a:t>Identify the key thinkers surrounding biological and psychological positivism</a:t>
            </a:r>
          </a:p>
          <a:p>
            <a:pPr marL="514350" indent="-514350">
              <a:buFont typeface="+mj-lt"/>
              <a:buAutoNum type="arabicPeriod"/>
            </a:pPr>
            <a:r>
              <a:rPr lang="en-GB" sz="2000"/>
              <a:t>Describe some of the limitations of these schools of thought</a:t>
            </a:r>
          </a:p>
        </p:txBody>
      </p:sp>
    </p:spTree>
    <p:extLst>
      <p:ext uri="{BB962C8B-B14F-4D97-AF65-F5344CB8AC3E}">
        <p14:creationId xmlns:p14="http://schemas.microsoft.com/office/powerpoint/2010/main" val="325176712"/>
      </p:ext>
    </p:extLst>
  </p:cSld>
  <p:clrMapOvr>
    <a:masterClrMapping/>
  </p:clrMapOvr>
  <mc:AlternateContent xmlns:mc="http://schemas.openxmlformats.org/markup-compatibility/2006" xmlns:p14="http://schemas.microsoft.com/office/powerpoint/2010/main">
    <mc:Choice Requires="p14">
      <p:transition spd="slow" p14:dur="2000" advTm="18146"/>
    </mc:Choice>
    <mc:Fallback xmlns="">
      <p:transition spd="slow" advTm="1814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348507" y="2446986"/>
            <a:ext cx="8355764" cy="309092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THINKPOINT?</a:t>
            </a:r>
          </a:p>
        </p:txBody>
      </p:sp>
      <p:sp>
        <p:nvSpPr>
          <p:cNvPr id="3" name="Content Placeholder 2"/>
          <p:cNvSpPr>
            <a:spLocks noGrp="1"/>
          </p:cNvSpPr>
          <p:nvPr>
            <p:ph idx="1"/>
          </p:nvPr>
        </p:nvSpPr>
        <p:spPr>
          <a:xfrm>
            <a:off x="3078051" y="2614410"/>
            <a:ext cx="8626220" cy="3475493"/>
          </a:xfrm>
        </p:spPr>
        <p:txBody>
          <a:bodyPr>
            <a:normAutofit/>
          </a:bodyPr>
          <a:lstStyle/>
          <a:p>
            <a:pPr marL="0" indent="0" algn="ctr">
              <a:buNone/>
            </a:pPr>
            <a:r>
              <a:rPr lang="en-GB" sz="5400" dirty="0">
                <a:solidFill>
                  <a:schemeClr val="bg1"/>
                </a:solidFill>
                <a:latin typeface="Bahnschrift Light SemiCondensed" panose="020B0502040204020203" pitchFamily="34" charset="0"/>
              </a:rPr>
              <a:t>WHAT IS POSTIVISM AND HOW DOES IT DIFFER FROM CLASSICISM?</a:t>
            </a:r>
          </a:p>
        </p:txBody>
      </p:sp>
    </p:spTree>
    <p:extLst>
      <p:ext uri="{BB962C8B-B14F-4D97-AF65-F5344CB8AC3E}">
        <p14:creationId xmlns:p14="http://schemas.microsoft.com/office/powerpoint/2010/main" val="3339660233"/>
      </p:ext>
    </p:extLst>
  </p:cSld>
  <p:clrMapOvr>
    <a:masterClrMapping/>
  </p:clrMapOvr>
  <mc:AlternateContent xmlns:mc="http://schemas.openxmlformats.org/markup-compatibility/2006" xmlns:p14="http://schemas.microsoft.com/office/powerpoint/2010/main">
    <mc:Choice Requires="p14">
      <p:transition spd="slow" p14:dur="2000" advTm="40762"/>
    </mc:Choice>
    <mc:Fallback xmlns="">
      <p:transition spd="slow" advTm="4076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1DDC3EB-2BBB-63AC-1384-0814ECDDCF1D}"/>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Positivism, punishment and rehabilitation</a:t>
            </a:r>
          </a:p>
        </p:txBody>
      </p:sp>
      <p:sp>
        <p:nvSpPr>
          <p:cNvPr id="3" name="Content Placeholder 2">
            <a:extLst>
              <a:ext uri="{FF2B5EF4-FFF2-40B4-BE49-F238E27FC236}">
                <a16:creationId xmlns:a16="http://schemas.microsoft.com/office/drawing/2014/main" id="{9FA8033F-79BF-6027-3EA7-6E77FD66433A}"/>
              </a:ext>
            </a:extLst>
          </p:cNvPr>
          <p:cNvSpPr>
            <a:spLocks noGrp="1"/>
          </p:cNvSpPr>
          <p:nvPr>
            <p:ph idx="1"/>
          </p:nvPr>
        </p:nvSpPr>
        <p:spPr>
          <a:xfrm>
            <a:off x="6464410" y="841247"/>
            <a:ext cx="4484536" cy="5340097"/>
          </a:xfrm>
        </p:spPr>
        <p:txBody>
          <a:bodyPr anchor="ctr">
            <a:normAutofit/>
          </a:bodyPr>
          <a:lstStyle/>
          <a:p>
            <a:r>
              <a:rPr lang="en-GB" sz="3200" b="1" dirty="0">
                <a:solidFill>
                  <a:schemeClr val="tx2"/>
                </a:solidFill>
              </a:rPr>
              <a:t>Classicism</a:t>
            </a:r>
            <a:r>
              <a:rPr lang="en-GB" sz="3200" dirty="0">
                <a:solidFill>
                  <a:schemeClr val="tx2"/>
                </a:solidFill>
              </a:rPr>
              <a:t>: Free will and punishing people for incorrect decisions</a:t>
            </a:r>
          </a:p>
          <a:p>
            <a:r>
              <a:rPr lang="en-GB" sz="3200" b="1" dirty="0">
                <a:solidFill>
                  <a:schemeClr val="tx2"/>
                </a:solidFill>
              </a:rPr>
              <a:t>Positivism</a:t>
            </a:r>
            <a:r>
              <a:rPr lang="en-GB" sz="3200" dirty="0">
                <a:solidFill>
                  <a:schemeClr val="tx2"/>
                </a:solidFill>
              </a:rPr>
              <a:t>: People offend when aspects of their lives which they cannot control make offending more likely.</a:t>
            </a:r>
          </a:p>
        </p:txBody>
      </p:sp>
    </p:spTree>
    <p:extLst>
      <p:ext uri="{BB962C8B-B14F-4D97-AF65-F5344CB8AC3E}">
        <p14:creationId xmlns:p14="http://schemas.microsoft.com/office/powerpoint/2010/main" val="158480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C437E-E191-5002-E971-88D4E052F050}"/>
              </a:ext>
            </a:extLst>
          </p:cNvPr>
          <p:cNvSpPr>
            <a:spLocks noGrp="1"/>
          </p:cNvSpPr>
          <p:nvPr>
            <p:ph type="title"/>
          </p:nvPr>
        </p:nvSpPr>
        <p:spPr>
          <a:xfrm>
            <a:off x="572493" y="238539"/>
            <a:ext cx="11018520" cy="1434415"/>
          </a:xfrm>
        </p:spPr>
        <p:txBody>
          <a:bodyPr anchor="b">
            <a:normAutofit/>
          </a:bodyPr>
          <a:lstStyle/>
          <a:p>
            <a:r>
              <a:rPr lang="en-GB" sz="3000" b="1"/>
              <a:t>IS PUNISHMENT APPROPRIATE IF THE OFFENCE WAS, AT LEAST PARTLY OUT OF THEIR CONTROL?????</a:t>
            </a:r>
            <a:br>
              <a:rPr lang="en-GB" sz="3000" b="1"/>
            </a:br>
            <a:endParaRPr lang="en-GB" sz="3000"/>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359F84B7-8E6D-7A14-6C4E-AE8B921CDE0F}"/>
              </a:ext>
            </a:extLst>
          </p:cNvPr>
          <p:cNvSpPr>
            <a:spLocks noGrp="1"/>
          </p:cNvSpPr>
          <p:nvPr>
            <p:ph idx="1"/>
          </p:nvPr>
        </p:nvSpPr>
        <p:spPr>
          <a:xfrm>
            <a:off x="572493" y="2071316"/>
            <a:ext cx="6713552" cy="4119172"/>
          </a:xfrm>
        </p:spPr>
        <p:txBody>
          <a:bodyPr anchor="t">
            <a:normAutofit/>
          </a:bodyPr>
          <a:lstStyle/>
          <a:p>
            <a:r>
              <a:rPr lang="en-GB" sz="2000"/>
              <a:t>‘</a:t>
            </a:r>
            <a:r>
              <a:rPr lang="en-GB" sz="2000" b="1"/>
              <a:t>Pathological’ </a:t>
            </a:r>
            <a:r>
              <a:rPr lang="en-GB" sz="2000"/>
              <a:t>– a particular type of behaviour is caused by a physical or mental condition.</a:t>
            </a:r>
          </a:p>
          <a:p>
            <a:endParaRPr lang="en-GB" sz="2000"/>
          </a:p>
          <a:p>
            <a:r>
              <a:rPr lang="en-GB" sz="2000"/>
              <a:t>Positivists suggest using treatment or rehabilitation to support the person to resist any biological, psychological or sociological pull to offend.</a:t>
            </a:r>
          </a:p>
          <a:p>
            <a:endParaRPr lang="en-GB" sz="2000"/>
          </a:p>
          <a:p>
            <a:r>
              <a:rPr lang="en-GB" sz="2000"/>
              <a:t>The treatment or rehabilitation needs to continue until the pathology is overcome; therefore, the length of treatment and the seriousness of the treatment may bear no relation to the seriousness of the offence. </a:t>
            </a:r>
          </a:p>
          <a:p>
            <a:endParaRPr lang="en-GB" sz="2000"/>
          </a:p>
        </p:txBody>
      </p:sp>
      <p:pic>
        <p:nvPicPr>
          <p:cNvPr id="4" name="Picture 3">
            <a:extLst>
              <a:ext uri="{FF2B5EF4-FFF2-40B4-BE49-F238E27FC236}">
                <a16:creationId xmlns:a16="http://schemas.microsoft.com/office/drawing/2014/main" id="{111CB839-8E00-E812-D5CA-4EEE46AAB4AD}"/>
              </a:ext>
            </a:extLst>
          </p:cNvPr>
          <p:cNvPicPr>
            <a:picLocks noChangeAspect="1"/>
          </p:cNvPicPr>
          <p:nvPr/>
        </p:nvPicPr>
        <p:blipFill>
          <a:blip r:embed="rId3"/>
          <a:srcRect l="1963" r="1829" b="-3"/>
          <a:stretch/>
        </p:blipFill>
        <p:spPr>
          <a:xfrm>
            <a:off x="7675658" y="2093976"/>
            <a:ext cx="3941064" cy="4096512"/>
          </a:xfrm>
          <a:prstGeom prst="rect">
            <a:avLst/>
          </a:prstGeom>
        </p:spPr>
      </p:pic>
    </p:spTree>
    <p:extLst>
      <p:ext uri="{BB962C8B-B14F-4D97-AF65-F5344CB8AC3E}">
        <p14:creationId xmlns:p14="http://schemas.microsoft.com/office/powerpoint/2010/main" val="27222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barn(inVertical)">
                                      <p:cBhvr>
                                        <p:cTn id="11" dur="500"/>
                                        <p:tgtEl>
                                          <p:spTgt spid="2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23">
                                            <p:txEl>
                                              <p:pRg st="2" end="2"/>
                                            </p:txEl>
                                          </p:spTgt>
                                        </p:tgtEl>
                                        <p:attrNameLst>
                                          <p:attrName>style.visibility</p:attrName>
                                        </p:attrNameLst>
                                      </p:cBhvr>
                                      <p:to>
                                        <p:strVal val="visible"/>
                                      </p:to>
                                    </p:set>
                                    <p:animEffect transition="in" filter="barn(inVertical)">
                                      <p:cBhvr>
                                        <p:cTn id="16" dur="500"/>
                                        <p:tgtEl>
                                          <p:spTgt spid="2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23">
                                            <p:txEl>
                                              <p:pRg st="4" end="4"/>
                                            </p:txEl>
                                          </p:spTgt>
                                        </p:tgtEl>
                                        <p:attrNameLst>
                                          <p:attrName>style.visibility</p:attrName>
                                        </p:attrNameLst>
                                      </p:cBhvr>
                                      <p:to>
                                        <p:strVal val="visible"/>
                                      </p:to>
                                    </p:set>
                                    <p:animEffect transition="in" filter="wipe(down)">
                                      <p:cBhvr>
                                        <p:cTn id="21" dur="500"/>
                                        <p:tgtEl>
                                          <p:spTgt spid="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421" y="-442023"/>
            <a:ext cx="10869248" cy="1687513"/>
          </a:xfrm>
        </p:spPr>
        <p:txBody>
          <a:bodyPr/>
          <a:lstStyle/>
          <a:p>
            <a:r>
              <a:rPr lang="en-GB" dirty="0"/>
              <a:t>BIOLOGICAL POSITIVISM</a:t>
            </a:r>
          </a:p>
        </p:txBody>
      </p:sp>
      <p:sp>
        <p:nvSpPr>
          <p:cNvPr id="4" name="TextBox 3"/>
          <p:cNvSpPr txBox="1"/>
          <p:nvPr/>
        </p:nvSpPr>
        <p:spPr>
          <a:xfrm>
            <a:off x="4350342" y="3575226"/>
            <a:ext cx="3928056" cy="830997"/>
          </a:xfrm>
          <a:prstGeom prst="rect">
            <a:avLst/>
          </a:prstGeom>
          <a:solidFill>
            <a:schemeClr val="tx2">
              <a:lumMod val="10000"/>
              <a:lumOff val="90000"/>
            </a:schemeClr>
          </a:solidFill>
        </p:spPr>
        <p:txBody>
          <a:bodyPr wrap="square" rtlCol="0">
            <a:spAutoFit/>
          </a:bodyPr>
          <a:lstStyle/>
          <a:p>
            <a:r>
              <a:rPr lang="en-GB" sz="4800" dirty="0">
                <a:latin typeface="Cambria Math" panose="02040503050406030204" pitchFamily="18" charset="0"/>
                <a:ea typeface="Cambria Math" panose="02040503050406030204" pitchFamily="18" charset="0"/>
              </a:rPr>
              <a:t>‘BORN BAD’?</a:t>
            </a:r>
          </a:p>
        </p:txBody>
      </p:sp>
      <p:pic>
        <p:nvPicPr>
          <p:cNvPr id="5" name="Picture 4"/>
          <p:cNvPicPr>
            <a:picLocks noChangeAspect="1"/>
          </p:cNvPicPr>
          <p:nvPr/>
        </p:nvPicPr>
        <p:blipFill>
          <a:blip r:embed="rId3"/>
          <a:stretch>
            <a:fillRect/>
          </a:stretch>
        </p:blipFill>
        <p:spPr>
          <a:xfrm>
            <a:off x="393141" y="1690754"/>
            <a:ext cx="1952625" cy="2343150"/>
          </a:xfrm>
          <a:prstGeom prst="rect">
            <a:avLst/>
          </a:prstGeom>
        </p:spPr>
      </p:pic>
      <p:sp>
        <p:nvSpPr>
          <p:cNvPr id="6" name="TextBox 5"/>
          <p:cNvSpPr txBox="1"/>
          <p:nvPr/>
        </p:nvSpPr>
        <p:spPr>
          <a:xfrm>
            <a:off x="2550017" y="2678806"/>
            <a:ext cx="2897746" cy="923330"/>
          </a:xfrm>
          <a:prstGeom prst="rect">
            <a:avLst/>
          </a:prstGeom>
          <a:noFill/>
        </p:spPr>
        <p:txBody>
          <a:bodyPr wrap="square" rtlCol="0">
            <a:spAutoFit/>
          </a:bodyPr>
          <a:lstStyle/>
          <a:p>
            <a:r>
              <a:rPr lang="en-GB" b="1" i="1" dirty="0">
                <a:solidFill>
                  <a:srgbClr val="00B0F0"/>
                </a:solidFill>
              </a:rPr>
              <a:t>Franz Joseph Gall: </a:t>
            </a:r>
            <a:r>
              <a:rPr lang="en-GB" dirty="0"/>
              <a:t>which physical traits are linked to criminal behaviour?</a:t>
            </a:r>
          </a:p>
        </p:txBody>
      </p:sp>
      <p:pic>
        <p:nvPicPr>
          <p:cNvPr id="7" name="Picture 6"/>
          <p:cNvPicPr>
            <a:picLocks noChangeAspect="1"/>
          </p:cNvPicPr>
          <p:nvPr/>
        </p:nvPicPr>
        <p:blipFill>
          <a:blip r:embed="rId4"/>
          <a:stretch>
            <a:fillRect/>
          </a:stretch>
        </p:blipFill>
        <p:spPr>
          <a:xfrm>
            <a:off x="1598154" y="4266280"/>
            <a:ext cx="1847850" cy="2466975"/>
          </a:xfrm>
          <a:prstGeom prst="rect">
            <a:avLst/>
          </a:prstGeom>
        </p:spPr>
      </p:pic>
      <p:sp>
        <p:nvSpPr>
          <p:cNvPr id="8" name="TextBox 7"/>
          <p:cNvSpPr txBox="1"/>
          <p:nvPr/>
        </p:nvSpPr>
        <p:spPr>
          <a:xfrm>
            <a:off x="3644721" y="5267459"/>
            <a:ext cx="1996225" cy="923330"/>
          </a:xfrm>
          <a:prstGeom prst="rect">
            <a:avLst/>
          </a:prstGeom>
          <a:noFill/>
        </p:spPr>
        <p:txBody>
          <a:bodyPr wrap="square" rtlCol="0">
            <a:spAutoFit/>
          </a:bodyPr>
          <a:lstStyle/>
          <a:p>
            <a:r>
              <a:rPr lang="en-GB" b="1" i="1" dirty="0">
                <a:solidFill>
                  <a:srgbClr val="92D050"/>
                </a:solidFill>
              </a:rPr>
              <a:t>Cesare Lombroso </a:t>
            </a:r>
            <a:r>
              <a:rPr lang="en-GB" dirty="0"/>
              <a:t>(1876)</a:t>
            </a:r>
          </a:p>
          <a:p>
            <a:r>
              <a:rPr lang="en-GB" dirty="0"/>
              <a:t>‘Biological freaks’</a:t>
            </a:r>
          </a:p>
        </p:txBody>
      </p:sp>
      <p:pic>
        <p:nvPicPr>
          <p:cNvPr id="9" name="Picture 8"/>
          <p:cNvPicPr>
            <a:picLocks noChangeAspect="1"/>
          </p:cNvPicPr>
          <p:nvPr/>
        </p:nvPicPr>
        <p:blipFill>
          <a:blip r:embed="rId5"/>
          <a:stretch>
            <a:fillRect/>
          </a:stretch>
        </p:blipFill>
        <p:spPr>
          <a:xfrm>
            <a:off x="7216999" y="4390474"/>
            <a:ext cx="1905000" cy="2400300"/>
          </a:xfrm>
          <a:prstGeom prst="rect">
            <a:avLst/>
          </a:prstGeom>
        </p:spPr>
      </p:pic>
      <p:sp>
        <p:nvSpPr>
          <p:cNvPr id="10" name="TextBox 9"/>
          <p:cNvSpPr txBox="1"/>
          <p:nvPr/>
        </p:nvSpPr>
        <p:spPr>
          <a:xfrm>
            <a:off x="9272789" y="4816699"/>
            <a:ext cx="1687132" cy="1477328"/>
          </a:xfrm>
          <a:prstGeom prst="rect">
            <a:avLst/>
          </a:prstGeom>
          <a:noFill/>
        </p:spPr>
        <p:txBody>
          <a:bodyPr wrap="square" rtlCol="0">
            <a:spAutoFit/>
          </a:bodyPr>
          <a:lstStyle/>
          <a:p>
            <a:r>
              <a:rPr lang="en-GB" b="1" i="1" dirty="0">
                <a:solidFill>
                  <a:srgbClr val="7030A0"/>
                </a:solidFill>
              </a:rPr>
              <a:t>Enrico </a:t>
            </a:r>
            <a:r>
              <a:rPr lang="en-GB" b="1" i="1" dirty="0" err="1">
                <a:solidFill>
                  <a:srgbClr val="7030A0"/>
                </a:solidFill>
              </a:rPr>
              <a:t>Ferri</a:t>
            </a:r>
            <a:r>
              <a:rPr lang="en-GB" b="1" i="1" dirty="0">
                <a:solidFill>
                  <a:srgbClr val="7030A0"/>
                </a:solidFill>
              </a:rPr>
              <a:t> (1856-1929)</a:t>
            </a:r>
          </a:p>
          <a:p>
            <a:r>
              <a:rPr lang="en-GB" dirty="0"/>
              <a:t>Born bad, insane or social circumstance</a:t>
            </a:r>
          </a:p>
        </p:txBody>
      </p:sp>
      <p:pic>
        <p:nvPicPr>
          <p:cNvPr id="11" name="Picture 10"/>
          <p:cNvPicPr>
            <a:picLocks noChangeAspect="1"/>
          </p:cNvPicPr>
          <p:nvPr/>
        </p:nvPicPr>
        <p:blipFill>
          <a:blip r:embed="rId6"/>
          <a:stretch>
            <a:fillRect/>
          </a:stretch>
        </p:blipFill>
        <p:spPr>
          <a:xfrm>
            <a:off x="7508382" y="1515396"/>
            <a:ext cx="1947153" cy="1814747"/>
          </a:xfrm>
          <a:prstGeom prst="rect">
            <a:avLst/>
          </a:prstGeom>
        </p:spPr>
      </p:pic>
      <p:sp>
        <p:nvSpPr>
          <p:cNvPr id="12" name="TextBox 11"/>
          <p:cNvSpPr txBox="1"/>
          <p:nvPr/>
        </p:nvSpPr>
        <p:spPr>
          <a:xfrm>
            <a:off x="9620518" y="1828800"/>
            <a:ext cx="2228045" cy="646331"/>
          </a:xfrm>
          <a:prstGeom prst="rect">
            <a:avLst/>
          </a:prstGeom>
          <a:solidFill>
            <a:schemeClr val="bg1"/>
          </a:solidFill>
        </p:spPr>
        <p:txBody>
          <a:bodyPr wrap="square" rtlCol="0">
            <a:spAutoFit/>
          </a:bodyPr>
          <a:lstStyle/>
          <a:p>
            <a:r>
              <a:rPr lang="en-GB" b="1" i="1" dirty="0">
                <a:solidFill>
                  <a:srgbClr val="0070C0"/>
                </a:solidFill>
              </a:rPr>
              <a:t>William Sheldon </a:t>
            </a:r>
          </a:p>
          <a:p>
            <a:r>
              <a:rPr lang="en-GB" dirty="0"/>
              <a:t>Somatotyping</a:t>
            </a:r>
          </a:p>
        </p:txBody>
      </p:sp>
    </p:spTree>
    <p:extLst>
      <p:ext uri="{BB962C8B-B14F-4D97-AF65-F5344CB8AC3E}">
        <p14:creationId xmlns:p14="http://schemas.microsoft.com/office/powerpoint/2010/main" val="282257512"/>
      </p:ext>
    </p:extLst>
  </p:cSld>
  <p:clrMapOvr>
    <a:masterClrMapping/>
  </p:clrMapOvr>
  <mc:AlternateContent xmlns:mc="http://schemas.openxmlformats.org/markup-compatibility/2006" xmlns:p14="http://schemas.microsoft.com/office/powerpoint/2010/main">
    <mc:Choice Requires="p14">
      <p:transition spd="slow" p14:dur="2000" advTm="68321"/>
    </mc:Choice>
    <mc:Fallback xmlns="">
      <p:transition spd="slow" advTm="6832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5000"/>
              <a:t>Cesare Lombroso</a:t>
            </a:r>
            <a:br>
              <a:rPr lang="en-GB" sz="5000"/>
            </a:br>
            <a:endParaRPr lang="en-GB" sz="5000"/>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pPr marL="0" indent="0">
              <a:buNone/>
            </a:pPr>
            <a:r>
              <a:rPr lang="en-GB" sz="1900" b="1" u="sng">
                <a:latin typeface="Arial" panose="020B0604020202020204" pitchFamily="34" charset="0"/>
                <a:cs typeface="Arial" panose="020B0604020202020204" pitchFamily="34" charset="0"/>
              </a:rPr>
              <a:t>1. Criminals were biological freaks who had failed to evolve - </a:t>
            </a:r>
            <a:r>
              <a:rPr lang="en-GB" sz="1900">
                <a:latin typeface="Arial" panose="020B0604020202020204" pitchFamily="34" charset="0"/>
                <a:cs typeface="Arial" panose="020B0604020202020204" pitchFamily="34" charset="0"/>
              </a:rPr>
              <a:t>ATAVISM</a:t>
            </a:r>
          </a:p>
          <a:p>
            <a:pPr marL="0" indent="0">
              <a:buNone/>
            </a:pPr>
            <a:r>
              <a:rPr lang="en-GB" sz="1900" b="1" u="sng">
                <a:latin typeface="Arial" panose="020B0604020202020204" pitchFamily="34" charset="0"/>
                <a:cs typeface="Arial" panose="020B0604020202020204" pitchFamily="34" charset="0"/>
              </a:rPr>
              <a:t>2. Criminals could be identified by their physical features:</a:t>
            </a:r>
          </a:p>
          <a:p>
            <a:pPr marL="0" indent="0">
              <a:buNone/>
            </a:pPr>
            <a:r>
              <a:rPr lang="en-GB" sz="1900" b="1"/>
              <a:t>Thief</a:t>
            </a:r>
            <a:r>
              <a:rPr lang="en-GB" sz="1900"/>
              <a:t>: expressive face, small wandering eyes</a:t>
            </a:r>
          </a:p>
          <a:p>
            <a:pPr marL="0" indent="0">
              <a:buNone/>
            </a:pPr>
            <a:r>
              <a:rPr lang="en-GB" sz="1900" b="1"/>
              <a:t>Murderers</a:t>
            </a:r>
            <a:r>
              <a:rPr lang="en-GB" sz="1900"/>
              <a:t>: big-hawk like noses</a:t>
            </a:r>
          </a:p>
          <a:p>
            <a:pPr marL="0" indent="0">
              <a:buNone/>
            </a:pPr>
            <a:r>
              <a:rPr lang="en-GB" sz="1900" b="1"/>
              <a:t>Rapists</a:t>
            </a:r>
            <a:r>
              <a:rPr lang="en-GB" sz="1900"/>
              <a:t>: ‘Jug ears’</a:t>
            </a:r>
          </a:p>
          <a:p>
            <a:pPr marL="0" indent="0">
              <a:buNone/>
            </a:pPr>
            <a:r>
              <a:rPr lang="en-GB" sz="1900" b="1"/>
              <a:t>Females</a:t>
            </a:r>
            <a:r>
              <a:rPr lang="en-GB" sz="1900"/>
              <a:t>: lustful, immodest, shorter, more wrinkled and had darker hair than ‘normal’ women.</a:t>
            </a:r>
          </a:p>
        </p:txBody>
      </p:sp>
      <p:pic>
        <p:nvPicPr>
          <p:cNvPr id="6" name="Picture 5">
            <a:extLst>
              <a:ext uri="{FF2B5EF4-FFF2-40B4-BE49-F238E27FC236}">
                <a16:creationId xmlns:a16="http://schemas.microsoft.com/office/drawing/2014/main" id="{92188DD9-EC48-C7A3-292D-963680A5B385}"/>
              </a:ext>
            </a:extLst>
          </p:cNvPr>
          <p:cNvPicPr>
            <a:picLocks noChangeAspect="1"/>
          </p:cNvPicPr>
          <p:nvPr/>
        </p:nvPicPr>
        <p:blipFill rotWithShape="1">
          <a:blip r:embed="rId3"/>
          <a:srcRect t="374" r="1" b="375"/>
          <a:stretch/>
        </p:blipFill>
        <p:spPr>
          <a:xfrm>
            <a:off x="6341736" y="640080"/>
            <a:ext cx="4973591" cy="5577840"/>
          </a:xfrm>
          <a:prstGeom prst="rect">
            <a:avLst/>
          </a:prstGeom>
        </p:spPr>
      </p:pic>
    </p:spTree>
    <p:extLst>
      <p:ext uri="{BB962C8B-B14F-4D97-AF65-F5344CB8AC3E}">
        <p14:creationId xmlns:p14="http://schemas.microsoft.com/office/powerpoint/2010/main" val="260815604"/>
      </p:ext>
    </p:extLst>
  </p:cSld>
  <p:clrMapOvr>
    <a:masterClrMapping/>
  </p:clrMapOvr>
  <mc:AlternateContent xmlns:mc="http://schemas.openxmlformats.org/markup-compatibility/2006" xmlns:p14="http://schemas.microsoft.com/office/powerpoint/2010/main">
    <mc:Choice Requires="p14">
      <p:transition spd="slow" p14:dur="2000" advTm="193539"/>
    </mc:Choice>
    <mc:Fallback xmlns="">
      <p:transition spd="slow" advTm="19353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1F91D-A267-E574-D447-D2FB1B0BDEC2}"/>
              </a:ext>
            </a:extLst>
          </p:cNvPr>
          <p:cNvSpPr>
            <a:spLocks noGrp="1"/>
          </p:cNvSpPr>
          <p:nvPr>
            <p:ph type="title"/>
          </p:nvPr>
        </p:nvSpPr>
        <p:spPr>
          <a:xfrm>
            <a:off x="630936" y="640080"/>
            <a:ext cx="4818888" cy="1481328"/>
          </a:xfrm>
        </p:spPr>
        <p:txBody>
          <a:bodyPr anchor="b">
            <a:normAutofit/>
          </a:bodyPr>
          <a:lstStyle/>
          <a:p>
            <a:r>
              <a:rPr lang="en-GB" sz="5400"/>
              <a:t>Lombroso</a:t>
            </a:r>
          </a:p>
        </p:txBody>
      </p:sp>
      <p:sp>
        <p:nvSpPr>
          <p:cNvPr id="1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8">
            <a:extLst>
              <a:ext uri="{FF2B5EF4-FFF2-40B4-BE49-F238E27FC236}">
                <a16:creationId xmlns:a16="http://schemas.microsoft.com/office/drawing/2014/main" id="{5E4584BB-D839-5CE2-0EC0-A55B8FCBFF9D}"/>
              </a:ext>
            </a:extLst>
          </p:cNvPr>
          <p:cNvSpPr>
            <a:spLocks noGrp="1"/>
          </p:cNvSpPr>
          <p:nvPr>
            <p:ph idx="1"/>
          </p:nvPr>
        </p:nvSpPr>
        <p:spPr>
          <a:xfrm>
            <a:off x="630936" y="2660904"/>
            <a:ext cx="4818888" cy="3547872"/>
          </a:xfrm>
        </p:spPr>
        <p:txBody>
          <a:bodyPr anchor="t">
            <a:normAutofit/>
          </a:bodyPr>
          <a:lstStyle/>
          <a:p>
            <a:r>
              <a:rPr lang="en-US" sz="2000"/>
              <a:t>- Idea has since been rejected (see Rock, 2007)</a:t>
            </a:r>
          </a:p>
          <a:p>
            <a:r>
              <a:rPr lang="en-US" sz="2000"/>
              <a:t>- Remembered for his methodology: he collected data to test his theory, rather than just proposing it</a:t>
            </a:r>
          </a:p>
          <a:p>
            <a:r>
              <a:rPr lang="en-US" sz="2000"/>
              <a:t>- ‘Father of criminology’: he insisted on taking a scientific approach to explaining crime.</a:t>
            </a:r>
          </a:p>
          <a:p>
            <a:r>
              <a:rPr lang="en-US" sz="2000"/>
              <a:t>- Lombroso was willing to be flexible and to amend his theories depending on any new evidence.</a:t>
            </a:r>
          </a:p>
        </p:txBody>
      </p:sp>
      <p:pic>
        <p:nvPicPr>
          <p:cNvPr id="5" name="Content Placeholder 4">
            <a:extLst>
              <a:ext uri="{FF2B5EF4-FFF2-40B4-BE49-F238E27FC236}">
                <a16:creationId xmlns:a16="http://schemas.microsoft.com/office/drawing/2014/main" id="{C5B414C9-19B7-5443-7055-A1FC71F69FC2}"/>
              </a:ext>
            </a:extLst>
          </p:cNvPr>
          <p:cNvPicPr>
            <a:picLocks noChangeAspect="1"/>
          </p:cNvPicPr>
          <p:nvPr/>
        </p:nvPicPr>
        <p:blipFill rotWithShape="1">
          <a:blip r:embed="rId3"/>
          <a:srcRect l="13843" r="940" b="-2"/>
          <a:stretch/>
        </p:blipFill>
        <p:spPr>
          <a:xfrm>
            <a:off x="6939146" y="640080"/>
            <a:ext cx="3778771" cy="5577840"/>
          </a:xfrm>
          <a:prstGeom prst="rect">
            <a:avLst/>
          </a:prstGeom>
        </p:spPr>
      </p:pic>
    </p:spTree>
    <p:extLst>
      <p:ext uri="{BB962C8B-B14F-4D97-AF65-F5344CB8AC3E}">
        <p14:creationId xmlns:p14="http://schemas.microsoft.com/office/powerpoint/2010/main" val="1941826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Franz Joseph Gall</a:t>
            </a:r>
          </a:p>
        </p:txBody>
      </p:sp>
      <p:sp>
        <p:nvSpPr>
          <p:cNvPr id="1033"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rcRect r="1" b="5672"/>
          <a:stretch/>
        </p:blipFill>
        <p:spPr>
          <a:xfrm>
            <a:off x="580675" y="2619784"/>
            <a:ext cx="3182050" cy="3600041"/>
          </a:xfrm>
          <a:prstGeom prst="rect">
            <a:avLst/>
          </a:prstGeom>
        </p:spPr>
      </p:pic>
      <p:pic>
        <p:nvPicPr>
          <p:cNvPr id="1026" name="Picture 2" descr="http://www.intropsych.com/ch01_psychology_and_science/01phren.jpg"/>
          <p:cNvPicPr>
            <a:picLocks noChangeAspect="1" noChangeArrowheads="1"/>
          </p:cNvPicPr>
          <p:nvPr/>
        </p:nvPicPr>
        <p:blipFill>
          <a:blip r:embed="rId4" cstate="print">
            <a:extLst>
              <a:ext uri="{28A0092B-C50C-407E-A947-70E740481C1C}">
                <a14:useLocalDpi xmlns:a14="http://schemas.microsoft.com/office/drawing/2010/main" val="0"/>
              </a:ext>
            </a:extLst>
          </a:blip>
          <a:srcRect t="3551" r="-1" b="-1"/>
          <a:stretch/>
        </p:blipFill>
        <p:spPr bwMode="auto">
          <a:xfrm>
            <a:off x="4504988" y="2619784"/>
            <a:ext cx="3182024" cy="36000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srcRect l="1867" r="7194" b="3"/>
          <a:stretch/>
        </p:blipFill>
        <p:spPr>
          <a:xfrm>
            <a:off x="8429280" y="2619784"/>
            <a:ext cx="3182039" cy="3600041"/>
          </a:xfrm>
          <a:prstGeom prst="rect">
            <a:avLst/>
          </a:prstGeom>
        </p:spPr>
      </p:pic>
    </p:spTree>
    <p:extLst>
      <p:ext uri="{BB962C8B-B14F-4D97-AF65-F5344CB8AC3E}">
        <p14:creationId xmlns:p14="http://schemas.microsoft.com/office/powerpoint/2010/main" val="1531830689"/>
      </p:ext>
    </p:extLst>
  </p:cSld>
  <p:clrMapOvr>
    <a:masterClrMapping/>
  </p:clrMapOvr>
  <mc:AlternateContent xmlns:mc="http://schemas.openxmlformats.org/markup-compatibility/2006" xmlns:p14="http://schemas.microsoft.com/office/powerpoint/2010/main">
    <mc:Choice Requires="p14">
      <p:transition spd="slow" p14:dur="2000" advTm="100784"/>
    </mc:Choice>
    <mc:Fallback xmlns="">
      <p:transition spd="slow" advTm="100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rPr>
              <a:t>William Sheldon</a:t>
            </a:r>
          </a:p>
        </p:txBody>
      </p:sp>
      <p:sp>
        <p:nvSpPr>
          <p:cNvPr id="1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b="1"/>
              <a:t>Endomorphs</a:t>
            </a:r>
            <a:r>
              <a:rPr lang="en-US" sz="2200"/>
              <a:t> - rounded, soft</a:t>
            </a:r>
          </a:p>
          <a:p>
            <a:pPr indent="-228600">
              <a:lnSpc>
                <a:spcPct val="90000"/>
              </a:lnSpc>
              <a:spcAft>
                <a:spcPts val="600"/>
              </a:spcAft>
              <a:buFont typeface="Arial" panose="020B0604020202020204" pitchFamily="34" charset="0"/>
              <a:buChar char="•"/>
            </a:pPr>
            <a:r>
              <a:rPr lang="en-US" sz="2200"/>
              <a:t>	      - relaxed, comfortable</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1"/>
              <a:t>Mesomorphs</a:t>
            </a:r>
            <a:r>
              <a:rPr lang="en-US" sz="2200"/>
              <a:t> – Square, muscular</a:t>
            </a:r>
          </a:p>
          <a:p>
            <a:pPr indent="-228600">
              <a:lnSpc>
                <a:spcPct val="90000"/>
              </a:lnSpc>
              <a:spcAft>
                <a:spcPts val="600"/>
              </a:spcAft>
              <a:buFont typeface="Arial" panose="020B0604020202020204" pitchFamily="34" charset="0"/>
              <a:buChar char="•"/>
            </a:pPr>
            <a:r>
              <a:rPr lang="en-US" sz="2200"/>
              <a:t>	       - assertive, aggressive</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1"/>
              <a:t>Ectomorphs</a:t>
            </a:r>
            <a:r>
              <a:rPr lang="en-US" sz="2200"/>
              <a:t> – Thin, fine boned</a:t>
            </a:r>
          </a:p>
          <a:p>
            <a:pPr indent="-228600">
              <a:lnSpc>
                <a:spcPct val="90000"/>
              </a:lnSpc>
              <a:spcAft>
                <a:spcPts val="600"/>
              </a:spcAft>
              <a:buFont typeface="Arial" panose="020B0604020202020204" pitchFamily="34" charset="0"/>
              <a:buChar char="•"/>
            </a:pPr>
            <a:r>
              <a:rPr lang="en-US" sz="2200"/>
              <a:t>                      - Introverted, sensitive</a:t>
            </a:r>
          </a:p>
          <a:p>
            <a:pPr indent="-228600">
              <a:lnSpc>
                <a:spcPct val="90000"/>
              </a:lnSpc>
              <a:spcAft>
                <a:spcPts val="600"/>
              </a:spcAft>
              <a:buFont typeface="Arial" panose="020B0604020202020204" pitchFamily="34" charset="0"/>
              <a:buChar char="•"/>
            </a:pPr>
            <a:endParaRPr lang="en-US" sz="2200"/>
          </a:p>
        </p:txBody>
      </p:sp>
      <p:pic>
        <p:nvPicPr>
          <p:cNvPr id="9" name="Content Placeholder 8"/>
          <p:cNvPicPr>
            <a:picLocks noGrp="1" noChangeAspect="1"/>
          </p:cNvPicPr>
          <p:nvPr>
            <p:ph idx="1"/>
          </p:nvPr>
        </p:nvPicPr>
        <p:blipFill>
          <a:blip r:embed="rId3"/>
          <a:stretch>
            <a:fillRect/>
          </a:stretch>
        </p:blipFill>
        <p:spPr>
          <a:xfrm>
            <a:off x="6099048" y="1002792"/>
            <a:ext cx="5458968" cy="4852416"/>
          </a:xfrm>
          <a:prstGeom prst="rect">
            <a:avLst/>
          </a:prstGeom>
        </p:spPr>
      </p:pic>
    </p:spTree>
    <p:extLst>
      <p:ext uri="{BB962C8B-B14F-4D97-AF65-F5344CB8AC3E}">
        <p14:creationId xmlns:p14="http://schemas.microsoft.com/office/powerpoint/2010/main" val="2266676266"/>
      </p:ext>
    </p:extLst>
  </p:cSld>
  <p:clrMapOvr>
    <a:masterClrMapping/>
  </p:clrMapOvr>
  <mc:AlternateContent xmlns:mc="http://schemas.openxmlformats.org/markup-compatibility/2006" xmlns:p14="http://schemas.microsoft.com/office/powerpoint/2010/main">
    <mc:Choice Requires="p14">
      <p:transition spd="slow" p14:dur="2000" advTm="118349"/>
    </mc:Choice>
    <mc:Fallback xmlns="">
      <p:transition spd="slow" advTm="11834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AE42-5FC4-42FA-01E4-281D74C87877}"/>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CCC39822-BF3F-D6DF-DE37-5FD1BDCF7821}"/>
              </a:ext>
            </a:extLst>
          </p:cNvPr>
          <p:cNvSpPr>
            <a:spLocks noGrp="1"/>
          </p:cNvSpPr>
          <p:nvPr>
            <p:ph idx="1"/>
          </p:nvPr>
        </p:nvSpPr>
        <p:spPr>
          <a:xfrm>
            <a:off x="9292949" y="4033362"/>
            <a:ext cx="2060851" cy="2331719"/>
          </a:xfrm>
        </p:spPr>
        <p:txBody>
          <a:bodyPr/>
          <a:lstStyle/>
          <a:p>
            <a:r>
              <a:rPr lang="en-GB" dirty="0">
                <a:solidFill>
                  <a:schemeClr val="tx2">
                    <a:lumMod val="50000"/>
                    <a:lumOff val="50000"/>
                  </a:schemeClr>
                </a:solidFill>
              </a:rPr>
              <a:t>Francis Galton (1883)</a:t>
            </a:r>
          </a:p>
          <a:p>
            <a:r>
              <a:rPr lang="en-GB" dirty="0">
                <a:solidFill>
                  <a:schemeClr val="tx2">
                    <a:lumMod val="50000"/>
                    <a:lumOff val="50000"/>
                  </a:schemeClr>
                </a:solidFill>
              </a:rPr>
              <a:t>Berry (1988)</a:t>
            </a:r>
          </a:p>
        </p:txBody>
      </p:sp>
      <p:sp>
        <p:nvSpPr>
          <p:cNvPr id="5" name="Rectangle 4">
            <a:extLst>
              <a:ext uri="{FF2B5EF4-FFF2-40B4-BE49-F238E27FC236}">
                <a16:creationId xmlns:a16="http://schemas.microsoft.com/office/drawing/2014/main" id="{6626CA33-0C48-7556-946A-47C8CBDFF7AC}"/>
              </a:ext>
            </a:extLst>
          </p:cNvPr>
          <p:cNvSpPr/>
          <p:nvPr/>
        </p:nvSpPr>
        <p:spPr>
          <a:xfrm>
            <a:off x="463274" y="2163592"/>
            <a:ext cx="10312952"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Do you judge people on their looks?</a:t>
            </a:r>
          </a:p>
        </p:txBody>
      </p:sp>
      <p:pic>
        <p:nvPicPr>
          <p:cNvPr id="6" name="Picture 5">
            <a:extLst>
              <a:ext uri="{FF2B5EF4-FFF2-40B4-BE49-F238E27FC236}">
                <a16:creationId xmlns:a16="http://schemas.microsoft.com/office/drawing/2014/main" id="{D4563C6B-69CF-1A51-BCDA-3F89D112C23C}"/>
              </a:ext>
            </a:extLst>
          </p:cNvPr>
          <p:cNvPicPr>
            <a:picLocks noChangeAspect="1"/>
          </p:cNvPicPr>
          <p:nvPr/>
        </p:nvPicPr>
        <p:blipFill>
          <a:blip r:embed="rId3"/>
          <a:stretch>
            <a:fillRect/>
          </a:stretch>
        </p:blipFill>
        <p:spPr>
          <a:xfrm>
            <a:off x="3790950" y="3213568"/>
            <a:ext cx="5153025" cy="2625257"/>
          </a:xfrm>
          <a:prstGeom prst="rect">
            <a:avLst/>
          </a:prstGeom>
        </p:spPr>
      </p:pic>
      <p:pic>
        <p:nvPicPr>
          <p:cNvPr id="7" name="Picture 6">
            <a:hlinkClick r:id="rId4"/>
            <a:extLst>
              <a:ext uri="{FF2B5EF4-FFF2-40B4-BE49-F238E27FC236}">
                <a16:creationId xmlns:a16="http://schemas.microsoft.com/office/drawing/2014/main" id="{B2F8BDAC-F0F4-4DD0-A076-FE8E6E90F09A}"/>
              </a:ext>
            </a:extLst>
          </p:cNvPr>
          <p:cNvPicPr>
            <a:picLocks noChangeAspect="1"/>
          </p:cNvPicPr>
          <p:nvPr/>
        </p:nvPicPr>
        <p:blipFill>
          <a:blip r:embed="rId5"/>
          <a:stretch>
            <a:fillRect/>
          </a:stretch>
        </p:blipFill>
        <p:spPr>
          <a:xfrm>
            <a:off x="73818" y="1367144"/>
            <a:ext cx="12044364" cy="4123711"/>
          </a:xfrm>
          <a:prstGeom prst="rect">
            <a:avLst/>
          </a:prstGeom>
        </p:spPr>
      </p:pic>
    </p:spTree>
    <p:extLst>
      <p:ext uri="{BB962C8B-B14F-4D97-AF65-F5344CB8AC3E}">
        <p14:creationId xmlns:p14="http://schemas.microsoft.com/office/powerpoint/2010/main" val="304261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5"/>
                                        </p:tgtEl>
                                        <p:attrNameLst>
                                          <p:attrName>style.visibility</p:attrName>
                                        </p:attrNameLst>
                                      </p:cBhvr>
                                      <p:to>
                                        <p:strVal val="hidden"/>
                                      </p:to>
                                    </p:set>
                                  </p:childTnLst>
                                </p:cTn>
                              </p:par>
                              <p:par>
                                <p:cTn id="31" presetID="1" presetClass="exit" presetSubtype="0" fill="hold" nodeType="withEffect">
                                  <p:stCondLst>
                                    <p:cond delay="0"/>
                                  </p:stCondLst>
                                  <p:childTnLst>
                                    <p:set>
                                      <p:cBhvr>
                                        <p:cTn id="32" dur="1" fill="hold">
                                          <p:stCondLst>
                                            <p:cond delay="0"/>
                                          </p:stCondLst>
                                        </p:cTn>
                                        <p:tgtEl>
                                          <p:spTgt spid="6"/>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1"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anim calcmode="lin" valueType="num">
                                      <p:cBhvr additive="base">
                                        <p:cTn id="45" dur="500" fill="hold"/>
                                        <p:tgtEl>
                                          <p:spTgt spid="7"/>
                                        </p:tgtEl>
                                        <p:attrNameLst>
                                          <p:attrName>ppt_x</p:attrName>
                                        </p:attrNameLst>
                                      </p:cBhvr>
                                      <p:tavLst>
                                        <p:tav tm="0">
                                          <p:val>
                                            <p:strVal val="#ppt_x"/>
                                          </p:val>
                                        </p:tav>
                                        <p:tav tm="100000">
                                          <p:val>
                                            <p:strVal val="#ppt_x"/>
                                          </p:val>
                                        </p:tav>
                                      </p:tavLst>
                                    </p:anim>
                                    <p:anim calcmode="lin" valueType="num">
                                      <p:cBhvr additive="base">
                                        <p:cTn id="4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P spid="5" grpId="0"/>
      <p:bldP spid="5"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6F7E2-BC59-582A-8FAB-15FADB1A9FB0}"/>
              </a:ext>
            </a:extLst>
          </p:cNvPr>
          <p:cNvSpPr>
            <a:spLocks noGrp="1"/>
          </p:cNvSpPr>
          <p:nvPr>
            <p:ph type="title"/>
          </p:nvPr>
        </p:nvSpPr>
        <p:spPr>
          <a:xfrm>
            <a:off x="484552" y="365125"/>
            <a:ext cx="5022630" cy="2430030"/>
          </a:xfrm>
        </p:spPr>
        <p:txBody>
          <a:bodyPr vert="horz" lIns="91440" tIns="45720" rIns="91440" bIns="45720" rtlCol="0">
            <a:normAutofit/>
          </a:bodyPr>
          <a:lstStyle/>
          <a:p>
            <a:pPr>
              <a:lnSpc>
                <a:spcPct val="90000"/>
              </a:lnSpc>
            </a:pPr>
            <a:r>
              <a:rPr lang="en-US" sz="4200" dirty="0"/>
              <a:t>Biological theories – </a:t>
            </a:r>
            <a:br>
              <a:rPr lang="en-US" sz="4200" dirty="0"/>
            </a:br>
            <a:r>
              <a:rPr lang="en-US" sz="4200" dirty="0"/>
              <a:t>Brain structure and function</a:t>
            </a:r>
          </a:p>
        </p:txBody>
      </p:sp>
      <p:pic>
        <p:nvPicPr>
          <p:cNvPr id="5" name="Content Placeholder 4">
            <a:extLst>
              <a:ext uri="{FF2B5EF4-FFF2-40B4-BE49-F238E27FC236}">
                <a16:creationId xmlns:a16="http://schemas.microsoft.com/office/drawing/2014/main" id="{7C0A1BAE-D22A-4A50-00B5-4D9AAB8E587E}"/>
              </a:ext>
            </a:extLst>
          </p:cNvPr>
          <p:cNvPicPr>
            <a:picLocks noChangeAspect="1"/>
          </p:cNvPicPr>
          <p:nvPr/>
        </p:nvPicPr>
        <p:blipFill>
          <a:blip r:embed="rId3"/>
          <a:srcRect t="13848" r="1" b="18656"/>
          <a:stretch/>
        </p:blipFill>
        <p:spPr>
          <a:xfrm>
            <a:off x="6083644" y="3429000"/>
            <a:ext cx="6108356" cy="3432333"/>
          </a:xfrm>
          <a:prstGeom prst="rect">
            <a:avLst/>
          </a:prstGeom>
        </p:spPr>
      </p:pic>
      <p:pic>
        <p:nvPicPr>
          <p:cNvPr id="7" name="Content Placeholder 6">
            <a:extLst>
              <a:ext uri="{FF2B5EF4-FFF2-40B4-BE49-F238E27FC236}">
                <a16:creationId xmlns:a16="http://schemas.microsoft.com/office/drawing/2014/main" id="{63E22521-4389-CB63-07BB-9F91A0F60B16}"/>
              </a:ext>
            </a:extLst>
          </p:cNvPr>
          <p:cNvPicPr>
            <a:picLocks noChangeAspect="1"/>
          </p:cNvPicPr>
          <p:nvPr/>
        </p:nvPicPr>
        <p:blipFill>
          <a:blip r:embed="rId4"/>
          <a:srcRect r="1" b="3120"/>
          <a:stretch/>
        </p:blipFill>
        <p:spPr>
          <a:xfrm>
            <a:off x="6083644" y="10"/>
            <a:ext cx="6108356" cy="3432323"/>
          </a:xfrm>
          <a:prstGeom prst="rect">
            <a:avLst/>
          </a:prstGeom>
        </p:spPr>
      </p:pic>
      <p:pic>
        <p:nvPicPr>
          <p:cNvPr id="6" name="Picture 5">
            <a:extLst>
              <a:ext uri="{FF2B5EF4-FFF2-40B4-BE49-F238E27FC236}">
                <a16:creationId xmlns:a16="http://schemas.microsoft.com/office/drawing/2014/main" id="{F3B8C1B8-C41A-265A-84D2-27EAD57E1619}"/>
              </a:ext>
            </a:extLst>
          </p:cNvPr>
          <p:cNvPicPr>
            <a:picLocks noChangeAspect="1"/>
          </p:cNvPicPr>
          <p:nvPr/>
        </p:nvPicPr>
        <p:blipFill>
          <a:blip r:embed="rId5"/>
          <a:stretch>
            <a:fillRect/>
          </a:stretch>
        </p:blipFill>
        <p:spPr>
          <a:xfrm>
            <a:off x="850659" y="3060542"/>
            <a:ext cx="4290416" cy="3432333"/>
          </a:xfrm>
          <a:prstGeom prst="rect">
            <a:avLst/>
          </a:prstGeom>
        </p:spPr>
      </p:pic>
    </p:spTree>
    <p:extLst>
      <p:ext uri="{BB962C8B-B14F-4D97-AF65-F5344CB8AC3E}">
        <p14:creationId xmlns:p14="http://schemas.microsoft.com/office/powerpoint/2010/main" val="271952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Chemical and Biochemical factors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srcRect r="5745" b="1"/>
          <a:stretch/>
        </p:blipFill>
        <p:spPr>
          <a:xfrm>
            <a:off x="4654296" y="706185"/>
            <a:ext cx="7214616" cy="5418198"/>
          </a:xfrm>
          <a:prstGeom prst="rect">
            <a:avLst/>
          </a:prstGeom>
        </p:spPr>
      </p:pic>
      <p:sp>
        <p:nvSpPr>
          <p:cNvPr id="5" name="TextBox 4"/>
          <p:cNvSpPr txBox="1"/>
          <p:nvPr/>
        </p:nvSpPr>
        <p:spPr>
          <a:xfrm>
            <a:off x="484552" y="2837329"/>
            <a:ext cx="5331229" cy="3339634"/>
          </a:xfrm>
          <a:prstGeom prst="rect">
            <a:avLst/>
          </a:prstGeom>
        </p:spPr>
        <p:txBody>
          <a:bodyPr vert="horz" lIns="91440" tIns="45720" rIns="91440" bIns="45720" rtlCol="0">
            <a:normAutofit/>
          </a:bodyPr>
          <a:lstStyle/>
          <a:p>
            <a:pPr>
              <a:lnSpc>
                <a:spcPct val="120000"/>
              </a:lnSpc>
              <a:spcAft>
                <a:spcPts val="600"/>
              </a:spcAft>
            </a:pPr>
            <a:endParaRPr lang="en-US" dirty="0"/>
          </a:p>
        </p:txBody>
      </p:sp>
    </p:spTree>
    <p:extLst>
      <p:ext uri="{BB962C8B-B14F-4D97-AF65-F5344CB8AC3E}">
        <p14:creationId xmlns:p14="http://schemas.microsoft.com/office/powerpoint/2010/main" val="4135773226"/>
      </p:ext>
    </p:extLst>
  </p:cSld>
  <p:clrMapOvr>
    <a:masterClrMapping/>
  </p:clrMapOvr>
  <mc:AlternateContent xmlns:mc="http://schemas.openxmlformats.org/markup-compatibility/2006" xmlns:p14="http://schemas.microsoft.com/office/powerpoint/2010/main">
    <mc:Choice Requires="p14">
      <p:transition spd="slow" p14:dur="2000" advTm="80958"/>
    </mc:Choice>
    <mc:Fallback xmlns="">
      <p:transition spd="slow" advTm="8095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FC4C7B-74E7-43F8-AD46-7D12A1E1603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cs typeface="Calibri Light"/>
              </a:rPr>
              <a:t>Positivism: Chemical and biochemical influences</a:t>
            </a:r>
            <a:endParaRPr lang="en-GB" sz="4000">
              <a:solidFill>
                <a:srgbClr val="FFFFFF"/>
              </a:solidFill>
            </a:endParaRPr>
          </a:p>
        </p:txBody>
      </p:sp>
      <p:sp>
        <p:nvSpPr>
          <p:cNvPr id="3" name="Content Placeholder 2">
            <a:extLst>
              <a:ext uri="{FF2B5EF4-FFF2-40B4-BE49-F238E27FC236}">
                <a16:creationId xmlns:a16="http://schemas.microsoft.com/office/drawing/2014/main" id="{B8288721-ED26-4F9A-BAD5-213983A52B68}"/>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cs typeface="Calibri" panose="020F0502020204030204"/>
              </a:rPr>
              <a:t>WHAT DO YOU THINK?</a:t>
            </a:r>
          </a:p>
          <a:p>
            <a:pPr marL="0" indent="0">
              <a:buNone/>
            </a:pPr>
            <a:r>
              <a:rPr lang="en-GB" sz="2000">
                <a:cs typeface="Calibri" panose="020F0502020204030204"/>
              </a:rPr>
              <a:t>Which drug do you think is responsible for the following symptoms?</a:t>
            </a:r>
          </a:p>
          <a:p>
            <a:pPr marL="0" indent="0">
              <a:buNone/>
            </a:pPr>
            <a:r>
              <a:rPr lang="en-GB" sz="2000" b="1">
                <a:cs typeface="Calibri" panose="020F0502020204030204"/>
              </a:rPr>
              <a:t>Drug A:</a:t>
            </a:r>
            <a:r>
              <a:rPr lang="en-GB" sz="2000">
                <a:cs typeface="Calibri" panose="020F0502020204030204"/>
              </a:rPr>
              <a:t> Whilst often unpleasant to start with, once people become accustomed to this drug they usually get addicted and find it hard to stop. Most users find it difficult to get through the day without this substance, they often need it as soon as they wake and multiple times throughout the day. If they don't get the drug they can become irritable, inattentive and moody. This drug probably kills more people than any other drug. The drug is unpleasant and risks causing serious harm to non-users – every year a number of innocent people are killed.</a:t>
            </a:r>
          </a:p>
        </p:txBody>
      </p:sp>
    </p:spTree>
    <p:extLst>
      <p:ext uri="{BB962C8B-B14F-4D97-AF65-F5344CB8AC3E}">
        <p14:creationId xmlns:p14="http://schemas.microsoft.com/office/powerpoint/2010/main" val="1426400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060151-4AED-49E0-961F-CD4C1BFDE976}"/>
              </a:ext>
            </a:extLst>
          </p:cNvPr>
          <p:cNvSpPr>
            <a:spLocks noGrp="1"/>
          </p:cNvSpPr>
          <p:nvPr>
            <p:ph type="title"/>
          </p:nvPr>
        </p:nvSpPr>
        <p:spPr>
          <a:xfrm>
            <a:off x="826396" y="586855"/>
            <a:ext cx="4230100" cy="3387497"/>
          </a:xfrm>
        </p:spPr>
        <p:txBody>
          <a:bodyPr anchor="b">
            <a:normAutofit/>
          </a:bodyPr>
          <a:lstStyle/>
          <a:p>
            <a:pPr algn="r"/>
            <a:r>
              <a:rPr lang="en-GB" sz="3400">
                <a:solidFill>
                  <a:srgbClr val="FFFFFF"/>
                </a:solidFill>
                <a:ea typeface="+mj-lt"/>
                <a:cs typeface="+mj-lt"/>
              </a:rPr>
              <a:t>Positivism: Chemical and biochemical influences</a:t>
            </a:r>
            <a:endParaRPr lang="en-US" sz="3400">
              <a:solidFill>
                <a:srgbClr val="FFFFFF"/>
              </a:solidFill>
            </a:endParaRPr>
          </a:p>
        </p:txBody>
      </p:sp>
      <p:sp>
        <p:nvSpPr>
          <p:cNvPr id="3" name="Content Placeholder 2">
            <a:extLst>
              <a:ext uri="{FF2B5EF4-FFF2-40B4-BE49-F238E27FC236}">
                <a16:creationId xmlns:a16="http://schemas.microsoft.com/office/drawing/2014/main" id="{FCE9EA92-5712-4E57-925E-E8120B2B7ED2}"/>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b="1">
                <a:cs typeface="Calibri" panose="020F0502020204030204"/>
              </a:rPr>
              <a:t>Drug B</a:t>
            </a:r>
            <a:r>
              <a:rPr lang="en-GB" sz="2000">
                <a:cs typeface="Calibri" panose="020F0502020204030204"/>
              </a:rPr>
              <a:t>: This depressant drug can affect mood and behaviour negatively. It is physically addictive and withdrawal is particularly unpleasant – in some of the worst cases drug users suffer epileptic seizures and hallucinations when withdrawing. This drug is strongly linked to depression and violence. </a:t>
            </a:r>
          </a:p>
        </p:txBody>
      </p:sp>
    </p:spTree>
    <p:extLst>
      <p:ext uri="{BB962C8B-B14F-4D97-AF65-F5344CB8AC3E}">
        <p14:creationId xmlns:p14="http://schemas.microsoft.com/office/powerpoint/2010/main" val="1572333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A7374D-CF37-4722-9323-8F6326DEA803}"/>
              </a:ext>
            </a:extLst>
          </p:cNvPr>
          <p:cNvSpPr>
            <a:spLocks noGrp="1"/>
          </p:cNvSpPr>
          <p:nvPr>
            <p:ph type="title"/>
          </p:nvPr>
        </p:nvSpPr>
        <p:spPr>
          <a:xfrm>
            <a:off x="826396" y="586855"/>
            <a:ext cx="4230100" cy="3387497"/>
          </a:xfrm>
        </p:spPr>
        <p:txBody>
          <a:bodyPr anchor="b">
            <a:normAutofit/>
          </a:bodyPr>
          <a:lstStyle/>
          <a:p>
            <a:pPr algn="r"/>
            <a:r>
              <a:rPr lang="en-GB" sz="3400">
                <a:solidFill>
                  <a:srgbClr val="FFFFFF"/>
                </a:solidFill>
                <a:ea typeface="+mj-lt"/>
                <a:cs typeface="+mj-lt"/>
              </a:rPr>
              <a:t>Positivism: Chemical and biochemical influences</a:t>
            </a:r>
            <a:endParaRPr lang="en-US" sz="3400">
              <a:solidFill>
                <a:srgbClr val="FFFFFF"/>
              </a:solidFill>
            </a:endParaRPr>
          </a:p>
        </p:txBody>
      </p:sp>
      <p:sp>
        <p:nvSpPr>
          <p:cNvPr id="3" name="Content Placeholder 2">
            <a:extLst>
              <a:ext uri="{FF2B5EF4-FFF2-40B4-BE49-F238E27FC236}">
                <a16:creationId xmlns:a16="http://schemas.microsoft.com/office/drawing/2014/main" id="{6CCA4920-21FC-48FF-BB5B-FF45B19BD492}"/>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b="1">
                <a:cs typeface="Calibri" panose="020F0502020204030204"/>
              </a:rPr>
              <a:t>Drug C: </a:t>
            </a:r>
            <a:r>
              <a:rPr lang="en-GB" sz="2000">
                <a:cs typeface="Calibri" panose="020F0502020204030204"/>
              </a:rPr>
              <a:t>This stimulant drug is psychologically addictive. These drug users feel that they can't face life unless they have their fix. Most of these drug users have to take the drug at least once a day. If they can't get hold of their drug these users become edgy, irritable, depressed and restless. Heavy users suffer palpitations, dizziness, headaches, migraine and insomnia.</a:t>
            </a:r>
            <a:endParaRPr lang="en-GB" sz="2000" b="1">
              <a:cs typeface="Calibri" panose="020F0502020204030204"/>
            </a:endParaRPr>
          </a:p>
        </p:txBody>
      </p:sp>
    </p:spTree>
    <p:extLst>
      <p:ext uri="{BB962C8B-B14F-4D97-AF65-F5344CB8AC3E}">
        <p14:creationId xmlns:p14="http://schemas.microsoft.com/office/powerpoint/2010/main" val="4108838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0F3E5-A493-4B67-A6C7-14519E4C8144}"/>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Drug A: Tobacco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C390523-E875-4BFA-BEC9-128749B682D0}"/>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Clr>
                <a:schemeClr val="accent1"/>
              </a:buClr>
              <a:buFont typeface="Arial" panose="020B0604020202020204" pitchFamily="34" charset="0"/>
              <a:buChar char="•"/>
            </a:pPr>
            <a:r>
              <a:rPr lang="en-US" sz="2200"/>
              <a:t>Cigarettes have caused many deaths through fires in people's homes but have also caused mass deaths, e.g. when Bradford football stadium caught fire and 56 people were killed due to a dropped cigarette end.</a:t>
            </a:r>
          </a:p>
        </p:txBody>
      </p:sp>
      <p:pic>
        <p:nvPicPr>
          <p:cNvPr id="4" name="Picture 4">
            <a:extLst>
              <a:ext uri="{FF2B5EF4-FFF2-40B4-BE49-F238E27FC236}">
                <a16:creationId xmlns:a16="http://schemas.microsoft.com/office/drawing/2014/main" id="{59F374AC-363E-4012-A774-BC97E69F0ECC}"/>
              </a:ext>
            </a:extLst>
          </p:cNvPr>
          <p:cNvPicPr>
            <a:picLocks noGrp="1" noChangeAspect="1"/>
          </p:cNvPicPr>
          <p:nvPr>
            <p:ph idx="1"/>
          </p:nvPr>
        </p:nvPicPr>
        <p:blipFill rotWithShape="1">
          <a:blip r:embed="rId3"/>
          <a:srcRect l="13526" r="170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45661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C7C38-E650-446D-BCFA-704DA037C638}"/>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rPr>
              <a:t>Drug B: Alcohol</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E908C15-D3B5-465A-A793-E61C3AB09D47}"/>
              </a:ext>
            </a:extLst>
          </p:cNvPr>
          <p:cNvSpPr txBox="1"/>
          <p:nvPr/>
        </p:nvSpPr>
        <p:spPr>
          <a:xfrm>
            <a:off x="630936" y="2660904"/>
            <a:ext cx="4818888" cy="3547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0000" lnSpcReduction="20000"/>
          </a:bodyPr>
          <a:lstStyle/>
          <a:p>
            <a:pPr indent="-228600">
              <a:lnSpc>
                <a:spcPct val="90000"/>
              </a:lnSpc>
              <a:spcAft>
                <a:spcPts val="600"/>
              </a:spcAft>
              <a:buClr>
                <a:schemeClr val="accent1"/>
              </a:buClr>
              <a:buFont typeface="Arial" panose="020B0604020202020204" pitchFamily="34" charset="0"/>
              <a:buChar char="•"/>
            </a:pPr>
            <a:r>
              <a:rPr lang="en-US" sz="2300" dirty="0">
                <a:latin typeface="Arial" panose="020B0604020202020204" pitchFamily="34" charset="0"/>
                <a:cs typeface="Arial" panose="020B0604020202020204" pitchFamily="34" charset="0"/>
              </a:rPr>
              <a:t>-</a:t>
            </a:r>
            <a:r>
              <a:rPr lang="en-GB" sz="2300" b="0" i="0" dirty="0">
                <a:solidFill>
                  <a:srgbClr val="001D35"/>
                </a:solidFill>
                <a:effectLst/>
                <a:latin typeface="Arial" panose="020B0604020202020204" pitchFamily="34" charset="0"/>
                <a:cs typeface="Arial" panose="020B0604020202020204" pitchFamily="34" charset="0"/>
              </a:rPr>
              <a:t>The cost of alcohol-related crime in the UK is estimated to be around £14.58 billion per year in England.</a:t>
            </a:r>
          </a:p>
          <a:p>
            <a:pPr>
              <a:lnSpc>
                <a:spcPct val="90000"/>
              </a:lnSpc>
              <a:spcAft>
                <a:spcPts val="600"/>
              </a:spcAft>
              <a:buClr>
                <a:schemeClr val="accent1"/>
              </a:buClr>
            </a:pPr>
            <a:endParaRPr lang="en-US" sz="2300" dirty="0">
              <a:latin typeface="Arial" panose="020B0604020202020204" pitchFamily="34" charset="0"/>
              <a:cs typeface="Arial" panose="020B0604020202020204" pitchFamily="34" charset="0"/>
            </a:endParaRPr>
          </a:p>
          <a:p>
            <a:pPr indent="-228600">
              <a:lnSpc>
                <a:spcPct val="90000"/>
              </a:lnSpc>
              <a:spcAft>
                <a:spcPts val="600"/>
              </a:spcAft>
              <a:buClr>
                <a:schemeClr val="accent1"/>
              </a:buClr>
              <a:buFont typeface="Arial" panose="020B0604020202020204" pitchFamily="34" charset="0"/>
              <a:buChar char="•"/>
            </a:pPr>
            <a:r>
              <a:rPr lang="en-US" sz="2300" dirty="0">
                <a:latin typeface="Arial" panose="020B0604020202020204" pitchFamily="34" charset="0"/>
                <a:cs typeface="Arial" panose="020B0604020202020204" pitchFamily="34" charset="0"/>
              </a:rPr>
              <a:t>- Victims believed the offender to be under the influence of alcohol in 53% of all violent  incidents</a:t>
            </a:r>
          </a:p>
          <a:p>
            <a:pPr indent="-228600">
              <a:lnSpc>
                <a:spcPct val="90000"/>
              </a:lnSpc>
              <a:spcAft>
                <a:spcPts val="600"/>
              </a:spcAft>
              <a:buClr>
                <a:schemeClr val="accent1"/>
              </a:buClr>
              <a:buFont typeface="Arial" panose="020B0604020202020204" pitchFamily="34" charset="0"/>
              <a:buChar char="•"/>
            </a:pPr>
            <a:endParaRPr lang="en-US" sz="2300" dirty="0">
              <a:latin typeface="Arial" panose="020B0604020202020204" pitchFamily="34" charset="0"/>
              <a:cs typeface="Arial" panose="020B0604020202020204" pitchFamily="34" charset="0"/>
            </a:endParaRPr>
          </a:p>
          <a:p>
            <a:pPr indent="-228600">
              <a:lnSpc>
                <a:spcPct val="90000"/>
              </a:lnSpc>
              <a:spcAft>
                <a:spcPts val="600"/>
              </a:spcAft>
              <a:buClr>
                <a:schemeClr val="accent1"/>
              </a:buClr>
              <a:buFont typeface="Arial" panose="020B0604020202020204" pitchFamily="34" charset="0"/>
              <a:buChar char="•"/>
            </a:pPr>
            <a:r>
              <a:rPr lang="en-GB" sz="2300" dirty="0">
                <a:solidFill>
                  <a:srgbClr val="2C2A29"/>
                </a:solidFill>
                <a:latin typeface="Arial" panose="020B0604020202020204" pitchFamily="34" charset="0"/>
                <a:cs typeface="Arial" panose="020B0604020202020204" pitchFamily="34" charset="0"/>
              </a:rPr>
              <a:t>By</a:t>
            </a:r>
            <a:r>
              <a:rPr lang="en-GB" sz="2300" b="0" i="0" dirty="0">
                <a:solidFill>
                  <a:srgbClr val="2C2A29"/>
                </a:solidFill>
                <a:effectLst/>
                <a:latin typeface="Arial" panose="020B0604020202020204" pitchFamily="34" charset="0"/>
                <a:cs typeface="Arial" panose="020B0604020202020204" pitchFamily="34" charset="0"/>
              </a:rPr>
              <a:t> lowering inhibitions and impairing judgement alcohol can increase both aggression and the willingness to take risks. The </a:t>
            </a:r>
            <a:r>
              <a:rPr lang="en-GB" sz="2300" i="0" u="sng" dirty="0">
                <a:solidFill>
                  <a:srgbClr val="F86800"/>
                </a:solidFill>
                <a:effectLst/>
                <a:latin typeface="Arial" panose="020B0604020202020204" pitchFamily="34" charset="0"/>
                <a:cs typeface="Arial" panose="020B0604020202020204" pitchFamily="34" charset="0"/>
                <a:hlinkClick r:id="rId3"/>
              </a:rPr>
              <a:t>science on this issue is complex</a:t>
            </a:r>
            <a:r>
              <a:rPr lang="en-GB" sz="2300" i="0" u="sng" dirty="0">
                <a:solidFill>
                  <a:srgbClr val="2C2A29"/>
                </a:solidFill>
                <a:effectLst/>
                <a:latin typeface="Arial" panose="020B0604020202020204" pitchFamily="34" charset="0"/>
                <a:cs typeface="Arial" panose="020B0604020202020204" pitchFamily="34" charset="0"/>
              </a:rPr>
              <a:t>, </a:t>
            </a:r>
            <a:r>
              <a:rPr lang="en-GB" sz="2300" b="0" i="0" dirty="0">
                <a:solidFill>
                  <a:srgbClr val="2C2A29"/>
                </a:solidFill>
                <a:effectLst/>
                <a:latin typeface="Arial" panose="020B0604020202020204" pitchFamily="34" charset="0"/>
                <a:cs typeface="Arial" panose="020B0604020202020204" pitchFamily="34" charset="0"/>
              </a:rPr>
              <a:t>but we know from experience that drunkenness can trigger violent behaviour in a wide range of contexts.</a:t>
            </a:r>
            <a:endParaRPr lang="en-US" sz="2300" dirty="0">
              <a:latin typeface="Arial" panose="020B0604020202020204" pitchFamily="34" charset="0"/>
              <a:cs typeface="Arial" panose="020B0604020202020204" pitchFamily="34" charset="0"/>
            </a:endParaRPr>
          </a:p>
          <a:p>
            <a:pPr indent="-228600">
              <a:lnSpc>
                <a:spcPct val="90000"/>
              </a:lnSpc>
              <a:spcAft>
                <a:spcPts val="600"/>
              </a:spcAft>
              <a:buClr>
                <a:schemeClr val="accent1"/>
              </a:buClr>
              <a:buFont typeface="Arial" panose="020B0604020202020204" pitchFamily="34" charset="0"/>
              <a:buChar char="•"/>
            </a:pPr>
            <a:endParaRPr lang="en-US" sz="2200" dirty="0"/>
          </a:p>
          <a:p>
            <a:pPr>
              <a:lnSpc>
                <a:spcPct val="90000"/>
              </a:lnSpc>
              <a:spcAft>
                <a:spcPts val="600"/>
              </a:spcAft>
              <a:buClr>
                <a:schemeClr val="accent1"/>
              </a:buClr>
            </a:pPr>
            <a:r>
              <a:rPr lang="en-US" sz="2200" dirty="0"/>
              <a:t>Alcohol Change UK (2024)</a:t>
            </a:r>
          </a:p>
          <a:p>
            <a:pPr indent="-228600">
              <a:lnSpc>
                <a:spcPct val="90000"/>
              </a:lnSpc>
              <a:spcAft>
                <a:spcPts val="600"/>
              </a:spcAft>
              <a:buClr>
                <a:schemeClr val="accent1"/>
              </a:buClr>
              <a:buFont typeface="Arial" panose="020B0604020202020204" pitchFamily="34" charset="0"/>
              <a:buChar char="•"/>
            </a:pPr>
            <a:endParaRPr lang="en-US" sz="2200" dirty="0"/>
          </a:p>
        </p:txBody>
      </p:sp>
      <p:pic>
        <p:nvPicPr>
          <p:cNvPr id="4" name="Picture 4">
            <a:extLst>
              <a:ext uri="{FF2B5EF4-FFF2-40B4-BE49-F238E27FC236}">
                <a16:creationId xmlns:a16="http://schemas.microsoft.com/office/drawing/2014/main" id="{A388B501-A8BD-4449-B111-A41714700933}"/>
              </a:ext>
            </a:extLst>
          </p:cNvPr>
          <p:cNvPicPr>
            <a:picLocks noGrp="1" noChangeAspect="1"/>
          </p:cNvPicPr>
          <p:nvPr>
            <p:ph idx="1"/>
          </p:nvPr>
        </p:nvPicPr>
        <p:blipFill rotWithShape="1">
          <a:blip r:embed="rId4"/>
          <a:srcRect l="2485" r="2" b="2"/>
          <a:stretch/>
        </p:blipFill>
        <p:spPr>
          <a:xfrm>
            <a:off x="6099048" y="1329719"/>
            <a:ext cx="5458968" cy="4198561"/>
          </a:xfrm>
          <a:prstGeom prst="rect">
            <a:avLst/>
          </a:prstGeom>
        </p:spPr>
      </p:pic>
    </p:spTree>
    <p:extLst>
      <p:ext uri="{BB962C8B-B14F-4D97-AF65-F5344CB8AC3E}">
        <p14:creationId xmlns:p14="http://schemas.microsoft.com/office/powerpoint/2010/main" val="1252673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D208-37AA-42FC-BEA0-44E7DD5F36B1}"/>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Drug C: Caffeine</a:t>
            </a:r>
          </a:p>
        </p:txBody>
      </p:sp>
      <p:pic>
        <p:nvPicPr>
          <p:cNvPr id="4" name="Picture 4" descr="A picture containing cup, indoor, table, doughnut&#10;&#10;Description automatically generated">
            <a:extLst>
              <a:ext uri="{FF2B5EF4-FFF2-40B4-BE49-F238E27FC236}">
                <a16:creationId xmlns:a16="http://schemas.microsoft.com/office/drawing/2014/main" id="{175CDB19-B90A-4051-A4FD-DD8B5A1DD26B}"/>
              </a:ext>
            </a:extLst>
          </p:cNvPr>
          <p:cNvPicPr>
            <a:picLocks noGrp="1" noChangeAspect="1"/>
          </p:cNvPicPr>
          <p:nvPr>
            <p:ph idx="1"/>
          </p:nvPr>
        </p:nvPicPr>
        <p:blipFill rotWithShape="1">
          <a:blip r:embed="rId3"/>
          <a:srcRect l="21952" r="31601"/>
          <a:stretch/>
        </p:blipFill>
        <p:spPr>
          <a:xfrm>
            <a:off x="1076432" y="1916318"/>
            <a:ext cx="3094997" cy="3471012"/>
          </a:xfrm>
          <a:prstGeom prst="rect">
            <a:avLst/>
          </a:prstGeom>
        </p:spPr>
      </p:pic>
      <p:sp>
        <p:nvSpPr>
          <p:cNvPr id="5" name="TextBox 4">
            <a:extLst>
              <a:ext uri="{FF2B5EF4-FFF2-40B4-BE49-F238E27FC236}">
                <a16:creationId xmlns:a16="http://schemas.microsoft.com/office/drawing/2014/main" id="{34EAD89E-1F10-48B0-9653-F66C8FCA2079}"/>
              </a:ext>
            </a:extLst>
          </p:cNvPr>
          <p:cNvSpPr txBox="1"/>
          <p:nvPr/>
        </p:nvSpPr>
        <p:spPr>
          <a:xfrm>
            <a:off x="4762599" y="2331509"/>
            <a:ext cx="6515947" cy="402336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Found in chocolate, lemonade, tea, coffee, pills.</a:t>
            </a:r>
          </a:p>
          <a:p>
            <a:pPr defTabSz="914400">
              <a:lnSpc>
                <a:spcPct val="90000"/>
              </a:lnSpc>
              <a:spcAft>
                <a:spcPts val="600"/>
              </a:spcAft>
              <a:buClr>
                <a:schemeClr val="accent1"/>
              </a:buClr>
              <a:buFont typeface="Calibri" panose="020F0502020204030204" pitchFamily="34" charset="0"/>
            </a:pPr>
            <a:endParaRPr lang="en-US" sz="40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 Can cause tiredness, irritability and increases heart rate and blood pressure.</a:t>
            </a:r>
          </a:p>
        </p:txBody>
      </p:sp>
    </p:spTree>
    <p:extLst>
      <p:ext uri="{BB962C8B-B14F-4D97-AF65-F5344CB8AC3E}">
        <p14:creationId xmlns:p14="http://schemas.microsoft.com/office/powerpoint/2010/main" val="639572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97B45-907C-A521-83C1-0463C02B3DA7}"/>
              </a:ext>
            </a:extLst>
          </p:cNvPr>
          <p:cNvSpPr>
            <a:spLocks noGrp="1"/>
          </p:cNvSpPr>
          <p:nvPr>
            <p:ph type="title"/>
          </p:nvPr>
        </p:nvSpPr>
        <p:spPr>
          <a:xfrm>
            <a:off x="761800" y="762001"/>
            <a:ext cx="5334197" cy="1708242"/>
          </a:xfrm>
        </p:spPr>
        <p:txBody>
          <a:bodyPr anchor="ctr">
            <a:normAutofit/>
          </a:bodyPr>
          <a:lstStyle/>
          <a:p>
            <a:r>
              <a:rPr lang="en-GB" sz="4000"/>
              <a:t>Genetic explanations</a:t>
            </a:r>
          </a:p>
        </p:txBody>
      </p:sp>
      <p:sp>
        <p:nvSpPr>
          <p:cNvPr id="3" name="Content Placeholder 2">
            <a:extLst>
              <a:ext uri="{FF2B5EF4-FFF2-40B4-BE49-F238E27FC236}">
                <a16:creationId xmlns:a16="http://schemas.microsoft.com/office/drawing/2014/main" id="{BD2C790A-3338-AA64-5CCF-7DAFE942A989}"/>
              </a:ext>
            </a:extLst>
          </p:cNvPr>
          <p:cNvSpPr>
            <a:spLocks noGrp="1"/>
          </p:cNvSpPr>
          <p:nvPr>
            <p:ph idx="1"/>
          </p:nvPr>
        </p:nvSpPr>
        <p:spPr>
          <a:xfrm>
            <a:off x="761800" y="2470244"/>
            <a:ext cx="5334197" cy="3769835"/>
          </a:xfrm>
        </p:spPr>
        <p:txBody>
          <a:bodyPr anchor="ctr">
            <a:normAutofit/>
          </a:bodyPr>
          <a:lstStyle/>
          <a:p>
            <a:r>
              <a:rPr lang="en-GB" sz="1900" b="1" dirty="0"/>
              <a:t>Heritability</a:t>
            </a:r>
            <a:r>
              <a:rPr lang="en-GB" sz="1900" dirty="0"/>
              <a:t>: The proportion of variation in criminal behaviour that can be attributed to genetic factors. Studies often use twin and adoption studies to estimate heritability.</a:t>
            </a:r>
          </a:p>
          <a:p>
            <a:r>
              <a:rPr lang="en-GB" sz="1900" b="1" dirty="0"/>
              <a:t>Candidate Genes</a:t>
            </a:r>
            <a:r>
              <a:rPr lang="en-GB" sz="1900" dirty="0"/>
              <a:t>: Specific genes that have been linked to criminal behaviour. For example, the MAOA gene, often referred to as the 'warrior gene,' has been associated with aggressive behaviour.</a:t>
            </a:r>
          </a:p>
          <a:p>
            <a:r>
              <a:rPr lang="en-GB" sz="1900" b="1" dirty="0"/>
              <a:t>Chromosomal Abnormalities: </a:t>
            </a:r>
            <a:r>
              <a:rPr lang="en-GB" sz="1900" dirty="0"/>
              <a:t>Variations in chromosomes, such as the XYY syndrome, have been linked to increased aggression and criminality.</a:t>
            </a:r>
          </a:p>
          <a:p>
            <a:pPr marL="0" indent="0">
              <a:buNone/>
            </a:pPr>
            <a:endParaRPr lang="en-GB" sz="1900" dirty="0"/>
          </a:p>
        </p:txBody>
      </p:sp>
      <p:pic>
        <p:nvPicPr>
          <p:cNvPr id="5" name="Picture 4" descr="A dna structure with dots and lines&#10;&#10;Description automatically generated">
            <a:extLst>
              <a:ext uri="{FF2B5EF4-FFF2-40B4-BE49-F238E27FC236}">
                <a16:creationId xmlns:a16="http://schemas.microsoft.com/office/drawing/2014/main" id="{087E419B-6BB4-F1F3-D975-3F0C98542A10}"/>
              </a:ext>
            </a:extLst>
          </p:cNvPr>
          <p:cNvPicPr>
            <a:picLocks noChangeAspect="1"/>
          </p:cNvPicPr>
          <p:nvPr/>
        </p:nvPicPr>
        <p:blipFill>
          <a:blip r:embed="rId3"/>
          <a:srcRect l="21372"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29859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Arc 1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a:t>Christiansen's Study</a:t>
            </a:r>
          </a:p>
        </p:txBody>
      </p:sp>
      <p:sp>
        <p:nvSpPr>
          <p:cNvPr id="19" name="Freeform: Shape 1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3"/>
            <a:extLst>
              <a:ext uri="{FF2B5EF4-FFF2-40B4-BE49-F238E27FC236}">
                <a16:creationId xmlns:a16="http://schemas.microsoft.com/office/drawing/2014/main" id="{EAA317BC-5AA8-0305-5DE6-D5D800E28C56}"/>
              </a:ext>
            </a:extLst>
          </p:cNvPr>
          <p:cNvPicPr>
            <a:picLocks noChangeAspect="1"/>
          </p:cNvPicPr>
          <p:nvPr/>
        </p:nvPicPr>
        <p:blipFill>
          <a:blip r:embed="rId4"/>
          <a:srcRect r="3530" b="-1"/>
          <a:stretch/>
        </p:blipFill>
        <p:spPr>
          <a:xfrm>
            <a:off x="891962" y="511293"/>
            <a:ext cx="4399821"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 name="Content Placeholder 2"/>
          <p:cNvSpPr>
            <a:spLocks noGrp="1"/>
          </p:cNvSpPr>
          <p:nvPr>
            <p:ph idx="1"/>
          </p:nvPr>
        </p:nvSpPr>
        <p:spPr>
          <a:xfrm>
            <a:off x="5894962" y="1984443"/>
            <a:ext cx="5458838" cy="4192520"/>
          </a:xfrm>
        </p:spPr>
        <p:txBody>
          <a:bodyPr>
            <a:normAutofit/>
          </a:bodyPr>
          <a:lstStyle/>
          <a:p>
            <a:r>
              <a:rPr lang="en-GB" sz="1500" dirty="0"/>
              <a:t>Christiansen (1977) conducted a study to investigate the genetic basis of criminal behaviour using twin studies. The study compared the concordance rates of criminal behaviour between monozygotic (MZ) twins and dizygotic (DZ) twins.</a:t>
            </a:r>
          </a:p>
          <a:p>
            <a:endParaRPr lang="en-GB" sz="1500" dirty="0"/>
          </a:p>
          <a:p>
            <a:pPr marL="0" indent="0">
              <a:buNone/>
            </a:pPr>
            <a:r>
              <a:rPr lang="en-GB" sz="1500" dirty="0"/>
              <a:t>Key Findings:</a:t>
            </a:r>
          </a:p>
          <a:p>
            <a:pPr marL="0" indent="0">
              <a:buNone/>
            </a:pPr>
            <a:r>
              <a:rPr lang="en-GB" sz="1500" dirty="0"/>
              <a:t>- Higher concordance rates for criminal behaviour were found in MZ twins compared to DZ twins.</a:t>
            </a:r>
          </a:p>
          <a:p>
            <a:pPr marL="0" indent="0">
              <a:buNone/>
            </a:pPr>
            <a:r>
              <a:rPr lang="en-GB" sz="1500" dirty="0"/>
              <a:t>- The findings support a genetic influence on criminal behaviour, as MZ twins share 100% of their DNA, while DZ twins share about 50%.</a:t>
            </a:r>
          </a:p>
          <a:p>
            <a:endParaRPr lang="en-GB" sz="1500" dirty="0"/>
          </a:p>
          <a:p>
            <a:pPr marL="0" indent="0">
              <a:buNone/>
            </a:pPr>
            <a:r>
              <a:rPr lang="en-GB" sz="1500" dirty="0"/>
              <a:t>Conclusion:</a:t>
            </a:r>
          </a:p>
          <a:p>
            <a:r>
              <a:rPr lang="en-GB" sz="1500" dirty="0"/>
              <a:t>The study suggests that genetic factors play a significant role in predisposing individuals to criminal behaviour.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nb-NO" sz="5400" dirty="0" err="1"/>
              <a:t>Brunner</a:t>
            </a:r>
            <a:r>
              <a:rPr lang="nb-NO" sz="5400" dirty="0"/>
              <a:t> et </a:t>
            </a:r>
            <a:r>
              <a:rPr lang="nb-NO" sz="5400" dirty="0" err="1"/>
              <a:t>al.'s</a:t>
            </a:r>
            <a:r>
              <a:rPr lang="nb-NO" sz="5400" dirty="0"/>
              <a:t> </a:t>
            </a:r>
            <a:r>
              <a:rPr lang="nb-NO" sz="5400" dirty="0" err="1"/>
              <a:t>Study</a:t>
            </a:r>
            <a:endParaRPr lang="nb-NO" sz="5400" dirty="0"/>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1500" dirty="0"/>
              <a:t>Brunner et al. (1993) conducted a study to investigate the genetic basis of violent and antisocial behaviour. The study focused on a Dutch family with a history of violent behaviour among male members.</a:t>
            </a:r>
          </a:p>
          <a:p>
            <a:endParaRPr lang="en-GB" sz="1500" dirty="0"/>
          </a:p>
          <a:p>
            <a:pPr marL="0" indent="0">
              <a:buNone/>
            </a:pPr>
            <a:r>
              <a:rPr lang="en-GB" sz="1500" dirty="0"/>
              <a:t>Key Findings:</a:t>
            </a:r>
          </a:p>
          <a:p>
            <a:pPr marL="0" indent="0">
              <a:buNone/>
            </a:pPr>
            <a:r>
              <a:rPr lang="en-GB" sz="1500" dirty="0"/>
              <a:t>- Identified a mutation in the MAOA gene, which is involved in the metabolism of neurotransmitters such as serotonin and dopamine.</a:t>
            </a:r>
          </a:p>
          <a:p>
            <a:pPr marL="0" indent="0">
              <a:buNone/>
            </a:pPr>
            <a:r>
              <a:rPr lang="en-GB" sz="1500" dirty="0"/>
              <a:t>- The mutation was linked to impulsive aggression and antisocial behaviour in the affected family members.</a:t>
            </a:r>
          </a:p>
          <a:p>
            <a:endParaRPr lang="en-GB" sz="1500" dirty="0"/>
          </a:p>
          <a:p>
            <a:pPr marL="0" indent="0">
              <a:buNone/>
            </a:pPr>
            <a:r>
              <a:rPr lang="en-GB" sz="1500" dirty="0"/>
              <a:t>Conclusion:</a:t>
            </a:r>
          </a:p>
          <a:p>
            <a:r>
              <a:rPr lang="en-GB" sz="1500" dirty="0"/>
              <a:t>The findings suggest that genetic mutations, such as those in the MAOA gene, can contribute to violent and antisocial behaviour.</a:t>
            </a:r>
          </a:p>
        </p:txBody>
      </p:sp>
      <p:pic>
        <p:nvPicPr>
          <p:cNvPr id="5" name="Picture 4">
            <a:hlinkClick r:id="rId3"/>
            <a:extLst>
              <a:ext uri="{FF2B5EF4-FFF2-40B4-BE49-F238E27FC236}">
                <a16:creationId xmlns:a16="http://schemas.microsoft.com/office/drawing/2014/main" id="{3AFEA854-2482-C276-246A-EF84E8C315E9}"/>
              </a:ext>
            </a:extLst>
          </p:cNvPr>
          <p:cNvPicPr>
            <a:picLocks noChangeAspect="1"/>
          </p:cNvPicPr>
          <p:nvPr/>
        </p:nvPicPr>
        <p:blipFill>
          <a:blip r:embed="rId4"/>
          <a:srcRect r="36745" b="-1"/>
          <a:stretch/>
        </p:blipFill>
        <p:spPr>
          <a:xfrm>
            <a:off x="7675658" y="2093976"/>
            <a:ext cx="3941064" cy="409651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3662" y="386930"/>
            <a:ext cx="10066122" cy="1298448"/>
          </a:xfrm>
        </p:spPr>
        <p:txBody>
          <a:bodyPr anchor="b">
            <a:normAutofit/>
          </a:bodyPr>
          <a:lstStyle/>
          <a:p>
            <a:r>
              <a:rPr lang="en-GB" sz="4800"/>
              <a:t>Mednick's Study</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1" y="2599509"/>
            <a:ext cx="4530898" cy="3639450"/>
          </a:xfrm>
        </p:spPr>
        <p:txBody>
          <a:bodyPr anchor="ctr">
            <a:normAutofit fontScale="92500" lnSpcReduction="10000"/>
          </a:bodyPr>
          <a:lstStyle/>
          <a:p>
            <a:r>
              <a:rPr lang="en-GB" sz="1400" dirty="0"/>
              <a:t>Mednick et al. (1984) conducted adoption studies to investigate the genetic basis of criminal behaviour. The study examined the criminal behaviour of adopted children in relation to their biological and adoptive parents.</a:t>
            </a:r>
          </a:p>
          <a:p>
            <a:endParaRPr lang="en-GB" sz="1400" dirty="0"/>
          </a:p>
          <a:p>
            <a:pPr marL="0" indent="0">
              <a:buNone/>
            </a:pPr>
            <a:r>
              <a:rPr lang="en-GB" sz="1400" dirty="0"/>
              <a:t>Key Findings:</a:t>
            </a:r>
          </a:p>
          <a:p>
            <a:pPr marL="0" indent="0">
              <a:buNone/>
            </a:pPr>
            <a:r>
              <a:rPr lang="en-GB" sz="1400" dirty="0"/>
              <a:t>- Higher likelihood of criminal behaviour in adopted children whose biological parents had criminal records.</a:t>
            </a:r>
          </a:p>
          <a:p>
            <a:pPr marL="0" indent="0">
              <a:buNone/>
            </a:pPr>
            <a:r>
              <a:rPr lang="en-GB" sz="1400" dirty="0"/>
              <a:t>- Lower likelihood of criminal behaviour in adopted children whose adoptive parents had criminal records.</a:t>
            </a:r>
          </a:p>
          <a:p>
            <a:endParaRPr lang="en-GB" sz="1400" dirty="0"/>
          </a:p>
          <a:p>
            <a:pPr marL="0" indent="0">
              <a:buNone/>
            </a:pPr>
            <a:r>
              <a:rPr lang="en-GB" sz="1400" dirty="0"/>
              <a:t>Conclusion:</a:t>
            </a:r>
          </a:p>
          <a:p>
            <a:r>
              <a:rPr lang="en-GB" sz="1400" dirty="0"/>
              <a:t>The findings suggest a genetic influence on criminal behaviour, as the biological parents' criminal history had a stronger impact than the adoptive parents'.</a:t>
            </a:r>
          </a:p>
        </p:txBody>
      </p:sp>
      <p:pic>
        <p:nvPicPr>
          <p:cNvPr id="5" name="Picture 4">
            <a:hlinkClick r:id="rId3"/>
            <a:extLst>
              <a:ext uri="{FF2B5EF4-FFF2-40B4-BE49-F238E27FC236}">
                <a16:creationId xmlns:a16="http://schemas.microsoft.com/office/drawing/2014/main" id="{86CCBDAD-500C-E1DB-336B-FB3F58E9E3ED}"/>
              </a:ext>
            </a:extLst>
          </p:cNvPr>
          <p:cNvPicPr>
            <a:picLocks noChangeAspect="1"/>
          </p:cNvPicPr>
          <p:nvPr/>
        </p:nvPicPr>
        <p:blipFill>
          <a:blip r:embed="rId4"/>
          <a:stretch>
            <a:fillRect/>
          </a:stretch>
        </p:blipFill>
        <p:spPr>
          <a:xfrm>
            <a:off x="5911532" y="2686850"/>
            <a:ext cx="5150277" cy="330905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29" y="235494"/>
            <a:ext cx="10058400" cy="1450757"/>
          </a:xfrm>
        </p:spPr>
        <p:txBody>
          <a:bodyPr>
            <a:normAutofit/>
          </a:bodyPr>
          <a:lstStyle/>
          <a:p>
            <a:r>
              <a:rPr lang="en-GB" dirty="0"/>
              <a:t>Limitations of genetic explanations</a:t>
            </a:r>
            <a:endParaRPr lang="en-GB" b="1" dirty="0"/>
          </a:p>
        </p:txBody>
      </p:sp>
      <p:pic>
        <p:nvPicPr>
          <p:cNvPr id="4" name="Content Placeholder 3"/>
          <p:cNvPicPr>
            <a:picLocks noGrp="1" noChangeAspect="1"/>
          </p:cNvPicPr>
          <p:nvPr>
            <p:ph idx="1"/>
          </p:nvPr>
        </p:nvPicPr>
        <p:blipFill>
          <a:blip r:embed="rId4"/>
          <a:stretch>
            <a:fillRect/>
          </a:stretch>
        </p:blipFill>
        <p:spPr>
          <a:xfrm>
            <a:off x="9310846" y="219138"/>
            <a:ext cx="2600325" cy="1762125"/>
          </a:xfrm>
          <a:prstGeom prst="rect">
            <a:avLst/>
          </a:prstGeom>
        </p:spPr>
      </p:pic>
      <p:sp>
        <p:nvSpPr>
          <p:cNvPr id="5" name="TextBox 4"/>
          <p:cNvSpPr txBox="1"/>
          <p:nvPr/>
        </p:nvSpPr>
        <p:spPr>
          <a:xfrm>
            <a:off x="162019" y="2271860"/>
            <a:ext cx="6806921" cy="1815882"/>
          </a:xfrm>
          <a:prstGeom prst="rect">
            <a:avLst/>
          </a:prstGeom>
          <a:solidFill>
            <a:schemeClr val="bg1"/>
          </a:solidFill>
        </p:spPr>
        <p:txBody>
          <a:bodyPr wrap="square" rtlCol="0">
            <a:spAutoFit/>
          </a:bodyPr>
          <a:lstStyle/>
          <a:p>
            <a:r>
              <a:rPr lang="en-GB" sz="2800" b="1" u="sng" dirty="0">
                <a:solidFill>
                  <a:srgbClr val="92D050"/>
                </a:solidFill>
              </a:rPr>
              <a:t>Nature vs nurture</a:t>
            </a:r>
          </a:p>
          <a:p>
            <a:r>
              <a:rPr lang="en-GB" sz="2800" dirty="0"/>
              <a:t>- Crime can run in families not because of inherited genetic disorders but because of environmental factors e.g. bad parenting</a:t>
            </a:r>
          </a:p>
        </p:txBody>
      </p:sp>
      <p:sp>
        <p:nvSpPr>
          <p:cNvPr id="6" name="TextBox 5"/>
          <p:cNvSpPr txBox="1"/>
          <p:nvPr/>
        </p:nvSpPr>
        <p:spPr>
          <a:xfrm>
            <a:off x="162020" y="4673352"/>
            <a:ext cx="6806921" cy="1815882"/>
          </a:xfrm>
          <a:prstGeom prst="rect">
            <a:avLst/>
          </a:prstGeom>
          <a:solidFill>
            <a:schemeClr val="bg1"/>
          </a:solidFill>
        </p:spPr>
        <p:txBody>
          <a:bodyPr wrap="square" rtlCol="0">
            <a:spAutoFit/>
          </a:bodyPr>
          <a:lstStyle/>
          <a:p>
            <a:r>
              <a:rPr lang="en-GB" sz="2800" b="1" u="sng" dirty="0">
                <a:solidFill>
                  <a:srgbClr val="92D050"/>
                </a:solidFill>
              </a:rPr>
              <a:t>Free will</a:t>
            </a:r>
          </a:p>
          <a:p>
            <a:r>
              <a:rPr lang="en-GB" sz="2800" dirty="0"/>
              <a:t>Genetic explanations ignore free will and puts the explanation of crime down to uncontrollable impulses</a:t>
            </a:r>
          </a:p>
        </p:txBody>
      </p:sp>
      <p:sp>
        <p:nvSpPr>
          <p:cNvPr id="7" name="TextBox 6"/>
          <p:cNvSpPr txBox="1"/>
          <p:nvPr/>
        </p:nvSpPr>
        <p:spPr>
          <a:xfrm>
            <a:off x="7308056" y="2186940"/>
            <a:ext cx="4883944" cy="4678204"/>
          </a:xfrm>
          <a:prstGeom prst="rect">
            <a:avLst/>
          </a:prstGeom>
          <a:solidFill>
            <a:schemeClr val="bg1"/>
          </a:solidFill>
        </p:spPr>
        <p:txBody>
          <a:bodyPr wrap="square" rtlCol="0">
            <a:spAutoFit/>
          </a:bodyPr>
          <a:lstStyle/>
          <a:p>
            <a:r>
              <a:rPr lang="en-GB" sz="2800" b="1" u="sng" dirty="0">
                <a:solidFill>
                  <a:srgbClr val="92D050"/>
                </a:solidFill>
              </a:rPr>
              <a:t>Justifies pre-emptive action</a:t>
            </a:r>
          </a:p>
          <a:p>
            <a:r>
              <a:rPr lang="en-GB" sz="2800" dirty="0"/>
              <a:t>If the state believed someone to have these genetic implications then it may be justified in taking pre-emptive action e.g. pre-emptive imprisonment, regardless of whether that person has offended or not</a:t>
            </a:r>
          </a:p>
          <a:p>
            <a:endParaRPr lang="en-GB" dirty="0"/>
          </a:p>
        </p:txBody>
      </p:sp>
    </p:spTree>
    <p:custDataLst>
      <p:tags r:id="rId1"/>
    </p:custDataLst>
    <p:extLst>
      <p:ext uri="{BB962C8B-B14F-4D97-AF65-F5344CB8AC3E}">
        <p14:creationId xmlns:p14="http://schemas.microsoft.com/office/powerpoint/2010/main" val="1759822291"/>
      </p:ext>
    </p:extLst>
  </p:cSld>
  <p:clrMapOvr>
    <a:masterClrMapping/>
  </p:clrMapOvr>
  <mc:AlternateContent xmlns:mc="http://schemas.openxmlformats.org/markup-compatibility/2006" xmlns:p14="http://schemas.microsoft.com/office/powerpoint/2010/main">
    <mc:Choice Requires="p14">
      <p:transition spd="slow" p14:dur="2000" advTm="140905"/>
    </mc:Choice>
    <mc:Fallback xmlns="">
      <p:transition spd="slow" advTm="1409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98165" y="190751"/>
            <a:ext cx="9924930" cy="6423272"/>
          </a:xfrm>
          <a:prstGeom prst="rect">
            <a:avLst/>
          </a:prstGeom>
        </p:spPr>
      </p:pic>
      <p:sp>
        <p:nvSpPr>
          <p:cNvPr id="2" name="TextBox 1"/>
          <p:cNvSpPr txBox="1"/>
          <p:nvPr/>
        </p:nvSpPr>
        <p:spPr>
          <a:xfrm>
            <a:off x="1176489" y="3402387"/>
            <a:ext cx="8040391" cy="2123658"/>
          </a:xfrm>
          <a:prstGeom prst="rect">
            <a:avLst/>
          </a:prstGeom>
          <a:solidFill>
            <a:schemeClr val="accent2">
              <a:lumMod val="40000"/>
              <a:lumOff val="60000"/>
            </a:schemeClr>
          </a:solidFill>
        </p:spPr>
        <p:txBody>
          <a:bodyPr wrap="square" rtlCol="0">
            <a:spAutoFit/>
          </a:bodyPr>
          <a:lstStyle/>
          <a:p>
            <a:r>
              <a:rPr lang="en-GB" sz="6600" dirty="0">
                <a:solidFill>
                  <a:srgbClr val="0070C0"/>
                </a:solidFill>
              </a:rPr>
              <a:t>PSYCHOLOGICAL POSITIVISM</a:t>
            </a:r>
          </a:p>
        </p:txBody>
      </p:sp>
    </p:spTree>
    <p:extLst>
      <p:ext uri="{BB962C8B-B14F-4D97-AF65-F5344CB8AC3E}">
        <p14:creationId xmlns:p14="http://schemas.microsoft.com/office/powerpoint/2010/main" val="598972319"/>
      </p:ext>
    </p:extLst>
  </p:cSld>
  <p:clrMapOvr>
    <a:masterClrMapping/>
  </p:clrMapOvr>
  <mc:AlternateContent xmlns:mc="http://schemas.openxmlformats.org/markup-compatibility/2006" xmlns:p14="http://schemas.microsoft.com/office/powerpoint/2010/main">
    <mc:Choice Requires="p14">
      <p:transition spd="slow" p14:dur="2000" advTm="13403"/>
    </mc:Choice>
    <mc:Fallback xmlns="">
      <p:transition spd="slow" advTm="1340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person&amp;#39;s face&#10;&#10;Description automatically generated">
            <a:extLst>
              <a:ext uri="{FF2B5EF4-FFF2-40B4-BE49-F238E27FC236}">
                <a16:creationId xmlns:a16="http://schemas.microsoft.com/office/drawing/2014/main" id="{E0F884CC-B821-FFC2-B3B8-D811DC0A9EC3}"/>
              </a:ext>
            </a:extLst>
          </p:cNvPr>
          <p:cNvPicPr>
            <a:picLocks noGrp="1" noChangeAspect="1"/>
          </p:cNvPicPr>
          <p:nvPr>
            <p:ph idx="1"/>
          </p:nvPr>
        </p:nvPicPr>
        <p:blipFill rotWithShape="1">
          <a:blip r:embed="rId3"/>
          <a:srcRect t="3451"/>
          <a:stretch/>
        </p:blipFill>
        <p:spPr>
          <a:xfrm>
            <a:off x="20" y="1282"/>
            <a:ext cx="12191980" cy="6856718"/>
          </a:xfrm>
          <a:prstGeom prst="rect">
            <a:avLst/>
          </a:prstGeom>
        </p:spPr>
      </p:pic>
    </p:spTree>
    <p:extLst>
      <p:ext uri="{BB962C8B-B14F-4D97-AF65-F5344CB8AC3E}">
        <p14:creationId xmlns:p14="http://schemas.microsoft.com/office/powerpoint/2010/main" val="37417516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1CF3-B53F-BE1E-FE98-A220711F8174}"/>
              </a:ext>
            </a:extLst>
          </p:cNvPr>
          <p:cNvSpPr>
            <a:spLocks noGrp="1"/>
          </p:cNvSpPr>
          <p:nvPr>
            <p:ph type="title"/>
          </p:nvPr>
        </p:nvSpPr>
        <p:spPr/>
        <p:txBody>
          <a:bodyPr>
            <a:normAutofit/>
          </a:bodyPr>
          <a:lstStyle/>
          <a:p>
            <a:r>
              <a:rPr lang="en-GB" dirty="0"/>
              <a:t>Why is early childhood experiences important? </a:t>
            </a:r>
          </a:p>
        </p:txBody>
      </p:sp>
      <p:sp>
        <p:nvSpPr>
          <p:cNvPr id="3" name="Content Placeholder 2">
            <a:extLst>
              <a:ext uri="{FF2B5EF4-FFF2-40B4-BE49-F238E27FC236}">
                <a16:creationId xmlns:a16="http://schemas.microsoft.com/office/drawing/2014/main" id="{48D73F75-80EE-883E-BBBC-52B17513DA80}"/>
              </a:ext>
            </a:extLst>
          </p:cNvPr>
          <p:cNvSpPr>
            <a:spLocks noGrp="1"/>
          </p:cNvSpPr>
          <p:nvPr>
            <p:ph idx="1"/>
          </p:nvPr>
        </p:nvSpPr>
        <p:spPr>
          <a:xfrm>
            <a:off x="834596" y="2436072"/>
            <a:ext cx="10365318" cy="4738582"/>
          </a:xfrm>
        </p:spPr>
        <p:txBody>
          <a:bodyPr vert="horz" lIns="91440" tIns="45720" rIns="91440" bIns="45720" rtlCol="0" anchor="t">
            <a:normAutofit/>
          </a:bodyPr>
          <a:lstStyle/>
          <a:p>
            <a:pPr marL="0" indent="0">
              <a:buNone/>
            </a:pPr>
            <a:r>
              <a:rPr lang="en-GB" sz="3500" b="1" u="sng" dirty="0">
                <a:solidFill>
                  <a:schemeClr val="tx2">
                    <a:lumMod val="50000"/>
                    <a:lumOff val="50000"/>
                  </a:schemeClr>
                </a:solidFill>
              </a:rPr>
              <a:t>Freuds discovery </a:t>
            </a:r>
            <a:endParaRPr lang="en-US" sz="3500" b="1" u="sng" dirty="0">
              <a:solidFill>
                <a:schemeClr val="tx2">
                  <a:lumMod val="50000"/>
                  <a:lumOff val="50000"/>
                </a:schemeClr>
              </a:solidFill>
            </a:endParaRPr>
          </a:p>
          <a:p>
            <a:pPr marL="0" indent="0">
              <a:buNone/>
            </a:pPr>
            <a:r>
              <a:rPr lang="en-GB" dirty="0"/>
              <a:t>After world war I, many soldiers came home with problems similar to hysteria. This led Freud to investigate this more by looking at their childhood experiences, which led to the hysteria symptoms to disappear.</a:t>
            </a:r>
            <a:endParaRPr lang="en-US" dirty="0"/>
          </a:p>
          <a:p>
            <a:pPr>
              <a:buFont typeface="Calibri" panose="020B0604020202020204" pitchFamily="34" charset="0"/>
              <a:buChar char="-"/>
            </a:pPr>
            <a:endParaRPr lang="en-GB" dirty="0"/>
          </a:p>
          <a:p>
            <a:pPr marL="0" indent="0" algn="ctr">
              <a:buNone/>
            </a:pPr>
            <a:r>
              <a:rPr lang="en-GB" b="1" dirty="0"/>
              <a:t>Can you think of a study that is widely accepted now that can link to early experiences within childhood and how this can shape someone's adult life that can also be linked to criminality? </a:t>
            </a:r>
          </a:p>
          <a:p>
            <a:pPr>
              <a:buFont typeface="Calibri" panose="020B0604020202020204" pitchFamily="34" charset="0"/>
              <a:buChar char="-"/>
            </a:pPr>
            <a:endParaRPr lang="en-GB" dirty="0"/>
          </a:p>
        </p:txBody>
      </p:sp>
      <p:sp>
        <p:nvSpPr>
          <p:cNvPr id="6" name="Rectangle: Rounded Corners 5">
            <a:extLst>
              <a:ext uri="{FF2B5EF4-FFF2-40B4-BE49-F238E27FC236}">
                <a16:creationId xmlns:a16="http://schemas.microsoft.com/office/drawing/2014/main" id="{8F5DB933-E15B-2DCF-ACB7-1D798532EFA4}"/>
              </a:ext>
            </a:extLst>
          </p:cNvPr>
          <p:cNvSpPr/>
          <p:nvPr/>
        </p:nvSpPr>
        <p:spPr>
          <a:xfrm>
            <a:off x="992087" y="4664869"/>
            <a:ext cx="10538604" cy="1741909"/>
          </a:xfrm>
          <a:prstGeom prst="roundRect">
            <a:avLst/>
          </a:prstGeom>
          <a:noFill/>
          <a:ln w="57150">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832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3FE3C-B37A-8CE3-4A78-2FA99253BDA2}"/>
              </a:ext>
            </a:extLst>
          </p:cNvPr>
          <p:cNvSpPr>
            <a:spLocks noGrp="1"/>
          </p:cNvSpPr>
          <p:nvPr>
            <p:ph type="title"/>
          </p:nvPr>
        </p:nvSpPr>
        <p:spPr>
          <a:xfrm>
            <a:off x="675640" y="121285"/>
            <a:ext cx="10515600" cy="1325563"/>
          </a:xfrm>
        </p:spPr>
        <p:txBody>
          <a:bodyPr>
            <a:normAutofit/>
          </a:bodyPr>
          <a:lstStyle/>
          <a:p>
            <a:r>
              <a:rPr lang="en-GB" dirty="0"/>
              <a:t>Importance of the unconscious</a:t>
            </a:r>
            <a:r>
              <a:rPr lang="en-GB" dirty="0">
                <a:ea typeface="+mj-lt"/>
                <a:cs typeface="+mj-lt"/>
              </a:rPr>
              <a:t> mind</a:t>
            </a:r>
            <a:endParaRPr lang="en-US" dirty="0"/>
          </a:p>
        </p:txBody>
      </p:sp>
      <p:pic>
        <p:nvPicPr>
          <p:cNvPr id="4" name="Content Placeholder 3" descr="A diagram of a iceberg&#10;&#10;Description automatically generated">
            <a:extLst>
              <a:ext uri="{FF2B5EF4-FFF2-40B4-BE49-F238E27FC236}">
                <a16:creationId xmlns:a16="http://schemas.microsoft.com/office/drawing/2014/main" id="{57D56BC0-8CA9-CBD6-27CC-056DC7A88FE3}"/>
              </a:ext>
            </a:extLst>
          </p:cNvPr>
          <p:cNvPicPr>
            <a:picLocks noGrp="1" noChangeAspect="1"/>
          </p:cNvPicPr>
          <p:nvPr>
            <p:ph idx="1"/>
          </p:nvPr>
        </p:nvPicPr>
        <p:blipFill>
          <a:blip r:embed="rId3"/>
          <a:stretch>
            <a:fillRect/>
          </a:stretch>
        </p:blipFill>
        <p:spPr>
          <a:xfrm>
            <a:off x="6634192" y="2985082"/>
            <a:ext cx="5167223" cy="3211750"/>
          </a:xfrm>
        </p:spPr>
      </p:pic>
      <p:sp>
        <p:nvSpPr>
          <p:cNvPr id="3" name="TextBox 2">
            <a:extLst>
              <a:ext uri="{FF2B5EF4-FFF2-40B4-BE49-F238E27FC236}">
                <a16:creationId xmlns:a16="http://schemas.microsoft.com/office/drawing/2014/main" id="{C5E33A36-53A8-E621-A692-6F7468CA4427}"/>
              </a:ext>
            </a:extLst>
          </p:cNvPr>
          <p:cNvSpPr txBox="1"/>
          <p:nvPr/>
        </p:nvSpPr>
        <p:spPr>
          <a:xfrm>
            <a:off x="243654" y="1658116"/>
            <a:ext cx="6394330"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The </a:t>
            </a:r>
            <a:r>
              <a:rPr lang="en-GB" sz="2000" dirty="0">
                <a:ea typeface="+mn-lt"/>
                <a:cs typeface="+mn-lt"/>
              </a:rPr>
              <a:t>unconscious </a:t>
            </a:r>
            <a:r>
              <a:rPr lang="en-GB" sz="2000" dirty="0"/>
              <a:t>mind;</a:t>
            </a:r>
          </a:p>
          <a:p>
            <a:pPr marL="285750" indent="-285750">
              <a:buFont typeface="Calibri"/>
              <a:buChar char="-"/>
            </a:pPr>
            <a:r>
              <a:rPr lang="en-GB" sz="2000" dirty="0"/>
              <a:t>Include significant memories and materials thar can be challenging to process</a:t>
            </a:r>
          </a:p>
          <a:p>
            <a:pPr marL="285750" indent="-285750">
              <a:buFont typeface="Calibri"/>
              <a:buChar char="-"/>
            </a:pPr>
            <a:r>
              <a:rPr lang="en-GB" sz="2000" dirty="0"/>
              <a:t>These memories can be considered harmful or threatening </a:t>
            </a:r>
          </a:p>
          <a:p>
            <a:pPr marL="285750" indent="-285750">
              <a:buFont typeface="Calibri"/>
              <a:buChar char="-"/>
            </a:pPr>
            <a:r>
              <a:rPr lang="en-GB" sz="2000" dirty="0"/>
              <a:t>Is the primary source of human behaviour </a:t>
            </a:r>
          </a:p>
          <a:p>
            <a:pPr marL="285750" indent="-285750">
              <a:buFont typeface="Calibri"/>
              <a:buChar char="-"/>
            </a:pPr>
            <a:endParaRPr lang="en-GB" sz="2400" b="1" dirty="0">
              <a:ea typeface="+mn-lt"/>
              <a:cs typeface="+mn-lt"/>
            </a:endParaRPr>
          </a:p>
        </p:txBody>
      </p:sp>
      <p:sp>
        <p:nvSpPr>
          <p:cNvPr id="7" name="TextBox 6">
            <a:extLst>
              <a:ext uri="{FF2B5EF4-FFF2-40B4-BE49-F238E27FC236}">
                <a16:creationId xmlns:a16="http://schemas.microsoft.com/office/drawing/2014/main" id="{234F18D6-56FE-4351-AA57-33DA5743F60C}"/>
              </a:ext>
            </a:extLst>
          </p:cNvPr>
          <p:cNvSpPr txBox="1"/>
          <p:nvPr/>
        </p:nvSpPr>
        <p:spPr>
          <a:xfrm>
            <a:off x="832860" y="5167055"/>
            <a:ext cx="491154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ea typeface="+mn-lt"/>
                <a:cs typeface="+mn-lt"/>
              </a:rPr>
              <a:t>Therefore, humans have developed mechanisms to lock away this information within the unconscious mind</a:t>
            </a:r>
            <a:endParaRPr lang="en-GB" sz="2400" b="1" dirty="0"/>
          </a:p>
        </p:txBody>
      </p:sp>
      <p:sp>
        <p:nvSpPr>
          <p:cNvPr id="8" name="Arrow: Down 7">
            <a:extLst>
              <a:ext uri="{FF2B5EF4-FFF2-40B4-BE49-F238E27FC236}">
                <a16:creationId xmlns:a16="http://schemas.microsoft.com/office/drawing/2014/main" id="{FA0247D1-D4A5-E923-FC85-549721076081}"/>
              </a:ext>
            </a:extLst>
          </p:cNvPr>
          <p:cNvSpPr/>
          <p:nvPr/>
        </p:nvSpPr>
        <p:spPr>
          <a:xfrm>
            <a:off x="3063122" y="4281987"/>
            <a:ext cx="538480" cy="8636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61D198C-0E77-6635-DF84-856483F0176D}"/>
              </a:ext>
            </a:extLst>
          </p:cNvPr>
          <p:cNvSpPr txBox="1"/>
          <p:nvPr/>
        </p:nvSpPr>
        <p:spPr>
          <a:xfrm>
            <a:off x="6772841" y="1570625"/>
            <a:ext cx="50346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chemeClr val="bg1"/>
                </a:solidFill>
              </a:rPr>
              <a:t>Unconscious behaviour and its link to criminality</a:t>
            </a:r>
            <a:endParaRPr lang="en-US" dirty="0">
              <a:solidFill>
                <a:schemeClr val="bg1"/>
              </a:solidFill>
            </a:endParaRPr>
          </a:p>
        </p:txBody>
      </p:sp>
    </p:spTree>
    <p:extLst>
      <p:ext uri="{BB962C8B-B14F-4D97-AF65-F5344CB8AC3E}">
        <p14:creationId xmlns:p14="http://schemas.microsoft.com/office/powerpoint/2010/main" val="4119659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486F-FE23-AA7F-B115-8CDC22799E88}"/>
              </a:ext>
            </a:extLst>
          </p:cNvPr>
          <p:cNvSpPr>
            <a:spLocks noGrp="1"/>
          </p:cNvSpPr>
          <p:nvPr>
            <p:ph type="title"/>
          </p:nvPr>
        </p:nvSpPr>
        <p:spPr>
          <a:xfrm>
            <a:off x="470265" y="-520089"/>
            <a:ext cx="10869248" cy="1687513"/>
          </a:xfrm>
        </p:spPr>
        <p:txBody>
          <a:bodyPr/>
          <a:lstStyle/>
          <a:p>
            <a:r>
              <a:rPr lang="en-GB" dirty="0"/>
              <a:t>Sigmund Freud: The ID</a:t>
            </a:r>
          </a:p>
        </p:txBody>
      </p:sp>
      <p:sp>
        <p:nvSpPr>
          <p:cNvPr id="3" name="Content Placeholder 2">
            <a:extLst>
              <a:ext uri="{FF2B5EF4-FFF2-40B4-BE49-F238E27FC236}">
                <a16:creationId xmlns:a16="http://schemas.microsoft.com/office/drawing/2014/main" id="{6A83302D-57FB-5E95-A37E-41942552CD73}"/>
              </a:ext>
            </a:extLst>
          </p:cNvPr>
          <p:cNvSpPr>
            <a:spLocks noGrp="1"/>
          </p:cNvSpPr>
          <p:nvPr>
            <p:ph idx="1"/>
          </p:nvPr>
        </p:nvSpPr>
        <p:spPr>
          <a:xfrm>
            <a:off x="838200" y="1825625"/>
            <a:ext cx="2909978" cy="584471"/>
          </a:xfrm>
        </p:spPr>
        <p:txBody>
          <a:bodyPr vert="horz" lIns="91440" tIns="45720" rIns="91440" bIns="45720" rtlCol="0" anchor="t">
            <a:normAutofit/>
          </a:bodyPr>
          <a:lstStyle/>
          <a:p>
            <a:pPr marL="0" indent="0">
              <a:buNone/>
            </a:pPr>
            <a:r>
              <a:rPr lang="en-GB" dirty="0">
                <a:solidFill>
                  <a:schemeClr val="bg1"/>
                </a:solidFill>
              </a:rPr>
              <a:t>Born with the id </a:t>
            </a:r>
          </a:p>
        </p:txBody>
      </p:sp>
      <p:sp>
        <p:nvSpPr>
          <p:cNvPr id="7" name="Content Placeholder 2">
            <a:extLst>
              <a:ext uri="{FF2B5EF4-FFF2-40B4-BE49-F238E27FC236}">
                <a16:creationId xmlns:a16="http://schemas.microsoft.com/office/drawing/2014/main" id="{8816FCF6-7DBB-1A8C-17B0-651F48CC4932}"/>
              </a:ext>
            </a:extLst>
          </p:cNvPr>
          <p:cNvSpPr txBox="1">
            <a:spLocks/>
          </p:cNvSpPr>
          <p:nvPr/>
        </p:nvSpPr>
        <p:spPr>
          <a:xfrm>
            <a:off x="544902" y="3387007"/>
            <a:ext cx="3398808" cy="1102055"/>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Pleasure seeking part of the personality </a:t>
            </a:r>
            <a:endParaRPr lang="en-US" dirty="0"/>
          </a:p>
        </p:txBody>
      </p:sp>
      <p:sp>
        <p:nvSpPr>
          <p:cNvPr id="9" name="Content Placeholder 2">
            <a:extLst>
              <a:ext uri="{FF2B5EF4-FFF2-40B4-BE49-F238E27FC236}">
                <a16:creationId xmlns:a16="http://schemas.microsoft.com/office/drawing/2014/main" id="{500283EE-F1EF-52AA-8FA0-4954D96F9CA7}"/>
              </a:ext>
            </a:extLst>
          </p:cNvPr>
          <p:cNvSpPr txBox="1">
            <a:spLocks/>
          </p:cNvSpPr>
          <p:nvPr/>
        </p:nvSpPr>
        <p:spPr>
          <a:xfrm>
            <a:off x="8409317" y="1388553"/>
            <a:ext cx="3125638" cy="87201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Unconscious part of the mind </a:t>
            </a:r>
            <a:endParaRPr lang="en-US" dirty="0">
              <a:solidFill>
                <a:schemeClr val="bg1"/>
              </a:solidFill>
            </a:endParaRPr>
          </a:p>
        </p:txBody>
      </p:sp>
      <p:sp>
        <p:nvSpPr>
          <p:cNvPr id="11" name="Content Placeholder 2">
            <a:extLst>
              <a:ext uri="{FF2B5EF4-FFF2-40B4-BE49-F238E27FC236}">
                <a16:creationId xmlns:a16="http://schemas.microsoft.com/office/drawing/2014/main" id="{6EC4ED58-2F78-56BD-F465-36599ACEA268}"/>
              </a:ext>
            </a:extLst>
          </p:cNvPr>
          <p:cNvSpPr txBox="1">
            <a:spLocks/>
          </p:cNvSpPr>
          <p:nvPr/>
        </p:nvSpPr>
        <p:spPr>
          <a:xfrm>
            <a:off x="8064260" y="3904591"/>
            <a:ext cx="3959525" cy="183530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The id has no control or restraint and no ethical or moral standards</a:t>
            </a:r>
          </a:p>
        </p:txBody>
      </p:sp>
      <p:sp>
        <p:nvSpPr>
          <p:cNvPr id="14" name="Content Placeholder 2">
            <a:extLst>
              <a:ext uri="{FF2B5EF4-FFF2-40B4-BE49-F238E27FC236}">
                <a16:creationId xmlns:a16="http://schemas.microsoft.com/office/drawing/2014/main" id="{7E6AD37C-A8E1-AC7B-13FF-D916ACD2F26F}"/>
              </a:ext>
            </a:extLst>
          </p:cNvPr>
          <p:cNvSpPr txBox="1">
            <a:spLocks/>
          </p:cNvSpPr>
          <p:nvPr/>
        </p:nvSpPr>
        <p:spPr>
          <a:xfrm>
            <a:off x="1350034" y="5342327"/>
            <a:ext cx="3398808" cy="110205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Doesn’t think of consequences </a:t>
            </a:r>
          </a:p>
        </p:txBody>
      </p:sp>
      <p:sp>
        <p:nvSpPr>
          <p:cNvPr id="15" name="Arrow: Right 14">
            <a:extLst>
              <a:ext uri="{FF2B5EF4-FFF2-40B4-BE49-F238E27FC236}">
                <a16:creationId xmlns:a16="http://schemas.microsoft.com/office/drawing/2014/main" id="{080ECBD0-320B-A66B-9C2B-2E74D42FFCD7}"/>
              </a:ext>
            </a:extLst>
          </p:cNvPr>
          <p:cNvSpPr/>
          <p:nvPr/>
        </p:nvSpPr>
        <p:spPr>
          <a:xfrm rot="-1140000">
            <a:off x="6955946" y="1906556"/>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rrow: Right 15">
            <a:extLst>
              <a:ext uri="{FF2B5EF4-FFF2-40B4-BE49-F238E27FC236}">
                <a16:creationId xmlns:a16="http://schemas.microsoft.com/office/drawing/2014/main" id="{147CC9E0-0CFC-9ECE-7A87-06395D92591E}"/>
              </a:ext>
            </a:extLst>
          </p:cNvPr>
          <p:cNvSpPr/>
          <p:nvPr/>
        </p:nvSpPr>
        <p:spPr>
          <a:xfrm rot="1740000">
            <a:off x="6783417" y="3703725"/>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Arrow: Right 16">
            <a:extLst>
              <a:ext uri="{FF2B5EF4-FFF2-40B4-BE49-F238E27FC236}">
                <a16:creationId xmlns:a16="http://schemas.microsoft.com/office/drawing/2014/main" id="{C4A9A501-439D-CED0-1F1C-86C6598B47B4}"/>
              </a:ext>
            </a:extLst>
          </p:cNvPr>
          <p:cNvSpPr/>
          <p:nvPr/>
        </p:nvSpPr>
        <p:spPr>
          <a:xfrm rot="10800000">
            <a:off x="3663530" y="2021573"/>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Arrow: Right 17">
            <a:extLst>
              <a:ext uri="{FF2B5EF4-FFF2-40B4-BE49-F238E27FC236}">
                <a16:creationId xmlns:a16="http://schemas.microsoft.com/office/drawing/2014/main" id="{B76BF614-2988-C1D0-6F20-663927D3DCE6}"/>
              </a:ext>
            </a:extLst>
          </p:cNvPr>
          <p:cNvSpPr/>
          <p:nvPr/>
        </p:nvSpPr>
        <p:spPr>
          <a:xfrm rot="10020000">
            <a:off x="3764172" y="3315536"/>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Arrow: Right 18">
            <a:extLst>
              <a:ext uri="{FF2B5EF4-FFF2-40B4-BE49-F238E27FC236}">
                <a16:creationId xmlns:a16="http://schemas.microsoft.com/office/drawing/2014/main" id="{8D7D682A-393E-561E-2BAD-A44537CC7DC4}"/>
              </a:ext>
            </a:extLst>
          </p:cNvPr>
          <p:cNvSpPr/>
          <p:nvPr/>
        </p:nvSpPr>
        <p:spPr>
          <a:xfrm rot="8340000">
            <a:off x="4181114" y="4710139"/>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person with a tail and arrow&#10;&#10;Description automatically generated">
            <a:extLst>
              <a:ext uri="{FF2B5EF4-FFF2-40B4-BE49-F238E27FC236}">
                <a16:creationId xmlns:a16="http://schemas.microsoft.com/office/drawing/2014/main" id="{195DA46B-2AE0-83BE-9379-C2ED5AAF8194}"/>
              </a:ext>
            </a:extLst>
          </p:cNvPr>
          <p:cNvPicPr>
            <a:picLocks noChangeAspect="1"/>
          </p:cNvPicPr>
          <p:nvPr/>
        </p:nvPicPr>
        <p:blipFill rotWithShape="1">
          <a:blip r:embed="rId3"/>
          <a:srcRect l="-2312" t="-298" r="-2918" b="15949"/>
          <a:stretch/>
        </p:blipFill>
        <p:spPr>
          <a:xfrm>
            <a:off x="4852988" y="1541612"/>
            <a:ext cx="2616049" cy="4081390"/>
          </a:xfrm>
          <a:prstGeom prst="rect">
            <a:avLst/>
          </a:prstGeom>
        </p:spPr>
      </p:pic>
    </p:spTree>
    <p:extLst>
      <p:ext uri="{BB962C8B-B14F-4D97-AF65-F5344CB8AC3E}">
        <p14:creationId xmlns:p14="http://schemas.microsoft.com/office/powerpoint/2010/main" val="33880837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8CB1-D7D3-DCC0-4B64-D2CF7DA8B22E}"/>
              </a:ext>
            </a:extLst>
          </p:cNvPr>
          <p:cNvSpPr>
            <a:spLocks noGrp="1"/>
          </p:cNvSpPr>
          <p:nvPr>
            <p:ph type="title"/>
          </p:nvPr>
        </p:nvSpPr>
        <p:spPr>
          <a:xfrm>
            <a:off x="308068" y="-356394"/>
            <a:ext cx="10869248" cy="1687513"/>
          </a:xfrm>
        </p:spPr>
        <p:txBody>
          <a:bodyPr/>
          <a:lstStyle/>
          <a:p>
            <a:r>
              <a:rPr lang="en-GB" dirty="0"/>
              <a:t>Sigmund Freud: The Ego</a:t>
            </a:r>
          </a:p>
        </p:txBody>
      </p:sp>
      <p:pic>
        <p:nvPicPr>
          <p:cNvPr id="4" name="Content Placeholder 3" descr="A group of people in clothing&#10;&#10;Description automatically generated">
            <a:extLst>
              <a:ext uri="{FF2B5EF4-FFF2-40B4-BE49-F238E27FC236}">
                <a16:creationId xmlns:a16="http://schemas.microsoft.com/office/drawing/2014/main" id="{B6BD710C-00FB-9A1E-7C2E-8A0EC5A712BE}"/>
              </a:ext>
            </a:extLst>
          </p:cNvPr>
          <p:cNvPicPr>
            <a:picLocks noGrp="1" noChangeAspect="1"/>
          </p:cNvPicPr>
          <p:nvPr>
            <p:ph idx="1"/>
          </p:nvPr>
        </p:nvPicPr>
        <p:blipFill rotWithShape="1">
          <a:blip r:embed="rId3"/>
          <a:srcRect t="13045"/>
          <a:stretch/>
        </p:blipFill>
        <p:spPr>
          <a:xfrm>
            <a:off x="201546" y="2500312"/>
            <a:ext cx="6276090" cy="3783717"/>
          </a:xfrm>
        </p:spPr>
      </p:pic>
      <p:sp>
        <p:nvSpPr>
          <p:cNvPr id="6" name="TextBox 5">
            <a:extLst>
              <a:ext uri="{FF2B5EF4-FFF2-40B4-BE49-F238E27FC236}">
                <a16:creationId xmlns:a16="http://schemas.microsoft.com/office/drawing/2014/main" id="{BF44CC2F-1B81-21C5-1574-0C2394D82CCA}"/>
              </a:ext>
            </a:extLst>
          </p:cNvPr>
          <p:cNvSpPr txBox="1"/>
          <p:nvPr/>
        </p:nvSpPr>
        <p:spPr>
          <a:xfrm>
            <a:off x="8005898" y="671691"/>
            <a:ext cx="3878034" cy="618630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t>Similar to the id as the ego will seek pleasure - however the ego will do this and avoid pain or consequences</a:t>
            </a:r>
            <a:endParaRPr lang="en-US" sz="2400" dirty="0"/>
          </a:p>
          <a:p>
            <a:pPr marL="285750" indent="-285750">
              <a:buFont typeface="Arial"/>
              <a:buChar char="•"/>
            </a:pPr>
            <a:endParaRPr lang="en-GB" sz="2400" dirty="0"/>
          </a:p>
          <a:p>
            <a:pPr marL="285750" indent="-285750">
              <a:buFont typeface="Arial"/>
              <a:buChar char="•"/>
            </a:pPr>
            <a:r>
              <a:rPr lang="en-GB" sz="2400" dirty="0"/>
              <a:t>Not born with the ego, but develops in infancy </a:t>
            </a:r>
          </a:p>
          <a:p>
            <a:pPr marL="285750" indent="-285750">
              <a:buFont typeface="Arial"/>
              <a:buChar char="•"/>
            </a:pPr>
            <a:endParaRPr lang="en-GB" sz="2400" dirty="0"/>
          </a:p>
          <a:p>
            <a:pPr marL="285750" indent="-285750">
              <a:buFont typeface="Arial"/>
              <a:buChar char="•"/>
            </a:pPr>
            <a:r>
              <a:rPr lang="en-GB" sz="2400" dirty="0"/>
              <a:t>The ego operates on the reality principle </a:t>
            </a:r>
          </a:p>
          <a:p>
            <a:pPr marL="285750" indent="-285750">
              <a:buFont typeface="Arial"/>
              <a:buChar char="•"/>
            </a:pPr>
            <a:endParaRPr lang="en-GB" sz="2400" dirty="0"/>
          </a:p>
          <a:p>
            <a:pPr marL="285750" indent="-285750">
              <a:buFont typeface="Arial"/>
              <a:buChar char="•"/>
            </a:pPr>
            <a:r>
              <a:rPr lang="en-GB" sz="2400" dirty="0"/>
              <a:t>Secondary process thinking which is rational and realistic </a:t>
            </a:r>
          </a:p>
          <a:p>
            <a:endParaRPr lang="en-GB" dirty="0"/>
          </a:p>
          <a:p>
            <a:endParaRPr lang="en-GB" dirty="0"/>
          </a:p>
        </p:txBody>
      </p:sp>
    </p:spTree>
    <p:extLst>
      <p:ext uri="{BB962C8B-B14F-4D97-AF65-F5344CB8AC3E}">
        <p14:creationId xmlns:p14="http://schemas.microsoft.com/office/powerpoint/2010/main" val="825808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474C-09BA-9572-AEFB-8AA72E99E04E}"/>
              </a:ext>
            </a:extLst>
          </p:cNvPr>
          <p:cNvSpPr>
            <a:spLocks noGrp="1"/>
          </p:cNvSpPr>
          <p:nvPr>
            <p:ph type="title"/>
          </p:nvPr>
        </p:nvSpPr>
        <p:spPr/>
        <p:txBody>
          <a:bodyPr/>
          <a:lstStyle/>
          <a:p>
            <a:r>
              <a:rPr lang="en-GB" dirty="0"/>
              <a:t>Sigmund Freud: The Superego </a:t>
            </a:r>
          </a:p>
        </p:txBody>
      </p:sp>
      <p:sp>
        <p:nvSpPr>
          <p:cNvPr id="3" name="Content Placeholder 2">
            <a:extLst>
              <a:ext uri="{FF2B5EF4-FFF2-40B4-BE49-F238E27FC236}">
                <a16:creationId xmlns:a16="http://schemas.microsoft.com/office/drawing/2014/main" id="{B763D014-80FB-2A5D-8C04-A14B2346C6AF}"/>
              </a:ext>
            </a:extLst>
          </p:cNvPr>
          <p:cNvSpPr>
            <a:spLocks noGrp="1"/>
          </p:cNvSpPr>
          <p:nvPr>
            <p:ph idx="1"/>
          </p:nvPr>
        </p:nvSpPr>
        <p:spPr>
          <a:xfrm>
            <a:off x="309563" y="2425700"/>
            <a:ext cx="7180053" cy="4351338"/>
          </a:xfrm>
        </p:spPr>
        <p:txBody>
          <a:bodyPr vert="horz" lIns="91440" tIns="45720" rIns="91440" bIns="45720" rtlCol="0" anchor="t">
            <a:normAutofit/>
          </a:bodyPr>
          <a:lstStyle/>
          <a:p>
            <a:r>
              <a:rPr lang="en-GB" dirty="0"/>
              <a:t>Develops within the first five years of development</a:t>
            </a:r>
            <a:endParaRPr lang="en-US" dirty="0"/>
          </a:p>
          <a:p>
            <a:r>
              <a:rPr lang="en-GB" dirty="0"/>
              <a:t>Contrasts with the id's desires and moves towards moral righteousness</a:t>
            </a:r>
          </a:p>
          <a:p>
            <a:r>
              <a:rPr lang="en-GB" dirty="0"/>
              <a:t>Feels guilt and shame</a:t>
            </a:r>
          </a:p>
          <a:p>
            <a:r>
              <a:rPr lang="en-GB" dirty="0"/>
              <a:t>Strives for perfection</a:t>
            </a:r>
          </a:p>
          <a:p>
            <a:r>
              <a:rPr lang="en-GB" dirty="0">
                <a:ea typeface="+mn-lt"/>
                <a:cs typeface="+mn-lt"/>
              </a:rPr>
              <a:t>The ideal self and conscience are largely determined in childhood by parental values and how you were brought up.</a:t>
            </a:r>
            <a:r>
              <a:rPr lang="en-GB" dirty="0"/>
              <a:t>  </a:t>
            </a:r>
          </a:p>
        </p:txBody>
      </p:sp>
      <p:pic>
        <p:nvPicPr>
          <p:cNvPr id="4" name="Picture 3" descr="A person wearing a black dress and wings&#10;&#10;Description automatically generated">
            <a:extLst>
              <a:ext uri="{FF2B5EF4-FFF2-40B4-BE49-F238E27FC236}">
                <a16:creationId xmlns:a16="http://schemas.microsoft.com/office/drawing/2014/main" id="{FC2737C1-30FE-D8CB-AB61-C6F3FA6909FC}"/>
              </a:ext>
            </a:extLst>
          </p:cNvPr>
          <p:cNvPicPr>
            <a:picLocks noChangeAspect="1"/>
          </p:cNvPicPr>
          <p:nvPr/>
        </p:nvPicPr>
        <p:blipFill>
          <a:blip r:embed="rId3"/>
          <a:stretch>
            <a:fillRect/>
          </a:stretch>
        </p:blipFill>
        <p:spPr>
          <a:xfrm>
            <a:off x="9058275" y="2453567"/>
            <a:ext cx="2299838" cy="4000698"/>
          </a:xfrm>
          <a:prstGeom prst="rect">
            <a:avLst/>
          </a:prstGeom>
        </p:spPr>
      </p:pic>
    </p:spTree>
    <p:extLst>
      <p:ext uri="{BB962C8B-B14F-4D97-AF65-F5344CB8AC3E}">
        <p14:creationId xmlns:p14="http://schemas.microsoft.com/office/powerpoint/2010/main" val="12931294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4503-28F8-C152-6C85-3AFBCFD0B4B9}"/>
              </a:ext>
            </a:extLst>
          </p:cNvPr>
          <p:cNvSpPr>
            <a:spLocks noGrp="1"/>
          </p:cNvSpPr>
          <p:nvPr>
            <p:ph type="title"/>
          </p:nvPr>
        </p:nvSpPr>
        <p:spPr/>
        <p:txBody>
          <a:bodyPr>
            <a:normAutofit/>
          </a:bodyPr>
          <a:lstStyle/>
          <a:p>
            <a:r>
              <a:rPr lang="en-GB" dirty="0">
                <a:ea typeface="+mj-lt"/>
                <a:cs typeface="+mj-lt"/>
              </a:rPr>
              <a:t>Psychodynamic theory and criminal behaviour</a:t>
            </a:r>
            <a:endParaRPr lang="en-US" dirty="0">
              <a:ea typeface="+mj-lt"/>
              <a:cs typeface="+mj-lt"/>
            </a:endParaRPr>
          </a:p>
        </p:txBody>
      </p:sp>
      <p:sp>
        <p:nvSpPr>
          <p:cNvPr id="3" name="Content Placeholder 2">
            <a:extLst>
              <a:ext uri="{FF2B5EF4-FFF2-40B4-BE49-F238E27FC236}">
                <a16:creationId xmlns:a16="http://schemas.microsoft.com/office/drawing/2014/main" id="{9830B565-4FCA-7AE8-B483-6D7544E8CFFA}"/>
              </a:ext>
            </a:extLst>
          </p:cNvPr>
          <p:cNvSpPr>
            <a:spLocks noGrp="1"/>
          </p:cNvSpPr>
          <p:nvPr>
            <p:ph idx="1"/>
          </p:nvPr>
        </p:nvSpPr>
        <p:spPr>
          <a:xfrm>
            <a:off x="828674" y="2478880"/>
            <a:ext cx="7610317" cy="4106001"/>
          </a:xfrm>
        </p:spPr>
        <p:txBody>
          <a:bodyPr vert="horz" lIns="91440" tIns="45720" rIns="91440" bIns="45720" rtlCol="0" anchor="t">
            <a:normAutofit fontScale="92500" lnSpcReduction="20000"/>
          </a:bodyPr>
          <a:lstStyle/>
          <a:p>
            <a:pPr marL="0" indent="0">
              <a:buNone/>
            </a:pPr>
            <a:r>
              <a:rPr lang="en-US" sz="3000" b="1" u="sng" dirty="0">
                <a:latin typeface="Calibri"/>
                <a:cs typeface="Calibri"/>
              </a:rPr>
              <a:t>Freud's psychodynamic theory</a:t>
            </a:r>
            <a:endParaRPr lang="en-US" sz="3000" dirty="0">
              <a:latin typeface="Aptos" panose="020B0004020202020204"/>
              <a:cs typeface="Calibri"/>
            </a:endParaRPr>
          </a:p>
          <a:p>
            <a:pPr marL="0" indent="0">
              <a:buNone/>
            </a:pPr>
            <a:r>
              <a:rPr lang="en-US" sz="3000" dirty="0">
                <a:latin typeface="Calibri"/>
                <a:cs typeface="Calibri"/>
              </a:rPr>
              <a:t>Criminal </a:t>
            </a:r>
            <a:r>
              <a:rPr lang="en-US" sz="3000" dirty="0" err="1">
                <a:latin typeface="Calibri"/>
                <a:cs typeface="Calibri"/>
              </a:rPr>
              <a:t>behaviour</a:t>
            </a:r>
            <a:r>
              <a:rPr lang="en-US" sz="3000" dirty="0">
                <a:latin typeface="Calibri"/>
                <a:cs typeface="Calibri"/>
              </a:rPr>
              <a:t> could be a result of an underdeveloped Superegos. </a:t>
            </a:r>
            <a:endParaRPr lang="en-US" sz="3000" dirty="0">
              <a:latin typeface="Aptos" panose="020B0004020202020204"/>
              <a:cs typeface="Calibri"/>
            </a:endParaRPr>
          </a:p>
          <a:p>
            <a:pPr marL="0" indent="0">
              <a:buNone/>
            </a:pPr>
            <a:r>
              <a:rPr lang="en-US" sz="3000" dirty="0">
                <a:latin typeface="Calibri"/>
                <a:cs typeface="Calibri"/>
              </a:rPr>
              <a:t>This could lead to a persistent offender as their moral code is not developed. This could be caused by:</a:t>
            </a:r>
            <a:endParaRPr lang="en-US" sz="3000" dirty="0">
              <a:latin typeface="Aptos" panose="020B0004020202020204"/>
              <a:cs typeface="Calibri"/>
            </a:endParaRPr>
          </a:p>
          <a:p>
            <a:pPr marL="285750" indent="-285750">
              <a:buFont typeface="Wingdings" panose="020B0604020202020204" pitchFamily="34" charset="0"/>
              <a:buChar char="Ø"/>
            </a:pPr>
            <a:r>
              <a:rPr lang="en-US" sz="3000" dirty="0">
                <a:latin typeface="Calibri"/>
                <a:cs typeface="Calibri"/>
              </a:rPr>
              <a:t>Neglect or other problems within their upbringing - will fail to develop what society would class as </a:t>
            </a:r>
            <a:endParaRPr lang="en-US" sz="3000" dirty="0"/>
          </a:p>
          <a:p>
            <a:pPr marL="285750" indent="-285750">
              <a:buFont typeface="Wingdings" panose="020B0604020202020204" pitchFamily="34" charset="0"/>
              <a:buChar char="Ø"/>
            </a:pPr>
            <a:r>
              <a:rPr lang="en-US" sz="3000" dirty="0">
                <a:latin typeface="Calibri"/>
                <a:cs typeface="Calibri"/>
              </a:rPr>
              <a:t>Parents not setting boundaries – or if family has different moral code from the wider society </a:t>
            </a:r>
          </a:p>
          <a:p>
            <a:pPr marL="0" indent="0">
              <a:buNone/>
            </a:pPr>
            <a:endParaRPr lang="en-US" sz="2400" b="1" dirty="0">
              <a:latin typeface="Calibri"/>
              <a:cs typeface="Calibri"/>
            </a:endParaRPr>
          </a:p>
          <a:p>
            <a:pPr>
              <a:buFont typeface="Wingdings" panose="020B0604020202020204" pitchFamily="34" charset="0"/>
              <a:buChar char="Ø"/>
            </a:pPr>
            <a:endParaRPr lang="en-US" sz="1200" dirty="0">
              <a:latin typeface="Calibri"/>
              <a:cs typeface="Calibri"/>
            </a:endParaRPr>
          </a:p>
          <a:p>
            <a:pPr>
              <a:buFont typeface="Wingdings" panose="020B0604020202020204" pitchFamily="34" charset="0"/>
              <a:buChar char="Ø"/>
            </a:pPr>
            <a:endParaRPr lang="en-US" sz="1200" dirty="0">
              <a:latin typeface="Calibri"/>
              <a:cs typeface="Calibri"/>
            </a:endParaRPr>
          </a:p>
        </p:txBody>
      </p:sp>
      <p:sp>
        <p:nvSpPr>
          <p:cNvPr id="4" name="Rectangle: Rounded Corners 3">
            <a:extLst>
              <a:ext uri="{FF2B5EF4-FFF2-40B4-BE49-F238E27FC236}">
                <a16:creationId xmlns:a16="http://schemas.microsoft.com/office/drawing/2014/main" id="{B3168C8E-EC73-8B45-6697-6D094D055DFB}"/>
              </a:ext>
            </a:extLst>
          </p:cNvPr>
          <p:cNvSpPr/>
          <p:nvPr/>
        </p:nvSpPr>
        <p:spPr>
          <a:xfrm>
            <a:off x="439592" y="2478880"/>
            <a:ext cx="7875460" cy="435878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erson holding bars in jail&#10;&#10;Description automatically generated">
            <a:extLst>
              <a:ext uri="{FF2B5EF4-FFF2-40B4-BE49-F238E27FC236}">
                <a16:creationId xmlns:a16="http://schemas.microsoft.com/office/drawing/2014/main" id="{F22A9803-7B40-D2BF-CD62-2C55E74D4A75}"/>
              </a:ext>
            </a:extLst>
          </p:cNvPr>
          <p:cNvPicPr>
            <a:picLocks noChangeAspect="1"/>
          </p:cNvPicPr>
          <p:nvPr/>
        </p:nvPicPr>
        <p:blipFill>
          <a:blip r:embed="rId3"/>
          <a:stretch>
            <a:fillRect/>
          </a:stretch>
        </p:blipFill>
        <p:spPr>
          <a:xfrm>
            <a:off x="8315052" y="2387531"/>
            <a:ext cx="3619224" cy="3012315"/>
          </a:xfrm>
          <a:prstGeom prst="rect">
            <a:avLst/>
          </a:prstGeom>
        </p:spPr>
      </p:pic>
    </p:spTree>
    <p:extLst>
      <p:ext uri="{BB962C8B-B14F-4D97-AF65-F5344CB8AC3E}">
        <p14:creationId xmlns:p14="http://schemas.microsoft.com/office/powerpoint/2010/main" val="30834862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52176-ECC4-BF9F-C327-738305AB0030}"/>
              </a:ext>
            </a:extLst>
          </p:cNvPr>
          <p:cNvSpPr>
            <a:spLocks noGrp="1"/>
          </p:cNvSpPr>
          <p:nvPr>
            <p:ph type="title"/>
          </p:nvPr>
        </p:nvSpPr>
        <p:spPr>
          <a:xfrm>
            <a:off x="484552" y="365125"/>
            <a:ext cx="10869248" cy="1570831"/>
          </a:xfrm>
        </p:spPr>
        <p:txBody>
          <a:bodyPr>
            <a:normAutofit/>
          </a:bodyPr>
          <a:lstStyle/>
          <a:p>
            <a:pPr>
              <a:lnSpc>
                <a:spcPct val="90000"/>
              </a:lnSpc>
            </a:pPr>
            <a:r>
              <a:rPr lang="en-GB" sz="5000" b="1" u="sng"/>
              <a:t>Criticisms of Freuds psychodynamic theory</a:t>
            </a:r>
            <a:r>
              <a:rPr lang="en-GB" sz="5000"/>
              <a:t> </a:t>
            </a:r>
          </a:p>
        </p:txBody>
      </p:sp>
      <p:graphicFrame>
        <p:nvGraphicFramePr>
          <p:cNvPr id="5" name="Content Placeholder 2">
            <a:extLst>
              <a:ext uri="{FF2B5EF4-FFF2-40B4-BE49-F238E27FC236}">
                <a16:creationId xmlns:a16="http://schemas.microsoft.com/office/drawing/2014/main" id="{531B0082-C830-2F49-0774-06B53F27377F}"/>
              </a:ext>
            </a:extLst>
          </p:cNvPr>
          <p:cNvGraphicFramePr>
            <a:graphicFrameLocks noGrp="1"/>
          </p:cNvGraphicFramePr>
          <p:nvPr>
            <p:ph idx="1"/>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60589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pPr>
              <a:lnSpc>
                <a:spcPct val="90000"/>
              </a:lnSpc>
            </a:pPr>
            <a:r>
              <a:rPr lang="en-US" sz="2200"/>
              <a:t>Question 1: </a:t>
            </a:r>
            <a:br>
              <a:rPr lang="en-US" sz="2200"/>
            </a:br>
            <a:r>
              <a:rPr lang="en-US" sz="2200"/>
              <a:t>According to Freud's psychodynamic theory, which part of a person's personality represents a drive for pleasure with no moral standards </a:t>
            </a:r>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273748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pPr>
              <a:lnSpc>
                <a:spcPct val="90000"/>
              </a:lnSpc>
            </a:pPr>
            <a:r>
              <a:rPr lang="en-US" sz="2500"/>
              <a:t>Question 2: </a:t>
            </a:r>
            <a:br>
              <a:rPr lang="en-US" sz="2500"/>
            </a:br>
            <a:r>
              <a:rPr lang="en-US" sz="2500"/>
              <a:t>According to Freud's psychodynamic theory, which part of a person's personality feels guilt and strives for perfection? </a:t>
            </a:r>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239420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000"/>
              <a:t>Question 3: </a:t>
            </a:r>
            <a:br>
              <a:rPr lang="en-US" sz="3000"/>
            </a:br>
            <a:r>
              <a:rPr lang="en-US" sz="3000"/>
              <a:t>Someone who is violent, and has no moral code could have an underdeveloped __________?</a:t>
            </a:r>
          </a:p>
          <a:p>
            <a:pPr marL="742950" indent="-742950"/>
            <a:endParaRPr lang="en-US" sz="3000"/>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3716950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pPr>
              <a:lnSpc>
                <a:spcPct val="90000"/>
              </a:lnSpc>
            </a:pPr>
            <a:r>
              <a:rPr lang="en-US" sz="2700"/>
              <a:t>Question 4: </a:t>
            </a:r>
            <a:br>
              <a:rPr lang="en-US" sz="2700"/>
            </a:br>
            <a:r>
              <a:rPr lang="en-US" sz="2700"/>
              <a:t>What can be stored within the unconscious memory but still effect people in their adult life? </a:t>
            </a:r>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2749662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4351" y="-308427"/>
            <a:ext cx="10058400" cy="1450757"/>
          </a:xfrm>
        </p:spPr>
        <p:txBody>
          <a:bodyPr/>
          <a:lstStyle/>
          <a:p>
            <a:r>
              <a:rPr lang="en-GB" dirty="0"/>
              <a:t>Personality and criminality</a:t>
            </a:r>
          </a:p>
        </p:txBody>
      </p:sp>
      <p:sp>
        <p:nvSpPr>
          <p:cNvPr id="3" name="TextBox 2"/>
          <p:cNvSpPr txBox="1"/>
          <p:nvPr/>
        </p:nvSpPr>
        <p:spPr>
          <a:xfrm>
            <a:off x="673770" y="4427621"/>
            <a:ext cx="11030501" cy="2246769"/>
          </a:xfrm>
          <a:prstGeom prst="rect">
            <a:avLst/>
          </a:prstGeom>
          <a:solidFill>
            <a:schemeClr val="bg2"/>
          </a:solidFill>
        </p:spPr>
        <p:txBody>
          <a:bodyPr wrap="square" rtlCol="0">
            <a:spAutoFit/>
          </a:bodyPr>
          <a:lstStyle/>
          <a:p>
            <a:pPr marL="342900" indent="-342900">
              <a:buFont typeface="Wingdings" panose="05000000000000000000" pitchFamily="2" charset="2"/>
              <a:buChar char="Ø"/>
            </a:pPr>
            <a:r>
              <a:rPr lang="en-GB" sz="2800" dirty="0"/>
              <a:t>Personality tests can also be used to assess and evaluate someone’s personality.</a:t>
            </a:r>
          </a:p>
          <a:p>
            <a:endParaRPr lang="en-GB" sz="2800" dirty="0"/>
          </a:p>
          <a:p>
            <a:r>
              <a:rPr lang="en-GB" sz="2400" dirty="0"/>
              <a:t>Examples of such tests include: </a:t>
            </a:r>
            <a:r>
              <a:rPr lang="en-GB" sz="2400" b="1" dirty="0"/>
              <a:t>Minnesota Multiphasic Personality Inventory (MMPI</a:t>
            </a:r>
            <a:r>
              <a:rPr lang="en-GB" sz="2400" dirty="0"/>
              <a:t>) and the </a:t>
            </a:r>
            <a:r>
              <a:rPr lang="en-GB" sz="2400" b="1" dirty="0"/>
              <a:t>Interpersonal Maturity Test (I-L</a:t>
            </a:r>
            <a:r>
              <a:rPr lang="en-GB" sz="2800" b="1" dirty="0"/>
              <a:t>)</a:t>
            </a:r>
          </a:p>
        </p:txBody>
      </p:sp>
      <p:pic>
        <p:nvPicPr>
          <p:cNvPr id="4" name="Picture 3"/>
          <p:cNvPicPr>
            <a:picLocks noChangeAspect="1"/>
          </p:cNvPicPr>
          <p:nvPr/>
        </p:nvPicPr>
        <p:blipFill>
          <a:blip r:embed="rId4"/>
          <a:stretch>
            <a:fillRect/>
          </a:stretch>
        </p:blipFill>
        <p:spPr>
          <a:xfrm>
            <a:off x="673770" y="416952"/>
            <a:ext cx="2717130" cy="3833490"/>
          </a:xfrm>
          <a:prstGeom prst="rect">
            <a:avLst/>
          </a:prstGeom>
        </p:spPr>
      </p:pic>
      <p:sp>
        <p:nvSpPr>
          <p:cNvPr id="5" name="Oval Callout 4"/>
          <p:cNvSpPr/>
          <p:nvPr/>
        </p:nvSpPr>
        <p:spPr>
          <a:xfrm>
            <a:off x="4860758" y="1451515"/>
            <a:ext cx="7050505" cy="2735473"/>
          </a:xfrm>
          <a:prstGeom prst="wedgeEllipseCallout">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650830" y="1788199"/>
            <a:ext cx="5125453" cy="2062103"/>
          </a:xfrm>
          <a:prstGeom prst="rect">
            <a:avLst/>
          </a:prstGeom>
          <a:noFill/>
        </p:spPr>
        <p:txBody>
          <a:bodyPr wrap="square" rtlCol="0">
            <a:spAutoFit/>
          </a:bodyPr>
          <a:lstStyle/>
          <a:p>
            <a:pPr algn="ctr"/>
            <a:r>
              <a:rPr lang="en-GB" sz="3200" b="1" dirty="0">
                <a:solidFill>
                  <a:schemeClr val="bg1"/>
                </a:solidFill>
              </a:rPr>
              <a:t>HOW COULD THE EVIDENCE PROVIDED BY THESE TESTS BE USEFUL TO THE JUSTICE SYSTEM?</a:t>
            </a:r>
          </a:p>
        </p:txBody>
      </p:sp>
    </p:spTree>
    <p:custDataLst>
      <p:tags r:id="rId1"/>
    </p:custDataLst>
    <p:extLst>
      <p:ext uri="{BB962C8B-B14F-4D97-AF65-F5344CB8AC3E}">
        <p14:creationId xmlns:p14="http://schemas.microsoft.com/office/powerpoint/2010/main" val="3408815010"/>
      </p:ext>
    </p:extLst>
  </p:cSld>
  <p:clrMapOvr>
    <a:masterClrMapping/>
  </p:clrMapOvr>
  <mc:AlternateContent xmlns:mc="http://schemas.openxmlformats.org/markup-compatibility/2006" xmlns:p14="http://schemas.microsoft.com/office/powerpoint/2010/main">
    <mc:Choice Requires="p14">
      <p:transition spd="slow" p14:dur="2000" advTm="96326"/>
    </mc:Choice>
    <mc:Fallback xmlns="">
      <p:transition spd="slow" advTm="963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58" y="413362"/>
            <a:ext cx="9658495" cy="749011"/>
          </a:xfrm>
        </p:spPr>
        <p:txBody>
          <a:bodyPr>
            <a:normAutofit/>
          </a:bodyPr>
          <a:lstStyle/>
          <a:p>
            <a:r>
              <a:rPr lang="en-GB" dirty="0"/>
              <a:t>HANS EYSENCK</a:t>
            </a:r>
          </a:p>
        </p:txBody>
      </p:sp>
      <p:pic>
        <p:nvPicPr>
          <p:cNvPr id="3" name="Picture 2"/>
          <p:cNvPicPr>
            <a:picLocks noChangeAspect="1"/>
          </p:cNvPicPr>
          <p:nvPr/>
        </p:nvPicPr>
        <p:blipFill>
          <a:blip r:embed="rId3"/>
          <a:stretch>
            <a:fillRect/>
          </a:stretch>
        </p:blipFill>
        <p:spPr>
          <a:xfrm>
            <a:off x="4974956" y="289376"/>
            <a:ext cx="7027674" cy="6289655"/>
          </a:xfrm>
          <a:prstGeom prst="rect">
            <a:avLst/>
          </a:prstGeom>
        </p:spPr>
      </p:pic>
      <p:pic>
        <p:nvPicPr>
          <p:cNvPr id="4" name="Picture 3"/>
          <p:cNvPicPr>
            <a:picLocks noChangeAspect="1"/>
          </p:cNvPicPr>
          <p:nvPr/>
        </p:nvPicPr>
        <p:blipFill>
          <a:blip r:embed="rId4"/>
          <a:stretch>
            <a:fillRect/>
          </a:stretch>
        </p:blipFill>
        <p:spPr>
          <a:xfrm>
            <a:off x="875655" y="1628650"/>
            <a:ext cx="3611105" cy="3611105"/>
          </a:xfrm>
          <a:prstGeom prst="rect">
            <a:avLst/>
          </a:prstGeom>
        </p:spPr>
      </p:pic>
    </p:spTree>
    <p:extLst>
      <p:ext uri="{BB962C8B-B14F-4D97-AF65-F5344CB8AC3E}">
        <p14:creationId xmlns:p14="http://schemas.microsoft.com/office/powerpoint/2010/main" val="1854291215"/>
      </p:ext>
    </p:extLst>
  </p:cSld>
  <p:clrMapOvr>
    <a:masterClrMapping/>
  </p:clrMapOvr>
  <mc:AlternateContent xmlns:mc="http://schemas.openxmlformats.org/markup-compatibility/2006" xmlns:p14="http://schemas.microsoft.com/office/powerpoint/2010/main">
    <mc:Choice Requires="p14">
      <p:transition spd="slow" p14:dur="2000" advTm="101896"/>
    </mc:Choice>
    <mc:Fallback xmlns="">
      <p:transition spd="slow" advTm="101896"/>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4531" y="568344"/>
            <a:ext cx="7089740" cy="1244957"/>
          </a:xfrm>
        </p:spPr>
        <p:txBody>
          <a:bodyPr>
            <a:normAutofit/>
          </a:bodyPr>
          <a:lstStyle/>
          <a:p>
            <a:r>
              <a:rPr lang="en-GB" dirty="0"/>
              <a:t>Intelligence and criminality</a:t>
            </a:r>
          </a:p>
        </p:txBody>
      </p:sp>
      <p:sp>
        <p:nvSpPr>
          <p:cNvPr id="3" name="TextBox 2"/>
          <p:cNvSpPr txBox="1"/>
          <p:nvPr/>
        </p:nvSpPr>
        <p:spPr>
          <a:xfrm>
            <a:off x="4614531" y="2541722"/>
            <a:ext cx="5408908" cy="830997"/>
          </a:xfrm>
          <a:prstGeom prst="rect">
            <a:avLst/>
          </a:prstGeom>
          <a:solidFill>
            <a:schemeClr val="bg1"/>
          </a:solidFill>
        </p:spPr>
        <p:txBody>
          <a:bodyPr wrap="square" rtlCol="0">
            <a:spAutoFit/>
          </a:bodyPr>
          <a:lstStyle/>
          <a:p>
            <a:pPr algn="ctr"/>
            <a:r>
              <a:rPr lang="en-GB" sz="2400" dirty="0"/>
              <a:t>Studies have linked low IQ with aggressive and violent behaviour</a:t>
            </a:r>
          </a:p>
        </p:txBody>
      </p:sp>
      <p:sp>
        <p:nvSpPr>
          <p:cNvPr id="4" name="TextBox 3"/>
          <p:cNvSpPr txBox="1"/>
          <p:nvPr/>
        </p:nvSpPr>
        <p:spPr>
          <a:xfrm>
            <a:off x="2933700" y="3732450"/>
            <a:ext cx="7264185" cy="1138773"/>
          </a:xfrm>
          <a:prstGeom prst="rect">
            <a:avLst/>
          </a:prstGeom>
          <a:noFill/>
        </p:spPr>
        <p:txBody>
          <a:bodyPr wrap="square" rtlCol="0">
            <a:spAutoFit/>
          </a:bodyPr>
          <a:lstStyle/>
          <a:p>
            <a:r>
              <a:rPr lang="en-GB" sz="3200" b="1" dirty="0" err="1">
                <a:solidFill>
                  <a:srgbClr val="0070C0"/>
                </a:solidFill>
              </a:rPr>
              <a:t>Hirschi</a:t>
            </a:r>
            <a:r>
              <a:rPr lang="en-GB" sz="3200" b="1" dirty="0">
                <a:solidFill>
                  <a:srgbClr val="0070C0"/>
                </a:solidFill>
              </a:rPr>
              <a:t> and </a:t>
            </a:r>
            <a:r>
              <a:rPr lang="en-GB" sz="3200" b="1" dirty="0" err="1">
                <a:solidFill>
                  <a:srgbClr val="0070C0"/>
                </a:solidFill>
              </a:rPr>
              <a:t>Hindelang</a:t>
            </a:r>
            <a:r>
              <a:rPr lang="en-GB" sz="3200" b="1" dirty="0">
                <a:solidFill>
                  <a:srgbClr val="0070C0"/>
                </a:solidFill>
              </a:rPr>
              <a:t> (1977)</a:t>
            </a:r>
          </a:p>
          <a:p>
            <a:endParaRPr lang="en-GB" dirty="0"/>
          </a:p>
          <a:p>
            <a:endParaRPr lang="en-GB" dirty="0"/>
          </a:p>
        </p:txBody>
      </p:sp>
      <p:sp>
        <p:nvSpPr>
          <p:cNvPr id="5" name="Down Arrow 4"/>
          <p:cNvSpPr/>
          <p:nvPr/>
        </p:nvSpPr>
        <p:spPr>
          <a:xfrm>
            <a:off x="3332136" y="4355024"/>
            <a:ext cx="976393" cy="2092271"/>
          </a:xfrm>
          <a:prstGeom prst="downArrow">
            <a:avLst/>
          </a:prstGeom>
          <a:solidFill>
            <a:srgbClr val="07CB3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Up Arrow 5"/>
          <p:cNvSpPr/>
          <p:nvPr/>
        </p:nvSpPr>
        <p:spPr>
          <a:xfrm>
            <a:off x="6780509" y="4355024"/>
            <a:ext cx="945396" cy="2092271"/>
          </a:xfrm>
          <a:prstGeom prst="upArrow">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417017" y="4866468"/>
            <a:ext cx="1968285" cy="369332"/>
          </a:xfrm>
          <a:prstGeom prst="rect">
            <a:avLst/>
          </a:prstGeom>
          <a:noFill/>
        </p:spPr>
        <p:txBody>
          <a:bodyPr wrap="square" rtlCol="0">
            <a:spAutoFit/>
          </a:bodyPr>
          <a:lstStyle/>
          <a:p>
            <a:r>
              <a:rPr lang="en-GB" b="1" dirty="0"/>
              <a:t>Low intelligence</a:t>
            </a:r>
          </a:p>
        </p:txBody>
      </p:sp>
      <p:sp>
        <p:nvSpPr>
          <p:cNvPr id="8" name="TextBox 7"/>
          <p:cNvSpPr txBox="1"/>
          <p:nvPr/>
        </p:nvSpPr>
        <p:spPr>
          <a:xfrm>
            <a:off x="8121112" y="4727968"/>
            <a:ext cx="2157315" cy="646331"/>
          </a:xfrm>
          <a:prstGeom prst="rect">
            <a:avLst/>
          </a:prstGeom>
          <a:noFill/>
        </p:spPr>
        <p:txBody>
          <a:bodyPr wrap="square" rtlCol="0">
            <a:spAutoFit/>
          </a:bodyPr>
          <a:lstStyle/>
          <a:p>
            <a:r>
              <a:rPr lang="en-GB" b="1" dirty="0"/>
              <a:t>Criminal and delinquent </a:t>
            </a:r>
          </a:p>
        </p:txBody>
      </p:sp>
      <p:sp>
        <p:nvSpPr>
          <p:cNvPr id="9" name="Rectangular Callout 8"/>
          <p:cNvSpPr/>
          <p:nvPr/>
        </p:nvSpPr>
        <p:spPr>
          <a:xfrm>
            <a:off x="158948" y="1280724"/>
            <a:ext cx="4149581" cy="1751308"/>
          </a:xfrm>
          <a:prstGeom prst="wedgeRect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70C0"/>
                </a:solidFill>
              </a:rPr>
              <a:t>CAN YOU THINK OF SOME CRITICISMS OF LINKING INTELLIGENCE WITH CRIMINALITY?</a:t>
            </a:r>
            <a:endParaRPr lang="en-GB" dirty="0"/>
          </a:p>
        </p:txBody>
      </p:sp>
    </p:spTree>
    <p:extLst>
      <p:ext uri="{BB962C8B-B14F-4D97-AF65-F5344CB8AC3E}">
        <p14:creationId xmlns:p14="http://schemas.microsoft.com/office/powerpoint/2010/main" val="1351104520"/>
      </p:ext>
    </p:extLst>
  </p:cSld>
  <p:clrMapOvr>
    <a:masterClrMapping/>
  </p:clrMapOvr>
  <p:transition spd="slow" advTm="91461">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B7808-62CD-6C49-C898-5A37C9E4497E}"/>
              </a:ext>
            </a:extLst>
          </p:cNvPr>
          <p:cNvSpPr>
            <a:spLocks noGrp="1"/>
          </p:cNvSpPr>
          <p:nvPr>
            <p:ph type="title"/>
          </p:nvPr>
        </p:nvSpPr>
        <p:spPr>
          <a:xfrm>
            <a:off x="6411685" y="634946"/>
            <a:ext cx="5127171" cy="1450757"/>
          </a:xfrm>
        </p:spPr>
        <p:txBody>
          <a:bodyPr>
            <a:normAutofit/>
          </a:bodyPr>
          <a:lstStyle/>
          <a:p>
            <a:r>
              <a:rPr lang="en-GB" dirty="0"/>
              <a:t>Learning theories</a:t>
            </a:r>
          </a:p>
        </p:txBody>
      </p:sp>
      <p:pic>
        <p:nvPicPr>
          <p:cNvPr id="4" name="Content Placeholder 3">
            <a:extLst>
              <a:ext uri="{FF2B5EF4-FFF2-40B4-BE49-F238E27FC236}">
                <a16:creationId xmlns:a16="http://schemas.microsoft.com/office/drawing/2014/main" id="{654F6668-7DAF-F4DC-9828-E60ECB16187C}"/>
              </a:ext>
            </a:extLst>
          </p:cNvPr>
          <p:cNvPicPr>
            <a:picLocks noChangeAspect="1"/>
          </p:cNvPicPr>
          <p:nvPr/>
        </p:nvPicPr>
        <p:blipFill>
          <a:blip r:embed="rId3"/>
          <a:stretch>
            <a:fillRect/>
          </a:stretch>
        </p:blipFill>
        <p:spPr>
          <a:xfrm>
            <a:off x="643192" y="720344"/>
            <a:ext cx="5451627" cy="5097270"/>
          </a:xfrm>
          <a:prstGeom prst="rect">
            <a:avLst/>
          </a:prstGeom>
        </p:spPr>
      </p:pic>
      <p:sp>
        <p:nvSpPr>
          <p:cNvPr id="8" name="Content Placeholder 7">
            <a:extLst>
              <a:ext uri="{FF2B5EF4-FFF2-40B4-BE49-F238E27FC236}">
                <a16:creationId xmlns:a16="http://schemas.microsoft.com/office/drawing/2014/main" id="{99A5FD7E-FEF2-B34D-3460-4EEA0910E382}"/>
              </a:ext>
            </a:extLst>
          </p:cNvPr>
          <p:cNvSpPr>
            <a:spLocks noGrp="1"/>
          </p:cNvSpPr>
          <p:nvPr>
            <p:ph idx="1"/>
          </p:nvPr>
        </p:nvSpPr>
        <p:spPr>
          <a:xfrm>
            <a:off x="6411684" y="2195059"/>
            <a:ext cx="5127172" cy="3670180"/>
          </a:xfrm>
        </p:spPr>
        <p:txBody>
          <a:bodyPr>
            <a:normAutofit fontScale="92500"/>
          </a:bodyPr>
          <a:lstStyle/>
          <a:p>
            <a:pPr>
              <a:buFont typeface="Wingdings" panose="05000000000000000000" pitchFamily="2" charset="2"/>
              <a:buChar char="q"/>
            </a:pPr>
            <a:r>
              <a:rPr lang="en-US" sz="4000" dirty="0"/>
              <a:t>Classical conditioning- Pavlov</a:t>
            </a:r>
          </a:p>
          <a:p>
            <a:pPr>
              <a:buFont typeface="Wingdings" panose="05000000000000000000" pitchFamily="2" charset="2"/>
              <a:buChar char="q"/>
            </a:pPr>
            <a:r>
              <a:rPr lang="en-US" sz="4000" dirty="0"/>
              <a:t>Operant conditioning - Skinner</a:t>
            </a:r>
          </a:p>
          <a:p>
            <a:pPr>
              <a:buFont typeface="Wingdings" panose="05000000000000000000" pitchFamily="2" charset="2"/>
              <a:buChar char="q"/>
            </a:pPr>
            <a:r>
              <a:rPr lang="en-US" sz="4000" dirty="0"/>
              <a:t>Social learning theory - Bandura</a:t>
            </a:r>
          </a:p>
          <a:p>
            <a:endParaRPr lang="en-US" sz="4000" dirty="0"/>
          </a:p>
        </p:txBody>
      </p:sp>
    </p:spTree>
    <p:extLst>
      <p:ext uri="{BB962C8B-B14F-4D97-AF65-F5344CB8AC3E}">
        <p14:creationId xmlns:p14="http://schemas.microsoft.com/office/powerpoint/2010/main" val="4670492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31B6B-0255-D9AE-4AC5-CAEA77BCBB01}"/>
              </a:ext>
            </a:extLst>
          </p:cNvPr>
          <p:cNvSpPr>
            <a:spLocks noGrp="1"/>
          </p:cNvSpPr>
          <p:nvPr>
            <p:ph type="title"/>
          </p:nvPr>
        </p:nvSpPr>
        <p:spPr>
          <a:xfrm>
            <a:off x="793662" y="386930"/>
            <a:ext cx="10066122" cy="1298448"/>
          </a:xfrm>
        </p:spPr>
        <p:txBody>
          <a:bodyPr anchor="b">
            <a:normAutofit/>
          </a:bodyPr>
          <a:lstStyle/>
          <a:p>
            <a:r>
              <a:rPr lang="en-GB" sz="4800"/>
              <a:t>Classical conditioning – Pavlov’s dogs</a:t>
            </a:r>
          </a:p>
        </p:txBody>
      </p:sp>
      <p:sp>
        <p:nvSpPr>
          <p:cNvPr id="1046" name="Rectangle 104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Content Placeholder 1029">
            <a:extLst>
              <a:ext uri="{FF2B5EF4-FFF2-40B4-BE49-F238E27FC236}">
                <a16:creationId xmlns:a16="http://schemas.microsoft.com/office/drawing/2014/main" id="{7D3FD4F6-63BF-F521-928E-FA9580AE34FD}"/>
              </a:ext>
            </a:extLst>
          </p:cNvPr>
          <p:cNvSpPr>
            <a:spLocks noGrp="1"/>
          </p:cNvSpPr>
          <p:nvPr>
            <p:ph idx="1"/>
          </p:nvPr>
        </p:nvSpPr>
        <p:spPr>
          <a:xfrm>
            <a:off x="793661" y="2599509"/>
            <a:ext cx="4530898" cy="3639450"/>
          </a:xfrm>
        </p:spPr>
        <p:txBody>
          <a:bodyPr anchor="ctr">
            <a:normAutofit/>
          </a:bodyPr>
          <a:lstStyle/>
          <a:p>
            <a:pPr marL="0" indent="0">
              <a:buNone/>
            </a:pPr>
            <a:r>
              <a:rPr lang="en-GB" sz="1400" b="1" i="0">
                <a:effectLst/>
                <a:latin typeface="-apple-system"/>
              </a:rPr>
              <a:t>Key Components of Classical Conditioning:</a:t>
            </a:r>
          </a:p>
          <a:p>
            <a:pPr>
              <a:buFont typeface="+mj-lt"/>
              <a:buAutoNum type="arabicPeriod"/>
            </a:pPr>
            <a:r>
              <a:rPr lang="en-GB" sz="1400" b="1" i="0">
                <a:effectLst/>
                <a:latin typeface="-apple-system"/>
              </a:rPr>
              <a:t>Unconditioned Stimulus (UCS)</a:t>
            </a:r>
            <a:r>
              <a:rPr lang="en-GB" sz="1400" b="0" i="0">
                <a:effectLst/>
                <a:latin typeface="-apple-system"/>
              </a:rPr>
              <a:t>: A stimulus that naturally and automatically triggers a response (e.g., food causing salivation).</a:t>
            </a:r>
          </a:p>
          <a:p>
            <a:pPr>
              <a:buFont typeface="+mj-lt"/>
              <a:buAutoNum type="arabicPeriod"/>
            </a:pPr>
            <a:r>
              <a:rPr lang="en-GB" sz="1400" b="1" i="0">
                <a:effectLst/>
                <a:latin typeface="-apple-system"/>
              </a:rPr>
              <a:t>Unconditioned Response (UCR)</a:t>
            </a:r>
            <a:r>
              <a:rPr lang="en-GB" sz="1400" b="0" i="0">
                <a:effectLst/>
                <a:latin typeface="-apple-system"/>
              </a:rPr>
              <a:t>: The natural response to the UCS (e.g., salivation in response to food).</a:t>
            </a:r>
          </a:p>
          <a:p>
            <a:pPr>
              <a:buFont typeface="+mj-lt"/>
              <a:buAutoNum type="arabicPeriod"/>
            </a:pPr>
            <a:r>
              <a:rPr lang="en-GB" sz="1400" b="1" i="0">
                <a:effectLst/>
                <a:latin typeface="-apple-system"/>
              </a:rPr>
              <a:t>Neutral Stimulus (NS)</a:t>
            </a:r>
            <a:r>
              <a:rPr lang="en-GB" sz="1400" b="0" i="0">
                <a:effectLst/>
                <a:latin typeface="-apple-system"/>
              </a:rPr>
              <a:t>: A stimulus that initially does not trigger any intrinsic response (e.g., a bell).</a:t>
            </a:r>
          </a:p>
          <a:p>
            <a:pPr>
              <a:buFont typeface="+mj-lt"/>
              <a:buAutoNum type="arabicPeriod"/>
            </a:pPr>
            <a:r>
              <a:rPr lang="en-GB" sz="1400" b="1" i="0">
                <a:effectLst/>
                <a:latin typeface="-apple-system"/>
              </a:rPr>
              <a:t>Conditioned Stimulus (CS)</a:t>
            </a:r>
            <a:r>
              <a:rPr lang="en-GB" sz="1400" b="0" i="0">
                <a:effectLst/>
                <a:latin typeface="-apple-system"/>
              </a:rPr>
              <a:t>: The previously neutral stimulus that, after being paired with the UCS, triggers a conditioned response (e.g., the bell causing salivation).</a:t>
            </a:r>
          </a:p>
          <a:p>
            <a:pPr>
              <a:buFont typeface="+mj-lt"/>
              <a:buAutoNum type="arabicPeriod"/>
            </a:pPr>
            <a:r>
              <a:rPr lang="en-GB" sz="1400" b="1" i="0">
                <a:effectLst/>
                <a:latin typeface="-apple-system"/>
              </a:rPr>
              <a:t>Conditioned Response (CR)</a:t>
            </a:r>
            <a:r>
              <a:rPr lang="en-GB" sz="1400" b="0" i="0">
                <a:effectLst/>
                <a:latin typeface="-apple-system"/>
              </a:rPr>
              <a:t>: The learned response to the conditioned stimulus (e.g., salivation in response to the bell).</a:t>
            </a:r>
          </a:p>
          <a:p>
            <a:pPr marL="0" indent="0">
              <a:buNone/>
            </a:pPr>
            <a:endParaRPr lang="en-US" sz="1400"/>
          </a:p>
        </p:txBody>
      </p:sp>
      <p:pic>
        <p:nvPicPr>
          <p:cNvPr id="4" name="Picture 3">
            <a:extLst>
              <a:ext uri="{FF2B5EF4-FFF2-40B4-BE49-F238E27FC236}">
                <a16:creationId xmlns:a16="http://schemas.microsoft.com/office/drawing/2014/main" id="{4D0E4BE7-770B-E2A0-A60A-E3DF07EE2859}"/>
              </a:ext>
            </a:extLst>
          </p:cNvPr>
          <p:cNvPicPr>
            <a:picLocks noChangeAspect="1"/>
          </p:cNvPicPr>
          <p:nvPr/>
        </p:nvPicPr>
        <p:blipFill>
          <a:blip r:embed="rId3"/>
          <a:srcRect r="2" b="3846"/>
          <a:stretch/>
        </p:blipFill>
        <p:spPr>
          <a:xfrm>
            <a:off x="5911532" y="2484255"/>
            <a:ext cx="5150277" cy="3714244"/>
          </a:xfrm>
          <a:prstGeom prst="rect">
            <a:avLst/>
          </a:prstGeom>
        </p:spPr>
      </p:pic>
      <p:sp>
        <p:nvSpPr>
          <p:cNvPr id="1050" name="Rectangle 104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0408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9FAAF-7072-1432-F92D-8FE48089BEA3}"/>
              </a:ext>
            </a:extLst>
          </p:cNvPr>
          <p:cNvSpPr>
            <a:spLocks noGrp="1"/>
          </p:cNvSpPr>
          <p:nvPr>
            <p:ph type="title"/>
          </p:nvPr>
        </p:nvSpPr>
        <p:spPr>
          <a:xfrm>
            <a:off x="572493" y="238539"/>
            <a:ext cx="11018520" cy="1434415"/>
          </a:xfrm>
        </p:spPr>
        <p:txBody>
          <a:bodyPr anchor="b">
            <a:normAutofit/>
          </a:bodyPr>
          <a:lstStyle/>
          <a:p>
            <a:r>
              <a:rPr lang="en-GB" sz="5400"/>
              <a:t>Operant conditioning – B.F Skinner</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2C35BE-BBAF-623A-46F1-386CBAC01126}"/>
              </a:ext>
            </a:extLst>
          </p:cNvPr>
          <p:cNvSpPr>
            <a:spLocks noGrp="1"/>
          </p:cNvSpPr>
          <p:nvPr>
            <p:ph idx="1"/>
          </p:nvPr>
        </p:nvSpPr>
        <p:spPr>
          <a:xfrm>
            <a:off x="572493" y="2071316"/>
            <a:ext cx="6713552" cy="4119172"/>
          </a:xfrm>
        </p:spPr>
        <p:txBody>
          <a:bodyPr anchor="t">
            <a:normAutofit/>
          </a:bodyPr>
          <a:lstStyle/>
          <a:p>
            <a:pPr marL="0" indent="0">
              <a:buNone/>
            </a:pPr>
            <a:r>
              <a:rPr lang="en-GB" sz="1700" b="1" i="0">
                <a:effectLst/>
                <a:latin typeface="-apple-system"/>
              </a:rPr>
              <a:t>Key Concepts of Operant Conditioning:</a:t>
            </a:r>
          </a:p>
          <a:p>
            <a:pPr>
              <a:buFont typeface="+mj-lt"/>
              <a:buAutoNum type="arabicPeriod"/>
            </a:pPr>
            <a:r>
              <a:rPr lang="en-GB" sz="1700" b="1" i="0">
                <a:effectLst/>
                <a:latin typeface="-apple-system"/>
              </a:rPr>
              <a:t>Positive Reinforcement</a:t>
            </a:r>
            <a:r>
              <a:rPr lang="en-GB" sz="1700" b="0" i="0">
                <a:effectLst/>
                <a:latin typeface="-apple-system"/>
              </a:rPr>
              <a:t>: Adding a rewarding stimulus after a behaviour to increase the likelihood of that behaviour being repeated. For example, if a person commits a crime and gains money or social status, they are more likely to repeat the crime.</a:t>
            </a:r>
          </a:p>
          <a:p>
            <a:pPr>
              <a:buFont typeface="+mj-lt"/>
              <a:buAutoNum type="arabicPeriod"/>
            </a:pPr>
            <a:r>
              <a:rPr lang="en-GB" sz="1700" b="1" i="0">
                <a:effectLst/>
                <a:latin typeface="-apple-system"/>
              </a:rPr>
              <a:t>Negative Reinforcement</a:t>
            </a:r>
            <a:r>
              <a:rPr lang="en-GB" sz="1700" b="0" i="0">
                <a:effectLst/>
                <a:latin typeface="-apple-system"/>
              </a:rPr>
              <a:t>: Removing an unpleasant stimulus to increase the likelihood of a behaviour being repeated. For instance, if a criminal avoids punishment by lying or manipulating, they are likely to continue such behaviours.</a:t>
            </a:r>
          </a:p>
          <a:p>
            <a:pPr>
              <a:buFont typeface="+mj-lt"/>
              <a:buAutoNum type="arabicPeriod"/>
            </a:pPr>
            <a:r>
              <a:rPr lang="en-GB" sz="1700" b="1" i="0">
                <a:effectLst/>
                <a:latin typeface="-apple-system"/>
              </a:rPr>
              <a:t>Positive Punishment</a:t>
            </a:r>
            <a:r>
              <a:rPr lang="en-GB" sz="1700" b="0" i="0">
                <a:effectLst/>
                <a:latin typeface="-apple-system"/>
              </a:rPr>
              <a:t>: Adding an unpleasant stimulus to decrease a behaviour. For example, being arrested and imprisoned for a crime can reduce the likelihood of reoffending.</a:t>
            </a:r>
          </a:p>
          <a:p>
            <a:pPr>
              <a:buFont typeface="+mj-lt"/>
              <a:buAutoNum type="arabicPeriod"/>
            </a:pPr>
            <a:r>
              <a:rPr lang="en-GB" sz="1700" b="1" i="0">
                <a:effectLst/>
                <a:latin typeface="-apple-system"/>
              </a:rPr>
              <a:t>Negative Punishment</a:t>
            </a:r>
            <a:r>
              <a:rPr lang="en-GB" sz="1700" b="0" i="0">
                <a:effectLst/>
                <a:latin typeface="-apple-system"/>
              </a:rPr>
              <a:t>: Removing a pleasant stimulus to decrease a behaviour. For instance, losing privileges or social connections as a result of criminal behaviour can deter future crimes.</a:t>
            </a:r>
          </a:p>
          <a:p>
            <a:endParaRPr lang="en-GB" sz="1700"/>
          </a:p>
        </p:txBody>
      </p:sp>
      <p:pic>
        <p:nvPicPr>
          <p:cNvPr id="4" name="Picture 3" descr="A group of boys drawing on a wall&#10;&#10;Description automatically generated">
            <a:extLst>
              <a:ext uri="{FF2B5EF4-FFF2-40B4-BE49-F238E27FC236}">
                <a16:creationId xmlns:a16="http://schemas.microsoft.com/office/drawing/2014/main" id="{3EEAB8C3-2938-D79C-A81F-8757F7127FFA}"/>
              </a:ext>
            </a:extLst>
          </p:cNvPr>
          <p:cNvPicPr>
            <a:picLocks noChangeAspect="1"/>
          </p:cNvPicPr>
          <p:nvPr/>
        </p:nvPicPr>
        <p:blipFill>
          <a:blip r:embed="rId3"/>
          <a:srcRect r="35979" b="-1"/>
          <a:stretch/>
        </p:blipFill>
        <p:spPr>
          <a:xfrm>
            <a:off x="7675658" y="2093976"/>
            <a:ext cx="3941064" cy="4096512"/>
          </a:xfrm>
          <a:prstGeom prst="rect">
            <a:avLst/>
          </a:prstGeom>
        </p:spPr>
      </p:pic>
    </p:spTree>
    <p:extLst>
      <p:ext uri="{BB962C8B-B14F-4D97-AF65-F5344CB8AC3E}">
        <p14:creationId xmlns:p14="http://schemas.microsoft.com/office/powerpoint/2010/main" val="43540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83B7-CD88-3691-EB37-FE0E91DF4C9F}"/>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200" dirty="0"/>
              <a:t>Social learning theory</a:t>
            </a:r>
            <a:br>
              <a:rPr lang="en-US" sz="3200" dirty="0"/>
            </a:br>
            <a:r>
              <a:rPr lang="en-US" sz="3200" dirty="0"/>
              <a:t>Albert Banduras Bobo doll experiment (1961)</a:t>
            </a:r>
          </a:p>
        </p:txBody>
      </p:sp>
      <p:pic>
        <p:nvPicPr>
          <p:cNvPr id="6" name="Online Media 5" title="Bandura's Bobo Doll Experiment">
            <a:hlinkClick r:id="" action="ppaction://media"/>
            <a:extLst>
              <a:ext uri="{FF2B5EF4-FFF2-40B4-BE49-F238E27FC236}">
                <a16:creationId xmlns:a16="http://schemas.microsoft.com/office/drawing/2014/main" id="{92F33E72-3AA6-17BF-B970-CA580B427AD1}"/>
              </a:ext>
            </a:extLst>
          </p:cNvPr>
          <p:cNvPicPr>
            <a:picLocks noGrp="1" noRot="1" noChangeAspect="1"/>
          </p:cNvPicPr>
          <p:nvPr>
            <p:ph idx="1"/>
            <a:videoFile r:link="rId1"/>
          </p:nvPr>
        </p:nvPicPr>
        <p:blipFill>
          <a:blip r:embed="rId4"/>
          <a:stretch>
            <a:fillRect/>
          </a:stretch>
        </p:blipFill>
        <p:spPr>
          <a:xfrm>
            <a:off x="3892204" y="609600"/>
            <a:ext cx="7416800" cy="5562600"/>
          </a:xfrm>
          <a:prstGeom prst="rect">
            <a:avLst/>
          </a:prstGeom>
        </p:spPr>
      </p:pic>
    </p:spTree>
    <p:extLst>
      <p:ext uri="{BB962C8B-B14F-4D97-AF65-F5344CB8AC3E}">
        <p14:creationId xmlns:p14="http://schemas.microsoft.com/office/powerpoint/2010/main" val="68329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77743-5F59-4AAC-B459-F67AE20B64E5}"/>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Thinkpoint?</a:t>
            </a:r>
          </a:p>
        </p:txBody>
      </p:sp>
      <p:sp>
        <p:nvSpPr>
          <p:cNvPr id="3" name="Content Placeholder 2">
            <a:extLst>
              <a:ext uri="{FF2B5EF4-FFF2-40B4-BE49-F238E27FC236}">
                <a16:creationId xmlns:a16="http://schemas.microsoft.com/office/drawing/2014/main" id="{E9F98377-4D80-4CD3-BFF3-86F0322D5C60}"/>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000" kern="1200" cap="all" spc="200">
                <a:solidFill>
                  <a:schemeClr val="tx1"/>
                </a:solidFill>
                <a:latin typeface="+mn-lt"/>
                <a:ea typeface="+mn-ea"/>
                <a:cs typeface="+mn-cs"/>
              </a:rPr>
              <a:t>Are children of criminal parents more likely to be criminals themselves?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323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2CCCF-48DC-4042-9DE1-C82A4B930DF2}"/>
              </a:ext>
            </a:extLst>
          </p:cNvPr>
          <p:cNvSpPr>
            <a:spLocks noGrp="1"/>
          </p:cNvSpPr>
          <p:nvPr>
            <p:ph type="title"/>
          </p:nvPr>
        </p:nvSpPr>
        <p:spPr>
          <a:xfrm>
            <a:off x="4974771" y="634946"/>
            <a:ext cx="6574972" cy="1450757"/>
          </a:xfrm>
        </p:spPr>
        <p:txBody>
          <a:bodyPr>
            <a:normAutofit fontScale="90000"/>
          </a:bodyPr>
          <a:lstStyle/>
          <a:p>
            <a:r>
              <a:rPr lang="en-US" sz="3400" kern="1200">
                <a:latin typeface="+mn-lt"/>
                <a:ea typeface="+mn-ea"/>
                <a:cs typeface="+mn-cs"/>
              </a:rPr>
              <a:t>Are children of criminal parents more likely to be criminals themselves?</a:t>
            </a:r>
            <a:br>
              <a:rPr lang="en-US" sz="3400" kern="1200">
                <a:latin typeface="+mn-lt"/>
                <a:ea typeface="+mn-ea"/>
                <a:cs typeface="+mn-cs"/>
              </a:rPr>
            </a:br>
            <a:endParaRPr lang="en-GB" sz="3400"/>
          </a:p>
        </p:txBody>
      </p:sp>
      <p:pic>
        <p:nvPicPr>
          <p:cNvPr id="1026" name="Picture 2" descr="Thumbnail">
            <a:extLst>
              <a:ext uri="{FF2B5EF4-FFF2-40B4-BE49-F238E27FC236}">
                <a16:creationId xmlns:a16="http://schemas.microsoft.com/office/drawing/2014/main" id="{50F58490-0AC2-4DBE-AB45-9CCA27DDEE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364"/>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ACDE100-7F6F-49C7-9BF5-0376032BCD0E}"/>
              </a:ext>
            </a:extLst>
          </p:cNvPr>
          <p:cNvSpPr>
            <a:spLocks noGrp="1"/>
          </p:cNvSpPr>
          <p:nvPr>
            <p:ph idx="1"/>
          </p:nvPr>
        </p:nvSpPr>
        <p:spPr>
          <a:xfrm>
            <a:off x="4974769" y="2198914"/>
            <a:ext cx="6574973" cy="3670180"/>
          </a:xfrm>
        </p:spPr>
        <p:txBody>
          <a:bodyPr>
            <a:normAutofit fontScale="92500" lnSpcReduction="20000"/>
          </a:bodyPr>
          <a:lstStyle/>
          <a:p>
            <a:r>
              <a:rPr lang="en-GB"/>
              <a:t>‘The apple doesn’t fall far from the tree’</a:t>
            </a:r>
          </a:p>
          <a:p>
            <a:r>
              <a:rPr lang="en-GB"/>
              <a:t>‘Chip off the old block’</a:t>
            </a:r>
          </a:p>
          <a:p>
            <a:r>
              <a:rPr lang="en-GB"/>
              <a:t>‘Like father like son’</a:t>
            </a:r>
          </a:p>
          <a:p>
            <a:r>
              <a:rPr lang="en-GB">
                <a:highlight>
                  <a:srgbClr val="FFFF00"/>
                </a:highlight>
              </a:rPr>
              <a:t>Sytske Besemer [2012]- </a:t>
            </a:r>
            <a:r>
              <a:rPr lang="en-GB"/>
              <a:t>children of criminal parents had 2.4 times higher chance of falling into crime than children without criminal parents</a:t>
            </a:r>
          </a:p>
          <a:p>
            <a:r>
              <a:rPr lang="en-GB">
                <a:hlinkClick r:id="rId4"/>
              </a:rPr>
              <a:t>Intergenerational transmission of criminal and violent behaviour - University of Wales Trinity Saint David (uwtsd.ac.uk)</a:t>
            </a:r>
            <a:endParaRPr lang="en-GB"/>
          </a:p>
          <a:p>
            <a:pPr marL="0" indent="0">
              <a:buNone/>
            </a:pPr>
            <a:endParaRPr lang="en-GB"/>
          </a:p>
        </p:txBody>
      </p:sp>
    </p:spTree>
    <p:extLst>
      <p:ext uri="{BB962C8B-B14F-4D97-AF65-F5344CB8AC3E}">
        <p14:creationId xmlns:p14="http://schemas.microsoft.com/office/powerpoint/2010/main" val="35534212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 Word&#10;&#10;Description automatically generated">
            <a:extLst>
              <a:ext uri="{FF2B5EF4-FFF2-40B4-BE49-F238E27FC236}">
                <a16:creationId xmlns:a16="http://schemas.microsoft.com/office/drawing/2014/main" id="{8457C3D3-F609-4136-93C7-9485C2B94E1E}"/>
              </a:ext>
            </a:extLst>
          </p:cNvPr>
          <p:cNvPicPr>
            <a:picLocks noChangeAspect="1"/>
          </p:cNvPicPr>
          <p:nvPr/>
        </p:nvPicPr>
        <p:blipFill rotWithShape="1">
          <a:blip r:embed="rId3"/>
          <a:srcRect l="32557" t="18615" r="32778" b="7555"/>
          <a:stretch/>
        </p:blipFill>
        <p:spPr>
          <a:xfrm>
            <a:off x="847898" y="920210"/>
            <a:ext cx="3258590" cy="4632692"/>
          </a:xfrm>
          <a:prstGeom prst="rect">
            <a:avLst/>
          </a:prstGeom>
          <a:ln w="228600" cap="sq" cmpd="thickThin">
            <a:solidFill>
              <a:srgbClr val="000000"/>
            </a:solidFill>
            <a:prstDash val="solid"/>
            <a:miter lim="800000"/>
          </a:ln>
          <a:effectLst>
            <a:innerShdw blurRad="76200">
              <a:srgbClr val="000000"/>
            </a:innerShdw>
          </a:effectLst>
        </p:spPr>
      </p:pic>
      <p:sp>
        <p:nvSpPr>
          <p:cNvPr id="3" name="Content Placeholder 2">
            <a:extLst>
              <a:ext uri="{FF2B5EF4-FFF2-40B4-BE49-F238E27FC236}">
                <a16:creationId xmlns:a16="http://schemas.microsoft.com/office/drawing/2014/main" id="{86357C61-0359-4386-A91A-9DDF67DDA931}"/>
              </a:ext>
            </a:extLst>
          </p:cNvPr>
          <p:cNvSpPr>
            <a:spLocks noGrp="1"/>
          </p:cNvSpPr>
          <p:nvPr>
            <p:ph idx="1"/>
          </p:nvPr>
        </p:nvSpPr>
        <p:spPr>
          <a:xfrm>
            <a:off x="4933504" y="770581"/>
            <a:ext cx="6595356" cy="4948884"/>
          </a:xfrm>
          <a:solidFill>
            <a:schemeClr val="bg1"/>
          </a:solidFill>
        </p:spPr>
        <p:txBody>
          <a:bodyPr>
            <a:normAutofit/>
          </a:bodyPr>
          <a:lstStyle/>
          <a:p>
            <a:r>
              <a:rPr lang="en-GB" sz="1600" dirty="0"/>
              <a:t>Results Many prisoners had problematic backgrounds:</a:t>
            </a:r>
          </a:p>
          <a:p>
            <a:r>
              <a:rPr lang="en-GB" sz="1600" dirty="0"/>
              <a:t> Twenty-four per cent stated that they had been in care at some point during their childhood. </a:t>
            </a:r>
          </a:p>
          <a:p>
            <a:r>
              <a:rPr lang="en-GB" sz="1600" dirty="0"/>
              <a:t> Many prisoners had experienced abuse (29%) or observed violence in the home (41%) as a child – particularly those who stated that they had a family member with an alcohol or drug problem. </a:t>
            </a:r>
          </a:p>
          <a:p>
            <a:r>
              <a:rPr lang="en-GB" sz="1600" dirty="0">
                <a:highlight>
                  <a:srgbClr val="FFFF00"/>
                </a:highlight>
              </a:rPr>
              <a:t>Thirty-seven per cent of prisoners reported having family members who had been convicted of a non-motoring criminal offence, of whom 84% had been in prison, a young offenders’ institution or borstal. Prisoners with a convicted family member were more likely to be reconvicted in the year after release from custody than those without a convicted family member. </a:t>
            </a:r>
          </a:p>
          <a:p>
            <a:r>
              <a:rPr lang="en-GB" sz="1600" dirty="0"/>
              <a:t>Eighteen per cent of prisoners stated that they had a family member with an alcohol problem, and 14% with a drug problem. </a:t>
            </a:r>
          </a:p>
          <a:p>
            <a:r>
              <a:rPr lang="en-GB" sz="1600" dirty="0"/>
              <a:t> Fifty-nine per cent of prisoners stated that they had regularly played truant from school, 63% had been suspended or temporarily excluded, and 42% stated that they had been permanently excluded or expelled. Prisoners with these issues were more likely to be reconvicted on release than those without.</a:t>
            </a:r>
          </a:p>
        </p:txBody>
      </p:sp>
    </p:spTree>
    <p:extLst>
      <p:ext uri="{BB962C8B-B14F-4D97-AF65-F5344CB8AC3E}">
        <p14:creationId xmlns:p14="http://schemas.microsoft.com/office/powerpoint/2010/main" val="35284856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ACF9548F-0AE8-4176-0D55-9999815FDAFF}"/>
              </a:ext>
            </a:extLst>
          </p:cNvPr>
          <p:cNvPicPr>
            <a:picLocks noChangeAspect="1"/>
          </p:cNvPicPr>
          <p:nvPr/>
        </p:nvPicPr>
        <p:blipFill>
          <a:blip r:embed="rId3"/>
          <a:stretch>
            <a:fillRect/>
          </a:stretch>
        </p:blipFill>
        <p:spPr>
          <a:xfrm>
            <a:off x="58242" y="116230"/>
            <a:ext cx="7507399" cy="42068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9CD3AAAA-857B-8EC7-863C-79402B945143}"/>
              </a:ext>
            </a:extLst>
          </p:cNvPr>
          <p:cNvSpPr txBox="1"/>
          <p:nvPr/>
        </p:nvSpPr>
        <p:spPr>
          <a:xfrm>
            <a:off x="58242" y="6211669"/>
            <a:ext cx="2638365" cy="646331"/>
          </a:xfrm>
          <a:prstGeom prst="rect">
            <a:avLst/>
          </a:prstGeom>
          <a:noFill/>
        </p:spPr>
        <p:txBody>
          <a:bodyPr wrap="square" rtlCol="0">
            <a:spAutoFit/>
          </a:bodyPr>
          <a:lstStyle/>
          <a:p>
            <a:r>
              <a:rPr lang="en-GB" dirty="0"/>
              <a:t>HM Inspectorate of Probation, 2023</a:t>
            </a:r>
          </a:p>
        </p:txBody>
      </p:sp>
      <p:pic>
        <p:nvPicPr>
          <p:cNvPr id="6" name="Picture 5">
            <a:extLst>
              <a:ext uri="{FF2B5EF4-FFF2-40B4-BE49-F238E27FC236}">
                <a16:creationId xmlns:a16="http://schemas.microsoft.com/office/drawing/2014/main" id="{8BE3C506-EE22-6E91-6E62-8393154FDDAE}"/>
              </a:ext>
            </a:extLst>
          </p:cNvPr>
          <p:cNvPicPr>
            <a:picLocks noChangeAspect="1"/>
          </p:cNvPicPr>
          <p:nvPr/>
        </p:nvPicPr>
        <p:blipFill>
          <a:blip r:embed="rId4"/>
          <a:stretch>
            <a:fillRect/>
          </a:stretch>
        </p:blipFill>
        <p:spPr>
          <a:xfrm>
            <a:off x="0" y="855322"/>
            <a:ext cx="12192000" cy="5147355"/>
          </a:xfrm>
          <a:prstGeom prst="rect">
            <a:avLst/>
          </a:prstGeom>
        </p:spPr>
      </p:pic>
    </p:spTree>
    <p:extLst>
      <p:ext uri="{BB962C8B-B14F-4D97-AF65-F5344CB8AC3E}">
        <p14:creationId xmlns:p14="http://schemas.microsoft.com/office/powerpoint/2010/main" val="4081561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91812F-12BF-90CF-1873-658D1F4CA0F2}"/>
              </a:ext>
            </a:extLst>
          </p:cNvPr>
          <p:cNvPicPr>
            <a:picLocks noChangeAspect="1"/>
          </p:cNvPicPr>
          <p:nvPr/>
        </p:nvPicPr>
        <p:blipFill>
          <a:blip r:embed="rId3"/>
          <a:stretch>
            <a:fillRect/>
          </a:stretch>
        </p:blipFill>
        <p:spPr>
          <a:xfrm>
            <a:off x="1690687" y="962025"/>
            <a:ext cx="8810625" cy="4933950"/>
          </a:xfrm>
          <a:prstGeom prst="rect">
            <a:avLst/>
          </a:prstGeom>
        </p:spPr>
      </p:pic>
    </p:spTree>
    <p:extLst>
      <p:ext uri="{BB962C8B-B14F-4D97-AF65-F5344CB8AC3E}">
        <p14:creationId xmlns:p14="http://schemas.microsoft.com/office/powerpoint/2010/main" val="32788209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50.9|26.4"/>
</p:tagLst>
</file>

<file path=ppt/tags/tag2.xml><?xml version="1.0" encoding="utf-8"?>
<p:tagLst xmlns:a="http://schemas.openxmlformats.org/drawingml/2006/main" xmlns:r="http://schemas.openxmlformats.org/officeDocument/2006/relationships" xmlns:p="http://schemas.openxmlformats.org/presentationml/2006/main">
  <p:tag name="TIMING" val="|1.9|23.7|1.2|2.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3077</Words>
  <Application>Microsoft Office PowerPoint</Application>
  <PresentationFormat>Widescreen</PresentationFormat>
  <Paragraphs>285</Paragraphs>
  <Slides>49</Slides>
  <Notes>48</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49</vt:i4>
      </vt:variant>
    </vt:vector>
  </HeadingPairs>
  <TitlesOfParts>
    <vt:vector size="60" baseType="lpstr">
      <vt:lpstr>-apple-system</vt:lpstr>
      <vt:lpstr>Quicksand</vt:lpstr>
      <vt:lpstr>Aptos</vt:lpstr>
      <vt:lpstr>Aptos Display</vt:lpstr>
      <vt:lpstr>Arial</vt:lpstr>
      <vt:lpstr>Bahnschrift Light SemiCondensed</vt:lpstr>
      <vt:lpstr>Calibri</vt:lpstr>
      <vt:lpstr>Calibri Light</vt:lpstr>
      <vt:lpstr>Cambria Math</vt:lpstr>
      <vt:lpstr>Wingdings</vt:lpstr>
      <vt:lpstr>Office Theme</vt:lpstr>
      <vt:lpstr>THEORIES OF CRIME: POSITIVISM: Biological and Psychological</vt:lpstr>
      <vt:lpstr>Learning objectives</vt:lpstr>
      <vt:lpstr>THINKPOINT?</vt:lpstr>
      <vt:lpstr>Positivism, punishment and rehabilitation</vt:lpstr>
      <vt:lpstr>IS PUNISHMENT APPROPRIATE IF THE OFFENCE WAS, AT LEAST PARTLY OUT OF THEIR CONTROL????? </vt:lpstr>
      <vt:lpstr>BIOLOGICAL POSITIVISM</vt:lpstr>
      <vt:lpstr>Cesare Lombroso </vt:lpstr>
      <vt:lpstr>Lombroso</vt:lpstr>
      <vt:lpstr>Franz Joseph Gall</vt:lpstr>
      <vt:lpstr>William Sheldon</vt:lpstr>
      <vt:lpstr>THINKPOINT</vt:lpstr>
      <vt:lpstr>Biological theories –  Brain structure and function</vt:lpstr>
      <vt:lpstr>Chemical and Biochemical factors</vt:lpstr>
      <vt:lpstr>Positivism: Chemical and biochemical influences</vt:lpstr>
      <vt:lpstr>Positivism: Chemical and biochemical influences</vt:lpstr>
      <vt:lpstr>Positivism: Chemical and biochemical influences</vt:lpstr>
      <vt:lpstr>Drug A: Tobacco </vt:lpstr>
      <vt:lpstr>Drug B: Alcohol</vt:lpstr>
      <vt:lpstr>Drug C: Caffeine</vt:lpstr>
      <vt:lpstr>Genetic explanations</vt:lpstr>
      <vt:lpstr>Christiansen's Study</vt:lpstr>
      <vt:lpstr>Brunner et al.'s Study</vt:lpstr>
      <vt:lpstr>Mednick's Study</vt:lpstr>
      <vt:lpstr>Limitations of genetic explanations</vt:lpstr>
      <vt:lpstr>PowerPoint Presentation</vt:lpstr>
      <vt:lpstr>PowerPoint Presentation</vt:lpstr>
      <vt:lpstr>Why is early childhood experiences important? </vt:lpstr>
      <vt:lpstr>Importance of the unconscious mind</vt:lpstr>
      <vt:lpstr>Sigmund Freud: The ID</vt:lpstr>
      <vt:lpstr>Sigmund Freud: The Ego</vt:lpstr>
      <vt:lpstr>Sigmund Freud: The Superego </vt:lpstr>
      <vt:lpstr>Psychodynamic theory and criminal behaviour</vt:lpstr>
      <vt:lpstr>Criticisms of Freuds psychodynamic theory </vt:lpstr>
      <vt:lpstr>Question 1:  According to Freud's psychodynamic theory, which part of a person's personality represents a drive for pleasure with no moral standards </vt:lpstr>
      <vt:lpstr>Question 2:  According to Freud's psychodynamic theory, which part of a person's personality feels guilt and strives for perfection? </vt:lpstr>
      <vt:lpstr>Question 3:  Someone who is violent, and has no moral code could have an underdeveloped __________? </vt:lpstr>
      <vt:lpstr>Question 4:  What can be stored within the unconscious memory but still effect people in their adult life? </vt:lpstr>
      <vt:lpstr>Personality and criminality</vt:lpstr>
      <vt:lpstr>HANS EYSENCK</vt:lpstr>
      <vt:lpstr>Intelligence and criminality</vt:lpstr>
      <vt:lpstr>Learning theories</vt:lpstr>
      <vt:lpstr>Classical conditioning – Pavlov’s dogs</vt:lpstr>
      <vt:lpstr>Operant conditioning – B.F Skinner</vt:lpstr>
      <vt:lpstr>Social learning theory Albert Banduras Bobo doll experiment (1961)</vt:lpstr>
      <vt:lpstr>Thinkpoint?</vt:lpstr>
      <vt:lpstr>Are children of criminal parents more likely to be criminals themselves?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2024-11-14T12:46:03Z</dcterms:created>
  <dcterms:modified xsi:type="dcterms:W3CDTF">2024-11-14T13:46:41Z</dcterms:modified>
</cp:coreProperties>
</file>