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861" autoAdjust="0"/>
    <p:restoredTop sz="94660"/>
  </p:normalViewPr>
  <p:slideViewPr>
    <p:cSldViewPr snapToGrid="0">
      <p:cViewPr varScale="1">
        <p:scale>
          <a:sx n="72" d="100"/>
          <a:sy n="72" d="100"/>
        </p:scale>
        <p:origin x="43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4AC5C-EB8E-D6C7-809D-8C10116C0B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26BE37-C46B-73B6-C3AE-B6EF7C8A69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18C4F7-A7CD-8DF0-402C-7FA326806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85638-04ED-0720-2A15-52F14B44E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759DC-65C8-A429-CE69-F1F53F416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58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0F9FB-2EEF-6979-DCE9-34B57039C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6541D-BF62-2566-29E3-E7D6317D9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8FB18-BFFF-03F4-3EC9-F0539FD0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7F594-0AA7-632A-BA90-F9524272E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2633C-21D6-7DC9-1037-5F2E336F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F3F82-BC94-E874-722E-5BD3CD69C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8DE29B-721B-D640-AB5F-B3B0B8A3F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FB2DA-34D5-5DFD-C84B-ED4939385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D86715-B841-2177-8DAE-94C724E9C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E1C12-C09F-466A-0BEB-47E2DE3E1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28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24703-A158-3766-1245-9F0516E0E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0A2ED-9969-E0CE-4D91-50CC84A6E8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170DC5-4E0F-8354-272F-B16A985EE6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3D164-A1FA-AD26-87A8-DE61B8F5C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C8A4A-DD82-41A1-B89A-617C0AF04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D72BA2-ACFB-2CF5-1F63-3577152AD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370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5EE5E-0380-2782-0C31-21EB9010F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E7FC9D-757A-0391-6FE3-134940AD2E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28D53-4501-FFC6-876F-7EF306EAA9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49BBD0-1AEB-20C5-5675-F6DB7049B2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76299B-2A9F-2C5C-CD55-409181DA8F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AD2ECE-CC09-AF7D-43F5-8A044ABC9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98EFA1-E3A8-D9E3-09D7-07CEB5897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715686-04C3-11C6-FCAC-60A259C92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654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6ED37-5129-F2DF-3AA5-1E569BC55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B07395-0A4A-7A57-9E75-CA4285FCE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DD5840-FB13-BD2D-CA0A-920236FA8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C2F3E4-68FF-F592-40FB-FF96C773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443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2F40BC-AA75-6935-3EE5-FEFFDADDA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946DEF-303A-ED43-541E-2A77A3E73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3D4D8-145E-962A-C851-55EEFBB59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540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ABF44-0CDC-1759-A316-1DD57C80B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2D4FC-2E71-4740-C7AC-9AEC8F855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CE175A-C92B-3FF1-FCFF-A6951AA6AB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A67D26-4030-B79C-4191-7201B9BD3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BBC5DD-A221-06BC-7364-469BE7E49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4F94B8-30F6-2DA0-7FAC-F8A3F743A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444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EEB82-4D53-C84E-8AEE-25347E0DC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7C7484-570B-E6A2-9B16-8A65360759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1F0C70-C778-0318-F446-30DC5BC849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899254-956E-318A-1844-B9DF975FC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E65929-388F-FF60-DEA4-684A4F11F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0C303-3E4C-647E-7F21-ADAD42229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86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10F9-4ABF-699A-9E59-4D94FFE14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E5042C-EF5C-DEC3-BB43-3B608294AE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6ECE0-6E58-64C0-D1FC-1F2902DE9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ECE29-6342-4265-0A24-E8980E1EF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264B1-D2A6-6F5E-6903-995DA21B0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68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D0AB14-EC0B-AEAA-C11E-A1C93B226A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615CE0-7AFD-0A86-53B8-9944CD4670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28CE3-D03C-7F18-7899-96732DA7B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467D4-8A9A-2C36-BFD5-260D3D653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C970BA-9DA4-4E9E-3366-BA89636E3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69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9C3360-B698-C20D-7672-57CD963EF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EF40BB-344B-08D6-3785-A1583573AA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BFA431-9259-FC53-107E-A654C5FC78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BE0B34-A4BF-4BB7-B981-4DA5605D7E16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B228D-1F56-9975-4C47-FDE3A056D5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1AB07-F93D-E491-F38D-AD8506C93B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7DE2D7-8D9C-4EA4-BA6E-7BEED147A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655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9F6531C9-F4FC-E370-2E02-6A741694E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C199D1-F3F5-E529-C065-F0F9BA2702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392475"/>
            <a:ext cx="9144000" cy="1768249"/>
          </a:xfrm>
        </p:spPr>
        <p:txBody>
          <a:bodyPr>
            <a:normAutofit/>
          </a:bodyPr>
          <a:lstStyle/>
          <a:p>
            <a:r>
              <a:rPr lang="en-GB" dirty="0">
                <a:latin typeface="Impact" panose="020B0806030902050204" pitchFamily="34" charset="0"/>
              </a:rPr>
              <a:t>COMMUNICATION AS A CORE PROFESSIONAL SKILL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294F45-9C59-8872-A5A9-3F19A4E5E299}"/>
              </a:ext>
            </a:extLst>
          </p:cNvPr>
          <p:cNvSpPr txBox="1"/>
          <p:nvPr/>
        </p:nvSpPr>
        <p:spPr>
          <a:xfrm>
            <a:off x="2286000" y="4332515"/>
            <a:ext cx="762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Skills for the Workplace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A24964-B078-C86D-3739-3F26C146E299}"/>
              </a:ext>
            </a:extLst>
          </p:cNvPr>
          <p:cNvSpPr txBox="1"/>
          <p:nvPr/>
        </p:nvSpPr>
        <p:spPr>
          <a:xfrm>
            <a:off x="2286000" y="4965971"/>
            <a:ext cx="762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&amp; Social Care Presentation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C6D6F80-3C3C-14B6-4F71-78B81191E0AE}"/>
              </a:ext>
            </a:extLst>
          </p:cNvPr>
          <p:cNvSpPr txBox="1">
            <a:spLocks/>
          </p:cNvSpPr>
          <p:nvPr/>
        </p:nvSpPr>
        <p:spPr>
          <a:xfrm>
            <a:off x="13476364" y="297941"/>
            <a:ext cx="7823982" cy="6233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WHAT DO WE MEAN BY “COMMUNICATION”?</a:t>
            </a:r>
          </a:p>
        </p:txBody>
      </p:sp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F1144165-B1EF-0B97-1684-473C9DA667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807042" y="990600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3896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26FA3-4C9B-BA22-5E58-BDDFEEE60E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E676A22F-CFCE-3E6D-94D1-C3C2E7F4F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65BE63-85FC-99AF-4F40-8C396EC3A0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14400" y="2392475"/>
            <a:ext cx="9144000" cy="1768249"/>
          </a:xfrm>
        </p:spPr>
        <p:txBody>
          <a:bodyPr>
            <a:normAutofit/>
          </a:bodyPr>
          <a:lstStyle/>
          <a:p>
            <a:r>
              <a:rPr lang="en-GB" dirty="0">
                <a:latin typeface="Impact" panose="020B0806030902050204" pitchFamily="34" charset="0"/>
              </a:rPr>
              <a:t>COMMUNICATION AS A CORE PROFESSIONAL SKILL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03D886-4CAB-37AD-8C04-2C89D8CEA185}"/>
              </a:ext>
            </a:extLst>
          </p:cNvPr>
          <p:cNvSpPr txBox="1"/>
          <p:nvPr/>
        </p:nvSpPr>
        <p:spPr>
          <a:xfrm>
            <a:off x="-9321800" y="4332515"/>
            <a:ext cx="762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Skills for the Workplace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3AD338-5041-DC42-332F-6013641D8901}"/>
              </a:ext>
            </a:extLst>
          </p:cNvPr>
          <p:cNvSpPr txBox="1"/>
          <p:nvPr/>
        </p:nvSpPr>
        <p:spPr>
          <a:xfrm>
            <a:off x="-9321800" y="4965971"/>
            <a:ext cx="762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&amp; Social Care Presentation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828551-B6CB-9AA1-81FA-005E587B508F}"/>
              </a:ext>
            </a:extLst>
          </p:cNvPr>
          <p:cNvSpPr txBox="1">
            <a:spLocks/>
          </p:cNvSpPr>
          <p:nvPr/>
        </p:nvSpPr>
        <p:spPr>
          <a:xfrm>
            <a:off x="342900" y="145540"/>
            <a:ext cx="7823982" cy="6233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WHAT DO WE MEAN BY “COMMUNICATION”?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45931F-6D33-2732-EE6D-E5A6AB3EC7EB}"/>
              </a:ext>
            </a:extLst>
          </p:cNvPr>
          <p:cNvSpPr txBox="1"/>
          <p:nvPr/>
        </p:nvSpPr>
        <p:spPr>
          <a:xfrm>
            <a:off x="342900" y="970018"/>
            <a:ext cx="8661400" cy="33034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is a fundamental requirement for health professionals as it affects patient safety, gaining patients’ consent, treating people with dignity and working effectively with others as part of a multi-disciplinary team.</a:t>
            </a:r>
          </a:p>
          <a:p>
            <a:pPr>
              <a:spcAft>
                <a:spcPts val="1000"/>
              </a:spcAft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Academically, Communication is the act of intentionally communicating information, meaning and understanding between individuals (Bach and Grant, 2019).</a:t>
            </a:r>
          </a:p>
        </p:txBody>
      </p:sp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FCD02493-0610-F2B6-ABD0-65922C5D6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65242" y="818809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436DC9-1316-3804-0798-54910A8AE989}"/>
              </a:ext>
            </a:extLst>
          </p:cNvPr>
          <p:cNvSpPr txBox="1"/>
          <p:nvPr/>
        </p:nvSpPr>
        <p:spPr>
          <a:xfrm>
            <a:off x="342900" y="4474647"/>
            <a:ext cx="3860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Types of communication: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D914749-77E8-08D1-0235-E35D935574A1}"/>
              </a:ext>
            </a:extLst>
          </p:cNvPr>
          <p:cNvSpPr txBox="1"/>
          <p:nvPr/>
        </p:nvSpPr>
        <p:spPr>
          <a:xfrm>
            <a:off x="342899" y="5137473"/>
            <a:ext cx="48190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Verbal: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Clarity, Pace, Tone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Non-verbal: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Body language, eye contact, posture.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0F6364-67C9-7097-1ADB-E77591752B03}"/>
              </a:ext>
            </a:extLst>
          </p:cNvPr>
          <p:cNvSpPr txBox="1"/>
          <p:nvPr/>
        </p:nvSpPr>
        <p:spPr>
          <a:xfrm>
            <a:off x="5504833" y="5137473"/>
            <a:ext cx="56891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Written: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Medical records, care notes, referrals</a:t>
            </a:r>
          </a:p>
          <a:p>
            <a:pPr marL="342900" indent="-342900">
              <a:buFontTx/>
              <a:buChar char="-"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Emails, Electronic care plans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69C5031F-04F0-B899-5B36-5A0BF818E58B}"/>
              </a:ext>
            </a:extLst>
          </p:cNvPr>
          <p:cNvSpPr txBox="1">
            <a:spLocks/>
          </p:cNvSpPr>
          <p:nvPr/>
        </p:nvSpPr>
        <p:spPr>
          <a:xfrm>
            <a:off x="11907157" y="-95130"/>
            <a:ext cx="12192000" cy="863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IMPORTANCE OF COMMUNICATION IN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7519094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B623E-503E-399E-DC19-C7A1DE78D8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5044F8ED-A631-F548-2F2D-8715B5EBD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5F17FD7-63F0-B261-5DA8-1343619008A4}"/>
              </a:ext>
            </a:extLst>
          </p:cNvPr>
          <p:cNvSpPr txBox="1">
            <a:spLocks/>
          </p:cNvSpPr>
          <p:nvPr/>
        </p:nvSpPr>
        <p:spPr>
          <a:xfrm>
            <a:off x="-11830050" y="145540"/>
            <a:ext cx="7823982" cy="6233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WHAT DO WE MEAN BY “COMMUNICATION”?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59D237-D19F-E638-A8C1-0B53A9A5337F}"/>
              </a:ext>
            </a:extLst>
          </p:cNvPr>
          <p:cNvSpPr txBox="1"/>
          <p:nvPr/>
        </p:nvSpPr>
        <p:spPr>
          <a:xfrm>
            <a:off x="-8289927" y="1020312"/>
            <a:ext cx="8661400" cy="33034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is a fundamental requirement for health professionals as it affects patient safety, gaining patients’ consent, treating people with dignity and working effectively with others as part of a multi-disciplinary team.</a:t>
            </a:r>
          </a:p>
          <a:p>
            <a:pPr>
              <a:spcAft>
                <a:spcPts val="1000"/>
              </a:spcAft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Academically, Communication is the act of intentionally communicating information, meaning and understanding between individuals (Bach and Grant, 2019).</a:t>
            </a:r>
          </a:p>
        </p:txBody>
      </p:sp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029FC2E5-6D01-04DA-DBDE-4D5524BFE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737192" y="818809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E244092-C1B1-DDEA-A73D-36C6210FEE50}"/>
              </a:ext>
            </a:extLst>
          </p:cNvPr>
          <p:cNvSpPr txBox="1"/>
          <p:nvPr/>
        </p:nvSpPr>
        <p:spPr>
          <a:xfrm>
            <a:off x="342900" y="7589322"/>
            <a:ext cx="3860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Types of communication: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48CF1D-4A46-CAF7-50E1-CC8BD63B503E}"/>
              </a:ext>
            </a:extLst>
          </p:cNvPr>
          <p:cNvSpPr txBox="1"/>
          <p:nvPr/>
        </p:nvSpPr>
        <p:spPr>
          <a:xfrm>
            <a:off x="342899" y="8252148"/>
            <a:ext cx="48190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Verbal: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Clarity, Pace, Tone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Non-verbal: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Body language, eye contact, posture.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B9A781-0C48-70ED-DCFD-248E1CBCD27E}"/>
              </a:ext>
            </a:extLst>
          </p:cNvPr>
          <p:cNvSpPr txBox="1"/>
          <p:nvPr/>
        </p:nvSpPr>
        <p:spPr>
          <a:xfrm>
            <a:off x="5504833" y="8252148"/>
            <a:ext cx="56891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Written: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Medical records, care notes, referrals</a:t>
            </a:r>
          </a:p>
          <a:p>
            <a:pPr marL="342900" indent="-342900">
              <a:buFontTx/>
              <a:buChar char="-"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Emails, Electronic care plans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13F58D1-C96C-8606-0582-F805A3AF0E45}"/>
              </a:ext>
            </a:extLst>
          </p:cNvPr>
          <p:cNvSpPr txBox="1">
            <a:spLocks/>
          </p:cNvSpPr>
          <p:nvPr/>
        </p:nvSpPr>
        <p:spPr>
          <a:xfrm>
            <a:off x="-265793" y="-95130"/>
            <a:ext cx="12192000" cy="863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IMPORTANCE OF COMMUNICATION IN PROFESSIONAL 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D0A8F4-872B-F541-139B-9C617037E3C5}"/>
              </a:ext>
            </a:extLst>
          </p:cNvPr>
          <p:cNvSpPr txBox="1"/>
          <p:nvPr/>
        </p:nvSpPr>
        <p:spPr>
          <a:xfrm>
            <a:off x="163286" y="979711"/>
            <a:ext cx="5814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is important because: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B0A2A7-499D-D661-361E-B4EBEB81CBE9}"/>
              </a:ext>
            </a:extLst>
          </p:cNvPr>
          <p:cNvSpPr txBox="1"/>
          <p:nvPr/>
        </p:nvSpPr>
        <p:spPr>
          <a:xfrm>
            <a:off x="196773" y="1660920"/>
            <a:ext cx="554082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It helps to accurately assess a person’s needs, risks and preferences.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Support people to make informed choices and make decisions that are in their best interest and the best interest of others that they support (Skills for Care, 2022).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Builds trust, connection, and emotional safety (Bach and Grant, 2019 ).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9686E9-FDEE-0856-C362-231E0D96A451}"/>
              </a:ext>
            </a:extLst>
          </p:cNvPr>
          <p:cNvSpPr txBox="1"/>
          <p:nvPr/>
        </p:nvSpPr>
        <p:spPr>
          <a:xfrm>
            <a:off x="6194386" y="1660919"/>
            <a:ext cx="554082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Lowers clinical mistakes and safeguards risks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Encourages collaboration among multi-disciplines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Help improve person - centred 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Develops a therapeutic relationship (Arnold and Boggs, 2020 ).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1A57347C-0FF9-57F8-B304-01D6C03066F6}"/>
              </a:ext>
            </a:extLst>
          </p:cNvPr>
          <p:cNvSpPr txBox="1">
            <a:spLocks/>
          </p:cNvSpPr>
          <p:nvPr/>
        </p:nvSpPr>
        <p:spPr>
          <a:xfrm>
            <a:off x="12880501" y="120826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COMMUNICATION AND PROFESSIONAL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439924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DA8A3-D2DC-6230-703D-2465D473A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DA9A863F-8BC6-7AA0-98DF-9C6396C17E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34CE37DF-7E47-5BB0-0A3F-5F6BBB300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737192" y="818809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18C6EE1B-B578-3BC8-2CE8-8519CF4F865A}"/>
              </a:ext>
            </a:extLst>
          </p:cNvPr>
          <p:cNvSpPr txBox="1">
            <a:spLocks/>
          </p:cNvSpPr>
          <p:nvPr/>
        </p:nvSpPr>
        <p:spPr>
          <a:xfrm>
            <a:off x="-11866114" y="-95130"/>
            <a:ext cx="12192000" cy="8639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IMPORTANCE OF COMMUNICATION IN PROFESSIONAL 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9CC096-82C3-4F3E-0E49-CB8C8B13DA96}"/>
              </a:ext>
            </a:extLst>
          </p:cNvPr>
          <p:cNvSpPr txBox="1"/>
          <p:nvPr/>
        </p:nvSpPr>
        <p:spPr>
          <a:xfrm>
            <a:off x="-11437035" y="979711"/>
            <a:ext cx="5814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is important because: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3F75F9-8760-65FB-09AB-E93E79A97C87}"/>
              </a:ext>
            </a:extLst>
          </p:cNvPr>
          <p:cNvSpPr txBox="1"/>
          <p:nvPr/>
        </p:nvSpPr>
        <p:spPr>
          <a:xfrm>
            <a:off x="-11403548" y="1660920"/>
            <a:ext cx="554082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It helps to accurately assess a person’s needs, risks and preferences.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Support people to make informed choices and make decisions that are in their best interest and the best interest of others that they support (Skills for Care, 2022).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Builds trust, connection, and emotional safety (Bach and Grant, 2019 ).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B556B3-FEA1-A09E-3F25-D68E90174B78}"/>
              </a:ext>
            </a:extLst>
          </p:cNvPr>
          <p:cNvSpPr txBox="1"/>
          <p:nvPr/>
        </p:nvSpPr>
        <p:spPr>
          <a:xfrm>
            <a:off x="12737192" y="1660920"/>
            <a:ext cx="554082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Lowers clinical mistakes and safeguards risks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Encourages collaboration among multi-disciplines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Help improve person - centred 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Develops a therapeutic relationship (Arnold and Boggs, 2020 ).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50133D4D-9931-0165-65A0-54C566E9F45F}"/>
              </a:ext>
            </a:extLst>
          </p:cNvPr>
          <p:cNvSpPr txBox="1">
            <a:spLocks/>
          </p:cNvSpPr>
          <p:nvPr/>
        </p:nvSpPr>
        <p:spPr>
          <a:xfrm>
            <a:off x="25126" y="120826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COMMUNICATION AND PROFESSIONAL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918258-4021-A771-07E5-DBEDE74A1944}"/>
              </a:ext>
            </a:extLst>
          </p:cNvPr>
          <p:cNvSpPr txBox="1"/>
          <p:nvPr/>
        </p:nvSpPr>
        <p:spPr>
          <a:xfrm>
            <a:off x="132558" y="896740"/>
            <a:ext cx="115445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part of the core skills for specific care roles, communication is acknowledged as being important (Skills for Care, 2022).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is rooted in all major frameworks: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NHS Values: compassion, respect, dignity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The Care Certificate Standards for care and support have been used to underpin communication throughout the Certificate: duty of care, privacy and person-centred support.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(HCPC) and Nursing and Midwifery Council (NMC) Codes: record-keeping, confidentiality, partnership working.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233040-CC62-98F9-F1AC-D24257AEBA35}"/>
              </a:ext>
            </a:extLst>
          </p:cNvPr>
          <p:cNvSpPr txBox="1"/>
          <p:nvPr/>
        </p:nvSpPr>
        <p:spPr>
          <a:xfrm>
            <a:off x="132558" y="5171799"/>
            <a:ext cx="4313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supports: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671EF3-6A86-1FF6-72BA-E3DA18BD3424}"/>
              </a:ext>
            </a:extLst>
          </p:cNvPr>
          <p:cNvSpPr txBox="1"/>
          <p:nvPr/>
        </p:nvSpPr>
        <p:spPr>
          <a:xfrm>
            <a:off x="132558" y="5721135"/>
            <a:ext cx="48190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practice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 compliance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4F4659-D057-AA01-7784-FD965676FD09}"/>
              </a:ext>
            </a:extLst>
          </p:cNvPr>
          <p:cNvSpPr txBox="1"/>
          <p:nvPr/>
        </p:nvSpPr>
        <p:spPr>
          <a:xfrm>
            <a:off x="5382147" y="5721135"/>
            <a:ext cx="59670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Safe and coordinated care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Cultural competence and inclusion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C6851D8-4945-8B5A-C65C-1D2C4BEE31B2}"/>
              </a:ext>
            </a:extLst>
          </p:cNvPr>
          <p:cNvSpPr txBox="1">
            <a:spLocks/>
          </p:cNvSpPr>
          <p:nvPr/>
        </p:nvSpPr>
        <p:spPr>
          <a:xfrm>
            <a:off x="12441238" y="13197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PRACTICAL EXAMPLE OF  COMMUNICATION</a:t>
            </a:r>
          </a:p>
        </p:txBody>
      </p:sp>
    </p:spTree>
    <p:extLst>
      <p:ext uri="{BB962C8B-B14F-4D97-AF65-F5344CB8AC3E}">
        <p14:creationId xmlns:p14="http://schemas.microsoft.com/office/powerpoint/2010/main" val="5098775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11336-57EA-0205-7AC8-414C454B98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BCD3897E-75F6-5C0A-3073-820A6334D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422ADB1C-76EC-E26D-FA10-C609C0F07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737192" y="818809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A40BEFB-A585-8738-0595-138F0438D4CA}"/>
              </a:ext>
            </a:extLst>
          </p:cNvPr>
          <p:cNvSpPr txBox="1">
            <a:spLocks/>
          </p:cNvSpPr>
          <p:nvPr/>
        </p:nvSpPr>
        <p:spPr>
          <a:xfrm>
            <a:off x="-12370074" y="120826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latin typeface="Impact" panose="020B0806030902050204" pitchFamily="34" charset="0"/>
              </a:rPr>
              <a:t>COMMUNICATION AND PROFESSIONAL STANDARDS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62B4B-1A7C-B310-3403-66FC64AC2ABC}"/>
              </a:ext>
            </a:extLst>
          </p:cNvPr>
          <p:cNvSpPr txBox="1"/>
          <p:nvPr/>
        </p:nvSpPr>
        <p:spPr>
          <a:xfrm>
            <a:off x="-11774962" y="896740"/>
            <a:ext cx="115445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part of the core skills for specific care roles, communication is acknowledged as being important (Skills for Care, 2022).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is rooted in all major frameworks: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NHS Values: compassion, respect, dignity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The Care Certificate Standards for care and support have been used to underpin communication throughout the Certificate: duty of care, privacy and person-centred support.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(HCPC) and Nursing and Midwifery Council (NMC) Codes: record-keeping, confidentiality, partnership working.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6D2631-CFD7-74FB-DB62-90DD898A6BF5}"/>
              </a:ext>
            </a:extLst>
          </p:cNvPr>
          <p:cNvSpPr txBox="1"/>
          <p:nvPr/>
        </p:nvSpPr>
        <p:spPr>
          <a:xfrm>
            <a:off x="132558" y="7386679"/>
            <a:ext cx="4313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supports: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EF1D0F-555A-E5B0-43A1-063B32FE9B56}"/>
              </a:ext>
            </a:extLst>
          </p:cNvPr>
          <p:cNvSpPr txBox="1"/>
          <p:nvPr/>
        </p:nvSpPr>
        <p:spPr>
          <a:xfrm>
            <a:off x="132558" y="7936015"/>
            <a:ext cx="48190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practice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 compliance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63D4CE-5021-33E4-23AC-E86FBE9BFA7E}"/>
              </a:ext>
            </a:extLst>
          </p:cNvPr>
          <p:cNvSpPr txBox="1"/>
          <p:nvPr/>
        </p:nvSpPr>
        <p:spPr>
          <a:xfrm>
            <a:off x="5382147" y="7936015"/>
            <a:ext cx="59670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Safe and coordinated care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Cultural competence and inclusion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9BC1638-6563-A095-8DE9-C7CBB736D549}"/>
              </a:ext>
            </a:extLst>
          </p:cNvPr>
          <p:cNvSpPr txBox="1">
            <a:spLocks/>
          </p:cNvSpPr>
          <p:nvPr/>
        </p:nvSpPr>
        <p:spPr>
          <a:xfrm>
            <a:off x="132558" y="10426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PRACTICAL EXAMPLE OF  COMMUNICATION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385280-426B-F6AD-B31C-8A6E29C96B7E}"/>
              </a:ext>
            </a:extLst>
          </p:cNvPr>
          <p:cNvSpPr txBox="1"/>
          <p:nvPr/>
        </p:nvSpPr>
        <p:spPr>
          <a:xfrm>
            <a:off x="132558" y="751364"/>
            <a:ext cx="1154452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am supporting a person with learning disabilities and anxiety at their hospital appointment.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is communication applied in this scenario?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Use clear language to communicate with service users and their families (Bach and Grant, 2019).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Use of visual aid prompts or objects of reference for communication (Bach and Grant, 2019).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Remain calm and give the person time to process information.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Fidgeting/withdrawal - this can all be shown physically and be a sign of distress.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Record the interaction clearly for the MDT.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Change your method of communication when necessary (Arnold and Boggs, 2020).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example shows how communication can affect safety, emotional well-being and participation in a person’s 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F636C93-56B8-FF6E-8842-543B0AFDAF22}"/>
              </a:ext>
            </a:extLst>
          </p:cNvPr>
          <p:cNvSpPr txBox="1">
            <a:spLocks/>
          </p:cNvSpPr>
          <p:nvPr/>
        </p:nvSpPr>
        <p:spPr>
          <a:xfrm>
            <a:off x="12438858" y="10426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7194643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949948-2AA3-1116-257D-D3C43B838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0C9A9329-24F0-C1C7-5275-8F13F117A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B2070857-2B47-D017-2931-53D42F285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05201" y="3411825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1250CBB-B4FC-09A0-174D-C71B113320AB}"/>
              </a:ext>
            </a:extLst>
          </p:cNvPr>
          <p:cNvSpPr txBox="1">
            <a:spLocks/>
          </p:cNvSpPr>
          <p:nvPr/>
        </p:nvSpPr>
        <p:spPr>
          <a:xfrm>
            <a:off x="-12142571" y="10426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PRACTICAL EXAMPLE OF  COMMUNICATION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BCB6F6-AAF3-B922-31BC-0163D35F05F0}"/>
              </a:ext>
            </a:extLst>
          </p:cNvPr>
          <p:cNvSpPr txBox="1"/>
          <p:nvPr/>
        </p:nvSpPr>
        <p:spPr>
          <a:xfrm>
            <a:off x="-11726931" y="751364"/>
            <a:ext cx="1154452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am supporting a person with learning disabilities and anxiety at their hospital appointment.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is communication applied in this scenario?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Use clear language to communicate with service users and their families (Bach and Grant, 2019).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Use of visual aid prompts or objects of reference for communication (Bach and Grant, 2019).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Remain calm and give the person time to process information.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Fidgeting/withdrawal - this can all be shown physically and be a sign of distress.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Record the interaction clearly for the MDT.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Change your method of communication when necessary (Arnold and Boggs, 2020).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example shows how communication can affect safety, emotional well-being and participation in a person’s 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D349D2C-CC8C-53F2-81E7-D55F8A80869B}"/>
              </a:ext>
            </a:extLst>
          </p:cNvPr>
          <p:cNvSpPr txBox="1">
            <a:spLocks/>
          </p:cNvSpPr>
          <p:nvPr/>
        </p:nvSpPr>
        <p:spPr>
          <a:xfrm>
            <a:off x="163729" y="10426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E95265-1ACF-1A34-1699-7441F6CF8AD4}"/>
              </a:ext>
            </a:extLst>
          </p:cNvPr>
          <p:cNvSpPr txBox="1"/>
          <p:nvPr/>
        </p:nvSpPr>
        <p:spPr>
          <a:xfrm>
            <a:off x="151294" y="903764"/>
            <a:ext cx="115445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Communication is a main professional skill.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Ensure safe care, the dignity of service users and delivery of person-centred 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It promotes ethical practice and effective teamwork.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It increases the outcomes for service users and professionals.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Future practices will heavily rely on this skill.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20A91A5-0728-BEC3-DBE3-22D6C0579B7F}"/>
              </a:ext>
            </a:extLst>
          </p:cNvPr>
          <p:cNvSpPr txBox="1">
            <a:spLocks/>
          </p:cNvSpPr>
          <p:nvPr/>
        </p:nvSpPr>
        <p:spPr>
          <a:xfrm>
            <a:off x="12374403" y="14279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HSPC CODE </a:t>
            </a:r>
          </a:p>
        </p:txBody>
      </p:sp>
    </p:spTree>
    <p:extLst>
      <p:ext uri="{BB962C8B-B14F-4D97-AF65-F5344CB8AC3E}">
        <p14:creationId xmlns:p14="http://schemas.microsoft.com/office/powerpoint/2010/main" val="22926548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3463A6-2F73-94BE-AF35-2776AA174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DB8CCAD8-7089-96B5-CFCE-80688D060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8FB40B88-5DC7-AA67-7B0D-C0D78EBB78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505201" y="3411825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318D62-1FAE-FC0B-40B8-07AC81D86F9D}"/>
              </a:ext>
            </a:extLst>
          </p:cNvPr>
          <p:cNvSpPr txBox="1">
            <a:spLocks/>
          </p:cNvSpPr>
          <p:nvPr/>
        </p:nvSpPr>
        <p:spPr>
          <a:xfrm>
            <a:off x="61802" y="66779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HSPC CODE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D75A03-F44F-8562-1529-3AF39371BA0A}"/>
              </a:ext>
            </a:extLst>
          </p:cNvPr>
          <p:cNvSpPr txBox="1"/>
          <p:nvPr/>
        </p:nvSpPr>
        <p:spPr>
          <a:xfrm>
            <a:off x="186944" y="971835"/>
            <a:ext cx="11544528" cy="578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HCPC (Health and Care Professionals Council) regulates paramedics, occupational therapists, physiotherapists, radiographers and social workers (in some nations) as well as other allied health professions.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HCPC Standards of Conduct, Performance and Ethics describe the expected behaviour of all health professionals registered with the HCPC: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Promote and defend the interests of service users;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Good communicators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Work within the limits of their knowledge and competence.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Keep accurate records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Respect the privacy of others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Be trustworthy and honest.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9A48325-6812-65F0-0F9E-1C611D1AEC60}"/>
              </a:ext>
            </a:extLst>
          </p:cNvPr>
          <p:cNvSpPr txBox="1">
            <a:spLocks/>
          </p:cNvSpPr>
          <p:nvPr/>
        </p:nvSpPr>
        <p:spPr>
          <a:xfrm>
            <a:off x="12627436" y="10426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NMC CODE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4F5B99C-1582-1042-066D-1DF5DDE95309}"/>
              </a:ext>
            </a:extLst>
          </p:cNvPr>
          <p:cNvSpPr txBox="1">
            <a:spLocks/>
          </p:cNvSpPr>
          <p:nvPr/>
        </p:nvSpPr>
        <p:spPr>
          <a:xfrm>
            <a:off x="-11761571" y="104260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7F4EC6-339E-ADDC-307F-BDA4C14DD38C}"/>
              </a:ext>
            </a:extLst>
          </p:cNvPr>
          <p:cNvSpPr txBox="1"/>
          <p:nvPr/>
        </p:nvSpPr>
        <p:spPr>
          <a:xfrm>
            <a:off x="-11638000" y="971835"/>
            <a:ext cx="115445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Communication is a main professional skill.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Ensure safe care, the dignity of service users and delivery of person-centred 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It promotes ethical practice and effective teamwork.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It increases the outcomes for service users and professionals.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Future practices will heavily rely on this skill.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93960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71F197-4028-9C38-5FAD-7B30D4FCD0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B88DF335-8E4B-E9C1-40C8-A977723899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peaking PNG Transparent Images - PNG All">
            <a:extLst>
              <a:ext uri="{FF2B5EF4-FFF2-40B4-BE49-F238E27FC236}">
                <a16:creationId xmlns:a16="http://schemas.microsoft.com/office/drawing/2014/main" id="{60FBBB18-447B-3334-C45B-5E1EC203B3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239001" y="7355175"/>
            <a:ext cx="3341915" cy="334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1928AF-5C06-EFB7-4B06-719D14625121}"/>
              </a:ext>
            </a:extLst>
          </p:cNvPr>
          <p:cNvSpPr txBox="1">
            <a:spLocks/>
          </p:cNvSpPr>
          <p:nvPr/>
        </p:nvSpPr>
        <p:spPr>
          <a:xfrm>
            <a:off x="-12385846" y="66779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HSPC CODE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722B35-A06D-873A-9E74-AD4E11AB8514}"/>
              </a:ext>
            </a:extLst>
          </p:cNvPr>
          <p:cNvSpPr txBox="1"/>
          <p:nvPr/>
        </p:nvSpPr>
        <p:spPr>
          <a:xfrm>
            <a:off x="-12260704" y="971835"/>
            <a:ext cx="11544528" cy="578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HCPC (Health and Care Professionals Council) regulates paramedics, occupational therapists, physiotherapists, radiographers and social workers (in some nations) as well as other allied health professions.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HCPC Standards of Conduct, Performance and Ethics describe the expected behaviour of all health professionals registered with the HCPC: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Promote and defend the interests of service users;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Good communicators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Work within the limits of their knowledge and competence.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Keep accurate records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Respect the privacy of others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Be trustworthy and honest.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7D85CA-3240-19E8-95E6-61894670712D}"/>
              </a:ext>
            </a:extLst>
          </p:cNvPr>
          <p:cNvSpPr txBox="1"/>
          <p:nvPr/>
        </p:nvSpPr>
        <p:spPr>
          <a:xfrm>
            <a:off x="45648" y="856357"/>
            <a:ext cx="1210070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Nursing and Midwifery Council regulates nurses, midwives, and nursing associates.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NMC Code (2018) is built around four key themes: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 Prioritise people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Practise effectively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Preserve safety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4. Promote professionalism and trust.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is explicitly highlighted in all of the points under the heading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‘Practise Effectively’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which requires nurses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Communicate clearly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Use a range of communication methods.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Keep clear and accurate records.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Work cooperatively with colleagues.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Share information appropriately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23D765C-638A-F0C2-B0AA-7BBB9BC5A784}"/>
              </a:ext>
            </a:extLst>
          </p:cNvPr>
          <p:cNvSpPr txBox="1">
            <a:spLocks/>
          </p:cNvSpPr>
          <p:nvPr/>
        </p:nvSpPr>
        <p:spPr>
          <a:xfrm>
            <a:off x="91297" y="74763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NMC CODE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6C6BF79-EAA9-F51F-DFA4-4F1F9228E04C}"/>
              </a:ext>
            </a:extLst>
          </p:cNvPr>
          <p:cNvSpPr txBox="1">
            <a:spLocks/>
          </p:cNvSpPr>
          <p:nvPr/>
        </p:nvSpPr>
        <p:spPr>
          <a:xfrm>
            <a:off x="12631105" y="96276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A83415-3291-68D6-69A9-ACC04F9E65DD}"/>
              </a:ext>
            </a:extLst>
          </p:cNvPr>
          <p:cNvSpPr txBox="1"/>
          <p:nvPr/>
        </p:nvSpPr>
        <p:spPr>
          <a:xfrm>
            <a:off x="12237648" y="5338575"/>
            <a:ext cx="1185604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Arnold, E.C. and Boggs, K.U. (2020a) Interpersonal relationships: Professional Communication between individuals with Interpersonal Relationships: Professional Communication Skills for Nurses by Arnold, E.C. and Boggs, K.U. (2020a) St. Louis, Missouri : Elsevier.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Grant, A., Goodman, B. and Bach, S. (2019a) Communication &amp; Interpersonal Skills in Nursing London: SAGE/Learning Matters.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(2022). Core Skills in Health and Social Care. Leeds: Skills for Care.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HCPC (2024) Standards of conduct, performance and Ethics, The HCPC. Available at: https://www.hcpc-uk.org/standards/standards-of-conduct-performance-and-ethics/ (Accessed: 14 June 2026).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NMC (2018) The Code: Professional Standards of Practice and Behaviour for NMC (2018) The Code: Professional Standards of Practice and Behaviour for Nurses, Midwives and Nursing Associates. London: Nursing and Midwifery Council. Available at: https://www.nmc.org.uk/standards/code/ (Accessed: 14 June 2026).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5974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E0E408-5871-70A4-666E-9B9470F5B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Top 20 PNG PowerPoint background Free download of transparent images">
            <a:extLst>
              <a:ext uri="{FF2B5EF4-FFF2-40B4-BE49-F238E27FC236}">
                <a16:creationId xmlns:a16="http://schemas.microsoft.com/office/drawing/2014/main" id="{E1139A43-859C-FE62-D52B-ADC929119C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1CB35CE-CB89-ADF0-8C7B-7DA4D8A6F1F5}"/>
              </a:ext>
            </a:extLst>
          </p:cNvPr>
          <p:cNvSpPr txBox="1">
            <a:spLocks/>
          </p:cNvSpPr>
          <p:nvPr/>
        </p:nvSpPr>
        <p:spPr>
          <a:xfrm>
            <a:off x="98453" y="96276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REFERENCES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D10BF1-37CB-C315-7335-FCC5802A556C}"/>
              </a:ext>
            </a:extLst>
          </p:cNvPr>
          <p:cNvSpPr txBox="1"/>
          <p:nvPr/>
        </p:nvSpPr>
        <p:spPr>
          <a:xfrm>
            <a:off x="145454" y="1116201"/>
            <a:ext cx="1185604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Arnold, E.C. and Boggs, K.U. (2020a) Interpersonal relationships: Professional Communication between individuals with Interpersonal Relationships: Professional Communication Skills for Nurses by Arnold, E.C. and Boggs, K.U. (2020a) St. Louis, Missouri : Elsevier.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Grant, A., Goodman, B. and Bach, S. (2019a) Communication &amp; Interpersonal Skills in Nursing London: SAGE/Learning Matters.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(2022). Core Skills in Health and Social Care. Leeds: Skills for Care.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HCPC (2024) Standards of conduct, performance and Ethics, The HCPC. Available at: https://www.hcpc-uk.org/standards/standards-of-conduct-performance-and-ethics/ (Accessed: 14 June 2026).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NMC (2018) The Code: Professional Standards of Practice and Behaviour for NMC (2018) The Code: Professional Standards of Practice and Behaviour for Nurses, Midwives and Nursing Associates. London: Nursing and Midwifery Council. Available at: https://www.nmc.org.uk/standards/code/ (Accessed: 14 June 2026).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13C3FB-BCE0-3B5E-3EFE-BB3CE9340A6B}"/>
              </a:ext>
            </a:extLst>
          </p:cNvPr>
          <p:cNvSpPr txBox="1"/>
          <p:nvPr/>
        </p:nvSpPr>
        <p:spPr>
          <a:xfrm>
            <a:off x="-12755945" y="856357"/>
            <a:ext cx="1210070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Nursing and Midwifery Council regulates nurses, midwives, and nursing associates.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NMC Code (2018) is built around four key themes: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 Prioritise people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Practise effectively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Preserve safety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4. Promote professionalism and trust.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is explicitly highlighted in all of the points under the heading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‘Practise Effectively’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which requires nurses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Communicate clearly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Use a range of communication methods.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Keep clear and accurate records.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Work cooperatively with colleagues.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Share information appropriately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33DEDE8-99A6-97BF-6F59-F399CCFCA87C}"/>
              </a:ext>
            </a:extLst>
          </p:cNvPr>
          <p:cNvSpPr txBox="1">
            <a:spLocks/>
          </p:cNvSpPr>
          <p:nvPr/>
        </p:nvSpPr>
        <p:spPr>
          <a:xfrm>
            <a:off x="-12710296" y="74763"/>
            <a:ext cx="9310938" cy="6550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dirty="0">
                <a:latin typeface="Impact" panose="020B0806030902050204" pitchFamily="34" charset="0"/>
              </a:rPr>
              <a:t>NMC CODE</a:t>
            </a:r>
          </a:p>
        </p:txBody>
      </p:sp>
    </p:spTree>
    <p:extLst>
      <p:ext uri="{BB962C8B-B14F-4D97-AF65-F5344CB8AC3E}">
        <p14:creationId xmlns:p14="http://schemas.microsoft.com/office/powerpoint/2010/main" val="20578872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1913</Words>
  <Application>Microsoft Office PowerPoint</Application>
  <PresentationFormat>Widescreen</PresentationFormat>
  <Paragraphs>203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Impact</vt:lpstr>
      <vt:lpstr>Office Theme</vt:lpstr>
      <vt:lpstr>COMMUNICATION AS A CORE PROFESSIONAL SKILL</vt:lpstr>
      <vt:lpstr>COMMUNICATION AS A CORE PROFESSIONAL SKILL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Zaib Un Nissa (2511761)</dc:creator>
  <cp:lastModifiedBy>Zaib Un Nissa (2511761)</cp:lastModifiedBy>
  <cp:revision>3</cp:revision>
  <dcterms:created xsi:type="dcterms:W3CDTF">2026-06-14T11:32:06Z</dcterms:created>
  <dcterms:modified xsi:type="dcterms:W3CDTF">2026-06-21T16:17:43Z</dcterms:modified>
</cp:coreProperties>
</file>