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75000" autoAdjust="0"/>
  </p:normalViewPr>
  <p:slideViewPr>
    <p:cSldViewPr>
      <p:cViewPr varScale="1">
        <p:scale>
          <a:sx n="54" d="100"/>
          <a:sy n="54" d="100"/>
        </p:scale>
        <p:origin x="-1836" y="-8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00CD7B-23AD-48E0-AE70-136DCC814A1D}" type="datetimeFigureOut">
              <a:rPr lang="en-GB" smtClean="0"/>
              <a:pPr/>
              <a:t>12/11/2023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E20965-448C-43C4-B41C-7E3838E3B503}" type="slidenum">
              <a:rPr lang="en-GB" smtClean="0"/>
              <a:pPr/>
              <a:t>‹#›</a:t>
            </a:fld>
            <a:endParaRPr lang="en-GB"/>
          </a:p>
        </p:txBody>
      </p:sp>
    </p:spTree>
    <p:extLst>
      <p:ext uri="{BB962C8B-B14F-4D97-AF65-F5344CB8AC3E}">
        <p14:creationId xmlns:p14="http://schemas.microsoft.com/office/powerpoint/2010/main" xmlns="" val="4168908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1</a:t>
            </a:fld>
            <a:endParaRPr lang="en-GB"/>
          </a:p>
        </p:txBody>
      </p:sp>
    </p:spTree>
    <p:extLst>
      <p:ext uri="{BB962C8B-B14F-4D97-AF65-F5344CB8AC3E}">
        <p14:creationId xmlns:p14="http://schemas.microsoft.com/office/powerpoint/2010/main" xmlns="" val="2823637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2</a:t>
            </a:fld>
            <a:endParaRPr lang="en-GB"/>
          </a:p>
        </p:txBody>
      </p:sp>
    </p:spTree>
    <p:extLst>
      <p:ext uri="{BB962C8B-B14F-4D97-AF65-F5344CB8AC3E}">
        <p14:creationId xmlns:p14="http://schemas.microsoft.com/office/powerpoint/2010/main" xmlns="" val="3550793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dirty="0" smtClean="0"/>
              <a:t>The team used to clean as well as care for the furniture, linens, fixtures, and fittings at the hotel (</a:t>
            </a:r>
            <a:r>
              <a:rPr lang="en-GB" dirty="0" err="1" smtClean="0"/>
              <a:t>Hasnat</a:t>
            </a:r>
            <a:r>
              <a:rPr lang="en-GB" dirty="0" smtClean="0"/>
              <a:t>, 2021)</a:t>
            </a:r>
            <a:r>
              <a:rPr lang="en-US" dirty="0" smtClean="0"/>
              <a:t>. </a:t>
            </a:r>
            <a:r>
              <a:rPr lang="en-US" sz="1200" kern="1200" dirty="0" smtClean="0">
                <a:solidFill>
                  <a:schemeClr val="tx1"/>
                </a:solidFill>
                <a:effectLst/>
                <a:latin typeface="+mn-lt"/>
                <a:ea typeface="+mn-ea"/>
                <a:cs typeface="+mn-cs"/>
              </a:rPr>
              <a:t>By linking with another hotel department, like the front office, they keep the neatness in the hotel. The hotel's room cleaning checklists are seen as vital for the maintenance of strict standards for hygiene, customer pleasure, as well as security. It assurances that the guest rooms are timely as well and rightly cleaned, paying closer attention to each little aspect. The satisfaction of guests as well as the reputation relies upon the level of diligence. The checklist also increases productivity, aligning the cleaning procedure. It aids in discovering and keeping the issues early to save damages and repair expenses, serve as a teaching tool for new housekeeping staff, as well as assure adherence to health and safety requirement. It is seen that it is a critical tool for giving satisfying guest experiences that are vital to the hotel's effectiveness.</a:t>
            </a:r>
            <a:endParaRPr lang="en-GB" sz="1200" kern="1200" dirty="0" smtClean="0">
              <a:solidFill>
                <a:schemeClr val="tx1"/>
              </a:solidFill>
              <a:effectLst/>
              <a:latin typeface="+mn-lt"/>
              <a:ea typeface="+mn-ea"/>
              <a:cs typeface="+mn-cs"/>
            </a:endParaRPr>
          </a:p>
          <a:p>
            <a:pPr marL="0" marR="0" indent="0" algn="just" defTabSz="914400" rtl="0" eaLnBrk="1" fontAlgn="auto" latinLnBrk="0" hangingPunct="1">
              <a:lnSpc>
                <a:spcPct val="150000"/>
              </a:lnSpc>
              <a:spcBef>
                <a:spcPts val="0"/>
              </a:spcBef>
              <a:spcAft>
                <a:spcPts val="0"/>
              </a:spcAft>
              <a:buClrTx/>
              <a:buSzTx/>
              <a:buFontTx/>
              <a:buNone/>
              <a:tabLst/>
              <a:defRPr/>
            </a:pPr>
            <a:endParaRPr lang="en-GB" dirty="0" smtClean="0"/>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3</a:t>
            </a:fld>
            <a:endParaRPr lang="en-GB"/>
          </a:p>
        </p:txBody>
      </p:sp>
    </p:spTree>
    <p:extLst>
      <p:ext uri="{BB962C8B-B14F-4D97-AF65-F5344CB8AC3E}">
        <p14:creationId xmlns:p14="http://schemas.microsoft.com/office/powerpoint/2010/main" xmlns="" val="3736022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hotel's cleanliness sets the sense of quality while reflecting guests the way the person at the hotel used to care about them and the business (</a:t>
            </a:r>
            <a:r>
              <a:rPr lang="en-GB" sz="1200" kern="1200" dirty="0" err="1" smtClean="0">
                <a:solidFill>
                  <a:schemeClr val="tx1"/>
                </a:solidFill>
                <a:effectLst/>
                <a:latin typeface="+mn-lt"/>
                <a:ea typeface="+mn-ea"/>
                <a:cs typeface="+mn-cs"/>
              </a:rPr>
              <a:t>Bhatnagar</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Nim</a:t>
            </a:r>
            <a:r>
              <a:rPr lang="en-GB" sz="1200" kern="1200" dirty="0" smtClean="0">
                <a:solidFill>
                  <a:schemeClr val="tx1"/>
                </a:solidFill>
                <a:effectLst/>
                <a:latin typeface="+mn-lt"/>
                <a:ea typeface="+mn-ea"/>
                <a:cs typeface="+mn-cs"/>
              </a:rPr>
              <a:t>, 2019)</a:t>
            </a:r>
            <a:r>
              <a:rPr lang="en-US" sz="1200" kern="1200" dirty="0" smtClean="0">
                <a:solidFill>
                  <a:schemeClr val="tx1"/>
                </a:solidFill>
                <a:effectLst/>
                <a:latin typeface="+mn-lt"/>
                <a:ea typeface="+mn-ea"/>
                <a:cs typeface="+mn-cs"/>
              </a:rPr>
              <a:t> With a hotel’s hygiene to be very high on the guest's priority lists, the opinion could do crucial damage to the reputation if it does not attain the expectation. Ineffective housekeeping can cover hazards which will normally be visible to be attained. It could limit work space leading staff to adopt ineffective working postures. Inappropriate housekeeping could level up the severity/consequences of an accident. It can lead to barriers to emergency exits as well as emergency equipment.</a:t>
            </a:r>
            <a:endParaRPr lang="en-GB" sz="1200" kern="1200" dirty="0" smtClean="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4</a:t>
            </a:fld>
            <a:endParaRPr lang="en-GB"/>
          </a:p>
        </p:txBody>
      </p:sp>
    </p:spTree>
    <p:extLst>
      <p:ext uri="{BB962C8B-B14F-4D97-AF65-F5344CB8AC3E}">
        <p14:creationId xmlns:p14="http://schemas.microsoft.com/office/powerpoint/2010/main" xmlns="" val="3260832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kern="1200" dirty="0" err="1" smtClean="0">
                <a:solidFill>
                  <a:schemeClr val="tx1"/>
                </a:solidFill>
                <a:effectLst/>
                <a:latin typeface="+mn-lt"/>
                <a:ea typeface="+mn-ea"/>
                <a:cs typeface="+mn-cs"/>
              </a:rPr>
              <a:t>Penna's</a:t>
            </a:r>
            <a:r>
              <a:rPr lang="en-US" sz="1200" kern="1200" dirty="0" smtClean="0">
                <a:solidFill>
                  <a:schemeClr val="tx1"/>
                </a:solidFill>
                <a:effectLst/>
                <a:latin typeface="+mn-lt"/>
                <a:ea typeface="+mn-ea"/>
                <a:cs typeface="+mn-cs"/>
              </a:rPr>
              <a:t> concept, of employee engagement is highly likely to succeed when the firm's story aligns with every person's experiences as well as when the manager and coworker foster a friendly environment. The pyramidal model commences with the very fundamental operating circumstance. The next stage involves learning and development which is followed by the possibility for advancements, which is then followed through leadership, trust, as well as respect. At the top of the pyramid, there is meaning (</a:t>
            </a:r>
            <a:r>
              <a:rPr lang="en-GB" sz="1200" kern="1200" dirty="0" smtClean="0">
                <a:solidFill>
                  <a:schemeClr val="tx1"/>
                </a:solidFill>
                <a:effectLst/>
                <a:latin typeface="+mn-lt"/>
                <a:ea typeface="+mn-ea"/>
                <a:cs typeface="+mn-cs"/>
              </a:rPr>
              <a:t>Sari et al., 2021)</a:t>
            </a:r>
            <a:r>
              <a:rPr lang="en-US" sz="1200" kern="1200" dirty="0" smtClean="0">
                <a:solidFill>
                  <a:schemeClr val="tx1"/>
                </a:solidFill>
                <a:effectLst/>
                <a:latin typeface="+mn-lt"/>
                <a:ea typeface="+mn-ea"/>
                <a:cs typeface="+mn-cs"/>
              </a:rPr>
              <a:t>.</a:t>
            </a:r>
            <a:endParaRPr lang="en-GB" sz="1200" kern="1200" dirty="0" smtClean="0">
              <a:solidFill>
                <a:schemeClr val="tx1"/>
              </a:solidFill>
              <a:effectLst/>
              <a:latin typeface="+mn-lt"/>
              <a:ea typeface="+mn-ea"/>
              <a:cs typeface="+mn-cs"/>
            </a:endParaRP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5</a:t>
            </a:fld>
            <a:endParaRPr lang="en-GB"/>
          </a:p>
        </p:txBody>
      </p:sp>
    </p:spTree>
    <p:extLst>
      <p:ext uri="{BB962C8B-B14F-4D97-AF65-F5344CB8AC3E}">
        <p14:creationId xmlns:p14="http://schemas.microsoft.com/office/powerpoint/2010/main" xmlns="" val="1731033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Hilton accommodates both businesses and leisure travellers with its broad series of hotels around the country, involving renowned icons such as </a:t>
            </a:r>
            <a:r>
              <a:rPr lang="en-GB" sz="1200" kern="1200" dirty="0" smtClean="0">
                <a:solidFill>
                  <a:schemeClr val="tx1"/>
                </a:solidFill>
                <a:effectLst/>
                <a:latin typeface="+mn-lt"/>
                <a:ea typeface="+mn-ea"/>
                <a:cs typeface="+mn-cs"/>
              </a:rPr>
              <a:t>The Waldorf Hilton as well as The Biltmore Mayfair. In keeping with the global reputation for qualities, Hilton in the UK is seen as renowned for its dedication to faultless services as well as the cosy accommodation. </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6</a:t>
            </a:fld>
            <a:endParaRPr lang="en-GB"/>
          </a:p>
        </p:txBody>
      </p:sp>
    </p:spTree>
    <p:extLst>
      <p:ext uri="{BB962C8B-B14F-4D97-AF65-F5344CB8AC3E}">
        <p14:creationId xmlns:p14="http://schemas.microsoft.com/office/powerpoint/2010/main" xmlns="" val="252650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checklist item makes the Hilton hotel housekeeping team deliver effective and efficient service. This involves the Hilton hotel delivering the service with the standard by providing the fullest comfort to the guests. Based on the model, the basic work involves housekeeping but the next step is effectiveness by learning and development that align with the Hilton's standards of serving guests (Duque et al., 2020). This makes the Hilton hotel respect priority and services. The principle of the model guides the team to deliver the service with the utmost harmonious behaviour, attitude and emotion with the guests. The service also involves safety and health by ensuring the correct functioning of the lights and fixtures (</a:t>
            </a:r>
            <a:r>
              <a:rPr lang="en-GB" sz="1200" kern="1200" dirty="0" err="1" smtClean="0">
                <a:solidFill>
                  <a:schemeClr val="tx1"/>
                </a:solidFill>
                <a:effectLst/>
                <a:latin typeface="+mn-lt"/>
                <a:ea typeface="+mn-ea"/>
                <a:cs typeface="+mn-cs"/>
              </a:rPr>
              <a:t>Demirçiftci</a:t>
            </a:r>
            <a:r>
              <a:rPr lang="en-GB" sz="1200" kern="1200" dirty="0" smtClean="0">
                <a:solidFill>
                  <a:schemeClr val="tx1"/>
                </a:solidFill>
                <a:effectLst/>
                <a:latin typeface="+mn-lt"/>
                <a:ea typeface="+mn-ea"/>
                <a:cs typeface="+mn-cs"/>
              </a:rPr>
              <a:t>, 2022).</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7</a:t>
            </a:fld>
            <a:endParaRPr lang="en-GB"/>
          </a:p>
        </p:txBody>
      </p:sp>
    </p:spTree>
    <p:extLst>
      <p:ext uri="{BB962C8B-B14F-4D97-AF65-F5344CB8AC3E}">
        <p14:creationId xmlns:p14="http://schemas.microsoft.com/office/powerpoint/2010/main" xmlns="" val="977753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tasks make the housekeeping team work right and up to the Hilton standards. The task makes the guests have cleanliness and hygiene the most. The principles of the model make the employees align with the work effectively by ensuring the utmost service. The model helps them to develop the delivery of service and the opportunities for guests to have higher satisfaction by ensuring effective cleaning and dusting. Hilton too would find the health and safety by the practice. This makes the Hilton have the guest repetition (</a:t>
            </a:r>
            <a:r>
              <a:rPr lang="en-GB" sz="1200" kern="1200" dirty="0" err="1" smtClean="0">
                <a:solidFill>
                  <a:schemeClr val="tx1"/>
                </a:solidFill>
                <a:effectLst/>
                <a:latin typeface="+mn-lt"/>
                <a:ea typeface="+mn-ea"/>
                <a:cs typeface="+mn-cs"/>
              </a:rPr>
              <a:t>Jayanti</a:t>
            </a:r>
            <a:r>
              <a:rPr lang="en-GB" sz="1200" kern="1200" dirty="0" smtClean="0">
                <a:solidFill>
                  <a:schemeClr val="tx1"/>
                </a:solidFill>
                <a:effectLst/>
                <a:latin typeface="+mn-lt"/>
                <a:ea typeface="+mn-ea"/>
                <a:cs typeface="+mn-cs"/>
              </a:rPr>
              <a:t>, 2023).</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8</a:t>
            </a:fld>
            <a:endParaRPr lang="en-GB"/>
          </a:p>
        </p:txBody>
      </p:sp>
    </p:spTree>
    <p:extLst>
      <p:ext uri="{BB962C8B-B14F-4D97-AF65-F5344CB8AC3E}">
        <p14:creationId xmlns:p14="http://schemas.microsoft.com/office/powerpoint/2010/main" xmlns="" val="3759663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task involves the housekeeping team to reflect the principles of employee engagement effectively (</a:t>
            </a:r>
            <a:r>
              <a:rPr lang="en-GB" sz="1200" kern="1200" dirty="0" err="1" smtClean="0">
                <a:solidFill>
                  <a:schemeClr val="tx1"/>
                </a:solidFill>
                <a:effectLst/>
                <a:latin typeface="+mn-lt"/>
                <a:ea typeface="+mn-ea"/>
                <a:cs typeface="+mn-cs"/>
              </a:rPr>
              <a:t>Fachada</a:t>
            </a:r>
            <a:r>
              <a:rPr lang="en-GB" sz="1200" kern="1200" dirty="0" smtClean="0">
                <a:solidFill>
                  <a:schemeClr val="tx1"/>
                </a:solidFill>
                <a:effectLst/>
                <a:latin typeface="+mn-lt"/>
                <a:ea typeface="+mn-ea"/>
                <a:cs typeface="+mn-cs"/>
              </a:rPr>
              <a:t>, 2023). The task showcases that there is close attention to every aspect of the room. They also involve a higher sense of interaction. The model stage of promotion opportunities aids the staff. The utmost service gives the staff a higher chance of promotion. The service also makes the Hilton carry out the effective standards and the cleanness that lies under the health and safety guidelines of the hotel (</a:t>
            </a:r>
            <a:r>
              <a:rPr lang="en-GB" sz="1200" kern="1200" dirty="0" err="1" smtClean="0">
                <a:solidFill>
                  <a:schemeClr val="tx1"/>
                </a:solidFill>
                <a:effectLst/>
                <a:latin typeface="+mn-lt"/>
                <a:ea typeface="+mn-ea"/>
                <a:cs typeface="+mn-cs"/>
              </a:rPr>
              <a:t>Szende</a:t>
            </a:r>
            <a:r>
              <a:rPr lang="en-GB" sz="1200" kern="1200" dirty="0" smtClean="0">
                <a:solidFill>
                  <a:schemeClr val="tx1"/>
                </a:solidFill>
                <a:effectLst/>
                <a:latin typeface="+mn-lt"/>
                <a:ea typeface="+mn-ea"/>
                <a:cs typeface="+mn-cs"/>
              </a:rPr>
              <a:t> et al., 2021). Washing the glasses and dusting the blinds give the guest the trust and respect for the Hilton that lies in the next stage of the model.</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9</a:t>
            </a:fld>
            <a:endParaRPr lang="en-GB"/>
          </a:p>
        </p:txBody>
      </p:sp>
    </p:spTree>
    <p:extLst>
      <p:ext uri="{BB962C8B-B14F-4D97-AF65-F5344CB8AC3E}">
        <p14:creationId xmlns:p14="http://schemas.microsoft.com/office/powerpoint/2010/main" xmlns="" val="2947381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checklist makes the housekeeping staff indulge in the role involving the cleaning of the toilets, title, tap, check tissues at the place, etc., which aids the Hilton in attaining its higher health and safety standards. This too aids the hotel to serve the customers effectively. The task ensures respect for the staff at Hilton (</a:t>
            </a:r>
            <a:r>
              <a:rPr lang="en-GB" sz="1200" kern="1200" dirty="0" err="1" smtClean="0">
                <a:solidFill>
                  <a:schemeClr val="tx1"/>
                </a:solidFill>
                <a:effectLst/>
                <a:latin typeface="+mn-lt"/>
                <a:ea typeface="+mn-ea"/>
                <a:cs typeface="+mn-cs"/>
              </a:rPr>
              <a:t>Daskalaki</a:t>
            </a:r>
            <a:r>
              <a:rPr lang="en-GB" sz="1200" kern="1200" dirty="0" smtClean="0">
                <a:solidFill>
                  <a:schemeClr val="tx1"/>
                </a:solidFill>
                <a:effectLst/>
                <a:latin typeface="+mn-lt"/>
                <a:ea typeface="+mn-ea"/>
                <a:cs typeface="+mn-cs"/>
              </a:rPr>
              <a:t>, 2020). Model motivates the staff to attain effectiveness through effective customer service behaviour, and relationship towards the work. It gives meaning to the work according to the model.</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10</a:t>
            </a:fld>
            <a:endParaRPr lang="en-GB"/>
          </a:p>
        </p:txBody>
      </p:sp>
    </p:spTree>
    <p:extLst>
      <p:ext uri="{BB962C8B-B14F-4D97-AF65-F5344CB8AC3E}">
        <p14:creationId xmlns:p14="http://schemas.microsoft.com/office/powerpoint/2010/main" xmlns="" val="1113442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final tasks involve checking and supervising the tasks. The tasks involve the staff to showcase the work effectively. This involves giving meaning to the work. The model explains meaning is important and places it at the top (</a:t>
            </a:r>
            <a:r>
              <a:rPr lang="en-GB" sz="1200" kern="1200" dirty="0" err="1" smtClean="0">
                <a:solidFill>
                  <a:schemeClr val="tx1"/>
                </a:solidFill>
                <a:effectLst/>
                <a:latin typeface="+mn-lt"/>
                <a:ea typeface="+mn-ea"/>
                <a:cs typeface="+mn-cs"/>
              </a:rPr>
              <a:t>Dodu</a:t>
            </a:r>
            <a:r>
              <a:rPr lang="en-GB" sz="1200" kern="1200" dirty="0" smtClean="0">
                <a:solidFill>
                  <a:schemeClr val="tx1"/>
                </a:solidFill>
                <a:effectLst/>
                <a:latin typeface="+mn-lt"/>
                <a:ea typeface="+mn-ea"/>
                <a:cs typeface="+mn-cs"/>
              </a:rPr>
              <a:t> et al., 2021). This makes the Hilton hotel have an effective guest experience and attain their standard. There are harmonious behaviours and attitudes for staff that make them motivated. </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11</a:t>
            </a:fld>
            <a:endParaRPr lang="en-GB"/>
          </a:p>
        </p:txBody>
      </p:sp>
    </p:spTree>
    <p:extLst>
      <p:ext uri="{BB962C8B-B14F-4D97-AF65-F5344CB8AC3E}">
        <p14:creationId xmlns:p14="http://schemas.microsoft.com/office/powerpoint/2010/main" xmlns="" val="3384810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aids in discovering and keeping the issues early to save damages and repair expenses, serve as a teaching tool for new housekeeping staff, as well as assure adherence to health and safety requirement. With a hotel's hygiene to be very high on the guest's priority lists, the opinion could do crucial damage to the reputation if it does not attain the expectation. </a:t>
            </a:r>
            <a:r>
              <a:rPr lang="en-GB" sz="1200" kern="1200" dirty="0" err="1" smtClean="0">
                <a:solidFill>
                  <a:schemeClr val="tx1"/>
                </a:solidFill>
                <a:effectLst/>
                <a:latin typeface="+mn-lt"/>
                <a:ea typeface="+mn-ea"/>
                <a:cs typeface="+mn-cs"/>
              </a:rPr>
              <a:t>Penna's</a:t>
            </a:r>
            <a:r>
              <a:rPr lang="en-GB" sz="1200" kern="1200" dirty="0" smtClean="0">
                <a:solidFill>
                  <a:schemeClr val="tx1"/>
                </a:solidFill>
                <a:effectLst/>
                <a:latin typeface="+mn-lt"/>
                <a:ea typeface="+mn-ea"/>
                <a:cs typeface="+mn-cs"/>
              </a:rPr>
              <a:t> concept, employee engagement is highly likely to succeed when the firm’s story aligns with every person's experiences as well as when the manager and co-worker foster a friendly environment. Hilton accommodates both businesses and leisure travellers with its broad series of hotels around the country, including renowned icons such as The Waldorf Hilton as well as The Biltmore Mayfair. The presentation explained the importance of housekeeping at the hotel. It has also explained the model of employee engagement at the hotel along with the principles. The presentation discussed the tasks that needed to be done while ensuring effective housekeeping.</a:t>
            </a:r>
          </a:p>
          <a:p>
            <a:pPr algn="just">
              <a:lnSpc>
                <a:spcPct val="150000"/>
              </a:lnSpc>
            </a:pPr>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12</a:t>
            </a:fld>
            <a:endParaRPr lang="en-GB"/>
          </a:p>
        </p:txBody>
      </p:sp>
    </p:spTree>
    <p:extLst>
      <p:ext uri="{BB962C8B-B14F-4D97-AF65-F5344CB8AC3E}">
        <p14:creationId xmlns:p14="http://schemas.microsoft.com/office/powerpoint/2010/main" xmlns="" val="2688975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E20965-448C-43C4-B41C-7E3838E3B503}" type="slidenum">
              <a:rPr lang="en-GB" smtClean="0"/>
              <a:pPr/>
              <a:t>13</a:t>
            </a:fld>
            <a:endParaRPr lang="en-GB"/>
          </a:p>
        </p:txBody>
      </p:sp>
    </p:spTree>
    <p:extLst>
      <p:ext uri="{BB962C8B-B14F-4D97-AF65-F5344CB8AC3E}">
        <p14:creationId xmlns:p14="http://schemas.microsoft.com/office/powerpoint/2010/main" xmlns="" val="310059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66053BE-FE2F-4AC7-890E-95C47073B867}"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53BE-FE2F-4AC7-890E-95C47073B867}"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6053BE-FE2F-4AC7-890E-95C47073B867}"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53BE-FE2F-4AC7-890E-95C47073B867}"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D80214-943A-456A-9E25-63BA2DD2852A}" type="datetimeFigureOut">
              <a:rPr lang="en-GB" smtClean="0"/>
              <a:pPr/>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53BE-FE2F-4AC7-890E-95C47073B8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DED80214-943A-456A-9E25-63BA2DD2852A}" type="datetimeFigureOut">
              <a:rPr lang="en-GB" smtClean="0"/>
              <a:pPr/>
              <a:t>12/11/2023</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766053BE-FE2F-4AC7-890E-95C47073B867}"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dfellowpublishers.com/free_files/Chapter%202-213c521e811ef18cae154b49e6830354.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2667000"/>
            <a:ext cx="7406640" cy="1472184"/>
          </a:xfrm>
        </p:spPr>
        <p:txBody>
          <a:bodyPr>
            <a:normAutofit/>
          </a:bodyPr>
          <a:lstStyle/>
          <a:p>
            <a:r>
              <a:rPr lang="en-GB" sz="4000" dirty="0" smtClean="0"/>
              <a:t>OPERATING HOTEL FACILITIES</a:t>
            </a:r>
            <a:endParaRPr lang="en-GB" sz="4000" dirty="0"/>
          </a:p>
        </p:txBody>
      </p:sp>
      <p:sp>
        <p:nvSpPr>
          <p:cNvPr id="3" name="Subtitle 2"/>
          <p:cNvSpPr>
            <a:spLocks noGrp="1"/>
          </p:cNvSpPr>
          <p:nvPr>
            <p:ph type="subTitle" idx="1"/>
          </p:nvPr>
        </p:nvSpPr>
        <p:spPr>
          <a:xfrm>
            <a:off x="1524000" y="4267200"/>
            <a:ext cx="7406640" cy="1752600"/>
          </a:xfrm>
        </p:spPr>
        <p:txBody>
          <a:bodyPr>
            <a:normAutofit/>
          </a:bodyPr>
          <a:lstStyle/>
          <a:p>
            <a:r>
              <a:rPr lang="en-GB" sz="2000" dirty="0" smtClean="0"/>
              <a:t>INDIVIDUAL PRESENTATION </a:t>
            </a:r>
            <a:endParaRPr lang="en-GB" sz="2000" dirty="0"/>
          </a:p>
        </p:txBody>
      </p:sp>
    </p:spTree>
    <p:extLst>
      <p:ext uri="{BB962C8B-B14F-4D97-AF65-F5344CB8AC3E}">
        <p14:creationId xmlns:p14="http://schemas.microsoft.com/office/powerpoint/2010/main" xmlns="" val="1324011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Table of content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696527715"/>
              </p:ext>
            </p:extLst>
          </p:nvPr>
        </p:nvGraphicFramePr>
        <p:xfrm>
          <a:off x="1435100" y="1447800"/>
          <a:ext cx="7499350" cy="4724398"/>
        </p:xfrm>
        <a:graphic>
          <a:graphicData uri="http://schemas.openxmlformats.org/drawingml/2006/table">
            <a:tbl>
              <a:tblPr firstRow="1" bandRow="1">
                <a:tableStyleId>{5FD0F851-EC5A-4D38-B0AD-8093EC10F338}</a:tableStyleId>
              </a:tblPr>
              <a:tblGrid>
                <a:gridCol w="7499350">
                  <a:extLst>
                    <a:ext uri="{9D8B030D-6E8A-4147-A177-3AD203B41FA5}">
                      <a16:colId xmlns:a16="http://schemas.microsoft.com/office/drawing/2014/main" xmlns="" val="20000"/>
                    </a:ext>
                  </a:extLst>
                </a:gridCol>
              </a:tblGrid>
              <a:tr h="674914">
                <a:tc>
                  <a:txBody>
                    <a:bodyPr/>
                    <a:lstStyle/>
                    <a:p>
                      <a:r>
                        <a:rPr lang="en-US" dirty="0" smtClean="0"/>
                        <a:t>Introduction</a:t>
                      </a:r>
                      <a:endParaRPr lang="en-GB" dirty="0"/>
                    </a:p>
                  </a:txBody>
                  <a:tcPr/>
                </a:tc>
                <a:extLst>
                  <a:ext uri="{0D108BD9-81ED-4DB2-BD59-A6C34878D82A}">
                    <a16:rowId xmlns:a16="http://schemas.microsoft.com/office/drawing/2014/main" xmlns="" val="10000"/>
                  </a:ext>
                </a:extLst>
              </a:tr>
              <a:tr h="674914">
                <a:tc>
                  <a:txBody>
                    <a:bodyPr/>
                    <a:lstStyle/>
                    <a:p>
                      <a:r>
                        <a:rPr lang="en-US" dirty="0" smtClean="0"/>
                        <a:t>Problem</a:t>
                      </a:r>
                      <a:endParaRPr lang="en-GB" dirty="0"/>
                    </a:p>
                  </a:txBody>
                  <a:tcPr/>
                </a:tc>
                <a:extLst>
                  <a:ext uri="{0D108BD9-81ED-4DB2-BD59-A6C34878D82A}">
                    <a16:rowId xmlns:a16="http://schemas.microsoft.com/office/drawing/2014/main" xmlns="" val="10001"/>
                  </a:ext>
                </a:extLst>
              </a:tr>
              <a:tr h="674914">
                <a:tc>
                  <a:txBody>
                    <a:bodyPr/>
                    <a:lstStyle/>
                    <a:p>
                      <a:r>
                        <a:rPr lang="en-US" dirty="0" smtClean="0"/>
                        <a:t>Employee engagement model</a:t>
                      </a:r>
                      <a:endParaRPr lang="en-GB" dirty="0"/>
                    </a:p>
                  </a:txBody>
                  <a:tcPr/>
                </a:tc>
                <a:extLst>
                  <a:ext uri="{0D108BD9-81ED-4DB2-BD59-A6C34878D82A}">
                    <a16:rowId xmlns:a16="http://schemas.microsoft.com/office/drawing/2014/main" xmlns="" val="10002"/>
                  </a:ext>
                </a:extLst>
              </a:tr>
              <a:tr h="674914">
                <a:tc>
                  <a:txBody>
                    <a:bodyPr/>
                    <a:lstStyle/>
                    <a:p>
                      <a:r>
                        <a:rPr lang="en-US" dirty="0" smtClean="0"/>
                        <a:t>Placement Property- Hilton Hotels</a:t>
                      </a:r>
                      <a:endParaRPr lang="en-GB" dirty="0"/>
                    </a:p>
                  </a:txBody>
                  <a:tcPr/>
                </a:tc>
                <a:extLst>
                  <a:ext uri="{0D108BD9-81ED-4DB2-BD59-A6C34878D82A}">
                    <a16:rowId xmlns:a16="http://schemas.microsoft.com/office/drawing/2014/main" xmlns="" val="10003"/>
                  </a:ext>
                </a:extLst>
              </a:tr>
              <a:tr h="674914">
                <a:tc>
                  <a:txBody>
                    <a:bodyPr/>
                    <a:lstStyle/>
                    <a:p>
                      <a:r>
                        <a:rPr lang="en-US" dirty="0" smtClean="0"/>
                        <a:t>Check list</a:t>
                      </a:r>
                      <a:endParaRPr lang="en-GB" dirty="0"/>
                    </a:p>
                  </a:txBody>
                  <a:tcPr/>
                </a:tc>
                <a:extLst>
                  <a:ext uri="{0D108BD9-81ED-4DB2-BD59-A6C34878D82A}">
                    <a16:rowId xmlns:a16="http://schemas.microsoft.com/office/drawing/2014/main" xmlns="" val="10004"/>
                  </a:ext>
                </a:extLst>
              </a:tr>
              <a:tr h="674914">
                <a:tc>
                  <a:txBody>
                    <a:bodyPr/>
                    <a:lstStyle/>
                    <a:p>
                      <a:r>
                        <a:rPr lang="en-US" dirty="0" smtClean="0"/>
                        <a:t>Conclusion</a:t>
                      </a:r>
                      <a:endParaRPr lang="en-GB" dirty="0"/>
                    </a:p>
                  </a:txBody>
                  <a:tcPr/>
                </a:tc>
                <a:extLst>
                  <a:ext uri="{0D108BD9-81ED-4DB2-BD59-A6C34878D82A}">
                    <a16:rowId xmlns:a16="http://schemas.microsoft.com/office/drawing/2014/main" xmlns="" val="10005"/>
                  </a:ext>
                </a:extLst>
              </a:tr>
              <a:tr h="674914">
                <a:tc>
                  <a:txBody>
                    <a:bodyPr/>
                    <a:lstStyle/>
                    <a:p>
                      <a:r>
                        <a:rPr lang="en-US" dirty="0" smtClean="0"/>
                        <a:t>References</a:t>
                      </a:r>
                      <a:endParaRPr lang="en-GB" dirty="0"/>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xmlns="" val="421496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GB" dirty="0"/>
          </a:p>
        </p:txBody>
      </p:sp>
      <p:sp>
        <p:nvSpPr>
          <p:cNvPr id="3" name="Content Placeholder 2"/>
          <p:cNvSpPr>
            <a:spLocks noGrp="1"/>
          </p:cNvSpPr>
          <p:nvPr>
            <p:ph idx="1"/>
          </p:nvPr>
        </p:nvSpPr>
        <p:spPr>
          <a:xfrm>
            <a:off x="1371600" y="1193080"/>
            <a:ext cx="7498080" cy="4800600"/>
          </a:xfrm>
        </p:spPr>
        <p:txBody>
          <a:bodyPr/>
          <a:lstStyle/>
          <a:p>
            <a:pPr algn="just">
              <a:lnSpc>
                <a:spcPct val="150000"/>
              </a:lnSpc>
            </a:pPr>
            <a:r>
              <a:rPr lang="en-US" dirty="0"/>
              <a:t>The housekeeping department in hospitality is seen as the team of staff tasked with cleaning the organisation.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814743" y="3886200"/>
            <a:ext cx="4054937" cy="2698376"/>
          </a:xfrm>
          <a:prstGeom prst="rect">
            <a:avLst/>
          </a:prstGeom>
        </p:spPr>
      </p:pic>
    </p:spTree>
    <p:extLst>
      <p:ext uri="{BB962C8B-B14F-4D97-AF65-F5344CB8AC3E}">
        <p14:creationId xmlns:p14="http://schemas.microsoft.com/office/powerpoint/2010/main" xmlns="" val="1606666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a:t>
            </a:r>
            <a:endParaRPr lang="en-GB" dirty="0"/>
          </a:p>
        </p:txBody>
      </p:sp>
      <p:sp>
        <p:nvSpPr>
          <p:cNvPr id="3" name="Content Placeholder 2"/>
          <p:cNvSpPr>
            <a:spLocks noGrp="1"/>
          </p:cNvSpPr>
          <p:nvPr>
            <p:ph idx="1"/>
          </p:nvPr>
        </p:nvSpPr>
        <p:spPr/>
        <p:txBody>
          <a:bodyPr/>
          <a:lstStyle/>
          <a:p>
            <a:pPr algn="just">
              <a:lnSpc>
                <a:spcPct val="150000"/>
              </a:lnSpc>
            </a:pPr>
            <a:r>
              <a:rPr lang="en-US" dirty="0"/>
              <a:t>The problem is the ineffective housekeeping service.</a:t>
            </a:r>
            <a:endParaRPr lang="en-GB" dirty="0"/>
          </a:p>
          <a:p>
            <a:pPr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235222" y="3886200"/>
            <a:ext cx="4698466" cy="2631141"/>
          </a:xfrm>
          <a:prstGeom prst="rect">
            <a:avLst/>
          </a:prstGeom>
        </p:spPr>
      </p:pic>
    </p:spTree>
    <p:extLst>
      <p:ext uri="{BB962C8B-B14F-4D97-AF65-F5344CB8AC3E}">
        <p14:creationId xmlns:p14="http://schemas.microsoft.com/office/powerpoint/2010/main" xmlns="" val="10393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Employee engagement model</a:t>
            </a:r>
            <a:endParaRPr lang="en-GB" dirty="0"/>
          </a:p>
        </p:txBody>
      </p:sp>
      <p:sp>
        <p:nvSpPr>
          <p:cNvPr id="3" name="Content Placeholder 2"/>
          <p:cNvSpPr>
            <a:spLocks noGrp="1"/>
          </p:cNvSpPr>
          <p:nvPr>
            <p:ph idx="1"/>
          </p:nvPr>
        </p:nvSpPr>
        <p:spPr/>
        <p:txBody>
          <a:bodyPr/>
          <a:lstStyle/>
          <a:p>
            <a:pPr algn="just">
              <a:lnSpc>
                <a:spcPct val="150000"/>
              </a:lnSpc>
            </a:pPr>
            <a:r>
              <a:rPr lang="en-US" dirty="0" err="1"/>
              <a:t>Penna’s</a:t>
            </a:r>
            <a:r>
              <a:rPr lang="en-US" dirty="0"/>
              <a:t> model of employee engagement will be used in the presentation.</a:t>
            </a:r>
            <a:endParaRPr lang="en-GB" dirty="0"/>
          </a:p>
          <a:p>
            <a:pPr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2667000" y="3048000"/>
            <a:ext cx="4887576" cy="3810000"/>
          </a:xfrm>
          <a:prstGeom prst="rect">
            <a:avLst/>
          </a:prstGeom>
        </p:spPr>
      </p:pic>
    </p:spTree>
    <p:extLst>
      <p:ext uri="{BB962C8B-B14F-4D97-AF65-F5344CB8AC3E}">
        <p14:creationId xmlns:p14="http://schemas.microsoft.com/office/powerpoint/2010/main" xmlns="" val="3820848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Placement property- Hilton hotels</a:t>
            </a:r>
            <a:r>
              <a:rPr lang="en-GB" dirty="0"/>
              <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US" dirty="0"/>
              <a:t>Hilton Hotels in the United Kingdom combines elegance and hospitality while giving the guest first-rate lodging series, cuisine, as well as top-notch service.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3267354" y="4548658"/>
            <a:ext cx="2981046" cy="2273483"/>
          </a:xfrm>
          <a:prstGeom prst="rect">
            <a:avLst/>
          </a:prstGeom>
        </p:spPr>
      </p:pic>
    </p:spTree>
    <p:extLst>
      <p:ext uri="{BB962C8B-B14F-4D97-AF65-F5344CB8AC3E}">
        <p14:creationId xmlns:p14="http://schemas.microsoft.com/office/powerpoint/2010/main" xmlns="" val="3716270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Check list </a:t>
            </a:r>
            <a:endParaRPr lang="en-GB" dirty="0"/>
          </a:p>
        </p:txBody>
      </p:sp>
      <p:sp>
        <p:nvSpPr>
          <p:cNvPr id="3" name="Content Placeholder 2"/>
          <p:cNvSpPr>
            <a:spLocks noGrp="1"/>
          </p:cNvSpPr>
          <p:nvPr>
            <p:ph idx="1"/>
          </p:nvPr>
        </p:nvSpPr>
        <p:spPr/>
        <p:txBody>
          <a:bodyPr/>
          <a:lstStyle/>
          <a:p>
            <a:pPr lvl="1" algn="just">
              <a:lnSpc>
                <a:spcPct val="150000"/>
              </a:lnSpc>
            </a:pPr>
            <a:r>
              <a:rPr lang="en-GB" dirty="0"/>
              <a:t>Saying "Housekeeping" at the time of knocking on the gate.</a:t>
            </a:r>
          </a:p>
          <a:p>
            <a:pPr lvl="1" algn="just">
              <a:lnSpc>
                <a:spcPct val="150000"/>
              </a:lnSpc>
            </a:pPr>
            <a:r>
              <a:rPr lang="en-GB" dirty="0"/>
              <a:t>Ensuring lights and fixtures are functioning.</a:t>
            </a:r>
          </a:p>
          <a:p>
            <a:pPr lvl="1"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184648" y="4038600"/>
            <a:ext cx="3648075" cy="2526630"/>
          </a:xfrm>
          <a:prstGeom prst="rect">
            <a:avLst/>
          </a:prstGeom>
        </p:spPr>
      </p:pic>
    </p:spTree>
    <p:extLst>
      <p:ext uri="{BB962C8B-B14F-4D97-AF65-F5344CB8AC3E}">
        <p14:creationId xmlns:p14="http://schemas.microsoft.com/office/powerpoint/2010/main" xmlns="" val="2666979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GB" dirty="0"/>
          </a:p>
        </p:txBody>
      </p:sp>
      <p:sp>
        <p:nvSpPr>
          <p:cNvPr id="3" name="Content Placeholder 2"/>
          <p:cNvSpPr>
            <a:spLocks noGrp="1"/>
          </p:cNvSpPr>
          <p:nvPr>
            <p:ph idx="1"/>
          </p:nvPr>
        </p:nvSpPr>
        <p:spPr>
          <a:xfrm>
            <a:off x="1066800" y="1388861"/>
            <a:ext cx="7498080" cy="4800600"/>
          </a:xfrm>
        </p:spPr>
        <p:txBody>
          <a:bodyPr/>
          <a:lstStyle/>
          <a:p>
            <a:pPr algn="just">
              <a:lnSpc>
                <a:spcPct val="150000"/>
              </a:lnSpc>
            </a:pPr>
            <a:r>
              <a:rPr lang="en-GB" b="1" dirty="0"/>
              <a:t>Bedroom task</a:t>
            </a:r>
            <a:endParaRPr lang="en-GB" dirty="0"/>
          </a:p>
          <a:p>
            <a:pPr lvl="1" algn="just">
              <a:lnSpc>
                <a:spcPct val="150000"/>
              </a:lnSpc>
            </a:pPr>
            <a:r>
              <a:rPr lang="en-GB" dirty="0"/>
              <a:t>Ensuring the nightstand and furnishing are dusted and cleaned.</a:t>
            </a:r>
          </a:p>
          <a:p>
            <a:pPr lvl="1" algn="just">
              <a:lnSpc>
                <a:spcPct val="150000"/>
              </a:lnSpc>
            </a:pPr>
            <a:r>
              <a:rPr lang="en-GB" dirty="0"/>
              <a:t>Cleaning of the floors and the carpets.</a:t>
            </a:r>
          </a:p>
          <a:p>
            <a:pPr lvl="1" algn="just">
              <a:lnSpc>
                <a:spcPct val="150000"/>
              </a:lnSpc>
            </a:pPr>
            <a:r>
              <a:rPr lang="en-GB" dirty="0"/>
              <a:t>Searching the missing things as well as notifying </a:t>
            </a:r>
            <a:r>
              <a:rPr lang="en-GB" dirty="0" smtClean="0"/>
              <a:t>Missing </a:t>
            </a:r>
            <a:r>
              <a:rPr lang="en-GB" dirty="0"/>
              <a:t>and Found.</a:t>
            </a:r>
          </a:p>
          <a:p>
            <a:pPr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943600" y="5029200"/>
            <a:ext cx="2990088" cy="1627303"/>
          </a:xfrm>
          <a:prstGeom prst="rect">
            <a:avLst/>
          </a:prstGeom>
        </p:spPr>
      </p:pic>
    </p:spTree>
    <p:extLst>
      <p:ext uri="{BB962C8B-B14F-4D97-AF65-F5344CB8AC3E}">
        <p14:creationId xmlns:p14="http://schemas.microsoft.com/office/powerpoint/2010/main" xmlns="" val="140266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GB" dirty="0"/>
          </a:p>
        </p:txBody>
      </p:sp>
      <p:sp>
        <p:nvSpPr>
          <p:cNvPr id="3" name="Content Placeholder 2"/>
          <p:cNvSpPr>
            <a:spLocks noGrp="1"/>
          </p:cNvSpPr>
          <p:nvPr>
            <p:ph idx="1"/>
          </p:nvPr>
        </p:nvSpPr>
        <p:spPr/>
        <p:txBody>
          <a:bodyPr/>
          <a:lstStyle/>
          <a:p>
            <a:pPr algn="just">
              <a:lnSpc>
                <a:spcPct val="150000"/>
              </a:lnSpc>
            </a:pPr>
            <a:r>
              <a:rPr lang="en-GB" b="1" dirty="0"/>
              <a:t>Window and curtain task</a:t>
            </a:r>
            <a:endParaRPr lang="en-GB" dirty="0"/>
          </a:p>
          <a:p>
            <a:pPr lvl="1" algn="just">
              <a:lnSpc>
                <a:spcPct val="150000"/>
              </a:lnSpc>
            </a:pPr>
            <a:r>
              <a:rPr lang="en-GB" dirty="0"/>
              <a:t>Washing the </a:t>
            </a:r>
            <a:r>
              <a:rPr lang="en-GB" dirty="0" smtClean="0"/>
              <a:t>window’s </a:t>
            </a:r>
            <a:r>
              <a:rPr lang="en-GB" dirty="0"/>
              <a:t>sill and glasses.</a:t>
            </a:r>
          </a:p>
          <a:p>
            <a:pPr lvl="1" algn="just">
              <a:lnSpc>
                <a:spcPct val="150000"/>
              </a:lnSpc>
            </a:pPr>
            <a:r>
              <a:rPr lang="en-GB" dirty="0"/>
              <a:t>Cleaning and dusting the drape or blind.</a:t>
            </a:r>
          </a:p>
          <a:p>
            <a:pPr algn="just">
              <a:lnSpc>
                <a:spcPct val="150000"/>
              </a:lnSpc>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105400" y="4191000"/>
            <a:ext cx="3828288" cy="2515493"/>
          </a:xfrm>
          <a:prstGeom prst="rect">
            <a:avLst/>
          </a:prstGeom>
        </p:spPr>
      </p:pic>
    </p:spTree>
    <p:extLst>
      <p:ext uri="{BB962C8B-B14F-4D97-AF65-F5344CB8AC3E}">
        <p14:creationId xmlns:p14="http://schemas.microsoft.com/office/powerpoint/2010/main" xmlns="" val="2718850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GB" dirty="0"/>
          </a:p>
        </p:txBody>
      </p:sp>
      <p:sp>
        <p:nvSpPr>
          <p:cNvPr id="3" name="Content Placeholder 2"/>
          <p:cNvSpPr>
            <a:spLocks noGrp="1"/>
          </p:cNvSpPr>
          <p:nvPr>
            <p:ph idx="1"/>
          </p:nvPr>
        </p:nvSpPr>
        <p:spPr/>
        <p:txBody>
          <a:bodyPr/>
          <a:lstStyle/>
          <a:p>
            <a:pPr algn="just"/>
            <a:r>
              <a:rPr lang="en-GB" b="1" dirty="0"/>
              <a:t>Bathroom task</a:t>
            </a:r>
            <a:endParaRPr lang="en-GB" dirty="0"/>
          </a:p>
          <a:p>
            <a:pPr lvl="1" algn="just"/>
            <a:r>
              <a:rPr lang="en-GB" dirty="0"/>
              <a:t>The toilet be cleaned, including the seats and surrounding areas.</a:t>
            </a:r>
          </a:p>
          <a:p>
            <a:pPr lvl="1" algn="just"/>
            <a:r>
              <a:rPr lang="en-GB" dirty="0"/>
              <a:t>Cleaning the tiles, taps and showerheads in showers.</a:t>
            </a:r>
          </a:p>
          <a:p>
            <a:pPr lvl="1" algn="just"/>
            <a:r>
              <a:rPr lang="en-GB" dirty="0"/>
              <a:t>Restocking tissue, toilet paper, and other supplies.</a:t>
            </a:r>
          </a:p>
          <a:p>
            <a:pPr algn="just"/>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184648" y="4648200"/>
            <a:ext cx="3783106" cy="1891553"/>
          </a:xfrm>
          <a:prstGeom prst="rect">
            <a:avLst/>
          </a:prstGeom>
        </p:spPr>
      </p:pic>
    </p:spTree>
    <p:extLst>
      <p:ext uri="{BB962C8B-B14F-4D97-AF65-F5344CB8AC3E}">
        <p14:creationId xmlns:p14="http://schemas.microsoft.com/office/powerpoint/2010/main" xmlns="" val="4203702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GB" dirty="0"/>
          </a:p>
        </p:txBody>
      </p:sp>
      <p:sp>
        <p:nvSpPr>
          <p:cNvPr id="3" name="Content Placeholder 2"/>
          <p:cNvSpPr>
            <a:spLocks noGrp="1"/>
          </p:cNvSpPr>
          <p:nvPr>
            <p:ph idx="1"/>
          </p:nvPr>
        </p:nvSpPr>
        <p:spPr/>
        <p:txBody>
          <a:bodyPr/>
          <a:lstStyle/>
          <a:p>
            <a:pPr algn="just">
              <a:lnSpc>
                <a:spcPct val="150000"/>
              </a:lnSpc>
            </a:pPr>
            <a:r>
              <a:rPr lang="en-GB" b="1" dirty="0"/>
              <a:t>Final checks</a:t>
            </a:r>
            <a:endParaRPr lang="en-GB" dirty="0"/>
          </a:p>
          <a:p>
            <a:pPr lvl="1" algn="just">
              <a:lnSpc>
                <a:spcPct val="150000"/>
              </a:lnSpc>
            </a:pPr>
            <a:r>
              <a:rPr lang="en-GB" dirty="0"/>
              <a:t>Setting the thermostat back to the default settings. </a:t>
            </a:r>
            <a:endParaRPr lang="en-GB" dirty="0" smtClean="0"/>
          </a:p>
          <a:p>
            <a:pPr lvl="1" algn="just">
              <a:lnSpc>
                <a:spcPct val="150000"/>
              </a:lnSpc>
            </a:pPr>
            <a:r>
              <a:rPr lang="en-GB" dirty="0" smtClean="0"/>
              <a:t>When </a:t>
            </a:r>
            <a:r>
              <a:rPr lang="en-GB" dirty="0"/>
              <a:t>departing, ensure the door is locked.</a:t>
            </a:r>
          </a:p>
          <a:p>
            <a:pPr lvl="1" algn="just">
              <a:lnSpc>
                <a:spcPct val="150000"/>
              </a:lnSpc>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638800" y="4525449"/>
            <a:ext cx="3505200" cy="2332551"/>
          </a:xfrm>
          <a:prstGeom prst="rect">
            <a:avLst/>
          </a:prstGeom>
        </p:spPr>
      </p:pic>
    </p:spTree>
    <p:extLst>
      <p:ext uri="{BB962C8B-B14F-4D97-AF65-F5344CB8AC3E}">
        <p14:creationId xmlns:p14="http://schemas.microsoft.com/office/powerpoint/2010/main" xmlns="" val="353759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pPr algn="just">
              <a:lnSpc>
                <a:spcPct val="150000"/>
              </a:lnSpc>
            </a:pPr>
            <a:r>
              <a:rPr lang="en-GB" dirty="0"/>
              <a:t>The presentation concludes that the checklist </a:t>
            </a:r>
            <a:r>
              <a:rPr lang="en-GB" dirty="0" smtClean="0"/>
              <a:t>increases </a:t>
            </a:r>
            <a:r>
              <a:rPr lang="en-GB" dirty="0"/>
              <a:t>productivity, aligning the cleaning procedure.</a:t>
            </a:r>
          </a:p>
        </p:txBody>
      </p:sp>
    </p:spTree>
    <p:extLst>
      <p:ext uri="{BB962C8B-B14F-4D97-AF65-F5344CB8AC3E}">
        <p14:creationId xmlns:p14="http://schemas.microsoft.com/office/powerpoint/2010/main" xmlns="" val="3290488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smtClean="0"/>
              <a:t>References</a:t>
            </a:r>
            <a:endParaRPr lang="en-GB" dirty="0"/>
          </a:p>
        </p:txBody>
      </p:sp>
      <p:sp>
        <p:nvSpPr>
          <p:cNvPr id="3" name="Content Placeholder 2"/>
          <p:cNvSpPr>
            <a:spLocks noGrp="1"/>
          </p:cNvSpPr>
          <p:nvPr>
            <p:ph idx="1"/>
          </p:nvPr>
        </p:nvSpPr>
        <p:spPr>
          <a:xfrm>
            <a:off x="609600" y="914400"/>
            <a:ext cx="8229600" cy="4525963"/>
          </a:xfrm>
        </p:spPr>
        <p:txBody>
          <a:bodyPr>
            <a:noAutofit/>
          </a:bodyPr>
          <a:lstStyle/>
          <a:p>
            <a:pPr algn="just"/>
            <a:r>
              <a:rPr lang="en-GB" sz="1400" dirty="0" err="1"/>
              <a:t>Bhatnagar</a:t>
            </a:r>
            <a:r>
              <a:rPr lang="en-GB" sz="1400" dirty="0"/>
              <a:t>, E. and </a:t>
            </a:r>
            <a:r>
              <a:rPr lang="en-GB" sz="1400" dirty="0" err="1"/>
              <a:t>Nim</a:t>
            </a:r>
            <a:r>
              <a:rPr lang="en-GB" sz="1400" dirty="0"/>
              <a:t>, D., 2019. Impact of housekeeping services and practices on customer satisfaction and repeat business. </a:t>
            </a:r>
            <a:r>
              <a:rPr lang="en-GB" sz="1400" i="1" dirty="0" err="1"/>
              <a:t>Prabandhan</a:t>
            </a:r>
            <a:r>
              <a:rPr lang="en-GB" sz="1400" i="1" dirty="0"/>
              <a:t>: Indian Journal of Management</a:t>
            </a:r>
            <a:r>
              <a:rPr lang="en-GB" sz="1400" dirty="0"/>
              <a:t>, </a:t>
            </a:r>
            <a:r>
              <a:rPr lang="en-GB" sz="1400" i="1" dirty="0"/>
              <a:t>12</a:t>
            </a:r>
            <a:r>
              <a:rPr lang="en-GB" sz="1400" dirty="0"/>
              <a:t>(8), pp.46-57.</a:t>
            </a:r>
          </a:p>
          <a:p>
            <a:pPr algn="just"/>
            <a:r>
              <a:rPr lang="en-GB" sz="1400" dirty="0" err="1"/>
              <a:t>Daskalaki</a:t>
            </a:r>
            <a:r>
              <a:rPr lang="en-GB" sz="1400" dirty="0"/>
              <a:t>, E., 2020. Cultural Diversity and Indicated Intercultural Implications in the Hotel Working Environment in the United Kingdom: Underpinning the Employee’s Perspective. </a:t>
            </a:r>
            <a:r>
              <a:rPr lang="en-GB" sz="1400" i="1" dirty="0"/>
              <a:t>The Market: International Journal of Business</a:t>
            </a:r>
            <a:r>
              <a:rPr lang="en-GB" sz="1400" dirty="0"/>
              <a:t>, </a:t>
            </a:r>
            <a:r>
              <a:rPr lang="en-GB" sz="1400" i="1" dirty="0"/>
              <a:t>1</a:t>
            </a:r>
            <a:r>
              <a:rPr lang="en-GB" sz="1400" dirty="0"/>
              <a:t>, pp.91-107.</a:t>
            </a:r>
          </a:p>
          <a:p>
            <a:pPr algn="just"/>
            <a:r>
              <a:rPr lang="en-GB" sz="1400" dirty="0" err="1"/>
              <a:t>Demirçiftci</a:t>
            </a:r>
            <a:r>
              <a:rPr lang="en-GB" sz="1400" dirty="0"/>
              <a:t>, T., 2022. GLOBAL HOTEL REVENUE MANAGEMENT CHALLENGES. </a:t>
            </a:r>
            <a:r>
              <a:rPr lang="en-GB" sz="1400" i="1" dirty="0"/>
              <a:t>International Case Studies in Tourism Marketing</a:t>
            </a:r>
            <a:r>
              <a:rPr lang="en-GB" sz="1400" dirty="0"/>
              <a:t>, p.152.</a:t>
            </a:r>
          </a:p>
          <a:p>
            <a:pPr algn="just"/>
            <a:r>
              <a:rPr lang="en-GB" sz="1400" dirty="0" err="1"/>
              <a:t>Dodu</a:t>
            </a:r>
            <a:r>
              <a:rPr lang="en-GB" sz="1400" dirty="0"/>
              <a:t>, S.P., </a:t>
            </a:r>
            <a:r>
              <a:rPr lang="en-GB" sz="1400" dirty="0" err="1"/>
              <a:t>Zamfir</a:t>
            </a:r>
            <a:r>
              <a:rPr lang="en-GB" sz="1400" dirty="0"/>
              <a:t>, M.M.I. and Ile, F.L., 2021. THE FAST FORWARD RESHAPE OF THE HOSPITALITY INDUSTRY IN TIMES OF GLOBAL CRISIS: A HILTON HOTELS'PERSPECTIVE. </a:t>
            </a:r>
            <a:r>
              <a:rPr lang="en-GB" sz="1400" i="1" dirty="0"/>
              <a:t>Romanian Economic and Business Review</a:t>
            </a:r>
            <a:r>
              <a:rPr lang="en-GB" sz="1400" dirty="0"/>
              <a:t>, </a:t>
            </a:r>
            <a:r>
              <a:rPr lang="en-GB" sz="1400" i="1" dirty="0"/>
              <a:t>16</a:t>
            </a:r>
            <a:r>
              <a:rPr lang="en-GB" sz="1400" dirty="0"/>
              <a:t>(2), pp.106-115.</a:t>
            </a:r>
          </a:p>
          <a:p>
            <a:pPr algn="just"/>
            <a:r>
              <a:rPr lang="en-GB" sz="1400" dirty="0"/>
              <a:t>Duque, L., Costa, R., Dias, Á., Pereira, L., Santos, J. and </a:t>
            </a:r>
            <a:r>
              <a:rPr lang="en-GB" sz="1400" dirty="0" err="1"/>
              <a:t>António</a:t>
            </a:r>
            <a:r>
              <a:rPr lang="en-GB" sz="1400" dirty="0"/>
              <a:t>, N., 2020. New ways of working and the physical environment to improve employee engagement. </a:t>
            </a:r>
            <a:r>
              <a:rPr lang="en-GB" sz="1400" i="1" dirty="0"/>
              <a:t>Sustainability</a:t>
            </a:r>
            <a:r>
              <a:rPr lang="en-GB" sz="1400" dirty="0"/>
              <a:t>, </a:t>
            </a:r>
            <a:r>
              <a:rPr lang="en-GB" sz="1400" i="1" dirty="0"/>
              <a:t>12</a:t>
            </a:r>
            <a:r>
              <a:rPr lang="en-GB" sz="1400" dirty="0"/>
              <a:t>(17), p.6759.</a:t>
            </a:r>
          </a:p>
          <a:p>
            <a:pPr algn="just"/>
            <a:r>
              <a:rPr lang="en-GB" sz="1400" dirty="0" err="1"/>
              <a:t>Fachada</a:t>
            </a:r>
            <a:r>
              <a:rPr lang="en-GB" sz="1400" dirty="0"/>
              <a:t>, B.C., 2023. </a:t>
            </a:r>
            <a:r>
              <a:rPr lang="en-GB" sz="1400" i="1" dirty="0"/>
              <a:t>Business adaptive strategies in crisis: the case of Hilton Hotels Worldwide</a:t>
            </a:r>
            <a:r>
              <a:rPr lang="en-GB" sz="1400" dirty="0"/>
              <a:t> (Doctoral dissertation).</a:t>
            </a:r>
          </a:p>
          <a:p>
            <a:pPr algn="just"/>
            <a:r>
              <a:rPr lang="en-GB" sz="1400" dirty="0" err="1"/>
              <a:t>Hasnat</a:t>
            </a:r>
            <a:r>
              <a:rPr lang="en-GB" sz="1400" dirty="0"/>
              <a:t>, Q., 2021. </a:t>
            </a:r>
            <a:r>
              <a:rPr lang="en-GB" sz="1400" i="1" dirty="0"/>
              <a:t>An Exploration of Employee Engagement and Employee Commitment in the London Hotel Sector: The Perspectives of Migrant Housekeeping Workers and Their Managers</a:t>
            </a:r>
            <a:r>
              <a:rPr lang="en-GB" sz="1400" dirty="0"/>
              <a:t> (Doctoral dissertation, University of Brighton).</a:t>
            </a:r>
          </a:p>
          <a:p>
            <a:pPr algn="just"/>
            <a:r>
              <a:rPr lang="en-GB" sz="1400" dirty="0" err="1"/>
              <a:t>Jayanti</a:t>
            </a:r>
            <a:r>
              <a:rPr lang="en-GB" sz="1400" dirty="0"/>
              <a:t>, J., 2023. Overview of the Housekeeping Department. </a:t>
            </a:r>
            <a:r>
              <a:rPr lang="en-GB" sz="1400" u="sng" dirty="0">
                <a:hlinkClick r:id="rId3"/>
              </a:rPr>
              <a:t>https://www.goodfellowpublishers.com/free_files/Chapter%202-213c521e811ef18cae154b49e6830354.pdf</a:t>
            </a:r>
            <a:r>
              <a:rPr lang="en-GB" sz="1400" dirty="0"/>
              <a:t> </a:t>
            </a:r>
          </a:p>
          <a:p>
            <a:pPr algn="just"/>
            <a:r>
              <a:rPr lang="en-GB" sz="1400" dirty="0"/>
              <a:t>Sari, D.K., Christian, F. and </a:t>
            </a:r>
            <a:r>
              <a:rPr lang="en-GB" sz="1400" dirty="0" err="1"/>
              <a:t>Yudiarso</a:t>
            </a:r>
            <a:r>
              <a:rPr lang="en-GB" sz="1400" dirty="0"/>
              <a:t>, A., 2021, April. Work engagement and innovative work </a:t>
            </a:r>
            <a:r>
              <a:rPr lang="en-GB" sz="1400" dirty="0" err="1"/>
              <a:t>behavior</a:t>
            </a:r>
            <a:r>
              <a:rPr lang="en-GB" sz="1400" dirty="0"/>
              <a:t>: Meta-analysis study. In </a:t>
            </a:r>
            <a:r>
              <a:rPr lang="en-GB" sz="1400" i="1" dirty="0"/>
              <a:t>Proceedings of the International Conference on Psychological Studies (ICPSYCHE 2020)</a:t>
            </a:r>
            <a:r>
              <a:rPr lang="en-GB" sz="1400" dirty="0"/>
              <a:t> (Vol. 530, No. 53, pp. 359-366). Atlantis Press.</a:t>
            </a:r>
          </a:p>
          <a:p>
            <a:pPr algn="just"/>
            <a:r>
              <a:rPr lang="en-GB" sz="1400" dirty="0" err="1"/>
              <a:t>Szende</a:t>
            </a:r>
            <a:r>
              <a:rPr lang="en-GB" sz="1400" dirty="0"/>
              <a:t>, P., Dalton, A.N. and </a:t>
            </a:r>
            <a:r>
              <a:rPr lang="en-GB" sz="1400" dirty="0" err="1"/>
              <a:t>Yoo</a:t>
            </a:r>
            <a:r>
              <a:rPr lang="en-GB" sz="1400" dirty="0"/>
              <a:t>, M. eds., 2021. </a:t>
            </a:r>
            <a:r>
              <a:rPr lang="en-GB" sz="1400" i="1" dirty="0"/>
              <a:t>Operations management in the hospitality industry</a:t>
            </a:r>
            <a:r>
              <a:rPr lang="en-GB" sz="1400" dirty="0"/>
              <a:t>. Emerald Publishing Limited.</a:t>
            </a:r>
          </a:p>
          <a:p>
            <a:pPr algn="just"/>
            <a:endParaRPr lang="en-GB" sz="1400" dirty="0"/>
          </a:p>
        </p:txBody>
      </p:sp>
    </p:spTree>
    <p:extLst>
      <p:ext uri="{BB962C8B-B14F-4D97-AF65-F5344CB8AC3E}">
        <p14:creationId xmlns:p14="http://schemas.microsoft.com/office/powerpoint/2010/main" xmlns="" val="40334963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116</TotalTime>
  <Words>1388</Words>
  <Application>Microsoft Office PowerPoint</Application>
  <PresentationFormat>On-screen Show (4:3)</PresentationFormat>
  <Paragraphs>75</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Solstice</vt:lpstr>
      <vt:lpstr>OPERATING HOTEL FACILITIES</vt:lpstr>
      <vt:lpstr>Table of content</vt:lpstr>
      <vt:lpstr>Introduction</vt:lpstr>
      <vt:lpstr>Problem</vt:lpstr>
      <vt:lpstr>Employee engagement model</vt:lpstr>
      <vt:lpstr>Placement property- Hilton hotels </vt:lpstr>
      <vt:lpstr>Check list </vt:lpstr>
      <vt:lpstr>Continued</vt:lpstr>
      <vt:lpstr>Continued</vt:lpstr>
      <vt:lpstr>Continued</vt:lpstr>
      <vt:lpstr>Continued</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Tourism Management Institute of Management &amp; Health</dc:title>
  <dc:creator>admin</dc:creator>
  <cp:lastModifiedBy>pc</cp:lastModifiedBy>
  <cp:revision>5</cp:revision>
  <dcterms:created xsi:type="dcterms:W3CDTF">2023-10-24T09:26:47Z</dcterms:created>
  <dcterms:modified xsi:type="dcterms:W3CDTF">2023-11-12T09:39:23Z</dcterms:modified>
</cp:coreProperties>
</file>