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4"/>
  </p:notesMasterIdLst>
  <p:sldIdLst>
    <p:sldId id="276" r:id="rId2"/>
    <p:sldId id="302" r:id="rId3"/>
    <p:sldId id="283" r:id="rId4"/>
    <p:sldId id="297" r:id="rId5"/>
    <p:sldId id="326" r:id="rId6"/>
    <p:sldId id="311" r:id="rId7"/>
    <p:sldId id="312" r:id="rId8"/>
    <p:sldId id="316" r:id="rId9"/>
    <p:sldId id="290" r:id="rId10"/>
    <p:sldId id="291" r:id="rId11"/>
    <p:sldId id="261" r:id="rId12"/>
    <p:sldId id="295" r:id="rId13"/>
    <p:sldId id="317" r:id="rId14"/>
    <p:sldId id="305" r:id="rId15"/>
    <p:sldId id="285" r:id="rId16"/>
    <p:sldId id="299" r:id="rId17"/>
    <p:sldId id="309" r:id="rId18"/>
    <p:sldId id="300" r:id="rId19"/>
    <p:sldId id="303" r:id="rId20"/>
    <p:sldId id="287" r:id="rId21"/>
    <p:sldId id="298" r:id="rId22"/>
    <p:sldId id="262" r:id="rId23"/>
    <p:sldId id="272" r:id="rId24"/>
    <p:sldId id="308" r:id="rId25"/>
    <p:sldId id="321" r:id="rId26"/>
    <p:sldId id="322" r:id="rId27"/>
    <p:sldId id="304" r:id="rId28"/>
    <p:sldId id="310" r:id="rId29"/>
    <p:sldId id="307" r:id="rId30"/>
    <p:sldId id="323" r:id="rId31"/>
    <p:sldId id="306" r:id="rId32"/>
    <p:sldId id="325" r:id="rId33"/>
    <p:sldId id="318" r:id="rId34"/>
    <p:sldId id="320" r:id="rId35"/>
    <p:sldId id="324" r:id="rId36"/>
    <p:sldId id="264" r:id="rId37"/>
    <p:sldId id="319" r:id="rId38"/>
    <p:sldId id="294" r:id="rId39"/>
    <p:sldId id="314" r:id="rId40"/>
    <p:sldId id="315" r:id="rId41"/>
    <p:sldId id="284" r:id="rId42"/>
    <p:sldId id="279" r:id="rId4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41239"/>
    <p:restoredTop sz="94783"/>
  </p:normalViewPr>
  <p:slideViewPr>
    <p:cSldViewPr snapToGrid="0" snapToObjects="1">
      <p:cViewPr varScale="1">
        <p:scale>
          <a:sx n="83" d="100"/>
          <a:sy n="83" d="100"/>
        </p:scale>
        <p:origin x="200" y="408"/>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viewProps" Target="viewProps.xml"/><Relationship Id="rId47" Type="http://schemas.openxmlformats.org/officeDocument/2006/relationships/theme" Target="theme/theme1.xml"/><Relationship Id="rId48"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notesMaster" Target="notesMasters/notesMaster1.xml"/><Relationship Id="rId4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582AA7-8506-AC46-812D-091F96037A38}" type="doc">
      <dgm:prSet loTypeId="urn:microsoft.com/office/officeart/2005/8/layout/default" loCatId="" qsTypeId="urn:microsoft.com/office/officeart/2005/8/quickstyle/simple4" qsCatId="simple" csTypeId="urn:microsoft.com/office/officeart/2005/8/colors/accent1_2" csCatId="accent1" phldr="1"/>
      <dgm:spPr/>
      <dgm:t>
        <a:bodyPr/>
        <a:lstStyle/>
        <a:p>
          <a:endParaRPr lang="en-US"/>
        </a:p>
      </dgm:t>
    </dgm:pt>
    <dgm:pt modelId="{59CFF324-4214-F649-A8A9-B59DD8BCDF40}">
      <dgm:prSet phldrT="[Text]"/>
      <dgm:spPr/>
      <dgm:t>
        <a:bodyPr/>
        <a:lstStyle/>
        <a:p>
          <a:r>
            <a:rPr lang="en-US" dirty="0" smtClean="0"/>
            <a:t>Purpose</a:t>
          </a:r>
          <a:endParaRPr lang="en-US" dirty="0"/>
        </a:p>
      </dgm:t>
    </dgm:pt>
    <dgm:pt modelId="{54898B28-D2C9-0143-A256-A6D89E4549B9}" type="parTrans" cxnId="{3AE93356-F517-3D47-99E6-57CF5C6B2DAD}">
      <dgm:prSet/>
      <dgm:spPr/>
      <dgm:t>
        <a:bodyPr/>
        <a:lstStyle/>
        <a:p>
          <a:endParaRPr lang="en-US"/>
        </a:p>
      </dgm:t>
    </dgm:pt>
    <dgm:pt modelId="{6D354340-03CD-1C48-8D4E-E6250F9E5E60}" type="sibTrans" cxnId="{3AE93356-F517-3D47-99E6-57CF5C6B2DAD}">
      <dgm:prSet/>
      <dgm:spPr/>
      <dgm:t>
        <a:bodyPr/>
        <a:lstStyle/>
        <a:p>
          <a:endParaRPr lang="en-US"/>
        </a:p>
      </dgm:t>
    </dgm:pt>
    <dgm:pt modelId="{7E3D94F1-773B-404C-8319-04C1B01C2DD4}">
      <dgm:prSet phldrT="[Text]"/>
      <dgm:spPr/>
      <dgm:t>
        <a:bodyPr/>
        <a:lstStyle/>
        <a:p>
          <a:r>
            <a:rPr lang="en-US" dirty="0" smtClean="0"/>
            <a:t>Audience</a:t>
          </a:r>
          <a:endParaRPr lang="en-US" dirty="0"/>
        </a:p>
      </dgm:t>
    </dgm:pt>
    <dgm:pt modelId="{A032426E-8C7B-814B-87D8-DE044813BC3A}" type="parTrans" cxnId="{9EFCF955-1AEF-384E-8D6B-4317FEDADE65}">
      <dgm:prSet/>
      <dgm:spPr/>
      <dgm:t>
        <a:bodyPr/>
        <a:lstStyle/>
        <a:p>
          <a:endParaRPr lang="en-US"/>
        </a:p>
      </dgm:t>
    </dgm:pt>
    <dgm:pt modelId="{6AD166B6-9183-4041-B192-DF601733B293}" type="sibTrans" cxnId="{9EFCF955-1AEF-384E-8D6B-4317FEDADE65}">
      <dgm:prSet/>
      <dgm:spPr/>
      <dgm:t>
        <a:bodyPr/>
        <a:lstStyle/>
        <a:p>
          <a:endParaRPr lang="en-US"/>
        </a:p>
      </dgm:t>
    </dgm:pt>
    <dgm:pt modelId="{9D9AF32A-CA8A-E742-96C0-263A3845C8D1}">
      <dgm:prSet phldrT="[Text]"/>
      <dgm:spPr/>
      <dgm:t>
        <a:bodyPr/>
        <a:lstStyle/>
        <a:p>
          <a:r>
            <a:rPr lang="en-US" dirty="0" smtClean="0"/>
            <a:t>Language</a:t>
          </a:r>
          <a:endParaRPr lang="en-US" dirty="0"/>
        </a:p>
      </dgm:t>
    </dgm:pt>
    <dgm:pt modelId="{9E501F4B-FD10-904D-A19E-D8BE8B63C9AD}" type="parTrans" cxnId="{675D8B69-20A3-8D4A-97D9-B34BB5263A4F}">
      <dgm:prSet/>
      <dgm:spPr/>
      <dgm:t>
        <a:bodyPr/>
        <a:lstStyle/>
        <a:p>
          <a:endParaRPr lang="en-US"/>
        </a:p>
      </dgm:t>
    </dgm:pt>
    <dgm:pt modelId="{32107362-F37E-8F4C-9EE5-6597CF3A925A}" type="sibTrans" cxnId="{675D8B69-20A3-8D4A-97D9-B34BB5263A4F}">
      <dgm:prSet/>
      <dgm:spPr/>
      <dgm:t>
        <a:bodyPr/>
        <a:lstStyle/>
        <a:p>
          <a:endParaRPr lang="en-US"/>
        </a:p>
      </dgm:t>
    </dgm:pt>
    <dgm:pt modelId="{01A07460-07E4-154E-B043-B7E6A33CC61D}">
      <dgm:prSet phldrT="[Text]"/>
      <dgm:spPr/>
      <dgm:t>
        <a:bodyPr/>
        <a:lstStyle/>
        <a:p>
          <a:r>
            <a:rPr lang="en-US" dirty="0" smtClean="0"/>
            <a:t>Structure</a:t>
          </a:r>
          <a:endParaRPr lang="en-US" dirty="0"/>
        </a:p>
      </dgm:t>
    </dgm:pt>
    <dgm:pt modelId="{606BDB25-5B90-4D46-AEED-8E2BD37741D5}" type="parTrans" cxnId="{04A0E568-E5FA-EB4E-BC2E-5D542724DA3C}">
      <dgm:prSet/>
      <dgm:spPr/>
      <dgm:t>
        <a:bodyPr/>
        <a:lstStyle/>
        <a:p>
          <a:endParaRPr lang="en-US"/>
        </a:p>
      </dgm:t>
    </dgm:pt>
    <dgm:pt modelId="{0A0B6D5F-2B5B-124D-BF4A-27744C991E83}" type="sibTrans" cxnId="{04A0E568-E5FA-EB4E-BC2E-5D542724DA3C}">
      <dgm:prSet/>
      <dgm:spPr/>
      <dgm:t>
        <a:bodyPr/>
        <a:lstStyle/>
        <a:p>
          <a:endParaRPr lang="en-US"/>
        </a:p>
      </dgm:t>
    </dgm:pt>
    <dgm:pt modelId="{6F1518BD-AB14-734A-8AF9-E20EED0F2FC3}" type="pres">
      <dgm:prSet presAssocID="{3A582AA7-8506-AC46-812D-091F96037A38}" presName="diagram" presStyleCnt="0">
        <dgm:presLayoutVars>
          <dgm:dir/>
          <dgm:resizeHandles val="exact"/>
        </dgm:presLayoutVars>
      </dgm:prSet>
      <dgm:spPr/>
      <dgm:t>
        <a:bodyPr/>
        <a:lstStyle/>
        <a:p>
          <a:endParaRPr lang="en-US"/>
        </a:p>
      </dgm:t>
    </dgm:pt>
    <dgm:pt modelId="{BC7A1888-7F36-E748-9262-4250CED1DDC7}" type="pres">
      <dgm:prSet presAssocID="{59CFF324-4214-F649-A8A9-B59DD8BCDF40}" presName="node" presStyleLbl="node1" presStyleIdx="0" presStyleCnt="4">
        <dgm:presLayoutVars>
          <dgm:bulletEnabled val="1"/>
        </dgm:presLayoutVars>
      </dgm:prSet>
      <dgm:spPr/>
      <dgm:t>
        <a:bodyPr/>
        <a:lstStyle/>
        <a:p>
          <a:endParaRPr lang="en-US"/>
        </a:p>
      </dgm:t>
    </dgm:pt>
    <dgm:pt modelId="{F144486F-F326-924C-A99E-8D335038D90D}" type="pres">
      <dgm:prSet presAssocID="{6D354340-03CD-1C48-8D4E-E6250F9E5E60}" presName="sibTrans" presStyleCnt="0"/>
      <dgm:spPr/>
    </dgm:pt>
    <dgm:pt modelId="{32E46793-7D26-4746-B517-C6285904028F}" type="pres">
      <dgm:prSet presAssocID="{7E3D94F1-773B-404C-8319-04C1B01C2DD4}" presName="node" presStyleLbl="node1" presStyleIdx="1" presStyleCnt="4">
        <dgm:presLayoutVars>
          <dgm:bulletEnabled val="1"/>
        </dgm:presLayoutVars>
      </dgm:prSet>
      <dgm:spPr/>
      <dgm:t>
        <a:bodyPr/>
        <a:lstStyle/>
        <a:p>
          <a:endParaRPr lang="en-US"/>
        </a:p>
      </dgm:t>
    </dgm:pt>
    <dgm:pt modelId="{406370B1-0E07-D547-9DC6-6964BC26FF32}" type="pres">
      <dgm:prSet presAssocID="{6AD166B6-9183-4041-B192-DF601733B293}" presName="sibTrans" presStyleCnt="0"/>
      <dgm:spPr/>
    </dgm:pt>
    <dgm:pt modelId="{CA7117A7-78B3-6946-B445-B06CC61808EB}" type="pres">
      <dgm:prSet presAssocID="{9D9AF32A-CA8A-E742-96C0-263A3845C8D1}" presName="node" presStyleLbl="node1" presStyleIdx="2" presStyleCnt="4">
        <dgm:presLayoutVars>
          <dgm:bulletEnabled val="1"/>
        </dgm:presLayoutVars>
      </dgm:prSet>
      <dgm:spPr/>
      <dgm:t>
        <a:bodyPr/>
        <a:lstStyle/>
        <a:p>
          <a:endParaRPr lang="en-US"/>
        </a:p>
      </dgm:t>
    </dgm:pt>
    <dgm:pt modelId="{E5F8510C-B441-4340-83CE-A3574F54C3E1}" type="pres">
      <dgm:prSet presAssocID="{32107362-F37E-8F4C-9EE5-6597CF3A925A}" presName="sibTrans" presStyleCnt="0"/>
      <dgm:spPr/>
    </dgm:pt>
    <dgm:pt modelId="{E19F67AD-9940-494F-AF4E-F5BED9998A56}" type="pres">
      <dgm:prSet presAssocID="{01A07460-07E4-154E-B043-B7E6A33CC61D}" presName="node" presStyleLbl="node1" presStyleIdx="3" presStyleCnt="4">
        <dgm:presLayoutVars>
          <dgm:bulletEnabled val="1"/>
        </dgm:presLayoutVars>
      </dgm:prSet>
      <dgm:spPr/>
      <dgm:t>
        <a:bodyPr/>
        <a:lstStyle/>
        <a:p>
          <a:endParaRPr lang="en-US"/>
        </a:p>
      </dgm:t>
    </dgm:pt>
  </dgm:ptLst>
  <dgm:cxnLst>
    <dgm:cxn modelId="{3AE93356-F517-3D47-99E6-57CF5C6B2DAD}" srcId="{3A582AA7-8506-AC46-812D-091F96037A38}" destId="{59CFF324-4214-F649-A8A9-B59DD8BCDF40}" srcOrd="0" destOrd="0" parTransId="{54898B28-D2C9-0143-A256-A6D89E4549B9}" sibTransId="{6D354340-03CD-1C48-8D4E-E6250F9E5E60}"/>
    <dgm:cxn modelId="{9EFCF955-1AEF-384E-8D6B-4317FEDADE65}" srcId="{3A582AA7-8506-AC46-812D-091F96037A38}" destId="{7E3D94F1-773B-404C-8319-04C1B01C2DD4}" srcOrd="1" destOrd="0" parTransId="{A032426E-8C7B-814B-87D8-DE044813BC3A}" sibTransId="{6AD166B6-9183-4041-B192-DF601733B293}"/>
    <dgm:cxn modelId="{097E2AFA-1690-7841-88AE-14E4C0060EE6}" type="presOf" srcId="{7E3D94F1-773B-404C-8319-04C1B01C2DD4}" destId="{32E46793-7D26-4746-B517-C6285904028F}" srcOrd="0" destOrd="0" presId="urn:microsoft.com/office/officeart/2005/8/layout/default"/>
    <dgm:cxn modelId="{11378251-F8D3-0E42-BFEB-AE0378B22CE0}" type="presOf" srcId="{9D9AF32A-CA8A-E742-96C0-263A3845C8D1}" destId="{CA7117A7-78B3-6946-B445-B06CC61808EB}" srcOrd="0" destOrd="0" presId="urn:microsoft.com/office/officeart/2005/8/layout/default"/>
    <dgm:cxn modelId="{964E777E-059A-8741-95AD-4B1CFD2AA778}" type="presOf" srcId="{59CFF324-4214-F649-A8A9-B59DD8BCDF40}" destId="{BC7A1888-7F36-E748-9262-4250CED1DDC7}" srcOrd="0" destOrd="0" presId="urn:microsoft.com/office/officeart/2005/8/layout/default"/>
    <dgm:cxn modelId="{15B284BF-E134-F64B-AC8A-9B12659845BF}" type="presOf" srcId="{3A582AA7-8506-AC46-812D-091F96037A38}" destId="{6F1518BD-AB14-734A-8AF9-E20EED0F2FC3}" srcOrd="0" destOrd="0" presId="urn:microsoft.com/office/officeart/2005/8/layout/default"/>
    <dgm:cxn modelId="{04A0E568-E5FA-EB4E-BC2E-5D542724DA3C}" srcId="{3A582AA7-8506-AC46-812D-091F96037A38}" destId="{01A07460-07E4-154E-B043-B7E6A33CC61D}" srcOrd="3" destOrd="0" parTransId="{606BDB25-5B90-4D46-AEED-8E2BD37741D5}" sibTransId="{0A0B6D5F-2B5B-124D-BF4A-27744C991E83}"/>
    <dgm:cxn modelId="{97BBE591-986A-BE41-BF03-D9711CBAF754}" type="presOf" srcId="{01A07460-07E4-154E-B043-B7E6A33CC61D}" destId="{E19F67AD-9940-494F-AF4E-F5BED9998A56}" srcOrd="0" destOrd="0" presId="urn:microsoft.com/office/officeart/2005/8/layout/default"/>
    <dgm:cxn modelId="{675D8B69-20A3-8D4A-97D9-B34BB5263A4F}" srcId="{3A582AA7-8506-AC46-812D-091F96037A38}" destId="{9D9AF32A-CA8A-E742-96C0-263A3845C8D1}" srcOrd="2" destOrd="0" parTransId="{9E501F4B-FD10-904D-A19E-D8BE8B63C9AD}" sibTransId="{32107362-F37E-8F4C-9EE5-6597CF3A925A}"/>
    <dgm:cxn modelId="{EEC0151A-9BC8-304F-A455-D9E4EE2A1BA9}" type="presParOf" srcId="{6F1518BD-AB14-734A-8AF9-E20EED0F2FC3}" destId="{BC7A1888-7F36-E748-9262-4250CED1DDC7}" srcOrd="0" destOrd="0" presId="urn:microsoft.com/office/officeart/2005/8/layout/default"/>
    <dgm:cxn modelId="{955DD897-ECA0-1C4F-AA1E-2EAC1823C0E7}" type="presParOf" srcId="{6F1518BD-AB14-734A-8AF9-E20EED0F2FC3}" destId="{F144486F-F326-924C-A99E-8D335038D90D}" srcOrd="1" destOrd="0" presId="urn:microsoft.com/office/officeart/2005/8/layout/default"/>
    <dgm:cxn modelId="{7FE3856C-E6A4-0645-A9D0-124A706FF236}" type="presParOf" srcId="{6F1518BD-AB14-734A-8AF9-E20EED0F2FC3}" destId="{32E46793-7D26-4746-B517-C6285904028F}" srcOrd="2" destOrd="0" presId="urn:microsoft.com/office/officeart/2005/8/layout/default"/>
    <dgm:cxn modelId="{3734EC2A-90E3-794D-81E5-6B46CF141B19}" type="presParOf" srcId="{6F1518BD-AB14-734A-8AF9-E20EED0F2FC3}" destId="{406370B1-0E07-D547-9DC6-6964BC26FF32}" srcOrd="3" destOrd="0" presId="urn:microsoft.com/office/officeart/2005/8/layout/default"/>
    <dgm:cxn modelId="{0763A555-7CF7-8E45-8FAE-3167B82599A3}" type="presParOf" srcId="{6F1518BD-AB14-734A-8AF9-E20EED0F2FC3}" destId="{CA7117A7-78B3-6946-B445-B06CC61808EB}" srcOrd="4" destOrd="0" presId="urn:microsoft.com/office/officeart/2005/8/layout/default"/>
    <dgm:cxn modelId="{1146B4E6-878D-F74D-A16E-7E92FF0F9452}" type="presParOf" srcId="{6F1518BD-AB14-734A-8AF9-E20EED0F2FC3}" destId="{E5F8510C-B441-4340-83CE-A3574F54C3E1}" srcOrd="5" destOrd="0" presId="urn:microsoft.com/office/officeart/2005/8/layout/default"/>
    <dgm:cxn modelId="{1A4A321D-4283-624C-8CEB-604FCBFA65A1}" type="presParOf" srcId="{6F1518BD-AB14-734A-8AF9-E20EED0F2FC3}" destId="{E19F67AD-9940-494F-AF4E-F5BED9998A56}"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FF20EBA-B9CC-3043-806E-08AFA4F47FEE}" type="doc">
      <dgm:prSet loTypeId="urn:microsoft.com/office/officeart/2009/3/layout/IncreasingArrowsProcess" loCatId="" qsTypeId="urn:microsoft.com/office/officeart/2005/8/quickstyle/simple4" qsCatId="simple" csTypeId="urn:microsoft.com/office/officeart/2005/8/colors/accent1_2" csCatId="accent1" phldr="1"/>
      <dgm:spPr/>
      <dgm:t>
        <a:bodyPr/>
        <a:lstStyle/>
        <a:p>
          <a:endParaRPr lang="en-US"/>
        </a:p>
      </dgm:t>
    </dgm:pt>
    <dgm:pt modelId="{BE0BF8A6-E0AD-C646-BB40-C59CE18AAB9C}">
      <dgm:prSet phldrT="[Text]"/>
      <dgm:spPr/>
      <dgm:t>
        <a:bodyPr/>
        <a:lstStyle/>
        <a:p>
          <a:r>
            <a:rPr lang="en-US" dirty="0" smtClean="0"/>
            <a:t>Main argument</a:t>
          </a:r>
          <a:endParaRPr lang="en-US" dirty="0"/>
        </a:p>
      </dgm:t>
    </dgm:pt>
    <dgm:pt modelId="{6A9AEA0F-D8CD-394E-933C-8C68C515822C}" type="parTrans" cxnId="{BB2A5278-56A1-0E4C-A767-D22A862ADCCA}">
      <dgm:prSet/>
      <dgm:spPr/>
      <dgm:t>
        <a:bodyPr/>
        <a:lstStyle/>
        <a:p>
          <a:endParaRPr lang="en-US"/>
        </a:p>
      </dgm:t>
    </dgm:pt>
    <dgm:pt modelId="{602B3DAE-A8E4-1146-BE32-94D1250F7287}" type="sibTrans" cxnId="{BB2A5278-56A1-0E4C-A767-D22A862ADCCA}">
      <dgm:prSet/>
      <dgm:spPr/>
      <dgm:t>
        <a:bodyPr/>
        <a:lstStyle/>
        <a:p>
          <a:endParaRPr lang="en-US"/>
        </a:p>
      </dgm:t>
    </dgm:pt>
    <dgm:pt modelId="{F8C1456B-C7BD-8146-A10B-D187A545D55D}">
      <dgm:prSet phldrT="[Text]"/>
      <dgm:spPr/>
      <dgm:t>
        <a:bodyPr/>
        <a:lstStyle/>
        <a:p>
          <a:r>
            <a:rPr lang="en-US" dirty="0" smtClean="0"/>
            <a:t>abstract</a:t>
          </a:r>
          <a:endParaRPr lang="en-US" dirty="0"/>
        </a:p>
      </dgm:t>
    </dgm:pt>
    <dgm:pt modelId="{75351D97-FEBD-454B-8319-1D643555E819}" type="parTrans" cxnId="{78393359-ADB8-A241-B520-C6A06C06101A}">
      <dgm:prSet/>
      <dgm:spPr/>
      <dgm:t>
        <a:bodyPr/>
        <a:lstStyle/>
        <a:p>
          <a:endParaRPr lang="en-US"/>
        </a:p>
      </dgm:t>
    </dgm:pt>
    <dgm:pt modelId="{C162570F-BDF7-B546-A5A3-D1E708650A3C}" type="sibTrans" cxnId="{78393359-ADB8-A241-B520-C6A06C06101A}">
      <dgm:prSet/>
      <dgm:spPr/>
      <dgm:t>
        <a:bodyPr/>
        <a:lstStyle/>
        <a:p>
          <a:endParaRPr lang="en-US"/>
        </a:p>
      </dgm:t>
    </dgm:pt>
    <dgm:pt modelId="{D09E4315-A80E-5C4F-8D4D-749A20B6BF23}">
      <dgm:prSet phldrT="[Text]" phldr="1"/>
      <dgm:spPr/>
      <dgm:t>
        <a:bodyPr/>
        <a:lstStyle/>
        <a:p>
          <a:endParaRPr lang="en-US" dirty="0"/>
        </a:p>
      </dgm:t>
    </dgm:pt>
    <dgm:pt modelId="{C3EDC2E3-B806-DD47-935A-ACEE4EB840CD}" type="parTrans" cxnId="{F08B4465-D596-284A-95E4-5BB2B63E59E0}">
      <dgm:prSet/>
      <dgm:spPr/>
      <dgm:t>
        <a:bodyPr/>
        <a:lstStyle/>
        <a:p>
          <a:endParaRPr lang="en-US"/>
        </a:p>
      </dgm:t>
    </dgm:pt>
    <dgm:pt modelId="{86B8A620-AD24-8141-AC24-20D6B6FA85BB}" type="sibTrans" cxnId="{F08B4465-D596-284A-95E4-5BB2B63E59E0}">
      <dgm:prSet/>
      <dgm:spPr/>
      <dgm:t>
        <a:bodyPr/>
        <a:lstStyle/>
        <a:p>
          <a:endParaRPr lang="en-US"/>
        </a:p>
      </dgm:t>
    </dgm:pt>
    <dgm:pt modelId="{B3371C67-FBD4-9E48-9EEF-3092333051DF}">
      <dgm:prSet phldrT="[Text]"/>
      <dgm:spPr/>
      <dgm:t>
        <a:bodyPr/>
        <a:lstStyle/>
        <a:p>
          <a:r>
            <a:rPr lang="en-US" dirty="0" smtClean="0"/>
            <a:t>introduction</a:t>
          </a:r>
          <a:endParaRPr lang="en-US" dirty="0"/>
        </a:p>
      </dgm:t>
    </dgm:pt>
    <dgm:pt modelId="{2AE11DEB-4D8B-0A40-B3E3-BE30701B020D}" type="parTrans" cxnId="{A1896FC1-F518-F749-8E02-E3157E8A4C36}">
      <dgm:prSet/>
      <dgm:spPr/>
      <dgm:t>
        <a:bodyPr/>
        <a:lstStyle/>
        <a:p>
          <a:endParaRPr lang="en-US"/>
        </a:p>
      </dgm:t>
    </dgm:pt>
    <dgm:pt modelId="{4B07F7D7-4A94-0445-B771-61C4F19FDDF2}" type="sibTrans" cxnId="{A1896FC1-F518-F749-8E02-E3157E8A4C36}">
      <dgm:prSet/>
      <dgm:spPr/>
      <dgm:t>
        <a:bodyPr/>
        <a:lstStyle/>
        <a:p>
          <a:endParaRPr lang="en-US"/>
        </a:p>
      </dgm:t>
    </dgm:pt>
    <dgm:pt modelId="{644026E9-FBA2-7C42-B348-BEAFD29E16D4}">
      <dgm:prSet phldrT="[Text]"/>
      <dgm:spPr/>
      <dgm:t>
        <a:bodyPr/>
        <a:lstStyle/>
        <a:p>
          <a:r>
            <a:rPr lang="en-US" dirty="0" smtClean="0"/>
            <a:t>Sub points</a:t>
          </a:r>
          <a:endParaRPr lang="en-US" dirty="0"/>
        </a:p>
      </dgm:t>
    </dgm:pt>
    <dgm:pt modelId="{F74AA4B7-D47B-BB41-8829-277A9B40E909}" type="parTrans" cxnId="{1F539196-6409-344E-B268-47F101FD0343}">
      <dgm:prSet/>
      <dgm:spPr/>
      <dgm:t>
        <a:bodyPr/>
        <a:lstStyle/>
        <a:p>
          <a:endParaRPr lang="en-US"/>
        </a:p>
      </dgm:t>
    </dgm:pt>
    <dgm:pt modelId="{983F77DE-2BB8-964E-8569-D9892911C77D}" type="sibTrans" cxnId="{1F539196-6409-344E-B268-47F101FD0343}">
      <dgm:prSet/>
      <dgm:spPr/>
      <dgm:t>
        <a:bodyPr/>
        <a:lstStyle/>
        <a:p>
          <a:endParaRPr lang="en-US"/>
        </a:p>
      </dgm:t>
    </dgm:pt>
    <dgm:pt modelId="{F072E206-45C0-1A43-8F41-522FB027DBE1}">
      <dgm:prSet phldrT="[Text]"/>
      <dgm:spPr/>
      <dgm:t>
        <a:bodyPr/>
        <a:lstStyle/>
        <a:p>
          <a:r>
            <a:rPr lang="en-US" dirty="0" smtClean="0"/>
            <a:t>body</a:t>
          </a:r>
          <a:endParaRPr lang="en-US" dirty="0"/>
        </a:p>
      </dgm:t>
    </dgm:pt>
    <dgm:pt modelId="{8D469B25-85BB-334C-A81E-A24316F606AE}" type="parTrans" cxnId="{A7D1345C-8D44-F844-B51A-36233BEB8E95}">
      <dgm:prSet/>
      <dgm:spPr/>
      <dgm:t>
        <a:bodyPr/>
        <a:lstStyle/>
        <a:p>
          <a:endParaRPr lang="en-US"/>
        </a:p>
      </dgm:t>
    </dgm:pt>
    <dgm:pt modelId="{FFDC4A24-FF00-AB41-95CB-577BA494F425}" type="sibTrans" cxnId="{A7D1345C-8D44-F844-B51A-36233BEB8E95}">
      <dgm:prSet/>
      <dgm:spPr/>
      <dgm:t>
        <a:bodyPr/>
        <a:lstStyle/>
        <a:p>
          <a:endParaRPr lang="en-US"/>
        </a:p>
      </dgm:t>
    </dgm:pt>
    <dgm:pt modelId="{3AF99C1D-8B5F-D94F-8D7E-E216FDDB4CC6}" type="pres">
      <dgm:prSet presAssocID="{AFF20EBA-B9CC-3043-806E-08AFA4F47FEE}" presName="Name0" presStyleCnt="0">
        <dgm:presLayoutVars>
          <dgm:chMax val="5"/>
          <dgm:chPref val="5"/>
          <dgm:dir/>
          <dgm:animLvl val="lvl"/>
        </dgm:presLayoutVars>
      </dgm:prSet>
      <dgm:spPr/>
      <dgm:t>
        <a:bodyPr/>
        <a:lstStyle/>
        <a:p>
          <a:endParaRPr lang="en-US"/>
        </a:p>
      </dgm:t>
    </dgm:pt>
    <dgm:pt modelId="{3FD9A203-D54F-644F-BE70-8680EF8BF5F7}" type="pres">
      <dgm:prSet presAssocID="{BE0BF8A6-E0AD-C646-BB40-C59CE18AAB9C}" presName="parentText1" presStyleLbl="node1" presStyleIdx="0" presStyleCnt="3">
        <dgm:presLayoutVars>
          <dgm:chMax/>
          <dgm:chPref val="3"/>
          <dgm:bulletEnabled val="1"/>
        </dgm:presLayoutVars>
      </dgm:prSet>
      <dgm:spPr/>
      <dgm:t>
        <a:bodyPr/>
        <a:lstStyle/>
        <a:p>
          <a:endParaRPr lang="en-US"/>
        </a:p>
      </dgm:t>
    </dgm:pt>
    <dgm:pt modelId="{A9320A11-BAE6-6047-A5C1-93561960A9B5}" type="pres">
      <dgm:prSet presAssocID="{BE0BF8A6-E0AD-C646-BB40-C59CE18AAB9C}" presName="childText1" presStyleLbl="solidAlignAcc1" presStyleIdx="0" presStyleCnt="3">
        <dgm:presLayoutVars>
          <dgm:chMax val="0"/>
          <dgm:chPref val="0"/>
          <dgm:bulletEnabled val="1"/>
        </dgm:presLayoutVars>
      </dgm:prSet>
      <dgm:spPr/>
      <dgm:t>
        <a:bodyPr/>
        <a:lstStyle/>
        <a:p>
          <a:endParaRPr lang="en-US"/>
        </a:p>
      </dgm:t>
    </dgm:pt>
    <dgm:pt modelId="{26E3CE09-B277-A143-9C62-BEEEE57978C2}" type="pres">
      <dgm:prSet presAssocID="{D09E4315-A80E-5C4F-8D4D-749A20B6BF23}" presName="parentText2" presStyleLbl="node1" presStyleIdx="1" presStyleCnt="3">
        <dgm:presLayoutVars>
          <dgm:chMax/>
          <dgm:chPref val="3"/>
          <dgm:bulletEnabled val="1"/>
        </dgm:presLayoutVars>
      </dgm:prSet>
      <dgm:spPr/>
      <dgm:t>
        <a:bodyPr/>
        <a:lstStyle/>
        <a:p>
          <a:endParaRPr lang="en-US"/>
        </a:p>
      </dgm:t>
    </dgm:pt>
    <dgm:pt modelId="{1EE97C6F-1C3B-AF4F-8C97-B1A2281F81A2}" type="pres">
      <dgm:prSet presAssocID="{D09E4315-A80E-5C4F-8D4D-749A20B6BF23}" presName="childText2" presStyleLbl="solidAlignAcc1" presStyleIdx="1" presStyleCnt="3">
        <dgm:presLayoutVars>
          <dgm:chMax val="0"/>
          <dgm:chPref val="0"/>
          <dgm:bulletEnabled val="1"/>
        </dgm:presLayoutVars>
      </dgm:prSet>
      <dgm:spPr/>
      <dgm:t>
        <a:bodyPr/>
        <a:lstStyle/>
        <a:p>
          <a:endParaRPr lang="en-US"/>
        </a:p>
      </dgm:t>
    </dgm:pt>
    <dgm:pt modelId="{D1B8D853-D8E5-5846-8186-3E3990026C77}" type="pres">
      <dgm:prSet presAssocID="{644026E9-FBA2-7C42-B348-BEAFD29E16D4}" presName="parentText3" presStyleLbl="node1" presStyleIdx="2" presStyleCnt="3">
        <dgm:presLayoutVars>
          <dgm:chMax/>
          <dgm:chPref val="3"/>
          <dgm:bulletEnabled val="1"/>
        </dgm:presLayoutVars>
      </dgm:prSet>
      <dgm:spPr/>
      <dgm:t>
        <a:bodyPr/>
        <a:lstStyle/>
        <a:p>
          <a:endParaRPr lang="en-US"/>
        </a:p>
      </dgm:t>
    </dgm:pt>
    <dgm:pt modelId="{3CD651F0-A5B5-E745-9949-4AEF6DDBC4FA}" type="pres">
      <dgm:prSet presAssocID="{644026E9-FBA2-7C42-B348-BEAFD29E16D4}" presName="childText3" presStyleLbl="solidAlignAcc1" presStyleIdx="2" presStyleCnt="3">
        <dgm:presLayoutVars>
          <dgm:chMax val="0"/>
          <dgm:chPref val="0"/>
          <dgm:bulletEnabled val="1"/>
        </dgm:presLayoutVars>
      </dgm:prSet>
      <dgm:spPr/>
      <dgm:t>
        <a:bodyPr/>
        <a:lstStyle/>
        <a:p>
          <a:endParaRPr lang="en-US"/>
        </a:p>
      </dgm:t>
    </dgm:pt>
  </dgm:ptLst>
  <dgm:cxnLst>
    <dgm:cxn modelId="{FC27A4E4-36D2-A74D-9C48-7D1C263171C9}" type="presOf" srcId="{644026E9-FBA2-7C42-B348-BEAFD29E16D4}" destId="{D1B8D853-D8E5-5846-8186-3E3990026C77}" srcOrd="0" destOrd="0" presId="urn:microsoft.com/office/officeart/2009/3/layout/IncreasingArrowsProcess"/>
    <dgm:cxn modelId="{0A979C37-7483-1C46-93CA-8C55B45150F0}" type="presOf" srcId="{BE0BF8A6-E0AD-C646-BB40-C59CE18AAB9C}" destId="{3FD9A203-D54F-644F-BE70-8680EF8BF5F7}" srcOrd="0" destOrd="0" presId="urn:microsoft.com/office/officeart/2009/3/layout/IncreasingArrowsProcess"/>
    <dgm:cxn modelId="{F08B4465-D596-284A-95E4-5BB2B63E59E0}" srcId="{AFF20EBA-B9CC-3043-806E-08AFA4F47FEE}" destId="{D09E4315-A80E-5C4F-8D4D-749A20B6BF23}" srcOrd="1" destOrd="0" parTransId="{C3EDC2E3-B806-DD47-935A-ACEE4EB840CD}" sibTransId="{86B8A620-AD24-8141-AC24-20D6B6FA85BB}"/>
    <dgm:cxn modelId="{1F539196-6409-344E-B268-47F101FD0343}" srcId="{AFF20EBA-B9CC-3043-806E-08AFA4F47FEE}" destId="{644026E9-FBA2-7C42-B348-BEAFD29E16D4}" srcOrd="2" destOrd="0" parTransId="{F74AA4B7-D47B-BB41-8829-277A9B40E909}" sibTransId="{983F77DE-2BB8-964E-8569-D9892911C77D}"/>
    <dgm:cxn modelId="{70D97501-7B22-EF4D-8BFB-365DC758BF40}" type="presOf" srcId="{AFF20EBA-B9CC-3043-806E-08AFA4F47FEE}" destId="{3AF99C1D-8B5F-D94F-8D7E-E216FDDB4CC6}" srcOrd="0" destOrd="0" presId="urn:microsoft.com/office/officeart/2009/3/layout/IncreasingArrowsProcess"/>
    <dgm:cxn modelId="{BB2A5278-56A1-0E4C-A767-D22A862ADCCA}" srcId="{AFF20EBA-B9CC-3043-806E-08AFA4F47FEE}" destId="{BE0BF8A6-E0AD-C646-BB40-C59CE18AAB9C}" srcOrd="0" destOrd="0" parTransId="{6A9AEA0F-D8CD-394E-933C-8C68C515822C}" sibTransId="{602B3DAE-A8E4-1146-BE32-94D1250F7287}"/>
    <dgm:cxn modelId="{78393359-ADB8-A241-B520-C6A06C06101A}" srcId="{BE0BF8A6-E0AD-C646-BB40-C59CE18AAB9C}" destId="{F8C1456B-C7BD-8146-A10B-D187A545D55D}" srcOrd="0" destOrd="0" parTransId="{75351D97-FEBD-454B-8319-1D643555E819}" sibTransId="{C162570F-BDF7-B546-A5A3-D1E708650A3C}"/>
    <dgm:cxn modelId="{998A626B-35E7-1444-A907-B6A397A5F828}" type="presOf" srcId="{D09E4315-A80E-5C4F-8D4D-749A20B6BF23}" destId="{26E3CE09-B277-A143-9C62-BEEEE57978C2}" srcOrd="0" destOrd="0" presId="urn:microsoft.com/office/officeart/2009/3/layout/IncreasingArrowsProcess"/>
    <dgm:cxn modelId="{8D3FDFEF-1C64-0E42-8047-9372C7691E86}" type="presOf" srcId="{F072E206-45C0-1A43-8F41-522FB027DBE1}" destId="{3CD651F0-A5B5-E745-9949-4AEF6DDBC4FA}" srcOrd="0" destOrd="0" presId="urn:microsoft.com/office/officeart/2009/3/layout/IncreasingArrowsProcess"/>
    <dgm:cxn modelId="{F29F6F49-BB79-9D44-A653-17B9F960E453}" type="presOf" srcId="{F8C1456B-C7BD-8146-A10B-D187A545D55D}" destId="{A9320A11-BAE6-6047-A5C1-93561960A9B5}" srcOrd="0" destOrd="0" presId="urn:microsoft.com/office/officeart/2009/3/layout/IncreasingArrowsProcess"/>
    <dgm:cxn modelId="{A7D1345C-8D44-F844-B51A-36233BEB8E95}" srcId="{644026E9-FBA2-7C42-B348-BEAFD29E16D4}" destId="{F072E206-45C0-1A43-8F41-522FB027DBE1}" srcOrd="0" destOrd="0" parTransId="{8D469B25-85BB-334C-A81E-A24316F606AE}" sibTransId="{FFDC4A24-FF00-AB41-95CB-577BA494F425}"/>
    <dgm:cxn modelId="{A1896FC1-F518-F749-8E02-E3157E8A4C36}" srcId="{D09E4315-A80E-5C4F-8D4D-749A20B6BF23}" destId="{B3371C67-FBD4-9E48-9EEF-3092333051DF}" srcOrd="0" destOrd="0" parTransId="{2AE11DEB-4D8B-0A40-B3E3-BE30701B020D}" sibTransId="{4B07F7D7-4A94-0445-B771-61C4F19FDDF2}"/>
    <dgm:cxn modelId="{A69FDD66-D9A7-384C-8CCE-D4DF13A22BC2}" type="presOf" srcId="{B3371C67-FBD4-9E48-9EEF-3092333051DF}" destId="{1EE97C6F-1C3B-AF4F-8C97-B1A2281F81A2}" srcOrd="0" destOrd="0" presId="urn:microsoft.com/office/officeart/2009/3/layout/IncreasingArrowsProcess"/>
    <dgm:cxn modelId="{8DBFF773-5F61-BD4F-B344-5DBFFACB9312}" type="presParOf" srcId="{3AF99C1D-8B5F-D94F-8D7E-E216FDDB4CC6}" destId="{3FD9A203-D54F-644F-BE70-8680EF8BF5F7}" srcOrd="0" destOrd="0" presId="urn:microsoft.com/office/officeart/2009/3/layout/IncreasingArrowsProcess"/>
    <dgm:cxn modelId="{3C5079CB-52EF-7F47-97A6-C21CD62F61B5}" type="presParOf" srcId="{3AF99C1D-8B5F-D94F-8D7E-E216FDDB4CC6}" destId="{A9320A11-BAE6-6047-A5C1-93561960A9B5}" srcOrd="1" destOrd="0" presId="urn:microsoft.com/office/officeart/2009/3/layout/IncreasingArrowsProcess"/>
    <dgm:cxn modelId="{9FEC3727-0249-2642-8D95-848A179BAFE1}" type="presParOf" srcId="{3AF99C1D-8B5F-D94F-8D7E-E216FDDB4CC6}" destId="{26E3CE09-B277-A143-9C62-BEEEE57978C2}" srcOrd="2" destOrd="0" presId="urn:microsoft.com/office/officeart/2009/3/layout/IncreasingArrowsProcess"/>
    <dgm:cxn modelId="{0EF22115-BF5D-3F41-ABF9-D1D67D4BD5A5}" type="presParOf" srcId="{3AF99C1D-8B5F-D94F-8D7E-E216FDDB4CC6}" destId="{1EE97C6F-1C3B-AF4F-8C97-B1A2281F81A2}" srcOrd="3" destOrd="0" presId="urn:microsoft.com/office/officeart/2009/3/layout/IncreasingArrowsProcess"/>
    <dgm:cxn modelId="{AAF80A9F-C857-D543-BB75-7B18350A4DBA}" type="presParOf" srcId="{3AF99C1D-8B5F-D94F-8D7E-E216FDDB4CC6}" destId="{D1B8D853-D8E5-5846-8186-3E3990026C77}" srcOrd="4" destOrd="0" presId="urn:microsoft.com/office/officeart/2009/3/layout/IncreasingArrowsProcess"/>
    <dgm:cxn modelId="{91CEDBA5-388E-2042-A62F-19C4D72A1790}" type="presParOf" srcId="{3AF99C1D-8B5F-D94F-8D7E-E216FDDB4CC6}" destId="{3CD651F0-A5B5-E745-9949-4AEF6DDBC4FA}" srcOrd="5" destOrd="0" presId="urn:microsoft.com/office/officeart/2009/3/layout/IncreasingArrows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7A1888-7F36-E748-9262-4250CED1DDC7}">
      <dsp:nvSpPr>
        <dsp:cNvPr id="0" name=""/>
        <dsp:cNvSpPr/>
      </dsp:nvSpPr>
      <dsp:spPr>
        <a:xfrm>
          <a:off x="744"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lvl="0" algn="ctr" defTabSz="2222500">
            <a:lnSpc>
              <a:spcPct val="90000"/>
            </a:lnSpc>
            <a:spcBef>
              <a:spcPct val="0"/>
            </a:spcBef>
            <a:spcAft>
              <a:spcPct val="35000"/>
            </a:spcAft>
          </a:pPr>
          <a:r>
            <a:rPr lang="en-US" sz="5000" kern="1200" dirty="0" smtClean="0"/>
            <a:t>Purpose</a:t>
          </a:r>
          <a:endParaRPr lang="en-US" sz="5000" kern="1200" dirty="0"/>
        </a:p>
      </dsp:txBody>
      <dsp:txXfrm>
        <a:off x="744" y="145603"/>
        <a:ext cx="2902148" cy="1741289"/>
      </dsp:txXfrm>
    </dsp:sp>
    <dsp:sp modelId="{32E46793-7D26-4746-B517-C6285904028F}">
      <dsp:nvSpPr>
        <dsp:cNvPr id="0" name=""/>
        <dsp:cNvSpPr/>
      </dsp:nvSpPr>
      <dsp:spPr>
        <a:xfrm>
          <a:off x="3193107" y="145603"/>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lvl="0" algn="ctr" defTabSz="2222500">
            <a:lnSpc>
              <a:spcPct val="90000"/>
            </a:lnSpc>
            <a:spcBef>
              <a:spcPct val="0"/>
            </a:spcBef>
            <a:spcAft>
              <a:spcPct val="35000"/>
            </a:spcAft>
          </a:pPr>
          <a:r>
            <a:rPr lang="en-US" sz="5000" kern="1200" dirty="0" smtClean="0"/>
            <a:t>Audience</a:t>
          </a:r>
          <a:endParaRPr lang="en-US" sz="5000" kern="1200" dirty="0"/>
        </a:p>
      </dsp:txBody>
      <dsp:txXfrm>
        <a:off x="3193107" y="145603"/>
        <a:ext cx="2902148" cy="1741289"/>
      </dsp:txXfrm>
    </dsp:sp>
    <dsp:sp modelId="{CA7117A7-78B3-6946-B445-B06CC61808EB}">
      <dsp:nvSpPr>
        <dsp:cNvPr id="0" name=""/>
        <dsp:cNvSpPr/>
      </dsp:nvSpPr>
      <dsp:spPr>
        <a:xfrm>
          <a:off x="744" y="2177107"/>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lvl="0" algn="ctr" defTabSz="2222500">
            <a:lnSpc>
              <a:spcPct val="90000"/>
            </a:lnSpc>
            <a:spcBef>
              <a:spcPct val="0"/>
            </a:spcBef>
            <a:spcAft>
              <a:spcPct val="35000"/>
            </a:spcAft>
          </a:pPr>
          <a:r>
            <a:rPr lang="en-US" sz="5000" kern="1200" dirty="0" smtClean="0"/>
            <a:t>Language</a:t>
          </a:r>
          <a:endParaRPr lang="en-US" sz="5000" kern="1200" dirty="0"/>
        </a:p>
      </dsp:txBody>
      <dsp:txXfrm>
        <a:off x="744" y="2177107"/>
        <a:ext cx="2902148" cy="1741289"/>
      </dsp:txXfrm>
    </dsp:sp>
    <dsp:sp modelId="{E19F67AD-9940-494F-AF4E-F5BED9998A56}">
      <dsp:nvSpPr>
        <dsp:cNvPr id="0" name=""/>
        <dsp:cNvSpPr/>
      </dsp:nvSpPr>
      <dsp:spPr>
        <a:xfrm>
          <a:off x="3193107" y="2177107"/>
          <a:ext cx="2902148" cy="1741289"/>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90500" tIns="190500" rIns="190500" bIns="190500" numCol="1" spcCol="1270" anchor="ctr" anchorCtr="0">
          <a:noAutofit/>
        </a:bodyPr>
        <a:lstStyle/>
        <a:p>
          <a:pPr lvl="0" algn="ctr" defTabSz="2222500">
            <a:lnSpc>
              <a:spcPct val="90000"/>
            </a:lnSpc>
            <a:spcBef>
              <a:spcPct val="0"/>
            </a:spcBef>
            <a:spcAft>
              <a:spcPct val="35000"/>
            </a:spcAft>
          </a:pPr>
          <a:r>
            <a:rPr lang="en-US" sz="5000" kern="1200" dirty="0" smtClean="0"/>
            <a:t>Structure</a:t>
          </a:r>
          <a:endParaRPr lang="en-US" sz="5000" kern="1200" dirty="0"/>
        </a:p>
      </dsp:txBody>
      <dsp:txXfrm>
        <a:off x="3193107" y="2177107"/>
        <a:ext cx="2902148" cy="17412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D9A203-D54F-644F-BE70-8680EF8BF5F7}">
      <dsp:nvSpPr>
        <dsp:cNvPr id="0" name=""/>
        <dsp:cNvSpPr/>
      </dsp:nvSpPr>
      <dsp:spPr>
        <a:xfrm>
          <a:off x="142493" y="6535"/>
          <a:ext cx="5811012" cy="846304"/>
        </a:xfrm>
        <a:prstGeom prst="rightArrow">
          <a:avLst>
            <a:gd name="adj1" fmla="val 50000"/>
            <a:gd name="adj2" fmla="val 5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254000" bIns="134351" numCol="1" spcCol="1270" anchor="ctr" anchorCtr="0">
          <a:noAutofit/>
        </a:bodyPr>
        <a:lstStyle/>
        <a:p>
          <a:pPr lvl="0" algn="l" defTabSz="755650">
            <a:lnSpc>
              <a:spcPct val="90000"/>
            </a:lnSpc>
            <a:spcBef>
              <a:spcPct val="0"/>
            </a:spcBef>
            <a:spcAft>
              <a:spcPct val="35000"/>
            </a:spcAft>
          </a:pPr>
          <a:r>
            <a:rPr lang="en-US" sz="1700" kern="1200" dirty="0" smtClean="0"/>
            <a:t>Main argument</a:t>
          </a:r>
          <a:endParaRPr lang="en-US" sz="1700" kern="1200" dirty="0"/>
        </a:p>
      </dsp:txBody>
      <dsp:txXfrm>
        <a:off x="142493" y="218111"/>
        <a:ext cx="5599436" cy="423152"/>
      </dsp:txXfrm>
    </dsp:sp>
    <dsp:sp modelId="{A9320A11-BAE6-6047-A5C1-93561960A9B5}">
      <dsp:nvSpPr>
        <dsp:cNvPr id="0" name=""/>
        <dsp:cNvSpPr/>
      </dsp:nvSpPr>
      <dsp:spPr>
        <a:xfrm>
          <a:off x="142493" y="659158"/>
          <a:ext cx="1789791" cy="1630294"/>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US" sz="1700" kern="1200" dirty="0" smtClean="0"/>
            <a:t>abstract</a:t>
          </a:r>
          <a:endParaRPr lang="en-US" sz="1700" kern="1200" dirty="0"/>
        </a:p>
      </dsp:txBody>
      <dsp:txXfrm>
        <a:off x="142493" y="659158"/>
        <a:ext cx="1789791" cy="1630294"/>
      </dsp:txXfrm>
    </dsp:sp>
    <dsp:sp modelId="{26E3CE09-B277-A143-9C62-BEEEE57978C2}">
      <dsp:nvSpPr>
        <dsp:cNvPr id="0" name=""/>
        <dsp:cNvSpPr/>
      </dsp:nvSpPr>
      <dsp:spPr>
        <a:xfrm>
          <a:off x="1932285" y="288637"/>
          <a:ext cx="4021220" cy="846304"/>
        </a:xfrm>
        <a:prstGeom prst="rightArrow">
          <a:avLst>
            <a:gd name="adj1" fmla="val 50000"/>
            <a:gd name="adj2" fmla="val 5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254000" bIns="134351" numCol="1" spcCol="1270" anchor="ctr" anchorCtr="0">
          <a:noAutofit/>
        </a:bodyPr>
        <a:lstStyle/>
        <a:p>
          <a:pPr lvl="0" algn="l" defTabSz="755650">
            <a:lnSpc>
              <a:spcPct val="90000"/>
            </a:lnSpc>
            <a:spcBef>
              <a:spcPct val="0"/>
            </a:spcBef>
            <a:spcAft>
              <a:spcPct val="35000"/>
            </a:spcAft>
          </a:pPr>
          <a:endParaRPr lang="en-US" sz="1700" kern="1200" dirty="0"/>
        </a:p>
      </dsp:txBody>
      <dsp:txXfrm>
        <a:off x="1932285" y="500213"/>
        <a:ext cx="3809644" cy="423152"/>
      </dsp:txXfrm>
    </dsp:sp>
    <dsp:sp modelId="{1EE97C6F-1C3B-AF4F-8C97-B1A2281F81A2}">
      <dsp:nvSpPr>
        <dsp:cNvPr id="0" name=""/>
        <dsp:cNvSpPr/>
      </dsp:nvSpPr>
      <dsp:spPr>
        <a:xfrm>
          <a:off x="1932285" y="941260"/>
          <a:ext cx="1789791" cy="1630294"/>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US" sz="1700" kern="1200" dirty="0" smtClean="0"/>
            <a:t>introduction</a:t>
          </a:r>
          <a:endParaRPr lang="en-US" sz="1700" kern="1200" dirty="0"/>
        </a:p>
      </dsp:txBody>
      <dsp:txXfrm>
        <a:off x="1932285" y="941260"/>
        <a:ext cx="1789791" cy="1630294"/>
      </dsp:txXfrm>
    </dsp:sp>
    <dsp:sp modelId="{D1B8D853-D8E5-5846-8186-3E3990026C77}">
      <dsp:nvSpPr>
        <dsp:cNvPr id="0" name=""/>
        <dsp:cNvSpPr/>
      </dsp:nvSpPr>
      <dsp:spPr>
        <a:xfrm>
          <a:off x="3722077" y="570738"/>
          <a:ext cx="2231428" cy="846304"/>
        </a:xfrm>
        <a:prstGeom prst="rightArrow">
          <a:avLst>
            <a:gd name="adj1" fmla="val 50000"/>
            <a:gd name="adj2" fmla="val 50000"/>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254000" bIns="134351" numCol="1" spcCol="1270" anchor="ctr" anchorCtr="0">
          <a:noAutofit/>
        </a:bodyPr>
        <a:lstStyle/>
        <a:p>
          <a:pPr lvl="0" algn="l" defTabSz="755650">
            <a:lnSpc>
              <a:spcPct val="90000"/>
            </a:lnSpc>
            <a:spcBef>
              <a:spcPct val="0"/>
            </a:spcBef>
            <a:spcAft>
              <a:spcPct val="35000"/>
            </a:spcAft>
          </a:pPr>
          <a:r>
            <a:rPr lang="en-US" sz="1700" kern="1200" dirty="0" smtClean="0"/>
            <a:t>Sub points</a:t>
          </a:r>
          <a:endParaRPr lang="en-US" sz="1700" kern="1200" dirty="0"/>
        </a:p>
      </dsp:txBody>
      <dsp:txXfrm>
        <a:off x="3722077" y="782314"/>
        <a:ext cx="2019852" cy="423152"/>
      </dsp:txXfrm>
    </dsp:sp>
    <dsp:sp modelId="{3CD651F0-A5B5-E745-9949-4AEF6DDBC4FA}">
      <dsp:nvSpPr>
        <dsp:cNvPr id="0" name=""/>
        <dsp:cNvSpPr/>
      </dsp:nvSpPr>
      <dsp:spPr>
        <a:xfrm>
          <a:off x="3722077" y="1223362"/>
          <a:ext cx="1789791" cy="1606435"/>
        </a:xfrm>
        <a:prstGeom prst="rect">
          <a:avLst/>
        </a:prstGeom>
        <a:solidFill>
          <a:schemeClr val="lt1">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lvl="0" algn="l" defTabSz="755650">
            <a:lnSpc>
              <a:spcPct val="90000"/>
            </a:lnSpc>
            <a:spcBef>
              <a:spcPct val="0"/>
            </a:spcBef>
            <a:spcAft>
              <a:spcPct val="35000"/>
            </a:spcAft>
          </a:pPr>
          <a:r>
            <a:rPr lang="en-US" sz="1700" kern="1200" dirty="0" smtClean="0"/>
            <a:t>body</a:t>
          </a:r>
          <a:endParaRPr lang="en-US" sz="1700" kern="1200" dirty="0"/>
        </a:p>
      </dsp:txBody>
      <dsp:txXfrm>
        <a:off x="3722077" y="1223362"/>
        <a:ext cx="1789791" cy="160643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733E5D-C419-424E-8500-41B9C41CDD0D}" type="datetimeFigureOut">
              <a:rPr lang="en-US" smtClean="0"/>
              <a:t>5/8/17</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AEF455-AFFE-0647-83ED-5C16D25F3099}" type="slidenum">
              <a:rPr lang="en-US" smtClean="0"/>
              <a:t>‹#›</a:t>
            </a:fld>
            <a:endParaRPr lang="en-US"/>
          </a:p>
        </p:txBody>
      </p:sp>
    </p:spTree>
    <p:extLst>
      <p:ext uri="{BB962C8B-B14F-4D97-AF65-F5344CB8AC3E}">
        <p14:creationId xmlns:p14="http://schemas.microsoft.com/office/powerpoint/2010/main" val="2996684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 Id="rId3" Type="http://schemas.openxmlformats.org/officeDocument/2006/relationships/hyperlink" Target="http://www.smithsonianmag.com/smart-news/" TargetMode="Externa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 Id="rId3" Type="http://schemas.openxmlformats.org/officeDocument/2006/relationships/hyperlink" Target="http://www.nngroup.com/articles/f-shaped-pattern-reading-web-content/" TargetMode="Externa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 Id="rId3" Type="http://schemas.openxmlformats.org/officeDocument/2006/relationships/hyperlink" Target="http://comprehension.prsa.org/?p=217" TargetMode="Externa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 Id="rId3" Type="http://schemas.openxmlformats.org/officeDocument/2006/relationships/hyperlink" Target="http://www.nngroup.com/articles/how-little-do-users-read/" TargetMode="Externa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1</a:t>
            </a:fld>
            <a:endParaRPr lang="en-US"/>
          </a:p>
        </p:txBody>
      </p:sp>
    </p:spTree>
    <p:extLst>
      <p:ext uri="{BB962C8B-B14F-4D97-AF65-F5344CB8AC3E}">
        <p14:creationId xmlns:p14="http://schemas.microsoft.com/office/powerpoint/2010/main" val="20901374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 scientific communication, three</a:t>
            </a:r>
            <a:r>
              <a:rPr lang="en-US" baseline="0" dirty="0" smtClean="0"/>
              <a:t> things to keep in mind </a:t>
            </a:r>
          </a:p>
          <a:p>
            <a:r>
              <a:rPr lang="en-US" baseline="0" dirty="0" smtClean="0"/>
              <a:t>1. Ensure that what you do is reproducible</a:t>
            </a:r>
          </a:p>
          <a:p>
            <a:r>
              <a:rPr lang="en-US" baseline="0" dirty="0" smtClean="0"/>
              <a:t>2. don’t mix facts and opinions</a:t>
            </a:r>
          </a:p>
          <a:p>
            <a:r>
              <a:rPr lang="en-US" baseline="0" dirty="0" smtClean="0"/>
              <a:t>3. seek to gain new insight</a:t>
            </a:r>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3</a:t>
            </a:fld>
            <a:endParaRPr lang="en-US"/>
          </a:p>
        </p:txBody>
      </p:sp>
    </p:spTree>
    <p:extLst>
      <p:ext uri="{BB962C8B-B14F-4D97-AF65-F5344CB8AC3E}">
        <p14:creationId xmlns:p14="http://schemas.microsoft.com/office/powerpoint/2010/main" val="968056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Quality of abstract can influence whether anyone reads the paper</a:t>
            </a:r>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4</a:t>
            </a:fld>
            <a:endParaRPr lang="en-US"/>
          </a:p>
        </p:txBody>
      </p:sp>
    </p:spTree>
    <p:extLst>
      <p:ext uri="{BB962C8B-B14F-4D97-AF65-F5344CB8AC3E}">
        <p14:creationId xmlns:p14="http://schemas.microsoft.com/office/powerpoint/2010/main" val="13952142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If someone asked</a:t>
            </a:r>
            <a:r>
              <a:rPr lang="en-US" baseline="0" dirty="0" smtClean="0"/>
              <a:t> you in Starbucks to explain your research could you do so in  plain language in </a:t>
            </a:r>
            <a:r>
              <a:rPr lang="en-US" baseline="0" smtClean="0"/>
              <a:t>a minute?</a:t>
            </a:r>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9</a:t>
            </a:fld>
            <a:endParaRPr lang="en-US"/>
          </a:p>
        </p:txBody>
      </p:sp>
    </p:spTree>
    <p:extLst>
      <p:ext uri="{BB962C8B-B14F-4D97-AF65-F5344CB8AC3E}">
        <p14:creationId xmlns:p14="http://schemas.microsoft.com/office/powerpoint/2010/main" val="2453297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Don’t bury your argument like a needle in a haystack</a:t>
            </a:r>
          </a:p>
          <a:p>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10</a:t>
            </a:fld>
            <a:endParaRPr lang="en-US"/>
          </a:p>
        </p:txBody>
      </p:sp>
    </p:spTree>
    <p:extLst>
      <p:ext uri="{BB962C8B-B14F-4D97-AF65-F5344CB8AC3E}">
        <p14:creationId xmlns:p14="http://schemas.microsoft.com/office/powerpoint/2010/main" val="10359559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smtClean="0"/>
              <a:t>Avoid long and rambling sentences</a:t>
            </a:r>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11</a:t>
            </a:fld>
            <a:endParaRPr lang="en-US"/>
          </a:p>
        </p:txBody>
      </p:sp>
    </p:spTree>
    <p:extLst>
      <p:ext uri="{BB962C8B-B14F-4D97-AF65-F5344CB8AC3E}">
        <p14:creationId xmlns:p14="http://schemas.microsoft.com/office/powerpoint/2010/main" val="11349775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In science alone – 28000 journals, 1.8 million articles published each</a:t>
            </a:r>
          </a:p>
          <a:p>
            <a:r>
              <a:rPr lang="en-US" sz="1200" dirty="0" smtClean="0"/>
              <a:t>Year</a:t>
            </a:r>
          </a:p>
          <a:p>
            <a:r>
              <a:rPr lang="en-US" sz="1200" dirty="0" smtClean="0">
                <a:hlinkClick r:id="rId3"/>
              </a:rPr>
              <a:t>http://www.smithsonianmag.com/smart-news/</a:t>
            </a:r>
            <a:endParaRPr lang="en-US" sz="1200" dirty="0" smtClean="0"/>
          </a:p>
          <a:p>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12</a:t>
            </a:fld>
            <a:endParaRPr lang="en-US"/>
          </a:p>
        </p:txBody>
      </p:sp>
    </p:spTree>
    <p:extLst>
      <p:ext uri="{BB962C8B-B14F-4D97-AF65-F5344CB8AC3E}">
        <p14:creationId xmlns:p14="http://schemas.microsoft.com/office/powerpoint/2010/main" val="22414952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You might begin with a professional</a:t>
            </a:r>
            <a:r>
              <a:rPr lang="en-US" baseline="0" dirty="0" smtClean="0"/>
              <a:t> journal</a:t>
            </a:r>
          </a:p>
          <a:p>
            <a:r>
              <a:rPr lang="en-US" baseline="0" dirty="0" smtClean="0"/>
              <a:t>Interesting blog on myth about 90% of academic articles never cited - http://</a:t>
            </a:r>
            <a:r>
              <a:rPr lang="en-US" baseline="0" dirty="0" err="1" smtClean="0"/>
              <a:t>blogs.lse.ac.uk</a:t>
            </a:r>
            <a:r>
              <a:rPr lang="en-US" baseline="0" dirty="0" smtClean="0"/>
              <a:t>/</a:t>
            </a:r>
            <a:r>
              <a:rPr lang="en-US" baseline="0" dirty="0" err="1" smtClean="0"/>
              <a:t>impactofsocialsciences</a:t>
            </a:r>
            <a:r>
              <a:rPr lang="en-US" baseline="0" dirty="0" smtClean="0"/>
              <a:t>/2014/04/23/academic-papers-citation-rates-</a:t>
            </a:r>
            <a:r>
              <a:rPr lang="en-US" baseline="0" dirty="0" err="1" smtClean="0"/>
              <a:t>remler</a:t>
            </a:r>
            <a:r>
              <a:rPr lang="en-US" baseline="0" dirty="0" smtClean="0"/>
              <a:t>/. The reality is between 12% (medicine) and 82% humanities over a 5 year period</a:t>
            </a:r>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14</a:t>
            </a:fld>
            <a:endParaRPr lang="en-US"/>
          </a:p>
        </p:txBody>
      </p:sp>
    </p:spTree>
    <p:extLst>
      <p:ext uri="{BB962C8B-B14F-4D97-AF65-F5344CB8AC3E}">
        <p14:creationId xmlns:p14="http://schemas.microsoft.com/office/powerpoint/2010/main" val="15788631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Web-user eye-tracking studies show that people tend to ‘read’ a webpage in an </a:t>
            </a:r>
            <a:r>
              <a:rPr lang="en-US" sz="1200" b="0" i="0" u="sng" kern="1200" dirty="0" smtClean="0">
                <a:solidFill>
                  <a:schemeClr val="tx1"/>
                </a:solidFill>
                <a:effectLst/>
                <a:latin typeface="+mn-lt"/>
                <a:ea typeface="+mn-ea"/>
                <a:cs typeface="+mn-cs"/>
                <a:hlinkClick r:id="rId3"/>
              </a:rPr>
              <a:t>‘F’ shape pattern</a:t>
            </a:r>
            <a:r>
              <a:rPr lang="en-US" sz="1200" b="0" i="0" kern="1200" dirty="0" smtClean="0">
                <a:solidFill>
                  <a:schemeClr val="tx1"/>
                </a:solidFill>
                <a:effectLst/>
                <a:latin typeface="+mn-lt"/>
                <a:ea typeface="+mn-ea"/>
                <a:cs typeface="+mn-cs"/>
              </a:rPr>
              <a:t>. They look across the top, then down the side, reading further across when they find what they need.</a:t>
            </a:r>
          </a:p>
          <a:p>
            <a:r>
              <a:rPr lang="en-US" sz="1200" b="0" i="0" kern="1200" dirty="0" smtClean="0">
                <a:solidFill>
                  <a:schemeClr val="tx1"/>
                </a:solidFill>
                <a:effectLst/>
                <a:latin typeface="+mn-lt"/>
                <a:ea typeface="+mn-ea"/>
                <a:cs typeface="+mn-cs"/>
              </a:rPr>
              <a:t>What this means is: put the the most important information first. So we talk a lot about ‘front-loading’ sub-headings, titles and bullet points.</a:t>
            </a:r>
          </a:p>
          <a:p>
            <a:r>
              <a:rPr lang="en-US" sz="1200" b="0" i="0" kern="1200" dirty="0" smtClean="0">
                <a:solidFill>
                  <a:schemeClr val="tx1"/>
                </a:solidFill>
                <a:effectLst/>
                <a:latin typeface="+mn-lt"/>
                <a:ea typeface="+mn-ea"/>
                <a:cs typeface="+mn-cs"/>
              </a:rPr>
              <a:t>For example, say ‘Canteen menu’, not ‘What’s on the menu at the canteen today?’</a:t>
            </a:r>
          </a:p>
          <a:p>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16</a:t>
            </a:fld>
            <a:endParaRPr lang="en-US"/>
          </a:p>
        </p:txBody>
      </p:sp>
    </p:spTree>
    <p:extLst>
      <p:ext uri="{BB962C8B-B14F-4D97-AF65-F5344CB8AC3E}">
        <p14:creationId xmlns:p14="http://schemas.microsoft.com/office/powerpoint/2010/main" val="196297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What this means is: put the the most important information first. So we talk a lot about ‘front-loading’ sub-headings, titles and bullet points.</a:t>
            </a:r>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18</a:t>
            </a:fld>
            <a:endParaRPr lang="en-US"/>
          </a:p>
        </p:txBody>
      </p:sp>
    </p:spTree>
    <p:extLst>
      <p:ext uri="{BB962C8B-B14F-4D97-AF65-F5344CB8AC3E}">
        <p14:creationId xmlns:p14="http://schemas.microsoft.com/office/powerpoint/2010/main" val="15767374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smtClean="0"/>
              <a:t>Avoid long and rambling sentences</a:t>
            </a:r>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19</a:t>
            </a:fld>
            <a:endParaRPr lang="en-US"/>
          </a:p>
        </p:txBody>
      </p:sp>
    </p:spTree>
    <p:extLst>
      <p:ext uri="{BB962C8B-B14F-4D97-AF65-F5344CB8AC3E}">
        <p14:creationId xmlns:p14="http://schemas.microsoft.com/office/powerpoint/2010/main" val="18753918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When you use a longer word (8 or 9 letters), users are more likely to skip shorter words (3, 4 or 5 letters) that follow it. So if you use longer, more complicated words, readers will skip more. Keep it simple.</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Your brain can drop up to 30% of the text and still understand. Your vocabulary will grow but this reading skill stays with you as an adult. You don’t need to read every word to understand what is written.</a:t>
            </a:r>
          </a:p>
          <a:p>
            <a:r>
              <a:rPr lang="en-US" sz="1200" b="0" i="0" kern="1200" dirty="0" smtClean="0">
                <a:solidFill>
                  <a:schemeClr val="tx1"/>
                </a:solidFill>
                <a:effectLst/>
                <a:latin typeface="+mn-lt"/>
                <a:ea typeface="+mn-ea"/>
                <a:cs typeface="+mn-cs"/>
              </a:rPr>
              <a:t>This is why we tell people to write on GOV.UK for a 9 year old reading age.</a:t>
            </a:r>
          </a:p>
          <a:p>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21</a:t>
            </a:fld>
            <a:endParaRPr lang="en-US"/>
          </a:p>
        </p:txBody>
      </p:sp>
    </p:spTree>
    <p:extLst>
      <p:ext uri="{BB962C8B-B14F-4D97-AF65-F5344CB8AC3E}">
        <p14:creationId xmlns:p14="http://schemas.microsoft.com/office/powerpoint/2010/main" val="17010116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aseline="0" dirty="0" err="1" smtClean="0"/>
              <a:t>Uk</a:t>
            </a:r>
            <a:r>
              <a:rPr lang="en-US" baseline="0" dirty="0" smtClean="0"/>
              <a:t> Government writing style guide for civil servants = 25 words</a:t>
            </a:r>
          </a:p>
          <a:p>
            <a:r>
              <a:rPr lang="en-US" sz="1200" b="0" i="0" kern="1200" dirty="0" smtClean="0">
                <a:solidFill>
                  <a:schemeClr val="tx1"/>
                </a:solidFill>
                <a:effectLst/>
                <a:latin typeface="+mn-lt"/>
                <a:ea typeface="+mn-ea"/>
                <a:cs typeface="+mn-cs"/>
              </a:rPr>
              <a:t>Writing guru Ann Wylie describes </a:t>
            </a:r>
            <a:r>
              <a:rPr lang="en-US" sz="1200" b="0" i="0" u="sng" kern="1200" dirty="0" smtClean="0">
                <a:solidFill>
                  <a:schemeClr val="tx1"/>
                </a:solidFill>
                <a:effectLst/>
                <a:latin typeface="+mn-lt"/>
                <a:ea typeface="+mn-ea"/>
                <a:cs typeface="+mn-cs"/>
                <a:hlinkClick r:id="rId3"/>
              </a:rPr>
              <a:t>research</a:t>
            </a:r>
            <a:r>
              <a:rPr lang="en-US" sz="1200" b="0" i="0" kern="1200" dirty="0" smtClean="0">
                <a:solidFill>
                  <a:schemeClr val="tx1"/>
                </a:solidFill>
                <a:effectLst/>
                <a:latin typeface="+mn-lt"/>
                <a:ea typeface="+mn-ea"/>
                <a:cs typeface="+mn-cs"/>
              </a:rPr>
              <a:t> showing that when average sentence length is 14 words, readers understand more than 90% of what they’re reading. At 43 words, comprehension drops to less than 10%.</a:t>
            </a:r>
          </a:p>
          <a:p>
            <a:r>
              <a:rPr lang="en-US" dirty="0" smtClean="0"/>
              <a:t/>
            </a:r>
            <a:br>
              <a:rPr lang="en-US" dirty="0" smtClean="0"/>
            </a:br>
            <a:endParaRPr lang="en-US" dirty="0" smtClean="0"/>
          </a:p>
          <a:p>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23</a:t>
            </a:fld>
            <a:endParaRPr lang="en-US"/>
          </a:p>
        </p:txBody>
      </p:sp>
    </p:spTree>
    <p:extLst>
      <p:ext uri="{BB962C8B-B14F-4D97-AF65-F5344CB8AC3E}">
        <p14:creationId xmlns:p14="http://schemas.microsoft.com/office/powerpoint/2010/main" val="17719363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Winner of The </a:t>
            </a:r>
            <a:r>
              <a:rPr lang="en-US" i="1" dirty="0" smtClean="0"/>
              <a:t>Philosophy and Literature</a:t>
            </a:r>
            <a:r>
              <a:rPr lang="en-US" dirty="0" smtClean="0"/>
              <a:t> Bad Writing Contest (which ran from 1995 to 1998) </a:t>
            </a:r>
          </a:p>
          <a:p>
            <a:endParaRPr lang="en-US" dirty="0" smtClean="0"/>
          </a:p>
          <a:p>
            <a:r>
              <a:rPr lang="en-US" dirty="0" smtClean="0"/>
              <a:t>Professor Butler’s first-prize sentence appears in “Further Reflections on the Conversations of Our Time,” an article in the scholarly journal </a:t>
            </a:r>
            <a:r>
              <a:rPr lang="en-US" i="1" dirty="0" smtClean="0"/>
              <a:t>Diacritics </a:t>
            </a:r>
            <a:r>
              <a:rPr lang="en-US" dirty="0" smtClean="0"/>
              <a:t>(1997)</a:t>
            </a:r>
          </a:p>
          <a:p>
            <a:endParaRPr lang="en-US" dirty="0" smtClean="0"/>
          </a:p>
          <a:p>
            <a:endParaRPr lang="en-US" dirty="0" smtClean="0"/>
          </a:p>
          <a:p>
            <a:r>
              <a:rPr lang="en-US" dirty="0" smtClean="0"/>
              <a:t>The author, Judith Butler, is considered ‘probably one of the ten smartest people on the planet’</a:t>
            </a:r>
          </a:p>
          <a:p>
            <a:endParaRPr lang="en-US" dirty="0" smtClean="0"/>
          </a:p>
          <a:p>
            <a:r>
              <a:rPr lang="en-US" dirty="0" smtClean="0"/>
              <a:t>See: http://</a:t>
            </a:r>
            <a:r>
              <a:rPr lang="en-US" dirty="0" err="1" smtClean="0"/>
              <a:t>denisdutton.com</a:t>
            </a:r>
            <a:r>
              <a:rPr lang="en-US" dirty="0" smtClean="0"/>
              <a:t>/</a:t>
            </a:r>
            <a:r>
              <a:rPr lang="en-US" dirty="0" err="1" smtClean="0"/>
              <a:t>bad_writing.htm</a:t>
            </a:r>
            <a:endParaRPr lang="en-US" dirty="0" smtClean="0"/>
          </a:p>
          <a:p>
            <a:endParaRPr lang="en-US" dirty="0"/>
          </a:p>
        </p:txBody>
      </p:sp>
      <p:sp>
        <p:nvSpPr>
          <p:cNvPr id="4" name="Slide Number Placeholder 3"/>
          <p:cNvSpPr>
            <a:spLocks noGrp="1"/>
          </p:cNvSpPr>
          <p:nvPr>
            <p:ph type="sldNum" sz="quarter" idx="10"/>
          </p:nvPr>
        </p:nvSpPr>
        <p:spPr/>
        <p:txBody>
          <a:bodyPr/>
          <a:lstStyle/>
          <a:p>
            <a:fld id="{8F362890-52A6-5E49-89DA-B0CBD6B6117B}" type="slidenum">
              <a:rPr lang="en-US" smtClean="0"/>
              <a:t>26</a:t>
            </a:fld>
            <a:endParaRPr lang="en-US"/>
          </a:p>
        </p:txBody>
      </p:sp>
    </p:spTree>
    <p:extLst>
      <p:ext uri="{BB962C8B-B14F-4D97-AF65-F5344CB8AC3E}">
        <p14:creationId xmlns:p14="http://schemas.microsoft.com/office/powerpoint/2010/main" val="2018449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smtClean="0"/>
              <a:t>Avoid long and rambling sentences</a:t>
            </a:r>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27</a:t>
            </a:fld>
            <a:endParaRPr lang="en-US"/>
          </a:p>
        </p:txBody>
      </p:sp>
    </p:spTree>
    <p:extLst>
      <p:ext uri="{BB962C8B-B14F-4D97-AF65-F5344CB8AC3E}">
        <p14:creationId xmlns:p14="http://schemas.microsoft.com/office/powerpoint/2010/main" val="16601104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Intro and conclusion no more than 20% in total</a:t>
            </a:r>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28</a:t>
            </a:fld>
            <a:endParaRPr lang="en-US"/>
          </a:p>
        </p:txBody>
      </p:sp>
    </p:spTree>
    <p:extLst>
      <p:ext uri="{BB962C8B-B14F-4D97-AF65-F5344CB8AC3E}">
        <p14:creationId xmlns:p14="http://schemas.microsoft.com/office/powerpoint/2010/main" val="20001242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dirty="0" smtClean="0">
                <a:solidFill>
                  <a:schemeClr val="tx1"/>
                </a:solidFill>
                <a:effectLst/>
                <a:latin typeface="+mn-lt"/>
                <a:ea typeface="+mn-ea"/>
                <a:cs typeface="+mn-cs"/>
              </a:rPr>
              <a:t>Titles should be clear and descriptive. The title should provide full context so that people can easily see if they’ve found what they’re looking for, </a:t>
            </a:r>
            <a:r>
              <a:rPr lang="en-US" sz="1200" b="0" i="0" kern="1200" dirty="0" err="1" smtClean="0">
                <a:solidFill>
                  <a:schemeClr val="tx1"/>
                </a:solidFill>
                <a:effectLst/>
                <a:latin typeface="+mn-lt"/>
                <a:ea typeface="+mn-ea"/>
                <a:cs typeface="+mn-cs"/>
              </a:rPr>
              <a:t>eg</a:t>
            </a:r>
            <a:r>
              <a:rPr lang="en-US" sz="1200" b="0" i="0" kern="1200" dirty="0" smtClean="0">
                <a:solidFill>
                  <a:schemeClr val="tx1"/>
                </a:solidFill>
                <a:effectLst/>
                <a:latin typeface="+mn-lt"/>
                <a:ea typeface="+mn-ea"/>
                <a:cs typeface="+mn-cs"/>
              </a:rPr>
              <a:t> ‘Guidance for potato growers’, not ‘Potatoes’.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There is no minimum or maximum page length for GOV.UK. However:</a:t>
            </a:r>
          </a:p>
          <a:p>
            <a:r>
              <a:rPr lang="en-US" sz="1200" b="0" i="0" u="sng" kern="1200" dirty="0" smtClean="0">
                <a:solidFill>
                  <a:schemeClr val="tx1"/>
                </a:solidFill>
                <a:effectLst/>
                <a:latin typeface="+mn-lt"/>
                <a:ea typeface="+mn-ea"/>
                <a:cs typeface="+mn-cs"/>
                <a:hlinkClick r:id="rId3"/>
              </a:rPr>
              <a:t>people only read 20 to 28% of text on a web page</a:t>
            </a:r>
            <a:r>
              <a:rPr lang="en-US" sz="1200" b="0" i="0" kern="1200" dirty="0" smtClean="0">
                <a:solidFill>
                  <a:schemeClr val="tx1"/>
                </a:solidFill>
                <a:effectLst/>
                <a:latin typeface="+mn-lt"/>
                <a:ea typeface="+mn-ea"/>
                <a:cs typeface="+mn-cs"/>
              </a:rPr>
              <a:t> anyway</a:t>
            </a:r>
          </a:p>
          <a:p>
            <a:r>
              <a:rPr lang="en-US" sz="1200" b="0" i="0" kern="1200" dirty="0" smtClean="0">
                <a:solidFill>
                  <a:schemeClr val="tx1"/>
                </a:solidFill>
                <a:effectLst/>
                <a:latin typeface="+mn-lt"/>
                <a:ea typeface="+mn-ea"/>
                <a:cs typeface="+mn-cs"/>
              </a:rPr>
              <a:t>remember that the pressure on the brain to understand increases for every 100 words you put on a page</a:t>
            </a:r>
          </a:p>
          <a:p>
            <a:r>
              <a:rPr lang="en-US" sz="1200" b="0" i="0" kern="1200" dirty="0" smtClean="0">
                <a:solidFill>
                  <a:schemeClr val="tx1"/>
                </a:solidFill>
                <a:effectLst/>
                <a:latin typeface="+mn-lt"/>
                <a:ea typeface="+mn-ea"/>
                <a:cs typeface="+mn-cs"/>
              </a:rPr>
              <a:t>This means that the quicker you get to the point, the greater the chance your target audience will see the information you want them to.</a:t>
            </a:r>
          </a:p>
          <a:p>
            <a:r>
              <a:rPr lang="en-US" sz="1200" b="0" i="0" kern="1200" dirty="0" smtClean="0">
                <a:solidFill>
                  <a:schemeClr val="tx1"/>
                </a:solidFill>
                <a:effectLst/>
                <a:latin typeface="+mn-lt"/>
                <a:ea typeface="+mn-ea"/>
                <a:cs typeface="+mn-cs"/>
              </a:rPr>
              <a:t>It’s most important that you write well. If you write only a single paragraph but it’s full of caveats, jargon and things users don’t need to know (but you want to say) then it’s still too much.</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31</a:t>
            </a:fld>
            <a:endParaRPr lang="en-US"/>
          </a:p>
        </p:txBody>
      </p:sp>
    </p:spTree>
    <p:extLst>
      <p:ext uri="{BB962C8B-B14F-4D97-AF65-F5344CB8AC3E}">
        <p14:creationId xmlns:p14="http://schemas.microsoft.com/office/powerpoint/2010/main" val="103525036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One reason that working in a group in which everyone has the opportunity to work with other people’s texts is a helpful way of enabling the development of writing skills, is that it is always easier to detect problems in other people’s writing than it is to detect them in one’s own. Partly this is because when you are working with your own text, familiarity with what you wanted to say can lead to a situation in which, rather than reading what is in front of your eyes, you ‘read’ what you wanted to say, in other words the idea that was in your head, rather than what you actually committed to print. </a:t>
            </a:r>
            <a:endParaRPr lang="en-US" dirty="0" smtClean="0"/>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Students frequently use the term ‘proofreading’ inappropriately so that it becomes a euphemism for third parties not only checking, but also correcting and amending their academic work.  See </a:t>
            </a:r>
            <a:r>
              <a:rPr lang="en-US" sz="1200" kern="1200" dirty="0" err="1" smtClean="0">
                <a:solidFill>
                  <a:schemeClr val="tx1"/>
                </a:solidFill>
                <a:effectLst/>
                <a:latin typeface="+mn-lt"/>
                <a:ea typeface="+mn-ea"/>
                <a:cs typeface="+mn-cs"/>
              </a:rPr>
              <a:t>DeMontfort</a:t>
            </a:r>
            <a:r>
              <a:rPr lang="en-US" sz="1200" kern="1200" dirty="0" smtClean="0">
                <a:solidFill>
                  <a:schemeClr val="tx1"/>
                </a:solidFill>
                <a:effectLst/>
                <a:latin typeface="+mn-lt"/>
                <a:ea typeface="+mn-ea"/>
                <a:cs typeface="+mn-cs"/>
              </a:rPr>
              <a:t> University</a:t>
            </a: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Proof reading defined as ’systematic checking and identification of errors in spelling, punctuation, grammar and sentence construction, formatting and layout in the text. ‘ – in UK universities, </a:t>
            </a:r>
            <a:r>
              <a:rPr lang="en-US" sz="1200" kern="1200" dirty="0" err="1" smtClean="0">
                <a:solidFill>
                  <a:schemeClr val="tx1"/>
                </a:solidFill>
                <a:effectLst/>
                <a:latin typeface="+mn-lt"/>
                <a:ea typeface="+mn-ea"/>
                <a:cs typeface="+mn-cs"/>
              </a:rPr>
              <a:t>doesn</a:t>
            </a:r>
            <a:r>
              <a:rPr lang="fr-FR" sz="1200" kern="1200" dirty="0" smtClean="0">
                <a:solidFill>
                  <a:schemeClr val="tx1"/>
                </a:solidFill>
                <a:effectLst/>
                <a:latin typeface="+mn-lt"/>
                <a:ea typeface="+mn-ea"/>
                <a:cs typeface="+mn-cs"/>
              </a:rPr>
              <a:t>’</a:t>
            </a:r>
            <a:r>
              <a:rPr lang="en-US" sz="1200" kern="1200" dirty="0" smtClean="0">
                <a:solidFill>
                  <a:schemeClr val="tx1"/>
                </a:solidFill>
                <a:effectLst/>
                <a:latin typeface="+mn-lt"/>
                <a:ea typeface="+mn-ea"/>
                <a:cs typeface="+mn-cs"/>
              </a:rPr>
              <a:t>t apply to content</a:t>
            </a:r>
            <a:endParaRPr lang="en-US" dirty="0" smtClean="0">
              <a:effectLst/>
            </a:endParaRPr>
          </a:p>
          <a:p>
            <a:pPr marL="0" marR="0" indent="0" algn="l" defTabSz="457200" rtl="0" eaLnBrk="1" fontAlgn="auto" latinLnBrk="0" hangingPunct="1">
              <a:lnSpc>
                <a:spcPct val="100000"/>
              </a:lnSpc>
              <a:spcBef>
                <a:spcPts val="0"/>
              </a:spcBef>
              <a:spcAft>
                <a:spcPts val="0"/>
              </a:spcAft>
              <a:buClrTx/>
              <a:buSzTx/>
              <a:buFontTx/>
              <a:buNone/>
              <a:tabLst/>
              <a:defRPr/>
            </a:pPr>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62890-52A6-5E49-89DA-B0CBD6B6117B}" type="slidenum">
              <a:rPr lang="en-US" smtClean="0"/>
              <a:t>36</a:t>
            </a:fld>
            <a:endParaRPr lang="en-US"/>
          </a:p>
        </p:txBody>
      </p:sp>
    </p:spTree>
    <p:extLst>
      <p:ext uri="{BB962C8B-B14F-4D97-AF65-F5344CB8AC3E}">
        <p14:creationId xmlns:p14="http://schemas.microsoft.com/office/powerpoint/2010/main" val="946121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FAEF455-AFFE-0647-83ED-5C16D25F3099}" type="slidenum">
              <a:rPr lang="en-US" smtClean="0"/>
              <a:t>38</a:t>
            </a:fld>
            <a:endParaRPr lang="en-US"/>
          </a:p>
        </p:txBody>
      </p:sp>
    </p:spTree>
    <p:extLst>
      <p:ext uri="{BB962C8B-B14F-4D97-AF65-F5344CB8AC3E}">
        <p14:creationId xmlns:p14="http://schemas.microsoft.com/office/powerpoint/2010/main" val="2734618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Submitted as a hoax to illustrate open access </a:t>
            </a:r>
            <a:r>
              <a:rPr lang="en-US" smtClean="0"/>
              <a:t>journal issues</a:t>
            </a:r>
          </a:p>
          <a:p>
            <a:endParaRPr lang="en-US"/>
          </a:p>
        </p:txBody>
      </p:sp>
      <p:sp>
        <p:nvSpPr>
          <p:cNvPr id="4" name="Slide Number Placeholder 3"/>
          <p:cNvSpPr>
            <a:spLocks noGrp="1"/>
          </p:cNvSpPr>
          <p:nvPr>
            <p:ph type="sldNum" sz="quarter" idx="10"/>
          </p:nvPr>
        </p:nvSpPr>
        <p:spPr/>
        <p:txBody>
          <a:bodyPr/>
          <a:lstStyle/>
          <a:p>
            <a:fld id="{8F362890-52A6-5E49-89DA-B0CBD6B6117B}" type="slidenum">
              <a:rPr lang="en-US" smtClean="0"/>
              <a:t>42</a:t>
            </a:fld>
            <a:endParaRPr lang="en-US"/>
          </a:p>
        </p:txBody>
      </p:sp>
    </p:spTree>
    <p:extLst>
      <p:ext uri="{BB962C8B-B14F-4D97-AF65-F5344CB8AC3E}">
        <p14:creationId xmlns:p14="http://schemas.microsoft.com/office/powerpoint/2010/main" val="7484119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382504DE-617F-C644-8322-91B8BBC5853D}" type="datetimeFigureOut">
              <a:rPr lang="en-US" smtClean="0"/>
              <a:t>5/8/17</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1EECE3F-A9CF-9945-B9B9-F37566189275}" type="slidenum">
              <a:rPr lang="en-US" smtClean="0"/>
              <a:t>‹#›</a:t>
            </a:fld>
            <a:endParaRPr lang="en-US"/>
          </a:p>
        </p:txBody>
      </p:sp>
    </p:spTree>
    <p:extLst>
      <p:ext uri="{BB962C8B-B14F-4D97-AF65-F5344CB8AC3E}">
        <p14:creationId xmlns:p14="http://schemas.microsoft.com/office/powerpoint/2010/main" val="1223055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82504DE-617F-C644-8322-91B8BBC5853D}" type="datetimeFigureOut">
              <a:rPr lang="en-US" smtClean="0"/>
              <a:t>5/8/17</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B1EECE3F-A9CF-9945-B9B9-F37566189275}" type="slidenum">
              <a:rPr lang="en-US" smtClean="0"/>
              <a:t>‹#›</a:t>
            </a:fld>
            <a:endParaRPr lang="en-US"/>
          </a:p>
        </p:txBody>
      </p:sp>
    </p:spTree>
    <p:extLst>
      <p:ext uri="{BB962C8B-B14F-4D97-AF65-F5344CB8AC3E}">
        <p14:creationId xmlns:p14="http://schemas.microsoft.com/office/powerpoint/2010/main" val="3793474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82504DE-617F-C644-8322-91B8BBC5853D}" type="datetimeFigureOut">
              <a:rPr lang="en-US" smtClean="0"/>
              <a:t>5/8/17</a:t>
            </a:fld>
            <a:endParaRPr lang="en-US"/>
          </a:p>
        </p:txBody>
      </p:sp>
      <p:sp>
        <p:nvSpPr>
          <p:cNvPr id="6" name="Slide Number Placeholder 5"/>
          <p:cNvSpPr>
            <a:spLocks noGrp="1"/>
          </p:cNvSpPr>
          <p:nvPr>
            <p:ph type="sldNum" sz="quarter" idx="12"/>
          </p:nvPr>
        </p:nvSpPr>
        <p:spPr/>
        <p:txBody>
          <a:bodyPr/>
          <a:lstStyle/>
          <a:p>
            <a:fld id="{B1EECE3F-A9CF-9945-B9B9-F37566189275}" type="slidenum">
              <a:rPr lang="en-US" smtClean="0"/>
              <a:t>‹#›</a:t>
            </a:fld>
            <a:endParaRPr lang="en-US"/>
          </a:p>
        </p:txBody>
      </p:sp>
    </p:spTree>
    <p:extLst>
      <p:ext uri="{BB962C8B-B14F-4D97-AF65-F5344CB8AC3E}">
        <p14:creationId xmlns:p14="http://schemas.microsoft.com/office/powerpoint/2010/main" val="20261793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82504DE-617F-C644-8322-91B8BBC5853D}" type="datetimeFigureOut">
              <a:rPr lang="en-US" smtClean="0"/>
              <a:t>5/8/17</a:t>
            </a:fld>
            <a:endParaRPr lang="en-US"/>
          </a:p>
        </p:txBody>
      </p:sp>
      <p:sp>
        <p:nvSpPr>
          <p:cNvPr id="7" name="Slide Number Placeholder 6"/>
          <p:cNvSpPr>
            <a:spLocks noGrp="1"/>
          </p:cNvSpPr>
          <p:nvPr>
            <p:ph type="sldNum" sz="quarter" idx="12"/>
          </p:nvPr>
        </p:nvSpPr>
        <p:spPr/>
        <p:txBody>
          <a:bodyPr/>
          <a:lstStyle/>
          <a:p>
            <a:fld id="{B1EECE3F-A9CF-9945-B9B9-F37566189275}" type="slidenum">
              <a:rPr lang="en-US" smtClean="0"/>
              <a:t>‹#›</a:t>
            </a:fld>
            <a:endParaRPr lang="en-US"/>
          </a:p>
        </p:txBody>
      </p:sp>
    </p:spTree>
    <p:extLst>
      <p:ext uri="{BB962C8B-B14F-4D97-AF65-F5344CB8AC3E}">
        <p14:creationId xmlns:p14="http://schemas.microsoft.com/office/powerpoint/2010/main" val="4083582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82504DE-617F-C644-8322-91B8BBC5853D}" type="datetimeFigureOut">
              <a:rPr lang="en-US" smtClean="0"/>
              <a:t>5/8/17</a:t>
            </a:fld>
            <a:endParaRPr lang="en-US"/>
          </a:p>
        </p:txBody>
      </p:sp>
      <p:sp>
        <p:nvSpPr>
          <p:cNvPr id="9" name="Slide Number Placeholder 8"/>
          <p:cNvSpPr>
            <a:spLocks noGrp="1"/>
          </p:cNvSpPr>
          <p:nvPr>
            <p:ph type="sldNum" sz="quarter" idx="12"/>
          </p:nvPr>
        </p:nvSpPr>
        <p:spPr/>
        <p:txBody>
          <a:bodyPr/>
          <a:lstStyle/>
          <a:p>
            <a:fld id="{B1EECE3F-A9CF-9945-B9B9-F37566189275}" type="slidenum">
              <a:rPr lang="en-US" smtClean="0"/>
              <a:t>‹#›</a:t>
            </a:fld>
            <a:endParaRPr lang="en-US"/>
          </a:p>
        </p:txBody>
      </p:sp>
    </p:spTree>
    <p:extLst>
      <p:ext uri="{BB962C8B-B14F-4D97-AF65-F5344CB8AC3E}">
        <p14:creationId xmlns:p14="http://schemas.microsoft.com/office/powerpoint/2010/main" val="63688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82504DE-617F-C644-8322-91B8BBC5853D}" type="datetimeFigureOut">
              <a:rPr lang="en-US" smtClean="0"/>
              <a:t>5/8/17</a:t>
            </a:fld>
            <a:endParaRPr lang="en-US"/>
          </a:p>
        </p:txBody>
      </p:sp>
      <p:sp>
        <p:nvSpPr>
          <p:cNvPr id="5" name="Slide Number Placeholder 4"/>
          <p:cNvSpPr>
            <a:spLocks noGrp="1"/>
          </p:cNvSpPr>
          <p:nvPr>
            <p:ph type="sldNum" sz="quarter" idx="12"/>
          </p:nvPr>
        </p:nvSpPr>
        <p:spPr/>
        <p:txBody>
          <a:bodyPr/>
          <a:lstStyle/>
          <a:p>
            <a:fld id="{B1EECE3F-A9CF-9945-B9B9-F37566189275}" type="slidenum">
              <a:rPr lang="en-US" smtClean="0"/>
              <a:t>‹#›</a:t>
            </a:fld>
            <a:endParaRPr lang="en-US"/>
          </a:p>
        </p:txBody>
      </p:sp>
    </p:spTree>
    <p:extLst>
      <p:ext uri="{BB962C8B-B14F-4D97-AF65-F5344CB8AC3E}">
        <p14:creationId xmlns:p14="http://schemas.microsoft.com/office/powerpoint/2010/main" val="3704613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2504DE-617F-C644-8322-91B8BBC5853D}" type="datetimeFigureOut">
              <a:rPr lang="en-US" smtClean="0"/>
              <a:t>5/8/17</a:t>
            </a:fld>
            <a:endParaRPr lang="en-US"/>
          </a:p>
        </p:txBody>
      </p:sp>
      <p:sp>
        <p:nvSpPr>
          <p:cNvPr id="4" name="Slide Number Placeholder 3"/>
          <p:cNvSpPr>
            <a:spLocks noGrp="1"/>
          </p:cNvSpPr>
          <p:nvPr>
            <p:ph type="sldNum" sz="quarter" idx="12"/>
          </p:nvPr>
        </p:nvSpPr>
        <p:spPr/>
        <p:txBody>
          <a:bodyPr/>
          <a:lstStyle/>
          <a:p>
            <a:fld id="{B1EECE3F-A9CF-9945-B9B9-F37566189275}" type="slidenum">
              <a:rPr lang="en-US" smtClean="0"/>
              <a:t>‹#›</a:t>
            </a:fld>
            <a:endParaRPr lang="en-US"/>
          </a:p>
        </p:txBody>
      </p:sp>
    </p:spTree>
    <p:extLst>
      <p:ext uri="{BB962C8B-B14F-4D97-AF65-F5344CB8AC3E}">
        <p14:creationId xmlns:p14="http://schemas.microsoft.com/office/powerpoint/2010/main" val="2342835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2504DE-617F-C644-8322-91B8BBC5853D}" type="datetimeFigureOut">
              <a:rPr lang="en-US" smtClean="0"/>
              <a:t>5/8/17</a:t>
            </a:fld>
            <a:endParaRPr lang="en-US"/>
          </a:p>
        </p:txBody>
      </p:sp>
      <p:sp>
        <p:nvSpPr>
          <p:cNvPr id="7" name="Slide Number Placeholder 6"/>
          <p:cNvSpPr>
            <a:spLocks noGrp="1"/>
          </p:cNvSpPr>
          <p:nvPr>
            <p:ph type="sldNum" sz="quarter" idx="12"/>
          </p:nvPr>
        </p:nvSpPr>
        <p:spPr/>
        <p:txBody>
          <a:bodyPr/>
          <a:lstStyle/>
          <a:p>
            <a:fld id="{B1EECE3F-A9CF-9945-B9B9-F37566189275}" type="slidenum">
              <a:rPr lang="en-US" smtClean="0"/>
              <a:t>‹#›</a:t>
            </a:fld>
            <a:endParaRPr lang="en-US"/>
          </a:p>
        </p:txBody>
      </p:sp>
    </p:spTree>
    <p:extLst>
      <p:ext uri="{BB962C8B-B14F-4D97-AF65-F5344CB8AC3E}">
        <p14:creationId xmlns:p14="http://schemas.microsoft.com/office/powerpoint/2010/main" val="39948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82504DE-617F-C644-8322-91B8BBC5853D}" type="datetimeFigureOut">
              <a:rPr lang="en-US" smtClean="0"/>
              <a:t>5/8/17</a:t>
            </a:fld>
            <a:endParaRPr lang="en-US"/>
          </a:p>
        </p:txBody>
      </p:sp>
      <p:sp>
        <p:nvSpPr>
          <p:cNvPr id="7" name="Slide Number Placeholder 6"/>
          <p:cNvSpPr>
            <a:spLocks noGrp="1"/>
          </p:cNvSpPr>
          <p:nvPr>
            <p:ph type="sldNum" sz="quarter" idx="12"/>
          </p:nvPr>
        </p:nvSpPr>
        <p:spPr/>
        <p:txBody>
          <a:bodyPr/>
          <a:lstStyle/>
          <a:p>
            <a:fld id="{B1EECE3F-A9CF-9945-B9B9-F37566189275}" type="slidenum">
              <a:rPr lang="en-US" smtClean="0"/>
              <a:t>‹#›</a:t>
            </a:fld>
            <a:endParaRPr lang="en-US"/>
          </a:p>
        </p:txBody>
      </p:sp>
    </p:spTree>
    <p:extLst>
      <p:ext uri="{BB962C8B-B14F-4D97-AF65-F5344CB8AC3E}">
        <p14:creationId xmlns:p14="http://schemas.microsoft.com/office/powerpoint/2010/main" val="20495867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82504DE-617F-C644-8322-91B8BBC5853D}" type="datetimeFigureOut">
              <a:rPr lang="en-US" smtClean="0"/>
              <a:t>5/8/17</a:t>
            </a:fld>
            <a:endParaRPr lang="en-US"/>
          </a:p>
        </p:txBody>
      </p:sp>
      <p:sp>
        <p:nvSpPr>
          <p:cNvPr id="6" name="Slide Number Placeholder 5"/>
          <p:cNvSpPr>
            <a:spLocks noGrp="1"/>
          </p:cNvSpPr>
          <p:nvPr>
            <p:ph type="sldNum" sz="quarter" idx="12"/>
          </p:nvPr>
        </p:nvSpPr>
        <p:spPr/>
        <p:txBody>
          <a:bodyPr/>
          <a:lstStyle/>
          <a:p>
            <a:fld id="{B1EECE3F-A9CF-9945-B9B9-F37566189275}" type="slidenum">
              <a:rPr lang="en-US" smtClean="0"/>
              <a:t>‹#›</a:t>
            </a:fld>
            <a:endParaRPr lang="en-US"/>
          </a:p>
        </p:txBody>
      </p:sp>
    </p:spTree>
    <p:extLst>
      <p:ext uri="{BB962C8B-B14F-4D97-AF65-F5344CB8AC3E}">
        <p14:creationId xmlns:p14="http://schemas.microsoft.com/office/powerpoint/2010/main" val="196479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82504DE-617F-C644-8322-91B8BBC5853D}" type="datetimeFigureOut">
              <a:rPr lang="en-US" smtClean="0"/>
              <a:t>5/8/17</a:t>
            </a:fld>
            <a:endParaRPr lang="en-US"/>
          </a:p>
        </p:txBody>
      </p:sp>
      <p:sp>
        <p:nvSpPr>
          <p:cNvPr id="6" name="Slide Number Placeholder 5"/>
          <p:cNvSpPr>
            <a:spLocks noGrp="1"/>
          </p:cNvSpPr>
          <p:nvPr>
            <p:ph type="sldNum" sz="quarter" idx="12"/>
          </p:nvPr>
        </p:nvSpPr>
        <p:spPr/>
        <p:txBody>
          <a:bodyPr/>
          <a:lstStyle/>
          <a:p>
            <a:fld id="{B1EECE3F-A9CF-9945-B9B9-F37566189275}" type="slidenum">
              <a:rPr lang="en-US" smtClean="0"/>
              <a:t>‹#›</a:t>
            </a:fld>
            <a:endParaRPr lang="en-US"/>
          </a:p>
        </p:txBody>
      </p:sp>
    </p:spTree>
    <p:extLst>
      <p:ext uri="{BB962C8B-B14F-4D97-AF65-F5344CB8AC3E}">
        <p14:creationId xmlns:p14="http://schemas.microsoft.com/office/powerpoint/2010/main" val="402505986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382504DE-617F-C644-8322-91B8BBC5853D}" type="datetimeFigureOut">
              <a:rPr lang="en-US" smtClean="0"/>
              <a:t>5/8/17</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B1EECE3F-A9CF-9945-B9B9-F37566189275}" type="slidenum">
              <a:rPr lang="en-US" smtClean="0"/>
              <a:t>‹#›</a:t>
            </a:fld>
            <a:endParaRPr lang="en-US"/>
          </a:p>
        </p:txBody>
      </p:sp>
    </p:spTree>
    <p:extLst>
      <p:ext uri="{BB962C8B-B14F-4D97-AF65-F5344CB8AC3E}">
        <p14:creationId xmlns:p14="http://schemas.microsoft.com/office/powerpoint/2010/main" val="16473239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g.r.grigg@uwtsd.ac.uk" TargetMode="External"/><Relationship Id="rId4" Type="http://schemas.openxmlformats.org/officeDocument/2006/relationships/image" Target="../media/image3.tiff"/><Relationship Id="rId5" Type="http://schemas.openxmlformats.org/officeDocument/2006/relationships/image" Target="../media/image4.tiff"/><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hyperlink" Target="http://www.wikihow.com/Write-an-Abstract"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eg"/><Relationship Id="rId3" Type="http://schemas.openxmlformats.org/officeDocument/2006/relationships/image" Target="../media/image7.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tiff"/><Relationship Id="rId3" Type="http://schemas.openxmlformats.org/officeDocument/2006/relationships/image" Target="../media/image9.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0.png"/><Relationship Id="rId3"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12.jpg"/></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4" Type="http://schemas.openxmlformats.org/officeDocument/2006/relationships/diagramData" Target="../diagrams/data2.xml"/><Relationship Id="rId5" Type="http://schemas.openxmlformats.org/officeDocument/2006/relationships/diagramLayout" Target="../diagrams/layout2.xml"/><Relationship Id="rId6" Type="http://schemas.openxmlformats.org/officeDocument/2006/relationships/diagramQuickStyle" Target="../diagrams/quickStyle2.xml"/><Relationship Id="rId7" Type="http://schemas.openxmlformats.org/officeDocument/2006/relationships/diagramColors" Target="../diagrams/colors2.xml"/><Relationship Id="rId8" Type="http://schemas.microsoft.com/office/2007/relationships/diagramDrawing" Target="../diagrams/drawing2.xml"/><Relationship Id="rId1" Type="http://schemas.openxmlformats.org/officeDocument/2006/relationships/slideLayout" Target="../slideLayouts/slideLayout7.xml"/><Relationship Id="rId2"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5.tif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tif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 Id="rId3" Type="http://schemas.openxmlformats.org/officeDocument/2006/relationships/image" Target="../media/image17.tif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8.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tiff"/></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www.denisdutton.com/bad_writing.htm" TargetMode="External"/><Relationship Id="rId4" Type="http://schemas.openxmlformats.org/officeDocument/2006/relationships/image" Target="../media/image21.png"/><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6.xml"/><Relationship Id="rId3" Type="http://schemas.openxmlformats.org/officeDocument/2006/relationships/image" Target="../media/image22.tiff"/></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3.tiff"/><Relationship Id="rId3" Type="http://schemas.openxmlformats.org/officeDocument/2006/relationships/image" Target="../media/image24.tif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5.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7.xml"/><Relationship Id="rId3" Type="http://schemas.openxmlformats.org/officeDocument/2006/relationships/image" Target="../media/image26.tif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7.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hyperlink" Target="https://www.publishingcampus.elsevier.com/pages/3/Colleges/College-of-Skills-Training.html" TargetMode="External"/><Relationship Id="rId4" Type="http://schemas.openxmlformats.org/officeDocument/2006/relationships/image" Target="../media/image29.png"/><Relationship Id="rId1" Type="http://schemas.openxmlformats.org/officeDocument/2006/relationships/slideLayout" Target="../slideLayouts/slideLayout7.xml"/><Relationship Id="rId2" Type="http://schemas.openxmlformats.org/officeDocument/2006/relationships/image" Target="../media/image28.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0.tif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37.xml.rels><?xml version="1.0" encoding="UTF-8" standalone="yes"?>
<Relationships xmlns="http://schemas.openxmlformats.org/package/2006/relationships"><Relationship Id="rId3" Type="http://schemas.openxmlformats.org/officeDocument/2006/relationships/image" Target="../media/image32.tiff"/><Relationship Id="rId4" Type="http://schemas.openxmlformats.org/officeDocument/2006/relationships/image" Target="../media/image33.tiff"/><Relationship Id="rId5" Type="http://schemas.openxmlformats.org/officeDocument/2006/relationships/image" Target="../media/image34.png"/><Relationship Id="rId1" Type="http://schemas.openxmlformats.org/officeDocument/2006/relationships/slideLayout" Target="../slideLayouts/slideLayout7.xml"/><Relationship Id="rId2" Type="http://schemas.openxmlformats.org/officeDocument/2006/relationships/image" Target="../media/image31.tiff"/></Relationships>
</file>

<file path=ppt/slides/_rels/slide38.xml.rels><?xml version="1.0" encoding="UTF-8" standalone="yes"?>
<Relationships xmlns="http://schemas.openxmlformats.org/package/2006/relationships"><Relationship Id="rId3" Type="http://schemas.openxmlformats.org/officeDocument/2006/relationships/image" Target="../media/image35.tiff"/><Relationship Id="rId4" Type="http://schemas.openxmlformats.org/officeDocument/2006/relationships/image" Target="../media/image36.png"/><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7.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png"/></Relationships>
</file>

<file path=ppt/slides/_rels/slide41.xml.rels><?xml version="1.0" encoding="UTF-8" standalone="yes"?>
<Relationships xmlns="http://schemas.openxmlformats.org/package/2006/relationships"><Relationship Id="rId3" Type="http://schemas.openxmlformats.org/officeDocument/2006/relationships/hyperlink" Target="http://plainlanguagenetwork.org/plain-language/what-is-plain-language/" TargetMode="External"/><Relationship Id="rId4" Type="http://schemas.openxmlformats.org/officeDocument/2006/relationships/hyperlink" Target="http://www.plainenglish.co.uk/" TargetMode="External"/><Relationship Id="rId5" Type="http://schemas.openxmlformats.org/officeDocument/2006/relationships/hyperlink" Target="https://www.academic-toolkit.com/downloads" TargetMode="External"/><Relationship Id="rId6" Type="http://schemas.openxmlformats.org/officeDocument/2006/relationships/hyperlink" Target="http://www.gla.ac.uk/media/media_41223_en.pdf" TargetMode="External"/><Relationship Id="rId7" Type="http://schemas.openxmlformats.org/officeDocument/2006/relationships/image" Target="../media/image39.png"/><Relationship Id="rId1" Type="http://schemas.openxmlformats.org/officeDocument/2006/relationships/slideLayout" Target="../slideLayouts/slideLayout2.xml"/><Relationship Id="rId2" Type="http://schemas.openxmlformats.org/officeDocument/2006/relationships/hyperlink" Target="https://twitter.com/WriteThatPhD"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0.xml"/><Relationship Id="rId3" Type="http://schemas.openxmlformats.org/officeDocument/2006/relationships/image" Target="../media/image4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136425" y="4690774"/>
            <a:ext cx="7124172" cy="3237549"/>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2200" b="1" dirty="0" smtClean="0"/>
              <a:t>Points to consider when writing a journal article</a:t>
            </a:r>
            <a:endParaRPr lang="en-US" sz="2200" b="1" dirty="0"/>
          </a:p>
          <a:p>
            <a:r>
              <a:rPr lang="en-US" sz="2200" b="1" dirty="0" smtClean="0"/>
              <a:t>Russell Grigg</a:t>
            </a:r>
          </a:p>
          <a:p>
            <a:r>
              <a:rPr lang="en-US" sz="2200" b="1" dirty="0" smtClean="0">
                <a:hlinkClick r:id="rId3"/>
              </a:rPr>
              <a:t>g.r.grigg@uwtsd.ac.uk</a:t>
            </a:r>
            <a:endParaRPr lang="en-US" sz="2200" b="1" dirty="0" smtClean="0"/>
          </a:p>
          <a:p>
            <a:endParaRPr lang="en-US" sz="3200" b="1" dirty="0"/>
          </a:p>
        </p:txBody>
      </p:sp>
      <p:pic>
        <p:nvPicPr>
          <p:cNvPr id="3" name="Picture 2"/>
          <p:cNvPicPr>
            <a:picLocks noChangeAspect="1"/>
          </p:cNvPicPr>
          <p:nvPr/>
        </p:nvPicPr>
        <p:blipFill>
          <a:blip r:embed="rId4"/>
          <a:stretch>
            <a:fillRect/>
          </a:stretch>
        </p:blipFill>
        <p:spPr>
          <a:xfrm>
            <a:off x="612477" y="409276"/>
            <a:ext cx="6222276" cy="4113551"/>
          </a:xfrm>
          <a:prstGeom prst="rect">
            <a:avLst/>
          </a:prstGeom>
        </p:spPr>
      </p:pic>
      <p:pic>
        <p:nvPicPr>
          <p:cNvPr id="2" name="Picture 1"/>
          <p:cNvPicPr>
            <a:picLocks noChangeAspect="1"/>
          </p:cNvPicPr>
          <p:nvPr/>
        </p:nvPicPr>
        <p:blipFill>
          <a:blip r:embed="rId5"/>
          <a:stretch>
            <a:fillRect/>
          </a:stretch>
        </p:blipFill>
        <p:spPr>
          <a:xfrm>
            <a:off x="6971654" y="2091208"/>
            <a:ext cx="1769389" cy="2431619"/>
          </a:xfrm>
          <a:prstGeom prst="rect">
            <a:avLst/>
          </a:prstGeom>
        </p:spPr>
      </p:pic>
    </p:spTree>
    <p:extLst>
      <p:ext uri="{BB962C8B-B14F-4D97-AF65-F5344CB8AC3E}">
        <p14:creationId xmlns:p14="http://schemas.microsoft.com/office/powerpoint/2010/main" val="354995894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911524519"/>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p:cNvSpPr>
            <a:spLocks noGrp="1"/>
          </p:cNvSpPr>
          <p:nvPr>
            <p:ph type="title"/>
          </p:nvPr>
        </p:nvSpPr>
        <p:spPr/>
        <p:txBody>
          <a:bodyPr/>
          <a:lstStyle/>
          <a:p>
            <a:r>
              <a:rPr lang="en-US" dirty="0" smtClean="0"/>
              <a:t>Four areas: PALS</a:t>
            </a:r>
            <a:endParaRPr lang="en-US" dirty="0"/>
          </a:p>
        </p:txBody>
      </p:sp>
      <p:sp>
        <p:nvSpPr>
          <p:cNvPr id="4" name="Content Placeholder 3"/>
          <p:cNvSpPr>
            <a:spLocks noGrp="1"/>
          </p:cNvSpPr>
          <p:nvPr>
            <p:ph idx="1"/>
          </p:nvPr>
        </p:nvSpPr>
        <p:spPr/>
        <p:txBody>
          <a:bodyPr/>
          <a:lstStyle/>
          <a:p>
            <a:endParaRPr lang="en-US" dirty="0"/>
          </a:p>
        </p:txBody>
      </p:sp>
    </p:spTree>
    <p:extLst>
      <p:ext uri="{BB962C8B-B14F-4D97-AF65-F5344CB8AC3E}">
        <p14:creationId xmlns:p14="http://schemas.microsoft.com/office/powerpoint/2010/main" val="1156404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smtClean="0"/>
              <a:t>1. Be clear about </a:t>
            </a:r>
            <a:r>
              <a:rPr lang="en-US" sz="3200" b="1" dirty="0" smtClean="0">
                <a:solidFill>
                  <a:srgbClr val="FF0000"/>
                </a:solidFill>
              </a:rPr>
              <a:t>why</a:t>
            </a:r>
            <a:r>
              <a:rPr lang="en-US" sz="3200" b="1" dirty="0" smtClean="0"/>
              <a:t> you are writing</a:t>
            </a:r>
            <a:endParaRPr lang="en-US" sz="3200" b="1" dirty="0"/>
          </a:p>
        </p:txBody>
      </p:sp>
      <p:sp>
        <p:nvSpPr>
          <p:cNvPr id="3" name="Text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1103062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t>State your purpose at the outset</a:t>
            </a:r>
            <a:endParaRPr lang="en-US" sz="3600" dirty="0"/>
          </a:p>
        </p:txBody>
      </p:sp>
      <p:sp>
        <p:nvSpPr>
          <p:cNvPr id="3" name="Content Placeholder 2"/>
          <p:cNvSpPr>
            <a:spLocks noGrp="1"/>
          </p:cNvSpPr>
          <p:nvPr>
            <p:ph idx="1"/>
          </p:nvPr>
        </p:nvSpPr>
        <p:spPr/>
        <p:txBody>
          <a:bodyPr>
            <a:normAutofit lnSpcReduction="10000"/>
          </a:bodyPr>
          <a:lstStyle/>
          <a:p>
            <a:r>
              <a:rPr lang="en-US" i="1" dirty="0" smtClean="0"/>
              <a:t>This paper presents</a:t>
            </a:r>
            <a:r>
              <a:rPr lang="is-IS" i="1" dirty="0" smtClean="0"/>
              <a:t>…</a:t>
            </a:r>
          </a:p>
          <a:p>
            <a:r>
              <a:rPr lang="is-IS" i="1" dirty="0" smtClean="0"/>
              <a:t>The focus of the enquiry was to...</a:t>
            </a:r>
          </a:p>
          <a:p>
            <a:r>
              <a:rPr lang="is-IS" i="1" dirty="0" smtClean="0"/>
              <a:t>The research aimed to shed light on...</a:t>
            </a:r>
          </a:p>
          <a:p>
            <a:r>
              <a:rPr lang="is-IS" i="1" dirty="0" smtClean="0"/>
              <a:t>The purpose of this study was to...</a:t>
            </a:r>
          </a:p>
          <a:p>
            <a:endParaRPr lang="is-IS" dirty="0"/>
          </a:p>
          <a:p>
            <a:r>
              <a:rPr lang="is-IS" dirty="0" smtClean="0"/>
              <a:t>In terms of writing a good abstract, see</a:t>
            </a:r>
          </a:p>
          <a:p>
            <a:pPr marL="0" indent="0">
              <a:buNone/>
            </a:pPr>
            <a:r>
              <a:rPr lang="en-US" dirty="0" smtClean="0">
                <a:hlinkClick r:id="rId3"/>
              </a:rPr>
              <a:t>http</a:t>
            </a:r>
            <a:r>
              <a:rPr lang="en-US" dirty="0">
                <a:hlinkClick r:id="rId3"/>
              </a:rPr>
              <a:t>://</a:t>
            </a:r>
            <a:r>
              <a:rPr lang="en-US" dirty="0" smtClean="0">
                <a:hlinkClick r:id="rId3"/>
              </a:rPr>
              <a:t>www.wikihow.com/Write-an-Abstract</a:t>
            </a:r>
            <a:endParaRPr lang="en-US" dirty="0" smtClean="0"/>
          </a:p>
          <a:p>
            <a:endParaRPr lang="en-US" dirty="0"/>
          </a:p>
        </p:txBody>
      </p:sp>
    </p:spTree>
    <p:extLst>
      <p:ext uri="{BB962C8B-B14F-4D97-AF65-F5344CB8AC3E}">
        <p14:creationId xmlns:p14="http://schemas.microsoft.com/office/powerpoint/2010/main" val="1672538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94904" y="232473"/>
            <a:ext cx="6102503" cy="5401159"/>
          </a:xfrm>
          <a:prstGeom prst="rect">
            <a:avLst/>
          </a:prstGeom>
        </p:spPr>
      </p:pic>
    </p:spTree>
    <p:extLst>
      <p:ext uri="{BB962C8B-B14F-4D97-AF65-F5344CB8AC3E}">
        <p14:creationId xmlns:p14="http://schemas.microsoft.com/office/powerpoint/2010/main" val="1483761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5351929" cy="1143000"/>
          </a:xfrm>
        </p:spPr>
        <p:txBody>
          <a:bodyPr>
            <a:noAutofit/>
          </a:bodyPr>
          <a:lstStyle/>
          <a:p>
            <a:r>
              <a:rPr lang="en-US" sz="2800" dirty="0" smtClean="0"/>
              <a:t>Begin with a genuine interest Genuine topics for academic papers</a:t>
            </a:r>
            <a:endParaRPr lang="en-US" sz="2800" dirty="0"/>
          </a:p>
        </p:txBody>
      </p:sp>
      <p:sp>
        <p:nvSpPr>
          <p:cNvPr id="3" name="Content Placeholder 2"/>
          <p:cNvSpPr>
            <a:spLocks noGrp="1"/>
          </p:cNvSpPr>
          <p:nvPr>
            <p:ph idx="1"/>
          </p:nvPr>
        </p:nvSpPr>
        <p:spPr>
          <a:xfrm>
            <a:off x="457200" y="1600201"/>
            <a:ext cx="3415553" cy="3917032"/>
          </a:xfrm>
        </p:spPr>
        <p:txBody>
          <a:bodyPr>
            <a:normAutofit fontScale="70000" lnSpcReduction="20000"/>
          </a:bodyPr>
          <a:lstStyle/>
          <a:p>
            <a:r>
              <a:rPr lang="en-US" dirty="0"/>
              <a:t>Effects of a full bladder on </a:t>
            </a:r>
            <a:r>
              <a:rPr lang="en-US" dirty="0" smtClean="0"/>
              <a:t>decision-making</a:t>
            </a:r>
          </a:p>
          <a:p>
            <a:r>
              <a:rPr lang="en-US" dirty="0"/>
              <a:t>Children accidentally ingesting money did not affect global </a:t>
            </a:r>
            <a:r>
              <a:rPr lang="en-US" dirty="0" smtClean="0"/>
              <a:t>markets</a:t>
            </a:r>
          </a:p>
          <a:p>
            <a:r>
              <a:rPr lang="en-US" dirty="0" smtClean="0"/>
              <a:t>The mathematics of cake cutting</a:t>
            </a:r>
          </a:p>
          <a:p>
            <a:r>
              <a:rPr lang="en-US" dirty="0"/>
              <a:t>How penguins </a:t>
            </a:r>
            <a:r>
              <a:rPr lang="en-US" dirty="0" smtClean="0"/>
              <a:t>poop</a:t>
            </a:r>
          </a:p>
          <a:p>
            <a:r>
              <a:rPr lang="en-US" dirty="0"/>
              <a:t>How popcorns "</a:t>
            </a:r>
            <a:r>
              <a:rPr lang="en-US" dirty="0" smtClean="0"/>
              <a:t>pop”</a:t>
            </a:r>
          </a:p>
          <a:p>
            <a:r>
              <a:rPr lang="en-US" dirty="0"/>
              <a:t>Girls get prettier at closing time</a:t>
            </a:r>
          </a:p>
        </p:txBody>
      </p:sp>
      <p:pic>
        <p:nvPicPr>
          <p:cNvPr id="1026" name="Picture 2" descr="https://www.scientificamerican.com/sciam/cache/file/C613980A-2158-4164-95472AC2886BAA1A.jpg?w=590&amp;h=393&amp;CD8D2614-0265-4DC1-9113EDC28D9AA50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86890" y="3301915"/>
            <a:ext cx="3325795" cy="221531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6500588" y="76201"/>
            <a:ext cx="2197100" cy="3048000"/>
          </a:xfrm>
          <a:prstGeom prst="rect">
            <a:avLst/>
          </a:prstGeom>
        </p:spPr>
      </p:pic>
    </p:spTree>
    <p:extLst>
      <p:ext uri="{BB962C8B-B14F-4D97-AF65-F5344CB8AC3E}">
        <p14:creationId xmlns:p14="http://schemas.microsoft.com/office/powerpoint/2010/main" val="1891610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388472" y="0"/>
            <a:ext cx="8396940" cy="5584306"/>
          </a:xfrm>
          <a:prstGeom prst="rect">
            <a:avLst/>
          </a:prstGeom>
        </p:spPr>
      </p:pic>
      <p:pic>
        <p:nvPicPr>
          <p:cNvPr id="6" name="Picture 5"/>
          <p:cNvPicPr>
            <a:picLocks noChangeAspect="1"/>
          </p:cNvPicPr>
          <p:nvPr/>
        </p:nvPicPr>
        <p:blipFill>
          <a:blip r:embed="rId3"/>
          <a:stretch>
            <a:fillRect/>
          </a:stretch>
        </p:blipFill>
        <p:spPr>
          <a:xfrm>
            <a:off x="6358966" y="4067777"/>
            <a:ext cx="2426446" cy="1516529"/>
          </a:xfrm>
          <a:prstGeom prst="rect">
            <a:avLst/>
          </a:prstGeom>
        </p:spPr>
      </p:pic>
    </p:spTree>
    <p:extLst>
      <p:ext uri="{BB962C8B-B14F-4D97-AF65-F5344CB8AC3E}">
        <p14:creationId xmlns:p14="http://schemas.microsoft.com/office/powerpoint/2010/main" val="1611285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6364" y="564968"/>
            <a:ext cx="4544292" cy="3729941"/>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3963" y="184417"/>
            <a:ext cx="4946073" cy="2596460"/>
          </a:xfrm>
          <a:prstGeom prst="rect">
            <a:avLst/>
          </a:prstGeom>
        </p:spPr>
      </p:pic>
    </p:spTree>
    <p:extLst>
      <p:ext uri="{BB962C8B-B14F-4D97-AF65-F5344CB8AC3E}">
        <p14:creationId xmlns:p14="http://schemas.microsoft.com/office/powerpoint/2010/main" val="204433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ages.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854" y="62863"/>
            <a:ext cx="7812504" cy="5580359"/>
          </a:xfrm>
          <a:prstGeom prst="rect">
            <a:avLst/>
          </a:prstGeom>
        </p:spPr>
      </p:pic>
    </p:spTree>
    <p:extLst>
      <p:ext uri="{BB962C8B-B14F-4D97-AF65-F5344CB8AC3E}">
        <p14:creationId xmlns:p14="http://schemas.microsoft.com/office/powerpoint/2010/main" val="3692380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url.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8000" y="385233"/>
            <a:ext cx="5243379" cy="2768602"/>
          </a:xfrm>
          <a:prstGeom prst="rect">
            <a:avLst/>
          </a:prstGeom>
        </p:spPr>
      </p:pic>
      <p:graphicFrame>
        <p:nvGraphicFramePr>
          <p:cNvPr id="2" name="Diagram 1"/>
          <p:cNvGraphicFramePr/>
          <p:nvPr>
            <p:extLst>
              <p:ext uri="{D42A27DB-BD31-4B8C-83A1-F6EECF244321}">
                <p14:modId xmlns:p14="http://schemas.microsoft.com/office/powerpoint/2010/main" val="1574063853"/>
              </p:ext>
            </p:extLst>
          </p:nvPr>
        </p:nvGraphicFramePr>
        <p:xfrm>
          <a:off x="2116666" y="2857500"/>
          <a:ext cx="6096000" cy="283633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54492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2</a:t>
            </a:r>
            <a:r>
              <a:rPr lang="en-US" sz="3200" b="1" dirty="0" smtClean="0"/>
              <a:t>. Think about the Audience (reader, listener)</a:t>
            </a:r>
            <a:endParaRPr lang="en-US" sz="3200" b="1" dirty="0"/>
          </a:p>
        </p:txBody>
      </p:sp>
      <p:sp>
        <p:nvSpPr>
          <p:cNvPr id="4" name="Content Placeholder 3"/>
          <p:cNvSpPr>
            <a:spLocks noGrp="1"/>
          </p:cNvSpPr>
          <p:nvPr>
            <p:ph type="body" idx="1"/>
          </p:nvPr>
        </p:nvSpPr>
        <p:spPr/>
        <p:txBody>
          <a:bodyPr/>
          <a:lstStyle/>
          <a:p>
            <a:endParaRPr lang="en-US" dirty="0" smtClean="0"/>
          </a:p>
          <a:p>
            <a:pPr fontAlgn="base"/>
            <a:endParaRPr lang="en-US" dirty="0"/>
          </a:p>
        </p:txBody>
      </p:sp>
    </p:spTree>
    <p:extLst>
      <p:ext uri="{BB962C8B-B14F-4D97-AF65-F5344CB8AC3E}">
        <p14:creationId xmlns:p14="http://schemas.microsoft.com/office/powerpoint/2010/main" val="28665975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US" sz="2800" dirty="0" smtClean="0"/>
              <a:t>How many academic peer-reviewed journals are there in the world? In science alone…</a:t>
            </a:r>
            <a:endParaRPr lang="en-US" sz="2800" dirty="0"/>
          </a:p>
        </p:txBody>
      </p:sp>
      <p:sp>
        <p:nvSpPr>
          <p:cNvPr id="2" name="Text Placeholder 1"/>
          <p:cNvSpPr>
            <a:spLocks noGrp="1"/>
          </p:cNvSpPr>
          <p:nvPr>
            <p:ph type="body" idx="1"/>
          </p:nvPr>
        </p:nvSpPr>
        <p:spPr/>
        <p:txBody>
          <a:bodyPr/>
          <a:lstStyle/>
          <a:p>
            <a:endParaRPr lang="en-US"/>
          </a:p>
        </p:txBody>
      </p:sp>
    </p:spTree>
    <p:extLst>
      <p:ext uri="{BB962C8B-B14F-4D97-AF65-F5344CB8AC3E}">
        <p14:creationId xmlns:p14="http://schemas.microsoft.com/office/powerpoint/2010/main" val="32462622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025064" y="818957"/>
            <a:ext cx="7307675" cy="4110567"/>
          </a:xfrm>
          <a:prstGeom prst="rect">
            <a:avLst/>
          </a:prstGeom>
        </p:spPr>
      </p:pic>
    </p:spTree>
    <p:extLst>
      <p:ext uri="{BB962C8B-B14F-4D97-AF65-F5344CB8AC3E}">
        <p14:creationId xmlns:p14="http://schemas.microsoft.com/office/powerpoint/2010/main" val="973852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sz="3200" dirty="0" smtClean="0"/>
              <a:t>Choose your journal carefully</a:t>
            </a:r>
            <a:endParaRPr lang="en-US" sz="3200" dirty="0"/>
          </a:p>
        </p:txBody>
      </p:sp>
      <p:sp>
        <p:nvSpPr>
          <p:cNvPr id="9" name="Content Placeholder 8"/>
          <p:cNvSpPr>
            <a:spLocks noGrp="1"/>
          </p:cNvSpPr>
          <p:nvPr>
            <p:ph idx="1"/>
          </p:nvPr>
        </p:nvSpPr>
        <p:spPr>
          <a:xfrm>
            <a:off x="457200" y="1600201"/>
            <a:ext cx="4284133" cy="3917032"/>
          </a:xfrm>
        </p:spPr>
        <p:txBody>
          <a:bodyPr>
            <a:normAutofit fontScale="85000" lnSpcReduction="10000"/>
          </a:bodyPr>
          <a:lstStyle/>
          <a:p>
            <a:r>
              <a:rPr lang="en-US" dirty="0" smtClean="0"/>
              <a:t>Is it an international journal?</a:t>
            </a:r>
          </a:p>
          <a:p>
            <a:r>
              <a:rPr lang="en-US" dirty="0" smtClean="0"/>
              <a:t>Is it a professional journal?</a:t>
            </a:r>
          </a:p>
          <a:p>
            <a:r>
              <a:rPr lang="en-US" dirty="0" smtClean="0"/>
              <a:t>What are the terms of reference/scope?</a:t>
            </a:r>
          </a:p>
          <a:p>
            <a:r>
              <a:rPr lang="en-US" dirty="0" smtClean="0"/>
              <a:t>What is its quality and </a:t>
            </a:r>
            <a:r>
              <a:rPr lang="en-US" dirty="0" smtClean="0">
                <a:solidFill>
                  <a:srgbClr val="FF0000"/>
                </a:solidFill>
              </a:rPr>
              <a:t>impact</a:t>
            </a:r>
            <a:r>
              <a:rPr lang="en-US" dirty="0" smtClean="0"/>
              <a:t>?</a:t>
            </a:r>
          </a:p>
          <a:p>
            <a:r>
              <a:rPr lang="en-US" dirty="0" smtClean="0"/>
              <a:t>Why does all thi</a:t>
            </a:r>
            <a:r>
              <a:rPr lang="en-US" dirty="0"/>
              <a:t>s</a:t>
            </a:r>
            <a:r>
              <a:rPr lang="en-US" dirty="0" smtClean="0"/>
              <a:t> matter?</a:t>
            </a:r>
          </a:p>
          <a:p>
            <a:endParaRPr lang="en-US" dirty="0"/>
          </a:p>
        </p:txBody>
      </p:sp>
      <p:pic>
        <p:nvPicPr>
          <p:cNvPr id="2" name="Picture 1"/>
          <p:cNvPicPr>
            <a:picLocks noChangeAspect="1"/>
          </p:cNvPicPr>
          <p:nvPr/>
        </p:nvPicPr>
        <p:blipFill>
          <a:blip r:embed="rId3"/>
          <a:stretch>
            <a:fillRect/>
          </a:stretch>
        </p:blipFill>
        <p:spPr>
          <a:xfrm>
            <a:off x="4925345" y="1757632"/>
            <a:ext cx="4003501" cy="3002626"/>
          </a:xfrm>
          <a:prstGeom prst="rect">
            <a:avLst/>
          </a:prstGeom>
        </p:spPr>
      </p:pic>
    </p:spTree>
    <p:extLst>
      <p:ext uri="{BB962C8B-B14F-4D97-AF65-F5344CB8AC3E}">
        <p14:creationId xmlns:p14="http://schemas.microsoft.com/office/powerpoint/2010/main" val="18819371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Audience</a:t>
            </a:r>
            <a:endParaRPr lang="en-US" dirty="0"/>
          </a:p>
        </p:txBody>
      </p:sp>
      <p:sp>
        <p:nvSpPr>
          <p:cNvPr id="3" name="Content Placeholder 2"/>
          <p:cNvSpPr>
            <a:spLocks noGrp="1"/>
          </p:cNvSpPr>
          <p:nvPr>
            <p:ph idx="1"/>
          </p:nvPr>
        </p:nvSpPr>
        <p:spPr>
          <a:xfrm>
            <a:off x="457200" y="1600201"/>
            <a:ext cx="5531224" cy="3917032"/>
          </a:xfrm>
        </p:spPr>
        <p:txBody>
          <a:bodyPr>
            <a:normAutofit fontScale="92500" lnSpcReduction="10000"/>
          </a:bodyPr>
          <a:lstStyle/>
          <a:p>
            <a:pPr marL="0" indent="0">
              <a:buNone/>
            </a:pPr>
            <a:r>
              <a:rPr lang="en-US" dirty="0" smtClean="0"/>
              <a:t>Communication is effective if the intended </a:t>
            </a:r>
            <a:r>
              <a:rPr lang="en-US" dirty="0"/>
              <a:t>audience </a:t>
            </a:r>
            <a:r>
              <a:rPr lang="en-US" dirty="0" smtClean="0"/>
              <a:t>can: </a:t>
            </a:r>
          </a:p>
          <a:p>
            <a:pPr marL="514350" indent="-514350">
              <a:buAutoNum type="arabicPeriod"/>
            </a:pPr>
            <a:r>
              <a:rPr lang="en-US" dirty="0" smtClean="0"/>
              <a:t>easily </a:t>
            </a:r>
            <a:r>
              <a:rPr lang="en-US" dirty="0">
                <a:solidFill>
                  <a:srgbClr val="FF0000"/>
                </a:solidFill>
              </a:rPr>
              <a:t>find</a:t>
            </a:r>
            <a:r>
              <a:rPr lang="en-US" dirty="0"/>
              <a:t> what they </a:t>
            </a:r>
            <a:r>
              <a:rPr lang="en-US" dirty="0" smtClean="0"/>
              <a:t>need</a:t>
            </a:r>
          </a:p>
          <a:p>
            <a:pPr marL="514350" indent="-514350">
              <a:buAutoNum type="arabicPeriod"/>
            </a:pPr>
            <a:r>
              <a:rPr lang="en-US" dirty="0" smtClean="0">
                <a:solidFill>
                  <a:srgbClr val="FF0000"/>
                </a:solidFill>
              </a:rPr>
              <a:t>understand</a:t>
            </a:r>
            <a:r>
              <a:rPr lang="en-US" dirty="0" smtClean="0"/>
              <a:t> </a:t>
            </a:r>
            <a:r>
              <a:rPr lang="en-US" dirty="0"/>
              <a:t>what they </a:t>
            </a:r>
            <a:r>
              <a:rPr lang="en-US" dirty="0" smtClean="0"/>
              <a:t>find </a:t>
            </a:r>
            <a:r>
              <a:rPr lang="en-US" dirty="0"/>
              <a:t>and </a:t>
            </a:r>
            <a:endParaRPr lang="en-US" dirty="0" smtClean="0"/>
          </a:p>
          <a:p>
            <a:pPr marL="514350" indent="-514350">
              <a:buAutoNum type="arabicPeriod"/>
            </a:pPr>
            <a:r>
              <a:rPr lang="en-US" dirty="0" smtClean="0">
                <a:solidFill>
                  <a:srgbClr val="FF0000"/>
                </a:solidFill>
              </a:rPr>
              <a:t>use </a:t>
            </a:r>
            <a:r>
              <a:rPr lang="en-US" dirty="0"/>
              <a:t>that </a:t>
            </a:r>
            <a:r>
              <a:rPr lang="en-US" dirty="0" smtClean="0"/>
              <a:t>information </a:t>
            </a:r>
            <a:endParaRPr lang="en-US" dirty="0"/>
          </a:p>
          <a:p>
            <a:pPr marL="0" indent="0">
              <a:buNone/>
            </a:pPr>
            <a:endParaRPr lang="en-US" sz="2800" i="1" dirty="0" smtClean="0"/>
          </a:p>
          <a:p>
            <a:pPr marL="0" indent="0">
              <a:buNone/>
            </a:pPr>
            <a:r>
              <a:rPr lang="en-US" sz="2800" i="1" dirty="0" smtClean="0"/>
              <a:t>Source</a:t>
            </a:r>
            <a:r>
              <a:rPr lang="en-US" sz="2800" i="1" dirty="0"/>
              <a:t>: International Plain Language Federation</a:t>
            </a:r>
            <a:endParaRPr lang="en-US" sz="2800" dirty="0"/>
          </a:p>
        </p:txBody>
      </p:sp>
      <p:pic>
        <p:nvPicPr>
          <p:cNvPr id="4" name="Picture 3"/>
          <p:cNvPicPr>
            <a:picLocks noChangeAspect="1"/>
          </p:cNvPicPr>
          <p:nvPr/>
        </p:nvPicPr>
        <p:blipFill>
          <a:blip r:embed="rId2"/>
          <a:stretch>
            <a:fillRect/>
          </a:stretch>
        </p:blipFill>
        <p:spPr>
          <a:xfrm>
            <a:off x="6221506" y="1060831"/>
            <a:ext cx="2646830" cy="4153359"/>
          </a:xfrm>
          <a:prstGeom prst="rect">
            <a:avLst/>
          </a:prstGeom>
        </p:spPr>
      </p:pic>
    </p:spTree>
    <p:extLst>
      <p:ext uri="{BB962C8B-B14F-4D97-AF65-F5344CB8AC3E}">
        <p14:creationId xmlns:p14="http://schemas.microsoft.com/office/powerpoint/2010/main" val="12069750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303186" y="242554"/>
            <a:ext cx="8229600" cy="1143000"/>
          </a:xfrm>
        </p:spPr>
        <p:txBody>
          <a:bodyPr>
            <a:normAutofit/>
          </a:bodyPr>
          <a:lstStyle/>
          <a:p>
            <a:r>
              <a:rPr lang="en-US" sz="3200" dirty="0" smtClean="0"/>
              <a:t>If writing on websites</a:t>
            </a:r>
            <a:endParaRPr lang="en-US" sz="3200" dirty="0"/>
          </a:p>
        </p:txBody>
      </p:sp>
      <p:pic>
        <p:nvPicPr>
          <p:cNvPr id="5" name="Picture 4"/>
          <p:cNvPicPr>
            <a:picLocks noChangeAspect="1"/>
          </p:cNvPicPr>
          <p:nvPr/>
        </p:nvPicPr>
        <p:blipFill>
          <a:blip r:embed="rId3"/>
          <a:stretch>
            <a:fillRect/>
          </a:stretch>
        </p:blipFill>
        <p:spPr>
          <a:xfrm>
            <a:off x="3288251" y="1385554"/>
            <a:ext cx="5448472" cy="3614153"/>
          </a:xfrm>
          <a:prstGeom prst="rect">
            <a:avLst/>
          </a:prstGeom>
        </p:spPr>
      </p:pic>
      <p:sp>
        <p:nvSpPr>
          <p:cNvPr id="3" name="TextBox 2"/>
          <p:cNvSpPr txBox="1"/>
          <p:nvPr/>
        </p:nvSpPr>
        <p:spPr>
          <a:xfrm>
            <a:off x="376518" y="1385554"/>
            <a:ext cx="2761129" cy="923330"/>
          </a:xfrm>
          <a:prstGeom prst="rect">
            <a:avLst/>
          </a:prstGeom>
          <a:noFill/>
        </p:spPr>
        <p:txBody>
          <a:bodyPr wrap="square" rtlCol="0">
            <a:spAutoFit/>
          </a:bodyPr>
          <a:lstStyle/>
          <a:p>
            <a:r>
              <a:rPr lang="en-US" dirty="0" smtClean="0"/>
              <a:t>Where should most</a:t>
            </a:r>
          </a:p>
          <a:p>
            <a:r>
              <a:rPr lang="en-US" dirty="0"/>
              <a:t>i</a:t>
            </a:r>
            <a:r>
              <a:rPr lang="en-US" dirty="0" smtClean="0"/>
              <a:t>mportant text appear on a website? </a:t>
            </a:r>
          </a:p>
        </p:txBody>
      </p:sp>
    </p:spTree>
    <p:extLst>
      <p:ext uri="{BB962C8B-B14F-4D97-AF65-F5344CB8AC3E}">
        <p14:creationId xmlns:p14="http://schemas.microsoft.com/office/powerpoint/2010/main" val="2908129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529074"/>
            <a:ext cx="3567953" cy="4832092"/>
          </a:xfrm>
          <a:prstGeom prst="rect">
            <a:avLst/>
          </a:prstGeom>
        </p:spPr>
        <p:txBody>
          <a:bodyPr wrap="square">
            <a:spAutoFit/>
          </a:bodyPr>
          <a:lstStyle/>
          <a:p>
            <a:r>
              <a:rPr lang="en-US" sz="2800" dirty="0"/>
              <a:t>‘You talk to academics who love these big words…It’s not until you force them to explain it in plain English that you </a:t>
            </a:r>
            <a:r>
              <a:rPr lang="en-US" sz="2800" dirty="0" err="1"/>
              <a:t>realise</a:t>
            </a:r>
            <a:r>
              <a:rPr lang="en-US" sz="2800" dirty="0"/>
              <a:t> they don’t even understand it.’</a:t>
            </a:r>
          </a:p>
          <a:p>
            <a:endParaRPr lang="en-US" sz="2800" dirty="0"/>
          </a:p>
          <a:p>
            <a:r>
              <a:rPr lang="en-US" sz="2800" dirty="0"/>
              <a:t>Stephanie Coontz, author and historian </a:t>
            </a:r>
          </a:p>
        </p:txBody>
      </p:sp>
      <p:pic>
        <p:nvPicPr>
          <p:cNvPr id="4" name="Picture 3"/>
          <p:cNvPicPr>
            <a:picLocks noChangeAspect="1"/>
          </p:cNvPicPr>
          <p:nvPr/>
        </p:nvPicPr>
        <p:blipFill>
          <a:blip r:embed="rId2"/>
          <a:stretch>
            <a:fillRect/>
          </a:stretch>
        </p:blipFill>
        <p:spPr>
          <a:xfrm>
            <a:off x="5230867" y="711020"/>
            <a:ext cx="3026442" cy="4535119"/>
          </a:xfrm>
          <a:prstGeom prst="rect">
            <a:avLst/>
          </a:prstGeom>
        </p:spPr>
      </p:pic>
    </p:spTree>
    <p:extLst>
      <p:ext uri="{BB962C8B-B14F-4D97-AF65-F5344CB8AC3E}">
        <p14:creationId xmlns:p14="http://schemas.microsoft.com/office/powerpoint/2010/main" val="20288711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dirty="0" smtClean="0"/>
              <a:t>Which is the better website communication and why?</a:t>
            </a:r>
            <a:endParaRPr lang="en-US" sz="2800" dirty="0"/>
          </a:p>
        </p:txBody>
      </p:sp>
      <p:sp>
        <p:nvSpPr>
          <p:cNvPr id="3" name="Content Placeholder 2"/>
          <p:cNvSpPr>
            <a:spLocks noGrp="1"/>
          </p:cNvSpPr>
          <p:nvPr>
            <p:ph sz="half" idx="1"/>
          </p:nvPr>
        </p:nvSpPr>
        <p:spPr/>
        <p:txBody>
          <a:bodyPr/>
          <a:lstStyle/>
          <a:p>
            <a:r>
              <a:rPr lang="en-US" dirty="0"/>
              <a:t>At the activity </a:t>
            </a:r>
            <a:r>
              <a:rPr lang="en-US" dirty="0" err="1"/>
              <a:t>centre</a:t>
            </a:r>
            <a:r>
              <a:rPr lang="en-US" dirty="0"/>
              <a:t>:</a:t>
            </a:r>
          </a:p>
          <a:p>
            <a:pPr lvl="1"/>
            <a:r>
              <a:rPr lang="en-US" dirty="0"/>
              <a:t>you can swim</a:t>
            </a:r>
          </a:p>
          <a:p>
            <a:pPr lvl="1"/>
            <a:r>
              <a:rPr lang="en-US" dirty="0"/>
              <a:t>you can play</a:t>
            </a:r>
          </a:p>
          <a:p>
            <a:pPr lvl="1"/>
            <a:r>
              <a:rPr lang="en-US" dirty="0"/>
              <a:t>you can run</a:t>
            </a:r>
          </a:p>
          <a:p>
            <a:endParaRPr lang="en-US" dirty="0"/>
          </a:p>
        </p:txBody>
      </p:sp>
      <p:sp>
        <p:nvSpPr>
          <p:cNvPr id="4" name="Content Placeholder 3"/>
          <p:cNvSpPr>
            <a:spLocks noGrp="1"/>
          </p:cNvSpPr>
          <p:nvPr>
            <p:ph sz="half" idx="2"/>
          </p:nvPr>
        </p:nvSpPr>
        <p:spPr/>
        <p:txBody>
          <a:bodyPr/>
          <a:lstStyle/>
          <a:p>
            <a:r>
              <a:rPr lang="en-US" dirty="0"/>
              <a:t>At the activity </a:t>
            </a:r>
            <a:r>
              <a:rPr lang="en-US" dirty="0" err="1"/>
              <a:t>centre</a:t>
            </a:r>
            <a:r>
              <a:rPr lang="en-US" dirty="0"/>
              <a:t> you can:</a:t>
            </a:r>
          </a:p>
          <a:p>
            <a:pPr lvl="1"/>
            <a:r>
              <a:rPr lang="en-US" dirty="0"/>
              <a:t>swim</a:t>
            </a:r>
          </a:p>
          <a:p>
            <a:pPr lvl="1"/>
            <a:r>
              <a:rPr lang="en-US" dirty="0"/>
              <a:t>play</a:t>
            </a:r>
          </a:p>
          <a:p>
            <a:pPr lvl="1"/>
            <a:r>
              <a:rPr lang="en-US" dirty="0"/>
              <a:t>run</a:t>
            </a:r>
          </a:p>
          <a:p>
            <a:endParaRPr lang="en-US" dirty="0"/>
          </a:p>
        </p:txBody>
      </p:sp>
    </p:spTree>
    <p:extLst>
      <p:ext uri="{BB962C8B-B14F-4D97-AF65-F5344CB8AC3E}">
        <p14:creationId xmlns:p14="http://schemas.microsoft.com/office/powerpoint/2010/main" val="1244228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3</a:t>
            </a:r>
            <a:r>
              <a:rPr lang="en-US" sz="3200" b="1" dirty="0" smtClean="0"/>
              <a:t>. Communicate clearly and concisely</a:t>
            </a:r>
            <a:endParaRPr lang="en-US" sz="3200" b="1" dirty="0"/>
          </a:p>
        </p:txBody>
      </p:sp>
      <p:sp>
        <p:nvSpPr>
          <p:cNvPr id="4" name="Content Placeholder 3"/>
          <p:cNvSpPr>
            <a:spLocks noGrp="1"/>
          </p:cNvSpPr>
          <p:nvPr>
            <p:ph type="body" idx="1"/>
          </p:nvPr>
        </p:nvSpPr>
        <p:spPr/>
        <p:txBody>
          <a:bodyPr/>
          <a:lstStyle/>
          <a:p>
            <a:endParaRPr lang="en-US" dirty="0" smtClean="0"/>
          </a:p>
          <a:p>
            <a:pPr fontAlgn="base"/>
            <a:endParaRPr lang="en-US" dirty="0"/>
          </a:p>
        </p:txBody>
      </p:sp>
    </p:spTree>
    <p:extLst>
      <p:ext uri="{BB962C8B-B14F-4D97-AF65-F5344CB8AC3E}">
        <p14:creationId xmlns:p14="http://schemas.microsoft.com/office/powerpoint/2010/main" val="122456186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The main advantages of plain English are</a:t>
            </a:r>
            <a:endParaRPr lang="en-US" sz="3600" dirty="0"/>
          </a:p>
        </p:txBody>
      </p:sp>
      <p:sp>
        <p:nvSpPr>
          <p:cNvPr id="3" name="Content Placeholder 2"/>
          <p:cNvSpPr>
            <a:spLocks noGrp="1"/>
          </p:cNvSpPr>
          <p:nvPr>
            <p:ph idx="1"/>
          </p:nvPr>
        </p:nvSpPr>
        <p:spPr>
          <a:xfrm>
            <a:off x="457200" y="1600201"/>
            <a:ext cx="4356530" cy="3917032"/>
          </a:xfrm>
        </p:spPr>
        <p:txBody>
          <a:bodyPr/>
          <a:lstStyle/>
          <a:p>
            <a:r>
              <a:rPr lang="en-US" dirty="0" smtClean="0"/>
              <a:t>it </a:t>
            </a:r>
            <a:r>
              <a:rPr lang="en-US" dirty="0"/>
              <a:t>is faster to </a:t>
            </a:r>
            <a:r>
              <a:rPr lang="en-US" dirty="0" smtClean="0"/>
              <a:t>write</a:t>
            </a:r>
          </a:p>
          <a:p>
            <a:r>
              <a:rPr lang="en-US" dirty="0" smtClean="0"/>
              <a:t>it </a:t>
            </a:r>
            <a:r>
              <a:rPr lang="en-US" dirty="0"/>
              <a:t>is faster to read; and </a:t>
            </a:r>
          </a:p>
          <a:p>
            <a:r>
              <a:rPr lang="en-US" dirty="0" smtClean="0"/>
              <a:t>you </a:t>
            </a:r>
            <a:r>
              <a:rPr lang="en-US" dirty="0"/>
              <a:t>get your message across more often, more easily and in a friendlier way. </a:t>
            </a:r>
          </a:p>
        </p:txBody>
      </p:sp>
      <p:pic>
        <p:nvPicPr>
          <p:cNvPr id="4" name="Picture 3"/>
          <p:cNvPicPr>
            <a:picLocks noChangeAspect="1"/>
          </p:cNvPicPr>
          <p:nvPr/>
        </p:nvPicPr>
        <p:blipFill>
          <a:blip r:embed="rId2"/>
          <a:stretch>
            <a:fillRect/>
          </a:stretch>
        </p:blipFill>
        <p:spPr>
          <a:xfrm>
            <a:off x="4813730" y="1600201"/>
            <a:ext cx="4097414" cy="3090621"/>
          </a:xfrm>
          <a:prstGeom prst="rect">
            <a:avLst/>
          </a:prstGeom>
        </p:spPr>
      </p:pic>
    </p:spTree>
    <p:extLst>
      <p:ext uri="{BB962C8B-B14F-4D97-AF65-F5344CB8AC3E}">
        <p14:creationId xmlns:p14="http://schemas.microsoft.com/office/powerpoint/2010/main" val="18747534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820" y="306722"/>
            <a:ext cx="8510337" cy="1143000"/>
          </a:xfrm>
        </p:spPr>
        <p:txBody>
          <a:bodyPr>
            <a:noAutofit/>
          </a:bodyPr>
          <a:lstStyle/>
          <a:p>
            <a:r>
              <a:rPr lang="en-US" sz="3200" dirty="0" smtClean="0">
                <a:solidFill>
                  <a:srgbClr val="FF0000"/>
                </a:solidFill>
              </a:rPr>
              <a:t>Task</a:t>
            </a:r>
            <a:r>
              <a:rPr lang="en-US" sz="3200" dirty="0" smtClean="0"/>
              <a:t>: discuss which of these two sentences are easier to read and why?</a:t>
            </a:r>
            <a:endParaRPr lang="en-US" sz="3200" dirty="0"/>
          </a:p>
        </p:txBody>
      </p:sp>
      <p:sp>
        <p:nvSpPr>
          <p:cNvPr id="3" name="Content Placeholder 2"/>
          <p:cNvSpPr>
            <a:spLocks noGrp="1"/>
          </p:cNvSpPr>
          <p:nvPr>
            <p:ph idx="1"/>
          </p:nvPr>
        </p:nvSpPr>
        <p:spPr/>
        <p:txBody>
          <a:bodyPr>
            <a:normAutofit/>
          </a:bodyPr>
          <a:lstStyle/>
          <a:p>
            <a:r>
              <a:rPr lang="en-US" sz="2800" i="1" dirty="0" smtClean="0"/>
              <a:t>The </a:t>
            </a:r>
            <a:r>
              <a:rPr lang="en-US" sz="2800" i="1" dirty="0"/>
              <a:t>recently implemented </a:t>
            </a:r>
            <a:r>
              <a:rPr lang="en-US" sz="2800" i="1" dirty="0" err="1" smtClean="0"/>
              <a:t>standardised</a:t>
            </a:r>
            <a:r>
              <a:rPr lang="en-US" sz="2800" i="1" dirty="0" smtClean="0"/>
              <a:t> assessment progression steps should not be used by teachers until 1 September 2017.</a:t>
            </a:r>
          </a:p>
          <a:p>
            <a:endParaRPr lang="en-US" dirty="0"/>
          </a:p>
          <a:p>
            <a:r>
              <a:rPr lang="en-US" i="1" dirty="0" smtClean="0"/>
              <a:t>Do </a:t>
            </a:r>
            <a:r>
              <a:rPr lang="en-US" i="1" dirty="0"/>
              <a:t>not use the new </a:t>
            </a:r>
            <a:r>
              <a:rPr lang="en-US" i="1" dirty="0" smtClean="0"/>
              <a:t>assessment steps before </a:t>
            </a:r>
            <a:r>
              <a:rPr lang="en-US" i="1" dirty="0"/>
              <a:t>1 </a:t>
            </a:r>
            <a:r>
              <a:rPr lang="en-US" i="1" dirty="0" smtClean="0"/>
              <a:t>September 2017.</a:t>
            </a:r>
            <a:endParaRPr lang="en-US" i="1" dirty="0"/>
          </a:p>
          <a:p>
            <a:endParaRPr lang="en-US" dirty="0"/>
          </a:p>
        </p:txBody>
      </p:sp>
    </p:spTree>
    <p:extLst>
      <p:ext uri="{BB962C8B-B14F-4D97-AF65-F5344CB8AC3E}">
        <p14:creationId xmlns:p14="http://schemas.microsoft.com/office/powerpoint/2010/main" val="18679719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243859" y="2805221"/>
            <a:ext cx="1442941" cy="2894575"/>
          </a:xfrm>
          <a:prstGeom prst="rect">
            <a:avLst/>
          </a:prstGeom>
        </p:spPr>
      </p:pic>
      <p:sp>
        <p:nvSpPr>
          <p:cNvPr id="2" name="Title 1"/>
          <p:cNvSpPr>
            <a:spLocks noGrp="1"/>
          </p:cNvSpPr>
          <p:nvPr>
            <p:ph type="title"/>
          </p:nvPr>
        </p:nvSpPr>
        <p:spPr/>
        <p:txBody>
          <a:bodyPr>
            <a:normAutofit/>
          </a:bodyPr>
          <a:lstStyle/>
          <a:p>
            <a:r>
              <a:rPr lang="en-US" sz="2800" dirty="0" smtClean="0">
                <a:solidFill>
                  <a:srgbClr val="FF0000"/>
                </a:solidFill>
              </a:rPr>
              <a:t>Task</a:t>
            </a:r>
            <a:r>
              <a:rPr lang="en-US" sz="2800" dirty="0" smtClean="0"/>
              <a:t>: try to explain these phrases to your </a:t>
            </a:r>
            <a:r>
              <a:rPr lang="en-US" sz="2800" dirty="0" err="1" smtClean="0"/>
              <a:t>neighbour</a:t>
            </a:r>
            <a:endParaRPr lang="en-US" sz="2800" dirty="0"/>
          </a:p>
        </p:txBody>
      </p:sp>
      <p:sp>
        <p:nvSpPr>
          <p:cNvPr id="3" name="Content Placeholder 2"/>
          <p:cNvSpPr>
            <a:spLocks noGrp="1"/>
          </p:cNvSpPr>
          <p:nvPr>
            <p:ph idx="1"/>
          </p:nvPr>
        </p:nvSpPr>
        <p:spPr/>
        <p:txBody>
          <a:bodyPr>
            <a:normAutofit/>
          </a:bodyPr>
          <a:lstStyle/>
          <a:p>
            <a:r>
              <a:rPr lang="en-US" sz="2800" dirty="0"/>
              <a:t>‘We will cultivate competency-based technologies through the experiential based learning process</a:t>
            </a:r>
            <a:r>
              <a:rPr lang="en-US" sz="2800" dirty="0" smtClean="0"/>
              <a:t>’.</a:t>
            </a:r>
          </a:p>
          <a:p>
            <a:pPr marL="0" indent="0">
              <a:buNone/>
            </a:pPr>
            <a:endParaRPr lang="en-US" sz="2800" dirty="0" smtClean="0"/>
          </a:p>
          <a:p>
            <a:r>
              <a:rPr lang="en-US" sz="2800" dirty="0" smtClean="0"/>
              <a:t>‘We </a:t>
            </a:r>
            <a:r>
              <a:rPr lang="en-US" sz="2800" dirty="0"/>
              <a:t>will strategize innovative functionalities through cognitive </a:t>
            </a:r>
            <a:r>
              <a:rPr lang="en-US" sz="2800" dirty="0" smtClean="0"/>
              <a:t>disequilibrium’</a:t>
            </a:r>
          </a:p>
          <a:p>
            <a:pPr marL="0" indent="0">
              <a:buNone/>
            </a:pPr>
            <a:endParaRPr lang="en-US" dirty="0"/>
          </a:p>
          <a:p>
            <a:pPr marL="0" indent="0">
              <a:buNone/>
            </a:pPr>
            <a:endParaRPr lang="en-US" dirty="0"/>
          </a:p>
        </p:txBody>
      </p:sp>
      <p:sp>
        <p:nvSpPr>
          <p:cNvPr id="5" name="TextBox 4"/>
          <p:cNvSpPr txBox="1"/>
          <p:nvPr/>
        </p:nvSpPr>
        <p:spPr>
          <a:xfrm flipH="1">
            <a:off x="4718831" y="4872086"/>
            <a:ext cx="2525028" cy="646331"/>
          </a:xfrm>
          <a:prstGeom prst="rect">
            <a:avLst/>
          </a:prstGeom>
          <a:noFill/>
        </p:spPr>
        <p:txBody>
          <a:bodyPr wrap="square" rtlCol="0">
            <a:spAutoFit/>
          </a:bodyPr>
          <a:lstStyle/>
          <a:p>
            <a:r>
              <a:rPr lang="en-US" sz="3600" dirty="0" smtClean="0"/>
              <a:t>Bafflegab</a:t>
            </a:r>
            <a:endParaRPr lang="en-US" sz="3600" dirty="0"/>
          </a:p>
        </p:txBody>
      </p:sp>
    </p:spTree>
    <p:extLst>
      <p:ext uri="{BB962C8B-B14F-4D97-AF65-F5344CB8AC3E}">
        <p14:creationId xmlns:p14="http://schemas.microsoft.com/office/powerpoint/2010/main" val="2159265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blinds(horizontal)">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fontScale="90000"/>
          </a:bodyPr>
          <a:lstStyle/>
          <a:p>
            <a:r>
              <a:rPr lang="en-US" dirty="0"/>
              <a:t>The recommended average sentence length is…? </a:t>
            </a:r>
            <a:br>
              <a:rPr lang="en-US" dirty="0"/>
            </a:br>
            <a:endParaRPr lang="en-US" dirty="0"/>
          </a:p>
        </p:txBody>
      </p:sp>
      <p:sp>
        <p:nvSpPr>
          <p:cNvPr id="7" name="Text Placeholder 6"/>
          <p:cNvSpPr>
            <a:spLocks noGrp="1"/>
          </p:cNvSpPr>
          <p:nvPr>
            <p:ph type="body" idx="1"/>
          </p:nvPr>
        </p:nvSpPr>
        <p:spPr/>
        <p:txBody>
          <a:bodyPr/>
          <a:lstStyle/>
          <a:p>
            <a:endParaRPr lang="en-US"/>
          </a:p>
        </p:txBody>
      </p:sp>
    </p:spTree>
    <p:extLst>
      <p:ext uri="{BB962C8B-B14F-4D97-AF65-F5344CB8AC3E}">
        <p14:creationId xmlns:p14="http://schemas.microsoft.com/office/powerpoint/2010/main" val="20926019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1524000" y="946484"/>
            <a:ext cx="16042" cy="4259361"/>
          </a:xfrm>
          <a:prstGeom prst="line">
            <a:avLst/>
          </a:prstGeom>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flipH="1">
            <a:off x="1122947" y="4860758"/>
            <a:ext cx="7058527" cy="48126"/>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502568" y="5021179"/>
            <a:ext cx="300082" cy="369332"/>
          </a:xfrm>
          <a:prstGeom prst="rect">
            <a:avLst/>
          </a:prstGeom>
          <a:noFill/>
        </p:spPr>
        <p:txBody>
          <a:bodyPr wrap="none" rtlCol="0">
            <a:spAutoFit/>
          </a:bodyPr>
          <a:lstStyle/>
          <a:p>
            <a:r>
              <a:rPr lang="en-US" dirty="0" smtClean="0"/>
              <a:t>8</a:t>
            </a:r>
            <a:endParaRPr lang="en-US" dirty="0"/>
          </a:p>
        </p:txBody>
      </p:sp>
      <p:sp>
        <p:nvSpPr>
          <p:cNvPr id="8" name="TextBox 7"/>
          <p:cNvSpPr txBox="1"/>
          <p:nvPr/>
        </p:nvSpPr>
        <p:spPr>
          <a:xfrm>
            <a:off x="6922168" y="5037585"/>
            <a:ext cx="415498" cy="369332"/>
          </a:xfrm>
          <a:prstGeom prst="rect">
            <a:avLst/>
          </a:prstGeom>
          <a:noFill/>
        </p:spPr>
        <p:txBody>
          <a:bodyPr wrap="none" rtlCol="0">
            <a:spAutoFit/>
          </a:bodyPr>
          <a:lstStyle/>
          <a:p>
            <a:r>
              <a:rPr lang="en-US" dirty="0" smtClean="0"/>
              <a:t>43</a:t>
            </a:r>
            <a:endParaRPr lang="en-US" dirty="0"/>
          </a:p>
        </p:txBody>
      </p:sp>
      <p:sp>
        <p:nvSpPr>
          <p:cNvPr id="9" name="TextBox 8"/>
          <p:cNvSpPr txBox="1"/>
          <p:nvPr/>
        </p:nvSpPr>
        <p:spPr>
          <a:xfrm>
            <a:off x="4443663" y="5053445"/>
            <a:ext cx="415498" cy="369332"/>
          </a:xfrm>
          <a:prstGeom prst="rect">
            <a:avLst/>
          </a:prstGeom>
          <a:noFill/>
        </p:spPr>
        <p:txBody>
          <a:bodyPr wrap="none" rtlCol="0">
            <a:spAutoFit/>
          </a:bodyPr>
          <a:lstStyle/>
          <a:p>
            <a:r>
              <a:rPr lang="en-US" dirty="0" smtClean="0"/>
              <a:t>14</a:t>
            </a:r>
            <a:endParaRPr lang="en-US" dirty="0"/>
          </a:p>
        </p:txBody>
      </p:sp>
      <p:sp>
        <p:nvSpPr>
          <p:cNvPr id="12" name="TextBox 11"/>
          <p:cNvSpPr txBox="1"/>
          <p:nvPr/>
        </p:nvSpPr>
        <p:spPr>
          <a:xfrm>
            <a:off x="5893040" y="5350952"/>
            <a:ext cx="2473754" cy="369332"/>
          </a:xfrm>
          <a:prstGeom prst="rect">
            <a:avLst/>
          </a:prstGeom>
          <a:noFill/>
        </p:spPr>
        <p:txBody>
          <a:bodyPr wrap="none" rtlCol="0">
            <a:spAutoFit/>
          </a:bodyPr>
          <a:lstStyle/>
          <a:p>
            <a:r>
              <a:rPr lang="en-US" dirty="0" smtClean="0"/>
              <a:t>sentence length in words</a:t>
            </a:r>
            <a:endParaRPr lang="en-US" dirty="0"/>
          </a:p>
        </p:txBody>
      </p:sp>
      <p:sp>
        <p:nvSpPr>
          <p:cNvPr id="13" name="TextBox 12"/>
          <p:cNvSpPr txBox="1"/>
          <p:nvPr/>
        </p:nvSpPr>
        <p:spPr>
          <a:xfrm>
            <a:off x="417095" y="368968"/>
            <a:ext cx="1646605" cy="369332"/>
          </a:xfrm>
          <a:prstGeom prst="rect">
            <a:avLst/>
          </a:prstGeom>
          <a:noFill/>
        </p:spPr>
        <p:txBody>
          <a:bodyPr wrap="none" rtlCol="0">
            <a:spAutoFit/>
          </a:bodyPr>
          <a:lstStyle/>
          <a:p>
            <a:r>
              <a:rPr lang="en-US" dirty="0" smtClean="0"/>
              <a:t>Comprehension</a:t>
            </a:r>
            <a:endParaRPr lang="en-US" dirty="0"/>
          </a:p>
        </p:txBody>
      </p:sp>
      <p:sp>
        <p:nvSpPr>
          <p:cNvPr id="14" name="TextBox 13"/>
          <p:cNvSpPr txBox="1"/>
          <p:nvPr/>
        </p:nvSpPr>
        <p:spPr>
          <a:xfrm>
            <a:off x="705853" y="946484"/>
            <a:ext cx="723275" cy="369332"/>
          </a:xfrm>
          <a:prstGeom prst="rect">
            <a:avLst/>
          </a:prstGeom>
          <a:noFill/>
        </p:spPr>
        <p:txBody>
          <a:bodyPr wrap="none" rtlCol="0">
            <a:spAutoFit/>
          </a:bodyPr>
          <a:lstStyle/>
          <a:p>
            <a:r>
              <a:rPr lang="en-US" dirty="0" smtClean="0"/>
              <a:t>100%</a:t>
            </a:r>
            <a:endParaRPr lang="en-US" dirty="0"/>
          </a:p>
        </p:txBody>
      </p:sp>
      <p:sp>
        <p:nvSpPr>
          <p:cNvPr id="20" name="TextBox 19"/>
          <p:cNvSpPr txBox="1"/>
          <p:nvPr/>
        </p:nvSpPr>
        <p:spPr>
          <a:xfrm>
            <a:off x="4800491" y="0"/>
            <a:ext cx="4366773" cy="369332"/>
          </a:xfrm>
          <a:prstGeom prst="rect">
            <a:avLst/>
          </a:prstGeom>
          <a:noFill/>
        </p:spPr>
        <p:txBody>
          <a:bodyPr wrap="none" rtlCol="0">
            <a:spAutoFit/>
          </a:bodyPr>
          <a:lstStyle/>
          <a:p>
            <a:r>
              <a:rPr lang="en-US" dirty="0" smtClean="0"/>
              <a:t>Source: Ann Wylie, American Press Institute </a:t>
            </a:r>
            <a:endParaRPr lang="en-US" dirty="0"/>
          </a:p>
        </p:txBody>
      </p:sp>
      <p:sp>
        <p:nvSpPr>
          <p:cNvPr id="2" name="TextBox 1"/>
          <p:cNvSpPr txBox="1"/>
          <p:nvPr/>
        </p:nvSpPr>
        <p:spPr>
          <a:xfrm>
            <a:off x="1915995" y="2441956"/>
            <a:ext cx="6645344" cy="1200329"/>
          </a:xfrm>
          <a:prstGeom prst="rect">
            <a:avLst/>
          </a:prstGeom>
          <a:noFill/>
        </p:spPr>
        <p:txBody>
          <a:bodyPr wrap="square" rtlCol="0">
            <a:spAutoFit/>
          </a:bodyPr>
          <a:lstStyle/>
          <a:p>
            <a:r>
              <a:rPr lang="en-US" sz="2400" dirty="0" smtClean="0"/>
              <a:t>Task: estimate how well readers comprehend</a:t>
            </a:r>
          </a:p>
          <a:p>
            <a:r>
              <a:rPr lang="en-US" sz="2400" dirty="0"/>
              <a:t>w</a:t>
            </a:r>
            <a:r>
              <a:rPr lang="en-US" sz="2400" dirty="0" smtClean="0"/>
              <a:t>hat they read for these three word-length sentences</a:t>
            </a:r>
            <a:r>
              <a:rPr lang="en-US" dirty="0" smtClean="0"/>
              <a:t>?</a:t>
            </a:r>
            <a:endParaRPr lang="en-US" dirty="0"/>
          </a:p>
        </p:txBody>
      </p:sp>
    </p:spTree>
    <p:extLst>
      <p:ext uri="{BB962C8B-B14F-4D97-AF65-F5344CB8AC3E}">
        <p14:creationId xmlns:p14="http://schemas.microsoft.com/office/powerpoint/2010/main" val="31034765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 name="Straight Connector 2"/>
          <p:cNvCxnSpPr/>
          <p:nvPr/>
        </p:nvCxnSpPr>
        <p:spPr>
          <a:xfrm>
            <a:off x="1524000" y="946484"/>
            <a:ext cx="16042" cy="4259361"/>
          </a:xfrm>
          <a:prstGeom prst="line">
            <a:avLst/>
          </a:prstGeom>
        </p:spPr>
        <p:style>
          <a:lnRef idx="1">
            <a:schemeClr val="accent1"/>
          </a:lnRef>
          <a:fillRef idx="0">
            <a:schemeClr val="accent1"/>
          </a:fillRef>
          <a:effectRef idx="0">
            <a:schemeClr val="accent1"/>
          </a:effectRef>
          <a:fontRef idx="minor">
            <a:schemeClr val="tx1"/>
          </a:fontRef>
        </p:style>
      </p:cxnSp>
      <p:cxnSp>
        <p:nvCxnSpPr>
          <p:cNvPr id="5" name="Straight Connector 4"/>
          <p:cNvCxnSpPr/>
          <p:nvPr/>
        </p:nvCxnSpPr>
        <p:spPr>
          <a:xfrm flipH="1">
            <a:off x="1122947" y="4860758"/>
            <a:ext cx="7058527" cy="48126"/>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502568" y="5021179"/>
            <a:ext cx="300082" cy="369332"/>
          </a:xfrm>
          <a:prstGeom prst="rect">
            <a:avLst/>
          </a:prstGeom>
          <a:noFill/>
        </p:spPr>
        <p:txBody>
          <a:bodyPr wrap="none" rtlCol="0">
            <a:spAutoFit/>
          </a:bodyPr>
          <a:lstStyle/>
          <a:p>
            <a:r>
              <a:rPr lang="en-US" dirty="0" smtClean="0"/>
              <a:t>8</a:t>
            </a:r>
            <a:endParaRPr lang="en-US" dirty="0"/>
          </a:p>
        </p:txBody>
      </p:sp>
      <p:sp>
        <p:nvSpPr>
          <p:cNvPr id="8" name="TextBox 7"/>
          <p:cNvSpPr txBox="1"/>
          <p:nvPr/>
        </p:nvSpPr>
        <p:spPr>
          <a:xfrm>
            <a:off x="6922168" y="5037585"/>
            <a:ext cx="415498" cy="369332"/>
          </a:xfrm>
          <a:prstGeom prst="rect">
            <a:avLst/>
          </a:prstGeom>
          <a:noFill/>
        </p:spPr>
        <p:txBody>
          <a:bodyPr wrap="none" rtlCol="0">
            <a:spAutoFit/>
          </a:bodyPr>
          <a:lstStyle/>
          <a:p>
            <a:r>
              <a:rPr lang="en-US" dirty="0" smtClean="0"/>
              <a:t>43</a:t>
            </a:r>
            <a:endParaRPr lang="en-US" dirty="0"/>
          </a:p>
        </p:txBody>
      </p:sp>
      <p:sp>
        <p:nvSpPr>
          <p:cNvPr id="9" name="TextBox 8"/>
          <p:cNvSpPr txBox="1"/>
          <p:nvPr/>
        </p:nvSpPr>
        <p:spPr>
          <a:xfrm>
            <a:off x="4443663" y="5053445"/>
            <a:ext cx="415498" cy="369332"/>
          </a:xfrm>
          <a:prstGeom prst="rect">
            <a:avLst/>
          </a:prstGeom>
          <a:noFill/>
        </p:spPr>
        <p:txBody>
          <a:bodyPr wrap="none" rtlCol="0">
            <a:spAutoFit/>
          </a:bodyPr>
          <a:lstStyle/>
          <a:p>
            <a:r>
              <a:rPr lang="en-US" dirty="0" smtClean="0"/>
              <a:t>14</a:t>
            </a:r>
            <a:endParaRPr lang="en-US" dirty="0"/>
          </a:p>
        </p:txBody>
      </p:sp>
      <p:sp>
        <p:nvSpPr>
          <p:cNvPr id="12" name="TextBox 11"/>
          <p:cNvSpPr txBox="1"/>
          <p:nvPr/>
        </p:nvSpPr>
        <p:spPr>
          <a:xfrm>
            <a:off x="5893040" y="5350952"/>
            <a:ext cx="2473754" cy="369332"/>
          </a:xfrm>
          <a:prstGeom prst="rect">
            <a:avLst/>
          </a:prstGeom>
          <a:noFill/>
        </p:spPr>
        <p:txBody>
          <a:bodyPr wrap="none" rtlCol="0">
            <a:spAutoFit/>
          </a:bodyPr>
          <a:lstStyle/>
          <a:p>
            <a:r>
              <a:rPr lang="en-US" dirty="0" smtClean="0"/>
              <a:t>sentence length in words</a:t>
            </a:r>
            <a:endParaRPr lang="en-US" dirty="0"/>
          </a:p>
        </p:txBody>
      </p:sp>
      <p:sp>
        <p:nvSpPr>
          <p:cNvPr id="13" name="TextBox 12"/>
          <p:cNvSpPr txBox="1"/>
          <p:nvPr/>
        </p:nvSpPr>
        <p:spPr>
          <a:xfrm>
            <a:off x="417095" y="368968"/>
            <a:ext cx="1646605" cy="369332"/>
          </a:xfrm>
          <a:prstGeom prst="rect">
            <a:avLst/>
          </a:prstGeom>
          <a:noFill/>
        </p:spPr>
        <p:txBody>
          <a:bodyPr wrap="none" rtlCol="0">
            <a:spAutoFit/>
          </a:bodyPr>
          <a:lstStyle/>
          <a:p>
            <a:r>
              <a:rPr lang="en-US" dirty="0" smtClean="0"/>
              <a:t>Comprehension</a:t>
            </a:r>
            <a:endParaRPr lang="en-US" dirty="0"/>
          </a:p>
        </p:txBody>
      </p:sp>
      <p:sp>
        <p:nvSpPr>
          <p:cNvPr id="14" name="TextBox 13"/>
          <p:cNvSpPr txBox="1"/>
          <p:nvPr/>
        </p:nvSpPr>
        <p:spPr>
          <a:xfrm>
            <a:off x="705853" y="946484"/>
            <a:ext cx="723275" cy="369332"/>
          </a:xfrm>
          <a:prstGeom prst="rect">
            <a:avLst/>
          </a:prstGeom>
          <a:noFill/>
        </p:spPr>
        <p:txBody>
          <a:bodyPr wrap="none" rtlCol="0">
            <a:spAutoFit/>
          </a:bodyPr>
          <a:lstStyle/>
          <a:p>
            <a:r>
              <a:rPr lang="en-US" dirty="0" smtClean="0"/>
              <a:t>100%</a:t>
            </a:r>
            <a:endParaRPr lang="en-US" dirty="0"/>
          </a:p>
        </p:txBody>
      </p:sp>
      <p:sp>
        <p:nvSpPr>
          <p:cNvPr id="15" name="TextBox 14"/>
          <p:cNvSpPr txBox="1"/>
          <p:nvPr/>
        </p:nvSpPr>
        <p:spPr>
          <a:xfrm>
            <a:off x="2502568" y="1074821"/>
            <a:ext cx="529390" cy="369332"/>
          </a:xfrm>
          <a:prstGeom prst="rect">
            <a:avLst/>
          </a:prstGeom>
          <a:noFill/>
        </p:spPr>
        <p:txBody>
          <a:bodyPr wrap="square" rtlCol="0">
            <a:spAutoFit/>
          </a:bodyPr>
          <a:lstStyle/>
          <a:p>
            <a:r>
              <a:rPr lang="en-US" dirty="0" smtClean="0"/>
              <a:t>X</a:t>
            </a:r>
            <a:endParaRPr lang="en-US" dirty="0"/>
          </a:p>
        </p:txBody>
      </p:sp>
      <p:sp>
        <p:nvSpPr>
          <p:cNvPr id="16" name="TextBox 15"/>
          <p:cNvSpPr txBox="1"/>
          <p:nvPr/>
        </p:nvSpPr>
        <p:spPr>
          <a:xfrm>
            <a:off x="6865222" y="4242410"/>
            <a:ext cx="529390" cy="369332"/>
          </a:xfrm>
          <a:prstGeom prst="rect">
            <a:avLst/>
          </a:prstGeom>
          <a:noFill/>
        </p:spPr>
        <p:txBody>
          <a:bodyPr wrap="square" rtlCol="0">
            <a:spAutoFit/>
          </a:bodyPr>
          <a:lstStyle/>
          <a:p>
            <a:r>
              <a:rPr lang="en-US" dirty="0" smtClean="0"/>
              <a:t>X</a:t>
            </a:r>
            <a:endParaRPr lang="en-US" dirty="0"/>
          </a:p>
        </p:txBody>
      </p:sp>
      <p:sp>
        <p:nvSpPr>
          <p:cNvPr id="17" name="TextBox 16"/>
          <p:cNvSpPr txBox="1"/>
          <p:nvPr/>
        </p:nvSpPr>
        <p:spPr>
          <a:xfrm>
            <a:off x="4122022" y="1444153"/>
            <a:ext cx="529390" cy="369332"/>
          </a:xfrm>
          <a:prstGeom prst="rect">
            <a:avLst/>
          </a:prstGeom>
          <a:noFill/>
        </p:spPr>
        <p:txBody>
          <a:bodyPr wrap="square" rtlCol="0">
            <a:spAutoFit/>
          </a:bodyPr>
          <a:lstStyle/>
          <a:p>
            <a:r>
              <a:rPr lang="en-US" dirty="0" smtClean="0"/>
              <a:t>X</a:t>
            </a:r>
            <a:endParaRPr lang="en-US" dirty="0"/>
          </a:p>
        </p:txBody>
      </p:sp>
      <p:sp>
        <p:nvSpPr>
          <p:cNvPr id="18" name="TextBox 17"/>
          <p:cNvSpPr txBox="1"/>
          <p:nvPr/>
        </p:nvSpPr>
        <p:spPr>
          <a:xfrm>
            <a:off x="705852" y="1484258"/>
            <a:ext cx="607859" cy="369332"/>
          </a:xfrm>
          <a:prstGeom prst="rect">
            <a:avLst/>
          </a:prstGeom>
          <a:noFill/>
        </p:spPr>
        <p:txBody>
          <a:bodyPr wrap="none" rtlCol="0">
            <a:spAutoFit/>
          </a:bodyPr>
          <a:lstStyle/>
          <a:p>
            <a:r>
              <a:rPr lang="en-US" dirty="0" smtClean="0"/>
              <a:t>90%</a:t>
            </a:r>
            <a:endParaRPr lang="en-US" dirty="0"/>
          </a:p>
        </p:txBody>
      </p:sp>
      <p:sp>
        <p:nvSpPr>
          <p:cNvPr id="19" name="TextBox 18"/>
          <p:cNvSpPr txBox="1"/>
          <p:nvPr/>
        </p:nvSpPr>
        <p:spPr>
          <a:xfrm>
            <a:off x="705853" y="4138318"/>
            <a:ext cx="607859" cy="369332"/>
          </a:xfrm>
          <a:prstGeom prst="rect">
            <a:avLst/>
          </a:prstGeom>
          <a:noFill/>
        </p:spPr>
        <p:txBody>
          <a:bodyPr wrap="none" rtlCol="0">
            <a:spAutoFit/>
          </a:bodyPr>
          <a:lstStyle/>
          <a:p>
            <a:r>
              <a:rPr lang="en-US" dirty="0" smtClean="0"/>
              <a:t>10%</a:t>
            </a:r>
            <a:endParaRPr lang="en-US" dirty="0"/>
          </a:p>
        </p:txBody>
      </p:sp>
      <p:sp>
        <p:nvSpPr>
          <p:cNvPr id="20" name="TextBox 19"/>
          <p:cNvSpPr txBox="1"/>
          <p:nvPr/>
        </p:nvSpPr>
        <p:spPr>
          <a:xfrm>
            <a:off x="4800491" y="0"/>
            <a:ext cx="4366773" cy="369332"/>
          </a:xfrm>
          <a:prstGeom prst="rect">
            <a:avLst/>
          </a:prstGeom>
          <a:noFill/>
        </p:spPr>
        <p:txBody>
          <a:bodyPr wrap="none" rtlCol="0">
            <a:spAutoFit/>
          </a:bodyPr>
          <a:lstStyle/>
          <a:p>
            <a:r>
              <a:rPr lang="en-US" dirty="0" smtClean="0"/>
              <a:t>Source: Ann Wylie</a:t>
            </a:r>
            <a:r>
              <a:rPr lang="en-US" smtClean="0"/>
              <a:t>, American Press Institute </a:t>
            </a:r>
            <a:endParaRPr lang="en-US"/>
          </a:p>
        </p:txBody>
      </p:sp>
      <p:sp>
        <p:nvSpPr>
          <p:cNvPr id="2" name="Rectangle 1"/>
          <p:cNvSpPr/>
          <p:nvPr/>
        </p:nvSpPr>
        <p:spPr>
          <a:xfrm>
            <a:off x="1778099" y="2813901"/>
            <a:ext cx="6659195" cy="523220"/>
          </a:xfrm>
          <a:prstGeom prst="rect">
            <a:avLst/>
          </a:prstGeom>
        </p:spPr>
        <p:txBody>
          <a:bodyPr wrap="none">
            <a:spAutoFit/>
          </a:bodyPr>
          <a:lstStyle/>
          <a:p>
            <a:pPr defTabSz="914400">
              <a:defRPr/>
            </a:pPr>
            <a:r>
              <a:rPr lang="en-US" sz="2800" dirty="0">
                <a:solidFill>
                  <a:srgbClr val="FF0000"/>
                </a:solidFill>
              </a:rPr>
              <a:t>When you write more people understand less</a:t>
            </a:r>
          </a:p>
        </p:txBody>
      </p:sp>
    </p:spTree>
    <p:extLst>
      <p:ext uri="{BB962C8B-B14F-4D97-AF65-F5344CB8AC3E}">
        <p14:creationId xmlns:p14="http://schemas.microsoft.com/office/powerpoint/2010/main" val="183708362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3349" y="252819"/>
            <a:ext cx="8544151" cy="461665"/>
          </a:xfrm>
          <a:prstGeom prst="rect">
            <a:avLst/>
          </a:prstGeom>
        </p:spPr>
        <p:txBody>
          <a:bodyPr wrap="square">
            <a:spAutoFit/>
          </a:bodyPr>
          <a:lstStyle/>
          <a:p>
            <a:r>
              <a:rPr lang="en-US" sz="2400" dirty="0" smtClean="0"/>
              <a:t>Prof Judith Butler’s winning sentence in the Bad Writing Contest…</a:t>
            </a:r>
            <a:endParaRPr lang="en-US" sz="2400" dirty="0"/>
          </a:p>
        </p:txBody>
      </p:sp>
      <p:sp>
        <p:nvSpPr>
          <p:cNvPr id="2" name="Rectangle 1"/>
          <p:cNvSpPr/>
          <p:nvPr/>
        </p:nvSpPr>
        <p:spPr>
          <a:xfrm>
            <a:off x="463350" y="954377"/>
            <a:ext cx="5841197" cy="4093428"/>
          </a:xfrm>
          <a:prstGeom prst="rect">
            <a:avLst/>
          </a:prstGeom>
        </p:spPr>
        <p:txBody>
          <a:bodyPr wrap="square">
            <a:spAutoFit/>
          </a:bodyPr>
          <a:lstStyle/>
          <a:p>
            <a:r>
              <a:rPr lang="en-US" sz="2000" b="1" dirty="0">
                <a:solidFill>
                  <a:srgbClr val="000000"/>
                </a:solidFill>
                <a:latin typeface="Times" charset="0"/>
              </a:rPr>
              <a:t>The move from a </a:t>
            </a:r>
            <a:r>
              <a:rPr lang="en-US" sz="2000" b="1" dirty="0" err="1">
                <a:solidFill>
                  <a:srgbClr val="000000"/>
                </a:solidFill>
                <a:latin typeface="Times" charset="0"/>
              </a:rPr>
              <a:t>structuralist</a:t>
            </a:r>
            <a:r>
              <a:rPr lang="en-US" sz="2000" b="1" dirty="0">
                <a:solidFill>
                  <a:srgbClr val="000000"/>
                </a:solidFill>
                <a:latin typeface="Times" charset="0"/>
              </a:rPr>
              <a:t> account in which capital is understood to structure social relations in relatively homologous ways to a view of hegemony in which power relations are subject to repetition, convergence, and </a:t>
            </a:r>
            <a:r>
              <a:rPr lang="en-US" sz="2000" b="1" dirty="0" err="1">
                <a:solidFill>
                  <a:srgbClr val="000000"/>
                </a:solidFill>
                <a:latin typeface="Times" charset="0"/>
              </a:rPr>
              <a:t>rearticulation</a:t>
            </a:r>
            <a:r>
              <a:rPr lang="en-US" sz="2000" b="1" dirty="0">
                <a:solidFill>
                  <a:srgbClr val="000000"/>
                </a:solidFill>
                <a:latin typeface="Times" charset="0"/>
              </a:rPr>
              <a:t> brought the question of temporality into the thinking of structure, and marked a shift from a form of </a:t>
            </a:r>
            <a:r>
              <a:rPr lang="en-US" sz="2000" b="1" dirty="0" err="1">
                <a:solidFill>
                  <a:srgbClr val="000000"/>
                </a:solidFill>
                <a:latin typeface="Times" charset="0"/>
              </a:rPr>
              <a:t>Althusserian</a:t>
            </a:r>
            <a:r>
              <a:rPr lang="en-US" sz="2000" b="1" dirty="0">
                <a:solidFill>
                  <a:srgbClr val="000000"/>
                </a:solidFill>
                <a:latin typeface="Times" charset="0"/>
              </a:rPr>
              <a:t> theory that takes structural totalities as theoretical objects to one in which the insights into the contingent possibility of structure inaugurate a renewed conception of hegemony as bound up with the contingent sites and strategies of the </a:t>
            </a:r>
            <a:r>
              <a:rPr lang="en-US" sz="2000" b="1" dirty="0" err="1">
                <a:solidFill>
                  <a:srgbClr val="000000"/>
                </a:solidFill>
                <a:latin typeface="Times" charset="0"/>
              </a:rPr>
              <a:t>rearticulation</a:t>
            </a:r>
            <a:r>
              <a:rPr lang="en-US" sz="2000" b="1" dirty="0">
                <a:solidFill>
                  <a:srgbClr val="000000"/>
                </a:solidFill>
                <a:latin typeface="Times" charset="0"/>
              </a:rPr>
              <a:t> of power.</a:t>
            </a:r>
            <a:endParaRPr lang="en-US" sz="2000" dirty="0"/>
          </a:p>
        </p:txBody>
      </p:sp>
      <p:sp>
        <p:nvSpPr>
          <p:cNvPr id="3" name="Rectangle 2"/>
          <p:cNvSpPr/>
          <p:nvPr/>
        </p:nvSpPr>
        <p:spPr>
          <a:xfrm>
            <a:off x="848692" y="5170115"/>
            <a:ext cx="4408258" cy="646331"/>
          </a:xfrm>
          <a:prstGeom prst="rect">
            <a:avLst/>
          </a:prstGeom>
        </p:spPr>
        <p:txBody>
          <a:bodyPr wrap="none">
            <a:spAutoFit/>
          </a:bodyPr>
          <a:lstStyle/>
          <a:p>
            <a:r>
              <a:rPr lang="en-US" dirty="0">
                <a:hlinkClick r:id="rId3"/>
              </a:rPr>
              <a:t>http://</a:t>
            </a:r>
            <a:r>
              <a:rPr lang="en-US" dirty="0" smtClean="0">
                <a:hlinkClick r:id="rId3"/>
              </a:rPr>
              <a:t>www.denisdutton.com/bad_writing.htm</a:t>
            </a:r>
            <a:endParaRPr lang="en-US" dirty="0" smtClean="0"/>
          </a:p>
          <a:p>
            <a:endParaRPr lang="en-US" dirty="0"/>
          </a:p>
        </p:txBody>
      </p:sp>
      <p:pic>
        <p:nvPicPr>
          <p:cNvPr id="5" name="Picture 4"/>
          <p:cNvPicPr>
            <a:picLocks noChangeAspect="1"/>
          </p:cNvPicPr>
          <p:nvPr/>
        </p:nvPicPr>
        <p:blipFill>
          <a:blip r:embed="rId4"/>
          <a:stretch>
            <a:fillRect/>
          </a:stretch>
        </p:blipFill>
        <p:spPr>
          <a:xfrm>
            <a:off x="6566451" y="1299260"/>
            <a:ext cx="2441050" cy="3144403"/>
          </a:xfrm>
          <a:prstGeom prst="rect">
            <a:avLst/>
          </a:prstGeom>
        </p:spPr>
      </p:pic>
    </p:spTree>
    <p:extLst>
      <p:ext uri="{BB962C8B-B14F-4D97-AF65-F5344CB8AC3E}">
        <p14:creationId xmlns:p14="http://schemas.microsoft.com/office/powerpoint/2010/main" val="15056910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4</a:t>
            </a:r>
            <a:r>
              <a:rPr lang="en-US" sz="3200" b="1" dirty="0" smtClean="0"/>
              <a:t>. Structure your writing carefully</a:t>
            </a:r>
            <a:endParaRPr lang="en-US" sz="3200" b="1" dirty="0"/>
          </a:p>
        </p:txBody>
      </p:sp>
      <p:sp>
        <p:nvSpPr>
          <p:cNvPr id="4" name="Content Placeholder 3"/>
          <p:cNvSpPr>
            <a:spLocks noGrp="1"/>
          </p:cNvSpPr>
          <p:nvPr>
            <p:ph type="body" idx="1"/>
          </p:nvPr>
        </p:nvSpPr>
        <p:spPr/>
        <p:txBody>
          <a:bodyPr/>
          <a:lstStyle/>
          <a:p>
            <a:endParaRPr lang="en-US" dirty="0" smtClean="0"/>
          </a:p>
          <a:p>
            <a:pPr fontAlgn="base"/>
            <a:endParaRPr lang="en-US" dirty="0"/>
          </a:p>
        </p:txBody>
      </p:sp>
    </p:spTree>
    <p:extLst>
      <p:ext uri="{BB962C8B-B14F-4D97-AF65-F5344CB8AC3E}">
        <p14:creationId xmlns:p14="http://schemas.microsoft.com/office/powerpoint/2010/main" val="109281491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2549237" y="1828702"/>
            <a:ext cx="3172663" cy="369332"/>
          </a:xfrm>
          <a:prstGeom prst="rect">
            <a:avLst/>
          </a:prstGeom>
          <a:noFill/>
        </p:spPr>
        <p:txBody>
          <a:bodyPr wrap="none" rtlCol="0">
            <a:spAutoFit/>
          </a:bodyPr>
          <a:lstStyle/>
          <a:p>
            <a:r>
              <a:rPr lang="en-US" dirty="0" smtClean="0"/>
              <a:t>Introduction   Methods Findings</a:t>
            </a:r>
            <a:endParaRPr lang="en-US" dirty="0"/>
          </a:p>
        </p:txBody>
      </p:sp>
      <p:pic>
        <p:nvPicPr>
          <p:cNvPr id="7" name="Picture 6"/>
          <p:cNvPicPr>
            <a:picLocks noChangeAspect="1"/>
          </p:cNvPicPr>
          <p:nvPr/>
        </p:nvPicPr>
        <p:blipFill rotWithShape="1">
          <a:blip r:embed="rId3"/>
          <a:srcRect t="48360" b="6976"/>
          <a:stretch/>
        </p:blipFill>
        <p:spPr>
          <a:xfrm>
            <a:off x="390711" y="862293"/>
            <a:ext cx="8601362" cy="2956672"/>
          </a:xfrm>
          <a:prstGeom prst="rect">
            <a:avLst/>
          </a:prstGeom>
        </p:spPr>
      </p:pic>
    </p:spTree>
    <p:extLst>
      <p:ext uri="{BB962C8B-B14F-4D97-AF65-F5344CB8AC3E}">
        <p14:creationId xmlns:p14="http://schemas.microsoft.com/office/powerpoint/2010/main" val="63033087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087465" y="1379620"/>
            <a:ext cx="2895445" cy="3080753"/>
          </a:xfrm>
          <a:prstGeom prst="rect">
            <a:avLst/>
          </a:prstGeom>
        </p:spPr>
      </p:pic>
      <p:pic>
        <p:nvPicPr>
          <p:cNvPr id="6" name="Picture 5"/>
          <p:cNvPicPr>
            <a:picLocks noChangeAspect="1"/>
          </p:cNvPicPr>
          <p:nvPr/>
        </p:nvPicPr>
        <p:blipFill>
          <a:blip r:embed="rId3"/>
          <a:stretch>
            <a:fillRect/>
          </a:stretch>
        </p:blipFill>
        <p:spPr>
          <a:xfrm>
            <a:off x="661736" y="1082174"/>
            <a:ext cx="4741929" cy="3378200"/>
          </a:xfrm>
          <a:prstGeom prst="rect">
            <a:avLst/>
          </a:prstGeom>
        </p:spPr>
      </p:pic>
    </p:spTree>
    <p:extLst>
      <p:ext uri="{BB962C8B-B14F-4D97-AF65-F5344CB8AC3E}">
        <p14:creationId xmlns:p14="http://schemas.microsoft.com/office/powerpoint/2010/main" val="12284244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0760" y="502024"/>
            <a:ext cx="5803030" cy="4894729"/>
          </a:xfrm>
          <a:prstGeom prst="rect">
            <a:avLst/>
          </a:prstGeom>
        </p:spPr>
      </p:pic>
      <p:cxnSp>
        <p:nvCxnSpPr>
          <p:cNvPr id="11" name="Straight Connector 10"/>
          <p:cNvCxnSpPr/>
          <p:nvPr/>
        </p:nvCxnSpPr>
        <p:spPr>
          <a:xfrm flipH="1">
            <a:off x="6355977" y="2949388"/>
            <a:ext cx="1550894" cy="457201"/>
          </a:xfrm>
          <a:prstGeom prst="line">
            <a:avLst/>
          </a:prstGeom>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H="1">
            <a:off x="6454588" y="3406589"/>
            <a:ext cx="1452283" cy="304799"/>
          </a:xfrm>
          <a:prstGeom prst="line">
            <a:avLst/>
          </a:prstGeom>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8005482" y="2760258"/>
            <a:ext cx="1082348" cy="646331"/>
          </a:xfrm>
          <a:prstGeom prst="rect">
            <a:avLst/>
          </a:prstGeom>
          <a:noFill/>
        </p:spPr>
        <p:txBody>
          <a:bodyPr wrap="none" rtlCol="0">
            <a:spAutoFit/>
          </a:bodyPr>
          <a:lstStyle/>
          <a:p>
            <a:r>
              <a:rPr lang="en-US" dirty="0" smtClean="0"/>
              <a:t>Signposts</a:t>
            </a:r>
          </a:p>
          <a:p>
            <a:r>
              <a:rPr lang="en-US" dirty="0" smtClean="0"/>
              <a:t>structure</a:t>
            </a:r>
            <a:endParaRPr lang="en-US" dirty="0"/>
          </a:p>
        </p:txBody>
      </p:sp>
      <p:sp>
        <p:nvSpPr>
          <p:cNvPr id="18" name="TextBox 17"/>
          <p:cNvSpPr txBox="1"/>
          <p:nvPr/>
        </p:nvSpPr>
        <p:spPr>
          <a:xfrm>
            <a:off x="7476565" y="1953434"/>
            <a:ext cx="1409360" cy="646331"/>
          </a:xfrm>
          <a:prstGeom prst="rect">
            <a:avLst/>
          </a:prstGeom>
          <a:noFill/>
        </p:spPr>
        <p:txBody>
          <a:bodyPr wrap="none" rtlCol="0">
            <a:spAutoFit/>
          </a:bodyPr>
          <a:lstStyle/>
          <a:p>
            <a:r>
              <a:rPr lang="en-US" dirty="0" smtClean="0"/>
              <a:t>Gives central</a:t>
            </a:r>
          </a:p>
          <a:p>
            <a:r>
              <a:rPr lang="en-US" dirty="0" smtClean="0"/>
              <a:t>argument</a:t>
            </a:r>
            <a:endParaRPr lang="en-US" dirty="0"/>
          </a:p>
        </p:txBody>
      </p:sp>
      <p:cxnSp>
        <p:nvCxnSpPr>
          <p:cNvPr id="20" name="Straight Connector 19"/>
          <p:cNvCxnSpPr>
            <a:stCxn id="18" idx="1"/>
          </p:cNvCxnSpPr>
          <p:nvPr/>
        </p:nvCxnSpPr>
        <p:spPr>
          <a:xfrm flipH="1">
            <a:off x="5432613" y="2276600"/>
            <a:ext cx="2043952" cy="672788"/>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177350" y="4598355"/>
            <a:ext cx="1947969" cy="369332"/>
          </a:xfrm>
          <a:prstGeom prst="rect">
            <a:avLst/>
          </a:prstGeom>
          <a:noFill/>
        </p:spPr>
        <p:txBody>
          <a:bodyPr wrap="none" rtlCol="0">
            <a:spAutoFit/>
          </a:bodyPr>
          <a:lstStyle/>
          <a:p>
            <a:r>
              <a:rPr lang="en-US" dirty="0" smtClean="0"/>
              <a:t>Suggests relevance</a:t>
            </a:r>
            <a:endParaRPr lang="en-US" dirty="0"/>
          </a:p>
        </p:txBody>
      </p:sp>
      <p:cxnSp>
        <p:nvCxnSpPr>
          <p:cNvPr id="9" name="Straight Connector 8"/>
          <p:cNvCxnSpPr/>
          <p:nvPr/>
        </p:nvCxnSpPr>
        <p:spPr>
          <a:xfrm flipH="1">
            <a:off x="5848519" y="4783021"/>
            <a:ext cx="1452283" cy="304799"/>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5173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Structural features</a:t>
            </a:r>
            <a:endParaRPr lang="en-US" dirty="0"/>
          </a:p>
        </p:txBody>
      </p:sp>
      <p:sp>
        <p:nvSpPr>
          <p:cNvPr id="7" name="Content Placeholder 6"/>
          <p:cNvSpPr>
            <a:spLocks noGrp="1"/>
          </p:cNvSpPr>
          <p:nvPr>
            <p:ph sz="half" idx="1"/>
          </p:nvPr>
        </p:nvSpPr>
        <p:spPr/>
        <p:txBody>
          <a:bodyPr/>
          <a:lstStyle/>
          <a:p>
            <a:r>
              <a:rPr lang="en-US" dirty="0" smtClean="0"/>
              <a:t>Abstracts</a:t>
            </a:r>
          </a:p>
          <a:p>
            <a:r>
              <a:rPr lang="en-US" dirty="0" smtClean="0"/>
              <a:t>Key words</a:t>
            </a:r>
          </a:p>
          <a:p>
            <a:r>
              <a:rPr lang="en-US" dirty="0" smtClean="0"/>
              <a:t>Sub headings</a:t>
            </a:r>
          </a:p>
          <a:p>
            <a:r>
              <a:rPr lang="en-US" dirty="0" smtClean="0"/>
              <a:t>Paragraphs</a:t>
            </a:r>
          </a:p>
          <a:p>
            <a:r>
              <a:rPr lang="en-US" dirty="0" smtClean="0"/>
              <a:t>Tables</a:t>
            </a:r>
          </a:p>
          <a:p>
            <a:r>
              <a:rPr lang="en-US" dirty="0" smtClean="0"/>
              <a:t>Figures</a:t>
            </a:r>
          </a:p>
          <a:p>
            <a:r>
              <a:rPr lang="en-US" dirty="0" smtClean="0"/>
              <a:t>Appendices</a:t>
            </a:r>
            <a:endParaRPr lang="en-US" dirty="0"/>
          </a:p>
        </p:txBody>
      </p:sp>
      <p:sp>
        <p:nvSpPr>
          <p:cNvPr id="8" name="Content Placeholder 7"/>
          <p:cNvSpPr>
            <a:spLocks noGrp="1"/>
          </p:cNvSpPr>
          <p:nvPr>
            <p:ph sz="half" idx="2"/>
          </p:nvPr>
        </p:nvSpPr>
        <p:spPr/>
        <p:txBody>
          <a:bodyPr/>
          <a:lstStyle/>
          <a:p>
            <a:endParaRPr lang="en-US"/>
          </a:p>
        </p:txBody>
      </p:sp>
      <p:pic>
        <p:nvPicPr>
          <p:cNvPr id="10" name="Picture 9"/>
          <p:cNvPicPr>
            <a:picLocks noChangeAspect="1"/>
          </p:cNvPicPr>
          <p:nvPr/>
        </p:nvPicPr>
        <p:blipFill>
          <a:blip r:embed="rId3"/>
          <a:stretch>
            <a:fillRect/>
          </a:stretch>
        </p:blipFill>
        <p:spPr>
          <a:xfrm>
            <a:off x="3785937" y="1760622"/>
            <a:ext cx="5058610" cy="3213100"/>
          </a:xfrm>
          <a:prstGeom prst="rect">
            <a:avLst/>
          </a:prstGeom>
        </p:spPr>
      </p:pic>
    </p:spTree>
    <p:extLst>
      <p:ext uri="{BB962C8B-B14F-4D97-AF65-F5344CB8AC3E}">
        <p14:creationId xmlns:p14="http://schemas.microsoft.com/office/powerpoint/2010/main" val="170430465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6086" y="688969"/>
            <a:ext cx="6819046" cy="4921417"/>
          </a:xfrm>
          <a:prstGeom prst="rect">
            <a:avLst/>
          </a:prstGeom>
        </p:spPr>
        <p:style>
          <a:lnRef idx="2">
            <a:schemeClr val="accent1"/>
          </a:lnRef>
          <a:fillRef idx="1">
            <a:schemeClr val="lt1"/>
          </a:fillRef>
          <a:effectRef idx="0">
            <a:schemeClr val="accent1"/>
          </a:effectRef>
          <a:fontRef idx="minor">
            <a:schemeClr val="dk1"/>
          </a:fontRef>
        </p:style>
      </p:pic>
      <p:sp>
        <p:nvSpPr>
          <p:cNvPr id="6" name="TextBox 5"/>
          <p:cNvSpPr txBox="1"/>
          <p:nvPr/>
        </p:nvSpPr>
        <p:spPr>
          <a:xfrm>
            <a:off x="976393" y="170481"/>
            <a:ext cx="8209427" cy="369332"/>
          </a:xfrm>
          <a:prstGeom prst="rect">
            <a:avLst/>
          </a:prstGeom>
          <a:noFill/>
        </p:spPr>
        <p:txBody>
          <a:bodyPr wrap="none" rtlCol="0">
            <a:spAutoFit/>
          </a:bodyPr>
          <a:lstStyle/>
          <a:p>
            <a:r>
              <a:rPr lang="en-US" dirty="0" smtClean="0"/>
              <a:t>Task: here is a live article I am editing – how many errors can you spot in 30 seconds?</a:t>
            </a:r>
            <a:endParaRPr lang="en-US" dirty="0"/>
          </a:p>
        </p:txBody>
      </p:sp>
    </p:spTree>
    <p:extLst>
      <p:ext uri="{BB962C8B-B14F-4D97-AF65-F5344CB8AC3E}">
        <p14:creationId xmlns:p14="http://schemas.microsoft.com/office/powerpoint/2010/main" val="16153454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How do you improve your academic writing?</a:t>
            </a:r>
            <a:endParaRPr lang="en-US" dirty="0"/>
          </a:p>
        </p:txBody>
      </p:sp>
      <p:sp>
        <p:nvSpPr>
          <p:cNvPr id="6" name="Text Placeholder 5"/>
          <p:cNvSpPr>
            <a:spLocks noGrp="1"/>
          </p:cNvSpPr>
          <p:nvPr>
            <p:ph type="body" idx="1"/>
          </p:nvPr>
        </p:nvSpPr>
        <p:spPr/>
        <p:txBody>
          <a:bodyPr/>
          <a:lstStyle/>
          <a:p>
            <a:endParaRPr lang="en-US"/>
          </a:p>
        </p:txBody>
      </p:sp>
    </p:spTree>
    <p:extLst>
      <p:ext uri="{BB962C8B-B14F-4D97-AF65-F5344CB8AC3E}">
        <p14:creationId xmlns:p14="http://schemas.microsoft.com/office/powerpoint/2010/main" val="14914636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r="39268"/>
          <a:stretch/>
        </p:blipFill>
        <p:spPr>
          <a:xfrm>
            <a:off x="1" y="272472"/>
            <a:ext cx="4141350" cy="2292308"/>
          </a:xfrm>
          <a:prstGeom prst="rect">
            <a:avLst/>
          </a:prstGeom>
        </p:spPr>
      </p:pic>
      <p:sp>
        <p:nvSpPr>
          <p:cNvPr id="5" name="Rectangle 4"/>
          <p:cNvSpPr/>
          <p:nvPr/>
        </p:nvSpPr>
        <p:spPr>
          <a:xfrm>
            <a:off x="193963" y="5184016"/>
            <a:ext cx="8950037" cy="646331"/>
          </a:xfrm>
          <a:prstGeom prst="rect">
            <a:avLst/>
          </a:prstGeom>
        </p:spPr>
        <p:txBody>
          <a:bodyPr wrap="square">
            <a:spAutoFit/>
          </a:bodyPr>
          <a:lstStyle/>
          <a:p>
            <a:r>
              <a:rPr lang="en-US" dirty="0">
                <a:hlinkClick r:id="rId3"/>
              </a:rPr>
              <a:t>https://</a:t>
            </a:r>
            <a:r>
              <a:rPr lang="en-US" dirty="0" smtClean="0">
                <a:hlinkClick r:id="rId3"/>
              </a:rPr>
              <a:t>www.publishingcampus.elsevier.com/pages/3/Colleges/College-of-Skills-Training.html</a:t>
            </a:r>
            <a:endParaRPr lang="en-US" dirty="0" smtClean="0"/>
          </a:p>
          <a:p>
            <a:endParaRPr lang="en-US"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84917" y="1388295"/>
            <a:ext cx="7159083" cy="3448437"/>
          </a:xfrm>
          <a:prstGeom prst="rect">
            <a:avLst/>
          </a:prstGeom>
        </p:spPr>
      </p:pic>
    </p:spTree>
    <p:extLst>
      <p:ext uri="{BB962C8B-B14F-4D97-AF65-F5344CB8AC3E}">
        <p14:creationId xmlns:p14="http://schemas.microsoft.com/office/powerpoint/2010/main" val="15084924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60895" y="309966"/>
            <a:ext cx="6912244" cy="5188792"/>
          </a:xfrm>
          <a:prstGeom prst="rect">
            <a:avLst/>
          </a:prstGeom>
        </p:spPr>
      </p:pic>
      <p:sp>
        <p:nvSpPr>
          <p:cNvPr id="5" name="TextBox 4"/>
          <p:cNvSpPr txBox="1"/>
          <p:nvPr/>
        </p:nvSpPr>
        <p:spPr>
          <a:xfrm>
            <a:off x="3741191" y="3595606"/>
            <a:ext cx="1351652" cy="646331"/>
          </a:xfrm>
          <a:prstGeom prst="rect">
            <a:avLst/>
          </a:prstGeom>
          <a:solidFill>
            <a:schemeClr val="accent2"/>
          </a:solidFill>
        </p:spPr>
        <p:txBody>
          <a:bodyPr wrap="none" rtlCol="0">
            <a:spAutoFit/>
          </a:bodyPr>
          <a:lstStyle/>
          <a:p>
            <a:r>
              <a:rPr lang="en-US" dirty="0" smtClean="0"/>
              <a:t>Improving</a:t>
            </a:r>
          </a:p>
          <a:p>
            <a:r>
              <a:rPr lang="en-US" dirty="0" smtClean="0"/>
              <a:t>performance</a:t>
            </a:r>
            <a:endParaRPr lang="en-US" dirty="0"/>
          </a:p>
        </p:txBody>
      </p:sp>
    </p:spTree>
    <p:extLst>
      <p:ext uri="{BB962C8B-B14F-4D97-AF65-F5344CB8AC3E}">
        <p14:creationId xmlns:p14="http://schemas.microsoft.com/office/powerpoint/2010/main" val="186175118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Autofit/>
          </a:bodyPr>
          <a:lstStyle/>
          <a:p>
            <a:r>
              <a:rPr lang="en-US" sz="2800" dirty="0" smtClean="0"/>
              <a:t>Always get someone else to (pre) proof read your work</a:t>
            </a:r>
            <a:endParaRPr lang="en-US" sz="2800" dirty="0"/>
          </a:p>
        </p:txBody>
      </p:sp>
      <p:sp>
        <p:nvSpPr>
          <p:cNvPr id="3" name="Content Placeholder 2"/>
          <p:cNvSpPr>
            <a:spLocks noGrp="1"/>
          </p:cNvSpPr>
          <p:nvPr>
            <p:ph idx="1"/>
          </p:nvPr>
        </p:nvSpPr>
        <p:spPr>
          <a:xfrm>
            <a:off x="457200" y="1728653"/>
            <a:ext cx="8229600" cy="3720736"/>
          </a:xfrm>
        </p:spPr>
        <p:txBody>
          <a:bodyPr>
            <a:normAutofit/>
          </a:bodyPr>
          <a:lstStyle/>
          <a:p>
            <a:r>
              <a:rPr lang="en-US" sz="2800" dirty="0" smtClean="0"/>
              <a:t>Do you agree…it is always easier to detect problems in other people’s work?</a:t>
            </a:r>
          </a:p>
          <a:p>
            <a:endParaRPr lang="en-US" sz="2800" dirty="0" smtClean="0"/>
          </a:p>
          <a:p>
            <a:r>
              <a:rPr lang="en-US" sz="2800" dirty="0" smtClean="0"/>
              <a:t>‘Learning </a:t>
            </a:r>
            <a:r>
              <a:rPr lang="en-US" sz="2800" dirty="0"/>
              <a:t>to read what one has written as if it was written by someone else, and with a view to offering a critical appraisal, is the single most important skill that academic authors must learn, whether they are professionals or </a:t>
            </a:r>
            <a:r>
              <a:rPr lang="en-US" sz="2800" dirty="0" smtClean="0"/>
              <a:t>students’ (Fairbairn, 2011)</a:t>
            </a:r>
          </a:p>
          <a:p>
            <a:pPr marL="0" indent="0">
              <a:buNone/>
            </a:pPr>
            <a:endParaRPr lang="en-US" dirty="0" smtClean="0"/>
          </a:p>
          <a:p>
            <a:pPr marL="0" indent="0">
              <a:buNone/>
            </a:pPr>
            <a:endParaRPr lang="en-US" dirty="0"/>
          </a:p>
        </p:txBody>
      </p:sp>
    </p:spTree>
    <p:extLst>
      <p:ext uri="{BB962C8B-B14F-4D97-AF65-F5344CB8AC3E}">
        <p14:creationId xmlns:p14="http://schemas.microsoft.com/office/powerpoint/2010/main" val="363112784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381000"/>
            <a:ext cx="1955800" cy="1955800"/>
          </a:xfrm>
          <a:prstGeom prst="rect">
            <a:avLst/>
          </a:prstGeom>
        </p:spPr>
      </p:pic>
      <p:pic>
        <p:nvPicPr>
          <p:cNvPr id="6" name="Picture 5"/>
          <p:cNvPicPr>
            <a:picLocks noChangeAspect="1"/>
          </p:cNvPicPr>
          <p:nvPr/>
        </p:nvPicPr>
        <p:blipFill>
          <a:blip r:embed="rId3"/>
          <a:stretch>
            <a:fillRect/>
          </a:stretch>
        </p:blipFill>
        <p:spPr>
          <a:xfrm rot="894247">
            <a:off x="1351175" y="502740"/>
            <a:ext cx="1912169" cy="1912169"/>
          </a:xfrm>
          <a:prstGeom prst="rect">
            <a:avLst/>
          </a:prstGeom>
        </p:spPr>
      </p:pic>
      <p:pic>
        <p:nvPicPr>
          <p:cNvPr id="7" name="Picture 6"/>
          <p:cNvPicPr>
            <a:picLocks noChangeAspect="1"/>
          </p:cNvPicPr>
          <p:nvPr/>
        </p:nvPicPr>
        <p:blipFill>
          <a:blip r:embed="rId4"/>
          <a:stretch>
            <a:fillRect/>
          </a:stretch>
        </p:blipFill>
        <p:spPr>
          <a:xfrm rot="20596084">
            <a:off x="555698" y="1511300"/>
            <a:ext cx="2006600" cy="2006600"/>
          </a:xfrm>
          <a:prstGeom prst="rect">
            <a:avLst/>
          </a:prstGeom>
        </p:spPr>
      </p:pic>
      <p:sp>
        <p:nvSpPr>
          <p:cNvPr id="8" name="TextBox 7"/>
          <p:cNvSpPr txBox="1"/>
          <p:nvPr/>
        </p:nvSpPr>
        <p:spPr>
          <a:xfrm>
            <a:off x="368300" y="4699000"/>
            <a:ext cx="8218917" cy="369332"/>
          </a:xfrm>
          <a:prstGeom prst="rect">
            <a:avLst/>
          </a:prstGeom>
          <a:noFill/>
        </p:spPr>
        <p:txBody>
          <a:bodyPr wrap="none" rtlCol="0">
            <a:spAutoFit/>
          </a:bodyPr>
          <a:lstStyle/>
          <a:p>
            <a:r>
              <a:rPr lang="en-US" dirty="0" smtClean="0"/>
              <a:t>Read examples of high-quality texts in series and reputable abstracts/articles in journals</a:t>
            </a:r>
            <a:endParaRPr lang="en-US" dirty="0"/>
          </a:p>
        </p:txBody>
      </p:sp>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24068" y="546100"/>
            <a:ext cx="4646832" cy="2847615"/>
          </a:xfrm>
          <a:prstGeom prst="rect">
            <a:avLst/>
          </a:prstGeom>
        </p:spPr>
      </p:pic>
    </p:spTree>
    <p:extLst>
      <p:ext uri="{BB962C8B-B14F-4D97-AF65-F5344CB8AC3E}">
        <p14:creationId xmlns:p14="http://schemas.microsoft.com/office/powerpoint/2010/main" val="3322693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t>Why are articles rejected?</a:t>
            </a:r>
            <a:endParaRPr lang="en-US" sz="3600" dirty="0"/>
          </a:p>
        </p:txBody>
      </p:sp>
      <p:sp>
        <p:nvSpPr>
          <p:cNvPr id="3" name="Content Placeholder 2"/>
          <p:cNvSpPr>
            <a:spLocks noGrp="1"/>
          </p:cNvSpPr>
          <p:nvPr>
            <p:ph idx="1"/>
          </p:nvPr>
        </p:nvSpPr>
        <p:spPr>
          <a:xfrm>
            <a:off x="457200" y="1600201"/>
            <a:ext cx="4696691" cy="3917032"/>
          </a:xfrm>
        </p:spPr>
        <p:txBody>
          <a:bodyPr>
            <a:normAutofit fontScale="70000" lnSpcReduction="20000"/>
          </a:bodyPr>
          <a:lstStyle/>
          <a:p>
            <a:r>
              <a:rPr lang="en-US" dirty="0" smtClean="0"/>
              <a:t>Fails technical screening</a:t>
            </a:r>
          </a:p>
          <a:p>
            <a:r>
              <a:rPr lang="en-US" dirty="0" smtClean="0"/>
              <a:t>Not in keeping with Journal scope/aims</a:t>
            </a:r>
          </a:p>
          <a:p>
            <a:r>
              <a:rPr lang="en-US" dirty="0" smtClean="0"/>
              <a:t>Poor argumentation</a:t>
            </a:r>
          </a:p>
          <a:p>
            <a:r>
              <a:rPr lang="en-US" dirty="0" smtClean="0"/>
              <a:t>Lack of evidence/poor methodology</a:t>
            </a:r>
          </a:p>
          <a:p>
            <a:r>
              <a:rPr lang="en-US" dirty="0" smtClean="0"/>
              <a:t>Poor language</a:t>
            </a:r>
          </a:p>
          <a:p>
            <a:r>
              <a:rPr lang="en-US" dirty="0" smtClean="0"/>
              <a:t>Boring</a:t>
            </a:r>
          </a:p>
          <a:p>
            <a:endParaRPr lang="en-US" dirty="0"/>
          </a:p>
          <a:p>
            <a:pPr lvl="1"/>
            <a:r>
              <a:rPr lang="en-US" dirty="0" smtClean="0"/>
              <a:t>Revise and resubmit</a:t>
            </a:r>
          </a:p>
          <a:p>
            <a:pPr lvl="1"/>
            <a:r>
              <a:rPr lang="en-US" dirty="0" smtClean="0"/>
              <a:t>Remember when you read published papers you never see the drafts</a:t>
            </a:r>
            <a:endParaRPr lang="en-US" dirty="0"/>
          </a:p>
        </p:txBody>
      </p:sp>
      <p:pic>
        <p:nvPicPr>
          <p:cNvPr id="4" name="Picture 3"/>
          <p:cNvPicPr>
            <a:picLocks noChangeAspect="1"/>
          </p:cNvPicPr>
          <p:nvPr/>
        </p:nvPicPr>
        <p:blipFill>
          <a:blip r:embed="rId3"/>
          <a:stretch>
            <a:fillRect/>
          </a:stretch>
        </p:blipFill>
        <p:spPr>
          <a:xfrm>
            <a:off x="5281027" y="3788488"/>
            <a:ext cx="2966255" cy="1379444"/>
          </a:xfrm>
          <a:prstGeom prst="rect">
            <a:avLst/>
          </a:prstGeom>
        </p:spPr>
      </p:pic>
      <p:pic>
        <p:nvPicPr>
          <p:cNvPr id="5" name="Picture 4" descr="Screen Shot 2017-05-05 at 08.29.05.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710751">
            <a:off x="5085455" y="2161210"/>
            <a:ext cx="3675557" cy="910414"/>
          </a:xfrm>
          <a:prstGeom prst="rect">
            <a:avLst/>
          </a:prstGeom>
        </p:spPr>
        <p:style>
          <a:lnRef idx="2">
            <a:schemeClr val="dk1"/>
          </a:lnRef>
          <a:fillRef idx="1">
            <a:schemeClr val="lt1"/>
          </a:fillRef>
          <a:effectRef idx="0">
            <a:schemeClr val="dk1"/>
          </a:effectRef>
          <a:fontRef idx="minor">
            <a:schemeClr val="dk1"/>
          </a:fontRef>
        </p:style>
      </p:pic>
    </p:spTree>
    <p:extLst>
      <p:ext uri="{BB962C8B-B14F-4D97-AF65-F5344CB8AC3E}">
        <p14:creationId xmlns:p14="http://schemas.microsoft.com/office/powerpoint/2010/main" val="32633652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5300"/>
            <a:ext cx="9144000" cy="5857103"/>
          </a:xfrm>
          <a:prstGeom prst="rect">
            <a:avLst/>
          </a:prstGeom>
        </p:spPr>
      </p:pic>
    </p:spTree>
    <p:extLst>
      <p:ext uri="{BB962C8B-B14F-4D97-AF65-F5344CB8AC3E}">
        <p14:creationId xmlns:p14="http://schemas.microsoft.com/office/powerpoint/2010/main" val="472089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000" y="76200"/>
            <a:ext cx="8369300" cy="6705600"/>
          </a:xfrm>
          <a:prstGeom prst="rect">
            <a:avLst/>
          </a:prstGeom>
        </p:spPr>
      </p:pic>
    </p:spTree>
    <p:extLst>
      <p:ext uri="{BB962C8B-B14F-4D97-AF65-F5344CB8AC3E}">
        <p14:creationId xmlns:p14="http://schemas.microsoft.com/office/powerpoint/2010/main" val="17143521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Useful references</a:t>
            </a:r>
            <a:endParaRPr lang="en-US" dirty="0"/>
          </a:p>
        </p:txBody>
      </p:sp>
      <p:sp>
        <p:nvSpPr>
          <p:cNvPr id="3" name="Content Placeholder 2"/>
          <p:cNvSpPr>
            <a:spLocks noGrp="1"/>
          </p:cNvSpPr>
          <p:nvPr>
            <p:ph idx="1"/>
          </p:nvPr>
        </p:nvSpPr>
        <p:spPr>
          <a:xfrm>
            <a:off x="457201" y="1600201"/>
            <a:ext cx="4559300" cy="3917032"/>
          </a:xfrm>
        </p:spPr>
        <p:txBody>
          <a:bodyPr>
            <a:normAutofit fontScale="77500" lnSpcReduction="20000"/>
          </a:bodyPr>
          <a:lstStyle/>
          <a:p>
            <a:r>
              <a:rPr lang="en-US" dirty="0">
                <a:hlinkClick r:id="rId2"/>
              </a:rPr>
              <a:t>https://</a:t>
            </a:r>
            <a:r>
              <a:rPr lang="en-US" dirty="0" smtClean="0">
                <a:hlinkClick r:id="rId2"/>
              </a:rPr>
              <a:t>twitter.com/WriteThatPhD</a:t>
            </a:r>
            <a:endParaRPr lang="en-US" dirty="0" smtClean="0"/>
          </a:p>
          <a:p>
            <a:r>
              <a:rPr lang="en-US" dirty="0">
                <a:hlinkClick r:id="rId3"/>
              </a:rPr>
              <a:t>http://plainlanguagenetwork.org/plain-language/what-is-plain-language</a:t>
            </a:r>
            <a:r>
              <a:rPr lang="en-US" dirty="0" smtClean="0">
                <a:hlinkClick r:id="rId3"/>
              </a:rPr>
              <a:t>/</a:t>
            </a:r>
            <a:endParaRPr lang="en-US" dirty="0" smtClean="0"/>
          </a:p>
          <a:p>
            <a:r>
              <a:rPr lang="en-US" dirty="0">
                <a:hlinkClick r:id="rId4"/>
              </a:rPr>
              <a:t>http://www.plainenglish.co.uk</a:t>
            </a:r>
            <a:r>
              <a:rPr lang="en-US" dirty="0" smtClean="0">
                <a:hlinkClick r:id="rId4"/>
              </a:rPr>
              <a:t>/</a:t>
            </a:r>
            <a:endParaRPr lang="en-US" dirty="0" smtClean="0"/>
          </a:p>
          <a:p>
            <a:r>
              <a:rPr lang="en-US" dirty="0">
                <a:hlinkClick r:id="rId5"/>
              </a:rPr>
              <a:t>https://</a:t>
            </a:r>
            <a:r>
              <a:rPr lang="en-US" dirty="0" smtClean="0">
                <a:hlinkClick r:id="rId5"/>
              </a:rPr>
              <a:t>www.academic-toolkit.com/downloads</a:t>
            </a:r>
            <a:endParaRPr lang="en-US" dirty="0" smtClean="0"/>
          </a:p>
          <a:p>
            <a:r>
              <a:rPr lang="en-US" dirty="0" smtClean="0"/>
              <a:t>Writing </a:t>
            </a:r>
            <a:r>
              <a:rPr lang="en-US" dirty="0"/>
              <a:t>scholarly articles - </a:t>
            </a:r>
            <a:r>
              <a:rPr lang="en-US" dirty="0">
                <a:hlinkClick r:id="rId6"/>
              </a:rPr>
              <a:t>http://www.gla.ac.uk/media/</a:t>
            </a:r>
            <a:r>
              <a:rPr lang="en-US" dirty="0" smtClean="0">
                <a:hlinkClick r:id="rId6"/>
              </a:rPr>
              <a:t>media_41223_en.pdf</a:t>
            </a:r>
            <a:endParaRPr lang="en-US" dirty="0" smtClean="0"/>
          </a:p>
          <a:p>
            <a:endParaRPr lang="en-US" dirty="0" smtClean="0"/>
          </a:p>
          <a:p>
            <a:endParaRPr lang="en-US" dirty="0"/>
          </a:p>
        </p:txBody>
      </p:sp>
      <p:pic>
        <p:nvPicPr>
          <p:cNvPr id="4" name="Picture 3"/>
          <p:cNvPicPr>
            <a:picLocks noChangeAspect="1"/>
          </p:cNvPicPr>
          <p:nvPr/>
        </p:nvPicPr>
        <p:blipFill>
          <a:blip r:embed="rId7"/>
          <a:stretch>
            <a:fillRect/>
          </a:stretch>
        </p:blipFill>
        <p:spPr>
          <a:xfrm>
            <a:off x="5918200" y="1397000"/>
            <a:ext cx="2692400" cy="4064000"/>
          </a:xfrm>
          <a:prstGeom prst="rect">
            <a:avLst/>
          </a:prstGeom>
        </p:spPr>
      </p:pic>
    </p:spTree>
    <p:extLst>
      <p:ext uri="{BB962C8B-B14F-4D97-AF65-F5344CB8AC3E}">
        <p14:creationId xmlns:p14="http://schemas.microsoft.com/office/powerpoint/2010/main" val="9920110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reen Shot 2015-11-20 at 12.57.13.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7168" y="693387"/>
            <a:ext cx="7274229" cy="3504145"/>
          </a:xfrm>
          <a:prstGeom prst="rect">
            <a:avLst/>
          </a:prstGeom>
        </p:spPr>
      </p:pic>
      <p:sp>
        <p:nvSpPr>
          <p:cNvPr id="8" name="Rectangle 7"/>
          <p:cNvSpPr/>
          <p:nvPr/>
        </p:nvSpPr>
        <p:spPr>
          <a:xfrm>
            <a:off x="0" y="4437368"/>
            <a:ext cx="9144000" cy="646331"/>
          </a:xfrm>
          <a:prstGeom prst="rect">
            <a:avLst/>
          </a:prstGeom>
        </p:spPr>
        <p:txBody>
          <a:bodyPr wrap="square">
            <a:spAutoFit/>
          </a:bodyPr>
          <a:lstStyle/>
          <a:p>
            <a:pPr algn="ctr"/>
            <a:r>
              <a:rPr lang="en-US" dirty="0" err="1" smtClean="0"/>
              <a:t>Mazieres</a:t>
            </a:r>
            <a:r>
              <a:rPr lang="en-US" dirty="0" smtClean="0"/>
              <a:t> and Kohler (2005) ‘GMOYFML’ in</a:t>
            </a:r>
          </a:p>
          <a:p>
            <a:pPr algn="ctr"/>
            <a:r>
              <a:rPr lang="en-US" i="1" dirty="0" smtClean="0"/>
              <a:t>International </a:t>
            </a:r>
            <a:r>
              <a:rPr lang="en-US" i="1" dirty="0"/>
              <a:t>Journal of Advanced Computer </a:t>
            </a:r>
            <a:r>
              <a:rPr lang="en-US" i="1" dirty="0" smtClean="0"/>
              <a:t>Technology</a:t>
            </a:r>
            <a:r>
              <a:rPr lang="en-US" dirty="0" smtClean="0"/>
              <a:t> </a:t>
            </a:r>
            <a:endParaRPr lang="en-US" dirty="0"/>
          </a:p>
        </p:txBody>
      </p:sp>
    </p:spTree>
    <p:extLst>
      <p:ext uri="{BB962C8B-B14F-4D97-AF65-F5344CB8AC3E}">
        <p14:creationId xmlns:p14="http://schemas.microsoft.com/office/powerpoint/2010/main" val="1138698438"/>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875</TotalTime>
  <Words>1519</Words>
  <Application>Microsoft Macintosh PowerPoint</Application>
  <PresentationFormat>On-screen Show (4:3)</PresentationFormat>
  <Paragraphs>211</Paragraphs>
  <Slides>42</Slides>
  <Notes>20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Calibri</vt:lpstr>
      <vt:lpstr>Myriad Pro</vt:lpstr>
      <vt:lpstr>Times</vt:lpstr>
      <vt:lpstr>Arial</vt:lpstr>
      <vt:lpstr>20140311PresentationUWTSDTemplate</vt:lpstr>
      <vt:lpstr>PowerPoint Presentation</vt:lpstr>
      <vt:lpstr>Four areas: PALS</vt:lpstr>
      <vt:lpstr>1. Be clear about why you are writing</vt:lpstr>
      <vt:lpstr>State your purpose at the outset</vt:lpstr>
      <vt:lpstr>PowerPoint Presentation</vt:lpstr>
      <vt:lpstr>Begin with a genuine interest Genuine topics for academic papers</vt:lpstr>
      <vt:lpstr>PowerPoint Presentation</vt:lpstr>
      <vt:lpstr>PowerPoint Presentation</vt:lpstr>
      <vt:lpstr>PowerPoint Presentation</vt:lpstr>
      <vt:lpstr>PowerPoint Presentation</vt:lpstr>
      <vt:lpstr>2. Think about the Audience (reader, listener)</vt:lpstr>
      <vt:lpstr>How many academic peer-reviewed journals are there in the world? In science alone…</vt:lpstr>
      <vt:lpstr>PowerPoint Presentation</vt:lpstr>
      <vt:lpstr>Choose your journal carefully</vt:lpstr>
      <vt:lpstr>Audience</vt:lpstr>
      <vt:lpstr>If writing on websites</vt:lpstr>
      <vt:lpstr>PowerPoint Presentation</vt:lpstr>
      <vt:lpstr>Which is the better website communication and why?</vt:lpstr>
      <vt:lpstr>3. Communicate clearly and concisely</vt:lpstr>
      <vt:lpstr>The main advantages of plain English are</vt:lpstr>
      <vt:lpstr>Task: discuss which of these two sentences are easier to read and why?</vt:lpstr>
      <vt:lpstr>Task: try to explain these phrases to your neighbour</vt:lpstr>
      <vt:lpstr>The recommended average sentence length is…?  </vt:lpstr>
      <vt:lpstr>PowerPoint Presentation</vt:lpstr>
      <vt:lpstr>PowerPoint Presentation</vt:lpstr>
      <vt:lpstr>PowerPoint Presentation</vt:lpstr>
      <vt:lpstr>4. Structure your writing carefully</vt:lpstr>
      <vt:lpstr>PowerPoint Presentation</vt:lpstr>
      <vt:lpstr>PowerPoint Presentation</vt:lpstr>
      <vt:lpstr>PowerPoint Presentation</vt:lpstr>
      <vt:lpstr>Structural features</vt:lpstr>
      <vt:lpstr>PowerPoint Presentation</vt:lpstr>
      <vt:lpstr>How do you improve your academic writing?</vt:lpstr>
      <vt:lpstr>PowerPoint Presentation</vt:lpstr>
      <vt:lpstr>PowerPoint Presentation</vt:lpstr>
      <vt:lpstr>Always get someone else to (pre) proof read your work</vt:lpstr>
      <vt:lpstr>PowerPoint Presentation</vt:lpstr>
      <vt:lpstr>Why are articles rejected?</vt:lpstr>
      <vt:lpstr>PowerPoint Presentation</vt:lpstr>
      <vt:lpstr>PowerPoint Presentation</vt:lpstr>
      <vt:lpstr>Useful references</vt:lpstr>
      <vt:lpstr>PowerPoint Presentation</vt:lpstr>
    </vt:vector>
  </TitlesOfParts>
  <LinksUpToDate>false</LinksUpToDate>
  <SharedDoc>false</SharedDoc>
  <HyperlinksChanged>false</HyperlinksChanged>
  <AppVersion>15.0032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Russell Grigg</cp:lastModifiedBy>
  <cp:revision>51</cp:revision>
  <dcterms:modified xsi:type="dcterms:W3CDTF">2017-05-08T09:53:58Z</dcterms:modified>
</cp:coreProperties>
</file>