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 id="315" r:id="rId61"/>
    <p:sldId id="316" r:id="rId62"/>
    <p:sldId id="317" r:id="rId63"/>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p:scale>
          <a:sx n="96" d="100"/>
          <a:sy n="96" d="100"/>
        </p:scale>
        <p:origin x="342"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072150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6.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41.xml"/><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A2E52"/>
        </a:solidFill>
        <a:effectLst/>
      </p:bgPr>
    </p:bg>
    <p:spTree>
      <p:nvGrpSpPr>
        <p:cNvPr id="1" name=""/>
        <p:cNvGrpSpPr/>
        <p:nvPr/>
      </p:nvGrpSpPr>
      <p:grpSpPr>
        <a:xfrm>
          <a:off x="0" y="0"/>
          <a:ext cx="0" cy="0"/>
          <a:chOff x="0" y="0"/>
          <a:chExt cx="0" cy="0"/>
        </a:xfrm>
      </p:grpSpPr>
      <p:sp>
        <p:nvSpPr>
          <p:cNvPr id="2" name="Shape 0"/>
          <p:cNvSpPr/>
          <p:nvPr/>
        </p:nvSpPr>
        <p:spPr>
          <a:xfrm>
            <a:off x="0" y="3840480"/>
            <a:ext cx="9144000" cy="1303020"/>
          </a:xfrm>
          <a:prstGeom prst="rect">
            <a:avLst/>
          </a:prstGeom>
          <a:solidFill>
            <a:srgbClr val="111D35"/>
          </a:solidFill>
          <a:ln w="12700">
            <a:solidFill>
              <a:srgbClr val="111D35"/>
            </a:solidFill>
            <a:prstDash val="solid"/>
          </a:ln>
        </p:spPr>
        <p:txBody>
          <a:bodyPr/>
          <a:lstStyle/>
          <a:p>
            <a:endParaRPr lang="en-GB"/>
          </a:p>
        </p:txBody>
      </p:sp>
      <p:sp>
        <p:nvSpPr>
          <p:cNvPr id="3" name="Text 1"/>
          <p:cNvSpPr/>
          <p:nvPr/>
        </p:nvSpPr>
        <p:spPr>
          <a:xfrm>
            <a:off x="548640" y="411480"/>
            <a:ext cx="8046720" cy="411480"/>
          </a:xfrm>
          <a:prstGeom prst="rect">
            <a:avLst/>
          </a:prstGeom>
          <a:noFill/>
          <a:ln/>
        </p:spPr>
        <p:txBody>
          <a:bodyPr wrap="square" lIns="0" tIns="0" rIns="0" bIns="0" rtlCol="0" anchor="ctr"/>
          <a:lstStyle/>
          <a:p>
            <a:pPr marL="0" indent="0">
              <a:buNone/>
            </a:pPr>
            <a:r>
              <a:rPr lang="en-US" sz="1500" i="1" dirty="0">
                <a:solidFill>
                  <a:srgbClr val="A3BFFA"/>
                </a:solidFill>
                <a:latin typeface="Calibri" pitchFamily="34" charset="0"/>
                <a:ea typeface="Calibri" pitchFamily="34" charset="-122"/>
                <a:cs typeface="Calibri" pitchFamily="34" charset="-120"/>
              </a:rPr>
              <a:t>LCDB7007  ·  Research Principles and Philosophy</a:t>
            </a:r>
            <a:endParaRPr lang="en-US" sz="1500" dirty="0"/>
          </a:p>
        </p:txBody>
      </p:sp>
      <p:sp>
        <p:nvSpPr>
          <p:cNvPr id="4" name="Text 2"/>
          <p:cNvSpPr/>
          <p:nvPr/>
        </p:nvSpPr>
        <p:spPr>
          <a:xfrm>
            <a:off x="548640" y="914400"/>
            <a:ext cx="8046720" cy="1920240"/>
          </a:xfrm>
          <a:prstGeom prst="rect">
            <a:avLst/>
          </a:prstGeom>
          <a:noFill/>
          <a:ln/>
        </p:spPr>
        <p:txBody>
          <a:bodyPr wrap="square" lIns="0" tIns="0" rIns="0" bIns="0" rtlCol="0" anchor="ctr"/>
          <a:lstStyle/>
          <a:p>
            <a:pPr marL="0" indent="0">
              <a:buNone/>
            </a:pPr>
            <a:r>
              <a:rPr lang="en-US" sz="4600" b="1" dirty="0">
                <a:solidFill>
                  <a:srgbClr val="FFFFFF"/>
                </a:solidFill>
                <a:latin typeface="Calibri" pitchFamily="34" charset="0"/>
                <a:ea typeface="Calibri" pitchFamily="34" charset="-122"/>
                <a:cs typeface="Calibri" pitchFamily="34" charset="-120"/>
              </a:rPr>
              <a:t>Thematic Analysis</a:t>
            </a:r>
            <a:endParaRPr lang="en-US" sz="4600" dirty="0"/>
          </a:p>
          <a:p>
            <a:pPr marL="0" indent="0">
              <a:buNone/>
            </a:pPr>
            <a:r>
              <a:rPr lang="en-US" sz="4600" b="1" dirty="0">
                <a:solidFill>
                  <a:srgbClr val="FFFFFF"/>
                </a:solidFill>
                <a:latin typeface="Calibri" pitchFamily="34" charset="0"/>
                <a:ea typeface="Calibri" pitchFamily="34" charset="-122"/>
                <a:cs typeface="Calibri" pitchFamily="34" charset="-120"/>
              </a:rPr>
              <a:t>in Doctoral Research</a:t>
            </a:r>
            <a:endParaRPr lang="en-US" sz="4600" dirty="0"/>
          </a:p>
        </p:txBody>
      </p:sp>
      <p:sp>
        <p:nvSpPr>
          <p:cNvPr id="5" name="Text 3"/>
          <p:cNvSpPr/>
          <p:nvPr/>
        </p:nvSpPr>
        <p:spPr>
          <a:xfrm>
            <a:off x="548640" y="2880360"/>
            <a:ext cx="8046720" cy="548640"/>
          </a:xfrm>
          <a:prstGeom prst="rect">
            <a:avLst/>
          </a:prstGeom>
          <a:noFill/>
          <a:ln/>
        </p:spPr>
        <p:txBody>
          <a:bodyPr wrap="square" lIns="0" tIns="0" rIns="0" bIns="0" rtlCol="0" anchor="ctr"/>
          <a:lstStyle/>
          <a:p>
            <a:pPr marL="0" indent="0">
              <a:buNone/>
            </a:pPr>
            <a:r>
              <a:rPr lang="en-US" sz="2000" dirty="0">
                <a:solidFill>
                  <a:srgbClr val="A3BFFA"/>
                </a:solidFill>
                <a:latin typeface="Calibri" pitchFamily="34" charset="0"/>
                <a:ea typeface="Calibri" pitchFamily="34" charset="-122"/>
                <a:cs typeface="Calibri" pitchFamily="34" charset="-120"/>
              </a:rPr>
              <a:t>Miles &amp; Huberman  ·  Naeem &amp; Ozuem  ·  Braun &amp; Clarke</a:t>
            </a:r>
            <a:endParaRPr lang="en-US" sz="2000" dirty="0"/>
          </a:p>
        </p:txBody>
      </p:sp>
      <p:sp>
        <p:nvSpPr>
          <p:cNvPr id="6" name="Text 4"/>
          <p:cNvSpPr/>
          <p:nvPr/>
        </p:nvSpPr>
        <p:spPr>
          <a:xfrm>
            <a:off x="548640" y="3913632"/>
            <a:ext cx="8046720" cy="320040"/>
          </a:xfrm>
          <a:prstGeom prst="rect">
            <a:avLst/>
          </a:prstGeom>
          <a:noFill/>
          <a:ln/>
        </p:spPr>
        <p:txBody>
          <a:bodyPr wrap="square" lIns="0" tIns="0" rIns="0" bIns="0" rtlCol="0" anchor="ctr"/>
          <a:lstStyle/>
          <a:p>
            <a:pPr marL="0" indent="0">
              <a:buNone/>
            </a:pPr>
            <a:r>
              <a:rPr lang="en-US" sz="1300" dirty="0">
                <a:solidFill>
                  <a:srgbClr val="CBD5E0"/>
                </a:solidFill>
                <a:latin typeface="Calibri" pitchFamily="34" charset="0"/>
                <a:ea typeface="Calibri" pitchFamily="34" charset="-122"/>
                <a:cs typeface="Calibri" pitchFamily="34" charset="-120"/>
              </a:rPr>
              <a:t>University of Wales Trinity Saint David  ·  DBA Programme</a:t>
            </a:r>
            <a:endParaRPr lang="en-US" sz="1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1A2E52"/>
        </a:solidFill>
        <a:effectLst/>
      </p:bgPr>
    </p:bg>
    <p:spTree>
      <p:nvGrpSpPr>
        <p:cNvPr id="1" name=""/>
        <p:cNvGrpSpPr/>
        <p:nvPr/>
      </p:nvGrpSpPr>
      <p:grpSpPr>
        <a:xfrm>
          <a:off x="0" y="0"/>
          <a:ext cx="0" cy="0"/>
          <a:chOff x="0" y="0"/>
          <a:chExt cx="0" cy="0"/>
        </a:xfrm>
      </p:grpSpPr>
      <p:sp>
        <p:nvSpPr>
          <p:cNvPr id="2" name="Shape 0"/>
          <p:cNvSpPr/>
          <p:nvPr/>
        </p:nvSpPr>
        <p:spPr>
          <a:xfrm>
            <a:off x="0" y="0"/>
            <a:ext cx="137160" cy="5143500"/>
          </a:xfrm>
          <a:prstGeom prst="rect">
            <a:avLst/>
          </a:prstGeom>
          <a:solidFill>
            <a:srgbClr val="1A2E52"/>
          </a:solidFill>
          <a:ln w="12700">
            <a:solidFill>
              <a:srgbClr val="1A2E52"/>
            </a:solidFill>
            <a:prstDash val="solid"/>
          </a:ln>
        </p:spPr>
        <p:txBody>
          <a:bodyPr/>
          <a:lstStyle/>
          <a:p>
            <a:endParaRPr lang="en-GB"/>
          </a:p>
        </p:txBody>
      </p:sp>
      <p:sp>
        <p:nvSpPr>
          <p:cNvPr id="3" name="Text 1"/>
          <p:cNvSpPr/>
          <p:nvPr/>
        </p:nvSpPr>
        <p:spPr>
          <a:xfrm>
            <a:off x="365760" y="1005840"/>
            <a:ext cx="8412480" cy="457200"/>
          </a:xfrm>
          <a:prstGeom prst="rect">
            <a:avLst/>
          </a:prstGeom>
          <a:noFill/>
          <a:ln/>
        </p:spPr>
        <p:txBody>
          <a:bodyPr wrap="square" lIns="0" tIns="0" rIns="0" bIns="0" rtlCol="0" anchor="ctr"/>
          <a:lstStyle/>
          <a:p>
            <a:pPr marL="0" indent="0">
              <a:buNone/>
            </a:pPr>
            <a:r>
              <a:rPr lang="en-US" sz="1800" i="1" dirty="0">
                <a:solidFill>
                  <a:srgbClr val="A3BFFA"/>
                </a:solidFill>
                <a:latin typeface="Calibri" pitchFamily="34" charset="0"/>
                <a:ea typeface="Calibri" pitchFamily="34" charset="-122"/>
                <a:cs typeface="Calibri" pitchFamily="34" charset="-120"/>
              </a:rPr>
              <a:t>Session 1</a:t>
            </a:r>
            <a:endParaRPr lang="en-US" sz="1800" dirty="0"/>
          </a:p>
        </p:txBody>
      </p:sp>
      <p:sp>
        <p:nvSpPr>
          <p:cNvPr id="4" name="Text 2"/>
          <p:cNvSpPr/>
          <p:nvPr/>
        </p:nvSpPr>
        <p:spPr>
          <a:xfrm>
            <a:off x="365760" y="1508760"/>
            <a:ext cx="8412480" cy="1737360"/>
          </a:xfrm>
          <a:prstGeom prst="rect">
            <a:avLst/>
          </a:prstGeom>
          <a:noFill/>
          <a:ln/>
        </p:spPr>
        <p:txBody>
          <a:bodyPr wrap="square" lIns="0" tIns="0" rIns="0" bIns="0" rtlCol="0" anchor="ctr"/>
          <a:lstStyle/>
          <a:p>
            <a:pPr marL="0" indent="0">
              <a:buNone/>
            </a:pPr>
            <a:r>
              <a:rPr lang="en-US" sz="4000" b="1" dirty="0">
                <a:solidFill>
                  <a:srgbClr val="FFFFFF"/>
                </a:solidFill>
                <a:latin typeface="Calibri" pitchFamily="34" charset="0"/>
                <a:ea typeface="Calibri" pitchFamily="34" charset="-122"/>
                <a:cs typeface="Calibri" pitchFamily="34" charset="-120"/>
              </a:rPr>
              <a:t>Qualitative Data Analysis</a:t>
            </a:r>
            <a:endParaRPr lang="en-US" sz="4000" dirty="0"/>
          </a:p>
          <a:p>
            <a:pPr marL="0" indent="0">
              <a:buNone/>
            </a:pPr>
            <a:r>
              <a:rPr lang="en-US" sz="4000" b="1" dirty="0">
                <a:solidFill>
                  <a:srgbClr val="FFFFFF"/>
                </a:solidFill>
                <a:latin typeface="Calibri" pitchFamily="34" charset="0"/>
                <a:ea typeface="Calibri" pitchFamily="34" charset="-122"/>
                <a:cs typeface="Calibri" pitchFamily="34" charset="-120"/>
              </a:rPr>
              <a:t>Foundations</a:t>
            </a:r>
            <a:endParaRPr lang="en-US" sz="4000" dirty="0"/>
          </a:p>
        </p:txBody>
      </p:sp>
      <p:sp>
        <p:nvSpPr>
          <p:cNvPr id="5" name="Text 3"/>
          <p:cNvSpPr/>
          <p:nvPr/>
        </p:nvSpPr>
        <p:spPr>
          <a:xfrm>
            <a:off x="365760" y="3291840"/>
            <a:ext cx="8412480" cy="640080"/>
          </a:xfrm>
          <a:prstGeom prst="rect">
            <a:avLst/>
          </a:prstGeom>
          <a:noFill/>
          <a:ln/>
        </p:spPr>
        <p:txBody>
          <a:bodyPr wrap="square" lIns="0" tIns="0" rIns="0" bIns="0" rtlCol="0" anchor="ctr"/>
          <a:lstStyle/>
          <a:p>
            <a:pPr marL="0" indent="0">
              <a:buNone/>
            </a:pPr>
            <a:r>
              <a:rPr lang="en-US" sz="1800" i="1" dirty="0">
                <a:solidFill>
                  <a:srgbClr val="A3BFFA"/>
                </a:solidFill>
                <a:latin typeface="Calibri" pitchFamily="34" charset="0"/>
                <a:ea typeface="Calibri" pitchFamily="34" charset="-122"/>
                <a:cs typeface="Calibri" pitchFamily="34" charset="-120"/>
              </a:rPr>
              <a:t>What QDA is  ·  Methods landscape  ·  Themes  ·  Coding</a:t>
            </a:r>
            <a:endParaRPr lang="en-US" sz="1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1A2E52"/>
          </a:solidFill>
          <a:ln w="12700">
            <a:solidFill>
              <a:srgbClr val="1A2E52"/>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What is Qualitative Data Analysis?</a:t>
            </a:r>
            <a:endParaRPr lang="en-US" sz="2600" dirty="0"/>
          </a:p>
        </p:txBody>
      </p:sp>
      <p:sp>
        <p:nvSpPr>
          <p:cNvPr id="4" name="Text 2"/>
          <p:cNvSpPr/>
          <p:nvPr/>
        </p:nvSpPr>
        <p:spPr>
          <a:xfrm>
            <a:off x="201168" y="841248"/>
            <a:ext cx="8741664" cy="4023360"/>
          </a:xfrm>
          <a:prstGeom prst="rect">
            <a:avLst/>
          </a:prstGeom>
          <a:noFill/>
          <a:ln/>
        </p:spPr>
        <p:txBody>
          <a:bodyPr wrap="square" lIns="0" tIns="0" rIns="0" bIns="0" rtlCol="0" anchor="t"/>
          <a:lstStyle/>
          <a:p>
            <a:pPr marL="0" indent="0">
              <a:buNone/>
            </a:pPr>
            <a:r>
              <a:rPr lang="en-US" sz="1700" dirty="0">
                <a:solidFill>
                  <a:srgbClr val="1A202C"/>
                </a:solidFill>
                <a:latin typeface="Calibri" pitchFamily="34" charset="0"/>
                <a:ea typeface="Calibri" pitchFamily="34" charset="-122"/>
                <a:cs typeface="Calibri" pitchFamily="34" charset="-120"/>
              </a:rPr>
              <a:t>QDA is the systematic process of working with non-numerical data to construct analytically defensible interpretations.</a:t>
            </a: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Data: interview transcripts, documents, field notes, social media, visual material.</a:t>
            </a:r>
            <a:endParaRPr lang="en-US" sz="1700" dirty="0"/>
          </a:p>
          <a:p>
            <a:pPr marL="0" indent="0">
              <a:buNone/>
            </a:pPr>
            <a:endParaRPr lang="en-US" sz="1700" dirty="0"/>
          </a:p>
          <a:p>
            <a:pPr marL="0" indent="0">
              <a:buNone/>
            </a:pPr>
            <a:r>
              <a:rPr lang="en-US" sz="1900" b="1" dirty="0">
                <a:solidFill>
                  <a:srgbClr val="1A2E52"/>
                </a:solidFill>
                <a:latin typeface="Calibri" pitchFamily="34" charset="0"/>
                <a:ea typeface="Calibri" pitchFamily="34" charset="-122"/>
                <a:cs typeface="Calibri" pitchFamily="34" charset="-120"/>
              </a:rPr>
              <a:t>Three defining characteristics:</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Iterative: you code, reconsider, revise, and return to earlier data as analysis develops</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Interpretive: you construct meaning, you do not extract pre-existing facts</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Paradigm-dependent: method must follow from your ontology and epistemology</a:t>
            </a:r>
            <a:endParaRPr lang="en-US" sz="17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1A6B8A"/>
          </a:solidFill>
          <a:ln w="12700">
            <a:solidFill>
              <a:srgbClr val="1A6B8A"/>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Thematic Analysis</a:t>
            </a:r>
            <a:endParaRPr lang="en-US" sz="2600" dirty="0"/>
          </a:p>
        </p:txBody>
      </p:sp>
      <p:sp>
        <p:nvSpPr>
          <p:cNvPr id="4" name="Text 2"/>
          <p:cNvSpPr/>
          <p:nvPr/>
        </p:nvSpPr>
        <p:spPr>
          <a:xfrm>
            <a:off x="201168" y="841248"/>
            <a:ext cx="4343400" cy="4023360"/>
          </a:xfrm>
          <a:prstGeom prst="rect">
            <a:avLst/>
          </a:prstGeom>
          <a:noFill/>
          <a:ln/>
        </p:spPr>
        <p:txBody>
          <a:bodyPr wrap="square" lIns="0" tIns="0" rIns="0" bIns="0" rtlCol="0" anchor="t"/>
          <a:lstStyle/>
          <a:p>
            <a:pPr marL="0" indent="0">
              <a:buNone/>
            </a:pPr>
            <a:r>
              <a:rPr lang="en-US" sz="1700" dirty="0">
                <a:solidFill>
                  <a:srgbClr val="1A202C"/>
                </a:solidFill>
                <a:latin typeface="Calibri" pitchFamily="34" charset="0"/>
                <a:ea typeface="Calibri" pitchFamily="34" charset="-122"/>
                <a:cs typeface="Calibri" pitchFamily="34" charset="-120"/>
              </a:rPr>
              <a:t>Identifying, analysing, and reporting patterns of meaning (themes) in qualitative data.</a:t>
            </a: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Flexible across paradigms when applied with philosophical consistency.</a:t>
            </a:r>
            <a:endParaRPr lang="en-US" sz="1700" dirty="0"/>
          </a:p>
          <a:p>
            <a:pPr marL="0" indent="0">
              <a:buNone/>
            </a:pPr>
            <a:endParaRPr lang="en-US" sz="1700" dirty="0"/>
          </a:p>
          <a:p>
            <a:pPr marL="0" indent="0">
              <a:buNone/>
            </a:pPr>
            <a:r>
              <a:rPr lang="en-US" sz="1900" b="1" dirty="0">
                <a:solidFill>
                  <a:srgbClr val="1A6B8A"/>
                </a:solidFill>
                <a:latin typeface="Calibri" pitchFamily="34" charset="0"/>
                <a:ea typeface="Calibri" pitchFamily="34" charset="-122"/>
                <a:cs typeface="Calibri" pitchFamily="34" charset="-120"/>
              </a:rPr>
              <a:t>Three frameworks covered in this seminar:</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Braun &amp; Clarke (2006/2019)</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Miles &amp; Huberman (2014)</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Naeem &amp; Ozuem (2021)</a:t>
            </a:r>
            <a:endParaRPr lang="en-US" sz="1700" dirty="0"/>
          </a:p>
        </p:txBody>
      </p:sp>
      <p:pic>
        <p:nvPicPr>
          <p:cNvPr id="5" name="Image 0" descr="/home/claude/img/thematic_analysis.png"/>
          <p:cNvPicPr>
            <a:picLocks noChangeAspect="1"/>
          </p:cNvPicPr>
          <p:nvPr/>
        </p:nvPicPr>
        <p:blipFill>
          <a:blip r:embed="rId3"/>
          <a:stretch>
            <a:fillRect/>
          </a:stretch>
        </p:blipFill>
        <p:spPr>
          <a:xfrm>
            <a:off x="4754880" y="841248"/>
            <a:ext cx="4206240" cy="306324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1A6B8A"/>
          </a:solidFill>
          <a:ln w="12700">
            <a:solidFill>
              <a:srgbClr val="1A6B8A"/>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Framework Analysis</a:t>
            </a:r>
            <a:endParaRPr lang="en-US" sz="2600" dirty="0"/>
          </a:p>
        </p:txBody>
      </p:sp>
      <p:sp>
        <p:nvSpPr>
          <p:cNvPr id="4" name="Text 2"/>
          <p:cNvSpPr/>
          <p:nvPr/>
        </p:nvSpPr>
        <p:spPr>
          <a:xfrm>
            <a:off x="201168" y="841248"/>
            <a:ext cx="4343400" cy="4023360"/>
          </a:xfrm>
          <a:prstGeom prst="rect">
            <a:avLst/>
          </a:prstGeom>
          <a:noFill/>
          <a:ln/>
        </p:spPr>
        <p:txBody>
          <a:bodyPr wrap="square" lIns="0" tIns="0" rIns="0" bIns="0" rtlCol="0" anchor="t"/>
          <a:lstStyle/>
          <a:p>
            <a:pPr marL="0" indent="0">
              <a:buNone/>
            </a:pPr>
            <a:r>
              <a:rPr lang="en-US" sz="1900" b="1" dirty="0">
                <a:solidFill>
                  <a:srgbClr val="1A6B8A"/>
                </a:solidFill>
                <a:latin typeface="Calibri" pitchFamily="34" charset="0"/>
                <a:ea typeface="Calibri" pitchFamily="34" charset="-122"/>
                <a:cs typeface="Calibri" pitchFamily="34" charset="-120"/>
              </a:rPr>
              <a:t>What it is:</a:t>
            </a:r>
            <a:endParaRPr lang="en-US" sz="1900" dirty="0"/>
          </a:p>
          <a:p>
            <a:pPr marL="0" indent="0">
              <a:buNone/>
            </a:pPr>
            <a:r>
              <a:rPr lang="en-US" sz="1700" dirty="0">
                <a:solidFill>
                  <a:srgbClr val="1A202C"/>
                </a:solidFill>
                <a:latin typeface="Calibri" pitchFamily="34" charset="0"/>
                <a:ea typeface="Calibri" pitchFamily="34" charset="-122"/>
                <a:cs typeface="Calibri" pitchFamily="34" charset="-120"/>
              </a:rPr>
              <a:t>Structured thematic analysis using a predetermined analytical matrix. The framework is identified before data collection, not derived from the data.</a:t>
            </a:r>
            <a:endParaRPr lang="en-US" sz="1900" dirty="0"/>
          </a:p>
          <a:p>
            <a:pPr marL="0" indent="0">
              <a:buNone/>
            </a:pPr>
            <a:endParaRPr lang="en-US" sz="1900" dirty="0"/>
          </a:p>
          <a:p>
            <a:pPr marL="0" indent="0">
              <a:buNone/>
            </a:pPr>
            <a:r>
              <a:rPr lang="en-US" sz="1900" b="1" dirty="0">
                <a:solidFill>
                  <a:srgbClr val="1A6B8A"/>
                </a:solidFill>
                <a:latin typeface="Calibri" pitchFamily="34" charset="0"/>
                <a:ea typeface="Calibri" pitchFamily="34" charset="-122"/>
                <a:cs typeface="Calibri" pitchFamily="34" charset="-120"/>
              </a:rPr>
              <a:t>Five-stage process:</a:t>
            </a:r>
            <a:endParaRPr lang="en-US" sz="19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Familiarisation: read and re-read transcripts</a:t>
            </a:r>
            <a:endParaRPr lang="en-US" sz="19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Identifying a thematic framework from literature, policy, or theory</a:t>
            </a:r>
            <a:endParaRPr lang="en-US" sz="19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Indexing: applying the framework codes systematically</a:t>
            </a:r>
            <a:endParaRPr lang="en-US" sz="19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Charting: building a matrix of themes against cases</a:t>
            </a:r>
            <a:endParaRPr lang="en-US" sz="19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Mapping and interpreting: seeking patterns and explanations</a:t>
            </a:r>
            <a:endParaRPr lang="en-US" sz="1900" dirty="0"/>
          </a:p>
          <a:p>
            <a:pPr marL="0" indent="0">
              <a:buNone/>
            </a:pPr>
            <a:endParaRPr lang="en-US" sz="1900" dirty="0"/>
          </a:p>
          <a:p>
            <a:pPr marL="0" indent="0">
              <a:buNone/>
            </a:pPr>
            <a:r>
              <a:rPr lang="en-US" sz="1400" i="1" dirty="0">
                <a:solidFill>
                  <a:srgbClr val="4A5568"/>
                </a:solidFill>
                <a:latin typeface="Calibri" pitchFamily="34" charset="0"/>
                <a:ea typeface="Calibri" pitchFamily="34" charset="-122"/>
                <a:cs typeface="Calibri" pitchFamily="34" charset="-120"/>
              </a:rPr>
              <a:t>Ritchie &amp; Spencer (1994). Common in policy, applied, and evaluation research.</a:t>
            </a:r>
            <a:endParaRPr lang="en-US" sz="1900" dirty="0"/>
          </a:p>
        </p:txBody>
      </p:sp>
      <p:pic>
        <p:nvPicPr>
          <p:cNvPr id="5" name="Image 0" descr="/home/claude/img/framework_analysis.png"/>
          <p:cNvPicPr>
            <a:picLocks noChangeAspect="1"/>
          </p:cNvPicPr>
          <p:nvPr/>
        </p:nvPicPr>
        <p:blipFill>
          <a:blip r:embed="rId3"/>
          <a:stretch>
            <a:fillRect/>
          </a:stretch>
        </p:blipFill>
        <p:spPr>
          <a:xfrm>
            <a:off x="4754880" y="841248"/>
            <a:ext cx="4206240" cy="306324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1A6B8A"/>
          </a:solidFill>
          <a:ln w="12700">
            <a:solidFill>
              <a:srgbClr val="1A6B8A"/>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Framework Analysis: The Matrix in Practice</a:t>
            </a:r>
            <a:endParaRPr lang="en-US" sz="2600" dirty="0"/>
          </a:p>
        </p:txBody>
      </p:sp>
      <p:sp>
        <p:nvSpPr>
          <p:cNvPr id="4" name="Text 2"/>
          <p:cNvSpPr/>
          <p:nvPr/>
        </p:nvSpPr>
        <p:spPr>
          <a:xfrm>
            <a:off x="201168" y="841248"/>
            <a:ext cx="8741664" cy="777240"/>
          </a:xfrm>
          <a:prstGeom prst="rect">
            <a:avLst/>
          </a:prstGeom>
          <a:noFill/>
          <a:ln/>
        </p:spPr>
        <p:txBody>
          <a:bodyPr wrap="square" lIns="0" tIns="0" rIns="0" bIns="0" rtlCol="0" anchor="t"/>
          <a:lstStyle/>
          <a:p>
            <a:pPr marL="0" indent="0">
              <a:buNone/>
            </a:pPr>
            <a:r>
              <a:rPr lang="en-US" sz="1700" dirty="0">
                <a:solidFill>
                  <a:srgbClr val="1A202C"/>
                </a:solidFill>
                <a:latin typeface="Calibri" pitchFamily="34" charset="0"/>
                <a:ea typeface="Calibri" pitchFamily="34" charset="-122"/>
                <a:cs typeface="Calibri" pitchFamily="34" charset="-120"/>
              </a:rPr>
              <a:t>The matrix is the analytical tool. Rows are themes (set in advance). Columns are participants or cases. Each cell holds that participant's words on that theme.</a:t>
            </a: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Read across a row to see how one theme plays out across all participants. Read down a column to see one participant across all themes. Empty cells are analytically significant.</a:t>
            </a:r>
            <a:endParaRPr lang="en-US" sz="1700" dirty="0"/>
          </a:p>
        </p:txBody>
      </p:sp>
      <p:pic>
        <p:nvPicPr>
          <p:cNvPr id="5" name="Image 0" descr="/home/claude/img/framework_grid.png"/>
          <p:cNvPicPr>
            <a:picLocks noChangeAspect="1"/>
          </p:cNvPicPr>
          <p:nvPr/>
        </p:nvPicPr>
        <p:blipFill>
          <a:blip r:embed="rId3"/>
          <a:stretch>
            <a:fillRect/>
          </a:stretch>
        </p:blipFill>
        <p:spPr>
          <a:xfrm>
            <a:off x="201168" y="749808"/>
            <a:ext cx="8741664" cy="425196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1A6B8A"/>
          </a:solidFill>
          <a:ln w="12700">
            <a:solidFill>
              <a:srgbClr val="1A6B8A"/>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Template Analysis</a:t>
            </a:r>
            <a:endParaRPr lang="en-US" sz="2600" dirty="0"/>
          </a:p>
        </p:txBody>
      </p:sp>
      <p:sp>
        <p:nvSpPr>
          <p:cNvPr id="4" name="Text 2"/>
          <p:cNvSpPr/>
          <p:nvPr/>
        </p:nvSpPr>
        <p:spPr>
          <a:xfrm>
            <a:off x="201168" y="841248"/>
            <a:ext cx="4343400" cy="4023360"/>
          </a:xfrm>
          <a:prstGeom prst="rect">
            <a:avLst/>
          </a:prstGeom>
          <a:noFill/>
          <a:ln/>
        </p:spPr>
        <p:txBody>
          <a:bodyPr wrap="square" lIns="0" tIns="0" rIns="0" bIns="0" rtlCol="0" anchor="t"/>
          <a:lstStyle/>
          <a:p>
            <a:pPr marL="0" indent="0">
              <a:buNone/>
            </a:pPr>
            <a:r>
              <a:rPr lang="en-US" sz="1900" b="1" dirty="0">
                <a:solidFill>
                  <a:srgbClr val="1A6B8A"/>
                </a:solidFill>
                <a:latin typeface="Calibri" pitchFamily="34" charset="0"/>
                <a:ea typeface="Calibri" pitchFamily="34" charset="-122"/>
                <a:cs typeface="Calibri" pitchFamily="34" charset="-120"/>
              </a:rPr>
              <a:t>What it is:</a:t>
            </a:r>
            <a:endParaRPr lang="en-US" sz="1900" dirty="0"/>
          </a:p>
          <a:p>
            <a:pPr marL="0" indent="0">
              <a:buNone/>
            </a:pPr>
            <a:r>
              <a:rPr lang="en-US" sz="1700" dirty="0">
                <a:solidFill>
                  <a:srgbClr val="1A202C"/>
                </a:solidFill>
                <a:latin typeface="Calibri" pitchFamily="34" charset="0"/>
                <a:ea typeface="Calibri" pitchFamily="34" charset="-122"/>
                <a:cs typeface="Calibri" pitchFamily="34" charset="-120"/>
              </a:rPr>
              <a:t>A pre-defined coding template is applied and adapted iteratively. Sits between inductive and deductive: theoretical commitments made explicit at the outset, but codes can emerge from data.</a:t>
            </a:r>
            <a:endParaRPr lang="en-US" sz="1900" dirty="0"/>
          </a:p>
          <a:p>
            <a:pPr marL="0" indent="0">
              <a:buNone/>
            </a:pPr>
            <a:endParaRPr lang="en-US" sz="1900" dirty="0"/>
          </a:p>
          <a:p>
            <a:pPr marL="0" indent="0">
              <a:buNone/>
            </a:pPr>
            <a:r>
              <a:rPr lang="en-US" sz="1900" b="1" dirty="0">
                <a:solidFill>
                  <a:srgbClr val="1A6B8A"/>
                </a:solidFill>
                <a:latin typeface="Calibri" pitchFamily="34" charset="0"/>
                <a:ea typeface="Calibri" pitchFamily="34" charset="-122"/>
                <a:cs typeface="Calibri" pitchFamily="34" charset="-120"/>
              </a:rPr>
              <a:t>Key features:</a:t>
            </a:r>
            <a:endParaRPr lang="en-US" sz="19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Initial template drawn from literature, theory, or research questions</a:t>
            </a:r>
            <a:endParaRPr lang="en-US" sz="19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Template is modified and refined through repeated passes of the data</a:t>
            </a:r>
            <a:endParaRPr lang="en-US" sz="19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More flexible than framework analysis: new codes welcome</a:t>
            </a:r>
            <a:endParaRPr lang="en-US" sz="19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More structured than reflexive TA: you begin with explicit prior commitments</a:t>
            </a:r>
            <a:endParaRPr lang="en-US" sz="1900" dirty="0"/>
          </a:p>
          <a:p>
            <a:pPr marL="0" indent="0">
              <a:buNone/>
            </a:pPr>
            <a:endParaRPr lang="en-US" sz="1900" dirty="0"/>
          </a:p>
          <a:p>
            <a:pPr marL="0" indent="0">
              <a:buNone/>
            </a:pPr>
            <a:r>
              <a:rPr lang="en-US" sz="1400" i="1" dirty="0">
                <a:solidFill>
                  <a:srgbClr val="4A5568"/>
                </a:solidFill>
                <a:latin typeface="Calibri" pitchFamily="34" charset="0"/>
                <a:ea typeface="Calibri" pitchFamily="34" charset="-122"/>
                <a:cs typeface="Calibri" pitchFamily="34" charset="-120"/>
              </a:rPr>
              <a:t>King (2012). Used in organisational research, healthcare, and management studies.</a:t>
            </a:r>
            <a:endParaRPr lang="en-US" sz="1900" dirty="0"/>
          </a:p>
        </p:txBody>
      </p:sp>
      <p:pic>
        <p:nvPicPr>
          <p:cNvPr id="5" name="Image 0" descr="/home/claude/img/template_analysis.png"/>
          <p:cNvPicPr>
            <a:picLocks noChangeAspect="1"/>
          </p:cNvPicPr>
          <p:nvPr/>
        </p:nvPicPr>
        <p:blipFill>
          <a:blip r:embed="rId3"/>
          <a:stretch>
            <a:fillRect/>
          </a:stretch>
        </p:blipFill>
        <p:spPr>
          <a:xfrm>
            <a:off x="4754880" y="841248"/>
            <a:ext cx="4206240" cy="306324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1A6B8A"/>
          </a:solidFill>
          <a:ln w="12700">
            <a:solidFill>
              <a:srgbClr val="1A6B8A"/>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Template Analysis: How the Template Evolves</a:t>
            </a:r>
            <a:endParaRPr lang="en-US" sz="2600" dirty="0"/>
          </a:p>
        </p:txBody>
      </p:sp>
      <p:sp>
        <p:nvSpPr>
          <p:cNvPr id="4" name="Text 2"/>
          <p:cNvSpPr/>
          <p:nvPr/>
        </p:nvSpPr>
        <p:spPr>
          <a:xfrm>
            <a:off x="201168" y="841248"/>
            <a:ext cx="8741664" cy="777240"/>
          </a:xfrm>
          <a:prstGeom prst="rect">
            <a:avLst/>
          </a:prstGeom>
          <a:noFill/>
          <a:ln/>
        </p:spPr>
        <p:txBody>
          <a:bodyPr wrap="square" lIns="0" tIns="0" rIns="0" bIns="0" rtlCol="0" anchor="t"/>
          <a:lstStyle/>
          <a:p>
            <a:pPr marL="0" indent="0">
              <a:buNone/>
            </a:pPr>
            <a:r>
              <a:rPr lang="en-US" sz="1700" dirty="0">
                <a:solidFill>
                  <a:srgbClr val="1A202C"/>
                </a:solidFill>
                <a:latin typeface="Calibri" pitchFamily="34" charset="0"/>
                <a:ea typeface="Calibri" pitchFamily="34" charset="-122"/>
                <a:cs typeface="Calibri" pitchFamily="34" charset="-120"/>
              </a:rPr>
              <a:t>The template begins with codes from the literature and adapts through analysis. The diagram shows three stages from a digital transformation study.</a:t>
            </a: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Green codes emerged from the data. Initial codes either survived, were split, or were refined. The final template is the researcher's analytical achievement, not a given.</a:t>
            </a:r>
            <a:endParaRPr lang="en-US" sz="1700" dirty="0"/>
          </a:p>
        </p:txBody>
      </p:sp>
      <p:pic>
        <p:nvPicPr>
          <p:cNvPr id="5" name="Image 0" descr="/home/claude/img/template_evolution.png"/>
          <p:cNvPicPr>
            <a:picLocks noChangeAspect="1"/>
          </p:cNvPicPr>
          <p:nvPr/>
        </p:nvPicPr>
        <p:blipFill>
          <a:blip r:embed="rId3"/>
          <a:stretch>
            <a:fillRect/>
          </a:stretch>
        </p:blipFill>
        <p:spPr>
          <a:xfrm>
            <a:off x="201168" y="749808"/>
            <a:ext cx="8741664" cy="425196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4A2A8A"/>
          </a:solidFill>
          <a:ln w="12700">
            <a:solidFill>
              <a:srgbClr val="4A2A8A"/>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Interpretative Phenomenological Analysis (IPA)</a:t>
            </a:r>
            <a:endParaRPr lang="en-US" sz="2600" dirty="0"/>
          </a:p>
        </p:txBody>
      </p:sp>
      <p:sp>
        <p:nvSpPr>
          <p:cNvPr id="4" name="Text 2"/>
          <p:cNvSpPr/>
          <p:nvPr/>
        </p:nvSpPr>
        <p:spPr>
          <a:xfrm>
            <a:off x="201168" y="841248"/>
            <a:ext cx="4343400" cy="4023360"/>
          </a:xfrm>
          <a:prstGeom prst="rect">
            <a:avLst/>
          </a:prstGeom>
          <a:noFill/>
          <a:ln/>
        </p:spPr>
        <p:txBody>
          <a:bodyPr wrap="square" lIns="0" tIns="0" rIns="0" bIns="0" rtlCol="0" anchor="t"/>
          <a:lstStyle/>
          <a:p>
            <a:pPr marL="0" indent="0">
              <a:buNone/>
            </a:pPr>
            <a:r>
              <a:rPr lang="en-US" sz="1700" dirty="0">
                <a:solidFill>
                  <a:srgbClr val="1A202C"/>
                </a:solidFill>
                <a:latin typeface="Calibri" pitchFamily="34" charset="0"/>
                <a:ea typeface="Calibri" pitchFamily="34" charset="-122"/>
                <a:cs typeface="Calibri" pitchFamily="34" charset="-120"/>
              </a:rPr>
              <a:t>Exploring lived experience and individual meaning-making.</a:t>
            </a: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The researcher enters the participant's world to understand how they make sense of their experience.</a:t>
            </a:r>
            <a:endParaRPr lang="en-US" sz="1700" dirty="0"/>
          </a:p>
          <a:p>
            <a:pPr marL="0" indent="0">
              <a:buNone/>
            </a:pPr>
            <a:endParaRPr lang="en-US" sz="1700" dirty="0"/>
          </a:p>
          <a:p>
            <a:pPr marL="0" indent="0">
              <a:buNone/>
            </a:pPr>
            <a:r>
              <a:rPr lang="en-US" sz="1900" b="1" dirty="0">
                <a:solidFill>
                  <a:srgbClr val="4A2A8A"/>
                </a:solidFill>
                <a:latin typeface="Calibri" pitchFamily="34" charset="0"/>
                <a:ea typeface="Calibri" pitchFamily="34" charset="-122"/>
                <a:cs typeface="Calibri" pitchFamily="34" charset="-120"/>
              </a:rPr>
              <a:t>Key features:</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Small purposive samples: typically 3 to 6 participants</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In-depth semi-structured interviews</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Ideographic: individual accounts, not generalised patterns</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Double hermeneutic: researcher interprets the participant interpreting their world</a:t>
            </a:r>
            <a:endParaRPr lang="en-US" sz="1700" dirty="0"/>
          </a:p>
          <a:p>
            <a:pPr marL="0" indent="0">
              <a:buNone/>
            </a:pPr>
            <a:endParaRPr lang="en-US" sz="1700" dirty="0"/>
          </a:p>
          <a:p>
            <a:pPr marL="0" indent="0">
              <a:buNone/>
            </a:pPr>
            <a:r>
              <a:rPr lang="en-US" sz="1400" i="1" dirty="0">
                <a:solidFill>
                  <a:srgbClr val="4A5568"/>
                </a:solidFill>
                <a:latin typeface="Calibri" pitchFamily="34" charset="0"/>
                <a:ea typeface="Calibri" pitchFamily="34" charset="-122"/>
                <a:cs typeface="Calibri" pitchFamily="34" charset="-120"/>
              </a:rPr>
              <a:t>Smith, Flowers &amp; Larkin (2009). Common in health and management contexts.</a:t>
            </a:r>
            <a:endParaRPr lang="en-US" sz="1700" dirty="0"/>
          </a:p>
        </p:txBody>
      </p:sp>
      <p:pic>
        <p:nvPicPr>
          <p:cNvPr id="5" name="Image 0" descr="/home/claude/img/ipa.png"/>
          <p:cNvPicPr>
            <a:picLocks noChangeAspect="1"/>
          </p:cNvPicPr>
          <p:nvPr/>
        </p:nvPicPr>
        <p:blipFill>
          <a:blip r:embed="rId3"/>
          <a:stretch>
            <a:fillRect/>
          </a:stretch>
        </p:blipFill>
        <p:spPr>
          <a:xfrm>
            <a:off x="4754880" y="841248"/>
            <a:ext cx="4206240" cy="306324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4A2A8A"/>
          </a:solidFill>
          <a:ln w="12700">
            <a:solidFill>
              <a:srgbClr val="4A2A8A"/>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IPA: The Analysis Process</a:t>
            </a:r>
            <a:endParaRPr lang="en-US" sz="2600" dirty="0"/>
          </a:p>
        </p:txBody>
      </p:sp>
      <p:sp>
        <p:nvSpPr>
          <p:cNvPr id="4" name="Text 2"/>
          <p:cNvSpPr/>
          <p:nvPr/>
        </p:nvSpPr>
        <p:spPr>
          <a:xfrm>
            <a:off x="201168" y="841248"/>
            <a:ext cx="8741664" cy="777240"/>
          </a:xfrm>
          <a:prstGeom prst="rect">
            <a:avLst/>
          </a:prstGeom>
          <a:noFill/>
          <a:ln/>
        </p:spPr>
        <p:txBody>
          <a:bodyPr wrap="square" lIns="0" tIns="0" rIns="0" bIns="0" rtlCol="0" anchor="t"/>
          <a:lstStyle/>
          <a:p>
            <a:pPr marL="0" indent="0">
              <a:buNone/>
            </a:pPr>
            <a:r>
              <a:rPr lang="en-US" sz="1700" dirty="0">
                <a:solidFill>
                  <a:srgbClr val="1A202C"/>
                </a:solidFill>
                <a:latin typeface="Calibri" pitchFamily="34" charset="0"/>
                <a:ea typeface="Calibri" pitchFamily="34" charset="-122"/>
                <a:cs typeface="Calibri" pitchFamily="34" charset="-120"/>
              </a:rPr>
              <a:t>Each participant is fully analysed before cross-case patterns are sought. The process works from close textual engagement to interpretive abstraction.</a:t>
            </a: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The small sample is not a limitation — it is required by the method. Depth, not breadth, is the goal.</a:t>
            </a:r>
            <a:endParaRPr lang="en-US" sz="1700" dirty="0"/>
          </a:p>
        </p:txBody>
      </p:sp>
      <p:pic>
        <p:nvPicPr>
          <p:cNvPr id="5" name="Image 0" descr="/home/claude/img/ipa_process.png"/>
          <p:cNvPicPr>
            <a:picLocks noChangeAspect="1"/>
          </p:cNvPicPr>
          <p:nvPr/>
        </p:nvPicPr>
        <p:blipFill>
          <a:blip r:embed="rId3"/>
          <a:stretch>
            <a:fillRect/>
          </a:stretch>
        </p:blipFill>
        <p:spPr>
          <a:xfrm>
            <a:off x="201168" y="749808"/>
            <a:ext cx="8741664" cy="425196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4A2A8A"/>
          </a:solidFill>
          <a:ln w="12700">
            <a:solidFill>
              <a:srgbClr val="4A2A8A"/>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IPA: The Working Analysis Grid</a:t>
            </a:r>
            <a:endParaRPr lang="en-US" sz="2600" dirty="0"/>
          </a:p>
        </p:txBody>
      </p:sp>
      <p:sp>
        <p:nvSpPr>
          <p:cNvPr id="4" name="Text 2"/>
          <p:cNvSpPr/>
          <p:nvPr/>
        </p:nvSpPr>
        <p:spPr>
          <a:xfrm>
            <a:off x="201168" y="841248"/>
            <a:ext cx="8741664" cy="777240"/>
          </a:xfrm>
          <a:prstGeom prst="rect">
            <a:avLst/>
          </a:prstGeom>
          <a:noFill/>
          <a:ln/>
        </p:spPr>
        <p:txBody>
          <a:bodyPr wrap="square" lIns="0" tIns="0" rIns="0" bIns="0" rtlCol="0" anchor="t"/>
          <a:lstStyle/>
          <a:p>
            <a:pPr marL="0" indent="0">
              <a:buNone/>
            </a:pPr>
            <a:r>
              <a:rPr lang="en-US" sz="1700" dirty="0">
                <a:solidFill>
                  <a:srgbClr val="1A202C"/>
                </a:solidFill>
                <a:latin typeface="Calibri" pitchFamily="34" charset="0"/>
                <a:ea typeface="Calibri" pitchFamily="34" charset="-122"/>
                <a:cs typeface="Calibri" pitchFamily="34" charset="-120"/>
              </a:rPr>
              <a:t>The working grid tracks the analyst's movement from raw extract to exploratory comment to experiential theme for each participant, before cross-case comparison.</a:t>
            </a: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The shared experiential theme across all four participants in this study: the institutional mirror — organisational membership as a silent guarantor of professional self-concept.</a:t>
            </a:r>
            <a:endParaRPr lang="en-US" sz="1700" dirty="0"/>
          </a:p>
        </p:txBody>
      </p:sp>
      <p:pic>
        <p:nvPicPr>
          <p:cNvPr id="5" name="Image 0" descr="/home/claude/img/ipa_grid.png"/>
          <p:cNvPicPr>
            <a:picLocks noChangeAspect="1"/>
          </p:cNvPicPr>
          <p:nvPr/>
        </p:nvPicPr>
        <p:blipFill>
          <a:blip r:embed="rId3"/>
          <a:stretch>
            <a:fillRect/>
          </a:stretch>
        </p:blipFill>
        <p:spPr>
          <a:xfrm>
            <a:off x="201168" y="749808"/>
            <a:ext cx="8741664" cy="425196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4A2A8A"/>
          </a:solidFill>
          <a:ln w="12700">
            <a:solidFill>
              <a:srgbClr val="4A2A8A"/>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Phenomenological Analysis</a:t>
            </a:r>
            <a:endParaRPr lang="en-US" sz="2600" dirty="0"/>
          </a:p>
        </p:txBody>
      </p:sp>
      <p:sp>
        <p:nvSpPr>
          <p:cNvPr id="4" name="Text 2"/>
          <p:cNvSpPr/>
          <p:nvPr/>
        </p:nvSpPr>
        <p:spPr>
          <a:xfrm>
            <a:off x="201167" y="841248"/>
            <a:ext cx="4619311" cy="4302252"/>
          </a:xfrm>
          <a:prstGeom prst="rect">
            <a:avLst/>
          </a:prstGeom>
          <a:noFill/>
          <a:ln/>
        </p:spPr>
        <p:txBody>
          <a:bodyPr wrap="square" lIns="0" tIns="0" rIns="0" bIns="0" rtlCol="0" anchor="t"/>
          <a:lstStyle/>
          <a:p>
            <a:pPr marL="0" indent="0">
              <a:buNone/>
            </a:pPr>
            <a:r>
              <a:rPr lang="en-US" sz="1400" b="1" dirty="0">
                <a:solidFill>
                  <a:srgbClr val="4A2A8A"/>
                </a:solidFill>
                <a:latin typeface="Calibri" pitchFamily="34" charset="0"/>
                <a:ea typeface="Calibri" pitchFamily="34" charset="-122"/>
                <a:cs typeface="Calibri" pitchFamily="34" charset="-120"/>
              </a:rPr>
              <a:t>Core aim:</a:t>
            </a:r>
            <a:endParaRPr lang="en-US" sz="1400" dirty="0"/>
          </a:p>
          <a:p>
            <a:pPr marL="0" indent="0">
              <a:buNone/>
            </a:pPr>
            <a:r>
              <a:rPr lang="en-US" sz="1400" dirty="0">
                <a:solidFill>
                  <a:srgbClr val="1A202C"/>
                </a:solidFill>
                <a:latin typeface="Calibri" pitchFamily="34" charset="0"/>
                <a:ea typeface="Calibri" pitchFamily="34" charset="-122"/>
                <a:cs typeface="Calibri" pitchFamily="34" charset="-120"/>
              </a:rPr>
              <a:t>Understanding the essential, universal structures of a human experience: what is common across all accounts, not what is individual.</a:t>
            </a:r>
            <a:endParaRPr lang="en-US" sz="1400" dirty="0"/>
          </a:p>
          <a:p>
            <a:pPr marL="0" indent="0">
              <a:buNone/>
            </a:pPr>
            <a:endParaRPr lang="en-US" sz="1400" dirty="0"/>
          </a:p>
          <a:p>
            <a:pPr marL="0" indent="0">
              <a:buNone/>
            </a:pPr>
            <a:r>
              <a:rPr lang="en-US" sz="1400" b="1" dirty="0">
                <a:solidFill>
                  <a:srgbClr val="4A2A8A"/>
                </a:solidFill>
                <a:latin typeface="Calibri" pitchFamily="34" charset="0"/>
                <a:ea typeface="Calibri" pitchFamily="34" charset="-122"/>
                <a:cs typeface="Calibri" pitchFamily="34" charset="-120"/>
              </a:rPr>
              <a:t>The phenomenological reduction (Husserl):</a:t>
            </a:r>
            <a:endParaRPr lang="en-US" sz="1400" dirty="0"/>
          </a:p>
          <a:p>
            <a:pPr marL="342900" indent="-342900">
              <a:buSzPct val="100000"/>
              <a:buChar char="•"/>
            </a:pPr>
            <a:r>
              <a:rPr lang="en-US" sz="1400" dirty="0">
                <a:solidFill>
                  <a:srgbClr val="1A202C"/>
                </a:solidFill>
                <a:latin typeface="Calibri" pitchFamily="34" charset="0"/>
                <a:ea typeface="Calibri" pitchFamily="34" charset="-122"/>
                <a:cs typeface="Calibri" pitchFamily="34" charset="-120"/>
              </a:rPr>
              <a:t>Epoche / bracketing: deliberately suspend prior assumptions and theoretical commitments</a:t>
            </a:r>
            <a:endParaRPr lang="en-US" sz="1400" dirty="0"/>
          </a:p>
          <a:p>
            <a:pPr marL="342900" indent="-342900">
              <a:buSzPct val="100000"/>
              <a:buChar char="•"/>
            </a:pPr>
            <a:r>
              <a:rPr lang="en-US" sz="1400" dirty="0">
                <a:solidFill>
                  <a:srgbClr val="1A202C"/>
                </a:solidFill>
                <a:latin typeface="Calibri" pitchFamily="34" charset="0"/>
                <a:ea typeface="Calibri" pitchFamily="34" charset="-122"/>
                <a:cs typeface="Calibri" pitchFamily="34" charset="-120"/>
              </a:rPr>
              <a:t>Allows the phenomenon to show itself as it is, unfiltered by pre-existing categories</a:t>
            </a:r>
            <a:endParaRPr lang="en-US" sz="1400" dirty="0"/>
          </a:p>
          <a:p>
            <a:pPr marL="0" indent="0">
              <a:buNone/>
            </a:pPr>
            <a:endParaRPr lang="en-US" sz="1400" dirty="0"/>
          </a:p>
          <a:p>
            <a:pPr marL="0" indent="0">
              <a:buNone/>
            </a:pPr>
            <a:r>
              <a:rPr lang="en-US" sz="1400" b="1" dirty="0">
                <a:solidFill>
                  <a:srgbClr val="4A2A8A"/>
                </a:solidFill>
                <a:latin typeface="Calibri" pitchFamily="34" charset="0"/>
                <a:ea typeface="Calibri" pitchFamily="34" charset="-122"/>
                <a:cs typeface="Calibri" pitchFamily="34" charset="-120"/>
              </a:rPr>
              <a:t>Two main variants:</a:t>
            </a:r>
            <a:endParaRPr lang="en-US" sz="1400" dirty="0"/>
          </a:p>
          <a:p>
            <a:pPr marL="342900" indent="-342900">
              <a:buSzPct val="100000"/>
              <a:buChar char="•"/>
            </a:pPr>
            <a:r>
              <a:rPr lang="en-US" sz="1400" dirty="0">
                <a:solidFill>
                  <a:srgbClr val="1A202C"/>
                </a:solidFill>
                <a:latin typeface="Calibri" pitchFamily="34" charset="0"/>
                <a:ea typeface="Calibri" pitchFamily="34" charset="-122"/>
                <a:cs typeface="Calibri" pitchFamily="34" charset="-120"/>
              </a:rPr>
              <a:t>Descriptive (Giorgi): strict bracketing, faithful description, invariant essential structures</a:t>
            </a:r>
            <a:endParaRPr lang="en-US" sz="1400" dirty="0"/>
          </a:p>
          <a:p>
            <a:pPr marL="342900" indent="-342900">
              <a:buSzPct val="100000"/>
              <a:buChar char="•"/>
            </a:pPr>
            <a:r>
              <a:rPr lang="en-US" sz="1400" dirty="0">
                <a:solidFill>
                  <a:srgbClr val="1A202C"/>
                </a:solidFill>
                <a:latin typeface="Calibri" pitchFamily="34" charset="0"/>
                <a:ea typeface="Calibri" pitchFamily="34" charset="-122"/>
                <a:cs typeface="Calibri" pitchFamily="34" charset="-120"/>
              </a:rPr>
              <a:t>Hermeneutic (van Manen): full bracketing is impossible; use your understanding as an interpretive resource</a:t>
            </a:r>
            <a:endParaRPr lang="en-US" sz="1400" dirty="0"/>
          </a:p>
          <a:p>
            <a:pPr marL="0" indent="0">
              <a:buNone/>
            </a:pPr>
            <a:endParaRPr lang="en-US" sz="1900" dirty="0"/>
          </a:p>
          <a:p>
            <a:pPr marL="0" indent="0">
              <a:buNone/>
            </a:pPr>
            <a:r>
              <a:rPr lang="en-US" sz="1400" i="1" dirty="0">
                <a:solidFill>
                  <a:srgbClr val="4A5568"/>
                </a:solidFill>
                <a:latin typeface="Calibri" pitchFamily="34" charset="0"/>
                <a:ea typeface="Calibri" pitchFamily="34" charset="-122"/>
                <a:cs typeface="Calibri" pitchFamily="34" charset="-120"/>
              </a:rPr>
              <a:t>Husserl (1913); Giorgi (2009); van Manen (1990).</a:t>
            </a:r>
            <a:endParaRPr lang="en-US" sz="1900" dirty="0"/>
          </a:p>
        </p:txBody>
      </p:sp>
      <p:pic>
        <p:nvPicPr>
          <p:cNvPr id="5" name="Image 0" descr="/home/claude/img/phenomenological.png"/>
          <p:cNvPicPr>
            <a:picLocks noChangeAspect="1"/>
          </p:cNvPicPr>
          <p:nvPr/>
        </p:nvPicPr>
        <p:blipFill>
          <a:blip r:embed="rId3"/>
          <a:stretch>
            <a:fillRect/>
          </a:stretch>
        </p:blipFill>
        <p:spPr>
          <a:xfrm>
            <a:off x="4754880" y="841248"/>
            <a:ext cx="4206240" cy="306324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4A2A8A"/>
          </a:solidFill>
          <a:ln w="12700">
            <a:solidFill>
              <a:srgbClr val="4A2A8A"/>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Phenomenological Analysis: Descriptive versus Hermeneutic</a:t>
            </a:r>
            <a:endParaRPr lang="en-US" sz="2600" dirty="0"/>
          </a:p>
        </p:txBody>
      </p:sp>
      <p:sp>
        <p:nvSpPr>
          <p:cNvPr id="4" name="Text 2"/>
          <p:cNvSpPr/>
          <p:nvPr/>
        </p:nvSpPr>
        <p:spPr>
          <a:xfrm>
            <a:off x="201168" y="841248"/>
            <a:ext cx="8741664" cy="777240"/>
          </a:xfrm>
          <a:prstGeom prst="rect">
            <a:avLst/>
          </a:prstGeom>
          <a:noFill/>
          <a:ln/>
        </p:spPr>
        <p:txBody>
          <a:bodyPr wrap="square" lIns="0" tIns="0" rIns="0" bIns="0" rtlCol="0" anchor="t"/>
          <a:lstStyle/>
          <a:p>
            <a:pPr marL="0" indent="0">
              <a:buNone/>
            </a:pPr>
            <a:r>
              <a:rPr lang="en-US" sz="1700" dirty="0">
                <a:solidFill>
                  <a:srgbClr val="1A202C"/>
                </a:solidFill>
                <a:latin typeface="Calibri" pitchFamily="34" charset="0"/>
                <a:ea typeface="Calibri" pitchFamily="34" charset="-122"/>
                <a:cs typeface="Calibri" pitchFamily="34" charset="-120"/>
              </a:rPr>
              <a:t>The two variants differ on whether full bracketing is possible, and what the researcher's prior understanding does in the analysis.</a:t>
            </a: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The practical test: does your RQ ask 'what is the essential structure of X?' (Giorgi) or 'what does it mean to live this experience in this context?' (van Manen)?</a:t>
            </a:r>
            <a:endParaRPr lang="en-US" sz="1700" dirty="0"/>
          </a:p>
        </p:txBody>
      </p:sp>
      <p:pic>
        <p:nvPicPr>
          <p:cNvPr id="5" name="Image 0" descr="/home/claude/img/phenom_compare.png"/>
          <p:cNvPicPr>
            <a:picLocks noChangeAspect="1"/>
          </p:cNvPicPr>
          <p:nvPr/>
        </p:nvPicPr>
        <p:blipFill>
          <a:blip r:embed="rId3"/>
          <a:stretch>
            <a:fillRect/>
          </a:stretch>
        </p:blipFill>
        <p:spPr>
          <a:xfrm>
            <a:off x="201168" y="749808"/>
            <a:ext cx="8741664" cy="425196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1A6B8A"/>
          </a:solidFill>
          <a:ln w="12700">
            <a:solidFill>
              <a:srgbClr val="1A6B8A"/>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Narrative Analysis</a:t>
            </a:r>
            <a:endParaRPr lang="en-US" sz="2600" dirty="0"/>
          </a:p>
        </p:txBody>
      </p:sp>
      <p:sp>
        <p:nvSpPr>
          <p:cNvPr id="4" name="Text 2"/>
          <p:cNvSpPr/>
          <p:nvPr/>
        </p:nvSpPr>
        <p:spPr>
          <a:xfrm>
            <a:off x="201168" y="841248"/>
            <a:ext cx="4343400" cy="4023360"/>
          </a:xfrm>
          <a:prstGeom prst="rect">
            <a:avLst/>
          </a:prstGeom>
          <a:noFill/>
          <a:ln/>
        </p:spPr>
        <p:txBody>
          <a:bodyPr wrap="square" lIns="0" tIns="0" rIns="0" bIns="0" rtlCol="0" anchor="t"/>
          <a:lstStyle/>
          <a:p>
            <a:pPr marL="0" indent="0">
              <a:buNone/>
            </a:pPr>
            <a:r>
              <a:rPr lang="en-US" sz="1400" dirty="0">
                <a:solidFill>
                  <a:srgbClr val="1A202C"/>
                </a:solidFill>
                <a:latin typeface="Calibri" pitchFamily="34" charset="0"/>
                <a:ea typeface="Calibri" pitchFamily="34" charset="-122"/>
                <a:cs typeface="Calibri" pitchFamily="34" charset="-120"/>
              </a:rPr>
              <a:t>Analysing how people construct meaning through stories. The data are the accounts themselves, not just their content.</a:t>
            </a:r>
            <a:endParaRPr lang="en-US" sz="1400" dirty="0"/>
          </a:p>
          <a:p>
            <a:pPr marL="0" indent="0">
              <a:buNone/>
            </a:pPr>
            <a:endParaRPr lang="en-US" sz="1400" dirty="0"/>
          </a:p>
          <a:p>
            <a:pPr marL="0" indent="0">
              <a:buNone/>
            </a:pPr>
            <a:r>
              <a:rPr lang="en-US" sz="1400" b="1" dirty="0">
                <a:solidFill>
                  <a:srgbClr val="1A6B8A"/>
                </a:solidFill>
                <a:latin typeface="Calibri" pitchFamily="34" charset="0"/>
                <a:ea typeface="Calibri" pitchFamily="34" charset="-122"/>
                <a:cs typeface="Calibri" pitchFamily="34" charset="-120"/>
              </a:rPr>
              <a:t>Four analytical orientations (Riessman, 2008):</a:t>
            </a:r>
            <a:endParaRPr lang="en-US" sz="1400" dirty="0"/>
          </a:p>
          <a:p>
            <a:pPr marL="342900" indent="-342900">
              <a:buSzPct val="100000"/>
              <a:buChar char="•"/>
            </a:pPr>
            <a:r>
              <a:rPr lang="en-US" sz="1400" dirty="0">
                <a:solidFill>
                  <a:srgbClr val="1A202C"/>
                </a:solidFill>
                <a:latin typeface="Calibri" pitchFamily="34" charset="0"/>
                <a:ea typeface="Calibri" pitchFamily="34" charset="-122"/>
                <a:cs typeface="Calibri" pitchFamily="34" charset="-120"/>
              </a:rPr>
              <a:t>Structural (Labov): beginning, complication, resolution, coda. Focuses on narrative form.</a:t>
            </a:r>
            <a:endParaRPr lang="en-US" sz="1400" dirty="0"/>
          </a:p>
          <a:p>
            <a:pPr marL="342900" indent="-342900">
              <a:buSzPct val="100000"/>
              <a:buChar char="•"/>
            </a:pPr>
            <a:r>
              <a:rPr lang="en-US" sz="1400" dirty="0">
                <a:solidFill>
                  <a:srgbClr val="1A202C"/>
                </a:solidFill>
                <a:latin typeface="Calibri" pitchFamily="34" charset="0"/>
                <a:ea typeface="Calibri" pitchFamily="34" charset="-122"/>
                <a:cs typeface="Calibri" pitchFamily="34" charset="-120"/>
              </a:rPr>
              <a:t>Thematic: what the story is about, not its sequence. Chronology is irrelevant.</a:t>
            </a:r>
            <a:endParaRPr lang="en-US" sz="1400" dirty="0"/>
          </a:p>
          <a:p>
            <a:pPr marL="342900" indent="-342900">
              <a:buSzPct val="100000"/>
              <a:buChar char="•"/>
            </a:pPr>
            <a:r>
              <a:rPr lang="en-US" sz="1400" dirty="0">
                <a:solidFill>
                  <a:srgbClr val="1A202C"/>
                </a:solidFill>
                <a:latin typeface="Calibri" pitchFamily="34" charset="0"/>
                <a:ea typeface="Calibri" pitchFamily="34" charset="-122"/>
                <a:cs typeface="Calibri" pitchFamily="34" charset="-120"/>
              </a:rPr>
              <a:t>Dialogic/performance: how the story is co-constructed with the audience, and for what social purpose.</a:t>
            </a:r>
            <a:endParaRPr lang="en-US" sz="1400" dirty="0"/>
          </a:p>
          <a:p>
            <a:pPr marL="342900" indent="-342900">
              <a:buSzPct val="100000"/>
              <a:buChar char="•"/>
            </a:pPr>
            <a:r>
              <a:rPr lang="en-US" sz="1400" dirty="0">
                <a:solidFill>
                  <a:srgbClr val="1A202C"/>
                </a:solidFill>
                <a:latin typeface="Calibri" pitchFamily="34" charset="0"/>
                <a:ea typeface="Calibri" pitchFamily="34" charset="-122"/>
                <a:cs typeface="Calibri" pitchFamily="34" charset="-120"/>
              </a:rPr>
              <a:t>Visual: how images and embodiment carry meaning that words do not.</a:t>
            </a:r>
          </a:p>
          <a:p>
            <a:r>
              <a:rPr lang="en-US" sz="1400" b="1" dirty="0">
                <a:solidFill>
                  <a:srgbClr val="1A6B8A"/>
                </a:solidFill>
                <a:latin typeface="Calibri" pitchFamily="34" charset="0"/>
                <a:ea typeface="Calibri" pitchFamily="34" charset="-122"/>
                <a:cs typeface="Calibri" pitchFamily="34" charset="-120"/>
              </a:rPr>
              <a:t>Important for doctoral research:</a:t>
            </a:r>
            <a:endParaRPr lang="en-US" sz="1400" dirty="0"/>
          </a:p>
          <a:p>
            <a:r>
              <a:rPr lang="en-US" sz="1400" dirty="0">
                <a:solidFill>
                  <a:srgbClr val="1A202C"/>
                </a:solidFill>
                <a:latin typeface="Calibri" pitchFamily="34" charset="0"/>
                <a:ea typeface="Calibri" pitchFamily="34" charset="-122"/>
                <a:cs typeface="Calibri" pitchFamily="34" charset="-120"/>
              </a:rPr>
              <a:t>Thematic narrative analysis does not require chronological structure. The researcher follows meaning, not time.</a:t>
            </a:r>
            <a:endParaRPr lang="en-US" sz="1400" dirty="0"/>
          </a:p>
          <a:p>
            <a:pPr>
              <a:buSzPct val="100000"/>
            </a:pPr>
            <a:endParaRPr lang="en-US" sz="1700" dirty="0"/>
          </a:p>
          <a:p>
            <a:pPr marL="0" indent="0">
              <a:buNone/>
            </a:pPr>
            <a:endParaRPr lang="en-US" sz="1700" dirty="0"/>
          </a:p>
        </p:txBody>
      </p:sp>
      <p:pic>
        <p:nvPicPr>
          <p:cNvPr id="5" name="Image 0" descr="/home/claude/img/narrative_orientations.png"/>
          <p:cNvPicPr>
            <a:picLocks noChangeAspect="1"/>
          </p:cNvPicPr>
          <p:nvPr/>
        </p:nvPicPr>
        <p:blipFill>
          <a:blip r:embed="rId3"/>
          <a:stretch>
            <a:fillRect/>
          </a:stretch>
        </p:blipFill>
        <p:spPr>
          <a:xfrm>
            <a:off x="4754880" y="841248"/>
            <a:ext cx="4206240" cy="306324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1A6B8A"/>
          </a:solidFill>
          <a:ln w="12700">
            <a:solidFill>
              <a:srgbClr val="1A6B8A"/>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Narrative Analysis: Labov's Structure and the Coda</a:t>
            </a:r>
            <a:endParaRPr lang="en-US" sz="2600" dirty="0"/>
          </a:p>
        </p:txBody>
      </p:sp>
      <p:sp>
        <p:nvSpPr>
          <p:cNvPr id="4" name="Text 2"/>
          <p:cNvSpPr/>
          <p:nvPr/>
        </p:nvSpPr>
        <p:spPr>
          <a:xfrm>
            <a:off x="201168" y="841248"/>
            <a:ext cx="8741664" cy="777240"/>
          </a:xfrm>
          <a:prstGeom prst="rect">
            <a:avLst/>
          </a:prstGeom>
          <a:noFill/>
          <a:ln/>
        </p:spPr>
        <p:txBody>
          <a:bodyPr wrap="square" lIns="0" tIns="0" rIns="0" bIns="0" rtlCol="0" anchor="t"/>
          <a:lstStyle/>
          <a:p>
            <a:pPr marL="0" indent="0">
              <a:buNone/>
            </a:pPr>
            <a:r>
              <a:rPr lang="en-US" sz="1700" dirty="0">
                <a:solidFill>
                  <a:srgbClr val="1A202C"/>
                </a:solidFill>
                <a:latin typeface="Calibri" pitchFamily="34" charset="0"/>
                <a:ea typeface="Calibri" pitchFamily="34" charset="-122"/>
                <a:cs typeface="Calibri" pitchFamily="34" charset="-120"/>
              </a:rPr>
              <a:t>Labov's six-part structure maps the architecture of a complete story. The coda is the final element: it closes the narrative, draws a moral or lesson, and returns the speaker to the present moment.</a:t>
            </a: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Codas are analytically rich because they contain the participant's own interpretive framing of their experience. They are often where the most analytically significant meaning is stated directly.</a:t>
            </a:r>
            <a:endParaRPr lang="en-US" sz="1700" dirty="0"/>
          </a:p>
        </p:txBody>
      </p:sp>
      <p:pic>
        <p:nvPicPr>
          <p:cNvPr id="5" name="Image 0" descr="/home/claude/img/narrative_coda.png"/>
          <p:cNvPicPr>
            <a:picLocks noChangeAspect="1"/>
          </p:cNvPicPr>
          <p:nvPr/>
        </p:nvPicPr>
        <p:blipFill>
          <a:blip r:embed="rId3"/>
          <a:stretch>
            <a:fillRect/>
          </a:stretch>
        </p:blipFill>
        <p:spPr>
          <a:xfrm>
            <a:off x="201168" y="749808"/>
            <a:ext cx="8741664" cy="4251960"/>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1A6B8A"/>
          </a:solidFill>
          <a:ln w="12700">
            <a:solidFill>
              <a:srgbClr val="1A6B8A"/>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Narrative Analysis: Dialogic and Performance Orientation</a:t>
            </a:r>
            <a:endParaRPr lang="en-US" sz="2600" dirty="0"/>
          </a:p>
        </p:txBody>
      </p:sp>
      <p:sp>
        <p:nvSpPr>
          <p:cNvPr id="4" name="Text 2"/>
          <p:cNvSpPr/>
          <p:nvPr/>
        </p:nvSpPr>
        <p:spPr>
          <a:xfrm>
            <a:off x="201168" y="841248"/>
            <a:ext cx="8741664" cy="777240"/>
          </a:xfrm>
          <a:prstGeom prst="rect">
            <a:avLst/>
          </a:prstGeom>
          <a:noFill/>
          <a:ln/>
        </p:spPr>
        <p:txBody>
          <a:bodyPr wrap="square" lIns="0" tIns="0" rIns="0" bIns="0" rtlCol="0" anchor="t"/>
          <a:lstStyle/>
          <a:p>
            <a:pPr marL="0" indent="0">
              <a:buNone/>
            </a:pPr>
            <a:r>
              <a:rPr lang="en-US" sz="1700" dirty="0">
                <a:solidFill>
                  <a:srgbClr val="1A202C"/>
                </a:solidFill>
                <a:latin typeface="Calibri" pitchFamily="34" charset="0"/>
                <a:ea typeface="Calibri" pitchFamily="34" charset="-122"/>
                <a:cs typeface="Calibri" pitchFamily="34" charset="-120"/>
              </a:rPr>
              <a:t>Dialogic/performance analysis treats stories as social actions performed in the moment of telling. The question is not only what happened, but what this story does — who it is addressed to, how it positions the teller, and what it accomplishes socially.</a:t>
            </a: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Tone, structure, defensive framing, and the address to the interviewer are all data. The same event narrated with different performative framing produces a different analysis.</a:t>
            </a:r>
            <a:endParaRPr lang="en-US" sz="1700" dirty="0"/>
          </a:p>
        </p:txBody>
      </p:sp>
      <p:pic>
        <p:nvPicPr>
          <p:cNvPr id="5" name="Image 0" descr="/home/claude/img/narrative_dialogic.png"/>
          <p:cNvPicPr>
            <a:picLocks noChangeAspect="1"/>
          </p:cNvPicPr>
          <p:nvPr/>
        </p:nvPicPr>
        <p:blipFill>
          <a:blip r:embed="rId3"/>
          <a:stretch>
            <a:fillRect/>
          </a:stretch>
        </p:blipFill>
        <p:spPr>
          <a:xfrm>
            <a:off x="201168" y="749808"/>
            <a:ext cx="8741664" cy="425196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1E6E44"/>
          </a:solidFill>
          <a:ln w="12700">
            <a:solidFill>
              <a:srgbClr val="1E6E44"/>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Grounded Theory</a:t>
            </a:r>
            <a:endParaRPr lang="en-US" sz="2600" dirty="0"/>
          </a:p>
        </p:txBody>
      </p:sp>
      <p:sp>
        <p:nvSpPr>
          <p:cNvPr id="4" name="Text 2"/>
          <p:cNvSpPr/>
          <p:nvPr/>
        </p:nvSpPr>
        <p:spPr>
          <a:xfrm>
            <a:off x="201168" y="841248"/>
            <a:ext cx="4343400" cy="4023360"/>
          </a:xfrm>
          <a:prstGeom prst="rect">
            <a:avLst/>
          </a:prstGeom>
          <a:noFill/>
          <a:ln/>
        </p:spPr>
        <p:txBody>
          <a:bodyPr wrap="square" lIns="0" tIns="0" rIns="0" bIns="0" rtlCol="0" anchor="t"/>
          <a:lstStyle/>
          <a:p>
            <a:pPr marL="0" indent="0">
              <a:buNone/>
            </a:pPr>
            <a:r>
              <a:rPr lang="en-US" sz="1700" dirty="0">
                <a:solidFill>
                  <a:srgbClr val="1A202C"/>
                </a:solidFill>
                <a:latin typeface="Calibri" pitchFamily="34" charset="0"/>
                <a:ea typeface="Calibri" pitchFamily="34" charset="-122"/>
                <a:cs typeface="Calibri" pitchFamily="34" charset="-120"/>
              </a:rPr>
              <a:t>Generating theory inductively from data through constant comparison and theoretical sampling.</a:t>
            </a: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Sampling continues until theoretical saturation: no new categories emerge.</a:t>
            </a:r>
            <a:endParaRPr lang="en-US" sz="1700" dirty="0"/>
          </a:p>
          <a:p>
            <a:pPr marL="0" indent="0">
              <a:buNone/>
            </a:pPr>
            <a:endParaRPr lang="en-US" sz="1700" dirty="0"/>
          </a:p>
          <a:p>
            <a:pPr marL="0" indent="0">
              <a:buNone/>
            </a:pPr>
            <a:r>
              <a:rPr lang="en-US" sz="1900" b="1" dirty="0">
                <a:solidFill>
                  <a:srgbClr val="1E6E44"/>
                </a:solidFill>
                <a:latin typeface="Calibri" pitchFamily="34" charset="0"/>
                <a:ea typeface="Calibri" pitchFamily="34" charset="-122"/>
                <a:cs typeface="Calibri" pitchFamily="34" charset="-120"/>
              </a:rPr>
              <a:t>Three coding stages:</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Open coding: breaking data into discrete labelled parts</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Axial coding: relating categories and sub-categories around a central phenomenon</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Selective coding: integrating around a core category to produce a theoretical claim</a:t>
            </a:r>
            <a:endParaRPr lang="en-US" sz="1700" dirty="0"/>
          </a:p>
          <a:p>
            <a:pPr marL="0" indent="0">
              <a:buNone/>
            </a:pPr>
            <a:r>
              <a:rPr lang="en-US" sz="1400" i="1" dirty="0">
                <a:solidFill>
                  <a:srgbClr val="4A5568"/>
                </a:solidFill>
                <a:latin typeface="Calibri" pitchFamily="34" charset="0"/>
                <a:ea typeface="Calibri" pitchFamily="34" charset="-122"/>
                <a:cs typeface="Calibri" pitchFamily="34" charset="-120"/>
              </a:rPr>
              <a:t>Glaser &amp; Strauss (1967); Charmaz (2006). Aim: new substantive or formal theory.</a:t>
            </a:r>
            <a:endParaRPr lang="en-US" sz="1700" dirty="0"/>
          </a:p>
        </p:txBody>
      </p:sp>
      <p:pic>
        <p:nvPicPr>
          <p:cNvPr id="5" name="Image 0" descr="/home/claude/img/grounded_theory.png"/>
          <p:cNvPicPr>
            <a:picLocks noChangeAspect="1"/>
          </p:cNvPicPr>
          <p:nvPr/>
        </p:nvPicPr>
        <p:blipFill>
          <a:blip r:embed="rId3"/>
          <a:stretch>
            <a:fillRect/>
          </a:stretch>
        </p:blipFill>
        <p:spPr>
          <a:xfrm>
            <a:off x="4754880" y="841248"/>
            <a:ext cx="4206240" cy="3063240"/>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1E6E44"/>
          </a:solidFill>
          <a:ln w="12700">
            <a:solidFill>
              <a:srgbClr val="1E6E44"/>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Grounded Theory: Three-Stage Coding Worked Example</a:t>
            </a:r>
            <a:endParaRPr lang="en-US" sz="2600" dirty="0"/>
          </a:p>
        </p:txBody>
      </p:sp>
      <p:sp>
        <p:nvSpPr>
          <p:cNvPr id="4" name="Text 2"/>
          <p:cNvSpPr/>
          <p:nvPr/>
        </p:nvSpPr>
        <p:spPr>
          <a:xfrm>
            <a:off x="201168" y="841248"/>
            <a:ext cx="8741664" cy="777240"/>
          </a:xfrm>
          <a:prstGeom prst="rect">
            <a:avLst/>
          </a:prstGeom>
          <a:noFill/>
          <a:ln/>
        </p:spPr>
        <p:txBody>
          <a:bodyPr wrap="square" lIns="0" tIns="0" rIns="0" bIns="0" rtlCol="0" anchor="t"/>
          <a:lstStyle/>
          <a:p>
            <a:pPr marL="0" indent="0">
              <a:buNone/>
            </a:pPr>
            <a:r>
              <a:rPr lang="en-US" sz="1700" dirty="0">
                <a:solidFill>
                  <a:srgbClr val="1A202C"/>
                </a:solidFill>
                <a:latin typeface="Calibri" pitchFamily="34" charset="0"/>
                <a:ea typeface="Calibri" pitchFamily="34" charset="-122"/>
                <a:cs typeface="Calibri" pitchFamily="34" charset="-120"/>
              </a:rPr>
              <a:t>One extract from a nurse handover communication study, analysed through all three stages. The core category (MANAGED INCOMPLETENESS) is the beginning of a theoretical claim, not just a description.</a:t>
            </a: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Selective coding does not summarise the data. It argues that partial information transfer is a rational adaptation to a system that demands complete transfer under conditions that make it impossible.</a:t>
            </a:r>
            <a:endParaRPr lang="en-US" sz="1700" dirty="0"/>
          </a:p>
        </p:txBody>
      </p:sp>
      <p:pic>
        <p:nvPicPr>
          <p:cNvPr id="5" name="Image 0" descr="/home/claude/img/gt_coding.png"/>
          <p:cNvPicPr>
            <a:picLocks noChangeAspect="1"/>
          </p:cNvPicPr>
          <p:nvPr/>
        </p:nvPicPr>
        <p:blipFill>
          <a:blip r:embed="rId3"/>
          <a:stretch>
            <a:fillRect/>
          </a:stretch>
        </p:blipFill>
        <p:spPr>
          <a:xfrm>
            <a:off x="201168" y="749808"/>
            <a:ext cx="8741664" cy="4251960"/>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8B1A2E"/>
          </a:solidFill>
          <a:ln w="12700">
            <a:solidFill>
              <a:srgbClr val="8B1A2E"/>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Discourse Analysis and Critical Discourse Analysis</a:t>
            </a:r>
            <a:endParaRPr lang="en-US" sz="2600" dirty="0"/>
          </a:p>
        </p:txBody>
      </p:sp>
      <p:sp>
        <p:nvSpPr>
          <p:cNvPr id="4" name="Text 2"/>
          <p:cNvSpPr/>
          <p:nvPr/>
        </p:nvSpPr>
        <p:spPr>
          <a:xfrm>
            <a:off x="201168" y="685800"/>
            <a:ext cx="4343400" cy="4023360"/>
          </a:xfrm>
          <a:prstGeom prst="rect">
            <a:avLst/>
          </a:prstGeom>
          <a:noFill/>
          <a:ln/>
        </p:spPr>
        <p:txBody>
          <a:bodyPr wrap="square" lIns="0" tIns="0" rIns="0" bIns="0" rtlCol="0" anchor="t"/>
          <a:lstStyle/>
          <a:p>
            <a:pPr marL="0" indent="0">
              <a:buNone/>
            </a:pPr>
            <a:r>
              <a:rPr lang="en-US" sz="1400" b="1" dirty="0">
                <a:solidFill>
                  <a:srgbClr val="8B1A2E"/>
                </a:solidFill>
                <a:latin typeface="Calibri" pitchFamily="34" charset="0"/>
                <a:ea typeface="Calibri" pitchFamily="34" charset="-122"/>
                <a:cs typeface="Calibri" pitchFamily="34" charset="-120"/>
              </a:rPr>
              <a:t>Discourse Analysis (DA)</a:t>
            </a:r>
            <a:endParaRPr lang="en-US" sz="1400" dirty="0"/>
          </a:p>
          <a:p>
            <a:pPr marL="0" indent="0">
              <a:buNone/>
            </a:pPr>
            <a:r>
              <a:rPr lang="en-US" sz="1400" dirty="0">
                <a:solidFill>
                  <a:srgbClr val="1A202C"/>
                </a:solidFill>
                <a:latin typeface="Calibri" pitchFamily="34" charset="0"/>
                <a:ea typeface="Calibri" pitchFamily="34" charset="-122"/>
                <a:cs typeface="Calibri" pitchFamily="34" charset="-120"/>
              </a:rPr>
              <a:t>How language constructs social reality, identity, and power relations. Language does not reflect the world: it constitutes it.</a:t>
            </a:r>
            <a:endParaRPr lang="en-US" sz="1400" dirty="0"/>
          </a:p>
          <a:p>
            <a:pPr marL="0" indent="0">
              <a:buNone/>
            </a:pPr>
            <a:r>
              <a:rPr lang="en-US" sz="1400" i="1" dirty="0">
                <a:solidFill>
                  <a:srgbClr val="4A5568"/>
                </a:solidFill>
                <a:latin typeface="Calibri" pitchFamily="34" charset="0"/>
                <a:ea typeface="Calibri" pitchFamily="34" charset="-122"/>
                <a:cs typeface="Calibri" pitchFamily="34" charset="-120"/>
              </a:rPr>
              <a:t>Fairclough (1992); Potter &amp; Wetherell (1987).</a:t>
            </a:r>
            <a:endParaRPr lang="en-US" sz="1400" dirty="0"/>
          </a:p>
          <a:p>
            <a:pPr marL="0" indent="0">
              <a:buNone/>
            </a:pPr>
            <a:endParaRPr lang="en-US" sz="1400" dirty="0"/>
          </a:p>
          <a:p>
            <a:pPr marL="0" indent="0">
              <a:buNone/>
            </a:pPr>
            <a:r>
              <a:rPr lang="en-US" sz="1400" b="1" dirty="0">
                <a:solidFill>
                  <a:srgbClr val="8B1A2E"/>
                </a:solidFill>
                <a:latin typeface="Calibri" pitchFamily="34" charset="0"/>
                <a:ea typeface="Calibri" pitchFamily="34" charset="-122"/>
                <a:cs typeface="Calibri" pitchFamily="34" charset="-120"/>
              </a:rPr>
              <a:t>Critical Discourse Analysis (CDA)</a:t>
            </a:r>
            <a:endParaRPr lang="en-US" sz="1400" dirty="0"/>
          </a:p>
          <a:p>
            <a:pPr marL="0" indent="0">
              <a:buNone/>
            </a:pPr>
            <a:r>
              <a:rPr lang="en-US" sz="1400" dirty="0">
                <a:solidFill>
                  <a:srgbClr val="1A202C"/>
                </a:solidFill>
                <a:latin typeface="Calibri" pitchFamily="34" charset="0"/>
                <a:ea typeface="Calibri" pitchFamily="34" charset="-122"/>
                <a:cs typeface="Calibri" pitchFamily="34" charset="-120"/>
              </a:rPr>
              <a:t>Links language to power, ideology, and structural inequality. Three dimensions: text (vocabulary, grammar), discursive practice (production and consumption), social practice (ideology and hegemony).</a:t>
            </a:r>
            <a:endParaRPr lang="en-US" sz="1400" dirty="0"/>
          </a:p>
          <a:p>
            <a:pPr marL="0" indent="0">
              <a:buNone/>
            </a:pPr>
            <a:r>
              <a:rPr lang="en-US" sz="1400" i="1" dirty="0">
                <a:solidFill>
                  <a:srgbClr val="4A5568"/>
                </a:solidFill>
                <a:latin typeface="Calibri" pitchFamily="34" charset="0"/>
                <a:ea typeface="Calibri" pitchFamily="34" charset="-122"/>
                <a:cs typeface="Calibri" pitchFamily="34" charset="-120"/>
              </a:rPr>
              <a:t>Van Dijk (1993); Fairclough (2003).</a:t>
            </a:r>
            <a:endParaRPr lang="en-US" sz="1400" dirty="0"/>
          </a:p>
          <a:p>
            <a:pPr marL="0" indent="0">
              <a:buNone/>
            </a:pPr>
            <a:endParaRPr lang="en-US" sz="1400" dirty="0"/>
          </a:p>
          <a:p>
            <a:pPr marL="0" indent="0">
              <a:buNone/>
            </a:pPr>
            <a:r>
              <a:rPr lang="en-US" sz="1400" b="1" dirty="0">
                <a:solidFill>
                  <a:srgbClr val="1A2E52"/>
                </a:solidFill>
                <a:latin typeface="Calibri" pitchFamily="34" charset="0"/>
                <a:ea typeface="Calibri" pitchFamily="34" charset="-122"/>
                <a:cs typeface="Calibri" pitchFamily="34" charset="-120"/>
              </a:rPr>
              <a:t>Conversation Analysis (CA)</a:t>
            </a:r>
            <a:endParaRPr lang="en-US" sz="1400" dirty="0"/>
          </a:p>
          <a:p>
            <a:pPr marL="0" indent="0">
              <a:buNone/>
            </a:pPr>
            <a:r>
              <a:rPr lang="en-US" sz="1400" dirty="0">
                <a:solidFill>
                  <a:srgbClr val="1A202C"/>
                </a:solidFill>
                <a:latin typeface="Calibri" pitchFamily="34" charset="0"/>
                <a:ea typeface="Calibri" pitchFamily="34" charset="-122"/>
                <a:cs typeface="Calibri" pitchFamily="34" charset="-120"/>
              </a:rPr>
              <a:t>Detailed study of naturally occurring talk-in-interaction: turn-taking, overlaps, repairs, sequence organisation. Strictly inductive: no prior theoretical assumptions about meaning.</a:t>
            </a:r>
            <a:endParaRPr lang="en-US" sz="1400" dirty="0"/>
          </a:p>
          <a:p>
            <a:pPr marL="0" indent="0">
              <a:buNone/>
            </a:pPr>
            <a:r>
              <a:rPr lang="en-US" sz="1400" i="1" dirty="0">
                <a:solidFill>
                  <a:srgbClr val="4A5568"/>
                </a:solidFill>
                <a:latin typeface="Calibri" pitchFamily="34" charset="0"/>
                <a:ea typeface="Calibri" pitchFamily="34" charset="-122"/>
                <a:cs typeface="Calibri" pitchFamily="34" charset="-120"/>
              </a:rPr>
              <a:t>Sacks, Schegloff &amp; Jefferson (1974).</a:t>
            </a:r>
            <a:endParaRPr lang="en-US" sz="1400" dirty="0"/>
          </a:p>
        </p:txBody>
      </p:sp>
      <p:pic>
        <p:nvPicPr>
          <p:cNvPr id="5" name="Image 0" descr="/home/claude/img/discourse.png"/>
          <p:cNvPicPr>
            <a:picLocks noChangeAspect="1"/>
          </p:cNvPicPr>
          <p:nvPr/>
        </p:nvPicPr>
        <p:blipFill>
          <a:blip r:embed="rId3"/>
          <a:stretch>
            <a:fillRect/>
          </a:stretch>
        </p:blipFill>
        <p:spPr>
          <a:xfrm>
            <a:off x="4754880" y="841248"/>
            <a:ext cx="4206240" cy="3063240"/>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8B1A2E"/>
          </a:solidFill>
          <a:ln w="12700">
            <a:solidFill>
              <a:srgbClr val="8B1A2E"/>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DA, CDA, and CA: Plain-Language Examples</a:t>
            </a:r>
            <a:endParaRPr lang="en-US" sz="2600" dirty="0"/>
          </a:p>
        </p:txBody>
      </p:sp>
      <p:sp>
        <p:nvSpPr>
          <p:cNvPr id="4" name="Text 2"/>
          <p:cNvSpPr/>
          <p:nvPr/>
        </p:nvSpPr>
        <p:spPr>
          <a:xfrm>
            <a:off x="201168" y="841248"/>
            <a:ext cx="8741664" cy="777240"/>
          </a:xfrm>
          <a:prstGeom prst="rect">
            <a:avLst/>
          </a:prstGeom>
          <a:noFill/>
          <a:ln/>
        </p:spPr>
        <p:txBody>
          <a:bodyPr wrap="square" lIns="0" tIns="0" rIns="0" bIns="0" rtlCol="0" anchor="t"/>
          <a:lstStyle/>
          <a:p>
            <a:pPr marL="0" indent="0">
              <a:buNone/>
            </a:pPr>
            <a:r>
              <a:rPr lang="en-US" sz="1700" dirty="0">
                <a:solidFill>
                  <a:srgbClr val="1A202C"/>
                </a:solidFill>
                <a:latin typeface="Calibri" pitchFamily="34" charset="0"/>
                <a:ea typeface="Calibri" pitchFamily="34" charset="-122"/>
                <a:cs typeface="Calibri" pitchFamily="34" charset="-120"/>
              </a:rPr>
              <a:t>Each approach asks a different question of the same kind of data. The extract is what triggers the analysis; what matters is what the analyst does with it.</a:t>
            </a: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DA asks what the language does. CDA asks who benefits and who is harmed. CA asks how the sequence works turn by turn.</a:t>
            </a:r>
            <a:endParaRPr lang="en-US" sz="1700" dirty="0"/>
          </a:p>
        </p:txBody>
      </p:sp>
      <p:pic>
        <p:nvPicPr>
          <p:cNvPr id="5" name="Image 0" descr="/home/claude/img/discourse_compare.png"/>
          <p:cNvPicPr>
            <a:picLocks noChangeAspect="1"/>
          </p:cNvPicPr>
          <p:nvPr/>
        </p:nvPicPr>
        <p:blipFill>
          <a:blip r:embed="rId3"/>
          <a:stretch>
            <a:fillRect/>
          </a:stretch>
        </p:blipFill>
        <p:spPr>
          <a:xfrm>
            <a:off x="201168" y="749808"/>
            <a:ext cx="8741664" cy="4251960"/>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1A2E52"/>
          </a:solidFill>
          <a:ln w="12700">
            <a:solidFill>
              <a:srgbClr val="1A2E52"/>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Conversation Analysis: Key Concepts</a:t>
            </a:r>
            <a:endParaRPr lang="en-US" sz="2600" dirty="0"/>
          </a:p>
        </p:txBody>
      </p:sp>
      <p:sp>
        <p:nvSpPr>
          <p:cNvPr id="4" name="Text 2"/>
          <p:cNvSpPr/>
          <p:nvPr/>
        </p:nvSpPr>
        <p:spPr>
          <a:xfrm>
            <a:off x="201168" y="841248"/>
            <a:ext cx="4343400" cy="4023360"/>
          </a:xfrm>
          <a:prstGeom prst="rect">
            <a:avLst/>
          </a:prstGeom>
          <a:noFill/>
          <a:ln/>
        </p:spPr>
        <p:txBody>
          <a:bodyPr wrap="square" lIns="0" tIns="0" rIns="0" bIns="0" rtlCol="0" anchor="t"/>
          <a:lstStyle/>
          <a:p>
            <a:pPr marL="0" indent="0">
              <a:buNone/>
            </a:pPr>
            <a:r>
              <a:rPr lang="en-US" sz="1400" dirty="0">
                <a:solidFill>
                  <a:srgbClr val="1A202C"/>
                </a:solidFill>
                <a:latin typeface="Calibri" pitchFamily="34" charset="0"/>
                <a:ea typeface="Calibri" pitchFamily="34" charset="-122"/>
                <a:cs typeface="Calibri" pitchFamily="34" charset="-120"/>
              </a:rPr>
              <a:t>CA analyses talk as organised social action: how speakers produce and recognise what is happening turn by turn.</a:t>
            </a:r>
            <a:endParaRPr lang="en-US" sz="1400" dirty="0"/>
          </a:p>
          <a:p>
            <a:pPr marL="0" indent="0">
              <a:buNone/>
            </a:pPr>
            <a:endParaRPr lang="en-US" sz="1400" dirty="0"/>
          </a:p>
          <a:p>
            <a:pPr marL="0" indent="0">
              <a:buNone/>
            </a:pPr>
            <a:r>
              <a:rPr lang="en-US" sz="1400" b="1" dirty="0">
                <a:solidFill>
                  <a:srgbClr val="1A2E52"/>
                </a:solidFill>
                <a:latin typeface="Calibri" pitchFamily="34" charset="0"/>
                <a:ea typeface="Calibri" pitchFamily="34" charset="-122"/>
                <a:cs typeface="Calibri" pitchFamily="34" charset="-120"/>
              </a:rPr>
              <a:t>Core concepts:</a:t>
            </a:r>
            <a:endParaRPr lang="en-US" sz="1400" dirty="0"/>
          </a:p>
          <a:p>
            <a:pPr marL="342900" indent="-342900">
              <a:buSzPct val="100000"/>
              <a:buChar char="•"/>
            </a:pPr>
            <a:r>
              <a:rPr lang="en-US" sz="1400" dirty="0">
                <a:solidFill>
                  <a:srgbClr val="1A202C"/>
                </a:solidFill>
                <a:latin typeface="Calibri" pitchFamily="34" charset="0"/>
                <a:ea typeface="Calibri" pitchFamily="34" charset="-122"/>
                <a:cs typeface="Calibri" pitchFamily="34" charset="-120"/>
              </a:rPr>
              <a:t>Turn-taking: who speaks when, how turns are allocated, how transitions occur</a:t>
            </a:r>
            <a:endParaRPr lang="en-US" sz="1400" dirty="0"/>
          </a:p>
          <a:p>
            <a:pPr marL="342900" indent="-342900">
              <a:buSzPct val="100000"/>
              <a:buChar char="•"/>
            </a:pPr>
            <a:r>
              <a:rPr lang="en-US" sz="1400" dirty="0">
                <a:solidFill>
                  <a:srgbClr val="1A202C"/>
                </a:solidFill>
                <a:latin typeface="Calibri" pitchFamily="34" charset="0"/>
                <a:ea typeface="Calibri" pitchFamily="34" charset="-122"/>
                <a:cs typeface="Calibri" pitchFamily="34" charset="-120"/>
              </a:rPr>
              <a:t>Adjacency pairs: question/answer, greeting/greeting — the second turn is accountably required</a:t>
            </a:r>
            <a:endParaRPr lang="en-US" sz="1400" dirty="0"/>
          </a:p>
          <a:p>
            <a:pPr marL="342900" indent="-342900">
              <a:buSzPct val="100000"/>
              <a:buChar char="•"/>
            </a:pPr>
            <a:r>
              <a:rPr lang="en-US" sz="1400" dirty="0">
                <a:solidFill>
                  <a:srgbClr val="1A202C"/>
                </a:solidFill>
                <a:latin typeface="Calibri" pitchFamily="34" charset="0"/>
                <a:ea typeface="Calibri" pitchFamily="34" charset="-122"/>
                <a:cs typeface="Calibri" pitchFamily="34" charset="-120"/>
              </a:rPr>
              <a:t>Overlap: two speakers simultaneously, with systematic resolution</a:t>
            </a:r>
            <a:endParaRPr lang="en-US" sz="1400" dirty="0"/>
          </a:p>
          <a:p>
            <a:pPr marL="342900" indent="-342900">
              <a:buSzPct val="100000"/>
              <a:buChar char="•"/>
            </a:pPr>
            <a:r>
              <a:rPr lang="en-US" sz="1400" dirty="0">
                <a:solidFill>
                  <a:srgbClr val="1A202C"/>
                </a:solidFill>
                <a:latin typeface="Calibri" pitchFamily="34" charset="0"/>
                <a:ea typeface="Calibri" pitchFamily="34" charset="-122"/>
                <a:cs typeface="Calibri" pitchFamily="34" charset="-120"/>
              </a:rPr>
              <a:t>Repair: correcting errors or misunderstandings in self or others' talk</a:t>
            </a:r>
            <a:endParaRPr lang="en-US" sz="1400" dirty="0"/>
          </a:p>
          <a:p>
            <a:pPr marL="342900" indent="-342900">
              <a:buSzPct val="100000"/>
              <a:buChar char="•"/>
            </a:pPr>
            <a:r>
              <a:rPr lang="en-US" sz="1400" dirty="0">
                <a:solidFill>
                  <a:srgbClr val="1A202C"/>
                </a:solidFill>
                <a:latin typeface="Calibri" pitchFamily="34" charset="0"/>
                <a:ea typeface="Calibri" pitchFamily="34" charset="-122"/>
                <a:cs typeface="Calibri" pitchFamily="34" charset="-120"/>
              </a:rPr>
              <a:t>Sequential organisation: meaning derives from position in the sequence, not just word choice</a:t>
            </a:r>
            <a:endParaRPr lang="en-US" sz="1400" dirty="0"/>
          </a:p>
          <a:p>
            <a:pPr marL="0" indent="0">
              <a:buNone/>
            </a:pPr>
            <a:endParaRPr lang="en-US" sz="1400" dirty="0"/>
          </a:p>
          <a:p>
            <a:pPr marL="0" indent="0">
              <a:buNone/>
            </a:pPr>
            <a:r>
              <a:rPr lang="en-US" sz="1400" i="1" dirty="0">
                <a:solidFill>
                  <a:srgbClr val="4A5568"/>
                </a:solidFill>
                <a:latin typeface="Calibri" pitchFamily="34" charset="0"/>
                <a:ea typeface="Calibri" pitchFamily="34" charset="-122"/>
                <a:cs typeface="Calibri" pitchFamily="34" charset="-120"/>
              </a:rPr>
              <a:t>CA is strictly inductive. Data must be naturally occurring talk, not interview responses to researcher questions.</a:t>
            </a:r>
            <a:endParaRPr lang="en-US" sz="1400" dirty="0"/>
          </a:p>
        </p:txBody>
      </p:sp>
      <p:pic>
        <p:nvPicPr>
          <p:cNvPr id="5" name="Image 0" descr="/home/claude/img/conversation_analysis.png"/>
          <p:cNvPicPr>
            <a:picLocks noChangeAspect="1"/>
          </p:cNvPicPr>
          <p:nvPr/>
        </p:nvPicPr>
        <p:blipFill>
          <a:blip r:embed="rId3"/>
          <a:stretch>
            <a:fillRect/>
          </a:stretch>
        </p:blipFill>
        <p:spPr>
          <a:xfrm>
            <a:off x="4754880" y="841248"/>
            <a:ext cx="4206240" cy="3063240"/>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1A6B8A"/>
          </a:solidFill>
          <a:ln w="12700">
            <a:solidFill>
              <a:srgbClr val="1A6B8A"/>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Qualitative Content Analysis</a:t>
            </a:r>
            <a:endParaRPr lang="en-US" sz="2600" dirty="0"/>
          </a:p>
        </p:txBody>
      </p:sp>
      <p:sp>
        <p:nvSpPr>
          <p:cNvPr id="4" name="Text 2"/>
          <p:cNvSpPr/>
          <p:nvPr/>
        </p:nvSpPr>
        <p:spPr>
          <a:xfrm>
            <a:off x="201168" y="841248"/>
            <a:ext cx="4343400" cy="4023360"/>
          </a:xfrm>
          <a:prstGeom prst="rect">
            <a:avLst/>
          </a:prstGeom>
          <a:noFill/>
          <a:ln/>
        </p:spPr>
        <p:txBody>
          <a:bodyPr wrap="square" lIns="0" tIns="0" rIns="0" bIns="0" rtlCol="0" anchor="t"/>
          <a:lstStyle/>
          <a:p>
            <a:pPr marL="0" indent="0">
              <a:buNone/>
            </a:pPr>
            <a:r>
              <a:rPr lang="en-US" sz="1400" dirty="0">
                <a:solidFill>
                  <a:srgbClr val="1A202C"/>
                </a:solidFill>
                <a:latin typeface="Calibri" pitchFamily="34" charset="0"/>
                <a:ea typeface="Calibri" pitchFamily="34" charset="-122"/>
                <a:cs typeface="Calibri" pitchFamily="34" charset="-120"/>
              </a:rPr>
              <a:t>Systematic categorisation and interpretation of text, image, or media content.</a:t>
            </a:r>
            <a:endParaRPr lang="en-US" sz="1400" dirty="0"/>
          </a:p>
          <a:p>
            <a:pPr marL="0" indent="0">
              <a:buNone/>
            </a:pPr>
            <a:endParaRPr lang="en-US" sz="1400" dirty="0"/>
          </a:p>
          <a:p>
            <a:pPr marL="0" indent="0">
              <a:buNone/>
            </a:pPr>
            <a:r>
              <a:rPr lang="en-US" sz="1400" b="1" dirty="0">
                <a:solidFill>
                  <a:srgbClr val="1A6B8A"/>
                </a:solidFill>
                <a:latin typeface="Calibri" pitchFamily="34" charset="0"/>
                <a:ea typeface="Calibri" pitchFamily="34" charset="-122"/>
                <a:cs typeface="Calibri" pitchFamily="34" charset="-120"/>
              </a:rPr>
              <a:t>Two approaches:</a:t>
            </a:r>
            <a:endParaRPr lang="en-US" sz="1400" dirty="0"/>
          </a:p>
          <a:p>
            <a:pPr marL="342900" indent="-342900">
              <a:buSzPct val="100000"/>
              <a:buChar char="•"/>
            </a:pPr>
            <a:r>
              <a:rPr lang="en-US" sz="1400" dirty="0">
                <a:solidFill>
                  <a:srgbClr val="1A202C"/>
                </a:solidFill>
                <a:latin typeface="Calibri" pitchFamily="34" charset="0"/>
                <a:ea typeface="Calibri" pitchFamily="34" charset="-122"/>
                <a:cs typeface="Calibri" pitchFamily="34" charset="-120"/>
              </a:rPr>
              <a:t>Inductive: categories emerge from repeated reading of the data. No prior framework.</a:t>
            </a:r>
            <a:endParaRPr lang="en-US" sz="1400" dirty="0"/>
          </a:p>
          <a:p>
            <a:pPr marL="342900" indent="-342900">
              <a:buSzPct val="100000"/>
              <a:buChar char="•"/>
            </a:pPr>
            <a:r>
              <a:rPr lang="en-US" sz="1400" dirty="0">
                <a:solidFill>
                  <a:srgbClr val="1A202C"/>
                </a:solidFill>
                <a:latin typeface="Calibri" pitchFamily="34" charset="0"/>
                <a:ea typeface="Calibri" pitchFamily="34" charset="-122"/>
                <a:cs typeface="Calibri" pitchFamily="34" charset="-120"/>
              </a:rPr>
              <a:t>Deductive: a pre-existing framework is applied. Categories defined before analysis.</a:t>
            </a:r>
            <a:endParaRPr lang="en-US" sz="1400" dirty="0"/>
          </a:p>
          <a:p>
            <a:pPr marL="0" indent="0">
              <a:buNone/>
            </a:pPr>
            <a:endParaRPr lang="en-US" sz="1400" dirty="0"/>
          </a:p>
          <a:p>
            <a:pPr marL="0" indent="0">
              <a:buNone/>
            </a:pPr>
            <a:r>
              <a:rPr lang="en-US" sz="1400" b="1" dirty="0">
                <a:solidFill>
                  <a:srgbClr val="1A6B8A"/>
                </a:solidFill>
                <a:latin typeface="Calibri" pitchFamily="34" charset="0"/>
                <a:ea typeface="Calibri" pitchFamily="34" charset="-122"/>
                <a:cs typeface="Calibri" pitchFamily="34" charset="-120"/>
              </a:rPr>
              <a:t>Manifest versus latent content:</a:t>
            </a:r>
            <a:endParaRPr lang="en-US" sz="1400" dirty="0"/>
          </a:p>
          <a:p>
            <a:pPr marL="342900" indent="-342900">
              <a:buSzPct val="100000"/>
              <a:buChar char="•"/>
            </a:pPr>
            <a:r>
              <a:rPr lang="en-US" sz="1400" dirty="0">
                <a:solidFill>
                  <a:srgbClr val="1A202C"/>
                </a:solidFill>
                <a:latin typeface="Calibri" pitchFamily="34" charset="0"/>
                <a:ea typeface="Calibri" pitchFamily="34" charset="-122"/>
                <a:cs typeface="Calibri" pitchFamily="34" charset="-120"/>
              </a:rPr>
              <a:t>Manifest: what is explicitly stated. Surface-level.</a:t>
            </a:r>
            <a:endParaRPr lang="en-US" sz="1400" dirty="0"/>
          </a:p>
          <a:p>
            <a:pPr marL="342900" indent="-342900">
              <a:buSzPct val="100000"/>
              <a:buChar char="•"/>
            </a:pPr>
            <a:r>
              <a:rPr lang="en-US" sz="1400" dirty="0">
                <a:solidFill>
                  <a:srgbClr val="1A202C"/>
                </a:solidFill>
                <a:latin typeface="Calibri" pitchFamily="34" charset="0"/>
                <a:ea typeface="Calibri" pitchFamily="34" charset="-122"/>
                <a:cs typeface="Calibri" pitchFamily="34" charset="-120"/>
              </a:rPr>
              <a:t>Latent: the underlying meaning, values, or ideology implied by the text.</a:t>
            </a:r>
            <a:endParaRPr lang="en-US" sz="1400" dirty="0"/>
          </a:p>
          <a:p>
            <a:pPr marL="0" indent="0">
              <a:buNone/>
            </a:pPr>
            <a:endParaRPr lang="en-US" sz="1400" dirty="0"/>
          </a:p>
          <a:p>
            <a:pPr marL="0" indent="0">
              <a:buNone/>
            </a:pPr>
            <a:r>
              <a:rPr lang="en-US" sz="1400" dirty="0">
                <a:solidFill>
                  <a:srgbClr val="1A202C"/>
                </a:solidFill>
                <a:latin typeface="Calibri" pitchFamily="34" charset="0"/>
                <a:ea typeface="Calibri" pitchFamily="34" charset="-122"/>
                <a:cs typeface="Calibri" pitchFamily="34" charset="-120"/>
              </a:rPr>
              <a:t>In B&amp;M research: annual reports, corporate communications, policy documents, social media, media coverage of organisations.</a:t>
            </a:r>
            <a:endParaRPr lang="en-US" sz="1400" dirty="0"/>
          </a:p>
          <a:p>
            <a:pPr marL="0" indent="0">
              <a:buNone/>
            </a:pPr>
            <a:endParaRPr lang="en-US" sz="1400" dirty="0"/>
          </a:p>
          <a:p>
            <a:pPr marL="0" indent="0">
              <a:buNone/>
            </a:pPr>
            <a:r>
              <a:rPr lang="en-US" sz="1400" i="1" dirty="0">
                <a:solidFill>
                  <a:srgbClr val="4A5568"/>
                </a:solidFill>
                <a:latin typeface="Calibri" pitchFamily="34" charset="0"/>
                <a:ea typeface="Calibri" pitchFamily="34" charset="-122"/>
                <a:cs typeface="Calibri" pitchFamily="34" charset="-120"/>
              </a:rPr>
              <a:t>Krippendorff (2018); Mayring (2000).</a:t>
            </a:r>
            <a:endParaRPr lang="en-US" sz="1400" dirty="0"/>
          </a:p>
        </p:txBody>
      </p:sp>
      <p:pic>
        <p:nvPicPr>
          <p:cNvPr id="5" name="Image 0" descr="/home/claude/img/content_analysis.png"/>
          <p:cNvPicPr>
            <a:picLocks noChangeAspect="1"/>
          </p:cNvPicPr>
          <p:nvPr/>
        </p:nvPicPr>
        <p:blipFill>
          <a:blip r:embed="rId3"/>
          <a:stretch>
            <a:fillRect/>
          </a:stretch>
        </p:blipFill>
        <p:spPr>
          <a:xfrm>
            <a:off x="4754880" y="841248"/>
            <a:ext cx="4206240" cy="3063240"/>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1A2E52"/>
          </a:solidFill>
          <a:ln w="12700">
            <a:solidFill>
              <a:srgbClr val="1A2E52"/>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Case Study and Comparative Methods</a:t>
            </a:r>
            <a:endParaRPr lang="en-US" sz="2600" dirty="0"/>
          </a:p>
        </p:txBody>
      </p:sp>
      <p:sp>
        <p:nvSpPr>
          <p:cNvPr id="4" name="Text 2"/>
          <p:cNvSpPr/>
          <p:nvPr/>
        </p:nvSpPr>
        <p:spPr>
          <a:xfrm>
            <a:off x="201168" y="841248"/>
            <a:ext cx="4343400" cy="4023360"/>
          </a:xfrm>
          <a:prstGeom prst="rect">
            <a:avLst/>
          </a:prstGeom>
          <a:noFill/>
          <a:ln/>
        </p:spPr>
        <p:txBody>
          <a:bodyPr wrap="square" lIns="0" tIns="0" rIns="0" bIns="0" rtlCol="0" anchor="t"/>
          <a:lstStyle/>
          <a:p>
            <a:pPr marL="0" indent="0">
              <a:buNone/>
            </a:pPr>
            <a:r>
              <a:rPr lang="en-US" sz="1900" b="1" dirty="0">
                <a:solidFill>
                  <a:srgbClr val="1A2E52"/>
                </a:solidFill>
                <a:latin typeface="Calibri" pitchFamily="34" charset="0"/>
                <a:ea typeface="Calibri" pitchFamily="34" charset="-122"/>
                <a:cs typeface="Calibri" pitchFamily="34" charset="-120"/>
              </a:rPr>
              <a:t>Case Study Analysis</a:t>
            </a:r>
            <a:endParaRPr lang="en-US" sz="1900" dirty="0"/>
          </a:p>
          <a:p>
            <a:pPr marL="0" indent="0">
              <a:buNone/>
            </a:pPr>
            <a:r>
              <a:rPr lang="en-US" sz="1700" dirty="0">
                <a:solidFill>
                  <a:srgbClr val="1A202C"/>
                </a:solidFill>
                <a:latin typeface="Calibri" pitchFamily="34" charset="0"/>
                <a:ea typeface="Calibri" pitchFamily="34" charset="-122"/>
                <a:cs typeface="Calibri" pitchFamily="34" charset="-120"/>
              </a:rPr>
              <a:t>In-depth, contextualised analysis of a single case or small number of cases, using multiple evidence sources. B&amp;C reflexive TA, M&amp;H, or framework analysis can all serve as the analytical method within a case study design.</a:t>
            </a:r>
            <a:endParaRPr lang="en-US" sz="1900" dirty="0"/>
          </a:p>
          <a:p>
            <a:pPr marL="0" indent="0">
              <a:buNone/>
            </a:pPr>
            <a:r>
              <a:rPr lang="en-US" sz="1400" i="1" dirty="0">
                <a:solidFill>
                  <a:srgbClr val="4A5568"/>
                </a:solidFill>
                <a:latin typeface="Calibri" pitchFamily="34" charset="0"/>
                <a:ea typeface="Calibri" pitchFamily="34" charset="-122"/>
                <a:cs typeface="Calibri" pitchFamily="34" charset="-120"/>
              </a:rPr>
              <a:t>Yin (2018); Eisenhardt (1989).</a:t>
            </a:r>
            <a:endParaRPr lang="en-US" sz="1900" dirty="0"/>
          </a:p>
          <a:p>
            <a:pPr marL="0" indent="0">
              <a:buNone/>
            </a:pPr>
            <a:endParaRPr lang="en-US" sz="1900" dirty="0"/>
          </a:p>
          <a:p>
            <a:pPr marL="0" indent="0">
              <a:buNone/>
            </a:pPr>
            <a:r>
              <a:rPr lang="en-US" sz="1900" b="1" dirty="0">
                <a:solidFill>
                  <a:srgbClr val="1A6B8A"/>
                </a:solidFill>
                <a:latin typeface="Calibri" pitchFamily="34" charset="0"/>
                <a:ea typeface="Calibri" pitchFamily="34" charset="-122"/>
                <a:cs typeface="Calibri" pitchFamily="34" charset="-120"/>
              </a:rPr>
              <a:t>Constant Comparative Method</a:t>
            </a:r>
            <a:endParaRPr lang="en-US" sz="1900" dirty="0"/>
          </a:p>
          <a:p>
            <a:pPr marL="0" indent="0">
              <a:buNone/>
            </a:pPr>
            <a:r>
              <a:rPr lang="en-US" sz="1700" dirty="0">
                <a:solidFill>
                  <a:srgbClr val="1A202C"/>
                </a:solidFill>
                <a:latin typeface="Calibri" pitchFamily="34" charset="0"/>
                <a:ea typeface="Calibri" pitchFamily="34" charset="-122"/>
                <a:cs typeface="Calibri" pitchFamily="34" charset="-120"/>
              </a:rPr>
              <a:t>Continuous comparison of data segments throughout analysis. Each new segment compared to all previous ones. Generates categories through similarity and difference. Associated with Grounded Theory but applicable within other frameworks.</a:t>
            </a:r>
            <a:endParaRPr lang="en-US" sz="1900" dirty="0"/>
          </a:p>
          <a:p>
            <a:pPr marL="0" indent="0">
              <a:buNone/>
            </a:pPr>
            <a:endParaRPr lang="en-US" sz="1900" dirty="0"/>
          </a:p>
          <a:p>
            <a:pPr marL="0" indent="0">
              <a:buNone/>
            </a:pPr>
            <a:r>
              <a:rPr lang="en-US" sz="1900" b="1" dirty="0">
                <a:solidFill>
                  <a:srgbClr val="4A2A8A"/>
                </a:solidFill>
                <a:latin typeface="Calibri" pitchFamily="34" charset="0"/>
                <a:ea typeface="Calibri" pitchFamily="34" charset="-122"/>
                <a:cs typeface="Calibri" pitchFamily="34" charset="-120"/>
              </a:rPr>
              <a:t>Abductive Analysis</a:t>
            </a:r>
            <a:endParaRPr lang="en-US" sz="1900" dirty="0"/>
          </a:p>
          <a:p>
            <a:pPr marL="0" indent="0">
              <a:buNone/>
            </a:pPr>
            <a:r>
              <a:rPr lang="en-US" sz="1700" dirty="0">
                <a:solidFill>
                  <a:srgbClr val="1A202C"/>
                </a:solidFill>
                <a:latin typeface="Calibri" pitchFamily="34" charset="0"/>
                <a:ea typeface="Calibri" pitchFamily="34" charset="-122"/>
                <a:cs typeface="Calibri" pitchFamily="34" charset="-120"/>
              </a:rPr>
              <a:t>Moves iteratively between data and theory. Seeks the most plausible explanation for surprising findings. Associated with pragmatism and Critical Realism.</a:t>
            </a:r>
            <a:endParaRPr lang="en-US" sz="1900" dirty="0"/>
          </a:p>
          <a:p>
            <a:pPr marL="0" indent="0">
              <a:buNone/>
            </a:pPr>
            <a:r>
              <a:rPr lang="en-US" sz="1400" i="1" dirty="0">
                <a:solidFill>
                  <a:srgbClr val="4A5568"/>
                </a:solidFill>
                <a:latin typeface="Calibri" pitchFamily="34" charset="0"/>
                <a:ea typeface="Calibri" pitchFamily="34" charset="-122"/>
                <a:cs typeface="Calibri" pitchFamily="34" charset="-120"/>
              </a:rPr>
              <a:t>Timmermans &amp; Tavory (2012).</a:t>
            </a:r>
            <a:endParaRPr lang="en-US" sz="1900" dirty="0"/>
          </a:p>
        </p:txBody>
      </p:sp>
      <p:pic>
        <p:nvPicPr>
          <p:cNvPr id="5" name="Image 0" descr="/home/claude/img/case_study.png"/>
          <p:cNvPicPr>
            <a:picLocks noChangeAspect="1"/>
          </p:cNvPicPr>
          <p:nvPr/>
        </p:nvPicPr>
        <p:blipFill>
          <a:blip r:embed="rId3"/>
          <a:stretch>
            <a:fillRect/>
          </a:stretch>
        </p:blipFill>
        <p:spPr>
          <a:xfrm>
            <a:off x="4754880" y="841248"/>
            <a:ext cx="4206240" cy="3063240"/>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1A2E52"/>
          </a:solidFill>
          <a:ln w="12700">
            <a:solidFill>
              <a:srgbClr val="1A2E52"/>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Where Thematic Analysis Sits in the Landscape</a:t>
            </a:r>
            <a:endParaRPr lang="en-US" sz="2600" dirty="0"/>
          </a:p>
        </p:txBody>
      </p:sp>
      <p:sp>
        <p:nvSpPr>
          <p:cNvPr id="4" name="Text 2"/>
          <p:cNvSpPr/>
          <p:nvPr/>
        </p:nvSpPr>
        <p:spPr>
          <a:xfrm>
            <a:off x="201168" y="841248"/>
            <a:ext cx="8741664" cy="4023360"/>
          </a:xfrm>
          <a:prstGeom prst="rect">
            <a:avLst/>
          </a:prstGeom>
          <a:noFill/>
          <a:ln/>
        </p:spPr>
        <p:txBody>
          <a:bodyPr wrap="square" lIns="0" tIns="0" rIns="0" bIns="0" rtlCol="0" anchor="t"/>
          <a:lstStyle/>
          <a:p>
            <a:pPr marL="0" indent="0">
              <a:buNone/>
            </a:pPr>
            <a:r>
              <a:rPr lang="en-US" sz="1700" dirty="0">
                <a:solidFill>
                  <a:srgbClr val="1A202C"/>
                </a:solidFill>
                <a:latin typeface="Calibri" pitchFamily="34" charset="0"/>
                <a:ea typeface="Calibri" pitchFamily="34" charset="-122"/>
                <a:cs typeface="Calibri" pitchFamily="34" charset="-120"/>
              </a:rPr>
              <a:t>This seminar focuses on three TA frameworks. TA is an analytical method, not a research design. It can be combined with any design — including case study.</a:t>
            </a:r>
            <a:endParaRPr lang="en-US" sz="1700" dirty="0"/>
          </a:p>
          <a:p>
            <a:pPr marL="0" indent="0">
              <a:buNone/>
            </a:pPr>
            <a:endParaRPr lang="en-US" sz="1700" dirty="0"/>
          </a:p>
          <a:p>
            <a:pPr marL="0" indent="0">
              <a:buNone/>
            </a:pPr>
            <a:r>
              <a:rPr lang="en-US" sz="1900" b="1" dirty="0">
                <a:solidFill>
                  <a:srgbClr val="1E6E44"/>
                </a:solidFill>
                <a:latin typeface="Calibri" pitchFamily="34" charset="0"/>
                <a:ea typeface="Calibri" pitchFamily="34" charset="-122"/>
                <a:cs typeface="Calibri" pitchFamily="34" charset="-120"/>
              </a:rPr>
              <a:t>What TA does:</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Constructs patterns of meaning (themes) across a qualitative dataset</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Produces interpretive claims grounded in the data</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Applicable across paradigms — including pragmatism — when used with philosophical consistency</a:t>
            </a:r>
            <a:endParaRPr lang="en-US" sz="1700" dirty="0"/>
          </a:p>
          <a:p>
            <a:pPr marL="0" indent="0">
              <a:buNone/>
            </a:pPr>
            <a:r>
              <a:rPr lang="en-US" sz="1900" b="1" dirty="0">
                <a:solidFill>
                  <a:srgbClr val="8B1A2E"/>
                </a:solidFill>
                <a:latin typeface="Calibri" pitchFamily="34" charset="0"/>
                <a:ea typeface="Calibri" pitchFamily="34" charset="-122"/>
                <a:cs typeface="Calibri" pitchFamily="34" charset="-120"/>
              </a:rPr>
              <a:t>What TA does not do:</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Generate new theory in the Grounded Theory sense</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Analyse how language constitutes social reality (that is Discourse Analysis)</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Produce universal structures of experience (that is Phenomenological Analysis)</a:t>
            </a:r>
            <a:endParaRPr lang="en-US" sz="17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1A2E52"/>
          </a:solidFill>
          <a:ln w="12700">
            <a:solidFill>
              <a:srgbClr val="1A2E52"/>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When to Use Each QDA: Starting from Your Research Question</a:t>
            </a:r>
            <a:endParaRPr lang="en-US" sz="2600" dirty="0"/>
          </a:p>
        </p:txBody>
      </p:sp>
      <p:sp>
        <p:nvSpPr>
          <p:cNvPr id="4" name="Text 2"/>
          <p:cNvSpPr/>
          <p:nvPr/>
        </p:nvSpPr>
        <p:spPr>
          <a:xfrm>
            <a:off x="201168" y="841248"/>
            <a:ext cx="8741664" cy="777240"/>
          </a:xfrm>
          <a:prstGeom prst="rect">
            <a:avLst/>
          </a:prstGeom>
          <a:noFill/>
          <a:ln/>
        </p:spPr>
        <p:txBody>
          <a:bodyPr wrap="square" lIns="0" tIns="0" rIns="0" bIns="0" rtlCol="0" anchor="t"/>
          <a:lstStyle/>
          <a:p>
            <a:pPr marL="0" indent="0">
              <a:buNone/>
            </a:pPr>
            <a:r>
              <a:rPr lang="en-US" sz="1700" dirty="0">
                <a:solidFill>
                  <a:srgbClr val="1A202C"/>
                </a:solidFill>
                <a:latin typeface="Calibri" pitchFamily="34" charset="0"/>
                <a:ea typeface="Calibri" pitchFamily="34" charset="-122"/>
                <a:cs typeface="Calibri" pitchFamily="34" charset="-120"/>
              </a:rPr>
              <a:t>The question that should drive your method choice is: what does your research question actually ask? Use this diagram as a starting point, then test your choice against your ontology and epistemology.</a:t>
            </a: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Note: the paradigm column in the summary table is indicative, not exhaustive. B&amp;C TA can be used in pragmatism. Case study design can combine with any of these analytical methods.</a:t>
            </a:r>
            <a:endParaRPr lang="en-US" sz="1700" dirty="0"/>
          </a:p>
        </p:txBody>
      </p:sp>
      <p:pic>
        <p:nvPicPr>
          <p:cNvPr id="5" name="Image 0" descr="/home/claude/img/when_to_use.png"/>
          <p:cNvPicPr>
            <a:picLocks noChangeAspect="1"/>
          </p:cNvPicPr>
          <p:nvPr/>
        </p:nvPicPr>
        <p:blipFill>
          <a:blip r:embed="rId3"/>
          <a:stretch>
            <a:fillRect/>
          </a:stretch>
        </p:blipFill>
        <p:spPr>
          <a:xfrm>
            <a:off x="201168" y="749808"/>
            <a:ext cx="8741664" cy="4251960"/>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1A2E52"/>
          </a:solidFill>
          <a:ln w="12700">
            <a:solidFill>
              <a:srgbClr val="1A2E52"/>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What Is a Theme? Does the Definition Vary by Framework?</a:t>
            </a:r>
            <a:endParaRPr lang="en-US" sz="2600" dirty="0"/>
          </a:p>
        </p:txBody>
      </p:sp>
      <p:sp>
        <p:nvSpPr>
          <p:cNvPr id="4" name="Text 2"/>
          <p:cNvSpPr/>
          <p:nvPr/>
        </p:nvSpPr>
        <p:spPr>
          <a:xfrm>
            <a:off x="201168" y="841248"/>
            <a:ext cx="8741664" cy="4023360"/>
          </a:xfrm>
          <a:prstGeom prst="rect">
            <a:avLst/>
          </a:prstGeom>
          <a:noFill/>
          <a:ln/>
        </p:spPr>
        <p:txBody>
          <a:bodyPr wrap="square" lIns="0" tIns="0" rIns="0" bIns="0" rtlCol="0" anchor="t"/>
          <a:lstStyle/>
          <a:p>
            <a:pPr marL="0" indent="0">
              <a:buNone/>
            </a:pPr>
            <a:r>
              <a:rPr lang="en-US" sz="1600" dirty="0">
                <a:solidFill>
                  <a:srgbClr val="1A202C"/>
                </a:solidFill>
                <a:latin typeface="Calibri" pitchFamily="34" charset="0"/>
                <a:ea typeface="Calibri" pitchFamily="34" charset="-122"/>
                <a:cs typeface="Calibri" pitchFamily="34" charset="-120"/>
              </a:rPr>
              <a:t>Across all frameworks: a theme captures a pattern of meaning in relation to the research question. It is an analytical claim, not a topic label.</a:t>
            </a:r>
            <a:endParaRPr lang="en-US" sz="1600" dirty="0"/>
          </a:p>
          <a:p>
            <a:pPr marL="0" indent="0">
              <a:buNone/>
            </a:pPr>
            <a:r>
              <a:rPr lang="en-US" sz="1600" b="1" dirty="0">
                <a:solidFill>
                  <a:srgbClr val="4A2A8A"/>
                </a:solidFill>
                <a:latin typeface="Calibri" pitchFamily="34" charset="0"/>
                <a:ea typeface="Calibri" pitchFamily="34" charset="-122"/>
                <a:cs typeface="Calibri" pitchFamily="34" charset="-120"/>
              </a:rPr>
              <a:t>Braun &amp; Clarke (2019):</a:t>
            </a:r>
            <a:endParaRPr lang="en-US" sz="1600" dirty="0"/>
          </a:p>
          <a:p>
            <a:pPr marL="0" indent="0">
              <a:buNone/>
            </a:pPr>
            <a:r>
              <a:rPr lang="en-US" sz="1600" dirty="0">
                <a:solidFill>
                  <a:srgbClr val="1A202C"/>
                </a:solidFill>
                <a:latin typeface="Calibri" pitchFamily="34" charset="0"/>
                <a:ea typeface="Calibri" pitchFamily="34" charset="-122"/>
                <a:cs typeface="Calibri" pitchFamily="34" charset="-120"/>
              </a:rPr>
              <a:t>A theme is something the researcher actively constructs, shaped by positionality and theoretical framework.</a:t>
            </a:r>
            <a:endParaRPr lang="en-US" sz="1600" dirty="0"/>
          </a:p>
          <a:p>
            <a:pPr marL="0" indent="0">
              <a:buNone/>
            </a:pPr>
            <a:r>
              <a:rPr lang="en-US" sz="1600" b="1" dirty="0">
                <a:solidFill>
                  <a:srgbClr val="1A6B8A"/>
                </a:solidFill>
                <a:latin typeface="Calibri" pitchFamily="34" charset="0"/>
                <a:ea typeface="Calibri" pitchFamily="34" charset="-122"/>
                <a:cs typeface="Calibri" pitchFamily="34" charset="-120"/>
              </a:rPr>
              <a:t>Miles &amp; Huberman (2014):</a:t>
            </a:r>
            <a:endParaRPr lang="en-US" sz="1600" dirty="0"/>
          </a:p>
          <a:p>
            <a:pPr marL="0" indent="0">
              <a:buNone/>
            </a:pPr>
            <a:r>
              <a:rPr lang="en-US" sz="1600" dirty="0">
                <a:solidFill>
                  <a:srgbClr val="1A202C"/>
                </a:solidFill>
                <a:latin typeface="Calibri" pitchFamily="34" charset="0"/>
                <a:ea typeface="Calibri" pitchFamily="34" charset="-122"/>
                <a:cs typeface="Calibri" pitchFamily="34" charset="-120"/>
              </a:rPr>
              <a:t>A pattern abstracted from the data through systematic coding. Themes should be verifiable against the data by a second analyst. Inter-rater reliability applies.</a:t>
            </a:r>
            <a:endParaRPr lang="en-US" sz="1600" dirty="0"/>
          </a:p>
          <a:p>
            <a:pPr marL="0" indent="0">
              <a:buNone/>
            </a:pPr>
            <a:r>
              <a:rPr lang="en-US" sz="1600" b="1" dirty="0">
                <a:solidFill>
                  <a:srgbClr val="1E6E44"/>
                </a:solidFill>
                <a:latin typeface="Calibri" pitchFamily="34" charset="0"/>
                <a:ea typeface="Calibri" pitchFamily="34" charset="-122"/>
                <a:cs typeface="Calibri" pitchFamily="34" charset="-120"/>
              </a:rPr>
              <a:t>Naeem &amp; Ozuem (2021):</a:t>
            </a:r>
            <a:endParaRPr lang="en-US" sz="1600" dirty="0"/>
          </a:p>
          <a:p>
            <a:pPr marL="0" indent="0">
              <a:buNone/>
            </a:pPr>
            <a:r>
              <a:rPr lang="en-US" sz="1600" dirty="0">
                <a:solidFill>
                  <a:srgbClr val="1A202C"/>
                </a:solidFill>
                <a:latin typeface="Calibri" pitchFamily="34" charset="0"/>
                <a:ea typeface="Calibri" pitchFamily="34" charset="-122"/>
                <a:cs typeface="Calibri" pitchFamily="34" charset="-120"/>
              </a:rPr>
              <a:t>Themes are co-constructed across multiple data sources. The gap between sources is often where the most analytically significant themes emerge.</a:t>
            </a:r>
            <a:endParaRPr lang="en-US" sz="1600" dirty="0"/>
          </a:p>
          <a:p>
            <a:pPr marL="0" indent="0">
              <a:buNone/>
            </a:pPr>
            <a:endParaRPr lang="en-US" sz="1600" dirty="0"/>
          </a:p>
          <a:p>
            <a:pPr marL="0" indent="0">
              <a:buNone/>
            </a:pPr>
            <a:r>
              <a:rPr lang="en-US" sz="1600" b="1" dirty="0">
                <a:solidFill>
                  <a:srgbClr val="1A2E52"/>
                </a:solidFill>
                <a:latin typeface="Calibri" pitchFamily="34" charset="0"/>
                <a:ea typeface="Calibri" pitchFamily="34" charset="-122"/>
                <a:cs typeface="Calibri" pitchFamily="34" charset="-120"/>
              </a:rPr>
              <a:t>What does NOT vary:</a:t>
            </a:r>
            <a:endParaRPr lang="en-US" sz="1600" dirty="0"/>
          </a:p>
          <a:p>
            <a:pPr marL="342900" indent="-342900">
              <a:buSzPct val="100000"/>
              <a:buChar char="•"/>
            </a:pPr>
            <a:r>
              <a:rPr lang="en-US" sz="1600" dirty="0">
                <a:solidFill>
                  <a:srgbClr val="1A202C"/>
                </a:solidFill>
                <a:latin typeface="Calibri" pitchFamily="34" charset="0"/>
                <a:ea typeface="Calibri" pitchFamily="34" charset="-122"/>
                <a:cs typeface="Calibri" pitchFamily="34" charset="-120"/>
              </a:rPr>
              <a:t>A theme is never a topic label. 'Leadership' is a topic. An analytical claim about what leadership reveals in your data is a theme.</a:t>
            </a:r>
            <a:endParaRPr lang="en-US" sz="16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1A2E52"/>
          </a:solidFill>
          <a:ln w="12700">
            <a:solidFill>
              <a:srgbClr val="1A2E52"/>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What Is a Code? Does Coding Differ by Framework?</a:t>
            </a:r>
            <a:endParaRPr lang="en-US" sz="2600" dirty="0"/>
          </a:p>
        </p:txBody>
      </p:sp>
      <p:sp>
        <p:nvSpPr>
          <p:cNvPr id="4" name="Text 2"/>
          <p:cNvSpPr/>
          <p:nvPr/>
        </p:nvSpPr>
        <p:spPr>
          <a:xfrm>
            <a:off x="201168" y="841248"/>
            <a:ext cx="8741664" cy="4023360"/>
          </a:xfrm>
          <a:prstGeom prst="rect">
            <a:avLst/>
          </a:prstGeom>
          <a:noFill/>
          <a:ln/>
        </p:spPr>
        <p:txBody>
          <a:bodyPr wrap="square" lIns="0" tIns="0" rIns="0" bIns="0" rtlCol="0" anchor="t"/>
          <a:lstStyle/>
          <a:p>
            <a:pPr marL="0" indent="0">
              <a:buNone/>
            </a:pPr>
            <a:r>
              <a:rPr lang="en-US" sz="1700" dirty="0">
                <a:solidFill>
                  <a:srgbClr val="1A202C"/>
                </a:solidFill>
                <a:latin typeface="Calibri" pitchFamily="34" charset="0"/>
                <a:ea typeface="Calibri" pitchFamily="34" charset="-122"/>
                <a:cs typeface="Calibri" pitchFamily="34" charset="-120"/>
              </a:rPr>
              <a:t>Across all frameworks: a code labels a feature of a data segment. But what codes are for, and how they are used, differs substantially.</a:t>
            </a:r>
            <a:endParaRPr lang="en-US" sz="1700" dirty="0"/>
          </a:p>
          <a:p>
            <a:pPr marL="0" indent="0">
              <a:buNone/>
            </a:pPr>
            <a:endParaRPr lang="en-US" sz="1700" dirty="0"/>
          </a:p>
          <a:p>
            <a:pPr marL="0" indent="0">
              <a:buNone/>
            </a:pPr>
            <a:r>
              <a:rPr lang="en-US" sz="1900" b="1" dirty="0">
                <a:solidFill>
                  <a:srgbClr val="1A6B8A"/>
                </a:solidFill>
                <a:latin typeface="Calibri" pitchFamily="34" charset="0"/>
                <a:ea typeface="Calibri" pitchFamily="34" charset="-122"/>
                <a:cs typeface="Calibri" pitchFamily="34" charset="-120"/>
              </a:rPr>
              <a:t>Miles &amp; Huberman:</a:t>
            </a: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Coding is systematic and auditable. Code types (descriptive, in vivo, process, emotion, versus) are selected deliberately. Code choice must be justified in the audit trail.</a:t>
            </a:r>
            <a:endParaRPr lang="en-US" sz="1700" dirty="0"/>
          </a:p>
          <a:p>
            <a:pPr marL="0" indent="0">
              <a:buNone/>
            </a:pPr>
            <a:endParaRPr lang="en-US" sz="1700" dirty="0"/>
          </a:p>
          <a:p>
            <a:pPr marL="0" indent="0">
              <a:buNone/>
            </a:pPr>
            <a:r>
              <a:rPr lang="en-US" sz="1900" b="1" dirty="0">
                <a:solidFill>
                  <a:srgbClr val="4A2A8A"/>
                </a:solidFill>
                <a:latin typeface="Calibri" pitchFamily="34" charset="0"/>
                <a:ea typeface="Calibri" pitchFamily="34" charset="-122"/>
                <a:cs typeface="Calibri" pitchFamily="34" charset="-120"/>
              </a:rPr>
              <a:t>Braun &amp; Clarke (2019):</a:t>
            </a: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Codes are generated inductively in an iterative, reflexive process. The researcher's theoretical position shapes what gets coded and how. No single correct set of codes exists.</a:t>
            </a:r>
            <a:endParaRPr lang="en-US" sz="1700" dirty="0"/>
          </a:p>
          <a:p>
            <a:pPr marL="0" indent="0">
              <a:buNone/>
            </a:pPr>
            <a:endParaRPr lang="en-US" sz="1700" dirty="0"/>
          </a:p>
          <a:p>
            <a:pPr marL="0" indent="0">
              <a:buNone/>
            </a:pPr>
            <a:r>
              <a:rPr lang="en-US" sz="1900" b="1" dirty="0">
                <a:solidFill>
                  <a:srgbClr val="1E6E44"/>
                </a:solidFill>
                <a:latin typeface="Calibri" pitchFamily="34" charset="0"/>
                <a:ea typeface="Calibri" pitchFamily="34" charset="-122"/>
                <a:cs typeface="Calibri" pitchFamily="34" charset="-120"/>
              </a:rPr>
              <a:t>Naeem &amp; Ozuem (2021):</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Codes applied simultaneously across multiple data sources. Divergence between sources at the coding stage is analytically productive, not a problem to resolve.</a:t>
            </a:r>
            <a:endParaRPr lang="en-US" sz="17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1A2E52"/>
          </a:solidFill>
          <a:ln w="12700">
            <a:solidFill>
              <a:srgbClr val="1A2E52"/>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Theme Naming: Topic Label versus Analytical Claim</a:t>
            </a:r>
            <a:endParaRPr lang="en-US" sz="2600" dirty="0"/>
          </a:p>
        </p:txBody>
      </p:sp>
      <p:sp>
        <p:nvSpPr>
          <p:cNvPr id="4" name="Text 2"/>
          <p:cNvSpPr/>
          <p:nvPr/>
        </p:nvSpPr>
        <p:spPr>
          <a:xfrm>
            <a:off x="201168" y="841248"/>
            <a:ext cx="8741664" cy="777240"/>
          </a:xfrm>
          <a:prstGeom prst="rect">
            <a:avLst/>
          </a:prstGeom>
          <a:noFill/>
          <a:ln/>
        </p:spPr>
        <p:txBody>
          <a:bodyPr wrap="square" lIns="0" tIns="0" rIns="0" bIns="0" rtlCol="0" anchor="t"/>
          <a:lstStyle/>
          <a:p>
            <a:pPr marL="0" indent="0">
              <a:buNone/>
            </a:pPr>
            <a:r>
              <a:rPr lang="en-US" sz="1700" dirty="0">
                <a:solidFill>
                  <a:srgbClr val="1A202C"/>
                </a:solidFill>
                <a:latin typeface="Calibri" pitchFamily="34" charset="0"/>
                <a:ea typeface="Calibri" pitchFamily="34" charset="-122"/>
                <a:cs typeface="Calibri" pitchFamily="34" charset="-120"/>
              </a:rPr>
              <a:t>A theme name must tell the examiner what the analysis argues, not just what it is about.</a:t>
            </a:r>
            <a:endParaRPr lang="en-US" sz="1700" dirty="0"/>
          </a:p>
          <a:p>
            <a:pPr marL="0" indent="0">
              <a:buNone/>
            </a:pPr>
            <a:endParaRPr lang="en-US" sz="1700" dirty="0"/>
          </a:p>
        </p:txBody>
      </p:sp>
      <p:sp>
        <p:nvSpPr>
          <p:cNvPr id="5" name="Text 3"/>
          <p:cNvSpPr/>
          <p:nvPr/>
        </p:nvSpPr>
        <p:spPr>
          <a:xfrm>
            <a:off x="201168" y="1719072"/>
            <a:ext cx="2286000" cy="502920"/>
          </a:xfrm>
          <a:prstGeom prst="rect">
            <a:avLst/>
          </a:prstGeom>
          <a:noFill/>
          <a:ln/>
        </p:spPr>
        <p:txBody>
          <a:bodyPr wrap="square" lIns="0" tIns="0" rIns="0" bIns="0" rtlCol="0" anchor="ctr"/>
          <a:lstStyle/>
          <a:p>
            <a:pPr marL="0" indent="0">
              <a:buNone/>
            </a:pPr>
            <a:r>
              <a:rPr lang="en-US" sz="1500" b="1" dirty="0">
                <a:solidFill>
                  <a:srgbClr val="8B1A2E"/>
                </a:solidFill>
                <a:latin typeface="Calibri" pitchFamily="34" charset="0"/>
                <a:ea typeface="Calibri" pitchFamily="34" charset="-122"/>
                <a:cs typeface="Calibri" pitchFamily="34" charset="-120"/>
              </a:rPr>
              <a:t>Leadership</a:t>
            </a:r>
            <a:endParaRPr lang="en-US" sz="1500" dirty="0"/>
          </a:p>
        </p:txBody>
      </p:sp>
      <p:sp>
        <p:nvSpPr>
          <p:cNvPr id="6" name="Text 4"/>
          <p:cNvSpPr/>
          <p:nvPr/>
        </p:nvSpPr>
        <p:spPr>
          <a:xfrm>
            <a:off x="2514600" y="1719072"/>
            <a:ext cx="320040" cy="502920"/>
          </a:xfrm>
          <a:prstGeom prst="rect">
            <a:avLst/>
          </a:prstGeom>
          <a:noFill/>
          <a:ln/>
        </p:spPr>
        <p:txBody>
          <a:bodyPr wrap="square" lIns="0" tIns="0" rIns="0" bIns="0" rtlCol="0" anchor="ctr"/>
          <a:lstStyle/>
          <a:p>
            <a:pPr marL="0" indent="0" algn="ctr">
              <a:buNone/>
            </a:pPr>
            <a:r>
              <a:rPr lang="en-US" sz="1800" dirty="0">
                <a:solidFill>
                  <a:srgbClr val="AAAAAA"/>
                </a:solidFill>
                <a:latin typeface="Calibri" pitchFamily="34" charset="0"/>
                <a:ea typeface="Calibri" pitchFamily="34" charset="-122"/>
                <a:cs typeface="Calibri" pitchFamily="34" charset="-120"/>
              </a:rPr>
              <a:t>→</a:t>
            </a:r>
            <a:endParaRPr lang="en-US" sz="1800" dirty="0"/>
          </a:p>
        </p:txBody>
      </p:sp>
      <p:sp>
        <p:nvSpPr>
          <p:cNvPr id="7" name="Text 5"/>
          <p:cNvSpPr/>
          <p:nvPr/>
        </p:nvSpPr>
        <p:spPr>
          <a:xfrm>
            <a:off x="2880360" y="1719072"/>
            <a:ext cx="6062472" cy="502920"/>
          </a:xfrm>
          <a:prstGeom prst="rect">
            <a:avLst/>
          </a:prstGeom>
          <a:noFill/>
          <a:ln/>
        </p:spPr>
        <p:txBody>
          <a:bodyPr wrap="square" lIns="0" tIns="0" rIns="0" bIns="0" rtlCol="0" anchor="ctr"/>
          <a:lstStyle/>
          <a:p>
            <a:pPr marL="0" indent="0">
              <a:buNone/>
            </a:pPr>
            <a:r>
              <a:rPr lang="en-US" sz="1500" dirty="0">
                <a:solidFill>
                  <a:srgbClr val="1A2E52"/>
                </a:solidFill>
                <a:latin typeface="Calibri" pitchFamily="34" charset="0"/>
                <a:ea typeface="Calibri" pitchFamily="34" charset="-122"/>
                <a:cs typeface="Calibri" pitchFamily="34" charset="-120"/>
              </a:rPr>
              <a:t>Leadership opacity as a precondition for strategic disengagement</a:t>
            </a:r>
            <a:endParaRPr lang="en-US" sz="1500" dirty="0"/>
          </a:p>
        </p:txBody>
      </p:sp>
      <p:sp>
        <p:nvSpPr>
          <p:cNvPr id="8" name="Text 6"/>
          <p:cNvSpPr/>
          <p:nvPr/>
        </p:nvSpPr>
        <p:spPr>
          <a:xfrm>
            <a:off x="201168" y="2322576"/>
            <a:ext cx="2286000" cy="502920"/>
          </a:xfrm>
          <a:prstGeom prst="rect">
            <a:avLst/>
          </a:prstGeom>
          <a:noFill/>
          <a:ln/>
        </p:spPr>
        <p:txBody>
          <a:bodyPr wrap="square" lIns="0" tIns="0" rIns="0" bIns="0" rtlCol="0" anchor="ctr"/>
          <a:lstStyle/>
          <a:p>
            <a:pPr marL="0" indent="0">
              <a:buNone/>
            </a:pPr>
            <a:r>
              <a:rPr lang="en-US" sz="1500" b="1" dirty="0">
                <a:solidFill>
                  <a:srgbClr val="8B1A2E"/>
                </a:solidFill>
                <a:latin typeface="Calibri" pitchFamily="34" charset="0"/>
                <a:ea typeface="Calibri" pitchFamily="34" charset="-122"/>
                <a:cs typeface="Calibri" pitchFamily="34" charset="-120"/>
              </a:rPr>
              <a:t>Communication</a:t>
            </a:r>
            <a:endParaRPr lang="en-US" sz="1500" dirty="0"/>
          </a:p>
        </p:txBody>
      </p:sp>
      <p:sp>
        <p:nvSpPr>
          <p:cNvPr id="9" name="Text 7"/>
          <p:cNvSpPr/>
          <p:nvPr/>
        </p:nvSpPr>
        <p:spPr>
          <a:xfrm>
            <a:off x="2514600" y="2322576"/>
            <a:ext cx="320040" cy="502920"/>
          </a:xfrm>
          <a:prstGeom prst="rect">
            <a:avLst/>
          </a:prstGeom>
          <a:noFill/>
          <a:ln/>
        </p:spPr>
        <p:txBody>
          <a:bodyPr wrap="square" lIns="0" tIns="0" rIns="0" bIns="0" rtlCol="0" anchor="ctr"/>
          <a:lstStyle/>
          <a:p>
            <a:pPr marL="0" indent="0" algn="ctr">
              <a:buNone/>
            </a:pPr>
            <a:r>
              <a:rPr lang="en-US" sz="1800" dirty="0">
                <a:solidFill>
                  <a:srgbClr val="AAAAAA"/>
                </a:solidFill>
                <a:latin typeface="Calibri" pitchFamily="34" charset="0"/>
                <a:ea typeface="Calibri" pitchFamily="34" charset="-122"/>
                <a:cs typeface="Calibri" pitchFamily="34" charset="-120"/>
              </a:rPr>
              <a:t>→</a:t>
            </a:r>
            <a:endParaRPr lang="en-US" sz="1800" dirty="0"/>
          </a:p>
        </p:txBody>
      </p:sp>
      <p:sp>
        <p:nvSpPr>
          <p:cNvPr id="10" name="Text 8"/>
          <p:cNvSpPr/>
          <p:nvPr/>
        </p:nvSpPr>
        <p:spPr>
          <a:xfrm>
            <a:off x="2880360" y="2322576"/>
            <a:ext cx="6062472" cy="502920"/>
          </a:xfrm>
          <a:prstGeom prst="rect">
            <a:avLst/>
          </a:prstGeom>
          <a:noFill/>
          <a:ln/>
        </p:spPr>
        <p:txBody>
          <a:bodyPr wrap="square" lIns="0" tIns="0" rIns="0" bIns="0" rtlCol="0" anchor="ctr"/>
          <a:lstStyle/>
          <a:p>
            <a:pPr marL="0" indent="0">
              <a:buNone/>
            </a:pPr>
            <a:r>
              <a:rPr lang="en-US" sz="1500" dirty="0">
                <a:solidFill>
                  <a:srgbClr val="1A2E52"/>
                </a:solidFill>
                <a:latin typeface="Calibri" pitchFamily="34" charset="0"/>
                <a:ea typeface="Calibri" pitchFamily="34" charset="-122"/>
                <a:cs typeface="Calibri" pitchFamily="34" charset="-120"/>
              </a:rPr>
              <a:t>Strategic silence as a professional survival tactic</a:t>
            </a:r>
            <a:endParaRPr lang="en-US" sz="1500" dirty="0"/>
          </a:p>
        </p:txBody>
      </p:sp>
      <p:sp>
        <p:nvSpPr>
          <p:cNvPr id="11" name="Text 9"/>
          <p:cNvSpPr/>
          <p:nvPr/>
        </p:nvSpPr>
        <p:spPr>
          <a:xfrm>
            <a:off x="201168" y="2926080"/>
            <a:ext cx="2286000" cy="502920"/>
          </a:xfrm>
          <a:prstGeom prst="rect">
            <a:avLst/>
          </a:prstGeom>
          <a:noFill/>
          <a:ln/>
        </p:spPr>
        <p:txBody>
          <a:bodyPr wrap="square" lIns="0" tIns="0" rIns="0" bIns="0" rtlCol="0" anchor="ctr"/>
          <a:lstStyle/>
          <a:p>
            <a:pPr marL="0" indent="0">
              <a:buNone/>
            </a:pPr>
            <a:r>
              <a:rPr lang="en-US" sz="1500" b="1" dirty="0">
                <a:solidFill>
                  <a:srgbClr val="8B1A2E"/>
                </a:solidFill>
                <a:latin typeface="Calibri" pitchFamily="34" charset="0"/>
                <a:ea typeface="Calibri" pitchFamily="34" charset="-122"/>
                <a:cs typeface="Calibri" pitchFamily="34" charset="-120"/>
              </a:rPr>
              <a:t>Trust</a:t>
            </a:r>
            <a:endParaRPr lang="en-US" sz="1500" dirty="0"/>
          </a:p>
        </p:txBody>
      </p:sp>
      <p:sp>
        <p:nvSpPr>
          <p:cNvPr id="12" name="Text 10"/>
          <p:cNvSpPr/>
          <p:nvPr/>
        </p:nvSpPr>
        <p:spPr>
          <a:xfrm>
            <a:off x="2514600" y="2926080"/>
            <a:ext cx="320040" cy="502920"/>
          </a:xfrm>
          <a:prstGeom prst="rect">
            <a:avLst/>
          </a:prstGeom>
          <a:noFill/>
          <a:ln/>
        </p:spPr>
        <p:txBody>
          <a:bodyPr wrap="square" lIns="0" tIns="0" rIns="0" bIns="0" rtlCol="0" anchor="ctr"/>
          <a:lstStyle/>
          <a:p>
            <a:pPr marL="0" indent="0" algn="ctr">
              <a:buNone/>
            </a:pPr>
            <a:r>
              <a:rPr lang="en-US" sz="1800" dirty="0">
                <a:solidFill>
                  <a:srgbClr val="AAAAAA"/>
                </a:solidFill>
                <a:latin typeface="Calibri" pitchFamily="34" charset="0"/>
                <a:ea typeface="Calibri" pitchFamily="34" charset="-122"/>
                <a:cs typeface="Calibri" pitchFamily="34" charset="-120"/>
              </a:rPr>
              <a:t>→</a:t>
            </a:r>
            <a:endParaRPr lang="en-US" sz="1800" dirty="0"/>
          </a:p>
        </p:txBody>
      </p:sp>
      <p:sp>
        <p:nvSpPr>
          <p:cNvPr id="13" name="Text 11"/>
          <p:cNvSpPr/>
          <p:nvPr/>
        </p:nvSpPr>
        <p:spPr>
          <a:xfrm>
            <a:off x="2880360" y="2926080"/>
            <a:ext cx="6062472" cy="502920"/>
          </a:xfrm>
          <a:prstGeom prst="rect">
            <a:avLst/>
          </a:prstGeom>
          <a:noFill/>
          <a:ln/>
        </p:spPr>
        <p:txBody>
          <a:bodyPr wrap="square" lIns="0" tIns="0" rIns="0" bIns="0" rtlCol="0" anchor="ctr"/>
          <a:lstStyle/>
          <a:p>
            <a:pPr marL="0" indent="0">
              <a:buNone/>
            </a:pPr>
            <a:r>
              <a:rPr lang="en-US" sz="1500" dirty="0">
                <a:solidFill>
                  <a:srgbClr val="1A2E52"/>
                </a:solidFill>
                <a:latin typeface="Calibri" pitchFamily="34" charset="0"/>
                <a:ea typeface="Calibri" pitchFamily="34" charset="-122"/>
                <a:cs typeface="Calibri" pitchFamily="34" charset="-120"/>
              </a:rPr>
              <a:t>Trust as conditionally granted: the contingency of transparency</a:t>
            </a:r>
            <a:endParaRPr lang="en-US" sz="1500" dirty="0"/>
          </a:p>
        </p:txBody>
      </p:sp>
      <p:sp>
        <p:nvSpPr>
          <p:cNvPr id="14" name="Text 12"/>
          <p:cNvSpPr/>
          <p:nvPr/>
        </p:nvSpPr>
        <p:spPr>
          <a:xfrm>
            <a:off x="201168" y="3529584"/>
            <a:ext cx="2286000" cy="502920"/>
          </a:xfrm>
          <a:prstGeom prst="rect">
            <a:avLst/>
          </a:prstGeom>
          <a:noFill/>
          <a:ln/>
        </p:spPr>
        <p:txBody>
          <a:bodyPr wrap="square" lIns="0" tIns="0" rIns="0" bIns="0" rtlCol="0" anchor="ctr"/>
          <a:lstStyle/>
          <a:p>
            <a:pPr marL="0" indent="0">
              <a:buNone/>
            </a:pPr>
            <a:r>
              <a:rPr lang="en-US" sz="1500" b="1" dirty="0">
                <a:solidFill>
                  <a:srgbClr val="8B1A2E"/>
                </a:solidFill>
                <a:latin typeface="Calibri" pitchFamily="34" charset="0"/>
                <a:ea typeface="Calibri" pitchFamily="34" charset="-122"/>
                <a:cs typeface="Calibri" pitchFamily="34" charset="-120"/>
              </a:rPr>
              <a:t>Change Resistance</a:t>
            </a:r>
            <a:endParaRPr lang="en-US" sz="1500" dirty="0"/>
          </a:p>
        </p:txBody>
      </p:sp>
      <p:sp>
        <p:nvSpPr>
          <p:cNvPr id="15" name="Text 13"/>
          <p:cNvSpPr/>
          <p:nvPr/>
        </p:nvSpPr>
        <p:spPr>
          <a:xfrm>
            <a:off x="2514600" y="3529584"/>
            <a:ext cx="320040" cy="502920"/>
          </a:xfrm>
          <a:prstGeom prst="rect">
            <a:avLst/>
          </a:prstGeom>
          <a:noFill/>
          <a:ln/>
        </p:spPr>
        <p:txBody>
          <a:bodyPr wrap="square" lIns="0" tIns="0" rIns="0" bIns="0" rtlCol="0" anchor="ctr"/>
          <a:lstStyle/>
          <a:p>
            <a:pPr marL="0" indent="0" algn="ctr">
              <a:buNone/>
            </a:pPr>
            <a:r>
              <a:rPr lang="en-US" sz="1800" dirty="0">
                <a:solidFill>
                  <a:srgbClr val="AAAAAA"/>
                </a:solidFill>
                <a:latin typeface="Calibri" pitchFamily="34" charset="0"/>
                <a:ea typeface="Calibri" pitchFamily="34" charset="-122"/>
                <a:cs typeface="Calibri" pitchFamily="34" charset="-120"/>
              </a:rPr>
              <a:t>→</a:t>
            </a:r>
            <a:endParaRPr lang="en-US" sz="1800" dirty="0"/>
          </a:p>
        </p:txBody>
      </p:sp>
      <p:sp>
        <p:nvSpPr>
          <p:cNvPr id="16" name="Text 14"/>
          <p:cNvSpPr/>
          <p:nvPr/>
        </p:nvSpPr>
        <p:spPr>
          <a:xfrm>
            <a:off x="2880360" y="3529584"/>
            <a:ext cx="6062472" cy="502920"/>
          </a:xfrm>
          <a:prstGeom prst="rect">
            <a:avLst/>
          </a:prstGeom>
          <a:noFill/>
          <a:ln/>
        </p:spPr>
        <p:txBody>
          <a:bodyPr wrap="square" lIns="0" tIns="0" rIns="0" bIns="0" rtlCol="0" anchor="ctr"/>
          <a:lstStyle/>
          <a:p>
            <a:pPr marL="0" indent="0">
              <a:buNone/>
            </a:pPr>
            <a:r>
              <a:rPr lang="en-US" sz="1500" dirty="0">
                <a:solidFill>
                  <a:srgbClr val="1A2E52"/>
                </a:solidFill>
                <a:latin typeface="Calibri" pitchFamily="34" charset="0"/>
                <a:ea typeface="Calibri" pitchFamily="34" charset="-122"/>
                <a:cs typeface="Calibri" pitchFamily="34" charset="-120"/>
              </a:rPr>
              <a:t>Institutionalised scepticism as accumulated experiential intelligence</a:t>
            </a:r>
            <a:endParaRPr lang="en-US" sz="1500" dirty="0"/>
          </a:p>
        </p:txBody>
      </p:sp>
      <p:sp>
        <p:nvSpPr>
          <p:cNvPr id="17" name="Text 15"/>
          <p:cNvSpPr/>
          <p:nvPr/>
        </p:nvSpPr>
        <p:spPr>
          <a:xfrm>
            <a:off x="201168" y="4133088"/>
            <a:ext cx="2286000" cy="502920"/>
          </a:xfrm>
          <a:prstGeom prst="rect">
            <a:avLst/>
          </a:prstGeom>
          <a:noFill/>
          <a:ln/>
        </p:spPr>
        <p:txBody>
          <a:bodyPr wrap="square" lIns="0" tIns="0" rIns="0" bIns="0" rtlCol="0" anchor="ctr"/>
          <a:lstStyle/>
          <a:p>
            <a:pPr marL="0" indent="0">
              <a:buNone/>
            </a:pPr>
            <a:r>
              <a:rPr lang="en-US" sz="1500" b="1" dirty="0">
                <a:solidFill>
                  <a:srgbClr val="8B1A2E"/>
                </a:solidFill>
                <a:latin typeface="Calibri" pitchFamily="34" charset="0"/>
                <a:ea typeface="Calibri" pitchFamily="34" charset="-122"/>
                <a:cs typeface="Calibri" pitchFamily="34" charset="-120"/>
              </a:rPr>
              <a:t>Digital Transformation</a:t>
            </a:r>
            <a:endParaRPr lang="en-US" sz="1500" dirty="0"/>
          </a:p>
        </p:txBody>
      </p:sp>
      <p:sp>
        <p:nvSpPr>
          <p:cNvPr id="18" name="Text 16"/>
          <p:cNvSpPr/>
          <p:nvPr/>
        </p:nvSpPr>
        <p:spPr>
          <a:xfrm>
            <a:off x="2514600" y="4133088"/>
            <a:ext cx="320040" cy="502920"/>
          </a:xfrm>
          <a:prstGeom prst="rect">
            <a:avLst/>
          </a:prstGeom>
          <a:noFill/>
          <a:ln/>
        </p:spPr>
        <p:txBody>
          <a:bodyPr wrap="square" lIns="0" tIns="0" rIns="0" bIns="0" rtlCol="0" anchor="ctr"/>
          <a:lstStyle/>
          <a:p>
            <a:pPr marL="0" indent="0" algn="ctr">
              <a:buNone/>
            </a:pPr>
            <a:r>
              <a:rPr lang="en-US" sz="1800" dirty="0">
                <a:solidFill>
                  <a:srgbClr val="AAAAAA"/>
                </a:solidFill>
                <a:latin typeface="Calibri" pitchFamily="34" charset="0"/>
                <a:ea typeface="Calibri" pitchFamily="34" charset="-122"/>
                <a:cs typeface="Calibri" pitchFamily="34" charset="-120"/>
              </a:rPr>
              <a:t>→</a:t>
            </a:r>
            <a:endParaRPr lang="en-US" sz="1800" dirty="0"/>
          </a:p>
        </p:txBody>
      </p:sp>
      <p:sp>
        <p:nvSpPr>
          <p:cNvPr id="19" name="Text 17"/>
          <p:cNvSpPr/>
          <p:nvPr/>
        </p:nvSpPr>
        <p:spPr>
          <a:xfrm>
            <a:off x="2880360" y="4133088"/>
            <a:ext cx="6062472" cy="502920"/>
          </a:xfrm>
          <a:prstGeom prst="rect">
            <a:avLst/>
          </a:prstGeom>
          <a:noFill/>
          <a:ln/>
        </p:spPr>
        <p:txBody>
          <a:bodyPr wrap="square" lIns="0" tIns="0" rIns="0" bIns="0" rtlCol="0" anchor="ctr"/>
          <a:lstStyle/>
          <a:p>
            <a:pPr marL="0" indent="0">
              <a:buNone/>
            </a:pPr>
            <a:r>
              <a:rPr lang="en-US" sz="1500" dirty="0">
                <a:solidFill>
                  <a:srgbClr val="1A2E52"/>
                </a:solidFill>
                <a:latin typeface="Calibri" pitchFamily="34" charset="0"/>
                <a:ea typeface="Calibri" pitchFamily="34" charset="-122"/>
                <a:cs typeface="Calibri" pitchFamily="34" charset="-120"/>
              </a:rPr>
              <a:t>Digital transformation as compliance without conviction</a:t>
            </a:r>
            <a:endParaRPr lang="en-US" sz="15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1A2E52"/>
          </a:solidFill>
          <a:ln w="12700">
            <a:solidFill>
              <a:srgbClr val="1A2E52"/>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Two Levels of Meaning: Semantic and Latent</a:t>
            </a:r>
            <a:endParaRPr lang="en-US" sz="2600" dirty="0"/>
          </a:p>
        </p:txBody>
      </p:sp>
      <p:sp>
        <p:nvSpPr>
          <p:cNvPr id="4" name="Text 2"/>
          <p:cNvSpPr/>
          <p:nvPr/>
        </p:nvSpPr>
        <p:spPr>
          <a:xfrm>
            <a:off x="201168" y="841248"/>
            <a:ext cx="8741664" cy="4023360"/>
          </a:xfrm>
          <a:prstGeom prst="rect">
            <a:avLst/>
          </a:prstGeom>
          <a:noFill/>
          <a:ln/>
        </p:spPr>
        <p:txBody>
          <a:bodyPr wrap="square" lIns="0" tIns="0" rIns="0" bIns="0" rtlCol="0" anchor="t"/>
          <a:lstStyle/>
          <a:p>
            <a:pPr marL="0" indent="0">
              <a:buNone/>
            </a:pPr>
            <a:r>
              <a:rPr lang="en-US" sz="1700" dirty="0">
                <a:solidFill>
                  <a:srgbClr val="1A202C"/>
                </a:solidFill>
                <a:latin typeface="Calibri" pitchFamily="34" charset="0"/>
                <a:ea typeface="Calibri" pitchFamily="34" charset="-122"/>
                <a:cs typeface="Calibri" pitchFamily="34" charset="-120"/>
              </a:rPr>
              <a:t>All three frameworks require analysis at two levels. Most doctoral theses work only at the semantic level.</a:t>
            </a:r>
            <a:endParaRPr lang="en-US" sz="1700" dirty="0"/>
          </a:p>
          <a:p>
            <a:pPr marL="0" indent="0">
              <a:buNone/>
            </a:pPr>
            <a:endParaRPr lang="en-US" sz="1700" dirty="0"/>
          </a:p>
          <a:p>
            <a:pPr marL="0" indent="0">
              <a:buNone/>
            </a:pPr>
            <a:r>
              <a:rPr lang="en-US" sz="1900" b="1" dirty="0">
                <a:solidFill>
                  <a:srgbClr val="1A6B8A"/>
                </a:solidFill>
                <a:latin typeface="Calibri" pitchFamily="34" charset="0"/>
                <a:ea typeface="Calibri" pitchFamily="34" charset="-122"/>
                <a:cs typeface="Calibri" pitchFamily="34" charset="-120"/>
              </a:rPr>
              <a:t>Semantic: what the participant explicitly says</a:t>
            </a: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Extract: "We have town hall meetings every quarter."</a:t>
            </a: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Code: PARTICIPATORY COMMUNICATION PRACTICES</a:t>
            </a:r>
            <a:endParaRPr lang="en-US" sz="1700" dirty="0"/>
          </a:p>
          <a:p>
            <a:pPr marL="0" indent="0">
              <a:buNone/>
            </a:pPr>
            <a:endParaRPr lang="en-US" sz="1700" dirty="0"/>
          </a:p>
          <a:p>
            <a:pPr marL="0" indent="0">
              <a:buNone/>
            </a:pPr>
            <a:r>
              <a:rPr lang="en-US" sz="1900" b="1" dirty="0">
                <a:solidFill>
                  <a:srgbClr val="1E6E44"/>
                </a:solidFill>
                <a:latin typeface="Calibri" pitchFamily="34" charset="0"/>
                <a:ea typeface="Calibri" pitchFamily="34" charset="-122"/>
                <a:cs typeface="Calibri" pitchFamily="34" charset="-120"/>
              </a:rPr>
              <a:t>Latent: what the language implies or performs</a:t>
            </a: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Same statement, said with a pause and a half-laugh.</a:t>
            </a: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Code: PERFORMATIVE CONSULTATION / INSTITUTIONAL THEATRE</a:t>
            </a:r>
            <a:endParaRPr lang="en-US" sz="1700" dirty="0"/>
          </a:p>
          <a:p>
            <a:pPr marL="0" indent="0">
              <a:buNone/>
            </a:pP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Doctoral analysis requires both levels, clearly distinguished. The latent level is where the interpretive contribution lives.</a:t>
            </a:r>
            <a:endParaRPr lang="en-US" sz="17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30">
    <p:bg>
      <p:bgPr>
        <a:solidFill>
          <a:srgbClr val="1A2E52"/>
        </a:solidFill>
        <a:effectLst/>
      </p:bgPr>
    </p:bg>
    <p:spTree>
      <p:nvGrpSpPr>
        <p:cNvPr id="1" name=""/>
        <p:cNvGrpSpPr/>
        <p:nvPr/>
      </p:nvGrpSpPr>
      <p:grpSpPr>
        <a:xfrm>
          <a:off x="0" y="0"/>
          <a:ext cx="0" cy="0"/>
          <a:chOff x="0" y="0"/>
          <a:chExt cx="0" cy="0"/>
        </a:xfrm>
      </p:grpSpPr>
      <p:sp>
        <p:nvSpPr>
          <p:cNvPr id="2" name="Shape 0"/>
          <p:cNvSpPr/>
          <p:nvPr/>
        </p:nvSpPr>
        <p:spPr>
          <a:xfrm>
            <a:off x="0" y="0"/>
            <a:ext cx="137160" cy="5143500"/>
          </a:xfrm>
          <a:prstGeom prst="rect">
            <a:avLst/>
          </a:prstGeom>
          <a:solidFill>
            <a:srgbClr val="1A6B8A"/>
          </a:solidFill>
          <a:ln w="12700">
            <a:solidFill>
              <a:srgbClr val="1A6B8A"/>
            </a:solidFill>
            <a:prstDash val="solid"/>
          </a:ln>
        </p:spPr>
        <p:txBody>
          <a:bodyPr/>
          <a:lstStyle/>
          <a:p>
            <a:endParaRPr lang="en-GB"/>
          </a:p>
        </p:txBody>
      </p:sp>
      <p:sp>
        <p:nvSpPr>
          <p:cNvPr id="3" name="Text 1"/>
          <p:cNvSpPr/>
          <p:nvPr/>
        </p:nvSpPr>
        <p:spPr>
          <a:xfrm>
            <a:off x="365760" y="1005840"/>
            <a:ext cx="8412480" cy="457200"/>
          </a:xfrm>
          <a:prstGeom prst="rect">
            <a:avLst/>
          </a:prstGeom>
          <a:noFill/>
          <a:ln/>
        </p:spPr>
        <p:txBody>
          <a:bodyPr wrap="square" lIns="0" tIns="0" rIns="0" bIns="0" rtlCol="0" anchor="ctr"/>
          <a:lstStyle/>
          <a:p>
            <a:pPr marL="0" indent="0">
              <a:buNone/>
            </a:pPr>
            <a:r>
              <a:rPr lang="en-US" sz="1800" i="1" dirty="0">
                <a:solidFill>
                  <a:srgbClr val="A3BFFA"/>
                </a:solidFill>
                <a:latin typeface="Calibri" pitchFamily="34" charset="0"/>
                <a:ea typeface="Calibri" pitchFamily="34" charset="-122"/>
                <a:cs typeface="Calibri" pitchFamily="34" charset="-120"/>
              </a:rPr>
              <a:t>Session 2</a:t>
            </a:r>
            <a:endParaRPr lang="en-US" sz="1800" dirty="0"/>
          </a:p>
        </p:txBody>
      </p:sp>
      <p:sp>
        <p:nvSpPr>
          <p:cNvPr id="4" name="Text 2"/>
          <p:cNvSpPr/>
          <p:nvPr/>
        </p:nvSpPr>
        <p:spPr>
          <a:xfrm>
            <a:off x="365760" y="1508760"/>
            <a:ext cx="8412480" cy="1737360"/>
          </a:xfrm>
          <a:prstGeom prst="rect">
            <a:avLst/>
          </a:prstGeom>
          <a:noFill/>
          <a:ln/>
        </p:spPr>
        <p:txBody>
          <a:bodyPr wrap="square" lIns="0" tIns="0" rIns="0" bIns="0" rtlCol="0" anchor="ctr"/>
          <a:lstStyle/>
          <a:p>
            <a:pPr marL="0" indent="0">
              <a:buNone/>
            </a:pPr>
            <a:r>
              <a:rPr lang="en-US" sz="4000" b="1" dirty="0">
                <a:solidFill>
                  <a:srgbClr val="FFFFFF"/>
                </a:solidFill>
                <a:latin typeface="Calibri" pitchFamily="34" charset="0"/>
                <a:ea typeface="Calibri" pitchFamily="34" charset="-122"/>
                <a:cs typeface="Calibri" pitchFamily="34" charset="-120"/>
              </a:rPr>
              <a:t>Miles &amp; Huberman</a:t>
            </a:r>
            <a:endParaRPr lang="en-US" sz="4000" dirty="0"/>
          </a:p>
        </p:txBody>
      </p:sp>
      <p:sp>
        <p:nvSpPr>
          <p:cNvPr id="5" name="Text 3"/>
          <p:cNvSpPr/>
          <p:nvPr/>
        </p:nvSpPr>
        <p:spPr>
          <a:xfrm>
            <a:off x="365760" y="3291840"/>
            <a:ext cx="8412480" cy="640080"/>
          </a:xfrm>
          <a:prstGeom prst="rect">
            <a:avLst/>
          </a:prstGeom>
          <a:noFill/>
          <a:ln/>
        </p:spPr>
        <p:txBody>
          <a:bodyPr wrap="square" lIns="0" tIns="0" rIns="0" bIns="0" rtlCol="0" anchor="ctr"/>
          <a:lstStyle/>
          <a:p>
            <a:pPr marL="0" indent="0">
              <a:buNone/>
            </a:pPr>
            <a:r>
              <a:rPr lang="en-US" sz="1800" i="1" dirty="0">
                <a:solidFill>
                  <a:srgbClr val="A3BFFA"/>
                </a:solidFill>
                <a:latin typeface="Calibri" pitchFamily="34" charset="0"/>
                <a:ea typeface="Calibri" pitchFamily="34" charset="-122"/>
                <a:cs typeface="Calibri" pitchFamily="34" charset="-120"/>
              </a:rPr>
              <a:t>Systematic, auditable, data-driven analysis</a:t>
            </a:r>
            <a:endParaRPr lang="en-US" sz="18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3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1A6B8A"/>
          </a:solidFill>
          <a:ln w="12700">
            <a:solidFill>
              <a:srgbClr val="1A6B8A"/>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Miles &amp; Huberman: The Framework</a:t>
            </a:r>
            <a:endParaRPr lang="en-US" sz="2600" dirty="0"/>
          </a:p>
        </p:txBody>
      </p:sp>
      <p:sp>
        <p:nvSpPr>
          <p:cNvPr id="4" name="Text 2"/>
          <p:cNvSpPr/>
          <p:nvPr/>
        </p:nvSpPr>
        <p:spPr>
          <a:xfrm>
            <a:off x="201168" y="841248"/>
            <a:ext cx="4343400" cy="4023360"/>
          </a:xfrm>
          <a:prstGeom prst="rect">
            <a:avLst/>
          </a:prstGeom>
          <a:noFill/>
          <a:ln/>
        </p:spPr>
        <p:txBody>
          <a:bodyPr wrap="square" lIns="0" tIns="0" rIns="0" bIns="0" rtlCol="0" anchor="t"/>
          <a:lstStyle/>
          <a:p>
            <a:pPr marL="0" indent="0">
              <a:buNone/>
            </a:pPr>
            <a:r>
              <a:rPr lang="en-US" sz="1600" dirty="0">
                <a:solidFill>
                  <a:srgbClr val="1A202C"/>
                </a:solidFill>
                <a:latin typeface="Calibri" pitchFamily="34" charset="0"/>
                <a:ea typeface="Calibri" pitchFamily="34" charset="-122"/>
                <a:cs typeface="Calibri" pitchFamily="34" charset="-120"/>
              </a:rPr>
              <a:t>Miles, Huberman &amp; Saldana (2014, 3rd ed.). The standard doctoral reference for systematic qualitative analysis.</a:t>
            </a:r>
            <a:endParaRPr lang="en-US" sz="1600" dirty="0"/>
          </a:p>
          <a:p>
            <a:pPr marL="0" indent="0">
              <a:buNone/>
            </a:pPr>
            <a:r>
              <a:rPr lang="en-US" sz="1600" b="1" dirty="0">
                <a:solidFill>
                  <a:srgbClr val="1A6B8A"/>
                </a:solidFill>
                <a:latin typeface="Calibri" pitchFamily="34" charset="0"/>
                <a:ea typeface="Calibri" pitchFamily="34" charset="-122"/>
                <a:cs typeface="Calibri" pitchFamily="34" charset="-120"/>
              </a:rPr>
              <a:t>Core claim:</a:t>
            </a:r>
            <a:endParaRPr lang="en-US" sz="1600" dirty="0"/>
          </a:p>
          <a:p>
            <a:pPr marL="0" indent="0">
              <a:buNone/>
            </a:pPr>
            <a:r>
              <a:rPr lang="en-US" sz="1600" dirty="0">
                <a:solidFill>
                  <a:srgbClr val="1A202C"/>
                </a:solidFill>
                <a:latin typeface="Calibri" pitchFamily="34" charset="0"/>
                <a:ea typeface="Calibri" pitchFamily="34" charset="-122"/>
                <a:cs typeface="Calibri" pitchFamily="34" charset="-120"/>
              </a:rPr>
              <a:t>Qualitative analysis can and should be systematic, transparent, and auditable.</a:t>
            </a:r>
            <a:endParaRPr lang="en-US" sz="1600" dirty="0"/>
          </a:p>
          <a:p>
            <a:pPr marL="0" indent="0">
              <a:buNone/>
            </a:pPr>
            <a:r>
              <a:rPr lang="en-US" sz="1600" b="1" dirty="0">
                <a:solidFill>
                  <a:srgbClr val="1A6B8A"/>
                </a:solidFill>
                <a:latin typeface="Calibri" pitchFamily="34" charset="0"/>
                <a:ea typeface="Calibri" pitchFamily="34" charset="-122"/>
                <a:cs typeface="Calibri" pitchFamily="34" charset="-120"/>
              </a:rPr>
              <a:t>Philosophical position: Post-positivist / Critical Realist</a:t>
            </a:r>
            <a:endParaRPr lang="en-US" sz="1600" dirty="0"/>
          </a:p>
          <a:p>
            <a:pPr marL="342900" indent="-342900">
              <a:buSzPct val="100000"/>
              <a:buChar char="•"/>
            </a:pPr>
            <a:r>
              <a:rPr lang="en-US" sz="1600" dirty="0">
                <a:solidFill>
                  <a:srgbClr val="1A202C"/>
                </a:solidFill>
                <a:latin typeface="Calibri" pitchFamily="34" charset="0"/>
                <a:ea typeface="Calibri" pitchFamily="34" charset="-122"/>
                <a:cs typeface="Calibri" pitchFamily="34" charset="-120"/>
              </a:rPr>
              <a:t>Regularities exist in social life and can be identified systematically</a:t>
            </a:r>
            <a:endParaRPr lang="en-US" sz="1600" dirty="0"/>
          </a:p>
          <a:p>
            <a:pPr marL="342900" indent="-342900">
              <a:buSzPct val="100000"/>
              <a:buChar char="•"/>
            </a:pPr>
            <a:r>
              <a:rPr lang="en-US" sz="1600" dirty="0">
                <a:solidFill>
                  <a:srgbClr val="1A202C"/>
                </a:solidFill>
                <a:latin typeface="Calibri" pitchFamily="34" charset="0"/>
                <a:ea typeface="Calibri" pitchFamily="34" charset="-122"/>
                <a:cs typeface="Calibri" pitchFamily="34" charset="-120"/>
              </a:rPr>
              <a:t>Verification through negative cases, triangulation, and inter-rater reliability</a:t>
            </a:r>
            <a:endParaRPr lang="en-US" sz="1600" dirty="0"/>
          </a:p>
          <a:p>
            <a:pPr marL="342900" indent="-342900">
              <a:buSzPct val="100000"/>
              <a:buChar char="•"/>
            </a:pPr>
            <a:r>
              <a:rPr lang="en-US" sz="1600" dirty="0">
                <a:solidFill>
                  <a:srgbClr val="1A202C"/>
                </a:solidFill>
                <a:latin typeface="Calibri" pitchFamily="34" charset="0"/>
                <a:ea typeface="Calibri" pitchFamily="34" charset="-122"/>
                <a:cs typeface="Calibri" pitchFamily="34" charset="-120"/>
              </a:rPr>
              <a:t>This is why M&amp;H require audit trails and inter-rater checks that Braun &amp; Clarke (2019) explicitly reject as philosophically incompatible with a constructivist position</a:t>
            </a:r>
            <a:endParaRPr lang="en-US" sz="1600" dirty="0"/>
          </a:p>
        </p:txBody>
      </p:sp>
      <p:pic>
        <p:nvPicPr>
          <p:cNvPr id="5" name="Image 0" descr="/home/claude/img/miles_huberman_model.png"/>
          <p:cNvPicPr>
            <a:picLocks noChangeAspect="1"/>
          </p:cNvPicPr>
          <p:nvPr/>
        </p:nvPicPr>
        <p:blipFill>
          <a:blip r:embed="rId3"/>
          <a:stretch>
            <a:fillRect/>
          </a:stretch>
        </p:blipFill>
        <p:spPr>
          <a:xfrm>
            <a:off x="4754880" y="841248"/>
            <a:ext cx="4206240" cy="3063240"/>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3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1A6B8A"/>
          </a:solidFill>
          <a:ln w="12700">
            <a:solidFill>
              <a:srgbClr val="1A6B8A"/>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The Three-Component Model</a:t>
            </a:r>
            <a:endParaRPr lang="en-US" sz="2600" dirty="0"/>
          </a:p>
        </p:txBody>
      </p:sp>
      <p:sp>
        <p:nvSpPr>
          <p:cNvPr id="4" name="Text 2"/>
          <p:cNvSpPr/>
          <p:nvPr/>
        </p:nvSpPr>
        <p:spPr>
          <a:xfrm>
            <a:off x="201168" y="841248"/>
            <a:ext cx="8741664" cy="4023360"/>
          </a:xfrm>
          <a:prstGeom prst="rect">
            <a:avLst/>
          </a:prstGeom>
          <a:noFill/>
          <a:ln/>
        </p:spPr>
        <p:txBody>
          <a:bodyPr wrap="square" lIns="0" tIns="0" rIns="0" bIns="0" rtlCol="0" anchor="t"/>
          <a:lstStyle/>
          <a:p>
            <a:pPr marL="0" indent="0">
              <a:buNone/>
            </a:pPr>
            <a:r>
              <a:rPr lang="en-US" sz="1700" dirty="0">
                <a:solidFill>
                  <a:srgbClr val="1A202C"/>
                </a:solidFill>
                <a:latin typeface="Calibri" pitchFamily="34" charset="0"/>
                <a:ea typeface="Calibri" pitchFamily="34" charset="-122"/>
                <a:cs typeface="Calibri" pitchFamily="34" charset="-120"/>
              </a:rPr>
              <a:t>The three components are interactive and cyclical, not sequential stages.</a:t>
            </a:r>
            <a:endParaRPr lang="en-US" sz="1700" dirty="0"/>
          </a:p>
          <a:p>
            <a:pPr marL="0" indent="0">
              <a:buNone/>
            </a:pPr>
            <a:endParaRPr lang="en-US" sz="1700" dirty="0"/>
          </a:p>
          <a:p>
            <a:pPr marL="0" indent="0">
              <a:buNone/>
            </a:pPr>
            <a:r>
              <a:rPr lang="en-US" sz="1900" b="1" dirty="0">
                <a:solidFill>
                  <a:srgbClr val="1A6B8A"/>
                </a:solidFill>
                <a:latin typeface="Calibri" pitchFamily="34" charset="0"/>
                <a:ea typeface="Calibri" pitchFamily="34" charset="-122"/>
                <a:cs typeface="Calibri" pitchFamily="34" charset="-120"/>
              </a:rPr>
              <a:t>Component 1: Data Reduction</a:t>
            </a: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Selecting, focusing, simplifying, and transforming raw data. Every choice about what to retain is an analytical act.</a:t>
            </a:r>
            <a:endParaRPr lang="en-US" sz="1700" dirty="0"/>
          </a:p>
          <a:p>
            <a:pPr marL="0" indent="0">
              <a:buNone/>
            </a:pPr>
            <a:endParaRPr lang="en-US" sz="1700" dirty="0"/>
          </a:p>
          <a:p>
            <a:pPr marL="0" indent="0">
              <a:buNone/>
            </a:pPr>
            <a:r>
              <a:rPr lang="en-US" sz="1900" b="1" dirty="0">
                <a:solidFill>
                  <a:srgbClr val="1A6B8A"/>
                </a:solidFill>
                <a:latin typeface="Calibri" pitchFamily="34" charset="0"/>
                <a:ea typeface="Calibri" pitchFamily="34" charset="-122"/>
                <a:cs typeface="Calibri" pitchFamily="34" charset="-120"/>
              </a:rPr>
              <a:t>Component 2: Data Display</a:t>
            </a: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Organising data into visual formats: matrices, network diagrams, event flow charts. Spatially organising data forces analytical decisions that prose postpones.</a:t>
            </a:r>
            <a:endParaRPr lang="en-US" sz="1700" dirty="0"/>
          </a:p>
          <a:p>
            <a:pPr marL="0" indent="0">
              <a:buNone/>
            </a:pPr>
            <a:endParaRPr lang="en-US" sz="1700" dirty="0"/>
          </a:p>
          <a:p>
            <a:pPr marL="0" indent="0">
              <a:buNone/>
            </a:pPr>
            <a:r>
              <a:rPr lang="en-US" sz="1900" b="1" dirty="0">
                <a:solidFill>
                  <a:srgbClr val="1A6B8A"/>
                </a:solidFill>
                <a:latin typeface="Calibri" pitchFamily="34" charset="0"/>
                <a:ea typeface="Calibri" pitchFamily="34" charset="-122"/>
                <a:cs typeface="Calibri" pitchFamily="34" charset="-120"/>
              </a:rPr>
              <a:t>Component 3: Conclusion Drawing and Verification</a:t>
            </a: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Noting patterns, testing conclusions through rival explanations, negative cases, and triangulation.</a:t>
            </a:r>
            <a:endParaRPr lang="en-US" sz="17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3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1A6B8A"/>
          </a:solidFill>
          <a:ln w="12700">
            <a:solidFill>
              <a:srgbClr val="1A6B8A"/>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First Cycle Coding: Five Types</a:t>
            </a:r>
            <a:endParaRPr lang="en-US" sz="2600" dirty="0"/>
          </a:p>
        </p:txBody>
      </p:sp>
      <p:sp>
        <p:nvSpPr>
          <p:cNvPr id="4" name="Text 2"/>
          <p:cNvSpPr/>
          <p:nvPr/>
        </p:nvSpPr>
        <p:spPr>
          <a:xfrm>
            <a:off x="201168" y="841248"/>
            <a:ext cx="8741664" cy="4023360"/>
          </a:xfrm>
          <a:prstGeom prst="rect">
            <a:avLst/>
          </a:prstGeom>
          <a:noFill/>
          <a:ln/>
        </p:spPr>
        <p:txBody>
          <a:bodyPr wrap="square" lIns="0" tIns="0" rIns="0" bIns="0" rtlCol="0" anchor="t"/>
          <a:lstStyle/>
          <a:p>
            <a:pPr marL="0" indent="0">
              <a:buNone/>
            </a:pPr>
            <a:r>
              <a:rPr lang="en-US" sz="1700" dirty="0">
                <a:solidFill>
                  <a:srgbClr val="1A202C"/>
                </a:solidFill>
                <a:latin typeface="Calibri" pitchFamily="34" charset="0"/>
                <a:ea typeface="Calibri" pitchFamily="34" charset="-122"/>
                <a:cs typeface="Calibri" pitchFamily="34" charset="-120"/>
              </a:rPr>
              <a:t>The type of code you use reflects your analytical purpose and your paradigm.</a:t>
            </a:r>
            <a:endParaRPr lang="en-US" sz="1700" dirty="0"/>
          </a:p>
          <a:p>
            <a:pPr marL="0" indent="0">
              <a:buNone/>
            </a:pPr>
            <a:endParaRPr lang="en-US" sz="1700" dirty="0"/>
          </a:p>
          <a:p>
            <a:pPr marL="0" indent="0">
              <a:buNone/>
            </a:pPr>
            <a:r>
              <a:rPr lang="en-US" sz="1900" b="1" dirty="0">
                <a:solidFill>
                  <a:srgbClr val="1A6B8A"/>
                </a:solidFill>
                <a:latin typeface="Calibri" pitchFamily="34" charset="0"/>
                <a:ea typeface="Calibri" pitchFamily="34" charset="-122"/>
                <a:cs typeface="Calibri" pitchFamily="34" charset="-120"/>
              </a:rPr>
              <a:t>Descriptive</a:t>
            </a: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Noun phrase summarising the topic. No interpretation. Maps terrain in early passes.</a:t>
            </a:r>
            <a:endParaRPr lang="en-US" sz="1700" dirty="0"/>
          </a:p>
          <a:p>
            <a:pPr marL="0" indent="0">
              <a:buNone/>
            </a:pPr>
            <a:r>
              <a:rPr lang="en-US" sz="1900" b="1" dirty="0">
                <a:solidFill>
                  <a:srgbClr val="1A6B8A"/>
                </a:solidFill>
                <a:latin typeface="Calibri" pitchFamily="34" charset="0"/>
                <a:ea typeface="Calibri" pitchFamily="34" charset="-122"/>
                <a:cs typeface="Calibri" pitchFamily="34" charset="-120"/>
              </a:rPr>
              <a:t>In Vivo</a:t>
            </a: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Uses the participant's exact words. Preserves idiomatic language when phrasing is significant.</a:t>
            </a:r>
            <a:endParaRPr lang="en-US" sz="1700" dirty="0"/>
          </a:p>
          <a:p>
            <a:pPr marL="0" indent="0">
              <a:buNone/>
            </a:pPr>
            <a:r>
              <a:rPr lang="en-US" sz="1900" b="1" dirty="0">
                <a:solidFill>
                  <a:srgbClr val="1A6B8A"/>
                </a:solidFill>
                <a:latin typeface="Calibri" pitchFamily="34" charset="0"/>
                <a:ea typeface="Calibri" pitchFamily="34" charset="-122"/>
                <a:cs typeface="Calibri" pitchFamily="34" charset="-120"/>
              </a:rPr>
              <a:t>Process (gerund)</a:t>
            </a: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Uses an -ing verb: withdrawing, performing. Captures action rather than static states.</a:t>
            </a:r>
            <a:endParaRPr lang="en-US" sz="1700" dirty="0"/>
          </a:p>
          <a:p>
            <a:pPr marL="0" indent="0">
              <a:buNone/>
            </a:pPr>
            <a:r>
              <a:rPr lang="en-US" sz="1900" b="1" dirty="0">
                <a:solidFill>
                  <a:srgbClr val="1A6B8A"/>
                </a:solidFill>
                <a:latin typeface="Calibri" pitchFamily="34" charset="0"/>
                <a:ea typeface="Calibri" pitchFamily="34" charset="-122"/>
                <a:cs typeface="Calibri" pitchFamily="34" charset="-120"/>
              </a:rPr>
              <a:t>Emotion</a:t>
            </a: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Labels the emotion felt or recalled. Significant in studies of trust, change, and voice.</a:t>
            </a:r>
            <a:endParaRPr lang="en-US" sz="1700" dirty="0"/>
          </a:p>
          <a:p>
            <a:pPr marL="0" indent="0">
              <a:buNone/>
            </a:pPr>
            <a:r>
              <a:rPr lang="en-US" sz="1900" b="1" dirty="0">
                <a:solidFill>
                  <a:srgbClr val="1A6B8A"/>
                </a:solidFill>
                <a:latin typeface="Calibri" pitchFamily="34" charset="0"/>
                <a:ea typeface="Calibri" pitchFamily="34" charset="-122"/>
                <a:cs typeface="Calibri" pitchFamily="34" charset="-120"/>
              </a:rPr>
              <a:t>Versus</a:t>
            </a: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Captures perceived binary conflicts: us/them, past/present, head office/branch.</a:t>
            </a:r>
            <a:endParaRPr lang="en-US" sz="170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3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1A6B8A"/>
          </a:solidFill>
          <a:ln w="12700">
            <a:solidFill>
              <a:srgbClr val="1A6B8A"/>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Process Coding: Why the Gerund Form Matters</a:t>
            </a:r>
            <a:endParaRPr lang="en-US" sz="2600" dirty="0"/>
          </a:p>
        </p:txBody>
      </p:sp>
      <p:sp>
        <p:nvSpPr>
          <p:cNvPr id="4" name="Text 2"/>
          <p:cNvSpPr/>
          <p:nvPr/>
        </p:nvSpPr>
        <p:spPr>
          <a:xfrm>
            <a:off x="201168" y="841248"/>
            <a:ext cx="8741664" cy="4023360"/>
          </a:xfrm>
          <a:prstGeom prst="rect">
            <a:avLst/>
          </a:prstGeom>
          <a:noFill/>
          <a:ln/>
        </p:spPr>
        <p:txBody>
          <a:bodyPr wrap="square" lIns="0" tIns="0" rIns="0" bIns="0" rtlCol="0" anchor="t"/>
          <a:lstStyle/>
          <a:p>
            <a:pPr marL="0" indent="0">
              <a:buNone/>
            </a:pPr>
            <a:r>
              <a:rPr lang="en-US" sz="1700" dirty="0">
                <a:solidFill>
                  <a:srgbClr val="1A202C"/>
                </a:solidFill>
                <a:latin typeface="Calibri" pitchFamily="34" charset="0"/>
                <a:ea typeface="Calibri" pitchFamily="34" charset="-122"/>
                <a:cs typeface="Calibri" pitchFamily="34" charset="-120"/>
              </a:rPr>
              <a:t>A gerund is a verb used as a noun by adding -ing: withdrawing, performing, concealing, resisting. Gerunds capture dynamic processes rather than static states.</a:t>
            </a:r>
            <a:endParaRPr lang="en-US" sz="1700" dirty="0"/>
          </a:p>
          <a:p>
            <a:pPr marL="0" indent="0">
              <a:buNone/>
            </a:pPr>
            <a:endParaRPr lang="en-US" sz="1700" dirty="0"/>
          </a:p>
          <a:p>
            <a:pPr marL="0" indent="0">
              <a:buNone/>
            </a:pPr>
            <a:r>
              <a:rPr lang="en-US" sz="1600" i="1" dirty="0">
                <a:solidFill>
                  <a:srgbClr val="1A202C"/>
                </a:solidFill>
                <a:latin typeface="Calibri" pitchFamily="34" charset="0"/>
                <a:ea typeface="Calibri" pitchFamily="34" charset="-122"/>
                <a:cs typeface="Calibri" pitchFamily="34" charset="-120"/>
              </a:rPr>
              <a:t>"We've had three restructures in five years. Everyone's exhausted. I stopped raising issues. What's the point? You learn to keep your head down."</a:t>
            </a:r>
            <a:endParaRPr lang="en-US" sz="1700" dirty="0"/>
          </a:p>
          <a:p>
            <a:pPr marL="0" indent="0">
              <a:buNone/>
            </a:pPr>
            <a:r>
              <a:rPr lang="en-US" sz="1400" i="1" dirty="0">
                <a:solidFill>
                  <a:srgbClr val="4A5568"/>
                </a:solidFill>
                <a:latin typeface="Calibri" pitchFamily="34" charset="0"/>
                <a:ea typeface="Calibri" pitchFamily="34" charset="-122"/>
                <a:cs typeface="Calibri" pitchFamily="34" charset="-120"/>
              </a:rPr>
              <a:t>Operations Manager, financial services firm</a:t>
            </a:r>
            <a:endParaRPr lang="en-US" sz="1700" dirty="0"/>
          </a:p>
          <a:p>
            <a:pPr marL="0" indent="0">
              <a:buNone/>
            </a:pPr>
            <a:endParaRPr lang="en-US" sz="1700" dirty="0"/>
          </a:p>
          <a:p>
            <a:pPr marL="0" indent="0">
              <a:buNone/>
            </a:pPr>
            <a:r>
              <a:rPr lang="en-US" sz="1900" b="1" dirty="0">
                <a:solidFill>
                  <a:srgbClr val="1A6B8A"/>
                </a:solidFill>
                <a:latin typeface="Calibri" pitchFamily="34" charset="0"/>
                <a:ea typeface="Calibri" pitchFamily="34" charset="-122"/>
                <a:cs typeface="Calibri" pitchFamily="34" charset="-120"/>
              </a:rPr>
              <a:t>Same extract, three code types:</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Descriptive:  RESTRUCTURING FATIGUE</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Process:  WITHDRAWING FROM INSTITUTIONAL PARTICIPATION</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In Vivo:  'WHAT'S THE POINT'</a:t>
            </a:r>
            <a:endParaRPr lang="en-US" sz="170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3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1A6B8A"/>
          </a:solidFill>
          <a:ln w="12700">
            <a:solidFill>
              <a:srgbClr val="1A6B8A"/>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Second Cycle Coding: From Codes to Patterns</a:t>
            </a:r>
            <a:endParaRPr lang="en-US" sz="2600" dirty="0"/>
          </a:p>
        </p:txBody>
      </p:sp>
      <p:sp>
        <p:nvSpPr>
          <p:cNvPr id="4" name="Text 2"/>
          <p:cNvSpPr/>
          <p:nvPr/>
        </p:nvSpPr>
        <p:spPr>
          <a:xfrm>
            <a:off x="201168" y="841248"/>
            <a:ext cx="8741664" cy="4023360"/>
          </a:xfrm>
          <a:prstGeom prst="rect">
            <a:avLst/>
          </a:prstGeom>
          <a:noFill/>
          <a:ln/>
        </p:spPr>
        <p:txBody>
          <a:bodyPr wrap="square" lIns="0" tIns="0" rIns="0" bIns="0" rtlCol="0" anchor="t"/>
          <a:lstStyle/>
          <a:p>
            <a:pPr marL="0" indent="0">
              <a:buNone/>
            </a:pPr>
            <a:r>
              <a:rPr lang="en-US" sz="1700" dirty="0">
                <a:solidFill>
                  <a:srgbClr val="1A202C"/>
                </a:solidFill>
                <a:latin typeface="Calibri" pitchFamily="34" charset="0"/>
                <a:ea typeface="Calibri" pitchFamily="34" charset="-122"/>
                <a:cs typeface="Calibri" pitchFamily="34" charset="-120"/>
              </a:rPr>
              <a:t>Second cycle coding works with first cycle output. You are organising and abstracting across codes to identify patterns.</a:t>
            </a:r>
            <a:endParaRPr lang="en-US" sz="1700" dirty="0"/>
          </a:p>
          <a:p>
            <a:pPr marL="0" indent="0">
              <a:buNone/>
            </a:pPr>
            <a:endParaRPr lang="en-US" sz="1700" dirty="0"/>
          </a:p>
          <a:p>
            <a:pPr marL="0" indent="0">
              <a:buNone/>
            </a:pPr>
            <a:r>
              <a:rPr lang="en-US" sz="1900" b="1" dirty="0">
                <a:solidFill>
                  <a:srgbClr val="1A6B8A"/>
                </a:solidFill>
                <a:latin typeface="Calibri" pitchFamily="34" charset="0"/>
                <a:ea typeface="Calibri" pitchFamily="34" charset="-122"/>
                <a:cs typeface="Calibri" pitchFamily="34" charset="-120"/>
              </a:rPr>
              <a:t>Pattern coding</a:t>
            </a: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Groups recurring first-cycle codes into a candidate theme. 'Keeping your head down', 'what's the point', 'performative agreement' become: STRATEGIC DISENGAGEMENT AS SELF-PROTECTION.</a:t>
            </a:r>
            <a:endParaRPr lang="en-US" sz="1700" dirty="0"/>
          </a:p>
          <a:p>
            <a:pPr marL="0" indent="0">
              <a:buNone/>
            </a:pPr>
            <a:endParaRPr lang="en-US" sz="1700" dirty="0"/>
          </a:p>
          <a:p>
            <a:pPr marL="0" indent="0">
              <a:buNone/>
            </a:pPr>
            <a:r>
              <a:rPr lang="en-US" sz="1900" b="1" dirty="0">
                <a:solidFill>
                  <a:srgbClr val="1A6B8A"/>
                </a:solidFill>
                <a:latin typeface="Calibri" pitchFamily="34" charset="0"/>
                <a:ea typeface="Calibri" pitchFamily="34" charset="-122"/>
                <a:cs typeface="Calibri" pitchFamily="34" charset="-120"/>
              </a:rPr>
              <a:t>Focused coding</a:t>
            </a: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Selects the most analytically significant first-cycle codes to drive the next pass. Selection must be justified and recorded.</a:t>
            </a:r>
            <a:endParaRPr lang="en-US" sz="1700" dirty="0"/>
          </a:p>
          <a:p>
            <a:pPr marL="0" indent="0">
              <a:buNone/>
            </a:pPr>
            <a:endParaRPr lang="en-US" sz="1700" dirty="0"/>
          </a:p>
          <a:p>
            <a:pPr marL="0" indent="0">
              <a:buNone/>
            </a:pPr>
            <a:r>
              <a:rPr lang="en-US" sz="1900" b="1" dirty="0">
                <a:solidFill>
                  <a:srgbClr val="1A6B8A"/>
                </a:solidFill>
                <a:latin typeface="Calibri" pitchFamily="34" charset="0"/>
                <a:ea typeface="Calibri" pitchFamily="34" charset="-122"/>
                <a:cs typeface="Calibri" pitchFamily="34" charset="-120"/>
              </a:rPr>
              <a:t>Theoretical coding</a:t>
            </a: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Links empirical patterns to existing theory. Example: maps to Hirschman's Exit-Voice-Loyalty (1970). Silence as passive loyalty.</a:t>
            </a:r>
            <a:endParaRPr lang="en-US" sz="170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 3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1A6B8A"/>
          </a:solidFill>
          <a:ln w="12700">
            <a:solidFill>
              <a:srgbClr val="1A6B8A"/>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Data Display: The Role-Ordered Matrix</a:t>
            </a:r>
            <a:endParaRPr lang="en-US" sz="2600" dirty="0"/>
          </a:p>
        </p:txBody>
      </p:sp>
      <p:sp>
        <p:nvSpPr>
          <p:cNvPr id="4" name="Text 2"/>
          <p:cNvSpPr/>
          <p:nvPr/>
        </p:nvSpPr>
        <p:spPr>
          <a:xfrm>
            <a:off x="201168" y="841248"/>
            <a:ext cx="8741664" cy="777240"/>
          </a:xfrm>
          <a:prstGeom prst="rect">
            <a:avLst/>
          </a:prstGeom>
          <a:noFill/>
          <a:ln/>
        </p:spPr>
        <p:txBody>
          <a:bodyPr wrap="square" lIns="0" tIns="0" rIns="0" bIns="0" rtlCol="0" anchor="t"/>
          <a:lstStyle/>
          <a:p>
            <a:pPr marL="0" indent="0">
              <a:buNone/>
            </a:pPr>
            <a:r>
              <a:rPr lang="en-US" sz="1700" dirty="0">
                <a:solidFill>
                  <a:srgbClr val="1A202C"/>
                </a:solidFill>
                <a:latin typeface="Calibri" pitchFamily="34" charset="0"/>
                <a:ea typeface="Calibri" pitchFamily="34" charset="-122"/>
                <a:cs typeface="Calibri" pitchFamily="34" charset="-120"/>
              </a:rPr>
              <a:t>A role-ordered matrix (Miles, Huberman &amp; Saldana, 2014) organises data by participant role. The assumption: role shapes perspective, so patterns should be visible by role.</a:t>
            </a: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Read across a row to see all roles on one theme. Read down a column to see one role across all themes. An empty cell is data — it tells you something is absent.</a:t>
            </a:r>
            <a:endParaRPr lang="en-US" sz="1700" dirty="0"/>
          </a:p>
        </p:txBody>
      </p:sp>
      <p:pic>
        <p:nvPicPr>
          <p:cNvPr id="5" name="Image 0" descr="/home/claude/img/mh_matrix.png"/>
          <p:cNvPicPr>
            <a:picLocks noChangeAspect="1"/>
          </p:cNvPicPr>
          <p:nvPr/>
        </p:nvPicPr>
        <p:blipFill>
          <a:blip r:embed="rId3"/>
          <a:stretch>
            <a:fillRect/>
          </a:stretch>
        </p:blipFill>
        <p:spPr>
          <a:xfrm>
            <a:off x="201168" y="749808"/>
            <a:ext cx="8741664" cy="4251960"/>
          </a:xfrm>
          <a:prstGeom prst="rect">
            <a:avLst/>
          </a:prstGeom>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 3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1A6B8A"/>
          </a:solidFill>
          <a:ln w="12700">
            <a:solidFill>
              <a:srgbClr val="1A6B8A"/>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Data Display: Causal Networks</a:t>
            </a:r>
            <a:endParaRPr lang="en-US" sz="2600" dirty="0"/>
          </a:p>
        </p:txBody>
      </p:sp>
      <p:sp>
        <p:nvSpPr>
          <p:cNvPr id="4" name="Text 2"/>
          <p:cNvSpPr/>
          <p:nvPr/>
        </p:nvSpPr>
        <p:spPr>
          <a:xfrm>
            <a:off x="201168" y="841248"/>
            <a:ext cx="8741664" cy="4023360"/>
          </a:xfrm>
          <a:prstGeom prst="rect">
            <a:avLst/>
          </a:prstGeom>
          <a:noFill/>
          <a:ln/>
        </p:spPr>
        <p:txBody>
          <a:bodyPr wrap="square" lIns="0" tIns="0" rIns="0" bIns="0" rtlCol="0" anchor="t"/>
          <a:lstStyle/>
          <a:p>
            <a:pPr marL="0" indent="0">
              <a:buNone/>
            </a:pPr>
            <a:r>
              <a:rPr lang="en-US" sz="1700" dirty="0">
                <a:solidFill>
                  <a:srgbClr val="1A202C"/>
                </a:solidFill>
                <a:latin typeface="Calibri" pitchFamily="34" charset="0"/>
                <a:ea typeface="Calibri" pitchFamily="34" charset="-122"/>
                <a:cs typeface="Calibri" pitchFamily="34" charset="-120"/>
              </a:rPr>
              <a:t>A causal network shows directional relationships between categories. Each arrow represents a hypothesised mechanism, grounded in the data.</a:t>
            </a:r>
            <a:endParaRPr lang="en-US" sz="1700" dirty="0"/>
          </a:p>
          <a:p>
            <a:pPr marL="0" indent="0">
              <a:buNone/>
            </a:pPr>
            <a:endParaRPr lang="en-US" sz="1700" dirty="0"/>
          </a:p>
          <a:p>
            <a:pPr marL="0" indent="0">
              <a:buNone/>
            </a:pPr>
            <a:r>
              <a:rPr lang="en-US" sz="1900" b="1" dirty="0">
                <a:solidFill>
                  <a:srgbClr val="1A6B8A"/>
                </a:solidFill>
                <a:latin typeface="Calibri" pitchFamily="34" charset="0"/>
                <a:ea typeface="Calibri" pitchFamily="34" charset="-122"/>
                <a:cs typeface="Calibri" pitchFamily="34" charset="-120"/>
              </a:rPr>
              <a:t>Example from supply chain resilience study:</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Pre-existing relational capital</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then: rapid information sharing at crisis point</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then: joint problem-solving with suppliers</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then: faster resilience recovery</a:t>
            </a: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Three purely transactional firms confirmed the mechanism by its absence. This is negative case analysis.</a:t>
            </a:r>
            <a:endParaRPr lang="en-US" sz="1700" dirty="0"/>
          </a:p>
          <a:p>
            <a:pPr marL="0" indent="0">
              <a:buNone/>
            </a:pPr>
            <a:endParaRPr lang="en-US" sz="1700" dirty="0"/>
          </a:p>
          <a:p>
            <a:pPr marL="0" indent="0">
              <a:buNone/>
            </a:pPr>
            <a:r>
              <a:rPr lang="en-US" sz="1400" i="1" dirty="0">
                <a:solidFill>
                  <a:srgbClr val="4A5568"/>
                </a:solidFill>
                <a:latin typeface="Calibri" pitchFamily="34" charset="0"/>
                <a:ea typeface="Calibri" pitchFamily="34" charset="-122"/>
                <a:cs typeface="Calibri" pitchFamily="34" charset="-120"/>
              </a:rPr>
              <a:t>Retroductive reasoning: moves from observed patterns backward to hypothesise the underlying mechanism. Associated with Critical Realism (Bhaskar, 1978).</a:t>
            </a:r>
            <a:endParaRPr lang="en-US" sz="170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 3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1A6B8A"/>
          </a:solidFill>
          <a:ln w="12700">
            <a:solidFill>
              <a:srgbClr val="1A6B8A"/>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Rigour in Miles &amp; Huberman: Four Tactics</a:t>
            </a:r>
            <a:endParaRPr lang="en-US" sz="2600" dirty="0"/>
          </a:p>
        </p:txBody>
      </p:sp>
      <p:sp>
        <p:nvSpPr>
          <p:cNvPr id="4" name="Text 2"/>
          <p:cNvSpPr/>
          <p:nvPr/>
        </p:nvSpPr>
        <p:spPr>
          <a:xfrm>
            <a:off x="201168" y="841248"/>
            <a:ext cx="8741664" cy="4023360"/>
          </a:xfrm>
          <a:prstGeom prst="rect">
            <a:avLst/>
          </a:prstGeom>
          <a:noFill/>
          <a:ln/>
        </p:spPr>
        <p:txBody>
          <a:bodyPr wrap="square" lIns="0" tIns="0" rIns="0" bIns="0" rtlCol="0" anchor="t"/>
          <a:lstStyle/>
          <a:p>
            <a:pPr marL="0" indent="0">
              <a:buNone/>
            </a:pPr>
            <a:r>
              <a:rPr lang="en-US" sz="1900" b="1" dirty="0">
                <a:solidFill>
                  <a:srgbClr val="1A6B8A"/>
                </a:solidFill>
                <a:latin typeface="Calibri" pitchFamily="34" charset="0"/>
                <a:ea typeface="Calibri" pitchFamily="34" charset="-122"/>
                <a:cs typeface="Calibri" pitchFamily="34" charset="-120"/>
              </a:rPr>
              <a:t>Audit trail</a:t>
            </a:r>
            <a:endParaRPr lang="en-US" sz="1900" dirty="0"/>
          </a:p>
          <a:p>
            <a:pPr marL="0" indent="0">
              <a:buNone/>
            </a:pPr>
            <a:r>
              <a:rPr lang="en-US" sz="1700" dirty="0">
                <a:solidFill>
                  <a:srgbClr val="1A202C"/>
                </a:solidFill>
                <a:latin typeface="Calibri" pitchFamily="34" charset="0"/>
                <a:ea typeface="Calibri" pitchFamily="34" charset="-122"/>
                <a:cs typeface="Calibri" pitchFamily="34" charset="-120"/>
              </a:rPr>
              <a:t>Document every significant analytical decision: why codes were merged, why a theme was discarded.</a:t>
            </a:r>
            <a:endParaRPr lang="en-US" sz="1900" dirty="0"/>
          </a:p>
          <a:p>
            <a:pPr marL="0" indent="0">
              <a:buNone/>
            </a:pPr>
            <a:endParaRPr lang="en-US" sz="1900" dirty="0"/>
          </a:p>
          <a:p>
            <a:pPr marL="0" indent="0">
              <a:buNone/>
            </a:pPr>
            <a:r>
              <a:rPr lang="en-US" sz="1900" b="1" dirty="0">
                <a:solidFill>
                  <a:srgbClr val="1A6B8A"/>
                </a:solidFill>
                <a:latin typeface="Calibri" pitchFamily="34" charset="0"/>
                <a:ea typeface="Calibri" pitchFamily="34" charset="-122"/>
                <a:cs typeface="Calibri" pitchFamily="34" charset="-120"/>
              </a:rPr>
              <a:t>Inter-rater reliability</a:t>
            </a:r>
            <a:endParaRPr lang="en-US" sz="1900" dirty="0"/>
          </a:p>
          <a:p>
            <a:pPr marL="0" indent="0">
              <a:buNone/>
            </a:pPr>
            <a:r>
              <a:rPr lang="en-US" sz="1700" dirty="0">
                <a:solidFill>
                  <a:srgbClr val="1A202C"/>
                </a:solidFill>
                <a:latin typeface="Calibri" pitchFamily="34" charset="0"/>
                <a:ea typeface="Calibri" pitchFamily="34" charset="-122"/>
                <a:cs typeface="Calibri" pitchFamily="34" charset="-120"/>
              </a:rPr>
              <a:t>A second analyst codes 15 to 20 percent of data independently. Cohen's kappa of 0.70 or above is acceptable.</a:t>
            </a:r>
            <a:endParaRPr lang="en-US" sz="1900" dirty="0"/>
          </a:p>
          <a:p>
            <a:pPr marL="0" indent="0">
              <a:buNone/>
            </a:pPr>
            <a:endParaRPr lang="en-US" sz="1900" dirty="0"/>
          </a:p>
          <a:p>
            <a:pPr marL="0" indent="0">
              <a:buNone/>
            </a:pPr>
            <a:r>
              <a:rPr lang="en-US" sz="1900" b="1" dirty="0">
                <a:solidFill>
                  <a:srgbClr val="1A6B8A"/>
                </a:solidFill>
                <a:latin typeface="Calibri" pitchFamily="34" charset="0"/>
                <a:ea typeface="Calibri" pitchFamily="34" charset="-122"/>
                <a:cs typeface="Calibri" pitchFamily="34" charset="-120"/>
              </a:rPr>
              <a:t>Negative case analysis</a:t>
            </a:r>
            <a:endParaRPr lang="en-US" sz="1900" dirty="0"/>
          </a:p>
          <a:p>
            <a:pPr marL="0" indent="0">
              <a:buNone/>
            </a:pPr>
            <a:r>
              <a:rPr lang="en-US" sz="1700" dirty="0">
                <a:solidFill>
                  <a:srgbClr val="1A202C"/>
                </a:solidFill>
                <a:latin typeface="Calibri" pitchFamily="34" charset="0"/>
                <a:ea typeface="Calibri" pitchFamily="34" charset="-122"/>
                <a:cs typeface="Calibri" pitchFamily="34" charset="-120"/>
              </a:rPr>
              <a:t>Systematically identify data that contradicts emerging themes. Report how each negative case was handled.</a:t>
            </a:r>
            <a:endParaRPr lang="en-US" sz="1900" dirty="0"/>
          </a:p>
          <a:p>
            <a:pPr marL="0" indent="0">
              <a:buNone/>
            </a:pPr>
            <a:endParaRPr lang="en-US" sz="1900" dirty="0"/>
          </a:p>
          <a:p>
            <a:pPr marL="0" indent="0">
              <a:buNone/>
            </a:pPr>
            <a:r>
              <a:rPr lang="en-US" sz="1900" b="1" dirty="0">
                <a:solidFill>
                  <a:srgbClr val="1A6B8A"/>
                </a:solidFill>
                <a:latin typeface="Calibri" pitchFamily="34" charset="0"/>
                <a:ea typeface="Calibri" pitchFamily="34" charset="-122"/>
                <a:cs typeface="Calibri" pitchFamily="34" charset="-120"/>
              </a:rPr>
              <a:t>Rival explanations</a:t>
            </a:r>
            <a:endParaRPr lang="en-US" sz="1900" dirty="0"/>
          </a:p>
          <a:p>
            <a:pPr marL="0" indent="0">
              <a:buNone/>
            </a:pPr>
            <a:r>
              <a:rPr lang="en-US" sz="1700" dirty="0">
                <a:solidFill>
                  <a:srgbClr val="1A202C"/>
                </a:solidFill>
                <a:latin typeface="Calibri" pitchFamily="34" charset="0"/>
                <a:ea typeface="Calibri" pitchFamily="34" charset="-122"/>
                <a:cs typeface="Calibri" pitchFamily="34" charset="-120"/>
              </a:rPr>
              <a:t>Generate alternative interpretations and test them. A conclusion that survives rivalry is more credible.</a:t>
            </a:r>
            <a:endParaRPr lang="en-US" sz="1900"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name="Slide 3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1A6B8A"/>
          </a:solidFill>
          <a:ln w="12700">
            <a:solidFill>
              <a:srgbClr val="1A6B8A"/>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Applied Case: Supply Chain Resilience, UK Manufacturing</a:t>
            </a:r>
            <a:endParaRPr lang="en-US" sz="2600" dirty="0"/>
          </a:p>
        </p:txBody>
      </p:sp>
      <p:sp>
        <p:nvSpPr>
          <p:cNvPr id="4" name="Text 2"/>
          <p:cNvSpPr/>
          <p:nvPr/>
        </p:nvSpPr>
        <p:spPr>
          <a:xfrm>
            <a:off x="201168" y="841248"/>
            <a:ext cx="8741664" cy="4023360"/>
          </a:xfrm>
          <a:prstGeom prst="rect">
            <a:avLst/>
          </a:prstGeom>
          <a:noFill/>
          <a:ln/>
        </p:spPr>
        <p:txBody>
          <a:bodyPr wrap="square" lIns="0" tIns="0" rIns="0" bIns="0" rtlCol="0" anchor="t"/>
          <a:lstStyle/>
          <a:p>
            <a:pPr marL="0" indent="0">
              <a:buNone/>
            </a:pPr>
            <a:r>
              <a:rPr lang="en-US" sz="1700" dirty="0">
                <a:solidFill>
                  <a:srgbClr val="1A202C"/>
                </a:solidFill>
                <a:latin typeface="Calibri" pitchFamily="34" charset="0"/>
                <a:ea typeface="Calibri" pitchFamily="34" charset="-122"/>
                <a:cs typeface="Calibri" pitchFamily="34" charset="-120"/>
              </a:rPr>
              <a:t>DBA study: 18 semi-structured interviews with directors, UK manufacturing SMEs, 2021 to 2022.</a:t>
            </a:r>
            <a:endParaRPr lang="en-US" sz="1700" dirty="0"/>
          </a:p>
          <a:p>
            <a:pPr marL="0" indent="0">
              <a:buNone/>
            </a:pPr>
            <a:endParaRPr lang="en-US" sz="1700" dirty="0"/>
          </a:p>
          <a:p>
            <a:pPr marL="0" indent="0">
              <a:buNone/>
            </a:pPr>
            <a:r>
              <a:rPr lang="en-US" sz="1900" b="1" dirty="0">
                <a:solidFill>
                  <a:srgbClr val="1A6B8A"/>
                </a:solidFill>
                <a:latin typeface="Calibri" pitchFamily="34" charset="0"/>
                <a:ea typeface="Calibri" pitchFamily="34" charset="-122"/>
                <a:cs typeface="Calibri" pitchFamily="34" charset="-120"/>
              </a:rPr>
              <a:t>Analytical process:</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First cycle: 247 codes including process, emotion, and versus codes</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Second cycle: six pattern codes including relational capital, inventory flexibility, digital infrastructure</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Causal network: relational capital confirmed as the key generative mechanism</a:t>
            </a:r>
            <a:endParaRPr lang="en-US" sz="1700" dirty="0"/>
          </a:p>
          <a:p>
            <a:pPr marL="0" indent="0">
              <a:buNone/>
            </a:pPr>
            <a:r>
              <a:rPr lang="en-US" sz="1600" i="1" dirty="0">
                <a:solidFill>
                  <a:srgbClr val="1A202C"/>
                </a:solidFill>
                <a:latin typeface="Calibri" pitchFamily="34" charset="0"/>
                <a:ea typeface="Calibri" pitchFamily="34" charset="-122"/>
                <a:cs typeface="Calibri" pitchFamily="34" charset="-120"/>
              </a:rPr>
              <a:t>"I've been trading with the same three suppliers for twelve years. When the crisis hit, we were on the phone within hours. No contract negotiation. We just sorted it."</a:t>
            </a:r>
            <a:endParaRPr lang="en-US" sz="1700" dirty="0"/>
          </a:p>
          <a:p>
            <a:pPr marL="0" indent="0">
              <a:buNone/>
            </a:pPr>
            <a:r>
              <a:rPr lang="en-US" sz="1400" i="1" dirty="0">
                <a:solidFill>
                  <a:srgbClr val="4A5568"/>
                </a:solidFill>
                <a:latin typeface="Calibri" pitchFamily="34" charset="0"/>
                <a:ea typeface="Calibri" pitchFamily="34" charset="-122"/>
                <a:cs typeface="Calibri" pitchFamily="34" charset="-120"/>
              </a:rPr>
              <a:t>Operations Director, Midlands SME</a:t>
            </a:r>
            <a:endParaRPr lang="en-US" sz="1700"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name="Slide 40">
    <p:bg>
      <p:bgPr>
        <a:solidFill>
          <a:srgbClr val="1A2E52"/>
        </a:solidFill>
        <a:effectLst/>
      </p:bgPr>
    </p:bg>
    <p:spTree>
      <p:nvGrpSpPr>
        <p:cNvPr id="1" name=""/>
        <p:cNvGrpSpPr/>
        <p:nvPr/>
      </p:nvGrpSpPr>
      <p:grpSpPr>
        <a:xfrm>
          <a:off x="0" y="0"/>
          <a:ext cx="0" cy="0"/>
          <a:chOff x="0" y="0"/>
          <a:chExt cx="0" cy="0"/>
        </a:xfrm>
      </p:grpSpPr>
      <p:sp>
        <p:nvSpPr>
          <p:cNvPr id="2" name="Shape 0"/>
          <p:cNvSpPr/>
          <p:nvPr/>
        </p:nvSpPr>
        <p:spPr>
          <a:xfrm>
            <a:off x="0" y="0"/>
            <a:ext cx="137160" cy="5143500"/>
          </a:xfrm>
          <a:prstGeom prst="rect">
            <a:avLst/>
          </a:prstGeom>
          <a:solidFill>
            <a:srgbClr val="1E6E44"/>
          </a:solidFill>
          <a:ln w="12700">
            <a:solidFill>
              <a:srgbClr val="1E6E44"/>
            </a:solidFill>
            <a:prstDash val="solid"/>
          </a:ln>
        </p:spPr>
        <p:txBody>
          <a:bodyPr/>
          <a:lstStyle/>
          <a:p>
            <a:endParaRPr lang="en-GB"/>
          </a:p>
        </p:txBody>
      </p:sp>
      <p:sp>
        <p:nvSpPr>
          <p:cNvPr id="3" name="Text 1"/>
          <p:cNvSpPr/>
          <p:nvPr/>
        </p:nvSpPr>
        <p:spPr>
          <a:xfrm>
            <a:off x="365760" y="1005840"/>
            <a:ext cx="8412480" cy="457200"/>
          </a:xfrm>
          <a:prstGeom prst="rect">
            <a:avLst/>
          </a:prstGeom>
          <a:noFill/>
          <a:ln/>
        </p:spPr>
        <p:txBody>
          <a:bodyPr wrap="square" lIns="0" tIns="0" rIns="0" bIns="0" rtlCol="0" anchor="ctr"/>
          <a:lstStyle/>
          <a:p>
            <a:pPr marL="0" indent="0">
              <a:buNone/>
            </a:pPr>
            <a:r>
              <a:rPr lang="en-US" sz="1800" i="1" dirty="0">
                <a:solidFill>
                  <a:srgbClr val="A3BFFA"/>
                </a:solidFill>
                <a:latin typeface="Calibri" pitchFamily="34" charset="0"/>
                <a:ea typeface="Calibri" pitchFamily="34" charset="-122"/>
                <a:cs typeface="Calibri" pitchFamily="34" charset="-120"/>
              </a:rPr>
              <a:t>Session 3</a:t>
            </a:r>
            <a:endParaRPr lang="en-US" sz="1800" dirty="0"/>
          </a:p>
        </p:txBody>
      </p:sp>
      <p:sp>
        <p:nvSpPr>
          <p:cNvPr id="4" name="Text 2"/>
          <p:cNvSpPr/>
          <p:nvPr/>
        </p:nvSpPr>
        <p:spPr>
          <a:xfrm>
            <a:off x="365760" y="1508760"/>
            <a:ext cx="8412480" cy="1737360"/>
          </a:xfrm>
          <a:prstGeom prst="rect">
            <a:avLst/>
          </a:prstGeom>
          <a:noFill/>
          <a:ln/>
        </p:spPr>
        <p:txBody>
          <a:bodyPr wrap="square" lIns="0" tIns="0" rIns="0" bIns="0" rtlCol="0" anchor="ctr"/>
          <a:lstStyle/>
          <a:p>
            <a:pPr marL="0" indent="0">
              <a:buNone/>
            </a:pPr>
            <a:r>
              <a:rPr lang="en-US" sz="4000" b="1" dirty="0">
                <a:solidFill>
                  <a:srgbClr val="FFFFFF"/>
                </a:solidFill>
                <a:latin typeface="Calibri" pitchFamily="34" charset="0"/>
                <a:ea typeface="Calibri" pitchFamily="34" charset="-122"/>
                <a:cs typeface="Calibri" pitchFamily="34" charset="-120"/>
              </a:rPr>
              <a:t>Naeem &amp; Ozuem (2021)</a:t>
            </a:r>
            <a:endParaRPr lang="en-US" sz="4000" dirty="0"/>
          </a:p>
        </p:txBody>
      </p:sp>
      <p:sp>
        <p:nvSpPr>
          <p:cNvPr id="5" name="Text 3"/>
          <p:cNvSpPr/>
          <p:nvPr/>
        </p:nvSpPr>
        <p:spPr>
          <a:xfrm>
            <a:off x="365760" y="3291840"/>
            <a:ext cx="8412480" cy="640080"/>
          </a:xfrm>
          <a:prstGeom prst="rect">
            <a:avLst/>
          </a:prstGeom>
          <a:noFill/>
          <a:ln/>
        </p:spPr>
        <p:txBody>
          <a:bodyPr wrap="square" lIns="0" tIns="0" rIns="0" bIns="0" rtlCol="0" anchor="ctr"/>
          <a:lstStyle/>
          <a:p>
            <a:pPr marL="0" indent="0">
              <a:buNone/>
            </a:pPr>
            <a:r>
              <a:rPr lang="en-US" sz="1800" i="1" dirty="0">
                <a:solidFill>
                  <a:srgbClr val="A3BFFA"/>
                </a:solidFill>
                <a:latin typeface="Calibri" pitchFamily="34" charset="0"/>
                <a:ea typeface="Calibri" pitchFamily="34" charset="-122"/>
                <a:cs typeface="Calibri" pitchFamily="34" charset="-120"/>
              </a:rPr>
              <a:t>Constructivist thematic analysis for business and management research</a:t>
            </a:r>
            <a:endParaRPr lang="en-US" sz="1800"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name="Slide 4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1E6E44"/>
          </a:solidFill>
          <a:ln w="12700">
            <a:solidFill>
              <a:srgbClr val="1E6E44"/>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Is Naeem &amp; Ozuem Only for Constructivism?</a:t>
            </a:r>
            <a:endParaRPr lang="en-US" sz="2600" dirty="0"/>
          </a:p>
        </p:txBody>
      </p:sp>
      <p:sp>
        <p:nvSpPr>
          <p:cNvPr id="4" name="Text 2"/>
          <p:cNvSpPr/>
          <p:nvPr/>
        </p:nvSpPr>
        <p:spPr>
          <a:xfrm>
            <a:off x="201168" y="841248"/>
            <a:ext cx="4343400" cy="4023360"/>
          </a:xfrm>
          <a:prstGeom prst="rect">
            <a:avLst/>
          </a:prstGeom>
          <a:noFill/>
          <a:ln/>
        </p:spPr>
        <p:txBody>
          <a:bodyPr wrap="square" lIns="0" tIns="0" rIns="0" bIns="0" rtlCol="0" anchor="t"/>
          <a:lstStyle/>
          <a:p>
            <a:pPr marL="0" indent="0">
              <a:buNone/>
            </a:pPr>
            <a:r>
              <a:rPr lang="en-US" sz="1400" dirty="0">
                <a:solidFill>
                  <a:srgbClr val="1A202C"/>
                </a:solidFill>
                <a:latin typeface="Calibri" pitchFamily="34" charset="0"/>
                <a:ea typeface="Calibri" pitchFamily="34" charset="-122"/>
                <a:cs typeface="Calibri" pitchFamily="34" charset="-120"/>
              </a:rPr>
              <a:t>N&amp;O's primary alignment is constructivist. But the framework's emphasis on reflexivity and multi-source data makes it applicable beyond a single paradigm.</a:t>
            </a:r>
            <a:endParaRPr lang="en-US" sz="1400" dirty="0"/>
          </a:p>
          <a:p>
            <a:pPr marL="0" indent="0">
              <a:buNone/>
            </a:pPr>
            <a:r>
              <a:rPr lang="en-US" sz="1400" b="1" dirty="0">
                <a:solidFill>
                  <a:srgbClr val="1E6E44"/>
                </a:solidFill>
                <a:latin typeface="Calibri" pitchFamily="34" charset="0"/>
                <a:ea typeface="Calibri" pitchFamily="34" charset="-122"/>
                <a:cs typeface="Calibri" pitchFamily="34" charset="-120"/>
              </a:rPr>
              <a:t>Constructivist (primary):</a:t>
            </a:r>
            <a:endParaRPr lang="en-US" sz="1400" dirty="0"/>
          </a:p>
          <a:p>
            <a:pPr marL="0" indent="0">
              <a:buNone/>
            </a:pPr>
            <a:r>
              <a:rPr lang="en-US" sz="1400" dirty="0">
                <a:solidFill>
                  <a:srgbClr val="1A202C"/>
                </a:solidFill>
                <a:latin typeface="Calibri" pitchFamily="34" charset="0"/>
                <a:ea typeface="Calibri" pitchFamily="34" charset="-122"/>
                <a:cs typeface="Calibri" pitchFamily="34" charset="-120"/>
              </a:rPr>
              <a:t>Themes are constructed by the researcher. Reflexivity is the primary rigour strategy. Multi-source divergence is the analytical object.</a:t>
            </a:r>
            <a:endParaRPr lang="en-US" sz="1400" dirty="0"/>
          </a:p>
          <a:p>
            <a:pPr marL="0" indent="0">
              <a:buNone/>
            </a:pPr>
            <a:r>
              <a:rPr lang="en-US" sz="1400" b="1" dirty="0">
                <a:solidFill>
                  <a:srgbClr val="4A2A8A"/>
                </a:solidFill>
                <a:latin typeface="Calibri" pitchFamily="34" charset="0"/>
                <a:ea typeface="Calibri" pitchFamily="34" charset="-122"/>
                <a:cs typeface="Calibri" pitchFamily="34" charset="-120"/>
              </a:rPr>
              <a:t>Interpretivist:</a:t>
            </a:r>
            <a:endParaRPr lang="en-US" sz="1400" dirty="0"/>
          </a:p>
          <a:p>
            <a:pPr marL="0" indent="0">
              <a:buNone/>
            </a:pPr>
            <a:r>
              <a:rPr lang="en-US" sz="1400" dirty="0">
                <a:solidFill>
                  <a:srgbClr val="1A202C"/>
                </a:solidFill>
                <a:latin typeface="Calibri" pitchFamily="34" charset="0"/>
                <a:ea typeface="Calibri" pitchFamily="34" charset="-122"/>
                <a:cs typeface="Calibri" pitchFamily="34" charset="-120"/>
              </a:rPr>
              <a:t>When shared meaning-making is the focus and the researcher is an insider. Positionality must be documented throughout.</a:t>
            </a:r>
            <a:endParaRPr lang="en-US" sz="1400" dirty="0"/>
          </a:p>
          <a:p>
            <a:pPr marL="0" indent="0">
              <a:buNone/>
            </a:pPr>
            <a:r>
              <a:rPr lang="en-US" sz="1400" b="1" dirty="0">
                <a:solidFill>
                  <a:srgbClr val="1A6B8A"/>
                </a:solidFill>
                <a:latin typeface="Calibri" pitchFamily="34" charset="0"/>
                <a:ea typeface="Calibri" pitchFamily="34" charset="-122"/>
                <a:cs typeface="Calibri" pitchFamily="34" charset="-120"/>
              </a:rPr>
              <a:t>Critical Realist:</a:t>
            </a:r>
            <a:endParaRPr lang="en-US" sz="1400" dirty="0"/>
          </a:p>
          <a:p>
            <a:pPr marL="0" indent="0">
              <a:buNone/>
            </a:pPr>
            <a:r>
              <a:rPr lang="en-US" sz="1400" dirty="0">
                <a:solidFill>
                  <a:srgbClr val="1A202C"/>
                </a:solidFill>
                <a:latin typeface="Calibri" pitchFamily="34" charset="0"/>
                <a:ea typeface="Calibri" pitchFamily="34" charset="-122"/>
                <a:cs typeface="Calibri" pitchFamily="34" charset="-120"/>
              </a:rPr>
              <a:t>When reflexivity is central but identification of underlying mechanisms is also needed. N&amp;O phases support this if supplemented with retroductive reasoning.</a:t>
            </a:r>
            <a:endParaRPr lang="en-US" sz="1400" dirty="0"/>
          </a:p>
          <a:p>
            <a:pPr marL="0" indent="0">
              <a:buNone/>
            </a:pPr>
            <a:endParaRPr lang="en-US" sz="1400" dirty="0"/>
          </a:p>
          <a:p>
            <a:pPr marL="0" indent="0">
              <a:buNone/>
            </a:pPr>
            <a:r>
              <a:rPr lang="en-US" sz="1400" i="1" dirty="0">
                <a:solidFill>
                  <a:srgbClr val="4A5568"/>
                </a:solidFill>
                <a:latin typeface="Calibri" pitchFamily="34" charset="0"/>
                <a:ea typeface="Calibri" pitchFamily="34" charset="-122"/>
                <a:cs typeface="Calibri" pitchFamily="34" charset="-120"/>
              </a:rPr>
              <a:t>Not applicable in post-positivist or positivist positions: the rejection of inter-rater reliability and the constructed-theme claim are philosophically incompatible with those positions.</a:t>
            </a:r>
            <a:endParaRPr lang="en-US" sz="1400" dirty="0"/>
          </a:p>
        </p:txBody>
      </p:sp>
      <p:pic>
        <p:nvPicPr>
          <p:cNvPr id="5" name="Image 0" descr="/home/claude/img/no_paradigms.png"/>
          <p:cNvPicPr>
            <a:picLocks noChangeAspect="1"/>
          </p:cNvPicPr>
          <p:nvPr/>
        </p:nvPicPr>
        <p:blipFill>
          <a:blip r:embed="rId3"/>
          <a:stretch>
            <a:fillRect/>
          </a:stretch>
        </p:blipFill>
        <p:spPr>
          <a:xfrm>
            <a:off x="4754880" y="841248"/>
            <a:ext cx="4206240" cy="3063240"/>
          </a:xfrm>
          <a:prstGeom prst="rect">
            <a:avLst/>
          </a:prstGeom>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name="Slide 4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1E6E44"/>
          </a:solidFill>
          <a:ln w="12700">
            <a:solidFill>
              <a:srgbClr val="1E6E44"/>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Constructivist Paradigm versus Constructivist Epistemology</a:t>
            </a:r>
            <a:endParaRPr lang="en-US" sz="2600" dirty="0"/>
          </a:p>
        </p:txBody>
      </p:sp>
      <p:sp>
        <p:nvSpPr>
          <p:cNvPr id="4" name="Text 2"/>
          <p:cNvSpPr/>
          <p:nvPr/>
        </p:nvSpPr>
        <p:spPr>
          <a:xfrm>
            <a:off x="201168" y="841248"/>
            <a:ext cx="8741664" cy="4023360"/>
          </a:xfrm>
          <a:prstGeom prst="rect">
            <a:avLst/>
          </a:prstGeom>
          <a:noFill/>
          <a:ln/>
        </p:spPr>
        <p:txBody>
          <a:bodyPr wrap="square" lIns="0" tIns="0" rIns="0" bIns="0" rtlCol="0" anchor="t"/>
          <a:lstStyle/>
          <a:p>
            <a:pPr marL="0" indent="0">
              <a:buNone/>
            </a:pPr>
            <a:r>
              <a:rPr lang="en-US" sz="1900" b="1" dirty="0">
                <a:solidFill>
                  <a:srgbClr val="1E6E44"/>
                </a:solidFill>
                <a:latin typeface="Calibri" pitchFamily="34" charset="0"/>
                <a:ea typeface="Calibri" pitchFamily="34" charset="-122"/>
                <a:cs typeface="Calibri" pitchFamily="34" charset="-120"/>
              </a:rPr>
              <a:t>A paradigm is the whole package:</a:t>
            </a:r>
            <a:endParaRPr lang="en-US" sz="1900" dirty="0"/>
          </a:p>
          <a:p>
            <a:pPr marL="0" indent="0">
              <a:buNone/>
            </a:pPr>
            <a:r>
              <a:rPr lang="en-US" sz="1700" dirty="0">
                <a:solidFill>
                  <a:srgbClr val="1A202C"/>
                </a:solidFill>
                <a:latin typeface="Calibri" pitchFamily="34" charset="0"/>
                <a:ea typeface="Calibri" pitchFamily="34" charset="-122"/>
                <a:cs typeface="Calibri" pitchFamily="34" charset="-120"/>
              </a:rPr>
              <a:t>Ontology (what exists) + Epistemology (how we know it) + Methodology (how we research it). A constructivist paradigm means all three levels are constructivist: multiple social realities, knowledge as perspectival, and method as interpretive throughout.</a:t>
            </a:r>
            <a:endParaRPr lang="en-US" sz="1900" dirty="0"/>
          </a:p>
          <a:p>
            <a:pPr marL="0" indent="0">
              <a:buNone/>
            </a:pPr>
            <a:endParaRPr lang="en-US" sz="1900" dirty="0"/>
          </a:p>
          <a:p>
            <a:pPr marL="0" indent="0">
              <a:buNone/>
            </a:pPr>
            <a:r>
              <a:rPr lang="en-US" sz="1900" b="1" dirty="0">
                <a:solidFill>
                  <a:srgbClr val="1A6B8A"/>
                </a:solidFill>
                <a:latin typeface="Calibri" pitchFamily="34" charset="0"/>
                <a:ea typeface="Calibri" pitchFamily="34" charset="-122"/>
                <a:cs typeface="Calibri" pitchFamily="34" charset="-120"/>
              </a:rPr>
              <a:t>An epistemology is one component:</a:t>
            </a:r>
            <a:endParaRPr lang="en-US" sz="1900" dirty="0"/>
          </a:p>
          <a:p>
            <a:pPr marL="0" indent="0">
              <a:buNone/>
            </a:pPr>
            <a:r>
              <a:rPr lang="en-US" sz="1700" dirty="0">
                <a:solidFill>
                  <a:srgbClr val="1A202C"/>
                </a:solidFill>
                <a:latin typeface="Calibri" pitchFamily="34" charset="0"/>
                <a:ea typeface="Calibri" pitchFamily="34" charset="-122"/>
                <a:cs typeface="Calibri" pitchFamily="34" charset="-120"/>
              </a:rPr>
              <a:t>How you believe knowledge is produced. You can hold a constructivist epistemology without adopting a fully relativist ontology. Critical Realists, for example, hold a realist ontology (reality exists independently) but a constructivist-leaning epistemology (our knowledge of it is always shaped by the researcher).</a:t>
            </a:r>
            <a:endParaRPr lang="en-US" sz="1900" dirty="0"/>
          </a:p>
          <a:p>
            <a:pPr marL="0" indent="0">
              <a:buNone/>
            </a:pPr>
            <a:endParaRPr lang="en-US" sz="1900" dirty="0"/>
          </a:p>
          <a:p>
            <a:pPr marL="0" indent="0">
              <a:buNone/>
            </a:pPr>
            <a:r>
              <a:rPr lang="en-US" sz="1900" b="1" dirty="0">
                <a:solidFill>
                  <a:srgbClr val="1E6E44"/>
                </a:solidFill>
                <a:latin typeface="Calibri" pitchFamily="34" charset="0"/>
                <a:ea typeface="Calibri" pitchFamily="34" charset="-122"/>
                <a:cs typeface="Calibri" pitchFamily="34" charset="-120"/>
              </a:rPr>
              <a:t>Why Naeem &amp; Ozuem use epistemology, not paradigm:</a:t>
            </a:r>
            <a:endParaRPr lang="en-US" sz="1900" dirty="0"/>
          </a:p>
          <a:p>
            <a:pPr marL="0" indent="0">
              <a:buNone/>
            </a:pPr>
            <a:r>
              <a:rPr lang="en-US" sz="1700" dirty="0">
                <a:solidFill>
                  <a:srgbClr val="1A202C"/>
                </a:solidFill>
                <a:latin typeface="Calibri" pitchFamily="34" charset="0"/>
                <a:ea typeface="Calibri" pitchFamily="34" charset="-122"/>
                <a:cs typeface="Calibri" pitchFamily="34" charset="-120"/>
              </a:rPr>
              <a:t>They claim a constructivist epistemology specifically: knowledge is produced through the researcher's interaction with data, shaped by positionality and theory. This allows interpretivist and critical realist researchers to use the framework without contradiction.</a:t>
            </a:r>
            <a:endParaRPr lang="en-US" sz="1900" dirty="0"/>
          </a:p>
          <a:p>
            <a:pPr marL="0" indent="0">
              <a:buNone/>
            </a:pPr>
            <a:endParaRPr lang="en-US" sz="1900" dirty="0"/>
          </a:p>
          <a:p>
            <a:pPr marL="0" indent="0">
              <a:buNone/>
            </a:pPr>
            <a:r>
              <a:rPr lang="en-US" sz="1400" i="1" dirty="0">
                <a:solidFill>
                  <a:srgbClr val="4A5568"/>
                </a:solidFill>
                <a:latin typeface="Calibri" pitchFamily="34" charset="0"/>
                <a:ea typeface="Calibri" pitchFamily="34" charset="-122"/>
                <a:cs typeface="Calibri" pitchFamily="34" charset="-120"/>
              </a:rPr>
              <a:t>For doctoral students: if your RQ asks how something is experienced or constructed, and you acknowledge your positionality shapes your analysis, you are operating with a constructivist epistemology even if your wider paradigm is interpretivism.</a:t>
            </a:r>
            <a:endParaRPr lang="en-US" sz="1900"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name="Slide 4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1E6E44"/>
          </a:solidFill>
          <a:ln w="12700">
            <a:solidFill>
              <a:srgbClr val="1E6E44"/>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Constructivist TA: The Core Philosophical Claim</a:t>
            </a:r>
            <a:endParaRPr lang="en-US" sz="2600" dirty="0"/>
          </a:p>
        </p:txBody>
      </p:sp>
      <p:sp>
        <p:nvSpPr>
          <p:cNvPr id="4" name="Text 2"/>
          <p:cNvSpPr/>
          <p:nvPr/>
        </p:nvSpPr>
        <p:spPr>
          <a:xfrm>
            <a:off x="201168" y="841248"/>
            <a:ext cx="8741664" cy="4023360"/>
          </a:xfrm>
          <a:prstGeom prst="rect">
            <a:avLst/>
          </a:prstGeom>
          <a:noFill/>
          <a:ln/>
        </p:spPr>
        <p:txBody>
          <a:bodyPr wrap="square" lIns="0" tIns="0" rIns="0" bIns="0" rtlCol="0" anchor="t"/>
          <a:lstStyle/>
          <a:p>
            <a:pPr marL="0" indent="0">
              <a:buNone/>
            </a:pPr>
            <a:r>
              <a:rPr lang="en-US" sz="1700" dirty="0">
                <a:solidFill>
                  <a:srgbClr val="1A202C"/>
                </a:solidFill>
                <a:latin typeface="Calibri" pitchFamily="34" charset="0"/>
                <a:ea typeface="Calibri" pitchFamily="34" charset="-122"/>
                <a:cs typeface="Calibri" pitchFamily="34" charset="-120"/>
              </a:rPr>
              <a:t>Naeem &amp; Ozuem (2021) embedded Braun &amp; Clarke's six phases in an explicitly constructivist epistemology. This is not a procedural variant. It is a philosophically distinct position.</a:t>
            </a:r>
            <a:endParaRPr lang="en-US" sz="1700" dirty="0"/>
          </a:p>
          <a:p>
            <a:pPr marL="0" indent="0">
              <a:buNone/>
            </a:pPr>
            <a:endParaRPr lang="en-US" sz="1700" dirty="0"/>
          </a:p>
          <a:p>
            <a:pPr marL="0" indent="0">
              <a:buNone/>
            </a:pPr>
            <a:r>
              <a:rPr lang="en-US" sz="1900" b="1" dirty="0">
                <a:solidFill>
                  <a:srgbClr val="1E6E44"/>
                </a:solidFill>
                <a:latin typeface="Calibri" pitchFamily="34" charset="0"/>
                <a:ea typeface="Calibri" pitchFamily="34" charset="-122"/>
                <a:cs typeface="Calibri" pitchFamily="34" charset="-120"/>
              </a:rPr>
              <a:t>The central claim:</a:t>
            </a: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Themes are not discovered. They are constructed by the researcher.</a:t>
            </a:r>
            <a:endParaRPr lang="en-US" sz="1700" dirty="0"/>
          </a:p>
          <a:p>
            <a:pPr marL="0" indent="0">
              <a:buNone/>
            </a:pP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Theoretical background shapes which patterns become visible</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Professional experience shapes how patterns are interpreted</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Reflexivity makes this shaping explicit and intellectually accountable</a:t>
            </a: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In constructivist TA, positionality is the analytical resource, not the threat to validity.</a:t>
            </a:r>
            <a:endParaRPr lang="en-US" sz="1700"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name="Slide 4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1E6E44"/>
          </a:solidFill>
          <a:ln w="12700">
            <a:solidFill>
              <a:srgbClr val="1E6E44"/>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Themes Constructed, Not Discovered: What This Means</a:t>
            </a:r>
            <a:endParaRPr lang="en-US" sz="2600" dirty="0"/>
          </a:p>
        </p:txBody>
      </p:sp>
      <p:sp>
        <p:nvSpPr>
          <p:cNvPr id="4" name="Text 2"/>
          <p:cNvSpPr/>
          <p:nvPr/>
        </p:nvSpPr>
        <p:spPr>
          <a:xfrm>
            <a:off x="201168" y="841248"/>
            <a:ext cx="8741664" cy="4023360"/>
          </a:xfrm>
          <a:prstGeom prst="rect">
            <a:avLst/>
          </a:prstGeom>
          <a:noFill/>
          <a:ln/>
        </p:spPr>
        <p:txBody>
          <a:bodyPr wrap="square" lIns="0" tIns="0" rIns="0" bIns="0" rtlCol="0" anchor="t"/>
          <a:lstStyle/>
          <a:p>
            <a:pPr marL="0" indent="0">
              <a:buNone/>
            </a:pPr>
            <a:r>
              <a:rPr lang="en-US" sz="1900" b="1" dirty="0">
                <a:solidFill>
                  <a:srgbClr val="8B1A2E"/>
                </a:solidFill>
                <a:latin typeface="Calibri" pitchFamily="34" charset="0"/>
                <a:ea typeface="Calibri" pitchFamily="34" charset="-122"/>
                <a:cs typeface="Calibri" pitchFamily="34" charset="-120"/>
              </a:rPr>
              <a:t>If themes are discovered:</a:t>
            </a:r>
            <a:endParaRPr lang="en-US" sz="1900" dirty="0"/>
          </a:p>
          <a:p>
            <a:pPr marL="0" indent="0">
              <a:buNone/>
            </a:pPr>
            <a:r>
              <a:rPr lang="en-US" sz="1700" dirty="0">
                <a:solidFill>
                  <a:srgbClr val="1A202C"/>
                </a:solidFill>
                <a:latin typeface="Calibri" pitchFamily="34" charset="0"/>
                <a:ea typeface="Calibri" pitchFamily="34" charset="-122"/>
                <a:cs typeface="Calibri" pitchFamily="34" charset="-120"/>
              </a:rPr>
              <a:t>A second researcher with the same data should find the same themes. This requires inter-rater verification and treats researcher differences as measurement error.</a:t>
            </a:r>
            <a:endParaRPr lang="en-US" sz="1900" dirty="0"/>
          </a:p>
          <a:p>
            <a:pPr marL="0" indent="0">
              <a:buNone/>
            </a:pPr>
            <a:endParaRPr lang="en-US" sz="1900" dirty="0"/>
          </a:p>
          <a:p>
            <a:pPr marL="0" indent="0">
              <a:buNone/>
            </a:pPr>
            <a:r>
              <a:rPr lang="en-US" sz="1900" b="1" dirty="0">
                <a:solidFill>
                  <a:srgbClr val="1E6E44"/>
                </a:solidFill>
                <a:latin typeface="Calibri" pitchFamily="34" charset="0"/>
                <a:ea typeface="Calibri" pitchFamily="34" charset="-122"/>
                <a:cs typeface="Calibri" pitchFamily="34" charset="-120"/>
              </a:rPr>
              <a:t>If themes are constructed:</a:t>
            </a:r>
            <a:endParaRPr lang="en-US" sz="1900" dirty="0"/>
          </a:p>
          <a:p>
            <a:pPr marL="0" indent="0">
              <a:buNone/>
            </a:pPr>
            <a:r>
              <a:rPr lang="en-US" sz="1700" dirty="0">
                <a:solidFill>
                  <a:srgbClr val="1A202C"/>
                </a:solidFill>
                <a:latin typeface="Calibri" pitchFamily="34" charset="0"/>
                <a:ea typeface="Calibri" pitchFamily="34" charset="-122"/>
                <a:cs typeface="Calibri" pitchFamily="34" charset="-120"/>
              </a:rPr>
              <a:t>A different researcher may construct different but equally valid themes. Researcher differences are not error. They are analytically significant variation.</a:t>
            </a:r>
            <a:endParaRPr lang="en-US" sz="1900" dirty="0"/>
          </a:p>
          <a:p>
            <a:pPr marL="0" indent="0">
              <a:buNone/>
            </a:pPr>
            <a:endParaRPr lang="en-US" sz="1900" dirty="0"/>
          </a:p>
          <a:p>
            <a:pPr marL="0" indent="0">
              <a:buNone/>
            </a:pPr>
            <a:r>
              <a:rPr lang="en-US" sz="1700" dirty="0">
                <a:solidFill>
                  <a:srgbClr val="1A202C"/>
                </a:solidFill>
                <a:latin typeface="Calibri" pitchFamily="34" charset="0"/>
                <a:ea typeface="Calibri" pitchFamily="34" charset="-122"/>
                <a:cs typeface="Calibri" pitchFamily="34" charset="-120"/>
              </a:rPr>
              <a:t>Direct implication: if you claim a constructivist position and then apply inter-rater reliability, you have contradicted yourself. An examiner who knows this will ask why.</a:t>
            </a:r>
            <a:endParaRPr lang="en-US" sz="1900"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name="Slide 4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1E6E44"/>
          </a:solidFill>
          <a:ln w="12700">
            <a:solidFill>
              <a:srgbClr val="1E6E44"/>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Naeem &amp; Ozuem: Six Phases (1 to 3)</a:t>
            </a:r>
            <a:endParaRPr lang="en-US" sz="2600" dirty="0"/>
          </a:p>
        </p:txBody>
      </p:sp>
      <p:sp>
        <p:nvSpPr>
          <p:cNvPr id="4" name="Text 2"/>
          <p:cNvSpPr/>
          <p:nvPr/>
        </p:nvSpPr>
        <p:spPr>
          <a:xfrm>
            <a:off x="201168" y="841248"/>
            <a:ext cx="8741664" cy="4023360"/>
          </a:xfrm>
          <a:prstGeom prst="rect">
            <a:avLst/>
          </a:prstGeom>
          <a:noFill/>
          <a:ln/>
        </p:spPr>
        <p:txBody>
          <a:bodyPr wrap="square" lIns="0" tIns="0" rIns="0" bIns="0" rtlCol="0" anchor="t"/>
          <a:lstStyle/>
          <a:p>
            <a:pPr marL="0" indent="0">
              <a:buNone/>
            </a:pPr>
            <a:r>
              <a:rPr lang="en-US" sz="1900" b="1" dirty="0">
                <a:solidFill>
                  <a:srgbClr val="1E6E44"/>
                </a:solidFill>
                <a:latin typeface="Calibri" pitchFamily="34" charset="0"/>
                <a:ea typeface="Calibri" pitchFamily="34" charset="-122"/>
                <a:cs typeface="Calibri" pitchFamily="34" charset="-120"/>
              </a:rPr>
              <a:t>Phase 1: Familiarisation</a:t>
            </a:r>
            <a:endParaRPr lang="en-US" sz="1900" dirty="0"/>
          </a:p>
          <a:p>
            <a:pPr marL="0" indent="0">
              <a:buNone/>
            </a:pPr>
            <a:r>
              <a:rPr lang="en-US" sz="1700" dirty="0">
                <a:solidFill>
                  <a:srgbClr val="1A202C"/>
                </a:solidFill>
                <a:latin typeface="Calibri" pitchFamily="34" charset="0"/>
                <a:ea typeface="Calibri" pitchFamily="34" charset="-122"/>
                <a:cs typeface="Calibri" pitchFamily="34" charset="-120"/>
              </a:rPr>
              <a:t>Read and re-read before coding. Note what surprises, confirms, or is absent. Question first reactions.</a:t>
            </a:r>
            <a:endParaRPr lang="en-US" sz="1900" dirty="0"/>
          </a:p>
          <a:p>
            <a:pPr marL="0" indent="0">
              <a:buNone/>
            </a:pPr>
            <a:endParaRPr lang="en-US" sz="1900" dirty="0"/>
          </a:p>
          <a:p>
            <a:pPr marL="0" indent="0">
              <a:buNone/>
            </a:pPr>
            <a:r>
              <a:rPr lang="en-US" sz="1900" b="1" dirty="0">
                <a:solidFill>
                  <a:srgbClr val="1E6E44"/>
                </a:solidFill>
                <a:latin typeface="Calibri" pitchFamily="34" charset="0"/>
                <a:ea typeface="Calibri" pitchFamily="34" charset="-122"/>
                <a:cs typeface="Calibri" pitchFamily="34" charset="-120"/>
              </a:rPr>
              <a:t>Phase 2: Generating codes</a:t>
            </a:r>
            <a:endParaRPr lang="en-US" sz="1900" dirty="0"/>
          </a:p>
          <a:p>
            <a:pPr marL="0" indent="0">
              <a:buNone/>
            </a:pPr>
            <a:r>
              <a:rPr lang="en-US" sz="1700" dirty="0">
                <a:solidFill>
                  <a:srgbClr val="1A202C"/>
                </a:solidFill>
                <a:latin typeface="Calibri" pitchFamily="34" charset="0"/>
                <a:ea typeface="Calibri" pitchFamily="34" charset="-122"/>
                <a:cs typeface="Calibri" pitchFamily="34" charset="-120"/>
              </a:rPr>
              <a:t>Code at both semantic and latent levels simultaneously. Divergence between sources is analytically valuable, not a problem.</a:t>
            </a:r>
            <a:endParaRPr lang="en-US" sz="1900" dirty="0"/>
          </a:p>
          <a:p>
            <a:pPr marL="0" indent="0">
              <a:buNone/>
            </a:pPr>
            <a:endParaRPr lang="en-US" sz="1900" dirty="0"/>
          </a:p>
          <a:p>
            <a:pPr marL="0" indent="0">
              <a:buNone/>
            </a:pPr>
            <a:r>
              <a:rPr lang="en-US" sz="1900" b="1" dirty="0">
                <a:solidFill>
                  <a:srgbClr val="1E6E44"/>
                </a:solidFill>
                <a:latin typeface="Calibri" pitchFamily="34" charset="0"/>
                <a:ea typeface="Calibri" pitchFamily="34" charset="-122"/>
                <a:cs typeface="Calibri" pitchFamily="34" charset="-120"/>
              </a:rPr>
              <a:t>Phase 3: Searching for themes</a:t>
            </a:r>
            <a:endParaRPr lang="en-US" sz="1900" dirty="0"/>
          </a:p>
          <a:p>
            <a:pPr marL="0" indent="0">
              <a:buNone/>
            </a:pPr>
            <a:r>
              <a:rPr lang="en-US" sz="1700" dirty="0">
                <a:solidFill>
                  <a:srgbClr val="1A202C"/>
                </a:solidFill>
                <a:latin typeface="Calibri" pitchFamily="34" charset="0"/>
                <a:ea typeface="Calibri" pitchFamily="34" charset="-122"/>
                <a:cs typeface="Calibri" pitchFamily="34" charset="-120"/>
              </a:rPr>
              <a:t>Collate codes into candidate groups. Draw thematic maps. Themes are hypotheses at this stage, not conclusions.</a:t>
            </a:r>
            <a:endParaRPr lang="en-US" sz="1900"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name="Slide 4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1E6E44"/>
          </a:solidFill>
          <a:ln w="12700">
            <a:solidFill>
              <a:srgbClr val="1E6E44"/>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Naeem &amp; Ozuem: Six Phases (4 to 6)</a:t>
            </a:r>
            <a:endParaRPr lang="en-US" sz="2600" dirty="0"/>
          </a:p>
        </p:txBody>
      </p:sp>
      <p:sp>
        <p:nvSpPr>
          <p:cNvPr id="4" name="Text 2"/>
          <p:cNvSpPr/>
          <p:nvPr/>
        </p:nvSpPr>
        <p:spPr>
          <a:xfrm>
            <a:off x="201168" y="841248"/>
            <a:ext cx="8741664" cy="4023360"/>
          </a:xfrm>
          <a:prstGeom prst="rect">
            <a:avLst/>
          </a:prstGeom>
          <a:noFill/>
          <a:ln/>
        </p:spPr>
        <p:txBody>
          <a:bodyPr wrap="square" lIns="0" tIns="0" rIns="0" bIns="0" rtlCol="0" anchor="t"/>
          <a:lstStyle/>
          <a:p>
            <a:pPr marL="0" indent="0">
              <a:buNone/>
            </a:pPr>
            <a:r>
              <a:rPr lang="en-US" sz="1900" b="1" dirty="0">
                <a:solidFill>
                  <a:srgbClr val="1E6E44"/>
                </a:solidFill>
                <a:latin typeface="Calibri" pitchFamily="34" charset="0"/>
                <a:ea typeface="Calibri" pitchFamily="34" charset="-122"/>
                <a:cs typeface="Calibri" pitchFamily="34" charset="-120"/>
              </a:rPr>
              <a:t>Phase 4: Reviewing themes</a:t>
            </a:r>
            <a:endParaRPr lang="en-US" sz="1900" dirty="0"/>
          </a:p>
          <a:p>
            <a:pPr marL="0" indent="0">
              <a:buNone/>
            </a:pPr>
            <a:r>
              <a:rPr lang="en-US" sz="1700" dirty="0">
                <a:solidFill>
                  <a:srgbClr val="1A202C"/>
                </a:solidFill>
                <a:latin typeface="Calibri" pitchFamily="34" charset="0"/>
                <a:ea typeface="Calibri" pitchFamily="34" charset="-122"/>
                <a:cs typeface="Calibri" pitchFamily="34" charset="-120"/>
              </a:rPr>
              <a:t>Test candidate themes against the full dataset. Discard analytically thin themes however interesting they seemed at Phase 3.</a:t>
            </a:r>
            <a:endParaRPr lang="en-US" sz="1900" dirty="0"/>
          </a:p>
          <a:p>
            <a:pPr marL="0" indent="0">
              <a:buNone/>
            </a:pPr>
            <a:endParaRPr lang="en-US" sz="1900" dirty="0"/>
          </a:p>
          <a:p>
            <a:pPr marL="0" indent="0">
              <a:buNone/>
            </a:pPr>
            <a:r>
              <a:rPr lang="en-US" sz="1900" b="1" dirty="0">
                <a:solidFill>
                  <a:srgbClr val="1E6E44"/>
                </a:solidFill>
                <a:latin typeface="Calibri" pitchFamily="34" charset="0"/>
                <a:ea typeface="Calibri" pitchFamily="34" charset="-122"/>
                <a:cs typeface="Calibri" pitchFamily="34" charset="-120"/>
              </a:rPr>
              <a:t>Phase 5: Defining and naming</a:t>
            </a:r>
            <a:endParaRPr lang="en-US" sz="1900" dirty="0"/>
          </a:p>
          <a:p>
            <a:pPr marL="0" indent="0">
              <a:buNone/>
            </a:pPr>
            <a:r>
              <a:rPr lang="en-US" sz="1700" dirty="0">
                <a:solidFill>
                  <a:srgbClr val="1A202C"/>
                </a:solidFill>
                <a:latin typeface="Calibri" pitchFamily="34" charset="0"/>
                <a:ea typeface="Calibri" pitchFamily="34" charset="-122"/>
                <a:cs typeface="Calibri" pitchFamily="34" charset="-120"/>
              </a:rPr>
              <a:t>Name each theme as an analytical claim. 'Leadership' is a topic. 'Leadership opacity as a precondition for disengagement' is a theme.</a:t>
            </a:r>
            <a:endParaRPr lang="en-US" sz="1900" dirty="0"/>
          </a:p>
          <a:p>
            <a:pPr marL="0" indent="0">
              <a:buNone/>
            </a:pPr>
            <a:endParaRPr lang="en-US" sz="1900" dirty="0"/>
          </a:p>
          <a:p>
            <a:pPr marL="0" indent="0">
              <a:buNone/>
            </a:pPr>
            <a:r>
              <a:rPr lang="en-US" sz="1900" b="1" dirty="0">
                <a:solidFill>
                  <a:srgbClr val="1E6E44"/>
                </a:solidFill>
                <a:latin typeface="Calibri" pitchFamily="34" charset="0"/>
                <a:ea typeface="Calibri" pitchFamily="34" charset="-122"/>
                <a:cs typeface="Calibri" pitchFamily="34" charset="-120"/>
              </a:rPr>
              <a:t>Phase 6: Producing the report</a:t>
            </a:r>
            <a:endParaRPr lang="en-US" sz="1900" dirty="0"/>
          </a:p>
          <a:p>
            <a:pPr marL="0" indent="0">
              <a:buNone/>
            </a:pPr>
            <a:r>
              <a:rPr lang="en-US" sz="1700" dirty="0">
                <a:solidFill>
                  <a:srgbClr val="1A202C"/>
                </a:solidFill>
                <a:latin typeface="Calibri" pitchFamily="34" charset="0"/>
                <a:ea typeface="Calibri" pitchFamily="34" charset="-122"/>
                <a:cs typeface="Calibri" pitchFamily="34" charset="-120"/>
              </a:rPr>
              <a:t>Write analysis as argument. Data extracts are illustrative evidence. The analysis is the researcher's interpretive commentary around them.</a:t>
            </a:r>
            <a:endParaRPr lang="en-US" sz="1900"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name="Slide 4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1E6E44"/>
          </a:solidFill>
          <a:ln w="12700">
            <a:solidFill>
              <a:srgbClr val="1E6E44"/>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Multi-Source Data: Multiple Lenses, Not Cross-Verification</a:t>
            </a:r>
            <a:endParaRPr lang="en-US" sz="2600" dirty="0"/>
          </a:p>
        </p:txBody>
      </p:sp>
      <p:sp>
        <p:nvSpPr>
          <p:cNvPr id="4" name="Text 2"/>
          <p:cNvSpPr/>
          <p:nvPr/>
        </p:nvSpPr>
        <p:spPr>
          <a:xfrm>
            <a:off x="201168" y="841248"/>
            <a:ext cx="8741664" cy="4023360"/>
          </a:xfrm>
          <a:prstGeom prst="rect">
            <a:avLst/>
          </a:prstGeom>
          <a:noFill/>
          <a:ln/>
        </p:spPr>
        <p:txBody>
          <a:bodyPr wrap="square" lIns="0" tIns="0" rIns="0" bIns="0" rtlCol="0" anchor="t"/>
          <a:lstStyle/>
          <a:p>
            <a:pPr marL="0" indent="0">
              <a:buNone/>
            </a:pPr>
            <a:r>
              <a:rPr lang="en-US" sz="1700" dirty="0">
                <a:solidFill>
                  <a:srgbClr val="1A202C"/>
                </a:solidFill>
                <a:latin typeface="Calibri" pitchFamily="34" charset="0"/>
                <a:ea typeface="Calibri" pitchFamily="34" charset="-122"/>
                <a:cs typeface="Calibri" pitchFamily="34" charset="-120"/>
              </a:rPr>
              <a:t>N&amp;O combine data sources not to verify one against another, but as multiple lenses on the same phenomenon.</a:t>
            </a:r>
            <a:endParaRPr lang="en-US" sz="1700" dirty="0"/>
          </a:p>
          <a:p>
            <a:pPr marL="0" indent="0">
              <a:buNone/>
            </a:pPr>
            <a:endParaRPr lang="en-US" sz="1700" dirty="0"/>
          </a:p>
          <a:p>
            <a:pPr marL="0" indent="0">
              <a:buNone/>
            </a:pPr>
            <a:r>
              <a:rPr lang="en-US" sz="1600" i="1" dirty="0">
                <a:solidFill>
                  <a:srgbClr val="1A202C"/>
                </a:solidFill>
                <a:latin typeface="Calibri" pitchFamily="34" charset="0"/>
                <a:ea typeface="Calibri" pitchFamily="34" charset="-122"/>
                <a:cs typeface="Calibri" pitchFamily="34" charset="-120"/>
              </a:rPr>
              <a:t>"We are proud to be recognised as one of the UK's top employers for wellbeing and inclusivity."</a:t>
            </a:r>
            <a:endParaRPr lang="en-US" sz="1700" dirty="0"/>
          </a:p>
          <a:p>
            <a:pPr marL="0" indent="0">
              <a:buNone/>
            </a:pPr>
            <a:r>
              <a:rPr lang="en-US" sz="1400" i="1" dirty="0">
                <a:solidFill>
                  <a:srgbClr val="4A5568"/>
                </a:solidFill>
                <a:latin typeface="Calibri" pitchFamily="34" charset="0"/>
                <a:ea typeface="Calibri" pitchFamily="34" charset="-122"/>
                <a:cs typeface="Calibri" pitchFamily="34" charset="-120"/>
              </a:rPr>
              <a:t>Company LinkedIn post, financial services firm, 2023</a:t>
            </a:r>
            <a:endParaRPr lang="en-US" sz="1700" dirty="0"/>
          </a:p>
          <a:p>
            <a:pPr marL="0" indent="0">
              <a:buNone/>
            </a:pPr>
            <a:endParaRPr lang="en-US" sz="1700" dirty="0"/>
          </a:p>
          <a:p>
            <a:pPr marL="0" indent="0">
              <a:buNone/>
            </a:pPr>
            <a:r>
              <a:rPr lang="en-US" sz="1600" i="1" dirty="0">
                <a:solidFill>
                  <a:srgbClr val="1A202C"/>
                </a:solidFill>
                <a:latin typeface="Calibri" pitchFamily="34" charset="0"/>
                <a:ea typeface="Calibri" pitchFamily="34" charset="-122"/>
                <a:cs typeface="Calibri" pitchFamily="34" charset="-120"/>
              </a:rPr>
              <a:t>"They launched a People and Planet strategy. Then made 200 people redundant six months later."</a:t>
            </a:r>
            <a:endParaRPr lang="en-US" sz="1700" dirty="0"/>
          </a:p>
          <a:p>
            <a:pPr marL="0" indent="0">
              <a:buNone/>
            </a:pPr>
            <a:r>
              <a:rPr lang="en-US" sz="1400" i="1" dirty="0">
                <a:solidFill>
                  <a:srgbClr val="4A5568"/>
                </a:solidFill>
                <a:latin typeface="Calibri" pitchFamily="34" charset="0"/>
                <a:ea typeface="Calibri" pitchFamily="34" charset="-122"/>
                <a:cs typeface="Calibri" pitchFamily="34" charset="-120"/>
              </a:rPr>
              <a:t>Glassdoor review, same firm, 2023</a:t>
            </a:r>
            <a:endParaRPr lang="en-US" sz="1700" dirty="0"/>
          </a:p>
          <a:p>
            <a:pPr marL="0" indent="0">
              <a:buNone/>
            </a:pP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The gap between these two accounts is not a methodological problem. It is the central analytical finding.</a:t>
            </a:r>
            <a:endParaRPr lang="en-US" sz="1700"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name="Slide 4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1E6E44"/>
          </a:solidFill>
          <a:ln w="12700">
            <a:solidFill>
              <a:srgbClr val="1E6E44"/>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Reflexivity: Not an Apology, a Rigour Strategy</a:t>
            </a:r>
            <a:endParaRPr lang="en-US" sz="2600" dirty="0"/>
          </a:p>
        </p:txBody>
      </p:sp>
      <p:sp>
        <p:nvSpPr>
          <p:cNvPr id="4" name="Text 2"/>
          <p:cNvSpPr/>
          <p:nvPr/>
        </p:nvSpPr>
        <p:spPr>
          <a:xfrm>
            <a:off x="201168" y="841248"/>
            <a:ext cx="8741664" cy="4023360"/>
          </a:xfrm>
          <a:prstGeom prst="rect">
            <a:avLst/>
          </a:prstGeom>
          <a:noFill/>
          <a:ln/>
        </p:spPr>
        <p:txBody>
          <a:bodyPr wrap="square" lIns="0" tIns="0" rIns="0" bIns="0" rtlCol="0" anchor="t"/>
          <a:lstStyle/>
          <a:p>
            <a:pPr marL="0" indent="0">
              <a:buNone/>
            </a:pPr>
            <a:r>
              <a:rPr lang="en-US" sz="1700" dirty="0">
                <a:solidFill>
                  <a:srgbClr val="1A202C"/>
                </a:solidFill>
                <a:latin typeface="Calibri" pitchFamily="34" charset="0"/>
                <a:ea typeface="Calibri" pitchFamily="34" charset="-122"/>
                <a:cs typeface="Calibri" pitchFamily="34" charset="-120"/>
              </a:rPr>
              <a:t>A reflexivity statement is not a confession of bias. It is an account of how the researcher's positionality shaped the analysis.</a:t>
            </a:r>
            <a:endParaRPr lang="en-US" sz="1700" dirty="0"/>
          </a:p>
          <a:p>
            <a:pPr marL="0" indent="0">
              <a:buNone/>
            </a:pPr>
            <a:endParaRPr lang="en-US" sz="1700" dirty="0"/>
          </a:p>
          <a:p>
            <a:pPr marL="0" indent="0">
              <a:buNone/>
            </a:pPr>
            <a:r>
              <a:rPr lang="en-US" sz="1900" b="1" dirty="0">
                <a:solidFill>
                  <a:srgbClr val="1E6E44"/>
                </a:solidFill>
                <a:latin typeface="Calibri" pitchFamily="34" charset="0"/>
                <a:ea typeface="Calibri" pitchFamily="34" charset="-122"/>
                <a:cs typeface="Calibri" pitchFamily="34" charset="-120"/>
              </a:rPr>
              <a:t>Example reflexivity memo (Phase 2):</a:t>
            </a:r>
            <a:endParaRPr lang="en-US" sz="1700" dirty="0"/>
          </a:p>
          <a:p>
            <a:pPr marL="0" indent="0">
              <a:buNone/>
            </a:pPr>
            <a:r>
              <a:rPr lang="en-US" sz="1600" i="1" dirty="0">
                <a:solidFill>
                  <a:srgbClr val="1A202C"/>
                </a:solidFill>
                <a:latin typeface="Calibri" pitchFamily="34" charset="0"/>
                <a:ea typeface="Calibri" pitchFamily="34" charset="-122"/>
                <a:cs typeface="Calibri" pitchFamily="34" charset="-120"/>
              </a:rPr>
              <a:t>"I work in corporate communications. My initial code was REPUTATIONAL MANAGEMENT, drawing on professional scepticism about corporate ESG claims. I have flagged this code for higher scrutiny at Phase 4 and will specifically seek data that complicate or contradict this interpretation."</a:t>
            </a:r>
            <a:endParaRPr lang="en-US" sz="1700" dirty="0"/>
          </a:p>
          <a:p>
            <a:pPr marL="0" indent="0">
              <a:buNone/>
            </a:pP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N&amp;O ask researchers to maintain a reflexivity journal throughout all six phases, not only in a methodology paragraph.</a:t>
            </a:r>
            <a:endParaRPr lang="en-US" sz="1700"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name="Slide 4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1E6E44"/>
          </a:solidFill>
          <a:ln w="12700">
            <a:solidFill>
              <a:srgbClr val="1E6E44"/>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Constructing a Theme: Worked Example</a:t>
            </a:r>
            <a:endParaRPr lang="en-US" sz="2600" dirty="0"/>
          </a:p>
        </p:txBody>
      </p:sp>
      <p:sp>
        <p:nvSpPr>
          <p:cNvPr id="4" name="Text 2"/>
          <p:cNvSpPr/>
          <p:nvPr/>
        </p:nvSpPr>
        <p:spPr>
          <a:xfrm>
            <a:off x="201168" y="841248"/>
            <a:ext cx="8741664" cy="4023360"/>
          </a:xfrm>
          <a:prstGeom prst="rect">
            <a:avLst/>
          </a:prstGeom>
          <a:noFill/>
          <a:ln/>
        </p:spPr>
        <p:txBody>
          <a:bodyPr wrap="square" lIns="0" tIns="0" rIns="0" bIns="0" rtlCol="0" anchor="t"/>
          <a:lstStyle/>
          <a:p>
            <a:pPr marL="0" indent="0">
              <a:buNone/>
            </a:pPr>
            <a:r>
              <a:rPr lang="en-US" sz="1600" i="1" dirty="0">
                <a:solidFill>
                  <a:srgbClr val="1A202C"/>
                </a:solidFill>
                <a:latin typeface="Calibri" pitchFamily="34" charset="0"/>
                <a:ea typeface="Calibri" pitchFamily="34" charset="-122"/>
                <a:cs typeface="Calibri" pitchFamily="34" charset="-120"/>
              </a:rPr>
              <a:t>"We have these town halls. They're not really town halls. They're performance. The Partner looked at me like I'd broken an unwritten rule. I've learned to ask questions that sound curious but commit to nothing."</a:t>
            </a:r>
            <a:endParaRPr lang="en-US" sz="1600" dirty="0"/>
          </a:p>
          <a:p>
            <a:pPr marL="0" indent="0">
              <a:buNone/>
            </a:pPr>
            <a:r>
              <a:rPr lang="en-US" sz="1400" i="1" dirty="0">
                <a:solidFill>
                  <a:srgbClr val="4A5568"/>
                </a:solidFill>
                <a:latin typeface="Calibri" pitchFamily="34" charset="0"/>
                <a:ea typeface="Calibri" pitchFamily="34" charset="-122"/>
                <a:cs typeface="Calibri" pitchFamily="34" charset="-120"/>
              </a:rPr>
              <a:t>Associate, Big-4 accountancy firm</a:t>
            </a:r>
            <a:endParaRPr lang="en-US" sz="1600" dirty="0"/>
          </a:p>
          <a:p>
            <a:pPr marL="0" indent="0">
              <a:buNone/>
            </a:pPr>
            <a:endParaRPr lang="en-US" sz="1600" dirty="0"/>
          </a:p>
          <a:p>
            <a:pPr marL="0" indent="0">
              <a:buNone/>
            </a:pPr>
            <a:r>
              <a:rPr lang="en-US" sz="1900" b="1" dirty="0">
                <a:solidFill>
                  <a:srgbClr val="1A6B8A"/>
                </a:solidFill>
                <a:latin typeface="Calibri" pitchFamily="34" charset="0"/>
                <a:ea typeface="Calibri" pitchFamily="34" charset="-122"/>
                <a:cs typeface="Calibri" pitchFamily="34" charset="-120"/>
              </a:rPr>
              <a:t>Semantic codes:</a:t>
            </a:r>
            <a:endParaRPr lang="en-US" sz="1600" dirty="0"/>
          </a:p>
          <a:p>
            <a:pPr marL="0" indent="0">
              <a:buNone/>
            </a:pPr>
            <a:r>
              <a:rPr lang="en-US" sz="1700" dirty="0">
                <a:solidFill>
                  <a:srgbClr val="1A202C"/>
                </a:solidFill>
                <a:latin typeface="Calibri" pitchFamily="34" charset="0"/>
                <a:ea typeface="Calibri" pitchFamily="34" charset="-122"/>
                <a:cs typeface="Calibri" pitchFamily="34" charset="-120"/>
              </a:rPr>
              <a:t>Performative participation, self-monitoring, ambiguous institutional consequence</a:t>
            </a:r>
            <a:endParaRPr lang="en-US" sz="1600" dirty="0"/>
          </a:p>
          <a:p>
            <a:pPr marL="0" indent="0">
              <a:buNone/>
            </a:pPr>
            <a:endParaRPr lang="en-US" sz="1600" dirty="0"/>
          </a:p>
          <a:p>
            <a:pPr marL="0" indent="0">
              <a:buNone/>
            </a:pPr>
            <a:r>
              <a:rPr lang="en-US" sz="1900" b="1" dirty="0">
                <a:solidFill>
                  <a:srgbClr val="1E6E44"/>
                </a:solidFill>
                <a:latin typeface="Calibri" pitchFamily="34" charset="0"/>
                <a:ea typeface="Calibri" pitchFamily="34" charset="-122"/>
                <a:cs typeface="Calibri" pitchFamily="34" charset="-120"/>
              </a:rPr>
              <a:t>Latent codes:</a:t>
            </a:r>
            <a:endParaRPr lang="en-US" sz="1600" dirty="0"/>
          </a:p>
          <a:p>
            <a:pPr marL="0" indent="0">
              <a:buNone/>
            </a:pPr>
            <a:r>
              <a:rPr lang="en-US" sz="1700" dirty="0">
                <a:solidFill>
                  <a:srgbClr val="1A202C"/>
                </a:solidFill>
                <a:latin typeface="Calibri" pitchFamily="34" charset="0"/>
                <a:ea typeface="Calibri" pitchFamily="34" charset="-122"/>
                <a:cs typeface="Calibri" pitchFamily="34" charset="-120"/>
              </a:rPr>
              <a:t>Institutional theatre, strategic ambiguity as control, voice as performance without risk</a:t>
            </a:r>
            <a:endParaRPr lang="en-US" sz="1600" dirty="0"/>
          </a:p>
          <a:p>
            <a:pPr marL="0" indent="0">
              <a:buNone/>
            </a:pPr>
            <a:endParaRPr lang="en-US" sz="1600" dirty="0"/>
          </a:p>
          <a:p>
            <a:pPr marL="0" indent="0">
              <a:buNone/>
            </a:pPr>
            <a:r>
              <a:rPr lang="en-US" sz="1900" b="1" dirty="0">
                <a:solidFill>
                  <a:srgbClr val="1A2E52"/>
                </a:solidFill>
                <a:latin typeface="Calibri" pitchFamily="34" charset="0"/>
                <a:ea typeface="Calibri" pitchFamily="34" charset="-122"/>
                <a:cs typeface="Calibri" pitchFamily="34" charset="-120"/>
              </a:rPr>
              <a:t>Theme constructed:</a:t>
            </a:r>
            <a:endParaRPr lang="en-US" sz="1600" dirty="0"/>
          </a:p>
          <a:p>
            <a:pPr marL="0" indent="0">
              <a:buNone/>
            </a:pPr>
            <a:r>
              <a:rPr lang="en-US" sz="1700" dirty="0">
                <a:solidFill>
                  <a:srgbClr val="1A202C"/>
                </a:solidFill>
                <a:latin typeface="Calibri" pitchFamily="34" charset="0"/>
                <a:ea typeface="Calibri" pitchFamily="34" charset="-122"/>
                <a:cs typeface="Calibri" pitchFamily="34" charset="-120"/>
              </a:rPr>
              <a:t>Questions that sound curious but commit to nothing: voice as performance of engagement in the absence of psychological safety</a:t>
            </a:r>
            <a:endParaRPr lang="en-US" sz="1600"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name="Slide 50">
    <p:bg>
      <p:bgPr>
        <a:solidFill>
          <a:srgbClr val="1A2E52"/>
        </a:solidFill>
        <a:effectLst/>
      </p:bgPr>
    </p:bg>
    <p:spTree>
      <p:nvGrpSpPr>
        <p:cNvPr id="1" name=""/>
        <p:cNvGrpSpPr/>
        <p:nvPr/>
      </p:nvGrpSpPr>
      <p:grpSpPr>
        <a:xfrm>
          <a:off x="0" y="0"/>
          <a:ext cx="0" cy="0"/>
          <a:chOff x="0" y="0"/>
          <a:chExt cx="0" cy="0"/>
        </a:xfrm>
      </p:grpSpPr>
      <p:sp>
        <p:nvSpPr>
          <p:cNvPr id="2" name="Shape 0"/>
          <p:cNvSpPr/>
          <p:nvPr/>
        </p:nvSpPr>
        <p:spPr>
          <a:xfrm>
            <a:off x="0" y="0"/>
            <a:ext cx="137160" cy="5143500"/>
          </a:xfrm>
          <a:prstGeom prst="rect">
            <a:avLst/>
          </a:prstGeom>
          <a:solidFill>
            <a:srgbClr val="4A2A8A"/>
          </a:solidFill>
          <a:ln w="12700">
            <a:solidFill>
              <a:srgbClr val="4A2A8A"/>
            </a:solidFill>
            <a:prstDash val="solid"/>
          </a:ln>
        </p:spPr>
        <p:txBody>
          <a:bodyPr/>
          <a:lstStyle/>
          <a:p>
            <a:endParaRPr lang="en-GB"/>
          </a:p>
        </p:txBody>
      </p:sp>
      <p:sp>
        <p:nvSpPr>
          <p:cNvPr id="3" name="Text 1"/>
          <p:cNvSpPr/>
          <p:nvPr/>
        </p:nvSpPr>
        <p:spPr>
          <a:xfrm>
            <a:off x="365760" y="1005840"/>
            <a:ext cx="8412480" cy="457200"/>
          </a:xfrm>
          <a:prstGeom prst="rect">
            <a:avLst/>
          </a:prstGeom>
          <a:noFill/>
          <a:ln/>
        </p:spPr>
        <p:txBody>
          <a:bodyPr wrap="square" lIns="0" tIns="0" rIns="0" bIns="0" rtlCol="0" anchor="ctr"/>
          <a:lstStyle/>
          <a:p>
            <a:pPr marL="0" indent="0">
              <a:buNone/>
            </a:pPr>
            <a:r>
              <a:rPr lang="en-US" sz="1800" i="1" dirty="0">
                <a:solidFill>
                  <a:srgbClr val="A3BFFA"/>
                </a:solidFill>
                <a:latin typeface="Calibri" pitchFamily="34" charset="0"/>
                <a:ea typeface="Calibri" pitchFamily="34" charset="-122"/>
                <a:cs typeface="Calibri" pitchFamily="34" charset="-120"/>
              </a:rPr>
              <a:t>Session 4</a:t>
            </a:r>
            <a:endParaRPr lang="en-US" sz="1800" dirty="0"/>
          </a:p>
        </p:txBody>
      </p:sp>
      <p:sp>
        <p:nvSpPr>
          <p:cNvPr id="4" name="Text 2"/>
          <p:cNvSpPr/>
          <p:nvPr/>
        </p:nvSpPr>
        <p:spPr>
          <a:xfrm>
            <a:off x="365760" y="1508760"/>
            <a:ext cx="8412480" cy="1737360"/>
          </a:xfrm>
          <a:prstGeom prst="rect">
            <a:avLst/>
          </a:prstGeom>
          <a:noFill/>
          <a:ln/>
        </p:spPr>
        <p:txBody>
          <a:bodyPr wrap="square" lIns="0" tIns="0" rIns="0" bIns="0" rtlCol="0" anchor="ctr"/>
          <a:lstStyle/>
          <a:p>
            <a:pPr marL="0" indent="0">
              <a:buNone/>
            </a:pPr>
            <a:r>
              <a:rPr lang="en-US" sz="4000" b="1" dirty="0">
                <a:solidFill>
                  <a:srgbClr val="FFFFFF"/>
                </a:solidFill>
                <a:latin typeface="Calibri" pitchFamily="34" charset="0"/>
                <a:ea typeface="Calibri" pitchFamily="34" charset="-122"/>
                <a:cs typeface="Calibri" pitchFamily="34" charset="-120"/>
              </a:rPr>
              <a:t>Critical Comparison</a:t>
            </a:r>
            <a:endParaRPr lang="en-US" sz="4000" dirty="0"/>
          </a:p>
          <a:p>
            <a:pPr marL="0" indent="0">
              <a:buNone/>
            </a:pPr>
            <a:r>
              <a:rPr lang="en-US" sz="4000" b="1" dirty="0">
                <a:solidFill>
                  <a:srgbClr val="FFFFFF"/>
                </a:solidFill>
                <a:latin typeface="Calibri" pitchFamily="34" charset="0"/>
                <a:ea typeface="Calibri" pitchFamily="34" charset="-122"/>
                <a:cs typeface="Calibri" pitchFamily="34" charset="-120"/>
              </a:rPr>
              <a:t>and Framework Choice</a:t>
            </a:r>
            <a:endParaRPr lang="en-US" sz="4000" dirty="0"/>
          </a:p>
        </p:txBody>
      </p:sp>
      <p:sp>
        <p:nvSpPr>
          <p:cNvPr id="5" name="Text 3"/>
          <p:cNvSpPr/>
          <p:nvPr/>
        </p:nvSpPr>
        <p:spPr>
          <a:xfrm>
            <a:off x="365760" y="3291840"/>
            <a:ext cx="8412480" cy="640080"/>
          </a:xfrm>
          <a:prstGeom prst="rect">
            <a:avLst/>
          </a:prstGeom>
          <a:noFill/>
          <a:ln/>
        </p:spPr>
        <p:txBody>
          <a:bodyPr wrap="square" lIns="0" tIns="0" rIns="0" bIns="0" rtlCol="0" anchor="ctr"/>
          <a:lstStyle/>
          <a:p>
            <a:pPr marL="0" indent="0">
              <a:buNone/>
            </a:pPr>
            <a:r>
              <a:rPr lang="en-US" sz="1800" i="1" dirty="0">
                <a:solidFill>
                  <a:srgbClr val="A3BFFA"/>
                </a:solidFill>
                <a:latin typeface="Calibri" pitchFamily="34" charset="0"/>
                <a:ea typeface="Calibri" pitchFamily="34" charset="-122"/>
                <a:cs typeface="Calibri" pitchFamily="34" charset="-120"/>
              </a:rPr>
              <a:t>B&amp;C  ·  Miles &amp; Huberman  ·  Naeem &amp; Ozuem compared</a:t>
            </a:r>
            <a:endParaRPr lang="en-US" sz="1800" dirty="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name="Slide 5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4A2A8A"/>
          </a:solidFill>
          <a:ln w="12700">
            <a:solidFill>
              <a:srgbClr val="4A2A8A"/>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Critical Comparison: What the Differences Mean</a:t>
            </a:r>
            <a:endParaRPr lang="en-US" sz="2600" dirty="0"/>
          </a:p>
        </p:txBody>
      </p:sp>
      <p:sp>
        <p:nvSpPr>
          <p:cNvPr id="4" name="Text 2"/>
          <p:cNvSpPr/>
          <p:nvPr/>
        </p:nvSpPr>
        <p:spPr>
          <a:xfrm>
            <a:off x="201168" y="841248"/>
            <a:ext cx="8741664" cy="4023360"/>
          </a:xfrm>
          <a:prstGeom prst="rect">
            <a:avLst/>
          </a:prstGeom>
          <a:noFill/>
          <a:ln/>
        </p:spPr>
        <p:txBody>
          <a:bodyPr wrap="square" lIns="0" tIns="0" rIns="0" bIns="0" rtlCol="0" anchor="t"/>
          <a:lstStyle/>
          <a:p>
            <a:pPr marL="0" indent="0">
              <a:buNone/>
            </a:pPr>
            <a:r>
              <a:rPr lang="en-US" sz="1700" dirty="0">
                <a:solidFill>
                  <a:srgbClr val="1A202C"/>
                </a:solidFill>
                <a:latin typeface="Calibri" pitchFamily="34" charset="0"/>
                <a:ea typeface="Calibri" pitchFamily="34" charset="-122"/>
                <a:cs typeface="Calibri" pitchFamily="34" charset="-120"/>
              </a:rPr>
              <a:t>These are philosophical commitments, not stylistic preferences. Choosing a framework means accepting its assumptions.</a:t>
            </a:r>
            <a:endParaRPr lang="en-US" sz="1700" dirty="0"/>
          </a:p>
          <a:p>
            <a:pPr marL="0" indent="0">
              <a:buNone/>
            </a:pPr>
            <a:endParaRPr lang="en-US" sz="1700" dirty="0"/>
          </a:p>
          <a:p>
            <a:pPr marL="0" indent="0">
              <a:buNone/>
            </a:pPr>
            <a:r>
              <a:rPr lang="en-US" sz="1900" b="1" dirty="0">
                <a:solidFill>
                  <a:srgbClr val="4A2A8A"/>
                </a:solidFill>
                <a:latin typeface="Calibri" pitchFamily="34" charset="0"/>
                <a:ea typeface="Calibri" pitchFamily="34" charset="-122"/>
                <a:cs typeface="Calibri" pitchFamily="34" charset="-120"/>
              </a:rPr>
              <a:t>What is a theme?</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Braun &amp; Clarke (2019): a pattern constructed by a reflexive researcher</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Miles &amp; Huberman: an abstracted pattern verifiable against the data</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Naeem &amp; Ozuem: constructed across multiple sources, divergence is the finding</a:t>
            </a:r>
            <a:endParaRPr lang="en-US" sz="1700" dirty="0"/>
          </a:p>
          <a:p>
            <a:pPr marL="0" indent="0">
              <a:buNone/>
            </a:pPr>
            <a:r>
              <a:rPr lang="en-US" sz="1900" b="1" dirty="0">
                <a:solidFill>
                  <a:srgbClr val="4A2A8A"/>
                </a:solidFill>
                <a:latin typeface="Calibri" pitchFamily="34" charset="0"/>
                <a:ea typeface="Calibri" pitchFamily="34" charset="-122"/>
                <a:cs typeface="Calibri" pitchFamily="34" charset="-120"/>
              </a:rPr>
              <a:t>What ensures rigour?</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B&amp;C: reflexivity and transparency. Inter-rater reliability explicitly rejected</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M&amp;H: audit trail, inter-rater reliability, negative cases</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N&amp;O: reflexive memos maintained throughout all six phases</a:t>
            </a:r>
            <a:endParaRPr lang="en-US" sz="1700" dirty="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name="Slide 5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4A2A8A"/>
          </a:solidFill>
          <a:ln w="12700">
            <a:solidFill>
              <a:srgbClr val="4A2A8A"/>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Choosing Your Framework: Paradigm Fit</a:t>
            </a:r>
            <a:endParaRPr lang="en-US" sz="2600" dirty="0"/>
          </a:p>
        </p:txBody>
      </p:sp>
      <p:sp>
        <p:nvSpPr>
          <p:cNvPr id="4" name="Text 2"/>
          <p:cNvSpPr/>
          <p:nvPr/>
        </p:nvSpPr>
        <p:spPr>
          <a:xfrm>
            <a:off x="201168" y="841248"/>
            <a:ext cx="8741664" cy="4023360"/>
          </a:xfrm>
          <a:prstGeom prst="rect">
            <a:avLst/>
          </a:prstGeom>
          <a:noFill/>
          <a:ln/>
        </p:spPr>
        <p:txBody>
          <a:bodyPr wrap="square" lIns="0" tIns="0" rIns="0" bIns="0" rtlCol="0" anchor="t"/>
          <a:lstStyle/>
          <a:p>
            <a:pPr marL="0" indent="0">
              <a:buNone/>
            </a:pPr>
            <a:r>
              <a:rPr lang="en-US" sz="1900" b="1" dirty="0">
                <a:solidFill>
                  <a:srgbClr val="4A2A8A"/>
                </a:solidFill>
                <a:latin typeface="Calibri" pitchFamily="34" charset="0"/>
                <a:ea typeface="Calibri" pitchFamily="34" charset="-122"/>
                <a:cs typeface="Calibri" pitchFamily="34" charset="-120"/>
              </a:rPr>
              <a:t>Braun &amp; Clarke (2019)</a:t>
            </a:r>
            <a:endParaRPr lang="en-US" sz="1900" dirty="0"/>
          </a:p>
          <a:p>
            <a:pPr marL="0" indent="0">
              <a:buNone/>
            </a:pPr>
            <a:r>
              <a:rPr lang="en-US" sz="1700" dirty="0">
                <a:solidFill>
                  <a:srgbClr val="1A202C"/>
                </a:solidFill>
                <a:latin typeface="Calibri" pitchFamily="34" charset="0"/>
                <a:ea typeface="Calibri" pitchFamily="34" charset="-122"/>
                <a:cs typeface="Calibri" pitchFamily="34" charset="-120"/>
              </a:rPr>
              <a:t>Paradigm: Interpretivism / Constructivism / Pragmatism. Best for: meaning, experience, and process. Compatible with case study design.</a:t>
            </a:r>
            <a:endParaRPr lang="en-US" sz="1900" dirty="0"/>
          </a:p>
          <a:p>
            <a:pPr marL="0" indent="0">
              <a:buNone/>
            </a:pPr>
            <a:endParaRPr lang="en-US" sz="1900" dirty="0"/>
          </a:p>
          <a:p>
            <a:pPr marL="0" indent="0">
              <a:buNone/>
            </a:pPr>
            <a:r>
              <a:rPr lang="en-US" sz="1900" b="1" dirty="0">
                <a:solidFill>
                  <a:srgbClr val="1A6B8A"/>
                </a:solidFill>
                <a:latin typeface="Calibri" pitchFamily="34" charset="0"/>
                <a:ea typeface="Calibri" pitchFamily="34" charset="-122"/>
                <a:cs typeface="Calibri" pitchFamily="34" charset="-120"/>
              </a:rPr>
              <a:t>Miles &amp; Huberman (2014)</a:t>
            </a:r>
            <a:endParaRPr lang="en-US" sz="1900" dirty="0"/>
          </a:p>
          <a:p>
            <a:pPr marL="0" indent="0">
              <a:buNone/>
            </a:pPr>
            <a:r>
              <a:rPr lang="en-US" sz="1700" dirty="0">
                <a:solidFill>
                  <a:srgbClr val="1A202C"/>
                </a:solidFill>
                <a:latin typeface="Calibri" pitchFamily="34" charset="0"/>
                <a:ea typeface="Calibri" pitchFamily="34" charset="-122"/>
                <a:cs typeface="Calibri" pitchFamily="34" charset="-120"/>
              </a:rPr>
              <a:t>Paradigm: Post-positivism / Critical Realism. Best for: cross-case comparison, causal mechanisms, structured auditable analysis.</a:t>
            </a:r>
            <a:endParaRPr lang="en-US" sz="1900" dirty="0"/>
          </a:p>
          <a:p>
            <a:pPr marL="0" indent="0">
              <a:buNone/>
            </a:pPr>
            <a:endParaRPr lang="en-US" sz="1900" dirty="0"/>
          </a:p>
          <a:p>
            <a:pPr marL="0" indent="0">
              <a:buNone/>
            </a:pPr>
            <a:r>
              <a:rPr lang="en-US" sz="1900" b="1" dirty="0">
                <a:solidFill>
                  <a:srgbClr val="1E6E44"/>
                </a:solidFill>
                <a:latin typeface="Calibri" pitchFamily="34" charset="0"/>
                <a:ea typeface="Calibri" pitchFamily="34" charset="-122"/>
                <a:cs typeface="Calibri" pitchFamily="34" charset="-120"/>
              </a:rPr>
              <a:t>Naeem &amp; Ozuem (2021)</a:t>
            </a:r>
            <a:endParaRPr lang="en-US" sz="1900" dirty="0"/>
          </a:p>
          <a:p>
            <a:pPr marL="0" indent="0">
              <a:buNone/>
            </a:pPr>
            <a:r>
              <a:rPr lang="en-US" sz="1700" dirty="0">
                <a:solidFill>
                  <a:srgbClr val="1A202C"/>
                </a:solidFill>
                <a:latin typeface="Calibri" pitchFamily="34" charset="0"/>
                <a:ea typeface="Calibri" pitchFamily="34" charset="-122"/>
                <a:cs typeface="Calibri" pitchFamily="34" charset="-120"/>
              </a:rPr>
              <a:t>Paradigm: Constructivism (primary), also Interpretivism and Critical Realism. Best for: multi-source or digital data, insider researcher positionality, reflexivity central to the study.</a:t>
            </a:r>
            <a:endParaRPr lang="en-US" sz="1900" dirty="0"/>
          </a:p>
          <a:p>
            <a:pPr marL="0" indent="0">
              <a:buNone/>
            </a:pPr>
            <a:endParaRPr lang="en-US" sz="1900" dirty="0"/>
          </a:p>
          <a:p>
            <a:pPr marL="0" indent="0">
              <a:buNone/>
            </a:pPr>
            <a:r>
              <a:rPr lang="en-US" sz="1400" i="1" dirty="0">
                <a:solidFill>
                  <a:srgbClr val="4A5568"/>
                </a:solidFill>
                <a:latin typeface="Calibri" pitchFamily="34" charset="0"/>
                <a:ea typeface="Calibri" pitchFamily="34" charset="-122"/>
                <a:cs typeface="Calibri" pitchFamily="34" charset="-120"/>
              </a:rPr>
              <a:t>Note: the paradigm column in the QDA summary table is indicative, not exhaustive. Most methods can be used across a wider range of paradigms than a single label suggests.</a:t>
            </a:r>
            <a:endParaRPr lang="en-US" sz="1900" dirty="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name="Slide 5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4A2A8A"/>
          </a:solidFill>
          <a:ln w="12700">
            <a:solidFill>
              <a:srgbClr val="4A2A8A"/>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Choosing Your Framework: The Questions to Answer</a:t>
            </a:r>
            <a:endParaRPr lang="en-US" sz="2600" dirty="0"/>
          </a:p>
        </p:txBody>
      </p:sp>
      <p:sp>
        <p:nvSpPr>
          <p:cNvPr id="4" name="Text 2"/>
          <p:cNvSpPr/>
          <p:nvPr/>
        </p:nvSpPr>
        <p:spPr>
          <a:xfrm>
            <a:off x="201168" y="841248"/>
            <a:ext cx="8741664" cy="4023360"/>
          </a:xfrm>
          <a:prstGeom prst="rect">
            <a:avLst/>
          </a:prstGeom>
          <a:noFill/>
          <a:ln/>
        </p:spPr>
        <p:txBody>
          <a:bodyPr wrap="square" lIns="0" tIns="0" rIns="0" bIns="0" rtlCol="0" anchor="t"/>
          <a:lstStyle/>
          <a:p>
            <a:pPr marL="0" indent="0">
              <a:buNone/>
            </a:pPr>
            <a:r>
              <a:rPr lang="en-US" sz="1700" dirty="0">
                <a:solidFill>
                  <a:srgbClr val="1A202C"/>
                </a:solidFill>
                <a:latin typeface="Calibri" pitchFamily="34" charset="0"/>
                <a:ea typeface="Calibri" pitchFamily="34" charset="-122"/>
                <a:cs typeface="Calibri" pitchFamily="34" charset="-120"/>
              </a:rPr>
              <a:t>Framework selection is a philosophical decision, not a procedural one.</a:t>
            </a:r>
            <a:endParaRPr lang="en-US" sz="1700" dirty="0"/>
          </a:p>
          <a:p>
            <a:pPr marL="0" indent="0">
              <a:buNone/>
            </a:pPr>
            <a:endParaRPr lang="en-US" sz="1700" dirty="0"/>
          </a:p>
          <a:p>
            <a:pPr marL="0" indent="0">
              <a:buNone/>
            </a:pPr>
            <a:r>
              <a:rPr lang="en-US" sz="1900" b="1" dirty="0">
                <a:solidFill>
                  <a:srgbClr val="4A2A8A"/>
                </a:solidFill>
                <a:latin typeface="Calibri" pitchFamily="34" charset="0"/>
                <a:ea typeface="Calibri" pitchFamily="34" charset="-122"/>
                <a:cs typeface="Calibri" pitchFamily="34" charset="-120"/>
              </a:rPr>
              <a:t>Question 1: What is your ontology?</a:t>
            </a: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A single social reality, multiple constructed realities, or a stratified reality with underlying mechanisms?</a:t>
            </a:r>
            <a:endParaRPr lang="en-US" sz="1700" dirty="0"/>
          </a:p>
          <a:p>
            <a:pPr marL="0" indent="0">
              <a:buNone/>
            </a:pPr>
            <a:endParaRPr lang="en-US" sz="1700" dirty="0"/>
          </a:p>
          <a:p>
            <a:pPr marL="0" indent="0">
              <a:buNone/>
            </a:pPr>
            <a:r>
              <a:rPr lang="en-US" sz="1900" b="1" dirty="0">
                <a:solidFill>
                  <a:srgbClr val="4A2A8A"/>
                </a:solidFill>
                <a:latin typeface="Calibri" pitchFamily="34" charset="0"/>
                <a:ea typeface="Calibri" pitchFamily="34" charset="-122"/>
                <a:cs typeface="Calibri" pitchFamily="34" charset="-120"/>
              </a:rPr>
              <a:t>Question 2: What is your epistemology?</a:t>
            </a: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Can knowledge be verified against external criteria, or is it always perspectival?</a:t>
            </a:r>
            <a:endParaRPr lang="en-US" sz="1700" dirty="0"/>
          </a:p>
          <a:p>
            <a:pPr marL="0" indent="0">
              <a:buNone/>
            </a:pPr>
            <a:endParaRPr lang="en-US" sz="1700" dirty="0"/>
          </a:p>
          <a:p>
            <a:pPr marL="0" indent="0">
              <a:buNone/>
            </a:pPr>
            <a:r>
              <a:rPr lang="en-US" sz="1900" b="1" dirty="0">
                <a:solidFill>
                  <a:srgbClr val="4A2A8A"/>
                </a:solidFill>
                <a:latin typeface="Calibri" pitchFamily="34" charset="0"/>
                <a:ea typeface="Calibri" pitchFamily="34" charset="-122"/>
                <a:cs typeface="Calibri" pitchFamily="34" charset="-120"/>
              </a:rPr>
              <a:t>Question 3: What does your research question ask?</a:t>
            </a: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Meaning and experience? Patterns across cases? How social reality is constructed?</a:t>
            </a:r>
            <a:endParaRPr lang="en-US" sz="1700" dirty="0"/>
          </a:p>
          <a:p>
            <a:pPr marL="0" indent="0">
              <a:buNone/>
            </a:pPr>
            <a:endParaRPr lang="en-US" sz="1700" dirty="0"/>
          </a:p>
          <a:p>
            <a:pPr marL="0" indent="0">
              <a:buNone/>
            </a:pPr>
            <a:r>
              <a:rPr lang="en-US" sz="1900" b="1" dirty="0">
                <a:solidFill>
                  <a:srgbClr val="4A2A8A"/>
                </a:solidFill>
                <a:latin typeface="Calibri" pitchFamily="34" charset="0"/>
                <a:ea typeface="Calibri" pitchFamily="34" charset="-122"/>
                <a:cs typeface="Calibri" pitchFamily="34" charset="-120"/>
              </a:rPr>
              <a:t>Question 4: What role does positionality play?</a:t>
            </a: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Is your identity or relationship to the data analytically significant? This points to N&amp;O or B&amp;C.</a:t>
            </a:r>
            <a:endParaRPr lang="en-US" sz="1700" dirty="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name="Slide 54">
    <p:bg>
      <p:bgPr>
        <a:solidFill>
          <a:srgbClr val="1A2E52"/>
        </a:solidFill>
        <a:effectLst/>
      </p:bgPr>
    </p:bg>
    <p:spTree>
      <p:nvGrpSpPr>
        <p:cNvPr id="1" name=""/>
        <p:cNvGrpSpPr/>
        <p:nvPr/>
      </p:nvGrpSpPr>
      <p:grpSpPr>
        <a:xfrm>
          <a:off x="0" y="0"/>
          <a:ext cx="0" cy="0"/>
          <a:chOff x="0" y="0"/>
          <a:chExt cx="0" cy="0"/>
        </a:xfrm>
      </p:grpSpPr>
      <p:sp>
        <p:nvSpPr>
          <p:cNvPr id="2" name="Shape 0"/>
          <p:cNvSpPr/>
          <p:nvPr/>
        </p:nvSpPr>
        <p:spPr>
          <a:xfrm>
            <a:off x="0" y="0"/>
            <a:ext cx="137160" cy="5143500"/>
          </a:xfrm>
          <a:prstGeom prst="rect">
            <a:avLst/>
          </a:prstGeom>
          <a:solidFill>
            <a:srgbClr val="8B1A2E"/>
          </a:solidFill>
          <a:ln w="12700">
            <a:solidFill>
              <a:srgbClr val="8B1A2E"/>
            </a:solidFill>
            <a:prstDash val="solid"/>
          </a:ln>
        </p:spPr>
        <p:txBody>
          <a:bodyPr/>
          <a:lstStyle/>
          <a:p>
            <a:endParaRPr lang="en-GB"/>
          </a:p>
        </p:txBody>
      </p:sp>
      <p:sp>
        <p:nvSpPr>
          <p:cNvPr id="3" name="Text 1"/>
          <p:cNvSpPr/>
          <p:nvPr/>
        </p:nvSpPr>
        <p:spPr>
          <a:xfrm>
            <a:off x="365760" y="1005840"/>
            <a:ext cx="8412480" cy="457200"/>
          </a:xfrm>
          <a:prstGeom prst="rect">
            <a:avLst/>
          </a:prstGeom>
          <a:noFill/>
          <a:ln/>
        </p:spPr>
        <p:txBody>
          <a:bodyPr wrap="square" lIns="0" tIns="0" rIns="0" bIns="0" rtlCol="0" anchor="ctr"/>
          <a:lstStyle/>
          <a:p>
            <a:pPr marL="0" indent="0">
              <a:buNone/>
            </a:pPr>
            <a:r>
              <a:rPr lang="en-US" sz="1800" i="1" dirty="0">
                <a:solidFill>
                  <a:srgbClr val="A3BFFA"/>
                </a:solidFill>
                <a:latin typeface="Calibri" pitchFamily="34" charset="0"/>
                <a:ea typeface="Calibri" pitchFamily="34" charset="-122"/>
                <a:cs typeface="Calibri" pitchFamily="34" charset="-120"/>
              </a:rPr>
              <a:t>Session 5</a:t>
            </a:r>
            <a:endParaRPr lang="en-US" sz="1800" dirty="0"/>
          </a:p>
        </p:txBody>
      </p:sp>
      <p:sp>
        <p:nvSpPr>
          <p:cNvPr id="4" name="Text 2"/>
          <p:cNvSpPr/>
          <p:nvPr/>
        </p:nvSpPr>
        <p:spPr>
          <a:xfrm>
            <a:off x="365760" y="1508760"/>
            <a:ext cx="8412480" cy="1737360"/>
          </a:xfrm>
          <a:prstGeom prst="rect">
            <a:avLst/>
          </a:prstGeom>
          <a:noFill/>
          <a:ln/>
        </p:spPr>
        <p:txBody>
          <a:bodyPr wrap="square" lIns="0" tIns="0" rIns="0" bIns="0" rtlCol="0" anchor="ctr"/>
          <a:lstStyle/>
          <a:p>
            <a:pPr marL="0" indent="0">
              <a:buNone/>
            </a:pPr>
            <a:r>
              <a:rPr lang="en-US" sz="4000" b="1" dirty="0">
                <a:solidFill>
                  <a:srgbClr val="FFFFFF"/>
                </a:solidFill>
                <a:latin typeface="Calibri" pitchFamily="34" charset="0"/>
                <a:ea typeface="Calibri" pitchFamily="34" charset="-122"/>
                <a:cs typeface="Calibri" pitchFamily="34" charset="-120"/>
              </a:rPr>
              <a:t>Case Studies</a:t>
            </a:r>
            <a:endParaRPr lang="en-US" sz="4000" dirty="0"/>
          </a:p>
        </p:txBody>
      </p:sp>
      <p:sp>
        <p:nvSpPr>
          <p:cNvPr id="5" name="Text 3"/>
          <p:cNvSpPr/>
          <p:nvPr/>
        </p:nvSpPr>
        <p:spPr>
          <a:xfrm>
            <a:off x="365760" y="3291840"/>
            <a:ext cx="8412480" cy="640080"/>
          </a:xfrm>
          <a:prstGeom prst="rect">
            <a:avLst/>
          </a:prstGeom>
          <a:noFill/>
          <a:ln/>
        </p:spPr>
        <p:txBody>
          <a:bodyPr wrap="square" lIns="0" tIns="0" rIns="0" bIns="0" rtlCol="0" anchor="ctr"/>
          <a:lstStyle/>
          <a:p>
            <a:pPr marL="0" indent="0">
              <a:buNone/>
            </a:pPr>
            <a:r>
              <a:rPr lang="en-US" sz="1800" i="1" dirty="0">
                <a:solidFill>
                  <a:srgbClr val="A3BFFA"/>
                </a:solidFill>
                <a:latin typeface="Calibri" pitchFamily="34" charset="0"/>
                <a:ea typeface="Calibri" pitchFamily="34" charset="-122"/>
                <a:cs typeface="Calibri" pitchFamily="34" charset="-120"/>
              </a:rPr>
              <a:t>Same data, two frameworks</a:t>
            </a:r>
            <a:endParaRPr lang="en-US" sz="1800" dirty="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name="Slide 5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8B1A2E"/>
          </a:solidFill>
          <a:ln w="12700">
            <a:solidFill>
              <a:srgbClr val="8B1A2E"/>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Case Study: Employee Voice in Professional Services</a:t>
            </a:r>
            <a:endParaRPr lang="en-US" sz="2600" dirty="0"/>
          </a:p>
        </p:txBody>
      </p:sp>
      <p:sp>
        <p:nvSpPr>
          <p:cNvPr id="4" name="Text 2"/>
          <p:cNvSpPr/>
          <p:nvPr/>
        </p:nvSpPr>
        <p:spPr>
          <a:xfrm>
            <a:off x="201168" y="841248"/>
            <a:ext cx="8741664" cy="4023360"/>
          </a:xfrm>
          <a:prstGeom prst="rect">
            <a:avLst/>
          </a:prstGeom>
          <a:noFill/>
          <a:ln/>
        </p:spPr>
        <p:txBody>
          <a:bodyPr wrap="square" lIns="0" tIns="0" rIns="0" bIns="0" rtlCol="0" anchor="t"/>
          <a:lstStyle/>
          <a:p>
            <a:pPr marL="0" indent="0">
              <a:buNone/>
            </a:pPr>
            <a:r>
              <a:rPr lang="en-US" sz="1700" dirty="0">
                <a:solidFill>
                  <a:srgbClr val="1A202C"/>
                </a:solidFill>
                <a:latin typeface="Calibri" pitchFamily="34" charset="0"/>
                <a:ea typeface="Calibri" pitchFamily="34" charset="-122"/>
                <a:cs typeface="Calibri" pitchFamily="34" charset="-120"/>
              </a:rPr>
              <a:t>28 semi-structured interviews across three levels of a Big-4 accountancy firm, plus internal communications and LinkedIn posts.</a:t>
            </a:r>
            <a:endParaRPr lang="en-US" sz="1700" dirty="0"/>
          </a:p>
          <a:p>
            <a:pPr marL="0" indent="0">
              <a:buNone/>
            </a:pPr>
            <a:endParaRPr lang="en-US" sz="1700" dirty="0"/>
          </a:p>
          <a:p>
            <a:pPr marL="0" indent="0">
              <a:buNone/>
            </a:pPr>
            <a:r>
              <a:rPr lang="en-US" sz="1600" i="1" dirty="0">
                <a:solidFill>
                  <a:srgbClr val="1A202C"/>
                </a:solidFill>
                <a:latin typeface="Calibri" pitchFamily="34" charset="0"/>
                <a:ea typeface="Calibri" pitchFamily="34" charset="-122"/>
                <a:cs typeface="Calibri" pitchFamily="34" charset="-120"/>
              </a:rPr>
              <a:t>"We have these town halls. They're performance. People ask pre-approved questions. I tried once to ask something genuine. The Partner looked at me like I'd broken an unwritten rule. I've learned to ask questions that sound curious but commit to nothing."</a:t>
            </a:r>
            <a:endParaRPr lang="en-US" sz="1700" dirty="0"/>
          </a:p>
          <a:p>
            <a:pPr marL="0" indent="0">
              <a:buNone/>
            </a:pPr>
            <a:r>
              <a:rPr lang="en-US" sz="1400" i="1" dirty="0">
                <a:solidFill>
                  <a:srgbClr val="4A5568"/>
                </a:solidFill>
                <a:latin typeface="Calibri" pitchFamily="34" charset="0"/>
                <a:ea typeface="Calibri" pitchFamily="34" charset="-122"/>
                <a:cs typeface="Calibri" pitchFamily="34" charset="-120"/>
              </a:rPr>
              <a:t>Associate, 3 years post-qualification</a:t>
            </a:r>
            <a:endParaRPr lang="en-US" sz="1700" dirty="0"/>
          </a:p>
          <a:p>
            <a:pPr marL="0" indent="0">
              <a:buNone/>
            </a:pP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The firm's internal communications describe town halls as 'open forums for honest dialogue and a cornerstone of our inclusive culture'.</a:t>
            </a:r>
            <a:endParaRPr lang="en-US" sz="1700" dirty="0"/>
          </a:p>
          <a:p>
            <a:pPr marL="0" indent="0">
              <a:buNone/>
            </a:pP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Before reading the analyses: what codes do you generate? Semantic level? Latent level?</a:t>
            </a:r>
            <a:endParaRPr lang="en-US" sz="1700" dirty="0"/>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name="Slide 5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8B1A2E"/>
          </a:solidFill>
          <a:ln w="12700">
            <a:solidFill>
              <a:srgbClr val="8B1A2E"/>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Framework 1: Miles &amp; Huberman Analysis</a:t>
            </a:r>
            <a:endParaRPr lang="en-US" sz="2600" dirty="0"/>
          </a:p>
        </p:txBody>
      </p:sp>
      <p:sp>
        <p:nvSpPr>
          <p:cNvPr id="4" name="Text 2"/>
          <p:cNvSpPr/>
          <p:nvPr/>
        </p:nvSpPr>
        <p:spPr>
          <a:xfrm>
            <a:off x="201168" y="841248"/>
            <a:ext cx="8741664" cy="4023360"/>
          </a:xfrm>
          <a:prstGeom prst="rect">
            <a:avLst/>
          </a:prstGeom>
          <a:noFill/>
          <a:ln/>
        </p:spPr>
        <p:txBody>
          <a:bodyPr wrap="square" lIns="0" tIns="0" rIns="0" bIns="0" rtlCol="0" anchor="t"/>
          <a:lstStyle/>
          <a:p>
            <a:pPr marL="0" indent="0">
              <a:buNone/>
            </a:pPr>
            <a:r>
              <a:rPr lang="en-US" sz="1700" dirty="0">
                <a:solidFill>
                  <a:srgbClr val="1A202C"/>
                </a:solidFill>
                <a:latin typeface="Calibri" pitchFamily="34" charset="0"/>
                <a:ea typeface="Calibri" pitchFamily="34" charset="-122"/>
                <a:cs typeface="Calibri" pitchFamily="34" charset="-120"/>
              </a:rPr>
              <a:t>Paradigm: Post-positivist / Critical Realist.</a:t>
            </a:r>
            <a:endParaRPr lang="en-US" sz="1700" dirty="0"/>
          </a:p>
          <a:p>
            <a:pPr marL="0" indent="0">
              <a:buNone/>
            </a:pP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First cycle: performative compliance, fear of professional consequence, pre-approved questions, strategic questioning</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Second cycle pattern code: MANAGED VOICE: THE PERFORMANCE OF ENGAGEMENT WITHOUT RISK</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Matrix: Associates strong evidence (21 of 28). Partners: absent as named experience. This absence is the analytically productive negative case.</a:t>
            </a: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Causal network: institutional ambiguity leads to professional risk calculation, which leads to strategic voice management, which produces the appearance of participation without actual voice.</a:t>
            </a:r>
            <a:endParaRPr lang="en-US" sz="1700" dirty="0"/>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name="Slide 5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8B1A2E"/>
          </a:solidFill>
          <a:ln w="12700">
            <a:solidFill>
              <a:srgbClr val="8B1A2E"/>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Framework 2: Naeem &amp; Ozuem Analysis</a:t>
            </a:r>
            <a:endParaRPr lang="en-US" sz="2600" dirty="0"/>
          </a:p>
        </p:txBody>
      </p:sp>
      <p:sp>
        <p:nvSpPr>
          <p:cNvPr id="4" name="Text 2"/>
          <p:cNvSpPr/>
          <p:nvPr/>
        </p:nvSpPr>
        <p:spPr>
          <a:xfrm>
            <a:off x="201168" y="841248"/>
            <a:ext cx="8741664" cy="4023360"/>
          </a:xfrm>
          <a:prstGeom prst="rect">
            <a:avLst/>
          </a:prstGeom>
          <a:noFill/>
          <a:ln/>
        </p:spPr>
        <p:txBody>
          <a:bodyPr wrap="square" lIns="0" tIns="0" rIns="0" bIns="0" rtlCol="0" anchor="t"/>
          <a:lstStyle/>
          <a:p>
            <a:pPr marL="0" indent="0">
              <a:buNone/>
            </a:pPr>
            <a:r>
              <a:rPr lang="en-US" sz="1700" dirty="0">
                <a:solidFill>
                  <a:srgbClr val="1A202C"/>
                </a:solidFill>
                <a:latin typeface="Calibri" pitchFamily="34" charset="0"/>
                <a:ea typeface="Calibri" pitchFamily="34" charset="-122"/>
                <a:cs typeface="Calibri" pitchFamily="34" charset="-120"/>
              </a:rPr>
              <a:t>Paradigm: Constructivism. Multi-source data as plural constructions of the same phenomenon.</a:t>
            </a:r>
            <a:endParaRPr lang="en-US" sz="1700" dirty="0"/>
          </a:p>
          <a:p>
            <a:pPr marL="0" indent="0">
              <a:buNone/>
            </a:pP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Data sources: interview transcripts, firm internal communications, LinkedIn posts, Glassdoor reviews.</a:t>
            </a:r>
            <a:endParaRPr lang="en-US" sz="1700" dirty="0"/>
          </a:p>
          <a:p>
            <a:pPr marL="0" indent="0">
              <a:buNone/>
            </a:pP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The analytical object: not what voice is in this firm, but how voice is constructed differently by different actors for different purposes.</a:t>
            </a:r>
            <a:endParaRPr lang="en-US" sz="1700" dirty="0"/>
          </a:p>
          <a:p>
            <a:pPr marL="0" indent="0">
              <a:buNone/>
            </a:pPr>
            <a:endParaRPr lang="en-US" sz="1700" dirty="0"/>
          </a:p>
          <a:p>
            <a:pPr marL="0" indent="0">
              <a:buNone/>
            </a:pPr>
            <a:r>
              <a:rPr lang="en-US" sz="1900" b="1" dirty="0">
                <a:solidFill>
                  <a:srgbClr val="1E6E44"/>
                </a:solidFill>
                <a:latin typeface="Calibri" pitchFamily="34" charset="0"/>
                <a:ea typeface="Calibri" pitchFamily="34" charset="-122"/>
                <a:cs typeface="Calibri" pitchFamily="34" charset="-120"/>
              </a:rPr>
              <a:t>Theme constructed:</a:t>
            </a: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Psychological safety as institutional performance: the construction of openness and the simultaneous production of its opposite.</a:t>
            </a:r>
            <a:endParaRPr lang="en-US" sz="1700" dirty="0"/>
          </a:p>
          <a:p>
            <a:pPr marL="0" indent="0">
              <a:buNone/>
            </a:pP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The gap between 'we welcome honest dialogue' and 'I've learned to commit to nothing' is not a contradiction to resolve. It is the central analytical finding.</a:t>
            </a:r>
            <a:endParaRPr lang="en-US" sz="1700" dirty="0"/>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name="Slide 5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1A2E52"/>
          </a:solidFill>
          <a:ln w="12700">
            <a:solidFill>
              <a:srgbClr val="1A2E52"/>
            </a:solidFill>
            <a:prstDash val="solid"/>
          </a:ln>
        </p:spPr>
        <p:txBody>
          <a:bodyPr/>
          <a:lstStyle/>
          <a:p>
            <a:endParaRPr lang="en-GB"/>
          </a:p>
        </p:txBody>
      </p:sp>
      <p:sp>
        <p:nvSpPr>
          <p:cNvPr id="3" name="Text 1"/>
          <p:cNvSpPr/>
          <p:nvPr/>
        </p:nvSpPr>
        <p:spPr>
          <a:xfrm>
            <a:off x="201168" y="54864"/>
            <a:ext cx="8741664" cy="502920"/>
          </a:xfrm>
          <a:prstGeom prst="rect">
            <a:avLst/>
          </a:prstGeom>
          <a:noFill/>
          <a:ln/>
        </p:spPr>
        <p:txBody>
          <a:bodyPr wrap="square" lIns="0" tIns="0" rIns="0" bIns="0" rtlCol="0" anchor="ctr"/>
          <a:lstStyle/>
          <a:p>
            <a:pPr marL="0" indent="0">
              <a:buNone/>
            </a:pPr>
            <a:r>
              <a:rPr lang="en-US" sz="2000" b="1" dirty="0">
                <a:solidFill>
                  <a:srgbClr val="1A2E52"/>
                </a:solidFill>
                <a:latin typeface="Calibri" pitchFamily="34" charset="0"/>
                <a:ea typeface="Calibri" pitchFamily="34" charset="-122"/>
                <a:cs typeface="Calibri" pitchFamily="34" charset="-120"/>
              </a:rPr>
              <a:t>QDA Approaches: Summary for Business and Management Research</a:t>
            </a:r>
            <a:endParaRPr lang="en-US" sz="2000" dirty="0"/>
          </a:p>
        </p:txBody>
      </p:sp>
      <p:sp>
        <p:nvSpPr>
          <p:cNvPr id="4" name="Text 2"/>
          <p:cNvSpPr/>
          <p:nvPr/>
        </p:nvSpPr>
        <p:spPr>
          <a:xfrm>
            <a:off x="201168" y="548640"/>
            <a:ext cx="8741664" cy="256032"/>
          </a:xfrm>
          <a:prstGeom prst="rect">
            <a:avLst/>
          </a:prstGeom>
          <a:noFill/>
          <a:ln/>
        </p:spPr>
        <p:txBody>
          <a:bodyPr wrap="square" lIns="0" tIns="0" rIns="0" bIns="0" rtlCol="0" anchor="ctr"/>
          <a:lstStyle/>
          <a:p>
            <a:pPr marL="0" indent="0">
              <a:buNone/>
            </a:pPr>
            <a:r>
              <a:rPr lang="en-US" sz="1100" i="1" dirty="0">
                <a:solidFill>
                  <a:srgbClr val="4A5568"/>
                </a:solidFill>
                <a:latin typeface="Calibri" pitchFamily="34" charset="0"/>
                <a:ea typeface="Calibri" pitchFamily="34" charset="-122"/>
                <a:cs typeface="Calibri" pitchFamily="34" charset="-120"/>
              </a:rPr>
              <a:t>Paradigm column is indicative, not exhaustive. Most methods can be used across a wider range of paradigms — see Choosing Your Framework slides.</a:t>
            </a:r>
            <a:endParaRPr lang="en-US" sz="1100" dirty="0"/>
          </a:p>
        </p:txBody>
      </p:sp>
      <p:sp>
        <p:nvSpPr>
          <p:cNvPr id="5" name="Shape 3"/>
          <p:cNvSpPr/>
          <p:nvPr/>
        </p:nvSpPr>
        <p:spPr>
          <a:xfrm>
            <a:off x="201168" y="822960"/>
            <a:ext cx="2148840" cy="329184"/>
          </a:xfrm>
          <a:prstGeom prst="rect">
            <a:avLst/>
          </a:prstGeom>
          <a:solidFill>
            <a:srgbClr val="1A2E52"/>
          </a:solidFill>
          <a:ln w="12700">
            <a:solidFill>
              <a:srgbClr val="1A2E52"/>
            </a:solidFill>
            <a:prstDash val="solid"/>
          </a:ln>
        </p:spPr>
        <p:txBody>
          <a:bodyPr/>
          <a:lstStyle/>
          <a:p>
            <a:endParaRPr lang="en-GB"/>
          </a:p>
        </p:txBody>
      </p:sp>
      <p:sp>
        <p:nvSpPr>
          <p:cNvPr id="6" name="Text 4"/>
          <p:cNvSpPr/>
          <p:nvPr/>
        </p:nvSpPr>
        <p:spPr>
          <a:xfrm>
            <a:off x="246888" y="822960"/>
            <a:ext cx="2075688" cy="329184"/>
          </a:xfrm>
          <a:prstGeom prst="rect">
            <a:avLst/>
          </a:prstGeom>
          <a:noFill/>
          <a:ln/>
        </p:spPr>
        <p:txBody>
          <a:bodyPr wrap="square" lIns="0" tIns="0" rIns="0" bIns="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Approach</a:t>
            </a:r>
            <a:endParaRPr lang="en-US" sz="1200" dirty="0"/>
          </a:p>
        </p:txBody>
      </p:sp>
      <p:sp>
        <p:nvSpPr>
          <p:cNvPr id="7" name="Shape 5"/>
          <p:cNvSpPr/>
          <p:nvPr/>
        </p:nvSpPr>
        <p:spPr>
          <a:xfrm>
            <a:off x="2377440" y="822960"/>
            <a:ext cx="1920240" cy="329184"/>
          </a:xfrm>
          <a:prstGeom prst="rect">
            <a:avLst/>
          </a:prstGeom>
          <a:solidFill>
            <a:srgbClr val="1A2E52"/>
          </a:solidFill>
          <a:ln w="12700">
            <a:solidFill>
              <a:srgbClr val="1A2E52"/>
            </a:solidFill>
            <a:prstDash val="solid"/>
          </a:ln>
        </p:spPr>
        <p:txBody>
          <a:bodyPr/>
          <a:lstStyle/>
          <a:p>
            <a:endParaRPr lang="en-GB"/>
          </a:p>
        </p:txBody>
      </p:sp>
      <p:sp>
        <p:nvSpPr>
          <p:cNvPr id="8" name="Text 6"/>
          <p:cNvSpPr/>
          <p:nvPr/>
        </p:nvSpPr>
        <p:spPr>
          <a:xfrm>
            <a:off x="2423160" y="822960"/>
            <a:ext cx="1847088" cy="329184"/>
          </a:xfrm>
          <a:prstGeom prst="rect">
            <a:avLst/>
          </a:prstGeom>
          <a:noFill/>
          <a:ln/>
        </p:spPr>
        <p:txBody>
          <a:bodyPr wrap="square" lIns="0" tIns="0" rIns="0" bIns="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Key Authors</a:t>
            </a:r>
            <a:endParaRPr lang="en-US" sz="1200" dirty="0"/>
          </a:p>
        </p:txBody>
      </p:sp>
      <p:sp>
        <p:nvSpPr>
          <p:cNvPr id="9" name="Shape 7"/>
          <p:cNvSpPr/>
          <p:nvPr/>
        </p:nvSpPr>
        <p:spPr>
          <a:xfrm>
            <a:off x="4325112" y="822960"/>
            <a:ext cx="1828800" cy="329184"/>
          </a:xfrm>
          <a:prstGeom prst="rect">
            <a:avLst/>
          </a:prstGeom>
          <a:solidFill>
            <a:srgbClr val="1A2E52"/>
          </a:solidFill>
          <a:ln w="12700">
            <a:solidFill>
              <a:srgbClr val="1A2E52"/>
            </a:solidFill>
            <a:prstDash val="solid"/>
          </a:ln>
        </p:spPr>
        <p:txBody>
          <a:bodyPr/>
          <a:lstStyle/>
          <a:p>
            <a:endParaRPr lang="en-GB"/>
          </a:p>
        </p:txBody>
      </p:sp>
      <p:sp>
        <p:nvSpPr>
          <p:cNvPr id="10" name="Text 8"/>
          <p:cNvSpPr/>
          <p:nvPr/>
        </p:nvSpPr>
        <p:spPr>
          <a:xfrm>
            <a:off x="4370832" y="822960"/>
            <a:ext cx="1755648" cy="329184"/>
          </a:xfrm>
          <a:prstGeom prst="rect">
            <a:avLst/>
          </a:prstGeom>
          <a:noFill/>
          <a:ln/>
        </p:spPr>
        <p:txBody>
          <a:bodyPr wrap="square" lIns="0" tIns="0" rIns="0" bIns="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Paradigm (indicative)</a:t>
            </a:r>
            <a:endParaRPr lang="en-US" sz="1200" dirty="0"/>
          </a:p>
        </p:txBody>
      </p:sp>
      <p:sp>
        <p:nvSpPr>
          <p:cNvPr id="11" name="Shape 9"/>
          <p:cNvSpPr/>
          <p:nvPr/>
        </p:nvSpPr>
        <p:spPr>
          <a:xfrm>
            <a:off x="6181344" y="822960"/>
            <a:ext cx="2761488" cy="329184"/>
          </a:xfrm>
          <a:prstGeom prst="rect">
            <a:avLst/>
          </a:prstGeom>
          <a:solidFill>
            <a:srgbClr val="1A2E52"/>
          </a:solidFill>
          <a:ln w="12700">
            <a:solidFill>
              <a:srgbClr val="1A2E52"/>
            </a:solidFill>
            <a:prstDash val="solid"/>
          </a:ln>
        </p:spPr>
        <p:txBody>
          <a:bodyPr/>
          <a:lstStyle/>
          <a:p>
            <a:endParaRPr lang="en-GB"/>
          </a:p>
        </p:txBody>
      </p:sp>
      <p:sp>
        <p:nvSpPr>
          <p:cNvPr id="12" name="Text 10"/>
          <p:cNvSpPr/>
          <p:nvPr/>
        </p:nvSpPr>
        <p:spPr>
          <a:xfrm>
            <a:off x="6227064" y="822960"/>
            <a:ext cx="2688336" cy="329184"/>
          </a:xfrm>
          <a:prstGeom prst="rect">
            <a:avLst/>
          </a:prstGeom>
          <a:noFill/>
          <a:ln/>
        </p:spPr>
        <p:txBody>
          <a:bodyPr wrap="square" lIns="0" tIns="0" rIns="0" bIns="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When to use in B&amp;M research</a:t>
            </a:r>
            <a:endParaRPr lang="en-US" sz="1200" dirty="0"/>
          </a:p>
        </p:txBody>
      </p:sp>
      <p:sp>
        <p:nvSpPr>
          <p:cNvPr id="13" name="Shape 11"/>
          <p:cNvSpPr/>
          <p:nvPr/>
        </p:nvSpPr>
        <p:spPr>
          <a:xfrm>
            <a:off x="201168" y="1152144"/>
            <a:ext cx="2148840" cy="313639"/>
          </a:xfrm>
          <a:prstGeom prst="rect">
            <a:avLst/>
          </a:prstGeom>
          <a:solidFill>
            <a:srgbClr val="EBF5FA"/>
          </a:solidFill>
          <a:ln w="6350">
            <a:solidFill>
              <a:srgbClr val="CBD5E0"/>
            </a:solidFill>
            <a:prstDash val="solid"/>
          </a:ln>
        </p:spPr>
        <p:txBody>
          <a:bodyPr/>
          <a:lstStyle/>
          <a:p>
            <a:endParaRPr lang="en-GB"/>
          </a:p>
        </p:txBody>
      </p:sp>
      <p:sp>
        <p:nvSpPr>
          <p:cNvPr id="14" name="Text 12"/>
          <p:cNvSpPr/>
          <p:nvPr/>
        </p:nvSpPr>
        <p:spPr>
          <a:xfrm>
            <a:off x="237744" y="1161288"/>
            <a:ext cx="2084832" cy="295351"/>
          </a:xfrm>
          <a:prstGeom prst="rect">
            <a:avLst/>
          </a:prstGeom>
          <a:noFill/>
          <a:ln/>
        </p:spPr>
        <p:txBody>
          <a:bodyPr wrap="square" lIns="0" tIns="0" rIns="0" bIns="0" rtlCol="0" anchor="ctr"/>
          <a:lstStyle/>
          <a:p>
            <a:pPr marL="0" indent="0">
              <a:buNone/>
            </a:pPr>
            <a:r>
              <a:rPr lang="en-US" sz="1050" b="1" dirty="0">
                <a:solidFill>
                  <a:srgbClr val="1A2E52"/>
                </a:solidFill>
                <a:latin typeface="Calibri" pitchFamily="34" charset="0"/>
                <a:ea typeface="Calibri" pitchFamily="34" charset="-122"/>
                <a:cs typeface="Calibri" pitchFamily="34" charset="-120"/>
              </a:rPr>
              <a:t>Reflexive TA</a:t>
            </a:r>
            <a:endParaRPr lang="en-US" sz="1050" dirty="0"/>
          </a:p>
          <a:p>
            <a:pPr marL="0" indent="0">
              <a:buNone/>
            </a:pPr>
            <a:r>
              <a:rPr lang="en-US" sz="1050" b="1" dirty="0">
                <a:solidFill>
                  <a:srgbClr val="1A2E52"/>
                </a:solidFill>
                <a:latin typeface="Calibri" pitchFamily="34" charset="0"/>
                <a:ea typeface="Calibri" pitchFamily="34" charset="-122"/>
                <a:cs typeface="Calibri" pitchFamily="34" charset="-120"/>
              </a:rPr>
              <a:t>(Braun &amp; Clarke)</a:t>
            </a:r>
            <a:endParaRPr lang="en-US" sz="1050" dirty="0"/>
          </a:p>
        </p:txBody>
      </p:sp>
      <p:sp>
        <p:nvSpPr>
          <p:cNvPr id="15" name="Shape 13"/>
          <p:cNvSpPr/>
          <p:nvPr/>
        </p:nvSpPr>
        <p:spPr>
          <a:xfrm>
            <a:off x="2377440" y="1152144"/>
            <a:ext cx="1920240" cy="313639"/>
          </a:xfrm>
          <a:prstGeom prst="rect">
            <a:avLst/>
          </a:prstGeom>
          <a:solidFill>
            <a:srgbClr val="EBF5FA"/>
          </a:solidFill>
          <a:ln w="6350">
            <a:solidFill>
              <a:srgbClr val="CBD5E0"/>
            </a:solidFill>
            <a:prstDash val="solid"/>
          </a:ln>
        </p:spPr>
        <p:txBody>
          <a:bodyPr/>
          <a:lstStyle/>
          <a:p>
            <a:endParaRPr lang="en-GB"/>
          </a:p>
        </p:txBody>
      </p:sp>
      <p:sp>
        <p:nvSpPr>
          <p:cNvPr id="16" name="Text 14"/>
          <p:cNvSpPr/>
          <p:nvPr/>
        </p:nvSpPr>
        <p:spPr>
          <a:xfrm>
            <a:off x="2414016" y="1161288"/>
            <a:ext cx="1856232" cy="295351"/>
          </a:xfrm>
          <a:prstGeom prst="rect">
            <a:avLst/>
          </a:prstGeom>
          <a:noFill/>
          <a:ln/>
        </p:spPr>
        <p:txBody>
          <a:bodyPr wrap="square" lIns="0" tIns="0" rIns="0" bIns="0" rtlCol="0" anchor="ctr"/>
          <a:lstStyle/>
          <a:p>
            <a:pPr marL="0" indent="0">
              <a:buNone/>
            </a:pPr>
            <a:r>
              <a:rPr lang="en-US" sz="1050" b="1" dirty="0">
                <a:solidFill>
                  <a:srgbClr val="1A2E52"/>
                </a:solidFill>
                <a:latin typeface="Calibri" pitchFamily="34" charset="0"/>
                <a:ea typeface="Calibri" pitchFamily="34" charset="-122"/>
                <a:cs typeface="Calibri" pitchFamily="34" charset="-120"/>
              </a:rPr>
              <a:t>Braun &amp; Clarke</a:t>
            </a:r>
            <a:endParaRPr lang="en-US" sz="1050" dirty="0"/>
          </a:p>
          <a:p>
            <a:pPr marL="0" indent="0">
              <a:buNone/>
            </a:pPr>
            <a:r>
              <a:rPr lang="en-US" sz="1050" b="1" dirty="0">
                <a:solidFill>
                  <a:srgbClr val="1A2E52"/>
                </a:solidFill>
                <a:latin typeface="Calibri" pitchFamily="34" charset="0"/>
                <a:ea typeface="Calibri" pitchFamily="34" charset="-122"/>
                <a:cs typeface="Calibri" pitchFamily="34" charset="-120"/>
              </a:rPr>
              <a:t>(2006, 2019)</a:t>
            </a:r>
            <a:endParaRPr lang="en-US" sz="1050" dirty="0"/>
          </a:p>
        </p:txBody>
      </p:sp>
      <p:sp>
        <p:nvSpPr>
          <p:cNvPr id="17" name="Shape 15"/>
          <p:cNvSpPr/>
          <p:nvPr/>
        </p:nvSpPr>
        <p:spPr>
          <a:xfrm>
            <a:off x="4325112" y="1152144"/>
            <a:ext cx="1828800" cy="313639"/>
          </a:xfrm>
          <a:prstGeom prst="rect">
            <a:avLst/>
          </a:prstGeom>
          <a:solidFill>
            <a:srgbClr val="EBF5FA"/>
          </a:solidFill>
          <a:ln w="6350">
            <a:solidFill>
              <a:srgbClr val="CBD5E0"/>
            </a:solidFill>
            <a:prstDash val="solid"/>
          </a:ln>
        </p:spPr>
        <p:txBody>
          <a:bodyPr/>
          <a:lstStyle/>
          <a:p>
            <a:endParaRPr lang="en-GB"/>
          </a:p>
        </p:txBody>
      </p:sp>
      <p:sp>
        <p:nvSpPr>
          <p:cNvPr id="18" name="Text 16"/>
          <p:cNvSpPr/>
          <p:nvPr/>
        </p:nvSpPr>
        <p:spPr>
          <a:xfrm>
            <a:off x="4361688" y="1161288"/>
            <a:ext cx="1764792" cy="295351"/>
          </a:xfrm>
          <a:prstGeom prst="rect">
            <a:avLst/>
          </a:prstGeom>
          <a:noFill/>
          <a:ln/>
        </p:spPr>
        <p:txBody>
          <a:bodyPr wrap="square" lIns="0" tIns="0" rIns="0" bIns="0" rtlCol="0" anchor="ctr"/>
          <a:lstStyle/>
          <a:p>
            <a:pPr marL="0" indent="0">
              <a:buNone/>
            </a:pPr>
            <a:r>
              <a:rPr lang="en-US" sz="1050" b="1" dirty="0">
                <a:solidFill>
                  <a:srgbClr val="1A2E52"/>
                </a:solidFill>
                <a:latin typeface="Calibri" pitchFamily="34" charset="0"/>
                <a:ea typeface="Calibri" pitchFamily="34" charset="-122"/>
                <a:cs typeface="Calibri" pitchFamily="34" charset="-120"/>
              </a:rPr>
              <a:t>Interpretivist /</a:t>
            </a:r>
            <a:endParaRPr lang="en-US" sz="1050" dirty="0"/>
          </a:p>
          <a:p>
            <a:pPr marL="0" indent="0">
              <a:buNone/>
            </a:pPr>
            <a:r>
              <a:rPr lang="en-US" sz="1050" b="1" dirty="0">
                <a:solidFill>
                  <a:srgbClr val="1A2E52"/>
                </a:solidFill>
                <a:latin typeface="Calibri" pitchFamily="34" charset="0"/>
                <a:ea typeface="Calibri" pitchFamily="34" charset="-122"/>
                <a:cs typeface="Calibri" pitchFamily="34" charset="-120"/>
              </a:rPr>
              <a:t>Constructivist /</a:t>
            </a:r>
            <a:endParaRPr lang="en-US" sz="1050" dirty="0"/>
          </a:p>
          <a:p>
            <a:pPr marL="0" indent="0">
              <a:buNone/>
            </a:pPr>
            <a:r>
              <a:rPr lang="en-US" sz="1050" b="1" dirty="0">
                <a:solidFill>
                  <a:srgbClr val="1A2E52"/>
                </a:solidFill>
                <a:latin typeface="Calibri" pitchFamily="34" charset="0"/>
                <a:ea typeface="Calibri" pitchFamily="34" charset="-122"/>
                <a:cs typeface="Calibri" pitchFamily="34" charset="-120"/>
              </a:rPr>
              <a:t>Pragmatist</a:t>
            </a:r>
            <a:endParaRPr lang="en-US" sz="1050" dirty="0"/>
          </a:p>
        </p:txBody>
      </p:sp>
      <p:sp>
        <p:nvSpPr>
          <p:cNvPr id="19" name="Shape 17"/>
          <p:cNvSpPr/>
          <p:nvPr/>
        </p:nvSpPr>
        <p:spPr>
          <a:xfrm>
            <a:off x="6181344" y="1152144"/>
            <a:ext cx="2761488" cy="313639"/>
          </a:xfrm>
          <a:prstGeom prst="rect">
            <a:avLst/>
          </a:prstGeom>
          <a:solidFill>
            <a:srgbClr val="EBF5FA"/>
          </a:solidFill>
          <a:ln w="6350">
            <a:solidFill>
              <a:srgbClr val="CBD5E0"/>
            </a:solidFill>
            <a:prstDash val="solid"/>
          </a:ln>
        </p:spPr>
        <p:txBody>
          <a:bodyPr/>
          <a:lstStyle/>
          <a:p>
            <a:endParaRPr lang="en-GB"/>
          </a:p>
        </p:txBody>
      </p:sp>
      <p:sp>
        <p:nvSpPr>
          <p:cNvPr id="20" name="Text 18"/>
          <p:cNvSpPr/>
          <p:nvPr/>
        </p:nvSpPr>
        <p:spPr>
          <a:xfrm>
            <a:off x="6217920" y="1161288"/>
            <a:ext cx="2697480" cy="295351"/>
          </a:xfrm>
          <a:prstGeom prst="rect">
            <a:avLst/>
          </a:prstGeom>
          <a:noFill/>
          <a:ln/>
        </p:spPr>
        <p:txBody>
          <a:bodyPr wrap="square" lIns="0" tIns="0" rIns="0" bIns="0" rtlCol="0" anchor="ctr"/>
          <a:lstStyle/>
          <a:p>
            <a:pPr marL="0" indent="0">
              <a:buNone/>
            </a:pPr>
            <a:r>
              <a:rPr lang="en-US" sz="1050" b="1" dirty="0">
                <a:solidFill>
                  <a:srgbClr val="1A2E52"/>
                </a:solidFill>
                <a:latin typeface="Calibri" pitchFamily="34" charset="0"/>
                <a:ea typeface="Calibri" pitchFamily="34" charset="-122"/>
                <a:cs typeface="Calibri" pitchFamily="34" charset="-120"/>
              </a:rPr>
              <a:t>Meaning, experience, identity, culture. Any paradigm except positivist. Works with case study design.</a:t>
            </a:r>
            <a:endParaRPr lang="en-US" sz="1050" dirty="0"/>
          </a:p>
        </p:txBody>
      </p:sp>
      <p:sp>
        <p:nvSpPr>
          <p:cNvPr id="21" name="Shape 19"/>
          <p:cNvSpPr/>
          <p:nvPr/>
        </p:nvSpPr>
        <p:spPr>
          <a:xfrm>
            <a:off x="201168" y="1465783"/>
            <a:ext cx="2148840" cy="313639"/>
          </a:xfrm>
          <a:prstGeom prst="rect">
            <a:avLst/>
          </a:prstGeom>
          <a:solidFill>
            <a:srgbClr val="F0F4F8"/>
          </a:solidFill>
          <a:ln w="6350">
            <a:solidFill>
              <a:srgbClr val="CBD5E0"/>
            </a:solidFill>
            <a:prstDash val="solid"/>
          </a:ln>
        </p:spPr>
        <p:txBody>
          <a:bodyPr/>
          <a:lstStyle/>
          <a:p>
            <a:endParaRPr lang="en-GB"/>
          </a:p>
        </p:txBody>
      </p:sp>
      <p:sp>
        <p:nvSpPr>
          <p:cNvPr id="22" name="Text 20"/>
          <p:cNvSpPr/>
          <p:nvPr/>
        </p:nvSpPr>
        <p:spPr>
          <a:xfrm>
            <a:off x="237744" y="1474927"/>
            <a:ext cx="2084832" cy="295351"/>
          </a:xfrm>
          <a:prstGeom prst="rect">
            <a:avLst/>
          </a:prstGeom>
          <a:noFill/>
          <a:ln/>
        </p:spPr>
        <p:txBody>
          <a:bodyPr wrap="square" lIns="0" tIns="0" rIns="0" bIns="0" rtlCol="0" anchor="ctr"/>
          <a:lstStyle/>
          <a:p>
            <a:pPr marL="0" indent="0">
              <a:buNone/>
            </a:pPr>
            <a:r>
              <a:rPr lang="en-US" sz="1050" b="1" dirty="0">
                <a:solidFill>
                  <a:srgbClr val="1A2E52"/>
                </a:solidFill>
                <a:latin typeface="Calibri" pitchFamily="34" charset="0"/>
                <a:ea typeface="Calibri" pitchFamily="34" charset="-122"/>
                <a:cs typeface="Calibri" pitchFamily="34" charset="-120"/>
              </a:rPr>
              <a:t>Systematic TA</a:t>
            </a:r>
            <a:endParaRPr lang="en-US" sz="1050" dirty="0"/>
          </a:p>
          <a:p>
            <a:pPr marL="0" indent="0">
              <a:buNone/>
            </a:pPr>
            <a:r>
              <a:rPr lang="en-US" sz="1050" b="1" dirty="0">
                <a:solidFill>
                  <a:srgbClr val="1A2E52"/>
                </a:solidFill>
                <a:latin typeface="Calibri" pitchFamily="34" charset="0"/>
                <a:ea typeface="Calibri" pitchFamily="34" charset="-122"/>
                <a:cs typeface="Calibri" pitchFamily="34" charset="-120"/>
              </a:rPr>
              <a:t>(Miles &amp; Huberman)</a:t>
            </a:r>
            <a:endParaRPr lang="en-US" sz="1050" dirty="0"/>
          </a:p>
        </p:txBody>
      </p:sp>
      <p:sp>
        <p:nvSpPr>
          <p:cNvPr id="23" name="Shape 21"/>
          <p:cNvSpPr/>
          <p:nvPr/>
        </p:nvSpPr>
        <p:spPr>
          <a:xfrm>
            <a:off x="2377440" y="1465783"/>
            <a:ext cx="1920240" cy="313639"/>
          </a:xfrm>
          <a:prstGeom prst="rect">
            <a:avLst/>
          </a:prstGeom>
          <a:solidFill>
            <a:srgbClr val="F0F4F8"/>
          </a:solidFill>
          <a:ln w="6350">
            <a:solidFill>
              <a:srgbClr val="CBD5E0"/>
            </a:solidFill>
            <a:prstDash val="solid"/>
          </a:ln>
        </p:spPr>
        <p:txBody>
          <a:bodyPr/>
          <a:lstStyle/>
          <a:p>
            <a:endParaRPr lang="en-GB"/>
          </a:p>
        </p:txBody>
      </p:sp>
      <p:sp>
        <p:nvSpPr>
          <p:cNvPr id="24" name="Text 22"/>
          <p:cNvSpPr/>
          <p:nvPr/>
        </p:nvSpPr>
        <p:spPr>
          <a:xfrm>
            <a:off x="2414016" y="1474927"/>
            <a:ext cx="1856232" cy="295351"/>
          </a:xfrm>
          <a:prstGeom prst="rect">
            <a:avLst/>
          </a:prstGeom>
          <a:noFill/>
          <a:ln/>
        </p:spPr>
        <p:txBody>
          <a:bodyPr wrap="square" lIns="0" tIns="0" rIns="0" bIns="0" rtlCol="0" anchor="ctr"/>
          <a:lstStyle/>
          <a:p>
            <a:pPr marL="0" indent="0">
              <a:buNone/>
            </a:pPr>
            <a:r>
              <a:rPr lang="en-US" sz="1050" b="1" dirty="0">
                <a:solidFill>
                  <a:srgbClr val="1A2E52"/>
                </a:solidFill>
                <a:latin typeface="Calibri" pitchFamily="34" charset="0"/>
                <a:ea typeface="Calibri" pitchFamily="34" charset="-122"/>
                <a:cs typeface="Calibri" pitchFamily="34" charset="-120"/>
              </a:rPr>
              <a:t>Miles, Huberman</a:t>
            </a:r>
            <a:endParaRPr lang="en-US" sz="1050" dirty="0"/>
          </a:p>
          <a:p>
            <a:pPr marL="0" indent="0">
              <a:buNone/>
            </a:pPr>
            <a:r>
              <a:rPr lang="en-US" sz="1050" b="1" dirty="0">
                <a:solidFill>
                  <a:srgbClr val="1A2E52"/>
                </a:solidFill>
                <a:latin typeface="Calibri" pitchFamily="34" charset="0"/>
                <a:ea typeface="Calibri" pitchFamily="34" charset="-122"/>
                <a:cs typeface="Calibri" pitchFamily="34" charset="-120"/>
              </a:rPr>
              <a:t>&amp; Saldana (2014)</a:t>
            </a:r>
            <a:endParaRPr lang="en-US" sz="1050" dirty="0"/>
          </a:p>
        </p:txBody>
      </p:sp>
      <p:sp>
        <p:nvSpPr>
          <p:cNvPr id="25" name="Shape 23"/>
          <p:cNvSpPr/>
          <p:nvPr/>
        </p:nvSpPr>
        <p:spPr>
          <a:xfrm>
            <a:off x="4325112" y="1465783"/>
            <a:ext cx="1828800" cy="313639"/>
          </a:xfrm>
          <a:prstGeom prst="rect">
            <a:avLst/>
          </a:prstGeom>
          <a:solidFill>
            <a:srgbClr val="F0F4F8"/>
          </a:solidFill>
          <a:ln w="6350">
            <a:solidFill>
              <a:srgbClr val="CBD5E0"/>
            </a:solidFill>
            <a:prstDash val="solid"/>
          </a:ln>
        </p:spPr>
        <p:txBody>
          <a:bodyPr/>
          <a:lstStyle/>
          <a:p>
            <a:endParaRPr lang="en-GB"/>
          </a:p>
        </p:txBody>
      </p:sp>
      <p:sp>
        <p:nvSpPr>
          <p:cNvPr id="26" name="Text 24"/>
          <p:cNvSpPr/>
          <p:nvPr/>
        </p:nvSpPr>
        <p:spPr>
          <a:xfrm>
            <a:off x="4361688" y="1474927"/>
            <a:ext cx="1764792" cy="295351"/>
          </a:xfrm>
          <a:prstGeom prst="rect">
            <a:avLst/>
          </a:prstGeom>
          <a:noFill/>
          <a:ln/>
        </p:spPr>
        <p:txBody>
          <a:bodyPr wrap="square" lIns="0" tIns="0" rIns="0" bIns="0" rtlCol="0" anchor="ctr"/>
          <a:lstStyle/>
          <a:p>
            <a:pPr marL="0" indent="0">
              <a:buNone/>
            </a:pPr>
            <a:r>
              <a:rPr lang="en-US" sz="1050" b="1" dirty="0">
                <a:solidFill>
                  <a:srgbClr val="1A2E52"/>
                </a:solidFill>
                <a:latin typeface="Calibri" pitchFamily="34" charset="0"/>
                <a:ea typeface="Calibri" pitchFamily="34" charset="-122"/>
                <a:cs typeface="Calibri" pitchFamily="34" charset="-120"/>
              </a:rPr>
              <a:t>Post-positivist /</a:t>
            </a:r>
            <a:endParaRPr lang="en-US" sz="1050" dirty="0"/>
          </a:p>
          <a:p>
            <a:pPr marL="0" indent="0">
              <a:buNone/>
            </a:pPr>
            <a:r>
              <a:rPr lang="en-US" sz="1050" b="1" dirty="0">
                <a:solidFill>
                  <a:srgbClr val="1A2E52"/>
                </a:solidFill>
                <a:latin typeface="Calibri" pitchFamily="34" charset="0"/>
                <a:ea typeface="Calibri" pitchFamily="34" charset="-122"/>
                <a:cs typeface="Calibri" pitchFamily="34" charset="-120"/>
              </a:rPr>
              <a:t>Critical Realist</a:t>
            </a:r>
            <a:endParaRPr lang="en-US" sz="1050" dirty="0"/>
          </a:p>
        </p:txBody>
      </p:sp>
      <p:sp>
        <p:nvSpPr>
          <p:cNvPr id="27" name="Shape 25"/>
          <p:cNvSpPr/>
          <p:nvPr/>
        </p:nvSpPr>
        <p:spPr>
          <a:xfrm>
            <a:off x="6181344" y="1465783"/>
            <a:ext cx="2761488" cy="313639"/>
          </a:xfrm>
          <a:prstGeom prst="rect">
            <a:avLst/>
          </a:prstGeom>
          <a:solidFill>
            <a:srgbClr val="F0F4F8"/>
          </a:solidFill>
          <a:ln w="6350">
            <a:solidFill>
              <a:srgbClr val="CBD5E0"/>
            </a:solidFill>
            <a:prstDash val="solid"/>
          </a:ln>
        </p:spPr>
        <p:txBody>
          <a:bodyPr/>
          <a:lstStyle/>
          <a:p>
            <a:endParaRPr lang="en-GB"/>
          </a:p>
        </p:txBody>
      </p:sp>
      <p:sp>
        <p:nvSpPr>
          <p:cNvPr id="28" name="Text 26"/>
          <p:cNvSpPr/>
          <p:nvPr/>
        </p:nvSpPr>
        <p:spPr>
          <a:xfrm>
            <a:off x="6217920" y="1474927"/>
            <a:ext cx="2697480" cy="295351"/>
          </a:xfrm>
          <a:prstGeom prst="rect">
            <a:avLst/>
          </a:prstGeom>
          <a:noFill/>
          <a:ln/>
        </p:spPr>
        <p:txBody>
          <a:bodyPr wrap="square" lIns="0" tIns="0" rIns="0" bIns="0" rtlCol="0" anchor="ctr"/>
          <a:lstStyle/>
          <a:p>
            <a:pPr marL="0" indent="0">
              <a:buNone/>
            </a:pPr>
            <a:r>
              <a:rPr lang="en-US" sz="1050" b="1" dirty="0">
                <a:solidFill>
                  <a:srgbClr val="1A2E52"/>
                </a:solidFill>
                <a:latin typeface="Calibri" pitchFamily="34" charset="0"/>
                <a:ea typeface="Calibri" pitchFamily="34" charset="-122"/>
                <a:cs typeface="Calibri" pitchFamily="34" charset="-120"/>
              </a:rPr>
              <a:t>Cross-case comparison, strategy, large samples, structured auditable analysis.</a:t>
            </a:r>
            <a:endParaRPr lang="en-US" sz="1050" dirty="0"/>
          </a:p>
        </p:txBody>
      </p:sp>
      <p:sp>
        <p:nvSpPr>
          <p:cNvPr id="29" name="Shape 27"/>
          <p:cNvSpPr/>
          <p:nvPr/>
        </p:nvSpPr>
        <p:spPr>
          <a:xfrm>
            <a:off x="201168" y="1779422"/>
            <a:ext cx="2148840" cy="313639"/>
          </a:xfrm>
          <a:prstGeom prst="rect">
            <a:avLst/>
          </a:prstGeom>
          <a:solidFill>
            <a:srgbClr val="EBF5FA"/>
          </a:solidFill>
          <a:ln w="6350">
            <a:solidFill>
              <a:srgbClr val="CBD5E0"/>
            </a:solidFill>
            <a:prstDash val="solid"/>
          </a:ln>
        </p:spPr>
        <p:txBody>
          <a:bodyPr/>
          <a:lstStyle/>
          <a:p>
            <a:endParaRPr lang="en-GB"/>
          </a:p>
        </p:txBody>
      </p:sp>
      <p:sp>
        <p:nvSpPr>
          <p:cNvPr id="30" name="Text 28"/>
          <p:cNvSpPr/>
          <p:nvPr/>
        </p:nvSpPr>
        <p:spPr>
          <a:xfrm>
            <a:off x="237744" y="1788566"/>
            <a:ext cx="2084832" cy="295351"/>
          </a:xfrm>
          <a:prstGeom prst="rect">
            <a:avLst/>
          </a:prstGeom>
          <a:noFill/>
          <a:ln/>
        </p:spPr>
        <p:txBody>
          <a:bodyPr wrap="square" lIns="0" tIns="0" rIns="0" bIns="0" rtlCol="0" anchor="ctr"/>
          <a:lstStyle/>
          <a:p>
            <a:pPr marL="0" indent="0">
              <a:buNone/>
            </a:pPr>
            <a:r>
              <a:rPr lang="en-US" sz="1050" b="1" dirty="0">
                <a:solidFill>
                  <a:srgbClr val="1A2E52"/>
                </a:solidFill>
                <a:latin typeface="Calibri" pitchFamily="34" charset="0"/>
                <a:ea typeface="Calibri" pitchFamily="34" charset="-122"/>
                <a:cs typeface="Calibri" pitchFamily="34" charset="-120"/>
              </a:rPr>
              <a:t>Constructivist TA</a:t>
            </a:r>
            <a:endParaRPr lang="en-US" sz="1050" dirty="0"/>
          </a:p>
          <a:p>
            <a:pPr marL="0" indent="0">
              <a:buNone/>
            </a:pPr>
            <a:r>
              <a:rPr lang="en-US" sz="1050" b="1" dirty="0">
                <a:solidFill>
                  <a:srgbClr val="1A2E52"/>
                </a:solidFill>
                <a:latin typeface="Calibri" pitchFamily="34" charset="0"/>
                <a:ea typeface="Calibri" pitchFamily="34" charset="-122"/>
                <a:cs typeface="Calibri" pitchFamily="34" charset="-120"/>
              </a:rPr>
              <a:t>(Naeem &amp; Ozuem)</a:t>
            </a:r>
            <a:endParaRPr lang="en-US" sz="1050" dirty="0"/>
          </a:p>
        </p:txBody>
      </p:sp>
      <p:sp>
        <p:nvSpPr>
          <p:cNvPr id="31" name="Shape 29"/>
          <p:cNvSpPr/>
          <p:nvPr/>
        </p:nvSpPr>
        <p:spPr>
          <a:xfrm>
            <a:off x="2377440" y="1779422"/>
            <a:ext cx="1920240" cy="313639"/>
          </a:xfrm>
          <a:prstGeom prst="rect">
            <a:avLst/>
          </a:prstGeom>
          <a:solidFill>
            <a:srgbClr val="EBF5FA"/>
          </a:solidFill>
          <a:ln w="6350">
            <a:solidFill>
              <a:srgbClr val="CBD5E0"/>
            </a:solidFill>
            <a:prstDash val="solid"/>
          </a:ln>
        </p:spPr>
        <p:txBody>
          <a:bodyPr/>
          <a:lstStyle/>
          <a:p>
            <a:endParaRPr lang="en-GB"/>
          </a:p>
        </p:txBody>
      </p:sp>
      <p:sp>
        <p:nvSpPr>
          <p:cNvPr id="32" name="Text 30"/>
          <p:cNvSpPr/>
          <p:nvPr/>
        </p:nvSpPr>
        <p:spPr>
          <a:xfrm>
            <a:off x="2414016" y="1788566"/>
            <a:ext cx="1856232" cy="295351"/>
          </a:xfrm>
          <a:prstGeom prst="rect">
            <a:avLst/>
          </a:prstGeom>
          <a:noFill/>
          <a:ln/>
        </p:spPr>
        <p:txBody>
          <a:bodyPr wrap="square" lIns="0" tIns="0" rIns="0" bIns="0" rtlCol="0" anchor="ctr"/>
          <a:lstStyle/>
          <a:p>
            <a:pPr marL="0" indent="0">
              <a:buNone/>
            </a:pPr>
            <a:r>
              <a:rPr lang="en-US" sz="1050" b="1" dirty="0">
                <a:solidFill>
                  <a:srgbClr val="1A2E52"/>
                </a:solidFill>
                <a:latin typeface="Calibri" pitchFamily="34" charset="0"/>
                <a:ea typeface="Calibri" pitchFamily="34" charset="-122"/>
                <a:cs typeface="Calibri" pitchFamily="34" charset="-120"/>
              </a:rPr>
              <a:t>Naeem &amp; Ozuem</a:t>
            </a:r>
            <a:endParaRPr lang="en-US" sz="1050" dirty="0"/>
          </a:p>
          <a:p>
            <a:pPr marL="0" indent="0">
              <a:buNone/>
            </a:pPr>
            <a:r>
              <a:rPr lang="en-US" sz="1050" b="1" dirty="0">
                <a:solidFill>
                  <a:srgbClr val="1A2E52"/>
                </a:solidFill>
                <a:latin typeface="Calibri" pitchFamily="34" charset="0"/>
                <a:ea typeface="Calibri" pitchFamily="34" charset="-122"/>
                <a:cs typeface="Calibri" pitchFamily="34" charset="-120"/>
              </a:rPr>
              <a:t>(2021)</a:t>
            </a:r>
            <a:endParaRPr lang="en-US" sz="1050" dirty="0"/>
          </a:p>
        </p:txBody>
      </p:sp>
      <p:sp>
        <p:nvSpPr>
          <p:cNvPr id="33" name="Shape 31"/>
          <p:cNvSpPr/>
          <p:nvPr/>
        </p:nvSpPr>
        <p:spPr>
          <a:xfrm>
            <a:off x="4325112" y="1779422"/>
            <a:ext cx="1828800" cy="313639"/>
          </a:xfrm>
          <a:prstGeom prst="rect">
            <a:avLst/>
          </a:prstGeom>
          <a:solidFill>
            <a:srgbClr val="EBF5FA"/>
          </a:solidFill>
          <a:ln w="6350">
            <a:solidFill>
              <a:srgbClr val="CBD5E0"/>
            </a:solidFill>
            <a:prstDash val="solid"/>
          </a:ln>
        </p:spPr>
        <p:txBody>
          <a:bodyPr/>
          <a:lstStyle/>
          <a:p>
            <a:endParaRPr lang="en-GB"/>
          </a:p>
        </p:txBody>
      </p:sp>
      <p:sp>
        <p:nvSpPr>
          <p:cNvPr id="34" name="Text 32"/>
          <p:cNvSpPr/>
          <p:nvPr/>
        </p:nvSpPr>
        <p:spPr>
          <a:xfrm>
            <a:off x="4361688" y="1788566"/>
            <a:ext cx="1764792" cy="295351"/>
          </a:xfrm>
          <a:prstGeom prst="rect">
            <a:avLst/>
          </a:prstGeom>
          <a:noFill/>
          <a:ln/>
        </p:spPr>
        <p:txBody>
          <a:bodyPr wrap="square" lIns="0" tIns="0" rIns="0" bIns="0" rtlCol="0" anchor="ctr"/>
          <a:lstStyle/>
          <a:p>
            <a:pPr marL="0" indent="0">
              <a:buNone/>
            </a:pPr>
            <a:r>
              <a:rPr lang="en-US" sz="1050" b="1" dirty="0">
                <a:solidFill>
                  <a:srgbClr val="1A2E52"/>
                </a:solidFill>
                <a:latin typeface="Calibri" pitchFamily="34" charset="0"/>
                <a:ea typeface="Calibri" pitchFamily="34" charset="-122"/>
                <a:cs typeface="Calibri" pitchFamily="34" charset="-120"/>
              </a:rPr>
              <a:t>Constructivist /</a:t>
            </a:r>
            <a:endParaRPr lang="en-US" sz="1050" dirty="0"/>
          </a:p>
          <a:p>
            <a:pPr marL="0" indent="0">
              <a:buNone/>
            </a:pPr>
            <a:r>
              <a:rPr lang="en-US" sz="1050" b="1" dirty="0">
                <a:solidFill>
                  <a:srgbClr val="1A2E52"/>
                </a:solidFill>
                <a:latin typeface="Calibri" pitchFamily="34" charset="0"/>
                <a:ea typeface="Calibri" pitchFamily="34" charset="-122"/>
                <a:cs typeface="Calibri" pitchFamily="34" charset="-120"/>
              </a:rPr>
              <a:t>Interpretivist /</a:t>
            </a:r>
            <a:endParaRPr lang="en-US" sz="1050" dirty="0"/>
          </a:p>
          <a:p>
            <a:pPr marL="0" indent="0">
              <a:buNone/>
            </a:pPr>
            <a:r>
              <a:rPr lang="en-US" sz="1050" b="1" dirty="0">
                <a:solidFill>
                  <a:srgbClr val="1A2E52"/>
                </a:solidFill>
                <a:latin typeface="Calibri" pitchFamily="34" charset="0"/>
                <a:ea typeface="Calibri" pitchFamily="34" charset="-122"/>
                <a:cs typeface="Calibri" pitchFamily="34" charset="-120"/>
              </a:rPr>
              <a:t>Critical Realist</a:t>
            </a:r>
            <a:endParaRPr lang="en-US" sz="1050" dirty="0"/>
          </a:p>
        </p:txBody>
      </p:sp>
      <p:sp>
        <p:nvSpPr>
          <p:cNvPr id="35" name="Shape 33"/>
          <p:cNvSpPr/>
          <p:nvPr/>
        </p:nvSpPr>
        <p:spPr>
          <a:xfrm>
            <a:off x="6181344" y="1779422"/>
            <a:ext cx="2761488" cy="313639"/>
          </a:xfrm>
          <a:prstGeom prst="rect">
            <a:avLst/>
          </a:prstGeom>
          <a:solidFill>
            <a:srgbClr val="EBF5FA"/>
          </a:solidFill>
          <a:ln w="6350">
            <a:solidFill>
              <a:srgbClr val="CBD5E0"/>
            </a:solidFill>
            <a:prstDash val="solid"/>
          </a:ln>
        </p:spPr>
        <p:txBody>
          <a:bodyPr/>
          <a:lstStyle/>
          <a:p>
            <a:endParaRPr lang="en-GB"/>
          </a:p>
        </p:txBody>
      </p:sp>
      <p:sp>
        <p:nvSpPr>
          <p:cNvPr id="36" name="Text 34"/>
          <p:cNvSpPr/>
          <p:nvPr/>
        </p:nvSpPr>
        <p:spPr>
          <a:xfrm>
            <a:off x="6217920" y="1788566"/>
            <a:ext cx="2697480" cy="295351"/>
          </a:xfrm>
          <a:prstGeom prst="rect">
            <a:avLst/>
          </a:prstGeom>
          <a:noFill/>
          <a:ln/>
        </p:spPr>
        <p:txBody>
          <a:bodyPr wrap="square" lIns="0" tIns="0" rIns="0" bIns="0" rtlCol="0" anchor="ctr"/>
          <a:lstStyle/>
          <a:p>
            <a:pPr marL="0" indent="0">
              <a:buNone/>
            </a:pPr>
            <a:r>
              <a:rPr lang="en-US" sz="1050" b="1" dirty="0">
                <a:solidFill>
                  <a:srgbClr val="1A2E52"/>
                </a:solidFill>
                <a:latin typeface="Calibri" pitchFamily="34" charset="0"/>
                <a:ea typeface="Calibri" pitchFamily="34" charset="-122"/>
                <a:cs typeface="Calibri" pitchFamily="34" charset="-120"/>
              </a:rPr>
              <a:t>Multi-source data, digital/social media, insider researcher, corporate communications.</a:t>
            </a:r>
            <a:endParaRPr lang="en-US" sz="1050" dirty="0"/>
          </a:p>
        </p:txBody>
      </p:sp>
      <p:sp>
        <p:nvSpPr>
          <p:cNvPr id="37" name="Shape 35"/>
          <p:cNvSpPr/>
          <p:nvPr/>
        </p:nvSpPr>
        <p:spPr>
          <a:xfrm>
            <a:off x="201168" y="2093062"/>
            <a:ext cx="2148840" cy="313639"/>
          </a:xfrm>
          <a:prstGeom prst="rect">
            <a:avLst/>
          </a:prstGeom>
          <a:solidFill>
            <a:srgbClr val="F0F4F8"/>
          </a:solidFill>
          <a:ln w="6350">
            <a:solidFill>
              <a:srgbClr val="CBD5E0"/>
            </a:solidFill>
            <a:prstDash val="solid"/>
          </a:ln>
        </p:spPr>
        <p:txBody>
          <a:bodyPr/>
          <a:lstStyle/>
          <a:p>
            <a:endParaRPr lang="en-GB"/>
          </a:p>
        </p:txBody>
      </p:sp>
      <p:sp>
        <p:nvSpPr>
          <p:cNvPr id="38" name="Text 36"/>
          <p:cNvSpPr/>
          <p:nvPr/>
        </p:nvSpPr>
        <p:spPr>
          <a:xfrm>
            <a:off x="237744" y="2102206"/>
            <a:ext cx="2084832" cy="295351"/>
          </a:xfrm>
          <a:prstGeom prst="rect">
            <a:avLst/>
          </a:prstGeom>
          <a:noFill/>
          <a:ln/>
        </p:spPr>
        <p:txBody>
          <a:bodyPr wrap="square" lIns="0" tIns="0" rIns="0" bIns="0" rtlCol="0" anchor="ctr"/>
          <a:lstStyle/>
          <a:p>
            <a:pPr marL="0" indent="0">
              <a:buNone/>
            </a:pPr>
            <a:r>
              <a:rPr lang="en-US" sz="1050" dirty="0">
                <a:solidFill>
                  <a:srgbClr val="1A202C"/>
                </a:solidFill>
                <a:latin typeface="Calibri" pitchFamily="34" charset="0"/>
                <a:ea typeface="Calibri" pitchFamily="34" charset="-122"/>
                <a:cs typeface="Calibri" pitchFamily="34" charset="-120"/>
              </a:rPr>
              <a:t>Framework Analysis</a:t>
            </a:r>
            <a:endParaRPr lang="en-US" sz="1050" dirty="0"/>
          </a:p>
        </p:txBody>
      </p:sp>
      <p:sp>
        <p:nvSpPr>
          <p:cNvPr id="39" name="Shape 37"/>
          <p:cNvSpPr/>
          <p:nvPr/>
        </p:nvSpPr>
        <p:spPr>
          <a:xfrm>
            <a:off x="2377440" y="2093062"/>
            <a:ext cx="1920240" cy="313639"/>
          </a:xfrm>
          <a:prstGeom prst="rect">
            <a:avLst/>
          </a:prstGeom>
          <a:solidFill>
            <a:srgbClr val="F0F4F8"/>
          </a:solidFill>
          <a:ln w="6350">
            <a:solidFill>
              <a:srgbClr val="CBD5E0"/>
            </a:solidFill>
            <a:prstDash val="solid"/>
          </a:ln>
        </p:spPr>
        <p:txBody>
          <a:bodyPr/>
          <a:lstStyle/>
          <a:p>
            <a:endParaRPr lang="en-GB"/>
          </a:p>
        </p:txBody>
      </p:sp>
      <p:sp>
        <p:nvSpPr>
          <p:cNvPr id="40" name="Text 38"/>
          <p:cNvSpPr/>
          <p:nvPr/>
        </p:nvSpPr>
        <p:spPr>
          <a:xfrm>
            <a:off x="2414016" y="2102206"/>
            <a:ext cx="1856232" cy="295351"/>
          </a:xfrm>
          <a:prstGeom prst="rect">
            <a:avLst/>
          </a:prstGeom>
          <a:noFill/>
          <a:ln/>
        </p:spPr>
        <p:txBody>
          <a:bodyPr wrap="square" lIns="0" tIns="0" rIns="0" bIns="0" rtlCol="0" anchor="ctr"/>
          <a:lstStyle/>
          <a:p>
            <a:pPr marL="0" indent="0">
              <a:buNone/>
            </a:pPr>
            <a:r>
              <a:rPr lang="en-US" sz="1050" dirty="0">
                <a:solidFill>
                  <a:srgbClr val="1A202C"/>
                </a:solidFill>
                <a:latin typeface="Calibri" pitchFamily="34" charset="0"/>
                <a:ea typeface="Calibri" pitchFamily="34" charset="-122"/>
                <a:cs typeface="Calibri" pitchFamily="34" charset="-120"/>
              </a:rPr>
              <a:t>Ritchie &amp; Spencer</a:t>
            </a:r>
            <a:endParaRPr lang="en-US" sz="1050" dirty="0"/>
          </a:p>
          <a:p>
            <a:pPr marL="0" indent="0">
              <a:buNone/>
            </a:pPr>
            <a:r>
              <a:rPr lang="en-US" sz="1050" dirty="0">
                <a:solidFill>
                  <a:srgbClr val="1A202C"/>
                </a:solidFill>
                <a:latin typeface="Calibri" pitchFamily="34" charset="0"/>
                <a:ea typeface="Calibri" pitchFamily="34" charset="-122"/>
                <a:cs typeface="Calibri" pitchFamily="34" charset="-120"/>
              </a:rPr>
              <a:t>(1994)</a:t>
            </a:r>
            <a:endParaRPr lang="en-US" sz="1050" dirty="0"/>
          </a:p>
        </p:txBody>
      </p:sp>
      <p:sp>
        <p:nvSpPr>
          <p:cNvPr id="41" name="Shape 39"/>
          <p:cNvSpPr/>
          <p:nvPr/>
        </p:nvSpPr>
        <p:spPr>
          <a:xfrm>
            <a:off x="4325112" y="2093062"/>
            <a:ext cx="1828800" cy="313639"/>
          </a:xfrm>
          <a:prstGeom prst="rect">
            <a:avLst/>
          </a:prstGeom>
          <a:solidFill>
            <a:srgbClr val="F0F4F8"/>
          </a:solidFill>
          <a:ln w="6350">
            <a:solidFill>
              <a:srgbClr val="CBD5E0"/>
            </a:solidFill>
            <a:prstDash val="solid"/>
          </a:ln>
        </p:spPr>
        <p:txBody>
          <a:bodyPr/>
          <a:lstStyle/>
          <a:p>
            <a:endParaRPr lang="en-GB"/>
          </a:p>
        </p:txBody>
      </p:sp>
      <p:sp>
        <p:nvSpPr>
          <p:cNvPr id="42" name="Text 40"/>
          <p:cNvSpPr/>
          <p:nvPr/>
        </p:nvSpPr>
        <p:spPr>
          <a:xfrm>
            <a:off x="4361688" y="2102206"/>
            <a:ext cx="1764792" cy="295351"/>
          </a:xfrm>
          <a:prstGeom prst="rect">
            <a:avLst/>
          </a:prstGeom>
          <a:noFill/>
          <a:ln/>
        </p:spPr>
        <p:txBody>
          <a:bodyPr wrap="square" lIns="0" tIns="0" rIns="0" bIns="0" rtlCol="0" anchor="ctr"/>
          <a:lstStyle/>
          <a:p>
            <a:pPr marL="0" indent="0">
              <a:buNone/>
            </a:pPr>
            <a:r>
              <a:rPr lang="en-US" sz="1050" dirty="0">
                <a:solidFill>
                  <a:srgbClr val="1A202C"/>
                </a:solidFill>
                <a:latin typeface="Calibri" pitchFamily="34" charset="0"/>
                <a:ea typeface="Calibri" pitchFamily="34" charset="-122"/>
                <a:cs typeface="Calibri" pitchFamily="34" charset="-120"/>
              </a:rPr>
              <a:t>Post-positivist /</a:t>
            </a:r>
            <a:endParaRPr lang="en-US" sz="1050" dirty="0"/>
          </a:p>
          <a:p>
            <a:pPr marL="0" indent="0">
              <a:buNone/>
            </a:pPr>
            <a:r>
              <a:rPr lang="en-US" sz="1050" dirty="0">
                <a:solidFill>
                  <a:srgbClr val="1A202C"/>
                </a:solidFill>
                <a:latin typeface="Calibri" pitchFamily="34" charset="0"/>
                <a:ea typeface="Calibri" pitchFamily="34" charset="-122"/>
                <a:cs typeface="Calibri" pitchFamily="34" charset="-120"/>
              </a:rPr>
              <a:t>Applied</a:t>
            </a:r>
            <a:endParaRPr lang="en-US" sz="1050" dirty="0"/>
          </a:p>
        </p:txBody>
      </p:sp>
      <p:sp>
        <p:nvSpPr>
          <p:cNvPr id="43" name="Shape 41"/>
          <p:cNvSpPr/>
          <p:nvPr/>
        </p:nvSpPr>
        <p:spPr>
          <a:xfrm>
            <a:off x="6181344" y="2093062"/>
            <a:ext cx="2761488" cy="313639"/>
          </a:xfrm>
          <a:prstGeom prst="rect">
            <a:avLst/>
          </a:prstGeom>
          <a:solidFill>
            <a:srgbClr val="F0F4F8"/>
          </a:solidFill>
          <a:ln w="6350">
            <a:solidFill>
              <a:srgbClr val="CBD5E0"/>
            </a:solidFill>
            <a:prstDash val="solid"/>
          </a:ln>
        </p:spPr>
        <p:txBody>
          <a:bodyPr/>
          <a:lstStyle/>
          <a:p>
            <a:endParaRPr lang="en-GB"/>
          </a:p>
        </p:txBody>
      </p:sp>
      <p:sp>
        <p:nvSpPr>
          <p:cNvPr id="44" name="Text 42"/>
          <p:cNvSpPr/>
          <p:nvPr/>
        </p:nvSpPr>
        <p:spPr>
          <a:xfrm>
            <a:off x="6217920" y="2102206"/>
            <a:ext cx="2697480" cy="295351"/>
          </a:xfrm>
          <a:prstGeom prst="rect">
            <a:avLst/>
          </a:prstGeom>
          <a:noFill/>
          <a:ln/>
        </p:spPr>
        <p:txBody>
          <a:bodyPr wrap="square" lIns="0" tIns="0" rIns="0" bIns="0" rtlCol="0" anchor="ctr"/>
          <a:lstStyle/>
          <a:p>
            <a:pPr marL="0" indent="0">
              <a:buNone/>
            </a:pPr>
            <a:r>
              <a:rPr lang="en-US" sz="1050" dirty="0">
                <a:solidFill>
                  <a:srgbClr val="1A202C"/>
                </a:solidFill>
                <a:latin typeface="Calibri" pitchFamily="34" charset="0"/>
                <a:ea typeface="Calibri" pitchFamily="34" charset="-122"/>
                <a:cs typeface="Calibri" pitchFamily="34" charset="-120"/>
              </a:rPr>
              <a:t>Policy evaluation, applied research, commissioned studies with predetermined questions.</a:t>
            </a:r>
            <a:endParaRPr lang="en-US" sz="1050" dirty="0"/>
          </a:p>
        </p:txBody>
      </p:sp>
      <p:sp>
        <p:nvSpPr>
          <p:cNvPr id="45" name="Shape 43"/>
          <p:cNvSpPr/>
          <p:nvPr/>
        </p:nvSpPr>
        <p:spPr>
          <a:xfrm>
            <a:off x="201168" y="2406701"/>
            <a:ext cx="2148840" cy="313639"/>
          </a:xfrm>
          <a:prstGeom prst="rect">
            <a:avLst/>
          </a:prstGeom>
          <a:solidFill>
            <a:srgbClr val="EBF5FA"/>
          </a:solidFill>
          <a:ln w="6350">
            <a:solidFill>
              <a:srgbClr val="CBD5E0"/>
            </a:solidFill>
            <a:prstDash val="solid"/>
          </a:ln>
        </p:spPr>
        <p:txBody>
          <a:bodyPr/>
          <a:lstStyle/>
          <a:p>
            <a:endParaRPr lang="en-GB"/>
          </a:p>
        </p:txBody>
      </p:sp>
      <p:sp>
        <p:nvSpPr>
          <p:cNvPr id="46" name="Text 44"/>
          <p:cNvSpPr/>
          <p:nvPr/>
        </p:nvSpPr>
        <p:spPr>
          <a:xfrm>
            <a:off x="237744" y="2415845"/>
            <a:ext cx="2084832" cy="295351"/>
          </a:xfrm>
          <a:prstGeom prst="rect">
            <a:avLst/>
          </a:prstGeom>
          <a:noFill/>
          <a:ln/>
        </p:spPr>
        <p:txBody>
          <a:bodyPr wrap="square" lIns="0" tIns="0" rIns="0" bIns="0" rtlCol="0" anchor="ctr"/>
          <a:lstStyle/>
          <a:p>
            <a:pPr marL="0" indent="0">
              <a:buNone/>
            </a:pPr>
            <a:r>
              <a:rPr lang="en-US" sz="1050" dirty="0">
                <a:solidFill>
                  <a:srgbClr val="1A202C"/>
                </a:solidFill>
                <a:latin typeface="Calibri" pitchFamily="34" charset="0"/>
                <a:ea typeface="Calibri" pitchFamily="34" charset="-122"/>
                <a:cs typeface="Calibri" pitchFamily="34" charset="-120"/>
              </a:rPr>
              <a:t>Template Analysis</a:t>
            </a:r>
            <a:endParaRPr lang="en-US" sz="1050" dirty="0"/>
          </a:p>
        </p:txBody>
      </p:sp>
      <p:sp>
        <p:nvSpPr>
          <p:cNvPr id="47" name="Shape 45"/>
          <p:cNvSpPr/>
          <p:nvPr/>
        </p:nvSpPr>
        <p:spPr>
          <a:xfrm>
            <a:off x="2377440" y="2406701"/>
            <a:ext cx="1920240" cy="313639"/>
          </a:xfrm>
          <a:prstGeom prst="rect">
            <a:avLst/>
          </a:prstGeom>
          <a:solidFill>
            <a:srgbClr val="EBF5FA"/>
          </a:solidFill>
          <a:ln w="6350">
            <a:solidFill>
              <a:srgbClr val="CBD5E0"/>
            </a:solidFill>
            <a:prstDash val="solid"/>
          </a:ln>
        </p:spPr>
        <p:txBody>
          <a:bodyPr/>
          <a:lstStyle/>
          <a:p>
            <a:endParaRPr lang="en-GB"/>
          </a:p>
        </p:txBody>
      </p:sp>
      <p:sp>
        <p:nvSpPr>
          <p:cNvPr id="48" name="Text 46"/>
          <p:cNvSpPr/>
          <p:nvPr/>
        </p:nvSpPr>
        <p:spPr>
          <a:xfrm>
            <a:off x="2414016" y="2415845"/>
            <a:ext cx="1856232" cy="295351"/>
          </a:xfrm>
          <a:prstGeom prst="rect">
            <a:avLst/>
          </a:prstGeom>
          <a:noFill/>
          <a:ln/>
        </p:spPr>
        <p:txBody>
          <a:bodyPr wrap="square" lIns="0" tIns="0" rIns="0" bIns="0" rtlCol="0" anchor="ctr"/>
          <a:lstStyle/>
          <a:p>
            <a:pPr marL="0" indent="0">
              <a:buNone/>
            </a:pPr>
            <a:r>
              <a:rPr lang="en-US" sz="1050" dirty="0">
                <a:solidFill>
                  <a:srgbClr val="1A202C"/>
                </a:solidFill>
                <a:latin typeface="Calibri" pitchFamily="34" charset="0"/>
                <a:ea typeface="Calibri" pitchFamily="34" charset="-122"/>
                <a:cs typeface="Calibri" pitchFamily="34" charset="-120"/>
              </a:rPr>
              <a:t>King (2012)</a:t>
            </a:r>
            <a:endParaRPr lang="en-US" sz="1050" dirty="0"/>
          </a:p>
        </p:txBody>
      </p:sp>
      <p:sp>
        <p:nvSpPr>
          <p:cNvPr id="49" name="Shape 47"/>
          <p:cNvSpPr/>
          <p:nvPr/>
        </p:nvSpPr>
        <p:spPr>
          <a:xfrm>
            <a:off x="4325112" y="2406701"/>
            <a:ext cx="1828800" cy="313639"/>
          </a:xfrm>
          <a:prstGeom prst="rect">
            <a:avLst/>
          </a:prstGeom>
          <a:solidFill>
            <a:srgbClr val="EBF5FA"/>
          </a:solidFill>
          <a:ln w="6350">
            <a:solidFill>
              <a:srgbClr val="CBD5E0"/>
            </a:solidFill>
            <a:prstDash val="solid"/>
          </a:ln>
        </p:spPr>
        <p:txBody>
          <a:bodyPr/>
          <a:lstStyle/>
          <a:p>
            <a:endParaRPr lang="en-GB"/>
          </a:p>
        </p:txBody>
      </p:sp>
      <p:sp>
        <p:nvSpPr>
          <p:cNvPr id="50" name="Text 48"/>
          <p:cNvSpPr/>
          <p:nvPr/>
        </p:nvSpPr>
        <p:spPr>
          <a:xfrm>
            <a:off x="4361688" y="2415845"/>
            <a:ext cx="1764792" cy="295351"/>
          </a:xfrm>
          <a:prstGeom prst="rect">
            <a:avLst/>
          </a:prstGeom>
          <a:noFill/>
          <a:ln/>
        </p:spPr>
        <p:txBody>
          <a:bodyPr wrap="square" lIns="0" tIns="0" rIns="0" bIns="0" rtlCol="0" anchor="ctr"/>
          <a:lstStyle/>
          <a:p>
            <a:pPr marL="0" indent="0">
              <a:buNone/>
            </a:pPr>
            <a:r>
              <a:rPr lang="en-US" sz="1050" dirty="0">
                <a:solidFill>
                  <a:srgbClr val="1A202C"/>
                </a:solidFill>
                <a:latin typeface="Calibri" pitchFamily="34" charset="0"/>
                <a:ea typeface="Calibri" pitchFamily="34" charset="-122"/>
                <a:cs typeface="Calibri" pitchFamily="34" charset="-120"/>
              </a:rPr>
              <a:t>Flexible:</a:t>
            </a:r>
            <a:endParaRPr lang="en-US" sz="1050" dirty="0"/>
          </a:p>
          <a:p>
            <a:pPr marL="0" indent="0">
              <a:buNone/>
            </a:pPr>
            <a:r>
              <a:rPr lang="en-US" sz="1050" dirty="0">
                <a:solidFill>
                  <a:srgbClr val="1A202C"/>
                </a:solidFill>
                <a:latin typeface="Calibri" pitchFamily="34" charset="0"/>
                <a:ea typeface="Calibri" pitchFamily="34" charset="-122"/>
                <a:cs typeface="Calibri" pitchFamily="34" charset="-120"/>
              </a:rPr>
              <a:t>interpretivist+</a:t>
            </a:r>
            <a:endParaRPr lang="en-US" sz="1050" dirty="0"/>
          </a:p>
        </p:txBody>
      </p:sp>
      <p:sp>
        <p:nvSpPr>
          <p:cNvPr id="51" name="Shape 49"/>
          <p:cNvSpPr/>
          <p:nvPr/>
        </p:nvSpPr>
        <p:spPr>
          <a:xfrm>
            <a:off x="6181344" y="2406701"/>
            <a:ext cx="2761488" cy="313639"/>
          </a:xfrm>
          <a:prstGeom prst="rect">
            <a:avLst/>
          </a:prstGeom>
          <a:solidFill>
            <a:srgbClr val="EBF5FA"/>
          </a:solidFill>
          <a:ln w="6350">
            <a:solidFill>
              <a:srgbClr val="CBD5E0"/>
            </a:solidFill>
            <a:prstDash val="solid"/>
          </a:ln>
        </p:spPr>
        <p:txBody>
          <a:bodyPr/>
          <a:lstStyle/>
          <a:p>
            <a:endParaRPr lang="en-GB"/>
          </a:p>
        </p:txBody>
      </p:sp>
      <p:sp>
        <p:nvSpPr>
          <p:cNvPr id="52" name="Text 50"/>
          <p:cNvSpPr/>
          <p:nvPr/>
        </p:nvSpPr>
        <p:spPr>
          <a:xfrm>
            <a:off x="6217920" y="2415845"/>
            <a:ext cx="2697480" cy="295351"/>
          </a:xfrm>
          <a:prstGeom prst="rect">
            <a:avLst/>
          </a:prstGeom>
          <a:noFill/>
          <a:ln/>
        </p:spPr>
        <p:txBody>
          <a:bodyPr wrap="square" lIns="0" tIns="0" rIns="0" bIns="0" rtlCol="0" anchor="ctr"/>
          <a:lstStyle/>
          <a:p>
            <a:pPr marL="0" indent="0">
              <a:buNone/>
            </a:pPr>
            <a:r>
              <a:rPr lang="en-US" sz="1050" dirty="0">
                <a:solidFill>
                  <a:srgbClr val="1A202C"/>
                </a:solidFill>
                <a:latin typeface="Calibri" pitchFamily="34" charset="0"/>
                <a:ea typeface="Calibri" pitchFamily="34" charset="-122"/>
                <a:cs typeface="Calibri" pitchFamily="34" charset="-120"/>
              </a:rPr>
              <a:t>Organisational research, healthcare management, when initial codes known from theory.</a:t>
            </a:r>
            <a:endParaRPr lang="en-US" sz="1050" dirty="0"/>
          </a:p>
        </p:txBody>
      </p:sp>
      <p:sp>
        <p:nvSpPr>
          <p:cNvPr id="53" name="Shape 51"/>
          <p:cNvSpPr/>
          <p:nvPr/>
        </p:nvSpPr>
        <p:spPr>
          <a:xfrm>
            <a:off x="201168" y="2720340"/>
            <a:ext cx="2148840" cy="313639"/>
          </a:xfrm>
          <a:prstGeom prst="rect">
            <a:avLst/>
          </a:prstGeom>
          <a:solidFill>
            <a:srgbClr val="F0F4F8"/>
          </a:solidFill>
          <a:ln w="6350">
            <a:solidFill>
              <a:srgbClr val="CBD5E0"/>
            </a:solidFill>
            <a:prstDash val="solid"/>
          </a:ln>
        </p:spPr>
        <p:txBody>
          <a:bodyPr/>
          <a:lstStyle/>
          <a:p>
            <a:endParaRPr lang="en-GB"/>
          </a:p>
        </p:txBody>
      </p:sp>
      <p:sp>
        <p:nvSpPr>
          <p:cNvPr id="54" name="Text 52"/>
          <p:cNvSpPr/>
          <p:nvPr/>
        </p:nvSpPr>
        <p:spPr>
          <a:xfrm>
            <a:off x="237744" y="2729484"/>
            <a:ext cx="2084832" cy="295351"/>
          </a:xfrm>
          <a:prstGeom prst="rect">
            <a:avLst/>
          </a:prstGeom>
          <a:noFill/>
          <a:ln/>
        </p:spPr>
        <p:txBody>
          <a:bodyPr wrap="square" lIns="0" tIns="0" rIns="0" bIns="0" rtlCol="0" anchor="ctr"/>
          <a:lstStyle/>
          <a:p>
            <a:pPr marL="0" indent="0">
              <a:buNone/>
            </a:pPr>
            <a:r>
              <a:rPr lang="en-US" sz="1050" dirty="0">
                <a:solidFill>
                  <a:srgbClr val="1A202C"/>
                </a:solidFill>
                <a:latin typeface="Calibri" pitchFamily="34" charset="0"/>
                <a:ea typeface="Calibri" pitchFamily="34" charset="-122"/>
                <a:cs typeface="Calibri" pitchFamily="34" charset="-120"/>
              </a:rPr>
              <a:t>IPA</a:t>
            </a:r>
            <a:endParaRPr lang="en-US" sz="1050" dirty="0"/>
          </a:p>
        </p:txBody>
      </p:sp>
      <p:sp>
        <p:nvSpPr>
          <p:cNvPr id="55" name="Shape 53"/>
          <p:cNvSpPr/>
          <p:nvPr/>
        </p:nvSpPr>
        <p:spPr>
          <a:xfrm>
            <a:off x="2377440" y="2720340"/>
            <a:ext cx="1920240" cy="313639"/>
          </a:xfrm>
          <a:prstGeom prst="rect">
            <a:avLst/>
          </a:prstGeom>
          <a:solidFill>
            <a:srgbClr val="F0F4F8"/>
          </a:solidFill>
          <a:ln w="6350">
            <a:solidFill>
              <a:srgbClr val="CBD5E0"/>
            </a:solidFill>
            <a:prstDash val="solid"/>
          </a:ln>
        </p:spPr>
        <p:txBody>
          <a:bodyPr/>
          <a:lstStyle/>
          <a:p>
            <a:endParaRPr lang="en-GB"/>
          </a:p>
        </p:txBody>
      </p:sp>
      <p:sp>
        <p:nvSpPr>
          <p:cNvPr id="56" name="Text 54"/>
          <p:cNvSpPr/>
          <p:nvPr/>
        </p:nvSpPr>
        <p:spPr>
          <a:xfrm>
            <a:off x="2414016" y="2729484"/>
            <a:ext cx="1856232" cy="295351"/>
          </a:xfrm>
          <a:prstGeom prst="rect">
            <a:avLst/>
          </a:prstGeom>
          <a:noFill/>
          <a:ln/>
        </p:spPr>
        <p:txBody>
          <a:bodyPr wrap="square" lIns="0" tIns="0" rIns="0" bIns="0" rtlCol="0" anchor="ctr"/>
          <a:lstStyle/>
          <a:p>
            <a:pPr marL="0" indent="0">
              <a:buNone/>
            </a:pPr>
            <a:r>
              <a:rPr lang="en-US" sz="1050" dirty="0">
                <a:solidFill>
                  <a:srgbClr val="1A202C"/>
                </a:solidFill>
                <a:latin typeface="Calibri" pitchFamily="34" charset="0"/>
                <a:ea typeface="Calibri" pitchFamily="34" charset="-122"/>
                <a:cs typeface="Calibri" pitchFamily="34" charset="-120"/>
              </a:rPr>
              <a:t>Smith, Flowers</a:t>
            </a:r>
            <a:endParaRPr lang="en-US" sz="1050" dirty="0"/>
          </a:p>
          <a:p>
            <a:pPr marL="0" indent="0">
              <a:buNone/>
            </a:pPr>
            <a:r>
              <a:rPr lang="en-US" sz="1050" dirty="0">
                <a:solidFill>
                  <a:srgbClr val="1A202C"/>
                </a:solidFill>
                <a:latin typeface="Calibri" pitchFamily="34" charset="0"/>
                <a:ea typeface="Calibri" pitchFamily="34" charset="-122"/>
                <a:cs typeface="Calibri" pitchFamily="34" charset="-120"/>
              </a:rPr>
              <a:t>&amp; Larkin (2009)</a:t>
            </a:r>
            <a:endParaRPr lang="en-US" sz="1050" dirty="0"/>
          </a:p>
        </p:txBody>
      </p:sp>
      <p:sp>
        <p:nvSpPr>
          <p:cNvPr id="57" name="Shape 55"/>
          <p:cNvSpPr/>
          <p:nvPr/>
        </p:nvSpPr>
        <p:spPr>
          <a:xfrm>
            <a:off x="4325112" y="2720340"/>
            <a:ext cx="1828800" cy="313639"/>
          </a:xfrm>
          <a:prstGeom prst="rect">
            <a:avLst/>
          </a:prstGeom>
          <a:solidFill>
            <a:srgbClr val="F0F4F8"/>
          </a:solidFill>
          <a:ln w="6350">
            <a:solidFill>
              <a:srgbClr val="CBD5E0"/>
            </a:solidFill>
            <a:prstDash val="solid"/>
          </a:ln>
        </p:spPr>
        <p:txBody>
          <a:bodyPr/>
          <a:lstStyle/>
          <a:p>
            <a:endParaRPr lang="en-GB"/>
          </a:p>
        </p:txBody>
      </p:sp>
      <p:sp>
        <p:nvSpPr>
          <p:cNvPr id="58" name="Text 56"/>
          <p:cNvSpPr/>
          <p:nvPr/>
        </p:nvSpPr>
        <p:spPr>
          <a:xfrm>
            <a:off x="4361688" y="2729484"/>
            <a:ext cx="1764792" cy="295351"/>
          </a:xfrm>
          <a:prstGeom prst="rect">
            <a:avLst/>
          </a:prstGeom>
          <a:noFill/>
          <a:ln/>
        </p:spPr>
        <p:txBody>
          <a:bodyPr wrap="square" lIns="0" tIns="0" rIns="0" bIns="0" rtlCol="0" anchor="ctr"/>
          <a:lstStyle/>
          <a:p>
            <a:pPr marL="0" indent="0">
              <a:buNone/>
            </a:pPr>
            <a:r>
              <a:rPr lang="en-US" sz="1050" dirty="0">
                <a:solidFill>
                  <a:srgbClr val="1A202C"/>
                </a:solidFill>
                <a:latin typeface="Calibri" pitchFamily="34" charset="0"/>
                <a:ea typeface="Calibri" pitchFamily="34" charset="-122"/>
                <a:cs typeface="Calibri" pitchFamily="34" charset="-120"/>
              </a:rPr>
              <a:t>Interpretivist /</a:t>
            </a:r>
            <a:endParaRPr lang="en-US" sz="1050" dirty="0"/>
          </a:p>
          <a:p>
            <a:pPr marL="0" indent="0">
              <a:buNone/>
            </a:pPr>
            <a:r>
              <a:rPr lang="en-US" sz="1050" dirty="0">
                <a:solidFill>
                  <a:srgbClr val="1A202C"/>
                </a:solidFill>
                <a:latin typeface="Calibri" pitchFamily="34" charset="0"/>
                <a:ea typeface="Calibri" pitchFamily="34" charset="-122"/>
                <a:cs typeface="Calibri" pitchFamily="34" charset="-120"/>
              </a:rPr>
              <a:t>Phenomenological</a:t>
            </a:r>
            <a:endParaRPr lang="en-US" sz="1050" dirty="0"/>
          </a:p>
        </p:txBody>
      </p:sp>
      <p:sp>
        <p:nvSpPr>
          <p:cNvPr id="59" name="Shape 57"/>
          <p:cNvSpPr/>
          <p:nvPr/>
        </p:nvSpPr>
        <p:spPr>
          <a:xfrm>
            <a:off x="6181344" y="2720340"/>
            <a:ext cx="2761488" cy="313639"/>
          </a:xfrm>
          <a:prstGeom prst="rect">
            <a:avLst/>
          </a:prstGeom>
          <a:solidFill>
            <a:srgbClr val="F0F4F8"/>
          </a:solidFill>
          <a:ln w="6350">
            <a:solidFill>
              <a:srgbClr val="CBD5E0"/>
            </a:solidFill>
            <a:prstDash val="solid"/>
          </a:ln>
        </p:spPr>
        <p:txBody>
          <a:bodyPr/>
          <a:lstStyle/>
          <a:p>
            <a:endParaRPr lang="en-GB"/>
          </a:p>
        </p:txBody>
      </p:sp>
      <p:sp>
        <p:nvSpPr>
          <p:cNvPr id="60" name="Text 58"/>
          <p:cNvSpPr/>
          <p:nvPr/>
        </p:nvSpPr>
        <p:spPr>
          <a:xfrm>
            <a:off x="6217920" y="2729484"/>
            <a:ext cx="2697480" cy="295351"/>
          </a:xfrm>
          <a:prstGeom prst="rect">
            <a:avLst/>
          </a:prstGeom>
          <a:noFill/>
          <a:ln/>
        </p:spPr>
        <p:txBody>
          <a:bodyPr wrap="square" lIns="0" tIns="0" rIns="0" bIns="0" rtlCol="0" anchor="ctr"/>
          <a:lstStyle/>
          <a:p>
            <a:pPr marL="0" indent="0">
              <a:buNone/>
            </a:pPr>
            <a:r>
              <a:rPr lang="en-US" sz="1050" dirty="0">
                <a:solidFill>
                  <a:srgbClr val="1A202C"/>
                </a:solidFill>
                <a:latin typeface="Calibri" pitchFamily="34" charset="0"/>
                <a:ea typeface="Calibri" pitchFamily="34" charset="-122"/>
                <a:cs typeface="Calibri" pitchFamily="34" charset="-120"/>
              </a:rPr>
              <a:t>Professional experience, leadership identity, lived experience of change. Small samples.</a:t>
            </a:r>
            <a:endParaRPr lang="en-US" sz="1050" dirty="0"/>
          </a:p>
        </p:txBody>
      </p:sp>
      <p:sp>
        <p:nvSpPr>
          <p:cNvPr id="61" name="Shape 59"/>
          <p:cNvSpPr/>
          <p:nvPr/>
        </p:nvSpPr>
        <p:spPr>
          <a:xfrm>
            <a:off x="201168" y="3033979"/>
            <a:ext cx="2148840" cy="313639"/>
          </a:xfrm>
          <a:prstGeom prst="rect">
            <a:avLst/>
          </a:prstGeom>
          <a:solidFill>
            <a:srgbClr val="EBF5FA"/>
          </a:solidFill>
          <a:ln w="6350">
            <a:solidFill>
              <a:srgbClr val="CBD5E0"/>
            </a:solidFill>
            <a:prstDash val="solid"/>
          </a:ln>
        </p:spPr>
        <p:txBody>
          <a:bodyPr/>
          <a:lstStyle/>
          <a:p>
            <a:endParaRPr lang="en-GB"/>
          </a:p>
        </p:txBody>
      </p:sp>
      <p:sp>
        <p:nvSpPr>
          <p:cNvPr id="62" name="Text 60"/>
          <p:cNvSpPr/>
          <p:nvPr/>
        </p:nvSpPr>
        <p:spPr>
          <a:xfrm>
            <a:off x="237744" y="3043123"/>
            <a:ext cx="2084832" cy="295351"/>
          </a:xfrm>
          <a:prstGeom prst="rect">
            <a:avLst/>
          </a:prstGeom>
          <a:noFill/>
          <a:ln/>
        </p:spPr>
        <p:txBody>
          <a:bodyPr wrap="square" lIns="0" tIns="0" rIns="0" bIns="0" rtlCol="0" anchor="ctr"/>
          <a:lstStyle/>
          <a:p>
            <a:pPr marL="0" indent="0">
              <a:buNone/>
            </a:pPr>
            <a:r>
              <a:rPr lang="en-US" sz="1050" dirty="0">
                <a:solidFill>
                  <a:srgbClr val="1A202C"/>
                </a:solidFill>
                <a:latin typeface="Calibri" pitchFamily="34" charset="0"/>
                <a:ea typeface="Calibri" pitchFamily="34" charset="-122"/>
                <a:cs typeface="Calibri" pitchFamily="34" charset="-120"/>
              </a:rPr>
              <a:t>Phenomenological</a:t>
            </a:r>
            <a:endParaRPr lang="en-US" sz="1050" dirty="0"/>
          </a:p>
          <a:p>
            <a:pPr marL="0" indent="0">
              <a:buNone/>
            </a:pPr>
            <a:r>
              <a:rPr lang="en-US" sz="1050" dirty="0">
                <a:solidFill>
                  <a:srgbClr val="1A202C"/>
                </a:solidFill>
                <a:latin typeface="Calibri" pitchFamily="34" charset="0"/>
                <a:ea typeface="Calibri" pitchFamily="34" charset="-122"/>
                <a:cs typeface="Calibri" pitchFamily="34" charset="-120"/>
              </a:rPr>
              <a:t>Analysis</a:t>
            </a:r>
            <a:endParaRPr lang="en-US" sz="1050" dirty="0"/>
          </a:p>
        </p:txBody>
      </p:sp>
      <p:sp>
        <p:nvSpPr>
          <p:cNvPr id="63" name="Shape 61"/>
          <p:cNvSpPr/>
          <p:nvPr/>
        </p:nvSpPr>
        <p:spPr>
          <a:xfrm>
            <a:off x="2377440" y="3033979"/>
            <a:ext cx="1920240" cy="313639"/>
          </a:xfrm>
          <a:prstGeom prst="rect">
            <a:avLst/>
          </a:prstGeom>
          <a:solidFill>
            <a:srgbClr val="EBF5FA"/>
          </a:solidFill>
          <a:ln w="6350">
            <a:solidFill>
              <a:srgbClr val="CBD5E0"/>
            </a:solidFill>
            <a:prstDash val="solid"/>
          </a:ln>
        </p:spPr>
        <p:txBody>
          <a:bodyPr/>
          <a:lstStyle/>
          <a:p>
            <a:endParaRPr lang="en-GB"/>
          </a:p>
        </p:txBody>
      </p:sp>
      <p:sp>
        <p:nvSpPr>
          <p:cNvPr id="64" name="Text 62"/>
          <p:cNvSpPr/>
          <p:nvPr/>
        </p:nvSpPr>
        <p:spPr>
          <a:xfrm>
            <a:off x="2414016" y="3043123"/>
            <a:ext cx="1856232" cy="295351"/>
          </a:xfrm>
          <a:prstGeom prst="rect">
            <a:avLst/>
          </a:prstGeom>
          <a:noFill/>
          <a:ln/>
        </p:spPr>
        <p:txBody>
          <a:bodyPr wrap="square" lIns="0" tIns="0" rIns="0" bIns="0" rtlCol="0" anchor="ctr"/>
          <a:lstStyle/>
          <a:p>
            <a:pPr marL="0" indent="0">
              <a:buNone/>
            </a:pPr>
            <a:r>
              <a:rPr lang="en-US" sz="1050" dirty="0">
                <a:solidFill>
                  <a:srgbClr val="1A202C"/>
                </a:solidFill>
                <a:latin typeface="Calibri" pitchFamily="34" charset="0"/>
                <a:ea typeface="Calibri" pitchFamily="34" charset="-122"/>
                <a:cs typeface="Calibri" pitchFamily="34" charset="-120"/>
              </a:rPr>
              <a:t>Husserl; Giorgi;</a:t>
            </a:r>
            <a:endParaRPr lang="en-US" sz="1050" dirty="0"/>
          </a:p>
          <a:p>
            <a:pPr marL="0" indent="0">
              <a:buNone/>
            </a:pPr>
            <a:r>
              <a:rPr lang="en-US" sz="1050" dirty="0">
                <a:solidFill>
                  <a:srgbClr val="1A202C"/>
                </a:solidFill>
                <a:latin typeface="Calibri" pitchFamily="34" charset="0"/>
                <a:ea typeface="Calibri" pitchFamily="34" charset="-122"/>
                <a:cs typeface="Calibri" pitchFamily="34" charset="-120"/>
              </a:rPr>
              <a:t>van Manen</a:t>
            </a:r>
            <a:endParaRPr lang="en-US" sz="1050" dirty="0"/>
          </a:p>
        </p:txBody>
      </p:sp>
      <p:sp>
        <p:nvSpPr>
          <p:cNvPr id="65" name="Shape 63"/>
          <p:cNvSpPr/>
          <p:nvPr/>
        </p:nvSpPr>
        <p:spPr>
          <a:xfrm>
            <a:off x="4325112" y="3033979"/>
            <a:ext cx="1828800" cy="313639"/>
          </a:xfrm>
          <a:prstGeom prst="rect">
            <a:avLst/>
          </a:prstGeom>
          <a:solidFill>
            <a:srgbClr val="EBF5FA"/>
          </a:solidFill>
          <a:ln w="6350">
            <a:solidFill>
              <a:srgbClr val="CBD5E0"/>
            </a:solidFill>
            <a:prstDash val="solid"/>
          </a:ln>
        </p:spPr>
        <p:txBody>
          <a:bodyPr/>
          <a:lstStyle/>
          <a:p>
            <a:endParaRPr lang="en-GB"/>
          </a:p>
        </p:txBody>
      </p:sp>
      <p:sp>
        <p:nvSpPr>
          <p:cNvPr id="66" name="Text 64"/>
          <p:cNvSpPr/>
          <p:nvPr/>
        </p:nvSpPr>
        <p:spPr>
          <a:xfrm>
            <a:off x="4361688" y="3043123"/>
            <a:ext cx="1764792" cy="295351"/>
          </a:xfrm>
          <a:prstGeom prst="rect">
            <a:avLst/>
          </a:prstGeom>
          <a:noFill/>
          <a:ln/>
        </p:spPr>
        <p:txBody>
          <a:bodyPr wrap="square" lIns="0" tIns="0" rIns="0" bIns="0" rtlCol="0" anchor="ctr"/>
          <a:lstStyle/>
          <a:p>
            <a:pPr marL="0" indent="0">
              <a:buNone/>
            </a:pPr>
            <a:r>
              <a:rPr lang="en-US" sz="1050" dirty="0">
                <a:solidFill>
                  <a:srgbClr val="1A202C"/>
                </a:solidFill>
                <a:latin typeface="Calibri" pitchFamily="34" charset="0"/>
                <a:ea typeface="Calibri" pitchFamily="34" charset="-122"/>
                <a:cs typeface="Calibri" pitchFamily="34" charset="-120"/>
              </a:rPr>
              <a:t>Interpretivist /</a:t>
            </a:r>
            <a:endParaRPr lang="en-US" sz="1050" dirty="0"/>
          </a:p>
          <a:p>
            <a:pPr marL="0" indent="0">
              <a:buNone/>
            </a:pPr>
            <a:r>
              <a:rPr lang="en-US" sz="1050" dirty="0">
                <a:solidFill>
                  <a:srgbClr val="1A202C"/>
                </a:solidFill>
                <a:latin typeface="Calibri" pitchFamily="34" charset="0"/>
                <a:ea typeface="Calibri" pitchFamily="34" charset="-122"/>
                <a:cs typeface="Calibri" pitchFamily="34" charset="-120"/>
              </a:rPr>
              <a:t>Phenomenological</a:t>
            </a:r>
            <a:endParaRPr lang="en-US" sz="1050" dirty="0"/>
          </a:p>
        </p:txBody>
      </p:sp>
      <p:sp>
        <p:nvSpPr>
          <p:cNvPr id="67" name="Shape 65"/>
          <p:cNvSpPr/>
          <p:nvPr/>
        </p:nvSpPr>
        <p:spPr>
          <a:xfrm>
            <a:off x="6181344" y="3033979"/>
            <a:ext cx="2761488" cy="313639"/>
          </a:xfrm>
          <a:prstGeom prst="rect">
            <a:avLst/>
          </a:prstGeom>
          <a:solidFill>
            <a:srgbClr val="EBF5FA"/>
          </a:solidFill>
          <a:ln w="6350">
            <a:solidFill>
              <a:srgbClr val="CBD5E0"/>
            </a:solidFill>
            <a:prstDash val="solid"/>
          </a:ln>
        </p:spPr>
        <p:txBody>
          <a:bodyPr/>
          <a:lstStyle/>
          <a:p>
            <a:endParaRPr lang="en-GB"/>
          </a:p>
        </p:txBody>
      </p:sp>
      <p:sp>
        <p:nvSpPr>
          <p:cNvPr id="68" name="Text 66"/>
          <p:cNvSpPr/>
          <p:nvPr/>
        </p:nvSpPr>
        <p:spPr>
          <a:xfrm>
            <a:off x="6217920" y="3043123"/>
            <a:ext cx="2697480" cy="295351"/>
          </a:xfrm>
          <a:prstGeom prst="rect">
            <a:avLst/>
          </a:prstGeom>
          <a:noFill/>
          <a:ln/>
        </p:spPr>
        <p:txBody>
          <a:bodyPr wrap="square" lIns="0" tIns="0" rIns="0" bIns="0" rtlCol="0" anchor="ctr"/>
          <a:lstStyle/>
          <a:p>
            <a:pPr marL="0" indent="0">
              <a:buNone/>
            </a:pPr>
            <a:r>
              <a:rPr lang="en-US" sz="1050" dirty="0">
                <a:solidFill>
                  <a:srgbClr val="1A202C"/>
                </a:solidFill>
                <a:latin typeface="Calibri" pitchFamily="34" charset="0"/>
                <a:ea typeface="Calibri" pitchFamily="34" charset="-122"/>
                <a:cs typeface="Calibri" pitchFamily="34" charset="-120"/>
              </a:rPr>
              <a:t>Essence of professional experience. Universal dimensions of organisational life.</a:t>
            </a:r>
            <a:endParaRPr lang="en-US" sz="1050" dirty="0"/>
          </a:p>
        </p:txBody>
      </p:sp>
      <p:sp>
        <p:nvSpPr>
          <p:cNvPr id="69" name="Shape 67"/>
          <p:cNvSpPr/>
          <p:nvPr/>
        </p:nvSpPr>
        <p:spPr>
          <a:xfrm>
            <a:off x="201168" y="3347618"/>
            <a:ext cx="2148840" cy="313639"/>
          </a:xfrm>
          <a:prstGeom prst="rect">
            <a:avLst/>
          </a:prstGeom>
          <a:solidFill>
            <a:srgbClr val="F0F4F8"/>
          </a:solidFill>
          <a:ln w="6350">
            <a:solidFill>
              <a:srgbClr val="CBD5E0"/>
            </a:solidFill>
            <a:prstDash val="solid"/>
          </a:ln>
        </p:spPr>
        <p:txBody>
          <a:bodyPr/>
          <a:lstStyle/>
          <a:p>
            <a:endParaRPr lang="en-GB"/>
          </a:p>
        </p:txBody>
      </p:sp>
      <p:sp>
        <p:nvSpPr>
          <p:cNvPr id="70" name="Text 68"/>
          <p:cNvSpPr/>
          <p:nvPr/>
        </p:nvSpPr>
        <p:spPr>
          <a:xfrm>
            <a:off x="237744" y="3356762"/>
            <a:ext cx="2084832" cy="295351"/>
          </a:xfrm>
          <a:prstGeom prst="rect">
            <a:avLst/>
          </a:prstGeom>
          <a:noFill/>
          <a:ln/>
        </p:spPr>
        <p:txBody>
          <a:bodyPr wrap="square" lIns="0" tIns="0" rIns="0" bIns="0" rtlCol="0" anchor="ctr"/>
          <a:lstStyle/>
          <a:p>
            <a:pPr marL="0" indent="0">
              <a:buNone/>
            </a:pPr>
            <a:r>
              <a:rPr lang="en-US" sz="1050" dirty="0">
                <a:solidFill>
                  <a:srgbClr val="1A202C"/>
                </a:solidFill>
                <a:latin typeface="Calibri" pitchFamily="34" charset="0"/>
                <a:ea typeface="Calibri" pitchFamily="34" charset="-122"/>
                <a:cs typeface="Calibri" pitchFamily="34" charset="-120"/>
              </a:rPr>
              <a:t>Narrative Analysis</a:t>
            </a:r>
            <a:endParaRPr lang="en-US" sz="1050" dirty="0"/>
          </a:p>
        </p:txBody>
      </p:sp>
      <p:sp>
        <p:nvSpPr>
          <p:cNvPr id="71" name="Shape 69"/>
          <p:cNvSpPr/>
          <p:nvPr/>
        </p:nvSpPr>
        <p:spPr>
          <a:xfrm>
            <a:off x="2377440" y="3347618"/>
            <a:ext cx="1920240" cy="313639"/>
          </a:xfrm>
          <a:prstGeom prst="rect">
            <a:avLst/>
          </a:prstGeom>
          <a:solidFill>
            <a:srgbClr val="F0F4F8"/>
          </a:solidFill>
          <a:ln w="6350">
            <a:solidFill>
              <a:srgbClr val="CBD5E0"/>
            </a:solidFill>
            <a:prstDash val="solid"/>
          </a:ln>
        </p:spPr>
        <p:txBody>
          <a:bodyPr/>
          <a:lstStyle/>
          <a:p>
            <a:endParaRPr lang="en-GB"/>
          </a:p>
        </p:txBody>
      </p:sp>
      <p:sp>
        <p:nvSpPr>
          <p:cNvPr id="72" name="Text 70"/>
          <p:cNvSpPr/>
          <p:nvPr/>
        </p:nvSpPr>
        <p:spPr>
          <a:xfrm>
            <a:off x="2414016" y="3356762"/>
            <a:ext cx="1856232" cy="295351"/>
          </a:xfrm>
          <a:prstGeom prst="rect">
            <a:avLst/>
          </a:prstGeom>
          <a:noFill/>
          <a:ln/>
        </p:spPr>
        <p:txBody>
          <a:bodyPr wrap="square" lIns="0" tIns="0" rIns="0" bIns="0" rtlCol="0" anchor="ctr"/>
          <a:lstStyle/>
          <a:p>
            <a:pPr marL="0" indent="0">
              <a:buNone/>
            </a:pPr>
            <a:r>
              <a:rPr lang="en-US" sz="1050" dirty="0">
                <a:solidFill>
                  <a:srgbClr val="1A202C"/>
                </a:solidFill>
                <a:latin typeface="Calibri" pitchFamily="34" charset="0"/>
                <a:ea typeface="Calibri" pitchFamily="34" charset="-122"/>
                <a:cs typeface="Calibri" pitchFamily="34" charset="-120"/>
              </a:rPr>
              <a:t>Riessman (2008);</a:t>
            </a:r>
            <a:endParaRPr lang="en-US" sz="1050" dirty="0"/>
          </a:p>
          <a:p>
            <a:pPr marL="0" indent="0">
              <a:buNone/>
            </a:pPr>
            <a:r>
              <a:rPr lang="en-US" sz="1050" dirty="0">
                <a:solidFill>
                  <a:srgbClr val="1A202C"/>
                </a:solidFill>
                <a:latin typeface="Calibri" pitchFamily="34" charset="0"/>
                <a:ea typeface="Calibri" pitchFamily="34" charset="-122"/>
                <a:cs typeface="Calibri" pitchFamily="34" charset="-120"/>
              </a:rPr>
              <a:t>Polkinghorne</a:t>
            </a:r>
            <a:endParaRPr lang="en-US" sz="1050" dirty="0"/>
          </a:p>
        </p:txBody>
      </p:sp>
      <p:sp>
        <p:nvSpPr>
          <p:cNvPr id="73" name="Shape 71"/>
          <p:cNvSpPr/>
          <p:nvPr/>
        </p:nvSpPr>
        <p:spPr>
          <a:xfrm>
            <a:off x="4325112" y="3347618"/>
            <a:ext cx="1828800" cy="313639"/>
          </a:xfrm>
          <a:prstGeom prst="rect">
            <a:avLst/>
          </a:prstGeom>
          <a:solidFill>
            <a:srgbClr val="F0F4F8"/>
          </a:solidFill>
          <a:ln w="6350">
            <a:solidFill>
              <a:srgbClr val="CBD5E0"/>
            </a:solidFill>
            <a:prstDash val="solid"/>
          </a:ln>
        </p:spPr>
        <p:txBody>
          <a:bodyPr/>
          <a:lstStyle/>
          <a:p>
            <a:endParaRPr lang="en-GB"/>
          </a:p>
        </p:txBody>
      </p:sp>
      <p:sp>
        <p:nvSpPr>
          <p:cNvPr id="74" name="Text 72"/>
          <p:cNvSpPr/>
          <p:nvPr/>
        </p:nvSpPr>
        <p:spPr>
          <a:xfrm>
            <a:off x="4361688" y="3356762"/>
            <a:ext cx="1764792" cy="295351"/>
          </a:xfrm>
          <a:prstGeom prst="rect">
            <a:avLst/>
          </a:prstGeom>
          <a:noFill/>
          <a:ln/>
        </p:spPr>
        <p:txBody>
          <a:bodyPr wrap="square" lIns="0" tIns="0" rIns="0" bIns="0" rtlCol="0" anchor="ctr"/>
          <a:lstStyle/>
          <a:p>
            <a:pPr marL="0" indent="0">
              <a:buNone/>
            </a:pPr>
            <a:r>
              <a:rPr lang="en-US" sz="1050" dirty="0">
                <a:solidFill>
                  <a:srgbClr val="1A202C"/>
                </a:solidFill>
                <a:latin typeface="Calibri" pitchFamily="34" charset="0"/>
                <a:ea typeface="Calibri" pitchFamily="34" charset="-122"/>
                <a:cs typeface="Calibri" pitchFamily="34" charset="-120"/>
              </a:rPr>
              <a:t>Interpretivist /</a:t>
            </a:r>
            <a:endParaRPr lang="en-US" sz="1050" dirty="0"/>
          </a:p>
          <a:p>
            <a:pPr marL="0" indent="0">
              <a:buNone/>
            </a:pPr>
            <a:r>
              <a:rPr lang="en-US" sz="1050" dirty="0">
                <a:solidFill>
                  <a:srgbClr val="1A202C"/>
                </a:solidFill>
                <a:latin typeface="Calibri" pitchFamily="34" charset="0"/>
                <a:ea typeface="Calibri" pitchFamily="34" charset="-122"/>
                <a:cs typeface="Calibri" pitchFamily="34" charset="-120"/>
              </a:rPr>
              <a:t>Constructivist</a:t>
            </a:r>
            <a:endParaRPr lang="en-US" sz="1050" dirty="0"/>
          </a:p>
        </p:txBody>
      </p:sp>
      <p:sp>
        <p:nvSpPr>
          <p:cNvPr id="75" name="Shape 73"/>
          <p:cNvSpPr/>
          <p:nvPr/>
        </p:nvSpPr>
        <p:spPr>
          <a:xfrm>
            <a:off x="6181344" y="3347618"/>
            <a:ext cx="2761488" cy="313639"/>
          </a:xfrm>
          <a:prstGeom prst="rect">
            <a:avLst/>
          </a:prstGeom>
          <a:solidFill>
            <a:srgbClr val="F0F4F8"/>
          </a:solidFill>
          <a:ln w="6350">
            <a:solidFill>
              <a:srgbClr val="CBD5E0"/>
            </a:solidFill>
            <a:prstDash val="solid"/>
          </a:ln>
        </p:spPr>
        <p:txBody>
          <a:bodyPr/>
          <a:lstStyle/>
          <a:p>
            <a:endParaRPr lang="en-GB"/>
          </a:p>
        </p:txBody>
      </p:sp>
      <p:sp>
        <p:nvSpPr>
          <p:cNvPr id="76" name="Text 74"/>
          <p:cNvSpPr/>
          <p:nvPr/>
        </p:nvSpPr>
        <p:spPr>
          <a:xfrm>
            <a:off x="6217920" y="3356762"/>
            <a:ext cx="2697480" cy="295351"/>
          </a:xfrm>
          <a:prstGeom prst="rect">
            <a:avLst/>
          </a:prstGeom>
          <a:noFill/>
          <a:ln/>
        </p:spPr>
        <p:txBody>
          <a:bodyPr wrap="square" lIns="0" tIns="0" rIns="0" bIns="0" rtlCol="0" anchor="ctr"/>
          <a:lstStyle/>
          <a:p>
            <a:pPr marL="0" indent="0">
              <a:buNone/>
            </a:pPr>
            <a:r>
              <a:rPr lang="en-US" sz="1050" dirty="0">
                <a:solidFill>
                  <a:srgbClr val="1A202C"/>
                </a:solidFill>
                <a:latin typeface="Calibri" pitchFamily="34" charset="0"/>
                <a:ea typeface="Calibri" pitchFamily="34" charset="-122"/>
                <a:cs typeface="Calibri" pitchFamily="34" charset="-120"/>
              </a:rPr>
              <a:t>Career histories, change accounts, entrepreneurial stories. Structural or thematic.</a:t>
            </a:r>
            <a:endParaRPr lang="en-US" sz="1050" dirty="0"/>
          </a:p>
        </p:txBody>
      </p:sp>
      <p:sp>
        <p:nvSpPr>
          <p:cNvPr id="77" name="Shape 75"/>
          <p:cNvSpPr/>
          <p:nvPr/>
        </p:nvSpPr>
        <p:spPr>
          <a:xfrm>
            <a:off x="201168" y="3661258"/>
            <a:ext cx="2148840" cy="313639"/>
          </a:xfrm>
          <a:prstGeom prst="rect">
            <a:avLst/>
          </a:prstGeom>
          <a:solidFill>
            <a:srgbClr val="EBF5FA"/>
          </a:solidFill>
          <a:ln w="6350">
            <a:solidFill>
              <a:srgbClr val="CBD5E0"/>
            </a:solidFill>
            <a:prstDash val="solid"/>
          </a:ln>
        </p:spPr>
        <p:txBody>
          <a:bodyPr/>
          <a:lstStyle/>
          <a:p>
            <a:endParaRPr lang="en-GB"/>
          </a:p>
        </p:txBody>
      </p:sp>
      <p:sp>
        <p:nvSpPr>
          <p:cNvPr id="78" name="Text 76"/>
          <p:cNvSpPr/>
          <p:nvPr/>
        </p:nvSpPr>
        <p:spPr>
          <a:xfrm>
            <a:off x="237744" y="3670402"/>
            <a:ext cx="2084832" cy="295351"/>
          </a:xfrm>
          <a:prstGeom prst="rect">
            <a:avLst/>
          </a:prstGeom>
          <a:noFill/>
          <a:ln/>
        </p:spPr>
        <p:txBody>
          <a:bodyPr wrap="square" lIns="0" tIns="0" rIns="0" bIns="0" rtlCol="0" anchor="ctr"/>
          <a:lstStyle/>
          <a:p>
            <a:pPr marL="0" indent="0">
              <a:buNone/>
            </a:pPr>
            <a:r>
              <a:rPr lang="en-US" sz="1050" dirty="0">
                <a:solidFill>
                  <a:srgbClr val="1A202C"/>
                </a:solidFill>
                <a:latin typeface="Calibri" pitchFamily="34" charset="0"/>
                <a:ea typeface="Calibri" pitchFamily="34" charset="-122"/>
                <a:cs typeface="Calibri" pitchFamily="34" charset="-120"/>
              </a:rPr>
              <a:t>Grounded Theory</a:t>
            </a:r>
            <a:endParaRPr lang="en-US" sz="1050" dirty="0"/>
          </a:p>
        </p:txBody>
      </p:sp>
      <p:sp>
        <p:nvSpPr>
          <p:cNvPr id="79" name="Shape 77"/>
          <p:cNvSpPr/>
          <p:nvPr/>
        </p:nvSpPr>
        <p:spPr>
          <a:xfrm>
            <a:off x="2377440" y="3661258"/>
            <a:ext cx="1920240" cy="313639"/>
          </a:xfrm>
          <a:prstGeom prst="rect">
            <a:avLst/>
          </a:prstGeom>
          <a:solidFill>
            <a:srgbClr val="EBF5FA"/>
          </a:solidFill>
          <a:ln w="6350">
            <a:solidFill>
              <a:srgbClr val="CBD5E0"/>
            </a:solidFill>
            <a:prstDash val="solid"/>
          </a:ln>
        </p:spPr>
        <p:txBody>
          <a:bodyPr/>
          <a:lstStyle/>
          <a:p>
            <a:endParaRPr lang="en-GB"/>
          </a:p>
        </p:txBody>
      </p:sp>
      <p:sp>
        <p:nvSpPr>
          <p:cNvPr id="80" name="Text 78"/>
          <p:cNvSpPr/>
          <p:nvPr/>
        </p:nvSpPr>
        <p:spPr>
          <a:xfrm>
            <a:off x="2414016" y="3670402"/>
            <a:ext cx="1856232" cy="295351"/>
          </a:xfrm>
          <a:prstGeom prst="rect">
            <a:avLst/>
          </a:prstGeom>
          <a:noFill/>
          <a:ln/>
        </p:spPr>
        <p:txBody>
          <a:bodyPr wrap="square" lIns="0" tIns="0" rIns="0" bIns="0" rtlCol="0" anchor="ctr"/>
          <a:lstStyle/>
          <a:p>
            <a:pPr marL="0" indent="0">
              <a:buNone/>
            </a:pPr>
            <a:r>
              <a:rPr lang="en-US" sz="1050" dirty="0">
                <a:solidFill>
                  <a:srgbClr val="1A202C"/>
                </a:solidFill>
                <a:latin typeface="Calibri" pitchFamily="34" charset="0"/>
                <a:ea typeface="Calibri" pitchFamily="34" charset="-122"/>
                <a:cs typeface="Calibri" pitchFamily="34" charset="-120"/>
              </a:rPr>
              <a:t>Glaser &amp; Strauss</a:t>
            </a:r>
            <a:endParaRPr lang="en-US" sz="1050" dirty="0"/>
          </a:p>
          <a:p>
            <a:pPr marL="0" indent="0">
              <a:buNone/>
            </a:pPr>
            <a:r>
              <a:rPr lang="en-US" sz="1050" dirty="0">
                <a:solidFill>
                  <a:srgbClr val="1A202C"/>
                </a:solidFill>
                <a:latin typeface="Calibri" pitchFamily="34" charset="0"/>
                <a:ea typeface="Calibri" pitchFamily="34" charset="-122"/>
                <a:cs typeface="Calibri" pitchFamily="34" charset="-120"/>
              </a:rPr>
              <a:t>(1967); Charmaz</a:t>
            </a:r>
            <a:endParaRPr lang="en-US" sz="1050" dirty="0"/>
          </a:p>
        </p:txBody>
      </p:sp>
      <p:sp>
        <p:nvSpPr>
          <p:cNvPr id="81" name="Shape 79"/>
          <p:cNvSpPr/>
          <p:nvPr/>
        </p:nvSpPr>
        <p:spPr>
          <a:xfrm>
            <a:off x="4325112" y="3661258"/>
            <a:ext cx="1828800" cy="313639"/>
          </a:xfrm>
          <a:prstGeom prst="rect">
            <a:avLst/>
          </a:prstGeom>
          <a:solidFill>
            <a:srgbClr val="EBF5FA"/>
          </a:solidFill>
          <a:ln w="6350">
            <a:solidFill>
              <a:srgbClr val="CBD5E0"/>
            </a:solidFill>
            <a:prstDash val="solid"/>
          </a:ln>
        </p:spPr>
        <p:txBody>
          <a:bodyPr/>
          <a:lstStyle/>
          <a:p>
            <a:endParaRPr lang="en-GB"/>
          </a:p>
        </p:txBody>
      </p:sp>
      <p:sp>
        <p:nvSpPr>
          <p:cNvPr id="82" name="Text 80"/>
          <p:cNvSpPr/>
          <p:nvPr/>
        </p:nvSpPr>
        <p:spPr>
          <a:xfrm>
            <a:off x="4361688" y="3670402"/>
            <a:ext cx="1764792" cy="295351"/>
          </a:xfrm>
          <a:prstGeom prst="rect">
            <a:avLst/>
          </a:prstGeom>
          <a:noFill/>
          <a:ln/>
        </p:spPr>
        <p:txBody>
          <a:bodyPr wrap="square" lIns="0" tIns="0" rIns="0" bIns="0" rtlCol="0" anchor="ctr"/>
          <a:lstStyle/>
          <a:p>
            <a:pPr marL="0" indent="0">
              <a:buNone/>
            </a:pPr>
            <a:r>
              <a:rPr lang="en-US" sz="1050" dirty="0">
                <a:solidFill>
                  <a:srgbClr val="1A202C"/>
                </a:solidFill>
                <a:latin typeface="Calibri" pitchFamily="34" charset="0"/>
                <a:ea typeface="Calibri" pitchFamily="34" charset="-122"/>
                <a:cs typeface="Calibri" pitchFamily="34" charset="-120"/>
              </a:rPr>
              <a:t>Inductive /</a:t>
            </a:r>
            <a:endParaRPr lang="en-US" sz="1050" dirty="0"/>
          </a:p>
          <a:p>
            <a:pPr marL="0" indent="0">
              <a:buNone/>
            </a:pPr>
            <a:r>
              <a:rPr lang="en-US" sz="1050" dirty="0">
                <a:solidFill>
                  <a:srgbClr val="1A202C"/>
                </a:solidFill>
                <a:latin typeface="Calibri" pitchFamily="34" charset="0"/>
                <a:ea typeface="Calibri" pitchFamily="34" charset="-122"/>
                <a:cs typeface="Calibri" pitchFamily="34" charset="-120"/>
              </a:rPr>
              <a:t>Constructivist</a:t>
            </a:r>
            <a:endParaRPr lang="en-US" sz="1050" dirty="0"/>
          </a:p>
        </p:txBody>
      </p:sp>
      <p:sp>
        <p:nvSpPr>
          <p:cNvPr id="83" name="Shape 81"/>
          <p:cNvSpPr/>
          <p:nvPr/>
        </p:nvSpPr>
        <p:spPr>
          <a:xfrm>
            <a:off x="6181344" y="3661258"/>
            <a:ext cx="2761488" cy="313639"/>
          </a:xfrm>
          <a:prstGeom prst="rect">
            <a:avLst/>
          </a:prstGeom>
          <a:solidFill>
            <a:srgbClr val="EBF5FA"/>
          </a:solidFill>
          <a:ln w="6350">
            <a:solidFill>
              <a:srgbClr val="CBD5E0"/>
            </a:solidFill>
            <a:prstDash val="solid"/>
          </a:ln>
        </p:spPr>
        <p:txBody>
          <a:bodyPr/>
          <a:lstStyle/>
          <a:p>
            <a:endParaRPr lang="en-GB"/>
          </a:p>
        </p:txBody>
      </p:sp>
      <p:sp>
        <p:nvSpPr>
          <p:cNvPr id="84" name="Text 82"/>
          <p:cNvSpPr/>
          <p:nvPr/>
        </p:nvSpPr>
        <p:spPr>
          <a:xfrm>
            <a:off x="6217920" y="3670402"/>
            <a:ext cx="2697480" cy="295351"/>
          </a:xfrm>
          <a:prstGeom prst="rect">
            <a:avLst/>
          </a:prstGeom>
          <a:noFill/>
          <a:ln/>
        </p:spPr>
        <p:txBody>
          <a:bodyPr wrap="square" lIns="0" tIns="0" rIns="0" bIns="0" rtlCol="0" anchor="ctr"/>
          <a:lstStyle/>
          <a:p>
            <a:pPr marL="0" indent="0">
              <a:buNone/>
            </a:pPr>
            <a:r>
              <a:rPr lang="en-US" sz="1050" dirty="0">
                <a:solidFill>
                  <a:srgbClr val="1A202C"/>
                </a:solidFill>
                <a:latin typeface="Calibri" pitchFamily="34" charset="0"/>
                <a:ea typeface="Calibri" pitchFamily="34" charset="-122"/>
                <a:cs typeface="Calibri" pitchFamily="34" charset="-120"/>
              </a:rPr>
              <a:t>Theory generation: new models of organisational behaviour, management processes.</a:t>
            </a:r>
            <a:endParaRPr lang="en-US" sz="1050" dirty="0"/>
          </a:p>
        </p:txBody>
      </p:sp>
      <p:sp>
        <p:nvSpPr>
          <p:cNvPr id="85" name="Shape 83"/>
          <p:cNvSpPr/>
          <p:nvPr/>
        </p:nvSpPr>
        <p:spPr>
          <a:xfrm>
            <a:off x="201168" y="3974897"/>
            <a:ext cx="2148840" cy="313639"/>
          </a:xfrm>
          <a:prstGeom prst="rect">
            <a:avLst/>
          </a:prstGeom>
          <a:solidFill>
            <a:srgbClr val="F0F4F8"/>
          </a:solidFill>
          <a:ln w="6350">
            <a:solidFill>
              <a:srgbClr val="CBD5E0"/>
            </a:solidFill>
            <a:prstDash val="solid"/>
          </a:ln>
        </p:spPr>
        <p:txBody>
          <a:bodyPr/>
          <a:lstStyle/>
          <a:p>
            <a:endParaRPr lang="en-GB"/>
          </a:p>
        </p:txBody>
      </p:sp>
      <p:sp>
        <p:nvSpPr>
          <p:cNvPr id="86" name="Text 84"/>
          <p:cNvSpPr/>
          <p:nvPr/>
        </p:nvSpPr>
        <p:spPr>
          <a:xfrm>
            <a:off x="237744" y="3984041"/>
            <a:ext cx="2084832" cy="295351"/>
          </a:xfrm>
          <a:prstGeom prst="rect">
            <a:avLst/>
          </a:prstGeom>
          <a:noFill/>
          <a:ln/>
        </p:spPr>
        <p:txBody>
          <a:bodyPr wrap="square" lIns="0" tIns="0" rIns="0" bIns="0" rtlCol="0" anchor="ctr"/>
          <a:lstStyle/>
          <a:p>
            <a:pPr marL="0" indent="0">
              <a:buNone/>
            </a:pPr>
            <a:r>
              <a:rPr lang="en-US" sz="1050" dirty="0">
                <a:solidFill>
                  <a:srgbClr val="1A202C"/>
                </a:solidFill>
                <a:latin typeface="Calibri" pitchFamily="34" charset="0"/>
                <a:ea typeface="Calibri" pitchFamily="34" charset="-122"/>
                <a:cs typeface="Calibri" pitchFamily="34" charset="-120"/>
              </a:rPr>
              <a:t>Discourse / CDA</a:t>
            </a:r>
            <a:endParaRPr lang="en-US" sz="1050" dirty="0"/>
          </a:p>
        </p:txBody>
      </p:sp>
      <p:sp>
        <p:nvSpPr>
          <p:cNvPr id="87" name="Shape 85"/>
          <p:cNvSpPr/>
          <p:nvPr/>
        </p:nvSpPr>
        <p:spPr>
          <a:xfrm>
            <a:off x="2377440" y="3974897"/>
            <a:ext cx="1920240" cy="313639"/>
          </a:xfrm>
          <a:prstGeom prst="rect">
            <a:avLst/>
          </a:prstGeom>
          <a:solidFill>
            <a:srgbClr val="F0F4F8"/>
          </a:solidFill>
          <a:ln w="6350">
            <a:solidFill>
              <a:srgbClr val="CBD5E0"/>
            </a:solidFill>
            <a:prstDash val="solid"/>
          </a:ln>
        </p:spPr>
        <p:txBody>
          <a:bodyPr/>
          <a:lstStyle/>
          <a:p>
            <a:endParaRPr lang="en-GB"/>
          </a:p>
        </p:txBody>
      </p:sp>
      <p:sp>
        <p:nvSpPr>
          <p:cNvPr id="88" name="Text 86"/>
          <p:cNvSpPr/>
          <p:nvPr/>
        </p:nvSpPr>
        <p:spPr>
          <a:xfrm>
            <a:off x="2414016" y="3984041"/>
            <a:ext cx="1856232" cy="295351"/>
          </a:xfrm>
          <a:prstGeom prst="rect">
            <a:avLst/>
          </a:prstGeom>
          <a:noFill/>
          <a:ln/>
        </p:spPr>
        <p:txBody>
          <a:bodyPr wrap="square" lIns="0" tIns="0" rIns="0" bIns="0" rtlCol="0" anchor="ctr"/>
          <a:lstStyle/>
          <a:p>
            <a:pPr marL="0" indent="0">
              <a:buNone/>
            </a:pPr>
            <a:r>
              <a:rPr lang="en-US" sz="1050" dirty="0">
                <a:solidFill>
                  <a:srgbClr val="1A202C"/>
                </a:solidFill>
                <a:latin typeface="Calibri" pitchFamily="34" charset="0"/>
                <a:ea typeface="Calibri" pitchFamily="34" charset="-122"/>
                <a:cs typeface="Calibri" pitchFamily="34" charset="-120"/>
              </a:rPr>
              <a:t>Fairclough (2003);</a:t>
            </a:r>
            <a:endParaRPr lang="en-US" sz="1050" dirty="0"/>
          </a:p>
          <a:p>
            <a:pPr marL="0" indent="0">
              <a:buNone/>
            </a:pPr>
            <a:r>
              <a:rPr lang="en-US" sz="1050" dirty="0">
                <a:solidFill>
                  <a:srgbClr val="1A202C"/>
                </a:solidFill>
                <a:latin typeface="Calibri" pitchFamily="34" charset="0"/>
                <a:ea typeface="Calibri" pitchFamily="34" charset="-122"/>
                <a:cs typeface="Calibri" pitchFamily="34" charset="-120"/>
              </a:rPr>
              <a:t>van Dijk (1993)</a:t>
            </a:r>
            <a:endParaRPr lang="en-US" sz="1050" dirty="0"/>
          </a:p>
        </p:txBody>
      </p:sp>
      <p:sp>
        <p:nvSpPr>
          <p:cNvPr id="89" name="Shape 87"/>
          <p:cNvSpPr/>
          <p:nvPr/>
        </p:nvSpPr>
        <p:spPr>
          <a:xfrm>
            <a:off x="4325112" y="3974897"/>
            <a:ext cx="1828800" cy="313639"/>
          </a:xfrm>
          <a:prstGeom prst="rect">
            <a:avLst/>
          </a:prstGeom>
          <a:solidFill>
            <a:srgbClr val="F0F4F8"/>
          </a:solidFill>
          <a:ln w="6350">
            <a:solidFill>
              <a:srgbClr val="CBD5E0"/>
            </a:solidFill>
            <a:prstDash val="solid"/>
          </a:ln>
        </p:spPr>
        <p:txBody>
          <a:bodyPr/>
          <a:lstStyle/>
          <a:p>
            <a:endParaRPr lang="en-GB"/>
          </a:p>
        </p:txBody>
      </p:sp>
      <p:sp>
        <p:nvSpPr>
          <p:cNvPr id="90" name="Text 88"/>
          <p:cNvSpPr/>
          <p:nvPr/>
        </p:nvSpPr>
        <p:spPr>
          <a:xfrm>
            <a:off x="4361688" y="3984041"/>
            <a:ext cx="1764792" cy="295351"/>
          </a:xfrm>
          <a:prstGeom prst="rect">
            <a:avLst/>
          </a:prstGeom>
          <a:noFill/>
          <a:ln/>
        </p:spPr>
        <p:txBody>
          <a:bodyPr wrap="square" lIns="0" tIns="0" rIns="0" bIns="0" rtlCol="0" anchor="ctr"/>
          <a:lstStyle/>
          <a:p>
            <a:pPr marL="0" indent="0">
              <a:buNone/>
            </a:pPr>
            <a:r>
              <a:rPr lang="en-US" sz="1050" dirty="0">
                <a:solidFill>
                  <a:srgbClr val="1A202C"/>
                </a:solidFill>
                <a:latin typeface="Calibri" pitchFamily="34" charset="0"/>
                <a:ea typeface="Calibri" pitchFamily="34" charset="-122"/>
                <a:cs typeface="Calibri" pitchFamily="34" charset="-120"/>
              </a:rPr>
              <a:t>Interpretivist /</a:t>
            </a:r>
            <a:endParaRPr lang="en-US" sz="1050" dirty="0"/>
          </a:p>
          <a:p>
            <a:pPr marL="0" indent="0">
              <a:buNone/>
            </a:pPr>
            <a:r>
              <a:rPr lang="en-US" sz="1050" dirty="0">
                <a:solidFill>
                  <a:srgbClr val="1A202C"/>
                </a:solidFill>
                <a:latin typeface="Calibri" pitchFamily="34" charset="0"/>
                <a:ea typeface="Calibri" pitchFamily="34" charset="-122"/>
                <a:cs typeface="Calibri" pitchFamily="34" charset="-120"/>
              </a:rPr>
              <a:t>Critical</a:t>
            </a:r>
            <a:endParaRPr lang="en-US" sz="1050" dirty="0"/>
          </a:p>
        </p:txBody>
      </p:sp>
      <p:sp>
        <p:nvSpPr>
          <p:cNvPr id="91" name="Shape 89"/>
          <p:cNvSpPr/>
          <p:nvPr/>
        </p:nvSpPr>
        <p:spPr>
          <a:xfrm>
            <a:off x="6181344" y="3974897"/>
            <a:ext cx="2761488" cy="313639"/>
          </a:xfrm>
          <a:prstGeom prst="rect">
            <a:avLst/>
          </a:prstGeom>
          <a:solidFill>
            <a:srgbClr val="F0F4F8"/>
          </a:solidFill>
          <a:ln w="6350">
            <a:solidFill>
              <a:srgbClr val="CBD5E0"/>
            </a:solidFill>
            <a:prstDash val="solid"/>
          </a:ln>
        </p:spPr>
        <p:txBody>
          <a:bodyPr/>
          <a:lstStyle/>
          <a:p>
            <a:endParaRPr lang="en-GB"/>
          </a:p>
        </p:txBody>
      </p:sp>
      <p:sp>
        <p:nvSpPr>
          <p:cNvPr id="92" name="Text 90"/>
          <p:cNvSpPr/>
          <p:nvPr/>
        </p:nvSpPr>
        <p:spPr>
          <a:xfrm>
            <a:off x="6217920" y="3984041"/>
            <a:ext cx="2697480" cy="295351"/>
          </a:xfrm>
          <a:prstGeom prst="rect">
            <a:avLst/>
          </a:prstGeom>
          <a:noFill/>
          <a:ln/>
        </p:spPr>
        <p:txBody>
          <a:bodyPr wrap="square" lIns="0" tIns="0" rIns="0" bIns="0" rtlCol="0" anchor="ctr"/>
          <a:lstStyle/>
          <a:p>
            <a:pPr marL="0" indent="0">
              <a:buNone/>
            </a:pPr>
            <a:r>
              <a:rPr lang="en-US" sz="1050" dirty="0">
                <a:solidFill>
                  <a:srgbClr val="1A202C"/>
                </a:solidFill>
                <a:latin typeface="Calibri" pitchFamily="34" charset="0"/>
                <a:ea typeface="Calibri" pitchFamily="34" charset="-122"/>
                <a:cs typeface="Calibri" pitchFamily="34" charset="-120"/>
              </a:rPr>
              <a:t>Corporate communications, ESG reports, leadership discourse, power in organisations.</a:t>
            </a:r>
            <a:endParaRPr lang="en-US" sz="1050" dirty="0"/>
          </a:p>
        </p:txBody>
      </p:sp>
      <p:sp>
        <p:nvSpPr>
          <p:cNvPr id="93" name="Shape 91"/>
          <p:cNvSpPr/>
          <p:nvPr/>
        </p:nvSpPr>
        <p:spPr>
          <a:xfrm>
            <a:off x="201168" y="4288536"/>
            <a:ext cx="2148840" cy="313639"/>
          </a:xfrm>
          <a:prstGeom prst="rect">
            <a:avLst/>
          </a:prstGeom>
          <a:solidFill>
            <a:srgbClr val="EBF5FA"/>
          </a:solidFill>
          <a:ln w="6350">
            <a:solidFill>
              <a:srgbClr val="CBD5E0"/>
            </a:solidFill>
            <a:prstDash val="solid"/>
          </a:ln>
        </p:spPr>
        <p:txBody>
          <a:bodyPr/>
          <a:lstStyle/>
          <a:p>
            <a:endParaRPr lang="en-GB"/>
          </a:p>
        </p:txBody>
      </p:sp>
      <p:sp>
        <p:nvSpPr>
          <p:cNvPr id="94" name="Text 92"/>
          <p:cNvSpPr/>
          <p:nvPr/>
        </p:nvSpPr>
        <p:spPr>
          <a:xfrm>
            <a:off x="237744" y="4297680"/>
            <a:ext cx="2084832" cy="295351"/>
          </a:xfrm>
          <a:prstGeom prst="rect">
            <a:avLst/>
          </a:prstGeom>
          <a:noFill/>
          <a:ln/>
        </p:spPr>
        <p:txBody>
          <a:bodyPr wrap="square" lIns="0" tIns="0" rIns="0" bIns="0" rtlCol="0" anchor="ctr"/>
          <a:lstStyle/>
          <a:p>
            <a:pPr marL="0" indent="0">
              <a:buNone/>
            </a:pPr>
            <a:r>
              <a:rPr lang="en-US" sz="1050" dirty="0">
                <a:solidFill>
                  <a:srgbClr val="1A202C"/>
                </a:solidFill>
                <a:latin typeface="Calibri" pitchFamily="34" charset="0"/>
                <a:ea typeface="Calibri" pitchFamily="34" charset="-122"/>
                <a:cs typeface="Calibri" pitchFamily="34" charset="-120"/>
              </a:rPr>
              <a:t>Conversation Analysis</a:t>
            </a:r>
            <a:endParaRPr lang="en-US" sz="1050" dirty="0"/>
          </a:p>
        </p:txBody>
      </p:sp>
      <p:sp>
        <p:nvSpPr>
          <p:cNvPr id="95" name="Shape 93"/>
          <p:cNvSpPr/>
          <p:nvPr/>
        </p:nvSpPr>
        <p:spPr>
          <a:xfrm>
            <a:off x="2377440" y="4288536"/>
            <a:ext cx="1920240" cy="313639"/>
          </a:xfrm>
          <a:prstGeom prst="rect">
            <a:avLst/>
          </a:prstGeom>
          <a:solidFill>
            <a:srgbClr val="EBF5FA"/>
          </a:solidFill>
          <a:ln w="6350">
            <a:solidFill>
              <a:srgbClr val="CBD5E0"/>
            </a:solidFill>
            <a:prstDash val="solid"/>
          </a:ln>
        </p:spPr>
        <p:txBody>
          <a:bodyPr/>
          <a:lstStyle/>
          <a:p>
            <a:endParaRPr lang="en-GB"/>
          </a:p>
        </p:txBody>
      </p:sp>
      <p:sp>
        <p:nvSpPr>
          <p:cNvPr id="96" name="Text 94"/>
          <p:cNvSpPr/>
          <p:nvPr/>
        </p:nvSpPr>
        <p:spPr>
          <a:xfrm>
            <a:off x="2414016" y="4297680"/>
            <a:ext cx="1856232" cy="295351"/>
          </a:xfrm>
          <a:prstGeom prst="rect">
            <a:avLst/>
          </a:prstGeom>
          <a:noFill/>
          <a:ln/>
        </p:spPr>
        <p:txBody>
          <a:bodyPr wrap="square" lIns="0" tIns="0" rIns="0" bIns="0" rtlCol="0" anchor="ctr"/>
          <a:lstStyle/>
          <a:p>
            <a:pPr marL="0" indent="0">
              <a:buNone/>
            </a:pPr>
            <a:r>
              <a:rPr lang="en-US" sz="1050" dirty="0">
                <a:solidFill>
                  <a:srgbClr val="1A202C"/>
                </a:solidFill>
                <a:latin typeface="Calibri" pitchFamily="34" charset="0"/>
                <a:ea typeface="Calibri" pitchFamily="34" charset="-122"/>
                <a:cs typeface="Calibri" pitchFamily="34" charset="-120"/>
              </a:rPr>
              <a:t>Sacks et al.</a:t>
            </a:r>
            <a:endParaRPr lang="en-US" sz="1050" dirty="0"/>
          </a:p>
          <a:p>
            <a:pPr marL="0" indent="0">
              <a:buNone/>
            </a:pPr>
            <a:r>
              <a:rPr lang="en-US" sz="1050" dirty="0">
                <a:solidFill>
                  <a:srgbClr val="1A202C"/>
                </a:solidFill>
                <a:latin typeface="Calibri" pitchFamily="34" charset="0"/>
                <a:ea typeface="Calibri" pitchFamily="34" charset="-122"/>
                <a:cs typeface="Calibri" pitchFamily="34" charset="-120"/>
              </a:rPr>
              <a:t>(1974)</a:t>
            </a:r>
            <a:endParaRPr lang="en-US" sz="1050" dirty="0"/>
          </a:p>
        </p:txBody>
      </p:sp>
      <p:sp>
        <p:nvSpPr>
          <p:cNvPr id="97" name="Shape 95"/>
          <p:cNvSpPr/>
          <p:nvPr/>
        </p:nvSpPr>
        <p:spPr>
          <a:xfrm>
            <a:off x="4325112" y="4288536"/>
            <a:ext cx="1828800" cy="313639"/>
          </a:xfrm>
          <a:prstGeom prst="rect">
            <a:avLst/>
          </a:prstGeom>
          <a:solidFill>
            <a:srgbClr val="EBF5FA"/>
          </a:solidFill>
          <a:ln w="6350">
            <a:solidFill>
              <a:srgbClr val="CBD5E0"/>
            </a:solidFill>
            <a:prstDash val="solid"/>
          </a:ln>
        </p:spPr>
        <p:txBody>
          <a:bodyPr/>
          <a:lstStyle/>
          <a:p>
            <a:endParaRPr lang="en-GB"/>
          </a:p>
        </p:txBody>
      </p:sp>
      <p:sp>
        <p:nvSpPr>
          <p:cNvPr id="98" name="Text 96"/>
          <p:cNvSpPr/>
          <p:nvPr/>
        </p:nvSpPr>
        <p:spPr>
          <a:xfrm>
            <a:off x="4361688" y="4297680"/>
            <a:ext cx="1764792" cy="295351"/>
          </a:xfrm>
          <a:prstGeom prst="rect">
            <a:avLst/>
          </a:prstGeom>
          <a:noFill/>
          <a:ln/>
        </p:spPr>
        <p:txBody>
          <a:bodyPr wrap="square" lIns="0" tIns="0" rIns="0" bIns="0" rtlCol="0" anchor="ctr"/>
          <a:lstStyle/>
          <a:p>
            <a:pPr marL="0" indent="0">
              <a:buNone/>
            </a:pPr>
            <a:r>
              <a:rPr lang="en-US" sz="1050" dirty="0">
                <a:solidFill>
                  <a:srgbClr val="1A202C"/>
                </a:solidFill>
                <a:latin typeface="Calibri" pitchFamily="34" charset="0"/>
                <a:ea typeface="Calibri" pitchFamily="34" charset="-122"/>
                <a:cs typeface="Calibri" pitchFamily="34" charset="-120"/>
              </a:rPr>
              <a:t>Ethnomethodological</a:t>
            </a:r>
            <a:endParaRPr lang="en-US" sz="1050" dirty="0"/>
          </a:p>
        </p:txBody>
      </p:sp>
      <p:sp>
        <p:nvSpPr>
          <p:cNvPr id="99" name="Shape 97"/>
          <p:cNvSpPr/>
          <p:nvPr/>
        </p:nvSpPr>
        <p:spPr>
          <a:xfrm>
            <a:off x="6181344" y="4288536"/>
            <a:ext cx="2761488" cy="313639"/>
          </a:xfrm>
          <a:prstGeom prst="rect">
            <a:avLst/>
          </a:prstGeom>
          <a:solidFill>
            <a:srgbClr val="EBF5FA"/>
          </a:solidFill>
          <a:ln w="6350">
            <a:solidFill>
              <a:srgbClr val="CBD5E0"/>
            </a:solidFill>
            <a:prstDash val="solid"/>
          </a:ln>
        </p:spPr>
        <p:txBody>
          <a:bodyPr/>
          <a:lstStyle/>
          <a:p>
            <a:endParaRPr lang="en-GB"/>
          </a:p>
        </p:txBody>
      </p:sp>
      <p:sp>
        <p:nvSpPr>
          <p:cNvPr id="100" name="Text 98"/>
          <p:cNvSpPr/>
          <p:nvPr/>
        </p:nvSpPr>
        <p:spPr>
          <a:xfrm>
            <a:off x="6217920" y="4297680"/>
            <a:ext cx="2697480" cy="295351"/>
          </a:xfrm>
          <a:prstGeom prst="rect">
            <a:avLst/>
          </a:prstGeom>
          <a:noFill/>
          <a:ln/>
        </p:spPr>
        <p:txBody>
          <a:bodyPr wrap="square" lIns="0" tIns="0" rIns="0" bIns="0" rtlCol="0" anchor="ctr"/>
          <a:lstStyle/>
          <a:p>
            <a:pPr marL="0" indent="0">
              <a:buNone/>
            </a:pPr>
            <a:r>
              <a:rPr lang="en-US" sz="1050" dirty="0">
                <a:solidFill>
                  <a:srgbClr val="1A202C"/>
                </a:solidFill>
                <a:latin typeface="Calibri" pitchFamily="34" charset="0"/>
                <a:ea typeface="Calibri" pitchFamily="34" charset="-122"/>
                <a:cs typeface="Calibri" pitchFamily="34" charset="-120"/>
              </a:rPr>
              <a:t>Naturally occurring organisational talk, meetings, customer service interactions.</a:t>
            </a:r>
            <a:endParaRPr lang="en-US" sz="1050" dirty="0"/>
          </a:p>
        </p:txBody>
      </p:sp>
      <p:sp>
        <p:nvSpPr>
          <p:cNvPr id="101" name="Shape 99"/>
          <p:cNvSpPr/>
          <p:nvPr/>
        </p:nvSpPr>
        <p:spPr>
          <a:xfrm>
            <a:off x="201168" y="4602175"/>
            <a:ext cx="2148840" cy="313639"/>
          </a:xfrm>
          <a:prstGeom prst="rect">
            <a:avLst/>
          </a:prstGeom>
          <a:solidFill>
            <a:srgbClr val="F0F4F8"/>
          </a:solidFill>
          <a:ln w="6350">
            <a:solidFill>
              <a:srgbClr val="CBD5E0"/>
            </a:solidFill>
            <a:prstDash val="solid"/>
          </a:ln>
        </p:spPr>
        <p:txBody>
          <a:bodyPr/>
          <a:lstStyle/>
          <a:p>
            <a:endParaRPr lang="en-GB"/>
          </a:p>
        </p:txBody>
      </p:sp>
      <p:sp>
        <p:nvSpPr>
          <p:cNvPr id="102" name="Text 100"/>
          <p:cNvSpPr/>
          <p:nvPr/>
        </p:nvSpPr>
        <p:spPr>
          <a:xfrm>
            <a:off x="237744" y="4611319"/>
            <a:ext cx="2084832" cy="295351"/>
          </a:xfrm>
          <a:prstGeom prst="rect">
            <a:avLst/>
          </a:prstGeom>
          <a:noFill/>
          <a:ln/>
        </p:spPr>
        <p:txBody>
          <a:bodyPr wrap="square" lIns="0" tIns="0" rIns="0" bIns="0" rtlCol="0" anchor="ctr"/>
          <a:lstStyle/>
          <a:p>
            <a:pPr marL="0" indent="0">
              <a:buNone/>
            </a:pPr>
            <a:r>
              <a:rPr lang="en-US" sz="1050" dirty="0">
                <a:solidFill>
                  <a:srgbClr val="1A202C"/>
                </a:solidFill>
                <a:latin typeface="Calibri" pitchFamily="34" charset="0"/>
                <a:ea typeface="Calibri" pitchFamily="34" charset="-122"/>
                <a:cs typeface="Calibri" pitchFamily="34" charset="-120"/>
              </a:rPr>
              <a:t>Qualitative Content</a:t>
            </a:r>
            <a:endParaRPr lang="en-US" sz="1050" dirty="0"/>
          </a:p>
          <a:p>
            <a:pPr marL="0" indent="0">
              <a:buNone/>
            </a:pPr>
            <a:r>
              <a:rPr lang="en-US" sz="1050" dirty="0">
                <a:solidFill>
                  <a:srgbClr val="1A202C"/>
                </a:solidFill>
                <a:latin typeface="Calibri" pitchFamily="34" charset="0"/>
                <a:ea typeface="Calibri" pitchFamily="34" charset="-122"/>
                <a:cs typeface="Calibri" pitchFamily="34" charset="-120"/>
              </a:rPr>
              <a:t>Analysis</a:t>
            </a:r>
            <a:endParaRPr lang="en-US" sz="1050" dirty="0"/>
          </a:p>
        </p:txBody>
      </p:sp>
      <p:sp>
        <p:nvSpPr>
          <p:cNvPr id="103" name="Shape 101"/>
          <p:cNvSpPr/>
          <p:nvPr/>
        </p:nvSpPr>
        <p:spPr>
          <a:xfrm>
            <a:off x="2377440" y="4602175"/>
            <a:ext cx="1920240" cy="313639"/>
          </a:xfrm>
          <a:prstGeom prst="rect">
            <a:avLst/>
          </a:prstGeom>
          <a:solidFill>
            <a:srgbClr val="F0F4F8"/>
          </a:solidFill>
          <a:ln w="6350">
            <a:solidFill>
              <a:srgbClr val="CBD5E0"/>
            </a:solidFill>
            <a:prstDash val="solid"/>
          </a:ln>
        </p:spPr>
        <p:txBody>
          <a:bodyPr/>
          <a:lstStyle/>
          <a:p>
            <a:endParaRPr lang="en-GB"/>
          </a:p>
        </p:txBody>
      </p:sp>
      <p:sp>
        <p:nvSpPr>
          <p:cNvPr id="104" name="Text 102"/>
          <p:cNvSpPr/>
          <p:nvPr/>
        </p:nvSpPr>
        <p:spPr>
          <a:xfrm>
            <a:off x="2414016" y="4611319"/>
            <a:ext cx="1856232" cy="295351"/>
          </a:xfrm>
          <a:prstGeom prst="rect">
            <a:avLst/>
          </a:prstGeom>
          <a:noFill/>
          <a:ln/>
        </p:spPr>
        <p:txBody>
          <a:bodyPr wrap="square" lIns="0" tIns="0" rIns="0" bIns="0" rtlCol="0" anchor="ctr"/>
          <a:lstStyle/>
          <a:p>
            <a:pPr marL="0" indent="0">
              <a:buNone/>
            </a:pPr>
            <a:r>
              <a:rPr lang="en-US" sz="1050" dirty="0">
                <a:solidFill>
                  <a:srgbClr val="1A202C"/>
                </a:solidFill>
                <a:latin typeface="Calibri" pitchFamily="34" charset="0"/>
                <a:ea typeface="Calibri" pitchFamily="34" charset="-122"/>
                <a:cs typeface="Calibri" pitchFamily="34" charset="-120"/>
              </a:rPr>
              <a:t>Krippendorff</a:t>
            </a:r>
            <a:endParaRPr lang="en-US" sz="1050" dirty="0"/>
          </a:p>
          <a:p>
            <a:pPr marL="0" indent="0">
              <a:buNone/>
            </a:pPr>
            <a:r>
              <a:rPr lang="en-US" sz="1050" dirty="0">
                <a:solidFill>
                  <a:srgbClr val="1A202C"/>
                </a:solidFill>
                <a:latin typeface="Calibri" pitchFamily="34" charset="0"/>
                <a:ea typeface="Calibri" pitchFamily="34" charset="-122"/>
                <a:cs typeface="Calibri" pitchFamily="34" charset="-120"/>
              </a:rPr>
              <a:t>(2018)</a:t>
            </a:r>
            <a:endParaRPr lang="en-US" sz="1050" dirty="0"/>
          </a:p>
        </p:txBody>
      </p:sp>
      <p:sp>
        <p:nvSpPr>
          <p:cNvPr id="105" name="Shape 103"/>
          <p:cNvSpPr/>
          <p:nvPr/>
        </p:nvSpPr>
        <p:spPr>
          <a:xfrm>
            <a:off x="4325112" y="4602175"/>
            <a:ext cx="1828800" cy="313639"/>
          </a:xfrm>
          <a:prstGeom prst="rect">
            <a:avLst/>
          </a:prstGeom>
          <a:solidFill>
            <a:srgbClr val="F0F4F8"/>
          </a:solidFill>
          <a:ln w="6350">
            <a:solidFill>
              <a:srgbClr val="CBD5E0"/>
            </a:solidFill>
            <a:prstDash val="solid"/>
          </a:ln>
        </p:spPr>
        <p:txBody>
          <a:bodyPr/>
          <a:lstStyle/>
          <a:p>
            <a:endParaRPr lang="en-GB"/>
          </a:p>
        </p:txBody>
      </p:sp>
      <p:sp>
        <p:nvSpPr>
          <p:cNvPr id="106" name="Text 104"/>
          <p:cNvSpPr/>
          <p:nvPr/>
        </p:nvSpPr>
        <p:spPr>
          <a:xfrm>
            <a:off x="4361688" y="4611319"/>
            <a:ext cx="1764792" cy="295351"/>
          </a:xfrm>
          <a:prstGeom prst="rect">
            <a:avLst/>
          </a:prstGeom>
          <a:noFill/>
          <a:ln/>
        </p:spPr>
        <p:txBody>
          <a:bodyPr wrap="square" lIns="0" tIns="0" rIns="0" bIns="0" rtlCol="0" anchor="ctr"/>
          <a:lstStyle/>
          <a:p>
            <a:pPr marL="0" indent="0">
              <a:buNone/>
            </a:pPr>
            <a:r>
              <a:rPr lang="en-US" sz="1050" dirty="0">
                <a:solidFill>
                  <a:srgbClr val="1A202C"/>
                </a:solidFill>
                <a:latin typeface="Calibri" pitchFamily="34" charset="0"/>
                <a:ea typeface="Calibri" pitchFamily="34" charset="-122"/>
                <a:cs typeface="Calibri" pitchFamily="34" charset="-120"/>
              </a:rPr>
              <a:t>Flexible:</a:t>
            </a:r>
            <a:endParaRPr lang="en-US" sz="1050" dirty="0"/>
          </a:p>
          <a:p>
            <a:pPr marL="0" indent="0">
              <a:buNone/>
            </a:pPr>
            <a:r>
              <a:rPr lang="en-US" sz="1050" dirty="0">
                <a:solidFill>
                  <a:srgbClr val="1A202C"/>
                </a:solidFill>
                <a:latin typeface="Calibri" pitchFamily="34" charset="0"/>
                <a:ea typeface="Calibri" pitchFamily="34" charset="-122"/>
                <a:cs typeface="Calibri" pitchFamily="34" charset="-120"/>
              </a:rPr>
              <a:t>all paradigms</a:t>
            </a:r>
            <a:endParaRPr lang="en-US" sz="1050" dirty="0"/>
          </a:p>
        </p:txBody>
      </p:sp>
      <p:sp>
        <p:nvSpPr>
          <p:cNvPr id="107" name="Shape 105"/>
          <p:cNvSpPr/>
          <p:nvPr/>
        </p:nvSpPr>
        <p:spPr>
          <a:xfrm>
            <a:off x="6181344" y="4602175"/>
            <a:ext cx="2761488" cy="313639"/>
          </a:xfrm>
          <a:prstGeom prst="rect">
            <a:avLst/>
          </a:prstGeom>
          <a:solidFill>
            <a:srgbClr val="F0F4F8"/>
          </a:solidFill>
          <a:ln w="6350">
            <a:solidFill>
              <a:srgbClr val="CBD5E0"/>
            </a:solidFill>
            <a:prstDash val="solid"/>
          </a:ln>
        </p:spPr>
        <p:txBody>
          <a:bodyPr/>
          <a:lstStyle/>
          <a:p>
            <a:endParaRPr lang="en-GB"/>
          </a:p>
        </p:txBody>
      </p:sp>
      <p:sp>
        <p:nvSpPr>
          <p:cNvPr id="108" name="Text 106"/>
          <p:cNvSpPr/>
          <p:nvPr/>
        </p:nvSpPr>
        <p:spPr>
          <a:xfrm>
            <a:off x="6217920" y="4611319"/>
            <a:ext cx="2697480" cy="295351"/>
          </a:xfrm>
          <a:prstGeom prst="rect">
            <a:avLst/>
          </a:prstGeom>
          <a:noFill/>
          <a:ln/>
        </p:spPr>
        <p:txBody>
          <a:bodyPr wrap="square" lIns="0" tIns="0" rIns="0" bIns="0" rtlCol="0" anchor="ctr"/>
          <a:lstStyle/>
          <a:p>
            <a:pPr marL="0" indent="0">
              <a:buNone/>
            </a:pPr>
            <a:r>
              <a:rPr lang="en-US" sz="1050" dirty="0">
                <a:solidFill>
                  <a:srgbClr val="1A202C"/>
                </a:solidFill>
                <a:latin typeface="Calibri" pitchFamily="34" charset="0"/>
                <a:ea typeface="Calibri" pitchFamily="34" charset="-122"/>
                <a:cs typeface="Calibri" pitchFamily="34" charset="-120"/>
              </a:rPr>
              <a:t>Annual reports, media, policy documents, large document datasets.</a:t>
            </a:r>
            <a:endParaRPr lang="en-US" sz="1050" dirty="0"/>
          </a:p>
        </p:txBody>
      </p:sp>
      <p:sp>
        <p:nvSpPr>
          <p:cNvPr id="109" name="Shape 107"/>
          <p:cNvSpPr/>
          <p:nvPr/>
        </p:nvSpPr>
        <p:spPr>
          <a:xfrm>
            <a:off x="201168" y="4915814"/>
            <a:ext cx="2148840" cy="313639"/>
          </a:xfrm>
          <a:prstGeom prst="rect">
            <a:avLst/>
          </a:prstGeom>
          <a:solidFill>
            <a:srgbClr val="EBF5FA"/>
          </a:solidFill>
          <a:ln w="6350">
            <a:solidFill>
              <a:srgbClr val="CBD5E0"/>
            </a:solidFill>
            <a:prstDash val="solid"/>
          </a:ln>
        </p:spPr>
        <p:txBody>
          <a:bodyPr/>
          <a:lstStyle/>
          <a:p>
            <a:endParaRPr lang="en-GB"/>
          </a:p>
        </p:txBody>
      </p:sp>
      <p:sp>
        <p:nvSpPr>
          <p:cNvPr id="110" name="Text 108"/>
          <p:cNvSpPr/>
          <p:nvPr/>
        </p:nvSpPr>
        <p:spPr>
          <a:xfrm>
            <a:off x="237744" y="4924958"/>
            <a:ext cx="2084832" cy="295351"/>
          </a:xfrm>
          <a:prstGeom prst="rect">
            <a:avLst/>
          </a:prstGeom>
          <a:noFill/>
          <a:ln/>
        </p:spPr>
        <p:txBody>
          <a:bodyPr wrap="square" lIns="0" tIns="0" rIns="0" bIns="0" rtlCol="0" anchor="ctr"/>
          <a:lstStyle/>
          <a:p>
            <a:pPr marL="0" indent="0">
              <a:buNone/>
            </a:pPr>
            <a:r>
              <a:rPr lang="en-US" sz="1050" dirty="0">
                <a:solidFill>
                  <a:srgbClr val="1A202C"/>
                </a:solidFill>
                <a:latin typeface="Calibri" pitchFamily="34" charset="0"/>
                <a:ea typeface="Calibri" pitchFamily="34" charset="-122"/>
                <a:cs typeface="Calibri" pitchFamily="34" charset="-120"/>
              </a:rPr>
              <a:t>Case Study Analysis</a:t>
            </a:r>
            <a:endParaRPr lang="en-US" sz="1050" dirty="0"/>
          </a:p>
        </p:txBody>
      </p:sp>
      <p:sp>
        <p:nvSpPr>
          <p:cNvPr id="111" name="Shape 109"/>
          <p:cNvSpPr/>
          <p:nvPr/>
        </p:nvSpPr>
        <p:spPr>
          <a:xfrm>
            <a:off x="2377440" y="4915814"/>
            <a:ext cx="1920240" cy="313639"/>
          </a:xfrm>
          <a:prstGeom prst="rect">
            <a:avLst/>
          </a:prstGeom>
          <a:solidFill>
            <a:srgbClr val="EBF5FA"/>
          </a:solidFill>
          <a:ln w="6350">
            <a:solidFill>
              <a:srgbClr val="CBD5E0"/>
            </a:solidFill>
            <a:prstDash val="solid"/>
          </a:ln>
        </p:spPr>
        <p:txBody>
          <a:bodyPr/>
          <a:lstStyle/>
          <a:p>
            <a:endParaRPr lang="en-GB"/>
          </a:p>
        </p:txBody>
      </p:sp>
      <p:sp>
        <p:nvSpPr>
          <p:cNvPr id="112" name="Text 110"/>
          <p:cNvSpPr/>
          <p:nvPr/>
        </p:nvSpPr>
        <p:spPr>
          <a:xfrm>
            <a:off x="2414016" y="4924958"/>
            <a:ext cx="1856232" cy="295351"/>
          </a:xfrm>
          <a:prstGeom prst="rect">
            <a:avLst/>
          </a:prstGeom>
          <a:noFill/>
          <a:ln/>
        </p:spPr>
        <p:txBody>
          <a:bodyPr wrap="square" lIns="0" tIns="0" rIns="0" bIns="0" rtlCol="0" anchor="ctr"/>
          <a:lstStyle/>
          <a:p>
            <a:pPr marL="0" indent="0">
              <a:buNone/>
            </a:pPr>
            <a:r>
              <a:rPr lang="en-US" sz="1050" dirty="0">
                <a:solidFill>
                  <a:srgbClr val="1A202C"/>
                </a:solidFill>
                <a:latin typeface="Calibri" pitchFamily="34" charset="0"/>
                <a:ea typeface="Calibri" pitchFamily="34" charset="-122"/>
                <a:cs typeface="Calibri" pitchFamily="34" charset="-120"/>
              </a:rPr>
              <a:t>Yin (2018);</a:t>
            </a:r>
            <a:endParaRPr lang="en-US" sz="1050" dirty="0"/>
          </a:p>
          <a:p>
            <a:pPr marL="0" indent="0">
              <a:buNone/>
            </a:pPr>
            <a:r>
              <a:rPr lang="en-US" sz="1050" dirty="0">
                <a:solidFill>
                  <a:srgbClr val="1A202C"/>
                </a:solidFill>
                <a:latin typeface="Calibri" pitchFamily="34" charset="0"/>
                <a:ea typeface="Calibri" pitchFamily="34" charset="-122"/>
                <a:cs typeface="Calibri" pitchFamily="34" charset="-120"/>
              </a:rPr>
              <a:t>Eisenhardt (1989)</a:t>
            </a:r>
            <a:endParaRPr lang="en-US" sz="1050" dirty="0"/>
          </a:p>
        </p:txBody>
      </p:sp>
      <p:sp>
        <p:nvSpPr>
          <p:cNvPr id="113" name="Shape 111"/>
          <p:cNvSpPr/>
          <p:nvPr/>
        </p:nvSpPr>
        <p:spPr>
          <a:xfrm>
            <a:off x="4325112" y="4915814"/>
            <a:ext cx="1828800" cy="313639"/>
          </a:xfrm>
          <a:prstGeom prst="rect">
            <a:avLst/>
          </a:prstGeom>
          <a:solidFill>
            <a:srgbClr val="EBF5FA"/>
          </a:solidFill>
          <a:ln w="6350">
            <a:solidFill>
              <a:srgbClr val="CBD5E0"/>
            </a:solidFill>
            <a:prstDash val="solid"/>
          </a:ln>
        </p:spPr>
        <p:txBody>
          <a:bodyPr/>
          <a:lstStyle/>
          <a:p>
            <a:endParaRPr lang="en-GB"/>
          </a:p>
        </p:txBody>
      </p:sp>
      <p:sp>
        <p:nvSpPr>
          <p:cNvPr id="114" name="Text 112"/>
          <p:cNvSpPr/>
          <p:nvPr/>
        </p:nvSpPr>
        <p:spPr>
          <a:xfrm>
            <a:off x="4361688" y="4924958"/>
            <a:ext cx="1764792" cy="295351"/>
          </a:xfrm>
          <a:prstGeom prst="rect">
            <a:avLst/>
          </a:prstGeom>
          <a:noFill/>
          <a:ln/>
        </p:spPr>
        <p:txBody>
          <a:bodyPr wrap="square" lIns="0" tIns="0" rIns="0" bIns="0" rtlCol="0" anchor="ctr"/>
          <a:lstStyle/>
          <a:p>
            <a:pPr marL="0" indent="0">
              <a:buNone/>
            </a:pPr>
            <a:r>
              <a:rPr lang="en-US" sz="1050" dirty="0">
                <a:solidFill>
                  <a:srgbClr val="1A202C"/>
                </a:solidFill>
                <a:latin typeface="Calibri" pitchFamily="34" charset="0"/>
                <a:ea typeface="Calibri" pitchFamily="34" charset="-122"/>
                <a:cs typeface="Calibri" pitchFamily="34" charset="-120"/>
              </a:rPr>
              <a:t>Flexible:</a:t>
            </a:r>
            <a:endParaRPr lang="en-US" sz="1050" dirty="0"/>
          </a:p>
          <a:p>
            <a:pPr marL="0" indent="0">
              <a:buNone/>
            </a:pPr>
            <a:r>
              <a:rPr lang="en-US" sz="1050" dirty="0">
                <a:solidFill>
                  <a:srgbClr val="1A202C"/>
                </a:solidFill>
                <a:latin typeface="Calibri" pitchFamily="34" charset="0"/>
                <a:ea typeface="Calibri" pitchFamily="34" charset="-122"/>
                <a:cs typeface="Calibri" pitchFamily="34" charset="-120"/>
              </a:rPr>
              <a:t>all paradigms</a:t>
            </a:r>
            <a:endParaRPr lang="en-US" sz="1050" dirty="0"/>
          </a:p>
        </p:txBody>
      </p:sp>
      <p:sp>
        <p:nvSpPr>
          <p:cNvPr id="115" name="Shape 113"/>
          <p:cNvSpPr/>
          <p:nvPr/>
        </p:nvSpPr>
        <p:spPr>
          <a:xfrm>
            <a:off x="6181344" y="4915814"/>
            <a:ext cx="2761488" cy="313639"/>
          </a:xfrm>
          <a:prstGeom prst="rect">
            <a:avLst/>
          </a:prstGeom>
          <a:solidFill>
            <a:srgbClr val="EBF5FA"/>
          </a:solidFill>
          <a:ln w="6350">
            <a:solidFill>
              <a:srgbClr val="CBD5E0"/>
            </a:solidFill>
            <a:prstDash val="solid"/>
          </a:ln>
        </p:spPr>
        <p:txBody>
          <a:bodyPr/>
          <a:lstStyle/>
          <a:p>
            <a:endParaRPr lang="en-GB"/>
          </a:p>
        </p:txBody>
      </p:sp>
      <p:sp>
        <p:nvSpPr>
          <p:cNvPr id="116" name="Text 114"/>
          <p:cNvSpPr/>
          <p:nvPr/>
        </p:nvSpPr>
        <p:spPr>
          <a:xfrm>
            <a:off x="6217920" y="4924958"/>
            <a:ext cx="2697480" cy="295351"/>
          </a:xfrm>
          <a:prstGeom prst="rect">
            <a:avLst/>
          </a:prstGeom>
          <a:noFill/>
          <a:ln/>
        </p:spPr>
        <p:txBody>
          <a:bodyPr wrap="square" lIns="0" tIns="0" rIns="0" bIns="0" rtlCol="0" anchor="ctr"/>
          <a:lstStyle/>
          <a:p>
            <a:pPr marL="0" indent="0">
              <a:buNone/>
            </a:pPr>
            <a:r>
              <a:rPr lang="en-US" sz="1050" dirty="0">
                <a:solidFill>
                  <a:srgbClr val="1A202C"/>
                </a:solidFill>
                <a:latin typeface="Calibri" pitchFamily="34" charset="0"/>
                <a:ea typeface="Calibri" pitchFamily="34" charset="-122"/>
                <a:cs typeface="Calibri" pitchFamily="34" charset="-120"/>
              </a:rPr>
              <a:t>Strategy, international business, change. B&amp;C, M&amp;H, or framework analysis as the analytical method within the design.</a:t>
            </a:r>
            <a:endParaRPr lang="en-US" sz="1050" dirty="0"/>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name="Slide 5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8B1A2E"/>
          </a:solidFill>
          <a:ln w="12700">
            <a:solidFill>
              <a:srgbClr val="8B1A2E"/>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Common Analytical Errors in Doctoral Submissions</a:t>
            </a:r>
            <a:endParaRPr lang="en-US" sz="2600" dirty="0"/>
          </a:p>
        </p:txBody>
      </p:sp>
      <p:sp>
        <p:nvSpPr>
          <p:cNvPr id="4" name="Text 2"/>
          <p:cNvSpPr/>
          <p:nvPr/>
        </p:nvSpPr>
        <p:spPr>
          <a:xfrm>
            <a:off x="201168" y="841248"/>
            <a:ext cx="8741664" cy="4023360"/>
          </a:xfrm>
          <a:prstGeom prst="rect">
            <a:avLst/>
          </a:prstGeom>
          <a:noFill/>
          <a:ln/>
        </p:spPr>
        <p:txBody>
          <a:bodyPr wrap="square" lIns="0" tIns="0" rIns="0" bIns="0" rtlCol="0" anchor="t"/>
          <a:lstStyle/>
          <a:p>
            <a:pPr marL="0" indent="0">
              <a:buNone/>
            </a:pPr>
            <a:r>
              <a:rPr lang="en-US" sz="1700" dirty="0">
                <a:solidFill>
                  <a:srgbClr val="1A202C"/>
                </a:solidFill>
                <a:latin typeface="Calibri" pitchFamily="34" charset="0"/>
                <a:ea typeface="Calibri" pitchFamily="34" charset="-122"/>
                <a:cs typeface="Calibri" pitchFamily="34" charset="-120"/>
              </a:rPr>
              <a:t>Review your analysis chapter against this list before submission.</a:t>
            </a:r>
            <a:endParaRPr lang="en-US" sz="1700" dirty="0"/>
          </a:p>
          <a:p>
            <a:pPr marL="0" indent="0">
              <a:buNone/>
            </a:pP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Themes named as topic labels rather than analytical claims</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Quotes without analytical commentary: the participant does all the talking</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Paradigm-method incoherence: constructivist position but inter-rater reliability applied</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Codes presented as themes: interpretive synthesis absent</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Reflexivity as a single paragraph rather than an ongoing practice</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Framework treated as a recipe: no philosophical justification given</a:t>
            </a:r>
            <a:endParaRPr lang="en-US" sz="1700" dirty="0"/>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name="Slide 6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4A2A8A"/>
          </a:solidFill>
          <a:ln w="12700">
            <a:solidFill>
              <a:srgbClr val="4A2A8A"/>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Writing the Analysis Chapter: Structure Within a Theme</a:t>
            </a:r>
            <a:endParaRPr lang="en-US" sz="2600" dirty="0"/>
          </a:p>
        </p:txBody>
      </p:sp>
      <p:sp>
        <p:nvSpPr>
          <p:cNvPr id="4" name="Text 2"/>
          <p:cNvSpPr/>
          <p:nvPr/>
        </p:nvSpPr>
        <p:spPr>
          <a:xfrm>
            <a:off x="201168" y="841248"/>
            <a:ext cx="8741664" cy="4023360"/>
          </a:xfrm>
          <a:prstGeom prst="rect">
            <a:avLst/>
          </a:prstGeom>
          <a:noFill/>
          <a:ln/>
        </p:spPr>
        <p:txBody>
          <a:bodyPr wrap="square" lIns="0" tIns="0" rIns="0" bIns="0" rtlCol="0" anchor="t"/>
          <a:lstStyle/>
          <a:p>
            <a:pPr marL="0" indent="0">
              <a:buNone/>
            </a:pPr>
            <a:r>
              <a:rPr lang="en-US" sz="1700" dirty="0">
                <a:solidFill>
                  <a:srgbClr val="1A202C"/>
                </a:solidFill>
                <a:latin typeface="Calibri" pitchFamily="34" charset="0"/>
                <a:ea typeface="Calibri" pitchFamily="34" charset="-122"/>
                <a:cs typeface="Calibri" pitchFamily="34" charset="-120"/>
              </a:rPr>
              <a:t>Theme sections that consist only of headings, summaries, and quotations have not yet become analysis.</a:t>
            </a:r>
            <a:endParaRPr lang="en-US" sz="1700" dirty="0"/>
          </a:p>
          <a:p>
            <a:pPr marL="0" indent="0">
              <a:buNone/>
            </a:pPr>
            <a:endParaRPr lang="en-US" sz="1700" dirty="0"/>
          </a:p>
          <a:p>
            <a:pPr marL="0" indent="0">
              <a:buNone/>
            </a:pPr>
            <a:r>
              <a:rPr lang="en-US" sz="1900" b="1" dirty="0">
                <a:solidFill>
                  <a:srgbClr val="4A2A8A"/>
                </a:solidFill>
                <a:latin typeface="Calibri" pitchFamily="34" charset="0"/>
                <a:ea typeface="Calibri" pitchFamily="34" charset="-122"/>
                <a:cs typeface="Calibri" pitchFamily="34" charset="-120"/>
              </a:rPr>
              <a:t>Structure within each theme section:</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1.  The analytical claim: introduce the theme as an argument about your research question</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2.  Develop the argument: in your own analytical voice, connecting codes and theory</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3.  Introduce the extract: choose the extract that best illustrates the claim</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4.  Analytical commentary: extended commentary at semantic and latent levels</a:t>
            </a:r>
            <a:endParaRPr lang="en-US" sz="1700" dirty="0"/>
          </a:p>
          <a:p>
            <a:pPr marL="342900" indent="-342900">
              <a:buSzPct val="100000"/>
              <a:buChar char="•"/>
            </a:pPr>
            <a:r>
              <a:rPr lang="en-US" sz="1700" dirty="0">
                <a:solidFill>
                  <a:srgbClr val="1A202C"/>
                </a:solidFill>
                <a:latin typeface="Calibri" pitchFamily="34" charset="0"/>
                <a:ea typeface="Calibri" pitchFamily="34" charset="-122"/>
                <a:cs typeface="Calibri" pitchFamily="34" charset="-120"/>
              </a:rPr>
              <a:t>5.  Theory and literature: connect to your theoretical framework and existing scholarship</a:t>
            </a:r>
            <a:endParaRPr lang="en-US" sz="1700" dirty="0"/>
          </a:p>
          <a:p>
            <a:pPr marL="0" indent="0">
              <a:buNone/>
            </a:pPr>
            <a:r>
              <a:rPr lang="en-US" sz="1700" dirty="0">
                <a:solidFill>
                  <a:srgbClr val="1A202C"/>
                </a:solidFill>
                <a:latin typeface="Calibri" pitchFamily="34" charset="0"/>
                <a:ea typeface="Calibri" pitchFamily="34" charset="-122"/>
                <a:cs typeface="Calibri" pitchFamily="34" charset="-120"/>
              </a:rPr>
              <a:t>Data extracts are illustrative evidence. The analysis is the researcher's interpretive commentary around them.</a:t>
            </a:r>
            <a:endParaRPr lang="en-US" sz="1700" dirty="0"/>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name="Slide 6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1A2E52"/>
          </a:solidFill>
          <a:ln w="12700">
            <a:solidFill>
              <a:srgbClr val="1A2E52"/>
            </a:solidFill>
            <a:prstDash val="solid"/>
          </a:ln>
        </p:spPr>
        <p:txBody>
          <a:bodyPr/>
          <a:lstStyle/>
          <a:p>
            <a:endParaRPr lang="en-GB"/>
          </a:p>
        </p:txBody>
      </p:sp>
      <p:sp>
        <p:nvSpPr>
          <p:cNvPr id="3" name="Text 1"/>
          <p:cNvSpPr/>
          <p:nvPr/>
        </p:nvSpPr>
        <p:spPr>
          <a:xfrm>
            <a:off x="201168" y="91440"/>
            <a:ext cx="8741664" cy="594360"/>
          </a:xfrm>
          <a:prstGeom prst="rect">
            <a:avLst/>
          </a:prstGeom>
          <a:noFill/>
          <a:ln/>
        </p:spPr>
        <p:txBody>
          <a:bodyPr wrap="square" lIns="0" tIns="0" rIns="0" bIns="0" rtlCol="0" anchor="ctr"/>
          <a:lstStyle/>
          <a:p>
            <a:pPr marL="0" indent="0">
              <a:buNone/>
            </a:pPr>
            <a:r>
              <a:rPr lang="en-US" sz="2600" b="1" dirty="0">
                <a:solidFill>
                  <a:srgbClr val="1A2E52"/>
                </a:solidFill>
                <a:latin typeface="Calibri" pitchFamily="34" charset="0"/>
                <a:ea typeface="Calibri" pitchFamily="34" charset="-122"/>
                <a:cs typeface="Calibri" pitchFamily="34" charset="-120"/>
              </a:rPr>
              <a:t>Essential References</a:t>
            </a:r>
            <a:endParaRPr lang="en-US" sz="2600" dirty="0"/>
          </a:p>
        </p:txBody>
      </p:sp>
      <p:sp>
        <p:nvSpPr>
          <p:cNvPr id="4" name="Text 2"/>
          <p:cNvSpPr/>
          <p:nvPr/>
        </p:nvSpPr>
        <p:spPr>
          <a:xfrm>
            <a:off x="201168" y="841248"/>
            <a:ext cx="8741664" cy="4023360"/>
          </a:xfrm>
          <a:prstGeom prst="rect">
            <a:avLst/>
          </a:prstGeom>
          <a:noFill/>
          <a:ln/>
        </p:spPr>
        <p:txBody>
          <a:bodyPr wrap="square" lIns="0" tIns="0" rIns="0" bIns="0" rtlCol="0" anchor="t"/>
          <a:lstStyle/>
          <a:p>
            <a:pPr marL="0" indent="0">
              <a:buNone/>
            </a:pPr>
            <a:r>
              <a:rPr lang="en-US" sz="1900" b="1" dirty="0">
                <a:solidFill>
                  <a:srgbClr val="1A2E52"/>
                </a:solidFill>
                <a:latin typeface="Calibri" pitchFamily="34" charset="0"/>
                <a:ea typeface="Calibri" pitchFamily="34" charset="-122"/>
                <a:cs typeface="Calibri" pitchFamily="34" charset="-120"/>
              </a:rPr>
              <a:t>Primary frameworks</a:t>
            </a:r>
            <a:endParaRPr lang="en-US" sz="1900" dirty="0"/>
          </a:p>
          <a:p>
            <a:pPr marL="0" indent="0">
              <a:buNone/>
            </a:pPr>
            <a:r>
              <a:rPr lang="en-US" sz="1700" dirty="0">
                <a:solidFill>
                  <a:srgbClr val="1A202C"/>
                </a:solidFill>
                <a:latin typeface="Calibri" pitchFamily="34" charset="0"/>
                <a:ea typeface="Calibri" pitchFamily="34" charset="-122"/>
                <a:cs typeface="Calibri" pitchFamily="34" charset="-120"/>
              </a:rPr>
              <a:t>Braun, V. &amp; Clarke, V. (2006) Using thematic analysis in psychology. Qualitative Research in Psychology, 3(2), pp.77-101.</a:t>
            </a:r>
            <a:endParaRPr lang="en-US" sz="1900" dirty="0"/>
          </a:p>
          <a:p>
            <a:pPr marL="0" indent="0">
              <a:buNone/>
            </a:pPr>
            <a:r>
              <a:rPr lang="en-US" sz="1700" dirty="0">
                <a:solidFill>
                  <a:srgbClr val="1A202C"/>
                </a:solidFill>
                <a:latin typeface="Calibri" pitchFamily="34" charset="0"/>
                <a:ea typeface="Calibri" pitchFamily="34" charset="-122"/>
                <a:cs typeface="Calibri" pitchFamily="34" charset="-120"/>
              </a:rPr>
              <a:t>Braun, V. &amp; Clarke, V. (2019) Reflecting on reflexive thematic analysis. Qualitative Research in Sport, Exercise and Health, 11(4), pp.589-597.</a:t>
            </a:r>
            <a:endParaRPr lang="en-US" sz="1900" dirty="0"/>
          </a:p>
          <a:p>
            <a:pPr marL="0" indent="0">
              <a:buNone/>
            </a:pPr>
            <a:r>
              <a:rPr lang="en-US" sz="1700" dirty="0">
                <a:solidFill>
                  <a:srgbClr val="1A202C"/>
                </a:solidFill>
                <a:latin typeface="Calibri" pitchFamily="34" charset="0"/>
                <a:ea typeface="Calibri" pitchFamily="34" charset="-122"/>
                <a:cs typeface="Calibri" pitchFamily="34" charset="-120"/>
              </a:rPr>
              <a:t>Miles, M.B., Huberman, A.M. &amp; Saldana, J. (2014) Qualitative Data Analysis: A Methods Sourcebook. 3rd ed. Sage.</a:t>
            </a:r>
            <a:endParaRPr lang="en-US" sz="1900" dirty="0"/>
          </a:p>
          <a:p>
            <a:pPr marL="0" indent="0">
              <a:buNone/>
            </a:pPr>
            <a:r>
              <a:rPr lang="en-US" sz="1700" dirty="0">
                <a:solidFill>
                  <a:srgbClr val="1A202C"/>
                </a:solidFill>
                <a:latin typeface="Calibri" pitchFamily="34" charset="0"/>
                <a:ea typeface="Calibri" pitchFamily="34" charset="-122"/>
                <a:cs typeface="Calibri" pitchFamily="34" charset="-120"/>
              </a:rPr>
              <a:t>Naeem, M. &amp; Ozuem, W. (2021) The role of social media in internet banking transition during COVID-19. Journal of Financial Services Marketing, 26(2), pp.103-116.</a:t>
            </a:r>
            <a:endParaRPr lang="en-US" sz="1900" dirty="0"/>
          </a:p>
          <a:p>
            <a:pPr marL="0" indent="0">
              <a:buNone/>
            </a:pPr>
            <a:endParaRPr lang="en-US" sz="1900" dirty="0"/>
          </a:p>
          <a:p>
            <a:pPr marL="0" indent="0">
              <a:buNone/>
            </a:pPr>
            <a:r>
              <a:rPr lang="en-US" sz="1900" b="1" dirty="0">
                <a:solidFill>
                  <a:srgbClr val="1A2E52"/>
                </a:solidFill>
                <a:latin typeface="Calibri" pitchFamily="34" charset="0"/>
                <a:ea typeface="Calibri" pitchFamily="34" charset="-122"/>
                <a:cs typeface="Calibri" pitchFamily="34" charset="-120"/>
              </a:rPr>
              <a:t>Supporting texts</a:t>
            </a:r>
            <a:endParaRPr lang="en-US" sz="1900" dirty="0"/>
          </a:p>
          <a:p>
            <a:pPr marL="0" indent="0">
              <a:buNone/>
            </a:pPr>
            <a:r>
              <a:rPr lang="en-US" sz="1700" dirty="0">
                <a:solidFill>
                  <a:srgbClr val="1A202C"/>
                </a:solidFill>
                <a:latin typeface="Calibri" pitchFamily="34" charset="0"/>
                <a:ea typeface="Calibri" pitchFamily="34" charset="-122"/>
                <a:cs typeface="Calibri" pitchFamily="34" charset="-120"/>
              </a:rPr>
              <a:t>Riessman, C.K. (2008) Narrative Methods for the Human Sciences. Sage.</a:t>
            </a:r>
            <a:endParaRPr lang="en-US" sz="1900" dirty="0"/>
          </a:p>
          <a:p>
            <a:pPr marL="0" indent="0">
              <a:buNone/>
            </a:pPr>
            <a:r>
              <a:rPr lang="en-US" sz="1700" dirty="0">
                <a:solidFill>
                  <a:srgbClr val="1A202C"/>
                </a:solidFill>
                <a:latin typeface="Calibri" pitchFamily="34" charset="0"/>
                <a:ea typeface="Calibri" pitchFamily="34" charset="-122"/>
                <a:cs typeface="Calibri" pitchFamily="34" charset="-120"/>
              </a:rPr>
              <a:t>Smith, J.A., Flowers, P. &amp; Larkin, M. (2009) Interpretative Phenomenological Analysis. Sage.</a:t>
            </a:r>
            <a:endParaRPr lang="en-US" sz="1900" dirty="0"/>
          </a:p>
          <a:p>
            <a:pPr marL="0" indent="0">
              <a:buNone/>
            </a:pPr>
            <a:r>
              <a:rPr lang="en-US" sz="1700" dirty="0">
                <a:solidFill>
                  <a:srgbClr val="1A202C"/>
                </a:solidFill>
                <a:latin typeface="Calibri" pitchFamily="34" charset="0"/>
                <a:ea typeface="Calibri" pitchFamily="34" charset="-122"/>
                <a:cs typeface="Calibri" pitchFamily="34" charset="-120"/>
              </a:rPr>
              <a:t>Yin, R.K. (2018) Case Study Research and Applications. 6th ed. Sage.</a:t>
            </a:r>
            <a:endParaRPr lang="en-US" sz="1900" dirty="0"/>
          </a:p>
          <a:p>
            <a:pPr marL="0" indent="0">
              <a:buNone/>
            </a:pPr>
            <a:r>
              <a:rPr lang="en-US" sz="1700" dirty="0">
                <a:solidFill>
                  <a:srgbClr val="1A202C"/>
                </a:solidFill>
                <a:latin typeface="Calibri" pitchFamily="34" charset="0"/>
                <a:ea typeface="Calibri" pitchFamily="34" charset="-122"/>
                <a:cs typeface="Calibri" pitchFamily="34" charset="-120"/>
              </a:rPr>
              <a:t>Saldana, J. (2021) The Coding Manual for Qualitative Researchers. 4th ed. Sage.</a:t>
            </a:r>
            <a:endParaRPr lang="en-US" sz="1900" dirty="0"/>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name="Slide 62">
    <p:bg>
      <p:bgPr>
        <a:solidFill>
          <a:srgbClr val="1A2E52"/>
        </a:solidFill>
        <a:effectLst/>
      </p:bgPr>
    </p:bg>
    <p:spTree>
      <p:nvGrpSpPr>
        <p:cNvPr id="1" name=""/>
        <p:cNvGrpSpPr/>
        <p:nvPr/>
      </p:nvGrpSpPr>
      <p:grpSpPr>
        <a:xfrm>
          <a:off x="0" y="0"/>
          <a:ext cx="0" cy="0"/>
          <a:chOff x="0" y="0"/>
          <a:chExt cx="0" cy="0"/>
        </a:xfrm>
      </p:grpSpPr>
      <p:sp>
        <p:nvSpPr>
          <p:cNvPr id="2" name="Shape 0"/>
          <p:cNvSpPr/>
          <p:nvPr/>
        </p:nvSpPr>
        <p:spPr>
          <a:xfrm>
            <a:off x="0" y="0"/>
            <a:ext cx="137160" cy="5143500"/>
          </a:xfrm>
          <a:prstGeom prst="rect">
            <a:avLst/>
          </a:prstGeom>
          <a:solidFill>
            <a:srgbClr val="8B1A2E"/>
          </a:solidFill>
          <a:ln w="12700">
            <a:solidFill>
              <a:srgbClr val="8B1A2E"/>
            </a:solidFill>
            <a:prstDash val="solid"/>
          </a:ln>
        </p:spPr>
        <p:txBody>
          <a:bodyPr/>
          <a:lstStyle/>
          <a:p>
            <a:endParaRPr lang="en-GB"/>
          </a:p>
        </p:txBody>
      </p:sp>
      <p:sp>
        <p:nvSpPr>
          <p:cNvPr id="3" name="Shape 1"/>
          <p:cNvSpPr/>
          <p:nvPr/>
        </p:nvSpPr>
        <p:spPr>
          <a:xfrm>
            <a:off x="0" y="3794760"/>
            <a:ext cx="9144000" cy="1348740"/>
          </a:xfrm>
          <a:prstGeom prst="rect">
            <a:avLst/>
          </a:prstGeom>
          <a:solidFill>
            <a:srgbClr val="111D35"/>
          </a:solidFill>
          <a:ln w="12700">
            <a:solidFill>
              <a:srgbClr val="111D35"/>
            </a:solidFill>
            <a:prstDash val="solid"/>
          </a:ln>
        </p:spPr>
        <p:txBody>
          <a:bodyPr/>
          <a:lstStyle/>
          <a:p>
            <a:endParaRPr lang="en-GB"/>
          </a:p>
        </p:txBody>
      </p:sp>
      <p:sp>
        <p:nvSpPr>
          <p:cNvPr id="4" name="Text 2"/>
          <p:cNvSpPr/>
          <p:nvPr/>
        </p:nvSpPr>
        <p:spPr>
          <a:xfrm>
            <a:off x="365760" y="320040"/>
            <a:ext cx="8412480" cy="502920"/>
          </a:xfrm>
          <a:prstGeom prst="rect">
            <a:avLst/>
          </a:prstGeom>
          <a:noFill/>
          <a:ln/>
        </p:spPr>
        <p:txBody>
          <a:bodyPr wrap="square" lIns="0" tIns="0" rIns="0" bIns="0" rtlCol="0" anchor="ctr"/>
          <a:lstStyle/>
          <a:p>
            <a:pPr marL="0" indent="0">
              <a:buNone/>
            </a:pPr>
            <a:r>
              <a:rPr lang="en-US" sz="2200" b="1" dirty="0">
                <a:solidFill>
                  <a:srgbClr val="A3BFFA"/>
                </a:solidFill>
                <a:latin typeface="Calibri" pitchFamily="34" charset="0"/>
                <a:ea typeface="Calibri" pitchFamily="34" charset="-122"/>
                <a:cs typeface="Calibri" pitchFamily="34" charset="-120"/>
              </a:rPr>
              <a:t>Session Summary</a:t>
            </a:r>
            <a:endParaRPr lang="en-US" sz="2200" dirty="0"/>
          </a:p>
        </p:txBody>
      </p:sp>
      <p:sp>
        <p:nvSpPr>
          <p:cNvPr id="5" name="Shape 3"/>
          <p:cNvSpPr/>
          <p:nvPr/>
        </p:nvSpPr>
        <p:spPr>
          <a:xfrm>
            <a:off x="256032" y="960120"/>
            <a:ext cx="347472" cy="384048"/>
          </a:xfrm>
          <a:prstGeom prst="rect">
            <a:avLst/>
          </a:prstGeom>
          <a:solidFill>
            <a:srgbClr val="B7791F"/>
          </a:solidFill>
          <a:ln w="12700">
            <a:solidFill>
              <a:srgbClr val="B7791F"/>
            </a:solidFill>
            <a:prstDash val="solid"/>
          </a:ln>
        </p:spPr>
        <p:txBody>
          <a:bodyPr/>
          <a:lstStyle/>
          <a:p>
            <a:endParaRPr lang="en-GB"/>
          </a:p>
        </p:txBody>
      </p:sp>
      <p:sp>
        <p:nvSpPr>
          <p:cNvPr id="6" name="Text 4"/>
          <p:cNvSpPr/>
          <p:nvPr/>
        </p:nvSpPr>
        <p:spPr>
          <a:xfrm>
            <a:off x="256032" y="960120"/>
            <a:ext cx="347472"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1</a:t>
            </a:r>
            <a:endParaRPr lang="en-US" sz="1300" dirty="0"/>
          </a:p>
        </p:txBody>
      </p:sp>
      <p:sp>
        <p:nvSpPr>
          <p:cNvPr id="7" name="Text 5"/>
          <p:cNvSpPr/>
          <p:nvPr/>
        </p:nvSpPr>
        <p:spPr>
          <a:xfrm>
            <a:off x="685800" y="960120"/>
            <a:ext cx="8229600" cy="384048"/>
          </a:xfrm>
          <a:prstGeom prst="rect">
            <a:avLst/>
          </a:prstGeom>
          <a:noFill/>
          <a:ln/>
        </p:spPr>
        <p:txBody>
          <a:bodyPr wrap="square" lIns="0" tIns="0" rIns="0" bIns="0" rtlCol="0" anchor="ctr"/>
          <a:lstStyle/>
          <a:p>
            <a:pPr marL="0" indent="0">
              <a:buNone/>
            </a:pPr>
            <a:r>
              <a:rPr lang="en-US" sz="1500" dirty="0">
                <a:solidFill>
                  <a:srgbClr val="FFFFFF"/>
                </a:solidFill>
                <a:latin typeface="Calibri" pitchFamily="34" charset="0"/>
                <a:ea typeface="Calibri" pitchFamily="34" charset="-122"/>
                <a:cs typeface="Calibri" pitchFamily="34" charset="-120"/>
              </a:rPr>
              <a:t>QDA is paradigm-dependent: method must follow from ontology and epistemology</a:t>
            </a:r>
            <a:endParaRPr lang="en-US" sz="1500" dirty="0"/>
          </a:p>
        </p:txBody>
      </p:sp>
      <p:sp>
        <p:nvSpPr>
          <p:cNvPr id="8" name="Shape 6"/>
          <p:cNvSpPr/>
          <p:nvPr/>
        </p:nvSpPr>
        <p:spPr>
          <a:xfrm>
            <a:off x="256032" y="1417320"/>
            <a:ext cx="347472" cy="384048"/>
          </a:xfrm>
          <a:prstGeom prst="rect">
            <a:avLst/>
          </a:prstGeom>
          <a:solidFill>
            <a:srgbClr val="B7791F"/>
          </a:solidFill>
          <a:ln w="12700">
            <a:solidFill>
              <a:srgbClr val="B7791F"/>
            </a:solidFill>
            <a:prstDash val="solid"/>
          </a:ln>
        </p:spPr>
        <p:txBody>
          <a:bodyPr/>
          <a:lstStyle/>
          <a:p>
            <a:endParaRPr lang="en-GB"/>
          </a:p>
        </p:txBody>
      </p:sp>
      <p:sp>
        <p:nvSpPr>
          <p:cNvPr id="9" name="Text 7"/>
          <p:cNvSpPr/>
          <p:nvPr/>
        </p:nvSpPr>
        <p:spPr>
          <a:xfrm>
            <a:off x="256032" y="1417320"/>
            <a:ext cx="347472"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2</a:t>
            </a:r>
            <a:endParaRPr lang="en-US" sz="1300" dirty="0"/>
          </a:p>
        </p:txBody>
      </p:sp>
      <p:sp>
        <p:nvSpPr>
          <p:cNvPr id="10" name="Text 8"/>
          <p:cNvSpPr/>
          <p:nvPr/>
        </p:nvSpPr>
        <p:spPr>
          <a:xfrm>
            <a:off x="685800" y="1417320"/>
            <a:ext cx="8229600" cy="384048"/>
          </a:xfrm>
          <a:prstGeom prst="rect">
            <a:avLst/>
          </a:prstGeom>
          <a:noFill/>
          <a:ln/>
        </p:spPr>
        <p:txBody>
          <a:bodyPr wrap="square" lIns="0" tIns="0" rIns="0" bIns="0" rtlCol="0" anchor="ctr"/>
          <a:lstStyle/>
          <a:p>
            <a:pPr marL="0" indent="0">
              <a:buNone/>
            </a:pPr>
            <a:r>
              <a:rPr lang="en-US" sz="1500" dirty="0">
                <a:solidFill>
                  <a:srgbClr val="FFFFFF"/>
                </a:solidFill>
                <a:latin typeface="Calibri" pitchFamily="34" charset="0"/>
                <a:ea typeface="Calibri" pitchFamily="34" charset="-122"/>
                <a:cs typeface="Calibri" pitchFamily="34" charset="-120"/>
              </a:rPr>
              <a:t>Miles &amp; Huberman: systematic, post-positivist. Matrices, causal networks, inter-rater reliability</a:t>
            </a:r>
            <a:endParaRPr lang="en-US" sz="1500" dirty="0"/>
          </a:p>
        </p:txBody>
      </p:sp>
      <p:sp>
        <p:nvSpPr>
          <p:cNvPr id="11" name="Shape 9"/>
          <p:cNvSpPr/>
          <p:nvPr/>
        </p:nvSpPr>
        <p:spPr>
          <a:xfrm>
            <a:off x="256032" y="1874520"/>
            <a:ext cx="347472" cy="384048"/>
          </a:xfrm>
          <a:prstGeom prst="rect">
            <a:avLst/>
          </a:prstGeom>
          <a:solidFill>
            <a:srgbClr val="B7791F"/>
          </a:solidFill>
          <a:ln w="12700">
            <a:solidFill>
              <a:srgbClr val="B7791F"/>
            </a:solidFill>
            <a:prstDash val="solid"/>
          </a:ln>
        </p:spPr>
        <p:txBody>
          <a:bodyPr/>
          <a:lstStyle/>
          <a:p>
            <a:endParaRPr lang="en-GB"/>
          </a:p>
        </p:txBody>
      </p:sp>
      <p:sp>
        <p:nvSpPr>
          <p:cNvPr id="12" name="Text 10"/>
          <p:cNvSpPr/>
          <p:nvPr/>
        </p:nvSpPr>
        <p:spPr>
          <a:xfrm>
            <a:off x="256032" y="1874520"/>
            <a:ext cx="347472"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3</a:t>
            </a:r>
            <a:endParaRPr lang="en-US" sz="1300" dirty="0"/>
          </a:p>
        </p:txBody>
      </p:sp>
      <p:sp>
        <p:nvSpPr>
          <p:cNvPr id="13" name="Text 11"/>
          <p:cNvSpPr/>
          <p:nvPr/>
        </p:nvSpPr>
        <p:spPr>
          <a:xfrm>
            <a:off x="685800" y="1874520"/>
            <a:ext cx="8229600" cy="384048"/>
          </a:xfrm>
          <a:prstGeom prst="rect">
            <a:avLst/>
          </a:prstGeom>
          <a:noFill/>
          <a:ln/>
        </p:spPr>
        <p:txBody>
          <a:bodyPr wrap="square" lIns="0" tIns="0" rIns="0" bIns="0" rtlCol="0" anchor="ctr"/>
          <a:lstStyle/>
          <a:p>
            <a:pPr marL="0" indent="0">
              <a:buNone/>
            </a:pPr>
            <a:r>
              <a:rPr lang="en-US" sz="1500" dirty="0">
                <a:solidFill>
                  <a:srgbClr val="FFFFFF"/>
                </a:solidFill>
                <a:latin typeface="Calibri" pitchFamily="34" charset="0"/>
                <a:ea typeface="Calibri" pitchFamily="34" charset="-122"/>
                <a:cs typeface="Calibri" pitchFamily="34" charset="-120"/>
              </a:rPr>
              <a:t>Naeem &amp; Ozuem: constructivist epistemology (not only paradigm). Also interpretivist and critical realist</a:t>
            </a:r>
            <a:endParaRPr lang="en-US" sz="1500" dirty="0"/>
          </a:p>
        </p:txBody>
      </p:sp>
      <p:sp>
        <p:nvSpPr>
          <p:cNvPr id="14" name="Shape 12"/>
          <p:cNvSpPr/>
          <p:nvPr/>
        </p:nvSpPr>
        <p:spPr>
          <a:xfrm>
            <a:off x="256032" y="2331720"/>
            <a:ext cx="347472" cy="384048"/>
          </a:xfrm>
          <a:prstGeom prst="rect">
            <a:avLst/>
          </a:prstGeom>
          <a:solidFill>
            <a:srgbClr val="B7791F"/>
          </a:solidFill>
          <a:ln w="12700">
            <a:solidFill>
              <a:srgbClr val="B7791F"/>
            </a:solidFill>
            <a:prstDash val="solid"/>
          </a:ln>
        </p:spPr>
        <p:txBody>
          <a:bodyPr/>
          <a:lstStyle/>
          <a:p>
            <a:endParaRPr lang="en-GB"/>
          </a:p>
        </p:txBody>
      </p:sp>
      <p:sp>
        <p:nvSpPr>
          <p:cNvPr id="15" name="Text 13"/>
          <p:cNvSpPr/>
          <p:nvPr/>
        </p:nvSpPr>
        <p:spPr>
          <a:xfrm>
            <a:off x="256032" y="2331720"/>
            <a:ext cx="347472"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4</a:t>
            </a:r>
            <a:endParaRPr lang="en-US" sz="1300" dirty="0"/>
          </a:p>
        </p:txBody>
      </p:sp>
      <p:sp>
        <p:nvSpPr>
          <p:cNvPr id="16" name="Text 14"/>
          <p:cNvSpPr/>
          <p:nvPr/>
        </p:nvSpPr>
        <p:spPr>
          <a:xfrm>
            <a:off x="685800" y="2331720"/>
            <a:ext cx="8229600" cy="384048"/>
          </a:xfrm>
          <a:prstGeom prst="rect">
            <a:avLst/>
          </a:prstGeom>
          <a:noFill/>
          <a:ln/>
        </p:spPr>
        <p:txBody>
          <a:bodyPr wrap="square" lIns="0" tIns="0" rIns="0" bIns="0" rtlCol="0" anchor="ctr"/>
          <a:lstStyle/>
          <a:p>
            <a:pPr marL="0" indent="0">
              <a:buNone/>
            </a:pPr>
            <a:r>
              <a:rPr lang="en-US" sz="1500" dirty="0">
                <a:solidFill>
                  <a:srgbClr val="FFFFFF"/>
                </a:solidFill>
                <a:latin typeface="Calibri" pitchFamily="34" charset="0"/>
                <a:ea typeface="Calibri" pitchFamily="34" charset="-122"/>
                <a:cs typeface="Calibri" pitchFamily="34" charset="-120"/>
              </a:rPr>
              <a:t>Braun &amp; Clarke (2019): reflexive TA. Works in pragmatism and case study. Rejects inter-rater reliability</a:t>
            </a:r>
            <a:endParaRPr lang="en-US" sz="1500" dirty="0"/>
          </a:p>
        </p:txBody>
      </p:sp>
      <p:sp>
        <p:nvSpPr>
          <p:cNvPr id="17" name="Shape 15"/>
          <p:cNvSpPr/>
          <p:nvPr/>
        </p:nvSpPr>
        <p:spPr>
          <a:xfrm>
            <a:off x="256032" y="2788920"/>
            <a:ext cx="347472" cy="384048"/>
          </a:xfrm>
          <a:prstGeom prst="rect">
            <a:avLst/>
          </a:prstGeom>
          <a:solidFill>
            <a:srgbClr val="B7791F"/>
          </a:solidFill>
          <a:ln w="12700">
            <a:solidFill>
              <a:srgbClr val="B7791F"/>
            </a:solidFill>
            <a:prstDash val="solid"/>
          </a:ln>
        </p:spPr>
        <p:txBody>
          <a:bodyPr/>
          <a:lstStyle/>
          <a:p>
            <a:endParaRPr lang="en-GB"/>
          </a:p>
        </p:txBody>
      </p:sp>
      <p:sp>
        <p:nvSpPr>
          <p:cNvPr id="18" name="Text 16"/>
          <p:cNvSpPr/>
          <p:nvPr/>
        </p:nvSpPr>
        <p:spPr>
          <a:xfrm>
            <a:off x="256032" y="2788920"/>
            <a:ext cx="347472"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5</a:t>
            </a:r>
            <a:endParaRPr lang="en-US" sz="1300" dirty="0"/>
          </a:p>
        </p:txBody>
      </p:sp>
      <p:sp>
        <p:nvSpPr>
          <p:cNvPr id="19" name="Text 17"/>
          <p:cNvSpPr/>
          <p:nvPr/>
        </p:nvSpPr>
        <p:spPr>
          <a:xfrm>
            <a:off x="685800" y="2788920"/>
            <a:ext cx="8229600" cy="384048"/>
          </a:xfrm>
          <a:prstGeom prst="rect">
            <a:avLst/>
          </a:prstGeom>
          <a:noFill/>
          <a:ln/>
        </p:spPr>
        <p:txBody>
          <a:bodyPr wrap="square" lIns="0" tIns="0" rIns="0" bIns="0" rtlCol="0" anchor="ctr"/>
          <a:lstStyle/>
          <a:p>
            <a:pPr marL="0" indent="0">
              <a:buNone/>
            </a:pPr>
            <a:r>
              <a:rPr lang="en-US" sz="1500" dirty="0">
                <a:solidFill>
                  <a:srgbClr val="FFFFFF"/>
                </a:solidFill>
                <a:latin typeface="Calibri" pitchFamily="34" charset="0"/>
                <a:ea typeface="Calibri" pitchFamily="34" charset="-122"/>
                <a:cs typeface="Calibri" pitchFamily="34" charset="-120"/>
              </a:rPr>
              <a:t>A theme is an analytical claim, not a topic label: the most commonly failed element in doctoral submissions</a:t>
            </a:r>
            <a:endParaRPr lang="en-US" sz="1500" dirty="0"/>
          </a:p>
        </p:txBody>
      </p:sp>
      <p:sp>
        <p:nvSpPr>
          <p:cNvPr id="20" name="Shape 18"/>
          <p:cNvSpPr/>
          <p:nvPr/>
        </p:nvSpPr>
        <p:spPr>
          <a:xfrm>
            <a:off x="256032" y="3246120"/>
            <a:ext cx="347472" cy="384048"/>
          </a:xfrm>
          <a:prstGeom prst="rect">
            <a:avLst/>
          </a:prstGeom>
          <a:solidFill>
            <a:srgbClr val="B7791F"/>
          </a:solidFill>
          <a:ln w="12700">
            <a:solidFill>
              <a:srgbClr val="B7791F"/>
            </a:solidFill>
            <a:prstDash val="solid"/>
          </a:ln>
        </p:spPr>
        <p:txBody>
          <a:bodyPr/>
          <a:lstStyle/>
          <a:p>
            <a:endParaRPr lang="en-GB"/>
          </a:p>
        </p:txBody>
      </p:sp>
      <p:sp>
        <p:nvSpPr>
          <p:cNvPr id="21" name="Text 19"/>
          <p:cNvSpPr/>
          <p:nvPr/>
        </p:nvSpPr>
        <p:spPr>
          <a:xfrm>
            <a:off x="256032" y="3246120"/>
            <a:ext cx="347472"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6</a:t>
            </a:r>
            <a:endParaRPr lang="en-US" sz="1300" dirty="0"/>
          </a:p>
        </p:txBody>
      </p:sp>
      <p:sp>
        <p:nvSpPr>
          <p:cNvPr id="22" name="Text 20"/>
          <p:cNvSpPr/>
          <p:nvPr/>
        </p:nvSpPr>
        <p:spPr>
          <a:xfrm>
            <a:off x="685800" y="3246120"/>
            <a:ext cx="8229600" cy="384048"/>
          </a:xfrm>
          <a:prstGeom prst="rect">
            <a:avLst/>
          </a:prstGeom>
          <a:noFill/>
          <a:ln/>
        </p:spPr>
        <p:txBody>
          <a:bodyPr wrap="square" lIns="0" tIns="0" rIns="0" bIns="0" rtlCol="0" anchor="ctr"/>
          <a:lstStyle/>
          <a:p>
            <a:pPr marL="0" indent="0">
              <a:buNone/>
            </a:pPr>
            <a:r>
              <a:rPr lang="en-US" sz="1500" dirty="0">
                <a:solidFill>
                  <a:srgbClr val="FFFFFF"/>
                </a:solidFill>
                <a:latin typeface="Calibri" pitchFamily="34" charset="0"/>
                <a:ea typeface="Calibri" pitchFamily="34" charset="-122"/>
                <a:cs typeface="Calibri" pitchFamily="34" charset="-120"/>
              </a:rPr>
              <a:t>Framework choice must be philosophically justified — and the table paradigm column is indicative, not exhaustive</a:t>
            </a:r>
            <a:endParaRPr lang="en-US" sz="1500" dirty="0"/>
          </a:p>
        </p:txBody>
      </p:sp>
      <p:sp>
        <p:nvSpPr>
          <p:cNvPr id="23" name="Text 21"/>
          <p:cNvSpPr/>
          <p:nvPr/>
        </p:nvSpPr>
        <p:spPr>
          <a:xfrm>
            <a:off x="365760" y="3877056"/>
            <a:ext cx="8412480" cy="292608"/>
          </a:xfrm>
          <a:prstGeom prst="rect">
            <a:avLst/>
          </a:prstGeom>
          <a:noFill/>
          <a:ln/>
        </p:spPr>
        <p:txBody>
          <a:bodyPr wrap="square" lIns="0" tIns="0" rIns="0" bIns="0" rtlCol="0" anchor="ctr"/>
          <a:lstStyle/>
          <a:p>
            <a:pPr marL="0" indent="0">
              <a:buNone/>
            </a:pPr>
            <a:r>
              <a:rPr lang="en-US" sz="1200" dirty="0">
                <a:solidFill>
                  <a:srgbClr val="CBD5E0"/>
                </a:solidFill>
                <a:latin typeface="Calibri" pitchFamily="34" charset="0"/>
                <a:ea typeface="Calibri" pitchFamily="34" charset="-122"/>
                <a:cs typeface="Calibri" pitchFamily="34" charset="-120"/>
              </a:rPr>
              <a:t>LCDB7007  ·  Research Principles and Philosophy  ·  UWTSD DBA Programme</a:t>
            </a:r>
            <a:endParaRPr lang="en-US" sz="12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6118</Words>
  <Application>Microsoft Office PowerPoint</Application>
  <PresentationFormat>On-screen Show (16:9)</PresentationFormat>
  <Paragraphs>677</Paragraphs>
  <Slides>62</Slides>
  <Notes>62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62</vt:i4>
      </vt:variant>
    </vt:vector>
  </HeadingPairs>
  <TitlesOfParts>
    <vt:vector size="65"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Caroline Jawad</cp:lastModifiedBy>
  <cp:revision>2</cp:revision>
  <dcterms:created xsi:type="dcterms:W3CDTF">2026-03-05T16:18:49Z</dcterms:created>
  <dcterms:modified xsi:type="dcterms:W3CDTF">2026-03-10T08:54:05Z</dcterms:modified>
</cp:coreProperties>
</file>