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7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5" r:id="rId11"/>
    <p:sldId id="262" r:id="rId12"/>
    <p:sldId id="263" r:id="rId13"/>
    <p:sldId id="264" r:id="rId14"/>
    <p:sldId id="266" r:id="rId15"/>
    <p:sldId id="269" r:id="rId16"/>
    <p:sldId id="272" r:id="rId17"/>
    <p:sldId id="267" r:id="rId18"/>
    <p:sldId id="268" r:id="rId19"/>
    <p:sldId id="270" r:id="rId20"/>
    <p:sldId id="271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CEA809-9EA6-F0A9-06BF-C7334526E080}" v="8" dt="2020-01-21T23:58:35.220"/>
    <p1510:client id="{2F1D8EDF-B217-4424-9DAA-A6B0A73D71E6}" v="102" dt="2020-01-22T15:46:00.767"/>
    <p1510:client id="{70F1902F-61C6-D53F-50AF-9C45F0103603}" v="109" dt="2020-01-22T10:02:01.9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>
        <p:scale>
          <a:sx n="40" d="100"/>
          <a:sy n="40" d="100"/>
        </p:scale>
        <p:origin x="1488" y="7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8567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5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281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121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021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161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751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1710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889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5344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442243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539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329398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6071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9316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4612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6452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8" r:id="rId1"/>
    <p:sldLayoutId id="2147483969" r:id="rId2"/>
    <p:sldLayoutId id="2147483970" r:id="rId3"/>
    <p:sldLayoutId id="2147483971" r:id="rId4"/>
    <p:sldLayoutId id="2147483972" r:id="rId5"/>
    <p:sldLayoutId id="2147483973" r:id="rId6"/>
    <p:sldLayoutId id="2147483974" r:id="rId7"/>
    <p:sldLayoutId id="2147483975" r:id="rId8"/>
    <p:sldLayoutId id="2147483976" r:id="rId9"/>
    <p:sldLayoutId id="2147483977" r:id="rId10"/>
    <p:sldLayoutId id="2147483978" r:id="rId11"/>
    <p:sldLayoutId id="2147483979" r:id="rId12"/>
    <p:sldLayoutId id="2147483980" r:id="rId13"/>
    <p:sldLayoutId id="2147483981" r:id="rId14"/>
    <p:sldLayoutId id="2147483982" r:id="rId15"/>
    <p:sldLayoutId id="214748398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5936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ictionary.cambridge.org/dictionary/english/produce" TargetMode="External"/><Relationship Id="rId2" Type="http://schemas.openxmlformats.org/officeDocument/2006/relationships/hyperlink" Target="https://dictionary.cambridge.org/dictionary/english/abilit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ictionary.cambridge.org/dictionary/english/idea" TargetMode="External"/><Relationship Id="rId5" Type="http://schemas.openxmlformats.org/officeDocument/2006/relationships/hyperlink" Target="https://dictionary.cambridge.org/dictionary/english/unusual" TargetMode="External"/><Relationship Id="rId4" Type="http://schemas.openxmlformats.org/officeDocument/2006/relationships/hyperlink" Target="https://dictionary.cambridge.org/dictionary/english/original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s://www.psychologytoday.com/gb/basics/dopamine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culturallearningalliance.org.uk/wp-content/uploads/2018/04/Arts-Health-and-Wellbeing-Briefing.pdf" TargetMode="External"/><Relationship Id="rId13" Type="http://schemas.openxmlformats.org/officeDocument/2006/relationships/hyperlink" Target="http://michaelfullan.ca/wp-content/uploads/2016/06/13396072630.pdf" TargetMode="External"/><Relationship Id="rId3" Type="http://schemas.openxmlformats.org/officeDocument/2006/relationships/hyperlink" Target="http://www.artshealthandwellbeing.org.uk/appg-inquiry/Publications/Creative_Health_Inquiry_Report_2017.pdf" TargetMode="External"/><Relationship Id="rId7" Type="http://schemas.openxmlformats.org/officeDocument/2006/relationships/hyperlink" Target="https://www.researchgate.net/publication/266031380_Definitions_of_Creativity" TargetMode="External"/><Relationship Id="rId12" Type="http://schemas.openxmlformats.org/officeDocument/2006/relationships/hyperlink" Target="http://www.ascd.org/ASCD/pdf/journals/ed_lead/el_199204_elmore.pdf" TargetMode="External"/><Relationship Id="rId2" Type="http://schemas.openxmlformats.org/officeDocument/2006/relationships/hyperlink" Target="https://actoninfo.com/2011/04/using-drama-for-health-and-wellbein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eareive.org/wp-content/uploads/2017/11/Creativity-Matters-Are-We-Serious-About-Creativity.pdf" TargetMode="External"/><Relationship Id="rId11" Type="http://schemas.openxmlformats.org/officeDocument/2006/relationships/hyperlink" Target="http://atom.curtin.edu.au/SAM_Ed%20Fadsopt.pdf" TargetMode="External"/><Relationship Id="rId5" Type="http://schemas.openxmlformats.org/officeDocument/2006/relationships/hyperlink" Target="https://dictionary.cambridge.org/dictionary/english/creativity" TargetMode="External"/><Relationship Id="rId10" Type="http://schemas.openxmlformats.org/officeDocument/2006/relationships/hyperlink" Target="file:///C:\Users\1600473\Downloads\Donaldson%20Report%20-%20Successful%20Futures%20-%20Independent%20Review%20of%20Curriculum%20and%20Assessment%20Arrangements%20in%20Wales.pdf" TargetMode="External"/><Relationship Id="rId4" Type="http://schemas.openxmlformats.org/officeDocument/2006/relationships/hyperlink" Target="https://www.tes.com/news/one-five-parents-do-not-spend-any-time-reading-their-children" TargetMode="External"/><Relationship Id="rId9" Type="http://schemas.openxmlformats.org/officeDocument/2006/relationships/hyperlink" Target="http://www.erc.ie/documents/vol03chp5.pdf" TargetMode="External"/><Relationship Id="rId14" Type="http://schemas.openxmlformats.org/officeDocument/2006/relationships/hyperlink" Target="https://fullfact.org/economy/poverty-uk-guide-facts-and-figures/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ns.gov.uk/peoplepopulationandcommunity/wellbeing/articles/childrensengagementwiththeoutdoorsandsportsactivitiesuk/2014to2015" TargetMode="External"/><Relationship Id="rId13" Type="http://schemas.openxmlformats.org/officeDocument/2006/relationships/hyperlink" Target="https://www.wakeupdramaacademy.co.uk/2017/06/23/drama-classes-can-improve-health-wellbeing/" TargetMode="External"/><Relationship Id="rId3" Type="http://schemas.openxmlformats.org/officeDocument/2006/relationships/hyperlink" Target="http://www.earlychildhoodnews.com/earlychildhood/article_view.aspx?ArticleID=349" TargetMode="External"/><Relationship Id="rId7" Type="http://schemas.openxmlformats.org/officeDocument/2006/relationships/hyperlink" Target="https://www.ofcom.org.uk/__data/assets/pdf_file/0024/134907/children-and-parents-media-use-and-attitudes-2018.pdf" TargetMode="External"/><Relationship Id="rId12" Type="http://schemas.openxmlformats.org/officeDocument/2006/relationships/hyperlink" Target="https://www.marxists.org/archive/vygotsky/works/1927/imagination.pdf" TargetMode="External"/><Relationship Id="rId2" Type="http://schemas.openxmlformats.org/officeDocument/2006/relationships/hyperlink" Target="https://visible-learning.org/hattie-ranking-influences-effect-sizes-learning-achievemen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sirkenrobinson.com/pdf/allourfutures.pdf" TargetMode="External"/><Relationship Id="rId11" Type="http://schemas.openxmlformats.org/officeDocument/2006/relationships/hyperlink" Target="https://onlinelibrary.wiley.com/doi/abs/10.1002/jocb.237" TargetMode="External"/><Relationship Id="rId5" Type="http://schemas.openxmlformats.org/officeDocument/2006/relationships/hyperlink" Target="https://www.jstor.org/stable/42717622?seq=1" TargetMode="External"/><Relationship Id="rId10" Type="http://schemas.openxmlformats.org/officeDocument/2006/relationships/hyperlink" Target="https://www.campaignlive.co.uk/article/ken-robinson-you-dont-want-caste-system-creativity/1403876" TargetMode="External"/><Relationship Id="rId4" Type="http://schemas.openxmlformats.org/officeDocument/2006/relationships/hyperlink" Target="https://www.creativenz.govt.nz/assets/ckeditor/attachments/1118/scottish_government_impact_of_culture_on_health_and_satisfaction_aug_2013.pdf?1416440756" TargetMode="External"/><Relationship Id="rId9" Type="http://schemas.openxmlformats.org/officeDocument/2006/relationships/hyperlink" Target="https://assets.publishing.service.gov.uk/government/uploads/system/uploads/attachment_data/file/765496/PHE_Arts_and_Health_Evaluation_FINAL.pdf" TargetMode="External"/><Relationship Id="rId14" Type="http://schemas.openxmlformats.org/officeDocument/2006/relationships/hyperlink" Target="http://www.withouttheatre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0575FA3-3BDC-402B-9FB0-79EB35565334}"/>
              </a:ext>
            </a:extLst>
          </p:cNvPr>
          <p:cNvSpPr/>
          <p:nvPr/>
        </p:nvSpPr>
        <p:spPr>
          <a:xfrm>
            <a:off x="0" y="5876704"/>
            <a:ext cx="2990691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Carwyn Davies </a:t>
            </a:r>
          </a:p>
          <a:p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1600473</a:t>
            </a:r>
            <a:endParaRPr lang="en-US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E20C748-D858-4B26-99F8-8A6231390AB2}"/>
              </a:ext>
            </a:extLst>
          </p:cNvPr>
          <p:cNvSpPr/>
          <p:nvPr/>
        </p:nvSpPr>
        <p:spPr>
          <a:xfrm>
            <a:off x="383777" y="4430767"/>
            <a:ext cx="609013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u="sng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Chosen Intervention: </a:t>
            </a:r>
            <a:r>
              <a:rPr lang="en-US" sz="3200" b="0" u="sng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Dramatherapy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3E1D387-63A5-4F7C-A795-98CF234CC0A0}"/>
              </a:ext>
            </a:extLst>
          </p:cNvPr>
          <p:cNvSpPr/>
          <p:nvPr/>
        </p:nvSpPr>
        <p:spPr>
          <a:xfrm>
            <a:off x="1059848" y="2136645"/>
            <a:ext cx="744987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u="sng" dirty="0">
                <a:latin typeface="Arial" panose="020B0604020202020204" pitchFamily="34" charset="0"/>
                <a:ea typeface="Times New Roman" panose="02020603050405020304" pitchFamily="18" charset="0"/>
              </a:rPr>
              <a:t>Aim: </a:t>
            </a:r>
          </a:p>
          <a:p>
            <a:endParaRPr lang="en-GB" sz="2000" b="1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ea typeface="Times New Roman" panose="02020603050405020304" pitchFamily="18" charset="0"/>
              </a:rPr>
              <a:t>Critically explore the role of creative approaches in professional practice and how these can impact on the health and well-being of children and young people. </a:t>
            </a:r>
            <a:endParaRPr lang="en-GB" sz="20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BC1C215-89AC-445A-94A4-EEF5D6F75E00}"/>
              </a:ext>
            </a:extLst>
          </p:cNvPr>
          <p:cNvSpPr/>
          <p:nvPr/>
        </p:nvSpPr>
        <p:spPr>
          <a:xfrm>
            <a:off x="2279046" y="27189"/>
            <a:ext cx="6230674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ctr"/>
            <a:r>
              <a:rPr lang="en-GB" sz="4400" u="sng" dirty="0">
                <a:solidFill>
                  <a:srgbClr val="00090E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Contemporary Discourses in Professional Practice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0292161-939B-457C-9277-33CDBBBC3488}"/>
              </a:ext>
            </a:extLst>
          </p:cNvPr>
          <p:cNvSpPr/>
          <p:nvPr/>
        </p:nvSpPr>
        <p:spPr>
          <a:xfrm>
            <a:off x="185531" y="0"/>
            <a:ext cx="4073551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1" u="sng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Key Coverage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78087B8-305D-4CBD-B454-61BEE7028538}"/>
              </a:ext>
            </a:extLst>
          </p:cNvPr>
          <p:cNvSpPr/>
          <p:nvPr/>
        </p:nvSpPr>
        <p:spPr>
          <a:xfrm>
            <a:off x="185531" y="1032516"/>
            <a:ext cx="9992139" cy="680186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is “creativity”?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makes an intervention </a:t>
            </a:r>
            <a:r>
              <a:rPr lang="en-US" sz="4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“creative”?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4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Limitations of “creative approaches”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Standard approaches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4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Dramatherapy </a:t>
            </a:r>
            <a:endParaRPr lang="en-US" sz="4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US" sz="3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69961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69811-9FED-4396-82FD-BB899028B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7156" y="-36993"/>
            <a:ext cx="4027188" cy="1205949"/>
          </a:xfrm>
        </p:spPr>
        <p:txBody>
          <a:bodyPr>
            <a:normAutofit/>
          </a:bodyPr>
          <a:lstStyle/>
          <a:p>
            <a:r>
              <a:rPr lang="en-GB" sz="5400" u="sng" dirty="0">
                <a:solidFill>
                  <a:schemeClr val="tx1"/>
                </a:solidFill>
                <a:cs typeface="Times New Roman" panose="02020603050405020304" pitchFamily="18" charset="0"/>
              </a:rPr>
              <a:t>Creativity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423AF9D-3F2B-436C-87C2-FFFB8C4B20BC}"/>
              </a:ext>
            </a:extLst>
          </p:cNvPr>
          <p:cNvSpPr/>
          <p:nvPr/>
        </p:nvSpPr>
        <p:spPr>
          <a:xfrm>
            <a:off x="69733" y="1028891"/>
            <a:ext cx="1005840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+mj-lt"/>
              </a:rPr>
              <a:t>“the </a:t>
            </a:r>
            <a:r>
              <a:rPr lang="en-GB" dirty="0">
                <a:latin typeface="+mj-lt"/>
                <a:hlinkClick r:id="rId2" tooltip="ability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ability</a:t>
            </a:r>
            <a:r>
              <a:rPr lang="en-GB" dirty="0">
                <a:latin typeface="+mj-lt"/>
              </a:rPr>
              <a:t> to </a:t>
            </a:r>
            <a:r>
              <a:rPr lang="en-GB" dirty="0">
                <a:latin typeface="+mj-lt"/>
                <a:hlinkClick r:id="rId3" tooltip="produc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produce</a:t>
            </a:r>
            <a:r>
              <a:rPr lang="en-GB" dirty="0">
                <a:latin typeface="+mj-lt"/>
              </a:rPr>
              <a:t> or use </a:t>
            </a:r>
            <a:r>
              <a:rPr lang="en-GB" dirty="0">
                <a:latin typeface="+mj-lt"/>
                <a:hlinkClick r:id="rId4" tooltip="origina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original</a:t>
            </a:r>
            <a:r>
              <a:rPr lang="en-GB" dirty="0">
                <a:latin typeface="+mj-lt"/>
              </a:rPr>
              <a:t> and </a:t>
            </a:r>
            <a:r>
              <a:rPr lang="en-GB" u="sng" dirty="0">
                <a:latin typeface="+mj-lt"/>
                <a:hlinkClick r:id="rId5" tooltip="unusua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unusual</a:t>
            </a:r>
            <a:r>
              <a:rPr lang="en-GB" dirty="0">
                <a:latin typeface="+mj-lt"/>
              </a:rPr>
              <a:t> </a:t>
            </a:r>
            <a:r>
              <a:rPr lang="en-GB" dirty="0">
                <a:latin typeface="+mj-lt"/>
                <a:hlinkClick r:id="rId6" tooltip="idea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ideas</a:t>
            </a:r>
            <a:r>
              <a:rPr lang="en-GB" dirty="0">
                <a:latin typeface="+mj-lt"/>
              </a:rPr>
              <a:t>”.</a:t>
            </a:r>
          </a:p>
          <a:p>
            <a:r>
              <a:rPr lang="en-GB" dirty="0">
                <a:solidFill>
                  <a:srgbClr val="FF0000"/>
                </a:solidFill>
                <a:latin typeface="+mj-lt"/>
              </a:rPr>
              <a:t>(Cambridge Dictionary, 2019).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744E926-BE50-4238-8F44-868D6212DB21}"/>
              </a:ext>
            </a:extLst>
          </p:cNvPr>
          <p:cNvSpPr/>
          <p:nvPr/>
        </p:nvSpPr>
        <p:spPr>
          <a:xfrm>
            <a:off x="0" y="1668357"/>
            <a:ext cx="978599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+mj-lt"/>
              </a:rPr>
              <a:t>“Imaginative activity fashioned so as to produce outcomes that are both original and of value.” </a:t>
            </a:r>
          </a:p>
          <a:p>
            <a:r>
              <a:rPr lang="en-GB" dirty="0">
                <a:solidFill>
                  <a:srgbClr val="FF0000"/>
                </a:solidFill>
                <a:latin typeface="+mj-lt"/>
              </a:rPr>
              <a:t>(National Advisory Committee on Creative and Cultural Education (NACCCE), 1991, p. 30)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CA821E5-41B6-469D-87A6-9C69BE3281BB}"/>
              </a:ext>
            </a:extLst>
          </p:cNvPr>
          <p:cNvSpPr/>
          <p:nvPr/>
        </p:nvSpPr>
        <p:spPr>
          <a:xfrm>
            <a:off x="0" y="2606634"/>
            <a:ext cx="578075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1C1C1C"/>
                </a:solidFill>
                <a:latin typeface="+mj-lt"/>
              </a:rPr>
              <a:t>"the process of having original ideas that have value“ </a:t>
            </a:r>
          </a:p>
          <a:p>
            <a:r>
              <a:rPr lang="en-GB" dirty="0">
                <a:solidFill>
                  <a:srgbClr val="FF0000"/>
                </a:solidFill>
                <a:latin typeface="+mj-lt"/>
              </a:rPr>
              <a:t>(Robinson, 2016)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777256A-B0E1-4452-9949-096D684A62D0}"/>
              </a:ext>
            </a:extLst>
          </p:cNvPr>
          <p:cNvSpPr/>
          <p:nvPr/>
        </p:nvSpPr>
        <p:spPr>
          <a:xfrm>
            <a:off x="1" y="3349673"/>
            <a:ext cx="64140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+mj-lt"/>
              </a:rPr>
              <a:t>“Creativity obviously involves something new and different” </a:t>
            </a:r>
          </a:p>
          <a:p>
            <a:r>
              <a:rPr lang="en-GB" dirty="0">
                <a:solidFill>
                  <a:srgbClr val="FF0000"/>
                </a:solidFill>
                <a:latin typeface="+mj-lt"/>
              </a:rPr>
              <a:t>(</a:t>
            </a:r>
            <a:r>
              <a:rPr lang="en-GB" dirty="0" err="1">
                <a:solidFill>
                  <a:srgbClr val="FF0000"/>
                </a:solidFill>
                <a:latin typeface="+mj-lt"/>
              </a:rPr>
              <a:t>Cropley</a:t>
            </a:r>
            <a:r>
              <a:rPr lang="en-GB" dirty="0">
                <a:solidFill>
                  <a:srgbClr val="FF0000"/>
                </a:solidFill>
                <a:latin typeface="+mj-lt"/>
              </a:rPr>
              <a:t>, 2011, p. 518)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0112411-AC2D-4FCD-9E6B-2FC8444AB481}"/>
              </a:ext>
            </a:extLst>
          </p:cNvPr>
          <p:cNvSpPr/>
          <p:nvPr/>
        </p:nvSpPr>
        <p:spPr>
          <a:xfrm>
            <a:off x="202910" y="4092712"/>
            <a:ext cx="45288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1C1D1E"/>
                </a:solidFill>
                <a:latin typeface="+mj-lt"/>
              </a:rPr>
              <a:t>“Creative people tend to defy the crowd”</a:t>
            </a:r>
          </a:p>
          <a:p>
            <a:r>
              <a:rPr lang="en-GB" dirty="0">
                <a:solidFill>
                  <a:srgbClr val="FF0000"/>
                </a:solidFill>
                <a:latin typeface="+mj-lt"/>
              </a:rPr>
              <a:t>(</a:t>
            </a:r>
            <a:r>
              <a:rPr lang="en-GB" dirty="0" err="1">
                <a:solidFill>
                  <a:srgbClr val="FF0000"/>
                </a:solidFill>
                <a:latin typeface="+mj-lt"/>
              </a:rPr>
              <a:t>Sternburg</a:t>
            </a:r>
            <a:r>
              <a:rPr lang="en-GB" dirty="0">
                <a:solidFill>
                  <a:srgbClr val="FF0000"/>
                </a:solidFill>
                <a:latin typeface="+mj-lt"/>
              </a:rPr>
              <a:t>, 2018, p. 5)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26CCE87-7B09-4FC7-802B-F4F0724388BB}"/>
              </a:ext>
            </a:extLst>
          </p:cNvPr>
          <p:cNvSpPr/>
          <p:nvPr/>
        </p:nvSpPr>
        <p:spPr>
          <a:xfrm>
            <a:off x="318053" y="4835751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latin typeface="+mj-lt"/>
              </a:rPr>
              <a:t>“Creativity and innovation - generating ideas, openness and courage to explore ideas and express opinions”</a:t>
            </a:r>
          </a:p>
          <a:p>
            <a:r>
              <a:rPr lang="en-GB" dirty="0">
                <a:solidFill>
                  <a:srgbClr val="FF0000"/>
                </a:solidFill>
                <a:latin typeface="+mj-lt"/>
              </a:rPr>
              <a:t>(Donaldson, 2015, p. 42)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2E2E5EC-6E4B-41A1-A1F9-DCF70C05278D}"/>
              </a:ext>
            </a:extLst>
          </p:cNvPr>
          <p:cNvSpPr/>
          <p:nvPr/>
        </p:nvSpPr>
        <p:spPr>
          <a:xfrm>
            <a:off x="435603" y="5952497"/>
            <a:ext cx="5860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+mj-lt"/>
              </a:rPr>
              <a:t>“producing something novel and of value in a context”</a:t>
            </a:r>
          </a:p>
          <a:p>
            <a:r>
              <a:rPr lang="en-GB" dirty="0">
                <a:solidFill>
                  <a:srgbClr val="FF0000"/>
                </a:solidFill>
                <a:latin typeface="+mj-lt"/>
              </a:rPr>
              <a:t>(</a:t>
            </a:r>
            <a:r>
              <a:rPr lang="en-GB" dirty="0" err="1">
                <a:solidFill>
                  <a:srgbClr val="FF0000"/>
                </a:solidFill>
                <a:latin typeface="+mj-lt"/>
              </a:rPr>
              <a:t>Hanchett</a:t>
            </a:r>
            <a:r>
              <a:rPr lang="en-GB" dirty="0">
                <a:solidFill>
                  <a:srgbClr val="FF0000"/>
                </a:solidFill>
                <a:latin typeface="+mj-lt"/>
              </a:rPr>
              <a:t> Hanson, 2015, p. 369)</a:t>
            </a:r>
          </a:p>
        </p:txBody>
      </p:sp>
    </p:spTree>
    <p:extLst>
      <p:ext uri="{BB962C8B-B14F-4D97-AF65-F5344CB8AC3E}">
        <p14:creationId xmlns:p14="http://schemas.microsoft.com/office/powerpoint/2010/main" val="37594585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F9368DC0-9C31-4AAD-93C9-4B65C78D13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223051"/>
            <a:ext cx="4027188" cy="1205949"/>
          </a:xfrm>
        </p:spPr>
        <p:txBody>
          <a:bodyPr>
            <a:normAutofit/>
          </a:bodyPr>
          <a:lstStyle/>
          <a:p>
            <a:r>
              <a:rPr lang="en-GB" sz="5400" b="1" u="sng" dirty="0">
                <a:solidFill>
                  <a:srgbClr val="7030A0"/>
                </a:solidFill>
                <a:cs typeface="Times New Roman" panose="02020603050405020304" pitchFamily="18" charset="0"/>
              </a:rPr>
              <a:t>Themes?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46D4D1C-A836-485D-B154-B96E28A38C8C}"/>
              </a:ext>
            </a:extLst>
          </p:cNvPr>
          <p:cNvSpPr/>
          <p:nvPr/>
        </p:nvSpPr>
        <p:spPr>
          <a:xfrm>
            <a:off x="230871" y="170886"/>
            <a:ext cx="9276523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accent5"/>
                </a:solidFill>
              </a:rPr>
              <a:t>“Any attempt to present a consensus definition of the construct of creativity is doomed to failure”</a:t>
            </a:r>
          </a:p>
          <a:p>
            <a:r>
              <a:rPr lang="en-GB" sz="3200" dirty="0">
                <a:solidFill>
                  <a:schemeClr val="accent5"/>
                </a:solidFill>
              </a:rPr>
              <a:t>(Dacey &amp; </a:t>
            </a:r>
            <a:r>
              <a:rPr lang="en-GB" sz="3200" dirty="0" err="1">
                <a:solidFill>
                  <a:schemeClr val="accent5"/>
                </a:solidFill>
              </a:rPr>
              <a:t>Madaus</a:t>
            </a:r>
            <a:r>
              <a:rPr lang="en-GB" sz="3200" dirty="0">
                <a:solidFill>
                  <a:schemeClr val="accent5"/>
                </a:solidFill>
              </a:rPr>
              <a:t>, 1969, p. 55)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A5F8454-65D1-4765-9955-A37ABE64E2B7}"/>
              </a:ext>
            </a:extLst>
          </p:cNvPr>
          <p:cNvSpPr txBox="1">
            <a:spLocks/>
          </p:cNvSpPr>
          <p:nvPr/>
        </p:nvSpPr>
        <p:spPr>
          <a:xfrm>
            <a:off x="0" y="3429000"/>
            <a:ext cx="4027188" cy="120594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5400" b="1" u="sng" dirty="0"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82DABF7C-706E-452D-8E43-2D67F6C877FC}"/>
              </a:ext>
            </a:extLst>
          </p:cNvPr>
          <p:cNvSpPr txBox="1">
            <a:spLocks/>
          </p:cNvSpPr>
          <p:nvPr/>
        </p:nvSpPr>
        <p:spPr>
          <a:xfrm>
            <a:off x="234549" y="3281335"/>
            <a:ext cx="8428383" cy="120594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200" b="1" dirty="0">
                <a:solidFill>
                  <a:schemeClr val="tx1"/>
                </a:solidFill>
                <a:cs typeface="Times New Roman" panose="02020603050405020304" pitchFamily="18" charset="0"/>
              </a:rPr>
              <a:t>A ‘creative’ approach should, in itself be, or at least should be the </a:t>
            </a:r>
            <a:r>
              <a:rPr lang="en-GB" sz="3200" b="1" i="1" dirty="0">
                <a:solidFill>
                  <a:schemeClr val="tx1"/>
                </a:solidFill>
                <a:cs typeface="Times New Roman" panose="02020603050405020304" pitchFamily="18" charset="0"/>
              </a:rPr>
              <a:t>opportunity to </a:t>
            </a:r>
            <a:r>
              <a:rPr lang="en-GB" sz="3200" b="1" dirty="0">
                <a:solidFill>
                  <a:schemeClr val="tx1"/>
                </a:solidFill>
                <a:cs typeface="Times New Roman" panose="02020603050405020304" pitchFamily="18" charset="0"/>
              </a:rPr>
              <a:t>produce something that is…</a:t>
            </a:r>
            <a:r>
              <a:rPr lang="en-GB" sz="3200" b="1" u="sng" dirty="0">
                <a:solidFill>
                  <a:schemeClr val="tx1"/>
                </a:solidFill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0330176-F55E-48B3-867F-1FDCF9C4231D}"/>
              </a:ext>
            </a:extLst>
          </p:cNvPr>
          <p:cNvSpPr/>
          <p:nvPr/>
        </p:nvSpPr>
        <p:spPr>
          <a:xfrm>
            <a:off x="306886" y="4416491"/>
            <a:ext cx="216918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Original?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D102413-B12F-4CD1-BE5D-1D40F302EBC5}"/>
              </a:ext>
            </a:extLst>
          </p:cNvPr>
          <p:cNvSpPr/>
          <p:nvPr/>
        </p:nvSpPr>
        <p:spPr>
          <a:xfrm>
            <a:off x="3457075" y="4416036"/>
            <a:ext cx="232121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Valuable</a:t>
            </a:r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B81C008-3A23-431B-A75F-05142C48BE7C}"/>
              </a:ext>
            </a:extLst>
          </p:cNvPr>
          <p:cNvSpPr/>
          <p:nvPr/>
        </p:nvSpPr>
        <p:spPr>
          <a:xfrm>
            <a:off x="6387520" y="4428671"/>
            <a:ext cx="304763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Imaginative?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3CFA9C1-C4DC-4103-87F1-465360F10E01}"/>
              </a:ext>
            </a:extLst>
          </p:cNvPr>
          <p:cNvSpPr/>
          <p:nvPr/>
        </p:nvSpPr>
        <p:spPr>
          <a:xfrm>
            <a:off x="230871" y="5113790"/>
            <a:ext cx="2321213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For how long?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C00311A-43A3-4EE5-816F-FDC60FA23C71}"/>
              </a:ext>
            </a:extLst>
          </p:cNvPr>
          <p:cNvSpPr/>
          <p:nvPr/>
        </p:nvSpPr>
        <p:spPr>
          <a:xfrm>
            <a:off x="3146783" y="5136557"/>
            <a:ext cx="3047630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Does it always have to be?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08F10A8-39FA-4996-8925-935DFA8A0D65}"/>
              </a:ext>
            </a:extLst>
          </p:cNvPr>
          <p:cNvSpPr/>
          <p:nvPr/>
        </p:nvSpPr>
        <p:spPr>
          <a:xfrm>
            <a:off x="6826743" y="5136557"/>
            <a:ext cx="2169184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Easier said than done</a:t>
            </a:r>
            <a:r>
              <a:rPr lang="en-US" sz="28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76493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600D615-94B0-4214-A251-9705B6320C69}"/>
              </a:ext>
            </a:extLst>
          </p:cNvPr>
          <p:cNvSpPr/>
          <p:nvPr/>
        </p:nvSpPr>
        <p:spPr>
          <a:xfrm>
            <a:off x="118863" y="0"/>
            <a:ext cx="28632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u="sng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Original?</a:t>
            </a:r>
          </a:p>
        </p:txBody>
      </p:sp>
      <p:pic>
        <p:nvPicPr>
          <p:cNvPr id="1026" name="Picture 2" descr="Image result for inside out">
            <a:extLst>
              <a:ext uri="{FF2B5EF4-FFF2-40B4-BE49-F238E27FC236}">
                <a16:creationId xmlns:a16="http://schemas.microsoft.com/office/drawing/2014/main" id="{EEC5F198-2ED6-4D4E-A5BE-A6350BF9A3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9378" y="2567296"/>
            <a:ext cx="2340289" cy="1938992"/>
          </a:xfrm>
          <a:prstGeom prst="ellipse">
            <a:avLst/>
          </a:prstGeom>
          <a:ln w="63500" cap="rnd">
            <a:solidFill>
              <a:schemeClr val="tx1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hand clip art">
            <a:extLst>
              <a:ext uri="{FF2B5EF4-FFF2-40B4-BE49-F238E27FC236}">
                <a16:creationId xmlns:a16="http://schemas.microsoft.com/office/drawing/2014/main" id="{A69AB959-3943-46AC-90FB-7C63D382D6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0332" y="931962"/>
            <a:ext cx="2010445" cy="2589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well being toolkits schools">
            <a:extLst>
              <a:ext uri="{FF2B5EF4-FFF2-40B4-BE49-F238E27FC236}">
                <a16:creationId xmlns:a16="http://schemas.microsoft.com/office/drawing/2014/main" id="{8DABC48A-2765-4719-A610-FA2FB7F3C2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0332" y="4158023"/>
            <a:ext cx="1752671" cy="2484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615B35C5-2ED6-427A-B18D-32E9F6CB0886}"/>
              </a:ext>
            </a:extLst>
          </p:cNvPr>
          <p:cNvSpPr/>
          <p:nvPr/>
        </p:nvSpPr>
        <p:spPr>
          <a:xfrm>
            <a:off x="704487" y="4808056"/>
            <a:ext cx="4758034" cy="193899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“Theory of Change”</a:t>
            </a:r>
          </a:p>
          <a:p>
            <a:r>
              <a:rPr lang="en-US" sz="40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(Fullan, 2006, p. 1)</a:t>
            </a:r>
          </a:p>
          <a:p>
            <a:pPr algn="ctr"/>
            <a:endParaRPr lang="en-US" sz="4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1032" name="Picture 8" descr="Image result for cornerstones">
            <a:extLst>
              <a:ext uri="{FF2B5EF4-FFF2-40B4-BE49-F238E27FC236}">
                <a16:creationId xmlns:a16="http://schemas.microsoft.com/office/drawing/2014/main" id="{841483A0-BEDE-4F49-9CA7-4779CE7A8A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758" y="2641945"/>
            <a:ext cx="2771775" cy="164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8587B7E1-9E9B-440F-8431-F9C56D3FE037}"/>
              </a:ext>
            </a:extLst>
          </p:cNvPr>
          <p:cNvSpPr/>
          <p:nvPr/>
        </p:nvSpPr>
        <p:spPr>
          <a:xfrm>
            <a:off x="184372" y="1065199"/>
            <a:ext cx="7015628" cy="120032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 New ideas will always be original, but that doesn’t mean they’ll be effective and it doesn’t mean they’ll be original forever.  </a:t>
            </a:r>
          </a:p>
        </p:txBody>
      </p:sp>
    </p:spTree>
    <p:extLst>
      <p:ext uri="{BB962C8B-B14F-4D97-AF65-F5344CB8AC3E}">
        <p14:creationId xmlns:p14="http://schemas.microsoft.com/office/powerpoint/2010/main" val="920509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074CC39-DC23-4318-90DA-B028DC5DDFF9}"/>
              </a:ext>
            </a:extLst>
          </p:cNvPr>
          <p:cNvSpPr/>
          <p:nvPr/>
        </p:nvSpPr>
        <p:spPr>
          <a:xfrm>
            <a:off x="172278" y="102996"/>
            <a:ext cx="2749151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u="sng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Valuable</a:t>
            </a:r>
            <a:r>
              <a:rPr lang="en-US" sz="4800" b="0" u="sng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2F3B247-F238-485A-B5AD-BF73021BE07C}"/>
              </a:ext>
            </a:extLst>
          </p:cNvPr>
          <p:cNvSpPr/>
          <p:nvPr/>
        </p:nvSpPr>
        <p:spPr>
          <a:xfrm>
            <a:off x="172278" y="1043922"/>
            <a:ext cx="9212239" cy="206210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opportunities within the creative process share value with the product. </a:t>
            </a:r>
          </a:p>
          <a:p>
            <a:r>
              <a:rPr lang="en-US" sz="32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(Cochrane, 2017; </a:t>
            </a:r>
            <a:r>
              <a:rPr lang="en-US" sz="3200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Glaveanu</a:t>
            </a:r>
            <a:r>
              <a:rPr lang="en-US" sz="32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, 2011; Kohl, 2008; </a:t>
            </a:r>
            <a:r>
              <a:rPr lang="en-US" sz="3200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McVickar</a:t>
            </a:r>
            <a:r>
              <a:rPr lang="en-US" sz="32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, 1959)</a:t>
            </a:r>
            <a:endParaRPr lang="en-US" sz="3200" b="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2050" name="Picture 2" descr="Image result for creative food child">
            <a:extLst>
              <a:ext uri="{FF2B5EF4-FFF2-40B4-BE49-F238E27FC236}">
                <a16:creationId xmlns:a16="http://schemas.microsoft.com/office/drawing/2014/main" id="{C8984394-AA39-4BBC-95D6-105B2920F8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111" y="3674034"/>
            <a:ext cx="2435318" cy="2435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Related image">
            <a:extLst>
              <a:ext uri="{FF2B5EF4-FFF2-40B4-BE49-F238E27FC236}">
                <a16:creationId xmlns:a16="http://schemas.microsoft.com/office/drawing/2014/main" id="{9B835428-7FFD-43F6-A50B-FFC5E37A26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4703" y="3971630"/>
            <a:ext cx="3275462" cy="184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0CF530F-5F4C-4DF3-976B-40A0225584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3439" y="3970469"/>
            <a:ext cx="3413813" cy="198102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548650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7DF39-E6F0-46E4-90F1-45ACD57FB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F278CA-40F8-469F-87AF-2D376EC6C5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7F9904-EC03-4532-8047-3C03010AA5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940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7238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C585780-57CE-4E18-9E8E-0952BEADC322}"/>
              </a:ext>
            </a:extLst>
          </p:cNvPr>
          <p:cNvSpPr/>
          <p:nvPr/>
        </p:nvSpPr>
        <p:spPr>
          <a:xfrm>
            <a:off x="0" y="7933"/>
            <a:ext cx="304763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Imaginative?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F07CE7F-5CB8-471B-81BF-EDF9CD5210AC}"/>
              </a:ext>
            </a:extLst>
          </p:cNvPr>
          <p:cNvSpPr/>
          <p:nvPr/>
        </p:nvSpPr>
        <p:spPr>
          <a:xfrm>
            <a:off x="0" y="698721"/>
            <a:ext cx="9805627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Enriching and fulfilling experiences are required to support children in engaging in imaginative practices. </a:t>
            </a:r>
          </a:p>
          <a:p>
            <a:r>
              <a:rPr lang="en-US" sz="24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(Vygotsky, 2004)  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C2A2536-7FDF-4ED4-92EE-03D51681C988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872986" y="1014578"/>
            <a:ext cx="4329926" cy="330682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CF8BD65-DEEA-41F0-83A9-C9558DEFB73B}"/>
              </a:ext>
            </a:extLst>
          </p:cNvPr>
          <p:cNvSpPr/>
          <p:nvPr/>
        </p:nvSpPr>
        <p:spPr>
          <a:xfrm>
            <a:off x="6807047" y="4221609"/>
            <a:ext cx="283442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(Seelig, 2012)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F392360-A3BD-40FC-9C43-FB1259053DC3}"/>
              </a:ext>
            </a:extLst>
          </p:cNvPr>
          <p:cNvSpPr/>
          <p:nvPr/>
        </p:nvSpPr>
        <p:spPr>
          <a:xfrm>
            <a:off x="187804" y="2114846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rgbClr val="222222"/>
                </a:solidFill>
                <a:latin typeface="+mj-lt"/>
              </a:rPr>
              <a:t>“One in five parents do not spend any time reading with their children”</a:t>
            </a:r>
          </a:p>
          <a:p>
            <a:r>
              <a:rPr lang="en-GB" b="0" i="0" dirty="0">
                <a:solidFill>
                  <a:srgbClr val="FF0000"/>
                </a:solidFill>
                <a:effectLst/>
                <a:latin typeface="+mj-lt"/>
              </a:rPr>
              <a:t>(Busby, 2017)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609785B-7EF6-4230-B165-0EBEC4EB6C07}"/>
              </a:ext>
            </a:extLst>
          </p:cNvPr>
          <p:cNvSpPr/>
          <p:nvPr/>
        </p:nvSpPr>
        <p:spPr>
          <a:xfrm>
            <a:off x="187804" y="3210061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+mj-lt"/>
              </a:rPr>
              <a:t>In 2017/18, 4.6 million children were thought to be in poverty. </a:t>
            </a:r>
          </a:p>
          <a:p>
            <a:r>
              <a:rPr lang="en-GB" b="0" i="0" dirty="0">
                <a:solidFill>
                  <a:srgbClr val="FF0000"/>
                </a:solidFill>
                <a:effectLst/>
                <a:latin typeface="+mj-lt"/>
              </a:rPr>
              <a:t>(</a:t>
            </a:r>
            <a:r>
              <a:rPr lang="en-GB" b="0" i="0" dirty="0" err="1">
                <a:solidFill>
                  <a:srgbClr val="FF0000"/>
                </a:solidFill>
                <a:effectLst/>
                <a:latin typeface="+mj-lt"/>
              </a:rPr>
              <a:t>FullFact</a:t>
            </a:r>
            <a:r>
              <a:rPr lang="en-GB" b="0" i="0" dirty="0">
                <a:solidFill>
                  <a:srgbClr val="FF0000"/>
                </a:solidFill>
                <a:effectLst/>
                <a:latin typeface="+mj-lt"/>
              </a:rPr>
              <a:t>, 2019)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916526-7BC5-4ABC-8257-80643AFBD40D}"/>
              </a:ext>
            </a:extLst>
          </p:cNvPr>
          <p:cNvSpPr/>
          <p:nvPr/>
        </p:nvSpPr>
        <p:spPr>
          <a:xfrm>
            <a:off x="353210" y="4430350"/>
            <a:ext cx="6096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rgbClr val="323132"/>
                </a:solidFill>
                <a:latin typeface="+mj-lt"/>
              </a:rPr>
              <a:t>From 2014-15, children aged 8 to 15 years in the UK spent just over an hour (68 minutes) of their leisure time on average per day taking part in an outdoor activity, sports-related activity or travelling on foot or by bicycle.</a:t>
            </a:r>
          </a:p>
          <a:p>
            <a:r>
              <a:rPr lang="en-GB" dirty="0">
                <a:solidFill>
                  <a:srgbClr val="FF0000"/>
                </a:solidFill>
                <a:latin typeface="+mj-lt"/>
              </a:rPr>
              <a:t>(Office for National Statistics, 2018)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70AD23A-5E73-4D4E-87B4-C1CF07E3F67B}"/>
              </a:ext>
            </a:extLst>
          </p:cNvPr>
          <p:cNvSpPr/>
          <p:nvPr/>
        </p:nvSpPr>
        <p:spPr>
          <a:xfrm>
            <a:off x="353210" y="6125583"/>
            <a:ext cx="96719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333333"/>
                </a:solidFill>
                <a:latin typeface="+mj-lt"/>
              </a:rPr>
              <a:t>Children in the UK (aged 5 to 15) spend an average of 2 hours and 11 minutes online a day. </a:t>
            </a:r>
          </a:p>
          <a:p>
            <a:r>
              <a:rPr lang="en-GB" dirty="0">
                <a:solidFill>
                  <a:srgbClr val="FF0000"/>
                </a:solidFill>
                <a:latin typeface="+mj-lt"/>
              </a:rPr>
              <a:t>(Ofcom, 2019)</a:t>
            </a:r>
          </a:p>
        </p:txBody>
      </p:sp>
    </p:spTree>
    <p:extLst>
      <p:ext uri="{BB962C8B-B14F-4D97-AF65-F5344CB8AC3E}">
        <p14:creationId xmlns:p14="http://schemas.microsoft.com/office/powerpoint/2010/main" val="2840707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F903066-AAFC-4BD9-B7EC-AFE83EB54CB3}"/>
              </a:ext>
            </a:extLst>
          </p:cNvPr>
          <p:cNvSpPr/>
          <p:nvPr/>
        </p:nvSpPr>
        <p:spPr>
          <a:xfrm>
            <a:off x="2301574" y="0"/>
            <a:ext cx="573355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u="sng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Standard Approaches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BB5651A-2F9D-4B72-A2EF-2388C0EDEC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98" y="1336648"/>
            <a:ext cx="2172557" cy="178838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947C9FC-93DB-4326-B338-87EF3F413D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9049" y="1347407"/>
            <a:ext cx="2175716" cy="1450477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EC6DD28-47EC-44D5-88A8-037357A35C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8352" y="3906221"/>
            <a:ext cx="2283913" cy="2200927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957FA66-A885-4496-86C8-C7CBE266E2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88287" y="1347407"/>
            <a:ext cx="1985573" cy="145047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7D15A9B-D935-4E0E-96A0-5B5F35C4854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02951" y="4112493"/>
            <a:ext cx="2419607" cy="178838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A9E39140-8AC2-43C0-A996-C836C1CFA6D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22358" y="4112493"/>
            <a:ext cx="2903005" cy="1982857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5560226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340FBAD-9214-4E81-9525-B0A32C09D2ED}"/>
              </a:ext>
            </a:extLst>
          </p:cNvPr>
          <p:cNvSpPr/>
          <p:nvPr/>
        </p:nvSpPr>
        <p:spPr>
          <a:xfrm>
            <a:off x="2207877" y="0"/>
            <a:ext cx="68486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u="sng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Creative Approaches</a:t>
            </a:r>
            <a:endParaRPr lang="en-US" sz="5400" b="1" u="sng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8054DAB-9A99-48D5-9713-C1A859F709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410" b="10124"/>
          <a:stretch/>
        </p:blipFill>
        <p:spPr>
          <a:xfrm>
            <a:off x="394420" y="1136458"/>
            <a:ext cx="2369631" cy="1109393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2" name="Picture 2" descr="A close up of a piece of paper&#10;&#10;Description generated with very high confidence">
            <a:extLst>
              <a:ext uri="{FF2B5EF4-FFF2-40B4-BE49-F238E27FC236}">
                <a16:creationId xmlns:a16="http://schemas.microsoft.com/office/drawing/2014/main" id="{D7874832-D2E7-4577-AF93-78595C8998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035" y="2985173"/>
            <a:ext cx="1868028" cy="1591283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93D4203-A313-411F-A507-E3813B7830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73286" y="1136458"/>
            <a:ext cx="2371725" cy="133247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76BB4C6-1CBE-4174-A2D3-E27EDB99095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3478" y="3146552"/>
            <a:ext cx="1961533" cy="159128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BCC6F6B-6E64-4126-800F-0788B21DB82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3462" y="1603278"/>
            <a:ext cx="2790412" cy="2214613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FFC287A-5483-4D0F-8222-291725F8C819}"/>
              </a:ext>
            </a:extLst>
          </p:cNvPr>
          <p:cNvSpPr/>
          <p:nvPr/>
        </p:nvSpPr>
        <p:spPr>
          <a:xfrm>
            <a:off x="295756" y="5166846"/>
            <a:ext cx="11434027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Numerous s</a:t>
            </a: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tudies are demonstrating the effectiveness of creative approaches with regards to Health and Well-Being. </a:t>
            </a:r>
          </a:p>
          <a:p>
            <a:pPr algn="ctr"/>
            <a:r>
              <a:rPr lang="en-US" sz="2400" dirty="0">
                <a:ln w="0"/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(Cultural Learning Alliance, 2018; </a:t>
            </a:r>
            <a:r>
              <a:rPr lang="en-GB" sz="2400" dirty="0">
                <a:solidFill>
                  <a:schemeClr val="accent5"/>
                </a:solidFill>
              </a:rPr>
              <a:t>All-Party Parliamentary Group on Arts, Health and Wellbeing, 2017; Public Health England, 2016; Leadbetter &amp; O’Connor, 2013)</a:t>
            </a:r>
            <a:endParaRPr lang="en-US" sz="2400" b="0" cap="none" spc="0" dirty="0">
              <a:ln w="0"/>
              <a:solidFill>
                <a:schemeClr val="accent5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99504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1BF4CF2-EEF1-4D9C-A8C7-9E368E244B87}"/>
              </a:ext>
            </a:extLst>
          </p:cNvPr>
          <p:cNvSpPr/>
          <p:nvPr/>
        </p:nvSpPr>
        <p:spPr>
          <a:xfrm>
            <a:off x="1551422" y="0"/>
            <a:ext cx="6797447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b="1" u="sng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Creativity &amp; Health and Well-Being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983CD11-0726-4E04-AA56-9AE84F14C83E}"/>
              </a:ext>
            </a:extLst>
          </p:cNvPr>
          <p:cNvSpPr/>
          <p:nvPr/>
        </p:nvSpPr>
        <p:spPr>
          <a:xfrm>
            <a:off x="580610" y="1906087"/>
            <a:ext cx="9890849" cy="67403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Imagina</a:t>
            </a: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l exposure </a:t>
            </a:r>
          </a:p>
          <a:p>
            <a:r>
              <a:rPr lang="en-US" sz="2400" dirty="0">
                <a:ln w="0"/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(Johnson, Gray &amp; Lahad, 2009)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State of flow (</a:t>
            </a:r>
            <a:r>
              <a:rPr lang="en-GB" dirty="0">
                <a:latin typeface="+mj-lt"/>
              </a:rPr>
              <a:t>norepinephrine, </a:t>
            </a:r>
            <a:r>
              <a:rPr lang="en-GB" dirty="0">
                <a:latin typeface="+mj-lt"/>
                <a:hlinkClick r:id="rId2" tooltip="Psychology Today looks at dopamine"/>
              </a:rPr>
              <a:t>dopamine</a:t>
            </a:r>
            <a:r>
              <a:rPr lang="en-GB" dirty="0">
                <a:latin typeface="+mj-lt"/>
              </a:rPr>
              <a:t>, endorphins, anandamide and serotonin</a:t>
            </a: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)</a:t>
            </a:r>
          </a:p>
          <a:p>
            <a:r>
              <a:rPr lang="en-US" sz="2400" dirty="0">
                <a:ln w="0"/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(</a:t>
            </a:r>
            <a:r>
              <a:rPr lang="en-GB" sz="2400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Csikszentmihalyi, 2002)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Instruction/collaboration &amp; Relationships </a:t>
            </a:r>
          </a:p>
          <a:p>
            <a:r>
              <a:rPr lang="en-US" sz="2400" dirty="0">
                <a:ln w="0"/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(</a:t>
            </a:r>
            <a:r>
              <a:rPr lang="en-US" sz="2400" dirty="0" err="1">
                <a:ln w="0"/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Umberson</a:t>
            </a:r>
            <a:r>
              <a:rPr lang="en-US" sz="2400" dirty="0">
                <a:ln w="0"/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 &amp; Montez, 2010)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The Brain and the Immune System</a:t>
            </a:r>
          </a:p>
          <a:p>
            <a:r>
              <a:rPr lang="en-US" sz="2400" dirty="0">
                <a:ln w="0"/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(Stuckey &amp; Nobel, 2010)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US" sz="240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US" sz="240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US" sz="2400" b="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US" sz="2400" b="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DAD5535-76BF-4347-8AF4-C8EC2947E5A6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911350" y="3813672"/>
            <a:ext cx="3223452" cy="2700551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8AE9B225-1050-4E9E-80CA-6F33E4A11F3C}"/>
              </a:ext>
            </a:extLst>
          </p:cNvPr>
          <p:cNvSpPr/>
          <p:nvPr/>
        </p:nvSpPr>
        <p:spPr>
          <a:xfrm>
            <a:off x="9171297" y="5513695"/>
            <a:ext cx="450376" cy="43672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chemeClr val="accent5"/>
                </a:solidFill>
              </a:ln>
              <a:noFill/>
            </a:endParaRPr>
          </a:p>
        </p:txBody>
      </p:sp>
    </p:spTree>
    <p:extLst>
      <p:ext uri="{BB962C8B-B14F-4D97-AF65-F5344CB8AC3E}">
        <p14:creationId xmlns:p14="http://schemas.microsoft.com/office/powerpoint/2010/main" val="33772414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C786BE2-3660-4A17-A6AB-EB26BD8DE2AF}"/>
              </a:ext>
            </a:extLst>
          </p:cNvPr>
          <p:cNvSpPr/>
          <p:nvPr/>
        </p:nvSpPr>
        <p:spPr>
          <a:xfrm>
            <a:off x="477078" y="0"/>
            <a:ext cx="85170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u="sng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Structure of Dramatherapy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0C0E3FF-505D-43DB-A32C-6CFFBD43F2C2}"/>
              </a:ext>
            </a:extLst>
          </p:cNvPr>
          <p:cNvSpPr/>
          <p:nvPr/>
        </p:nvSpPr>
        <p:spPr>
          <a:xfrm>
            <a:off x="3723861" y="1492029"/>
            <a:ext cx="9540854" cy="489364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Warm-Ups</a:t>
            </a:r>
          </a:p>
          <a:p>
            <a:endParaRPr lang="en-US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</a:endParaRPr>
          </a:p>
          <a:p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Drama Games</a:t>
            </a:r>
          </a:p>
          <a:p>
            <a:endParaRPr lang="en-US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</a:endParaRPr>
          </a:p>
          <a:p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Introduction of a theme</a:t>
            </a:r>
          </a:p>
          <a:p>
            <a:endParaRPr lang="en-US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</a:endParaRPr>
          </a:p>
          <a:p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Setting a task</a:t>
            </a:r>
            <a:endParaRPr lang="en-US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</a:endParaRPr>
          </a:p>
          <a:p>
            <a:endParaRPr lang="en-US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</a:endParaRPr>
          </a:p>
          <a:p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Rehearsal Time </a:t>
            </a: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 </a:t>
            </a:r>
          </a:p>
          <a:p>
            <a:endParaRPr lang="en-US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</a:endParaRPr>
          </a:p>
          <a:p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Show-back/plenary</a:t>
            </a:r>
          </a:p>
          <a:p>
            <a:endParaRPr lang="en-US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</a:endParaRPr>
          </a:p>
          <a:p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Drama Games </a:t>
            </a:r>
          </a:p>
        </p:txBody>
      </p:sp>
    </p:spTree>
    <p:extLst>
      <p:ext uri="{BB962C8B-B14F-4D97-AF65-F5344CB8AC3E}">
        <p14:creationId xmlns:p14="http://schemas.microsoft.com/office/powerpoint/2010/main" val="27134701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098DC80C-56E7-4AF4-892F-B55C041B06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746" y="3907119"/>
            <a:ext cx="10737272" cy="1135797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6E8D5844-49EA-4919-9B33-E4DB4B3886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255" y="1795654"/>
            <a:ext cx="9545781" cy="102225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3867E88-1F6E-472C-8928-9B801C86DE76}"/>
              </a:ext>
            </a:extLst>
          </p:cNvPr>
          <p:cNvSpPr txBox="1"/>
          <p:nvPr/>
        </p:nvSpPr>
        <p:spPr>
          <a:xfrm>
            <a:off x="720436" y="374072"/>
            <a:ext cx="8021781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b="1" u="sng" dirty="0"/>
              <a:t>John Hattie – Effect Size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9E23B89-1A84-4C77-BCE8-C45DE92DBEB7}"/>
              </a:ext>
            </a:extLst>
          </p:cNvPr>
          <p:cNvSpPr txBox="1"/>
          <p:nvPr/>
        </p:nvSpPr>
        <p:spPr>
          <a:xfrm>
            <a:off x="817418" y="5999018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rgbClr val="FF0000"/>
                </a:solidFill>
              </a:rPr>
              <a:t>(Hattie, 2017)</a:t>
            </a:r>
          </a:p>
        </p:txBody>
      </p:sp>
    </p:spTree>
    <p:extLst>
      <p:ext uri="{BB962C8B-B14F-4D97-AF65-F5344CB8AC3E}">
        <p14:creationId xmlns:p14="http://schemas.microsoft.com/office/powerpoint/2010/main" val="28044177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8C384E1-0DDC-4853-84F8-A66C1E8C92CF}"/>
              </a:ext>
            </a:extLst>
          </p:cNvPr>
          <p:cNvSpPr/>
          <p:nvPr/>
        </p:nvSpPr>
        <p:spPr>
          <a:xfrm>
            <a:off x="3360407" y="0"/>
            <a:ext cx="47820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Dramatherapy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79F6750-3F35-4B9F-ADAC-8D7A689296A8}"/>
              </a:ext>
            </a:extLst>
          </p:cNvPr>
          <p:cNvSpPr/>
          <p:nvPr/>
        </p:nvSpPr>
        <p:spPr>
          <a:xfrm>
            <a:off x="573527" y="1549550"/>
            <a:ext cx="9052694" cy="520142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Can be used as a medium to explore topics related to health and well-being. </a:t>
            </a:r>
          </a:p>
          <a:p>
            <a:r>
              <a:rPr lang="en-US" sz="2400" b="0" cap="none" spc="0" dirty="0">
                <a:ln w="0"/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(</a:t>
            </a:r>
            <a:r>
              <a:rPr lang="en-US" sz="2400" b="0" cap="none" spc="0" dirty="0" err="1">
                <a:ln w="0"/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WithoutTheatre</a:t>
            </a:r>
            <a:r>
              <a:rPr lang="en-US" sz="2400" b="0" cap="none" spc="0" dirty="0">
                <a:ln w="0"/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, 2019; Wake-Up Drama Academy, 2017; Barnes, 2014; </a:t>
            </a:r>
            <a:r>
              <a:rPr lang="en-US" sz="2400" b="0" cap="none" spc="0" dirty="0" err="1">
                <a:ln w="0"/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ActOnInfo</a:t>
            </a:r>
            <a:r>
              <a:rPr lang="en-US" sz="2400" b="0" cap="none" spc="0" dirty="0">
                <a:ln w="0"/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, 2011)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Provides opportunities to develop communication, empathy and ways of processing complicated emotions. </a:t>
            </a:r>
          </a:p>
          <a:p>
            <a:r>
              <a:rPr lang="en-US" sz="2400" dirty="0">
                <a:ln w="0"/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(Lea-</a:t>
            </a:r>
            <a:r>
              <a:rPr lang="en-US" sz="2400" dirty="0" err="1">
                <a:ln w="0"/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Trowman</a:t>
            </a:r>
            <a:r>
              <a:rPr lang="en-US" sz="2400" dirty="0">
                <a:ln w="0"/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, 2018; </a:t>
            </a:r>
            <a:r>
              <a:rPr lang="en-GB" sz="2400" dirty="0">
                <a:solidFill>
                  <a:schemeClr val="accent5"/>
                </a:solidFill>
                <a:latin typeface="+mj-lt"/>
              </a:rPr>
              <a:t>Eckersley, 2016; Sharma, 2016)</a:t>
            </a:r>
            <a:endParaRPr lang="en-US" sz="2400" dirty="0">
              <a:ln w="0"/>
              <a:solidFill>
                <a:schemeClr val="accent5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b="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An opportunity to develop a relationship with the world, themselves and others through stories. </a:t>
            </a:r>
          </a:p>
          <a:p>
            <a:r>
              <a:rPr lang="en-US" sz="2400" b="0" cap="none" spc="0" dirty="0">
                <a:ln w="0"/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(J</a:t>
            </a:r>
            <a:r>
              <a:rPr lang="fi-FI" sz="2400" dirty="0">
                <a:solidFill>
                  <a:schemeClr val="accent5"/>
                </a:solidFill>
              </a:rPr>
              <a:t>oronen et al. 2012)</a:t>
            </a:r>
            <a:endParaRPr lang="en-US" sz="2400" b="0" cap="none" spc="0" dirty="0">
              <a:ln w="0"/>
              <a:solidFill>
                <a:schemeClr val="accent5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878419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19C0F405-BD2D-4DE5-BF11-532268416A6E}"/>
              </a:ext>
            </a:extLst>
          </p:cNvPr>
          <p:cNvSpPr/>
          <p:nvPr/>
        </p:nvSpPr>
        <p:spPr>
          <a:xfrm>
            <a:off x="1811432" y="901147"/>
            <a:ext cx="6374296" cy="453224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698F001-3D51-404F-A253-604991BAC684}"/>
              </a:ext>
            </a:extLst>
          </p:cNvPr>
          <p:cNvSpPr/>
          <p:nvPr/>
        </p:nvSpPr>
        <p:spPr>
          <a:xfrm>
            <a:off x="4464618" y="297139"/>
            <a:ext cx="106792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dirty="0"/>
              <a:t>Body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78FB6DE-3148-4539-BCB0-49FAEDC6223E}"/>
              </a:ext>
            </a:extLst>
          </p:cNvPr>
          <p:cNvSpPr/>
          <p:nvPr/>
        </p:nvSpPr>
        <p:spPr>
          <a:xfrm>
            <a:off x="824546" y="5433391"/>
            <a:ext cx="125547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dirty="0"/>
              <a:t>Space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71A04AA-B715-47D1-BC03-88F35A5C2776}"/>
              </a:ext>
            </a:extLst>
          </p:cNvPr>
          <p:cNvSpPr/>
          <p:nvPr/>
        </p:nvSpPr>
        <p:spPr>
          <a:xfrm>
            <a:off x="7996655" y="5433391"/>
            <a:ext cx="116326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dirty="0"/>
              <a:t>Voice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4287DD3-6FF3-4EAC-BF8E-A3080ED63FB3}"/>
              </a:ext>
            </a:extLst>
          </p:cNvPr>
          <p:cNvSpPr/>
          <p:nvPr/>
        </p:nvSpPr>
        <p:spPr>
          <a:xfrm>
            <a:off x="3964845" y="2134634"/>
            <a:ext cx="2067465" cy="280076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Child/The Actor</a:t>
            </a:r>
          </a:p>
        </p:txBody>
      </p:sp>
      <p:pic>
        <p:nvPicPr>
          <p:cNvPr id="1026" name="Picture 2" descr="Image result for bee clipart">
            <a:extLst>
              <a:ext uri="{FF2B5EF4-FFF2-40B4-BE49-F238E27FC236}">
                <a16:creationId xmlns:a16="http://schemas.microsoft.com/office/drawing/2014/main" id="{FCF71B83-DED0-4782-A640-957BCDA19F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296" y="1282147"/>
            <a:ext cx="2146853" cy="2146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freeze">
            <a:extLst>
              <a:ext uri="{FF2B5EF4-FFF2-40B4-BE49-F238E27FC236}">
                <a16:creationId xmlns:a16="http://schemas.microsoft.com/office/drawing/2014/main" id="{2E123CE9-0C4F-434C-91E1-57623A60D9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855" y="1487555"/>
            <a:ext cx="2146853" cy="176288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89145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2C4DFBA-4BC7-4809-BFAF-6B7DC8D9D0A0}"/>
              </a:ext>
            </a:extLst>
          </p:cNvPr>
          <p:cNvSpPr/>
          <p:nvPr/>
        </p:nvSpPr>
        <p:spPr>
          <a:xfrm>
            <a:off x="240631" y="621043"/>
            <a:ext cx="10934700" cy="6501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ActonInfo</a:t>
            </a:r>
            <a:r>
              <a:rPr lang="en-GB" sz="1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(2011) </a:t>
            </a:r>
            <a:r>
              <a:rPr lang="en-GB" sz="10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Using drama for health and wellbeing. </a:t>
            </a:r>
            <a:r>
              <a:rPr lang="en-GB" sz="1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000" u="sng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https://actoninfo.com/2011/04/using-drama-for-health-and-wellbeing/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20</a:t>
            </a:r>
            <a:r>
              <a:rPr lang="en-GB" sz="1000" baseline="30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2020). </a:t>
            </a: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All-Party Parliamentary Group on Arts, Health and Wellbeing (2017) 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Inquiry Report: Creative Health: The Arts for Health and Wellbeing. 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London: APPG. Available at: </a:t>
            </a:r>
            <a:r>
              <a:rPr lang="en-GB" sz="1000" u="sng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http://www.artshealthandwellbeing.org.uk/appg-inquiry/Publications/Creative_Health_Inquiry_Report_2017.pdf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20</a:t>
            </a:r>
            <a:r>
              <a:rPr lang="en-GB" sz="1000" baseline="30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2020). </a:t>
            </a: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Barnes, J. (2014) ‘Drama to promote social and personal well-being in six- and seven-year-olds with communication difficulties: the Speech Bubbles project’, </a:t>
            </a:r>
            <a:r>
              <a:rPr lang="en-GB" sz="1000" i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Perspect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Public Health, 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134(2), pp. 101-109. DOI:  10.1177/1757913912469486</a:t>
            </a: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Busby, E. (2017) </a:t>
            </a:r>
            <a:r>
              <a:rPr lang="en-GB" sz="10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One in five parents 'do not spend any time reading with their children'. </a:t>
            </a:r>
            <a:r>
              <a:rPr lang="en-GB" sz="1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000" u="sng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https://www.tes.com/news/one-five-parents-do-not-spend-any-time-reading-their-children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19</a:t>
            </a:r>
            <a:r>
              <a:rPr lang="en-GB" sz="1000" baseline="30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2020). </a:t>
            </a: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Cambridge Dictionary (2019) 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Meaning of </a:t>
            </a:r>
            <a:r>
              <a:rPr lang="en-GB" sz="1000" b="1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creativity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in English. 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00" u="sng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https://dictionary.cambridge.org/dictionary/english/creativity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19</a:t>
            </a:r>
            <a:r>
              <a:rPr lang="en-GB" sz="1000" baseline="30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2020). </a:t>
            </a: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Cochrane, P. (2017) 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Are we really serious about creativity?. 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Leeds: IVE Creativity Matters. Available at: </a:t>
            </a:r>
            <a:r>
              <a:rPr lang="en-GB" sz="1000" u="sng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https://weareive.org/wp-content/uploads/2017/11/Creativity-Matters-Are-We-Serious-About-Creativity.pdf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19</a:t>
            </a:r>
            <a:r>
              <a:rPr lang="en-GB" sz="1000" baseline="30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2020).</a:t>
            </a: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AU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Cropley</a:t>
            </a:r>
            <a:r>
              <a:rPr lang="en-AU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J. (2011) ‘Definitions of creativity’ </a:t>
            </a:r>
            <a:r>
              <a:rPr lang="en-US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 M. A. Runco &amp; S. R. Pritzker (eds.) </a:t>
            </a:r>
            <a:r>
              <a:rPr lang="en-US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Encyclopedia of creativity</a:t>
            </a:r>
            <a:r>
              <a:rPr lang="en-US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San Diego: Academic Press. Available at: </a:t>
            </a:r>
            <a:r>
              <a:rPr lang="en-GB" sz="1000" u="sng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https://www.researchgate.net/publication/266031380_Definitions_of_Creativity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19</a:t>
            </a:r>
            <a:r>
              <a:rPr lang="en-GB" sz="1000" baseline="30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2020). </a:t>
            </a: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Csikszentmihalyi, M. (2002) </a:t>
            </a:r>
            <a:r>
              <a:rPr lang="en-GB" sz="10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Flow: The Psychology of Happiness: The Classic Work on How to Achieve Happiness. </a:t>
            </a:r>
            <a:r>
              <a:rPr lang="en-GB" sz="1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London: Rider. </a:t>
            </a: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Cultural Learning Alliance (2018) 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Why the arts make us happier and healthier. 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00" u="sng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https://culturallearningalliance.org.uk/wp-content/uploads/2018/04/Arts-Health-and-Wellbeing-Briefing.pdf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20</a:t>
            </a:r>
            <a:r>
              <a:rPr lang="en-GB" sz="1000" baseline="30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2020).</a:t>
            </a: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Dacey, J. &amp; </a:t>
            </a:r>
            <a:r>
              <a:rPr lang="en-US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Madaus</a:t>
            </a:r>
            <a:r>
              <a:rPr lang="en-US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G. (1969) ‘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CREATIVITY: DEFINITIONS, EXPLANATIONS AND FACILITATION’, 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Irish Journal of Education, 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3(1), pp. 55-69. Available at: </a:t>
            </a:r>
            <a:r>
              <a:rPr lang="en-GB" sz="1000" u="sng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http://www.erc.ie/documents/vol03chp5.pdf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19</a:t>
            </a:r>
            <a:r>
              <a:rPr lang="en-GB" sz="1000" baseline="30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2020). </a:t>
            </a: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Donaldson, G. (2015) 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Successful Futures: Independent Review of Curriculum and Assessment Arrangements in Wales. 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London: OGL. Available at: </a:t>
            </a:r>
            <a:r>
              <a:rPr lang="en-GB" sz="1000" u="sng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file:///C:/Users/1600473/Downloads/Donaldson%20Report%20-%20Successful%20Futures%20-%20Independent%20Review%20of%20Curriculum%20and%20Assessment%20Arrangements%20in%20Wales.pdf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19</a:t>
            </a:r>
            <a:r>
              <a:rPr lang="en-GB" sz="1000" baseline="30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2020). </a:t>
            </a: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Eckersley, M. (2016) ‘Using Drama to Develop Communication Skills in the 21st Century Classroom’, 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Bilingual &amp; Multilingual Teachers of English, 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4(1), pp. 45-49. DOI: 10.12785/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ijbmte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/040106.</a:t>
            </a: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Elder, L. &amp; Paul, R. (2007) </a:t>
            </a:r>
            <a:r>
              <a:rPr lang="en-GB" sz="10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Critical Thinker’s Guide to Educational Fads. </a:t>
            </a:r>
            <a:r>
              <a:rPr lang="en-GB" sz="1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California: Foundation for Critical Thinking. Available at: </a:t>
            </a:r>
            <a:r>
              <a:rPr lang="en-GB" sz="10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http://atom.curtin.edu.au/SAM_Ed%20Fadsopt.pdf</a:t>
            </a:r>
            <a:r>
              <a:rPr lang="en-GB" sz="1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</a:t>
            </a:r>
            <a:r>
              <a:rPr lang="en-GB" sz="1000" baseline="30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2020).</a:t>
            </a: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Elmore, R. (1992) ‘Why Restructuring Alone Won't Improve Teaching’,</a:t>
            </a:r>
            <a:r>
              <a:rPr lang="en-GB" sz="10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Educational Leadership, </a:t>
            </a:r>
            <a:r>
              <a:rPr lang="en-GB" sz="1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49(7), pp. 44-48. Available at: </a:t>
            </a:r>
            <a:r>
              <a:rPr lang="en-GB" sz="10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2"/>
              </a:rPr>
              <a:t>http://www.ascd.org/ASCD/pdf/journals/ed_lead/el_199204_elmore.pdf</a:t>
            </a:r>
            <a:r>
              <a:rPr lang="en-GB" sz="1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</a:t>
            </a:r>
            <a:r>
              <a:rPr lang="en-GB" sz="1000" baseline="30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2020). </a:t>
            </a: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Fullan, M. (2006) 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Change theory: A force for school improvement. 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00" u="sng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3"/>
              </a:rPr>
              <a:t>http://michaelfullan.ca/wp-content/uploads/2016/06/13396072630.pdf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19</a:t>
            </a:r>
            <a:r>
              <a:rPr lang="en-GB" sz="1000" baseline="30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2020). </a:t>
            </a: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FullFact</a:t>
            </a:r>
            <a:r>
              <a:rPr lang="en-GB" sz="1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(2019) </a:t>
            </a:r>
            <a:r>
              <a:rPr lang="en-GB" sz="10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Poverty in the UK: a guide to the facts and figures. </a:t>
            </a:r>
            <a:r>
              <a:rPr lang="en-GB" sz="1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000" u="sng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4"/>
              </a:rPr>
              <a:t>https://fullfact.org/economy/poverty-uk-guide-facts-and-figures/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19</a:t>
            </a:r>
            <a:r>
              <a:rPr lang="en-GB" sz="1000" baseline="30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2020). </a:t>
            </a: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0FB1790-E2AA-4AA6-9401-4CCC289E10A0}"/>
              </a:ext>
            </a:extLst>
          </p:cNvPr>
          <p:cNvSpPr/>
          <p:nvPr/>
        </p:nvSpPr>
        <p:spPr>
          <a:xfrm>
            <a:off x="3969331" y="0"/>
            <a:ext cx="347729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21964569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4C24B52-66BC-40D2-A094-8CCB300DB882}"/>
              </a:ext>
            </a:extLst>
          </p:cNvPr>
          <p:cNvSpPr/>
          <p:nvPr/>
        </p:nvSpPr>
        <p:spPr>
          <a:xfrm>
            <a:off x="0" y="132809"/>
            <a:ext cx="12598400" cy="7147919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Glăveanu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V. P. (2011) ‘Children and creativity: a most (un)likely pair? Thinking skills and creativity’, 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LSE Research Online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6(2), pp. 122-131. DOI: 10.1016/j.tsc.2011.03.002 </a:t>
            </a:r>
            <a:endParaRPr lang="en-GB" sz="9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Times New Roman"/>
                <a:ea typeface="Calibri" panose="020F0502020204030204" pitchFamily="34" charset="0"/>
                <a:cs typeface="Times New Roman"/>
              </a:rPr>
              <a:t>Hanchett Hanson, M. (2015) ‘The Ideology of Creativity and Challenges of Participation’, </a:t>
            </a:r>
            <a:r>
              <a:rPr lang="en-GB" sz="1000" i="1" dirty="0">
                <a:latin typeface="Times New Roman"/>
                <a:ea typeface="Calibri" panose="020F0502020204030204" pitchFamily="34" charset="0"/>
                <a:cs typeface="Times New Roman"/>
              </a:rPr>
              <a:t>Europe's journal of psychology</a:t>
            </a:r>
            <a:r>
              <a:rPr lang="en-GB" sz="1000" dirty="0">
                <a:latin typeface="Times New Roman"/>
                <a:ea typeface="Calibri" panose="020F0502020204030204" pitchFamily="34" charset="0"/>
                <a:cs typeface="Times New Roman"/>
              </a:rPr>
              <a:t>, </a:t>
            </a:r>
            <a:r>
              <a:rPr lang="en-GB" sz="1000" i="1" dirty="0">
                <a:latin typeface="Times New Roman"/>
                <a:ea typeface="Calibri" panose="020F0502020204030204" pitchFamily="34" charset="0"/>
                <a:cs typeface="Times New Roman"/>
              </a:rPr>
              <a:t>11</a:t>
            </a:r>
            <a:r>
              <a:rPr lang="en-GB" sz="1000" dirty="0">
                <a:latin typeface="Times New Roman"/>
                <a:ea typeface="Calibri" panose="020F0502020204030204" pitchFamily="34" charset="0"/>
                <a:cs typeface="Times New Roman"/>
              </a:rPr>
              <a:t>(3), pp. 369–378. DOI: 10.5964/ejop.v11i3.1032</a:t>
            </a:r>
            <a:endParaRPr lang="en-GB" sz="900" dirty="0">
              <a:latin typeface="Times New Roman"/>
              <a:ea typeface="Calibri" panose="020F0502020204030204" pitchFamily="34" charset="0"/>
              <a:cs typeface="Times New Roman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Times New Roman"/>
                <a:ea typeface="Times New Roman" panose="02020603050405020304" pitchFamily="18" charset="0"/>
                <a:cs typeface="Times New Roman"/>
              </a:rPr>
              <a:t>Hattie, J. (2017) </a:t>
            </a:r>
            <a:r>
              <a:rPr lang="en-GB" sz="1100" i="1" dirty="0">
                <a:latin typeface="Times New Roman"/>
                <a:cs typeface="Times New Roman"/>
              </a:rPr>
              <a:t>Hattie Ranking: 252 Influences And Effect Sizes Related To Student Achievement. </a:t>
            </a:r>
            <a:r>
              <a:rPr lang="en-GB" sz="1100" dirty="0">
                <a:latin typeface="Times New Roman"/>
                <a:cs typeface="Times New Roman"/>
              </a:rPr>
              <a:t>Available at: </a:t>
            </a:r>
            <a:r>
              <a:rPr lang="en-GB" sz="1100" dirty="0">
                <a:latin typeface="Times New Roman"/>
                <a:ea typeface="+mn-lt"/>
                <a:cs typeface="+mn-lt"/>
                <a:hlinkClick r:id="rId2"/>
              </a:rPr>
              <a:t>https://visible-learning.org/hattie-ranking-influences-effect-sizes-learning-achievement/</a:t>
            </a:r>
            <a:r>
              <a:rPr lang="en-GB" sz="1100" dirty="0">
                <a:latin typeface="Times New Roman"/>
                <a:ea typeface="+mn-lt"/>
                <a:cs typeface="+mn-lt"/>
              </a:rPr>
              <a:t> (Accessed: 21st January 2020).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Times New Roman"/>
                <a:ea typeface="Times New Roman" panose="02020603050405020304" pitchFamily="18" charset="0"/>
                <a:cs typeface="Times New Roman"/>
              </a:rPr>
              <a:t>Johnson, D. R., </a:t>
            </a:r>
            <a:r>
              <a:rPr lang="en-GB" sz="1000" dirty="0" err="1">
                <a:latin typeface="Times New Roman"/>
                <a:ea typeface="Times New Roman" panose="02020603050405020304" pitchFamily="18" charset="0"/>
                <a:cs typeface="Times New Roman"/>
              </a:rPr>
              <a:t>Gray</a:t>
            </a:r>
            <a:r>
              <a:rPr lang="en-GB" sz="1000" dirty="0">
                <a:latin typeface="Times New Roman"/>
                <a:ea typeface="Times New Roman" panose="02020603050405020304" pitchFamily="18" charset="0"/>
                <a:cs typeface="Times New Roman"/>
              </a:rPr>
              <a:t>, A. &amp; Lahad, M. (2009) </a:t>
            </a:r>
            <a:r>
              <a:rPr lang="en-GB" sz="1000" i="1" dirty="0">
                <a:latin typeface="Times New Roman"/>
                <a:ea typeface="Times New Roman" panose="02020603050405020304" pitchFamily="18" charset="0"/>
                <a:cs typeface="Times New Roman"/>
              </a:rPr>
              <a:t>Creative therapies for adults. Effective treatments for PTSD: Practice guidelines from the International Society for Traumatic Stress Studies.</a:t>
            </a:r>
            <a:r>
              <a:rPr lang="en-GB" sz="1000" dirty="0">
                <a:latin typeface="Times New Roman"/>
                <a:ea typeface="Times New Roman" panose="02020603050405020304" pitchFamily="18" charset="0"/>
                <a:cs typeface="Times New Roman"/>
              </a:rPr>
              <a:t> 2nd </a:t>
            </a:r>
            <a:r>
              <a:rPr lang="en-GB" sz="1000" dirty="0" err="1">
                <a:latin typeface="Times New Roman"/>
                <a:ea typeface="Times New Roman" panose="02020603050405020304" pitchFamily="18" charset="0"/>
                <a:cs typeface="Times New Roman"/>
              </a:rPr>
              <a:t>edn</a:t>
            </a:r>
            <a:r>
              <a:rPr lang="en-GB" sz="1000" dirty="0">
                <a:latin typeface="Times New Roman"/>
                <a:ea typeface="Times New Roman" panose="02020603050405020304" pitchFamily="18" charset="0"/>
                <a:cs typeface="Times New Roman"/>
              </a:rPr>
              <a:t>. New York: Guilford Press.</a:t>
            </a:r>
            <a:endParaRPr lang="en-GB" sz="900">
              <a:latin typeface="Times New Roman"/>
              <a:ea typeface="Calibri" panose="020F0502020204030204" pitchFamily="34" charset="0"/>
              <a:cs typeface="Times New Roman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Joronen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 et al. (2012) ‘An evaluation of a drama program to enhance social relationships and anti-bullying at elementary school: a controlled study’, 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Health Promotion International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27(1), pp. 5–14. DOI: 10.1093/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heapro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/dar012</a:t>
            </a:r>
            <a:endParaRPr lang="en-GB" sz="9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Kohl, M., A. (2008)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Fostering Creativity. 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00" u="sng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http://www.earlychildhoodnews.com/earlychildhood/article_view.aspx?ArticleID=349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19</a:t>
            </a:r>
            <a:r>
              <a:rPr lang="en-GB" sz="1000" baseline="30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2020).</a:t>
            </a:r>
            <a:endParaRPr lang="en-GB" sz="9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Leadbetter, C. &amp; O’Connor, N. (2013) 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Healthy Attendance? The Impact of Cultural Engagement and Sports Participation on Health and Satisfaction with Life in Scotland. 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Edinburgh: Scottish Government. Available at: </a:t>
            </a:r>
            <a:r>
              <a:rPr lang="en-GB" sz="1000" u="sng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https://www.creativenz.govt.nz/assets/ckeditor/attachments/1118/scottish_government_impact_of_culture_on_health_and_satisfaction_aug_2013.pdf?1416440756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20</a:t>
            </a:r>
            <a:r>
              <a:rPr lang="en-GB" sz="1000" baseline="30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2020).</a:t>
            </a:r>
            <a:endParaRPr lang="en-GB" sz="9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Lea-</a:t>
            </a: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Trowman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 (2018) 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Developing Children's Speech, Language and Communication Through Stories and Drama. 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Oxon: Routledge. </a:t>
            </a:r>
            <a:endParaRPr lang="en-GB" sz="9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McVickar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 (1959) ‘THE CREATIVE PROCESS IN YOUNG CHILDREN’, 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Journal of Nursery Education,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14(3), pp. 11-16. Available at: </a:t>
            </a:r>
            <a:r>
              <a:rPr lang="en-GB" sz="1000" u="sng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https://www.jstor.org/stable/42717622?seq=1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19</a:t>
            </a:r>
            <a:r>
              <a:rPr lang="en-GB" sz="1000" baseline="30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2020).</a:t>
            </a:r>
            <a:endParaRPr lang="en-GB" sz="9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NACCCE (1991) 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All Our Futures: Creativity, Culture and Education. 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London: NACCCE. Available at: </a:t>
            </a:r>
            <a:r>
              <a:rPr lang="en-GB" sz="1000" u="sng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http://sirkenrobinson.com/pdf/allourfutures.pdf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19</a:t>
            </a:r>
            <a:r>
              <a:rPr lang="en-GB" sz="1000" baseline="30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2020). </a:t>
            </a:r>
            <a:endParaRPr lang="en-GB" sz="9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Ofcom (2019) </a:t>
            </a:r>
            <a:r>
              <a:rPr lang="en-GB" sz="10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Children and parents: Media use and attitudes report 2018. </a:t>
            </a:r>
            <a:r>
              <a:rPr lang="en-GB" sz="1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London: Ofcom. Available at: </a:t>
            </a:r>
            <a:r>
              <a:rPr lang="en-GB" sz="1000" u="sng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https://www.ofcom.org.uk/__data/assets/pdf_file/0024/134907/children-and-parents-media-use-and-attitudes-2018.pdf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19</a:t>
            </a:r>
            <a:r>
              <a:rPr lang="en-GB" sz="1000" baseline="30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2020). </a:t>
            </a:r>
            <a:endParaRPr lang="en-GB" sz="9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ONS (2018) </a:t>
            </a:r>
            <a:r>
              <a:rPr lang="en-GB" sz="10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Children’s engagement with the outdoors and sports activities, UK: 2014 to 2015. </a:t>
            </a:r>
            <a:r>
              <a:rPr lang="en-GB" sz="1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000" u="sng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https://www.ons.gov.uk/peoplepopulationandcommunity/wellbeing/articles/childrensengagementwiththeoutdoorsandsportsactivitiesuk/2014to2015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19</a:t>
            </a:r>
            <a:r>
              <a:rPr lang="en-GB" sz="1000" baseline="30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2020). </a:t>
            </a:r>
            <a:endParaRPr lang="en-GB" sz="9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0"/>
              </a:lnSpc>
              <a:spcAft>
                <a:spcPts val="0"/>
              </a:spcAft>
            </a:pPr>
            <a:r>
              <a:rPr lang="en-GB" sz="10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Press</a:t>
            </a:r>
            <a:endParaRPr lang="en-GB" sz="9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Public Health England (2016) 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Arts for health and wellbeing An evaluation framework. 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London: Public Health England. Available at: </a:t>
            </a:r>
            <a:r>
              <a:rPr lang="en-GB" sz="1000" u="sng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https://assets.publishing.service.gov.uk/government/uploads/system/uploads/attachment_data/file/765496/PHE_Arts_and_Health_Evaluation_FINAL.pdf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20</a:t>
            </a:r>
            <a:r>
              <a:rPr lang="en-GB" sz="1000" baseline="30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2020).</a:t>
            </a:r>
            <a:endParaRPr lang="en-GB" sz="9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Times New Roman"/>
                <a:ea typeface="Calibri" panose="020F0502020204030204" pitchFamily="34" charset="0"/>
                <a:cs typeface="Times New Roman"/>
              </a:rPr>
              <a:t>Robinson, K. (2016) </a:t>
            </a:r>
            <a:r>
              <a:rPr lang="en-GB" sz="1000" i="1" dirty="0">
                <a:latin typeface="Times New Roman"/>
                <a:ea typeface="Calibri" panose="020F0502020204030204" pitchFamily="34" charset="0"/>
                <a:cs typeface="Times New Roman"/>
              </a:rPr>
              <a:t>Ken Robinson: 'You don't want a caste system for creativity'. </a:t>
            </a:r>
            <a:r>
              <a:rPr lang="en-GB" sz="1000" dirty="0">
                <a:latin typeface="Times New Roman"/>
                <a:ea typeface="Calibri" panose="020F0502020204030204" pitchFamily="34" charset="0"/>
                <a:cs typeface="Times New Roman"/>
              </a:rPr>
              <a:t>Available at: </a:t>
            </a:r>
            <a:r>
              <a:rPr lang="en-GB" sz="1000" u="sng" dirty="0">
                <a:solidFill>
                  <a:srgbClr val="0000FF"/>
                </a:solidFill>
                <a:latin typeface="Times New Roman"/>
                <a:ea typeface="Calibri" panose="020F0502020204030204" pitchFamily="34" charset="0"/>
                <a:cs typeface="Times New Roman"/>
                <a:hlinkClick r:id="rId10"/>
              </a:rPr>
              <a:t>https://www.campaignlive.co.uk/article/ken-robinson-you-dont-want-caste-system-creativity/1403876</a:t>
            </a:r>
            <a:r>
              <a:rPr lang="en-GB" sz="1000" dirty="0">
                <a:latin typeface="Times New Roman"/>
                <a:ea typeface="Calibri" panose="020F0502020204030204" pitchFamily="34" charset="0"/>
                <a:cs typeface="Times New Roman"/>
              </a:rPr>
              <a:t> (Accessed: 19</a:t>
            </a:r>
            <a:r>
              <a:rPr lang="en-GB" sz="1000" baseline="30000" dirty="0">
                <a:latin typeface="Times New Roman"/>
                <a:ea typeface="Calibri" panose="020F0502020204030204" pitchFamily="34" charset="0"/>
                <a:cs typeface="Times New Roman"/>
              </a:rPr>
              <a:t>th</a:t>
            </a:r>
            <a:r>
              <a:rPr lang="en-GB" sz="1000" dirty="0">
                <a:latin typeface="Times New Roman"/>
                <a:ea typeface="Calibri" panose="020F0502020204030204" pitchFamily="34" charset="0"/>
                <a:cs typeface="Times New Roman"/>
              </a:rPr>
              <a:t> January 2020). </a:t>
            </a:r>
            <a:endParaRPr lang="en-GB" sz="900" dirty="0">
              <a:latin typeface="Calibri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 err="1">
                <a:solidFill>
                  <a:srgbClr val="000000"/>
                </a:solidFill>
                <a:latin typeface="Times New Roman"/>
                <a:ea typeface="Times New Roman" panose="02020603050405020304" pitchFamily="18" charset="0"/>
                <a:cs typeface="Times New Roman"/>
              </a:rPr>
              <a:t>Ropley</a:t>
            </a:r>
            <a:r>
              <a:rPr lang="en-GB" sz="1000" dirty="0">
                <a:solidFill>
                  <a:srgbClr val="000000"/>
                </a:solidFill>
                <a:latin typeface="Times New Roman"/>
                <a:ea typeface="Times New Roman" panose="02020603050405020304" pitchFamily="18" charset="0"/>
                <a:cs typeface="Times New Roman"/>
              </a:rPr>
              <a:t>, A. J. (2011). Definitions of creativity. In M. A. Runco </a:t>
            </a:r>
            <a:endParaRPr lang="en-GB" sz="900" dirty="0">
              <a:latin typeface="Times New Roman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Times New Roman"/>
                <a:ea typeface="Times New Roman" panose="02020603050405020304" pitchFamily="18" charset="0"/>
                <a:cs typeface="Times New Roman"/>
              </a:rPr>
              <a:t>Seelig, T. (2012) </a:t>
            </a:r>
            <a:r>
              <a:rPr lang="en-GB" sz="1000" i="1" dirty="0">
                <a:latin typeface="Times New Roman"/>
                <a:ea typeface="Times New Roman" panose="02020603050405020304" pitchFamily="18" charset="0"/>
                <a:cs typeface="Times New Roman"/>
              </a:rPr>
              <a:t>InGenius: A Crash Course on Creativity. </a:t>
            </a:r>
            <a:r>
              <a:rPr lang="en-GB" sz="1000" dirty="0">
                <a:latin typeface="Times New Roman"/>
                <a:ea typeface="Times New Roman" panose="02020603050405020304" pitchFamily="18" charset="0"/>
                <a:cs typeface="Times New Roman"/>
              </a:rPr>
              <a:t>London: </a:t>
            </a:r>
            <a:r>
              <a:rPr lang="en-GB" sz="1000" dirty="0" err="1">
                <a:latin typeface="Times New Roman"/>
                <a:ea typeface="Times New Roman" panose="02020603050405020304" pitchFamily="18" charset="0"/>
                <a:cs typeface="Times New Roman"/>
              </a:rPr>
              <a:t>HayHouse</a:t>
            </a:r>
            <a:r>
              <a:rPr lang="en-GB" sz="1000" dirty="0">
                <a:latin typeface="Times New Roman"/>
                <a:ea typeface="Times New Roman" panose="02020603050405020304" pitchFamily="18" charset="0"/>
                <a:cs typeface="Times New Roman"/>
              </a:rPr>
              <a:t> UK. </a:t>
            </a:r>
            <a:endParaRPr lang="en-GB" sz="9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Sharma, C. (2016) 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Drama and Theatre with Children: International perspectives. 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Oxon: Routledge. </a:t>
            </a:r>
            <a:endParaRPr lang="en-GB" sz="9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Sternberg, R.J. (2018) ‘What's Wrong with Creativity Testing?’, 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Creative Behaviour. 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00" u="sng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https://onlinelibrary.wiley.com/doi/abs/10.1002/jocb.237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19</a:t>
            </a:r>
            <a:r>
              <a:rPr lang="en-GB" sz="1000" baseline="30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2020). </a:t>
            </a:r>
            <a:endParaRPr lang="en-GB" sz="9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Stuckey, H. L. &amp; Nobel, J. (2010) ‘The connection between art, healing, and public health: a review of current literature’, </a:t>
            </a:r>
            <a:r>
              <a:rPr lang="en-GB" sz="10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American journal of public health</a:t>
            </a:r>
            <a:r>
              <a:rPr lang="en-GB" sz="1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100</a:t>
            </a:r>
            <a:r>
              <a:rPr lang="en-GB" sz="1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(2), pp. 254–263. DOI: 10.2105/AJPH.2008.156497</a:t>
            </a:r>
            <a:endParaRPr lang="en-GB" sz="9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Umberson</a:t>
            </a:r>
            <a:r>
              <a:rPr lang="en-GB" sz="1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D. &amp; Montez, J. K. (2010) ‘Social relationships and health: a flashpoint for health policy’, </a:t>
            </a:r>
            <a:r>
              <a:rPr lang="en-GB" sz="10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health and social </a:t>
            </a:r>
            <a:r>
              <a:rPr lang="en-GB" sz="1000" i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behavior</a:t>
            </a:r>
            <a:r>
              <a:rPr lang="en-GB" sz="1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51</a:t>
            </a:r>
            <a:r>
              <a:rPr lang="en-GB" sz="1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pp. 54–S66. DOI: 10.1177/0022146510383501</a:t>
            </a:r>
            <a:endParaRPr lang="en-GB" sz="9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Vygotsky, L. (2004) ‘Imagination and creativity in childhood’, </a:t>
            </a:r>
            <a:r>
              <a:rPr lang="en-GB" sz="10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Russian and East European Psychology. </a:t>
            </a:r>
            <a:r>
              <a:rPr lang="en-GB" sz="1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42(1), pp. 7-97. Available at: </a:t>
            </a:r>
            <a:r>
              <a:rPr lang="en-GB" sz="10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2"/>
              </a:rPr>
              <a:t>https://www.marxists.org/archive/vygotsky/works/1927/imagination.pdf</a:t>
            </a:r>
            <a:r>
              <a:rPr lang="en-GB" sz="1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19</a:t>
            </a:r>
            <a:r>
              <a:rPr lang="en-GB" sz="1000" baseline="30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January 2020). </a:t>
            </a:r>
            <a:endParaRPr lang="en-GB" sz="9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Wake-Up Drama Academy (2017) </a:t>
            </a:r>
            <a:r>
              <a:rPr lang="en-GB" sz="10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Drama Classes Can Improve Health &amp; Wellbeing. </a:t>
            </a:r>
            <a:r>
              <a:rPr lang="en-GB" sz="1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000" u="sng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3"/>
              </a:rPr>
              <a:t>https://www.wakeupdramaacademy.co.uk/2017/06/23/drama-classes-can-improve-health-wellbeing/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20</a:t>
            </a:r>
            <a:r>
              <a:rPr lang="en-GB" sz="1000" baseline="30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2020). </a:t>
            </a:r>
            <a:endParaRPr lang="en-GB" sz="9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 err="1">
                <a:latin typeface="Times New Roman"/>
                <a:ea typeface="Times New Roman" panose="02020603050405020304" pitchFamily="18" charset="0"/>
                <a:cs typeface="Times New Roman"/>
              </a:rPr>
              <a:t>WithoutTheatre</a:t>
            </a:r>
            <a:r>
              <a:rPr lang="en-GB" sz="1000" dirty="0">
                <a:latin typeface="Times New Roman"/>
                <a:ea typeface="Times New Roman" panose="02020603050405020304" pitchFamily="18" charset="0"/>
                <a:cs typeface="Times New Roman"/>
              </a:rPr>
              <a:t> (2019) </a:t>
            </a:r>
            <a:r>
              <a:rPr lang="en-GB" sz="1000" i="1" dirty="0">
                <a:latin typeface="Times New Roman"/>
                <a:ea typeface="Times New Roman" panose="02020603050405020304" pitchFamily="18" charset="0"/>
                <a:cs typeface="Times New Roman"/>
              </a:rPr>
              <a:t>We are Without Theatre. </a:t>
            </a:r>
            <a:r>
              <a:rPr lang="en-GB" sz="1000" dirty="0">
                <a:latin typeface="Times New Roman"/>
                <a:ea typeface="Times New Roman" panose="02020603050405020304" pitchFamily="18" charset="0"/>
                <a:cs typeface="Times New Roman"/>
              </a:rPr>
              <a:t>Available at: </a:t>
            </a:r>
            <a:r>
              <a:rPr lang="en-GB" sz="1000" u="sng" dirty="0">
                <a:solidFill>
                  <a:srgbClr val="0000FF"/>
                </a:solidFill>
                <a:latin typeface="Times New Roman"/>
                <a:ea typeface="Calibri" panose="020F0502020204030204" pitchFamily="34" charset="0"/>
                <a:cs typeface="Times New Roman"/>
                <a:hlinkClick r:id="rId14"/>
              </a:rPr>
              <a:t>http://www.withouttheatre.co.uk/</a:t>
            </a:r>
            <a:r>
              <a:rPr lang="en-GB" sz="1000" dirty="0">
                <a:latin typeface="Times New Roman"/>
                <a:ea typeface="Calibri" panose="020F0502020204030204" pitchFamily="34" charset="0"/>
                <a:cs typeface="Times New Roman"/>
              </a:rPr>
              <a:t> (Accessed: 20</a:t>
            </a:r>
            <a:r>
              <a:rPr lang="en-GB" sz="1000" baseline="30000" dirty="0">
                <a:latin typeface="Times New Roman"/>
                <a:ea typeface="Calibri" panose="020F0502020204030204" pitchFamily="34" charset="0"/>
                <a:cs typeface="Times New Roman"/>
              </a:rPr>
              <a:t>th</a:t>
            </a:r>
            <a:r>
              <a:rPr lang="en-GB" sz="1000" dirty="0">
                <a:latin typeface="Times New Roman"/>
                <a:ea typeface="Calibri" panose="020F0502020204030204" pitchFamily="34" charset="0"/>
                <a:cs typeface="Times New Roman"/>
              </a:rPr>
              <a:t> January 2020)</a:t>
            </a:r>
            <a:endParaRPr lang="en-GB" sz="900" dirty="0">
              <a:effectLst/>
              <a:latin typeface="Times New Roman"/>
              <a:ea typeface="Calibri" panose="020F0502020204030204" pitchFamily="34" charset="0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92647331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DD474D77448BA4AA75BA3F3B269BE11" ma:contentTypeVersion="7" ma:contentTypeDescription="Create a new document." ma:contentTypeScope="" ma:versionID="568333d8fb0cd4308458b1795519d9f1">
  <xsd:schema xmlns:xsd="http://www.w3.org/2001/XMLSchema" xmlns:xs="http://www.w3.org/2001/XMLSchema" xmlns:p="http://schemas.microsoft.com/office/2006/metadata/properties" xmlns:ns3="1c03a1d9-70c4-477b-aef0-fd07cc731e16" xmlns:ns4="faa71f4d-89e4-4bc7-bae8-eb8f92ec0efb" targetNamespace="http://schemas.microsoft.com/office/2006/metadata/properties" ma:root="true" ma:fieldsID="69585b74df955e51f48ebfb6e57b88d7" ns3:_="" ns4:_="">
    <xsd:import namespace="1c03a1d9-70c4-477b-aef0-fd07cc731e16"/>
    <xsd:import namespace="faa71f4d-89e4-4bc7-bae8-eb8f92ec0ef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c03a1d9-70c4-477b-aef0-fd07cc731e1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aa71f4d-89e4-4bc7-bae8-eb8f92ec0ef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1840753-EF42-43D5-9D17-B4954B814CCB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744C5096-3D7E-4B7F-A0B5-BCA2376627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c03a1d9-70c4-477b-aef0-fd07cc731e16"/>
    <ds:schemaRef ds:uri="faa71f4d-89e4-4bc7-bae8-eb8f92ec0ef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994E0F8-65C5-4B6B-ADEA-60EBD756DA8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549</TotalTime>
  <Words>880</Words>
  <Application>Microsoft Office PowerPoint</Application>
  <PresentationFormat>Widescreen</PresentationFormat>
  <Paragraphs>150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Facet</vt:lpstr>
      <vt:lpstr>PowerPoint Presentation</vt:lpstr>
      <vt:lpstr>PowerPoint Presentation</vt:lpstr>
      <vt:lpstr>Creativity</vt:lpstr>
      <vt:lpstr>Themes?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Carwyn Davies (1600473)</dc:creator>
  <cp:lastModifiedBy>Carwyn Davies (1600473)</cp:lastModifiedBy>
  <cp:revision>101</cp:revision>
  <dcterms:created xsi:type="dcterms:W3CDTF">2020-01-20T23:55:46Z</dcterms:created>
  <dcterms:modified xsi:type="dcterms:W3CDTF">2020-01-22T15:46:55Z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0x0101003DD474D77448BA4AA75BA3F3B269BE11</vt:lpwstr>
  </property>
</Properties>
</file>