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5"/>
  </p:notesMasterIdLst>
  <p:sldIdLst>
    <p:sldId id="256" r:id="rId2"/>
    <p:sldId id="259" r:id="rId3"/>
    <p:sldId id="260" r:id="rId4"/>
    <p:sldId id="261" r:id="rId5"/>
    <p:sldId id="262" r:id="rId6"/>
    <p:sldId id="263" r:id="rId7"/>
    <p:sldId id="269" r:id="rId8"/>
    <p:sldId id="264" r:id="rId9"/>
    <p:sldId id="270" r:id="rId10"/>
    <p:sldId id="265" r:id="rId11"/>
    <p:sldId id="268" r:id="rId12"/>
    <p:sldId id="267"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34" autoAdjust="0"/>
    <p:restoredTop sz="94624" autoAdjust="0"/>
  </p:normalViewPr>
  <p:slideViewPr>
    <p:cSldViewPr>
      <p:cViewPr varScale="1">
        <p:scale>
          <a:sx n="73" d="100"/>
          <a:sy n="73" d="100"/>
        </p:scale>
        <p:origin x="-192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B3A77A-EB8F-4364-A2F4-6776C0618AFE}" type="datetimeFigureOut">
              <a:rPr lang="en-US" smtClean="0"/>
              <a:pPr/>
              <a:t>1/6/2019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0826B27-ECF7-4C2A-8AFB-FBF1472F52D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0826B27-ECF7-4C2A-8AFB-FBF1472F52DF}"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8A14AB6-F992-4E1E-9234-7D7AAE0B900A}" type="datetimeFigureOut">
              <a:rPr lang="en-US" smtClean="0"/>
              <a:pPr/>
              <a:t>1/6/2019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B8FD341-71DD-4211-8AB2-9591BE33434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8A14AB6-F992-4E1E-9234-7D7AAE0B900A}" type="datetimeFigureOut">
              <a:rPr lang="en-US" smtClean="0"/>
              <a:pPr/>
              <a:t>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8A14AB6-F992-4E1E-9234-7D7AAE0B900A}" type="datetimeFigureOut">
              <a:rPr lang="en-US" smtClean="0"/>
              <a:pPr/>
              <a:t>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8A14AB6-F992-4E1E-9234-7D7AAE0B900A}" type="datetimeFigureOut">
              <a:rPr lang="en-US" smtClean="0"/>
              <a:pPr/>
              <a:t>1/6/2019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8A14AB6-F992-4E1E-9234-7D7AAE0B900A}" type="datetimeFigureOut">
              <a:rPr lang="en-US" smtClean="0"/>
              <a:pPr/>
              <a:t>1/6/2019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A14AB6-F992-4E1E-9234-7D7AAE0B900A}" type="datetimeFigureOut">
              <a:rPr lang="en-US" smtClean="0"/>
              <a:pPr/>
              <a:t>1/6/2019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8A14AB6-F992-4E1E-9234-7D7AAE0B900A}" type="datetimeFigureOut">
              <a:rPr lang="en-US" smtClean="0"/>
              <a:pPr/>
              <a:t>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8A14AB6-F992-4E1E-9234-7D7AAE0B900A}" type="datetimeFigureOut">
              <a:rPr lang="en-US" smtClean="0"/>
              <a:pPr/>
              <a:t>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B8FD341-71DD-4211-8AB2-9591BE334343}"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8A14AB6-F992-4E1E-9234-7D7AAE0B900A}" type="datetimeFigureOut">
              <a:rPr lang="en-US" smtClean="0"/>
              <a:pPr/>
              <a:t>1/6/2019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B8FD341-71DD-4211-8AB2-9591BE334343}"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habitatforhumanity.org.uk/" TargetMode="External"/><Relationship Id="rId7" Type="http://schemas.openxmlformats.org/officeDocument/2006/relationships/hyperlink" Target="http://www.oxfam.org.uk/cymru/poverty-in-wales" TargetMode="External"/><Relationship Id="rId2" Type="http://schemas.openxmlformats.org/officeDocument/2006/relationships/hyperlink" Target="https://borgenproject.org/" TargetMode="External"/><Relationship Id="rId1" Type="http://schemas.openxmlformats.org/officeDocument/2006/relationships/slideLayout" Target="../slideLayouts/slideLayout6.xml"/><Relationship Id="rId6" Type="http://schemas.openxmlformats.org/officeDocument/2006/relationships/hyperlink" Target="https://www.jrf.org.uk/report/" TargetMode="External"/><Relationship Id="rId5" Type="http://schemas.openxmlformats.org/officeDocument/2006/relationships/hyperlink" Target="https://www.jrf.org.uk/our-work/" TargetMode="External"/><Relationship Id="rId4" Type="http://schemas.openxmlformats.org/officeDocument/2006/relationships/hyperlink" Target="https://www.jrf.org.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ocialcare.wales/hub/sswbact" TargetMode="External"/><Relationship Id="rId7" Type="http://schemas.openxmlformats.org/officeDocument/2006/relationships/hyperlink" Target="https://gov.wales/" TargetMode="External"/><Relationship Id="rId2" Type="http://schemas.openxmlformats.org/officeDocument/2006/relationships/hyperlink" Target="https://gov.wales/docs/dsjlg/publications/cyp/151106-core-aim-7-en.pdf" TargetMode="External"/><Relationship Id="rId1" Type="http://schemas.openxmlformats.org/officeDocument/2006/relationships/slideLayout" Target="../slideLayouts/slideLayout7.xml"/><Relationship Id="rId6" Type="http://schemas.openxmlformats.org/officeDocument/2006/relationships/hyperlink" Target="https://www.trusselltrust.org/what-we-do/real-stories/" TargetMode="External"/><Relationship Id="rId5" Type="http://schemas.openxmlformats.org/officeDocument/2006/relationships/hyperlink" Target="https://www.bevanfoundation.org/" TargetMode="External"/><Relationship Id="rId4" Type="http://schemas.openxmlformats.org/officeDocument/2006/relationships/hyperlink" Target="http://www.spicker.uk/social-policy/poverty.ht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westminstercab.org.uk/universal-credit-westminster/" TargetMode="External"/><Relationship Id="rId2" Type="http://schemas.openxmlformats.org/officeDocument/2006/relationships/hyperlink" Target="https://www.trusselltrust.org/what-we-do/real-stor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The Concept of Poverty </a:t>
            </a:r>
            <a:endParaRPr lang="en-GB" dirty="0"/>
          </a:p>
        </p:txBody>
      </p:sp>
      <p:sp>
        <p:nvSpPr>
          <p:cNvPr id="3" name="Subtitle 2"/>
          <p:cNvSpPr>
            <a:spLocks noGrp="1"/>
          </p:cNvSpPr>
          <p:nvPr>
            <p:ph type="subTitle" idx="1"/>
          </p:nvPr>
        </p:nvSpPr>
        <p:spPr/>
        <p:txBody>
          <a:bodyPr>
            <a:normAutofit fontScale="92500" lnSpcReduction="10000"/>
          </a:bodyPr>
          <a:lstStyle/>
          <a:p>
            <a:pPr algn="ctr"/>
            <a:r>
              <a:rPr lang="en-GB" dirty="0" smtClean="0">
                <a:latin typeface="+mj-lt"/>
              </a:rPr>
              <a:t>With Reference to Theory, Policy and Practice.</a:t>
            </a:r>
          </a:p>
          <a:p>
            <a:pPr algn="ctr"/>
            <a:r>
              <a:rPr lang="en-GB" dirty="0" smtClean="0">
                <a:latin typeface="+mj-lt"/>
              </a:rPr>
              <a:t>Sara </a:t>
            </a:r>
            <a:r>
              <a:rPr lang="en-GB" u="sng" dirty="0" smtClean="0">
                <a:latin typeface="+mj-lt"/>
              </a:rPr>
              <a:t>Jane</a:t>
            </a:r>
            <a:r>
              <a:rPr lang="en-GB" dirty="0" smtClean="0">
                <a:latin typeface="+mj-lt"/>
              </a:rPr>
              <a:t> Gwynn</a:t>
            </a:r>
          </a:p>
          <a:p>
            <a:pPr algn="ctr"/>
            <a:r>
              <a:rPr lang="en-GB" dirty="0" smtClean="0">
                <a:latin typeface="+mj-lt"/>
              </a:rPr>
              <a:t>1802094</a:t>
            </a:r>
          </a:p>
          <a:p>
            <a:pPr algn="ctr"/>
            <a:r>
              <a:rPr lang="en-GB" dirty="0" smtClean="0">
                <a:latin typeface="+mj-lt"/>
              </a:rPr>
              <a:t>Module Code SJSI4012</a:t>
            </a:r>
            <a:endParaRPr lang="en-GB"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abs-1500x1000-1024x683.jpg"/>
          <p:cNvPicPr>
            <a:picLocks noGrp="1" noChangeAspect="1"/>
          </p:cNvPicPr>
          <p:nvPr>
            <p:ph idx="1"/>
          </p:nvPr>
        </p:nvPicPr>
        <p:blipFill>
          <a:blip r:embed="rId2" cstate="print"/>
          <a:stretch>
            <a:fillRect/>
          </a:stretch>
        </p:blipFill>
        <p:spPr>
          <a:xfrm>
            <a:off x="1281529" y="1935163"/>
            <a:ext cx="6580942" cy="4389437"/>
          </a:xfrm>
        </p:spPr>
      </p:pic>
      <p:sp>
        <p:nvSpPr>
          <p:cNvPr id="8" name="Title 7"/>
          <p:cNvSpPr>
            <a:spLocks noGrp="1"/>
          </p:cNvSpPr>
          <p:nvPr>
            <p:ph type="title"/>
          </p:nvPr>
        </p:nvSpPr>
        <p:spPr/>
        <p:txBody>
          <a:bodyPr/>
          <a:lstStyle/>
          <a:p>
            <a:pPr algn="ctr"/>
            <a:r>
              <a:rPr lang="en-GB" dirty="0" smtClean="0"/>
              <a:t>Introduction  </a:t>
            </a:r>
            <a:endParaRPr lang="en-GB" dirty="0"/>
          </a:p>
        </p:txBody>
      </p:sp>
      <p:sp>
        <p:nvSpPr>
          <p:cNvPr id="4" name="TextBox 3"/>
          <p:cNvSpPr txBox="1"/>
          <p:nvPr/>
        </p:nvSpPr>
        <p:spPr>
          <a:xfrm>
            <a:off x="6929454" y="6550223"/>
            <a:ext cx="3429024" cy="307777"/>
          </a:xfrm>
          <a:prstGeom prst="rect">
            <a:avLst/>
          </a:prstGeom>
          <a:noFill/>
        </p:spPr>
        <p:txBody>
          <a:bodyPr wrap="square" rtlCol="0">
            <a:spAutoFit/>
          </a:bodyPr>
          <a:lstStyle/>
          <a:p>
            <a:r>
              <a:rPr lang="en-GB" sz="1400" dirty="0" smtClean="0">
                <a:solidFill>
                  <a:schemeClr val="accent3">
                    <a:lumMod val="50000"/>
                  </a:schemeClr>
                </a:solidFill>
                <a:latin typeface="+mj-lt"/>
              </a:rPr>
              <a:t>The  Trussell Trust 2018</a:t>
            </a:r>
            <a:endParaRPr lang="en-GB" sz="1400" dirty="0">
              <a:solidFill>
                <a:schemeClr val="accent3">
                  <a:lumMod val="50000"/>
                </a:schemeClr>
              </a:solidFill>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42"/>
            <a:ext cx="8229600" cy="2143140"/>
          </a:xfrm>
        </p:spPr>
        <p:txBody>
          <a:bodyPr>
            <a:normAutofit/>
          </a:bodyPr>
          <a:lstStyle/>
          <a:p>
            <a:pPr algn="ctr"/>
            <a:r>
              <a:rPr lang="en-GB" dirty="0" smtClean="0"/>
              <a:t>What is poverty? </a:t>
            </a:r>
            <a:br>
              <a:rPr lang="en-GB" dirty="0" smtClean="0"/>
            </a:br>
            <a:r>
              <a:rPr lang="en-GB" dirty="0" smtClean="0"/>
              <a:t>U.K. Statistics </a:t>
            </a:r>
            <a:endParaRPr lang="en-GB" dirty="0"/>
          </a:p>
        </p:txBody>
      </p:sp>
      <p:sp>
        <p:nvSpPr>
          <p:cNvPr id="3" name="Content Placeholder 2"/>
          <p:cNvSpPr>
            <a:spLocks noGrp="1"/>
          </p:cNvSpPr>
          <p:nvPr>
            <p:ph idx="1"/>
          </p:nvPr>
        </p:nvSpPr>
        <p:spPr>
          <a:xfrm>
            <a:off x="457200" y="1935480"/>
            <a:ext cx="8229600" cy="4279602"/>
          </a:xfrm>
        </p:spPr>
        <p:txBody>
          <a:bodyPr anchor="b">
            <a:normAutofit/>
          </a:bodyPr>
          <a:lstStyle/>
          <a:p>
            <a:pPr algn="ctr"/>
            <a:r>
              <a:rPr lang="en-GB" dirty="0" smtClean="0">
                <a:latin typeface="+mj-lt"/>
              </a:rPr>
              <a:t>14.3 million people are in poverty</a:t>
            </a:r>
          </a:p>
          <a:p>
            <a:pPr algn="ctr"/>
            <a:r>
              <a:rPr lang="en-GB" dirty="0" smtClean="0">
                <a:latin typeface="+mj-lt"/>
              </a:rPr>
              <a:t>That equates to 1 in 5 people </a:t>
            </a:r>
          </a:p>
          <a:p>
            <a:pPr algn="ctr"/>
            <a:r>
              <a:rPr lang="en-GB" dirty="0" smtClean="0">
                <a:latin typeface="+mj-lt"/>
              </a:rPr>
              <a:t>This is 22% of our population </a:t>
            </a:r>
          </a:p>
          <a:p>
            <a:pPr algn="ctr"/>
            <a:r>
              <a:rPr lang="en-GB" dirty="0" smtClean="0">
                <a:latin typeface="+mj-lt"/>
              </a:rPr>
              <a:t>700.000 people in Wales </a:t>
            </a:r>
          </a:p>
          <a:p>
            <a:pPr algn="ctr"/>
            <a:r>
              <a:rPr lang="en-GB" dirty="0" smtClean="0">
                <a:latin typeface="+mj-lt"/>
              </a:rPr>
              <a:t>This has remained so for the last decade</a:t>
            </a:r>
          </a:p>
          <a:p>
            <a:endParaRPr lang="en-GB" dirty="0" smtClean="0"/>
          </a:p>
          <a:p>
            <a:pPr algn="r"/>
            <a:r>
              <a:rPr lang="en-GB" sz="1400" dirty="0" smtClean="0">
                <a:solidFill>
                  <a:schemeClr val="accent3">
                    <a:lumMod val="50000"/>
                  </a:schemeClr>
                </a:solidFill>
              </a:rPr>
              <a:t>Oxfam 2018  &amp; Joseph Rowntree Foundation 2018</a:t>
            </a:r>
            <a:endParaRPr lang="en-GB" sz="1400" dirty="0">
              <a:solidFill>
                <a:schemeClr val="accent3">
                  <a:lumMod val="5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5939622"/>
          </a:xfrm>
        </p:spPr>
        <p:txBody>
          <a:bodyPr>
            <a:normAutofit fontScale="90000"/>
          </a:bodyPr>
          <a:lstStyle/>
          <a:p>
            <a:pPr algn="r"/>
            <a:r>
              <a:rPr lang="en-GB" dirty="0" smtClean="0"/>
              <a:t>“Britain has created an economic model that is incapable of delivering a decent, publically determined standard of living for all of its citizens!”</a:t>
            </a:r>
            <a:br>
              <a:rPr lang="en-GB" dirty="0" smtClean="0"/>
            </a:br>
            <a:r>
              <a:rPr lang="en-GB" dirty="0" smtClean="0"/>
              <a:t/>
            </a:r>
            <a:br>
              <a:rPr lang="en-GB" dirty="0" smtClean="0"/>
            </a:br>
            <a:r>
              <a:rPr lang="en-GB" sz="1600" dirty="0" smtClean="0"/>
              <a:t>Lansley and Mack, 2015, p.xvi</a:t>
            </a:r>
            <a:r>
              <a:rPr lang="en-GB" dirty="0" smtClean="0"/>
              <a:t/>
            </a:r>
            <a:br>
              <a:rPr lang="en-GB" dirty="0" smtClean="0"/>
            </a:b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Absolute, Relative or Destitute?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latin typeface="+mj-lt"/>
              </a:rPr>
              <a:t>Relative or secondary poverty is when people earn or are awarded in benefits , just enough to afford to survive and exist but usually without left over money to be an active participant in society. </a:t>
            </a:r>
          </a:p>
          <a:p>
            <a:r>
              <a:rPr lang="en-GB" dirty="0" smtClean="0">
                <a:solidFill>
                  <a:schemeClr val="accent3">
                    <a:lumMod val="50000"/>
                  </a:schemeClr>
                </a:solidFill>
                <a:latin typeface="+mj-lt"/>
              </a:rPr>
              <a:t>Absolute or primary poverty means living on or below the poverty line. It means one does not have the financial ability to cover the costs of acquiring or providing basic human need.</a:t>
            </a:r>
          </a:p>
          <a:p>
            <a:r>
              <a:rPr lang="en-GB" dirty="0" smtClean="0">
                <a:latin typeface="+mj-lt"/>
              </a:rPr>
              <a:t>Destitution is extreme poverty, defined as a regular lack of food, adequate clothing and shelter . Approx 1.5 million people including children experienced destitution in 2017. Food banks and a rise in people sleeping rough  are measurable indicators of this. </a:t>
            </a:r>
          </a:p>
          <a:p>
            <a:endParaRPr lang="en-GB" dirty="0" smtClean="0">
              <a:solidFill>
                <a:schemeClr val="accent3">
                  <a:lumMod val="50000"/>
                </a:schemeClr>
              </a:solidFill>
            </a:endParaRPr>
          </a:p>
          <a:p>
            <a:pPr algn="r"/>
            <a:r>
              <a:rPr lang="en-GB" sz="1600" dirty="0" smtClean="0">
                <a:solidFill>
                  <a:schemeClr val="accent3">
                    <a:lumMod val="50000"/>
                  </a:schemeClr>
                </a:solidFill>
              </a:rPr>
              <a:t>Habitat for Humanity (No date) </a:t>
            </a:r>
            <a:endParaRPr lang="en-GB" sz="1600" dirty="0">
              <a:solidFill>
                <a:schemeClr val="accent3">
                  <a:lumMod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Explanation for poverty</a:t>
            </a:r>
            <a:endParaRPr lang="en-GB" dirty="0"/>
          </a:p>
        </p:txBody>
      </p:sp>
      <p:sp>
        <p:nvSpPr>
          <p:cNvPr id="8" name="Content Placeholder 7"/>
          <p:cNvSpPr>
            <a:spLocks noGrp="1"/>
          </p:cNvSpPr>
          <p:nvPr>
            <p:ph idx="1"/>
          </p:nvPr>
        </p:nvSpPr>
        <p:spPr/>
        <p:txBody>
          <a:bodyPr/>
          <a:lstStyle/>
          <a:p>
            <a:pPr algn="ctr"/>
            <a:r>
              <a:rPr lang="en-GB" sz="3200" u="sng" dirty="0" smtClean="0">
                <a:latin typeface="+mj-lt"/>
              </a:rPr>
              <a:t>Structural versus Pathological</a:t>
            </a:r>
          </a:p>
          <a:p>
            <a:endParaRPr lang="en-GB" dirty="0" smtClean="0"/>
          </a:p>
          <a:p>
            <a:pPr algn="ctr"/>
            <a:r>
              <a:rPr lang="en-GB" dirty="0" smtClean="0">
                <a:latin typeface="+mj-lt"/>
              </a:rPr>
              <a:t>Employment</a:t>
            </a:r>
          </a:p>
          <a:p>
            <a:pPr algn="ctr"/>
            <a:r>
              <a:rPr lang="en-GB" dirty="0" smtClean="0">
                <a:latin typeface="+mj-lt"/>
              </a:rPr>
              <a:t>Education</a:t>
            </a:r>
          </a:p>
          <a:p>
            <a:pPr algn="ctr"/>
            <a:r>
              <a:rPr lang="en-GB" dirty="0" smtClean="0">
                <a:latin typeface="+mj-lt"/>
              </a:rPr>
              <a:t>Home life and relationships </a:t>
            </a:r>
          </a:p>
          <a:p>
            <a:pPr algn="ctr"/>
            <a:r>
              <a:rPr lang="en-GB" dirty="0" smtClean="0">
                <a:latin typeface="+mj-lt"/>
              </a:rPr>
              <a:t>The welfare system</a:t>
            </a:r>
          </a:p>
          <a:p>
            <a:pPr algn="ctr"/>
            <a:r>
              <a:rPr lang="en-GB" dirty="0" smtClean="0">
                <a:latin typeface="+mj-lt"/>
              </a:rPr>
              <a:t>The cost of goods and services </a:t>
            </a:r>
          </a:p>
          <a:p>
            <a:pPr algn="ctr"/>
            <a:endParaRPr lang="en-GB" dirty="0" smtClean="0"/>
          </a:p>
          <a:p>
            <a:pPr algn="r"/>
            <a:r>
              <a:rPr lang="en-GB" sz="1600" dirty="0" smtClean="0">
                <a:solidFill>
                  <a:schemeClr val="accent3">
                    <a:lumMod val="50000"/>
                  </a:schemeClr>
                </a:solidFill>
              </a:rPr>
              <a:t>Spicker 2018</a:t>
            </a:r>
            <a:endParaRPr lang="en-GB" sz="1600" dirty="0">
              <a:solidFill>
                <a:schemeClr val="accent3">
                  <a:lumMod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Policy in Practice</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4" name="Picture 3" descr="Universal-Credit.jpg"/>
          <p:cNvPicPr>
            <a:picLocks noChangeAspect="1"/>
          </p:cNvPicPr>
          <p:nvPr/>
        </p:nvPicPr>
        <p:blipFill>
          <a:blip r:embed="rId2" cstate="print"/>
          <a:stretch>
            <a:fillRect/>
          </a:stretch>
        </p:blipFill>
        <p:spPr>
          <a:xfrm>
            <a:off x="1142977" y="1928802"/>
            <a:ext cx="6865564" cy="4214841"/>
          </a:xfrm>
          <a:prstGeom prst="rect">
            <a:avLst/>
          </a:prstGeom>
        </p:spPr>
      </p:pic>
      <p:sp>
        <p:nvSpPr>
          <p:cNvPr id="6" name="TextBox 5"/>
          <p:cNvSpPr txBox="1"/>
          <p:nvPr/>
        </p:nvSpPr>
        <p:spPr>
          <a:xfrm>
            <a:off x="5715008" y="6488668"/>
            <a:ext cx="3286148" cy="369332"/>
          </a:xfrm>
          <a:prstGeom prst="rect">
            <a:avLst/>
          </a:prstGeom>
          <a:noFill/>
        </p:spPr>
        <p:txBody>
          <a:bodyPr wrap="square" rtlCol="0">
            <a:spAutoFit/>
          </a:bodyPr>
          <a:lstStyle/>
          <a:p>
            <a:pPr algn="r"/>
            <a:r>
              <a:rPr lang="en-GB" dirty="0" smtClean="0">
                <a:solidFill>
                  <a:schemeClr val="accent3">
                    <a:lumMod val="50000"/>
                  </a:schemeClr>
                </a:solidFill>
              </a:rPr>
              <a:t>Citizens Advice Westminster </a:t>
            </a:r>
            <a:endParaRPr lang="en-GB" dirty="0">
              <a:solidFill>
                <a:schemeClr val="accent3">
                  <a:lumMod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704088"/>
            <a:ext cx="8305800" cy="1510466"/>
          </a:xfrm>
        </p:spPr>
        <p:txBody>
          <a:bodyPr>
            <a:normAutofit fontScale="90000"/>
          </a:bodyPr>
          <a:lstStyle/>
          <a:p>
            <a:pPr algn="ctr"/>
            <a:r>
              <a:rPr lang="en-GB" dirty="0" smtClean="0"/>
              <a:t>Welsh </a:t>
            </a:r>
            <a:r>
              <a:rPr lang="en-GB" dirty="0" smtClean="0"/>
              <a:t>Core </a:t>
            </a:r>
            <a:r>
              <a:rPr lang="en-GB" dirty="0" smtClean="0"/>
              <a:t>A</a:t>
            </a:r>
            <a:r>
              <a:rPr lang="en-GB" dirty="0" smtClean="0"/>
              <a:t>ims </a:t>
            </a:r>
            <a:r>
              <a:rPr lang="en-GB" dirty="0" smtClean="0"/>
              <a:t>to reduce family poverty </a:t>
            </a:r>
            <a:endParaRPr lang="en-GB" dirty="0"/>
          </a:p>
        </p:txBody>
      </p:sp>
      <p:sp>
        <p:nvSpPr>
          <p:cNvPr id="3" name="Rectangle 2"/>
          <p:cNvSpPr/>
          <p:nvPr/>
        </p:nvSpPr>
        <p:spPr>
          <a:xfrm>
            <a:off x="1071538" y="2357430"/>
            <a:ext cx="6715172" cy="4247317"/>
          </a:xfrm>
          <a:prstGeom prst="rect">
            <a:avLst/>
          </a:prstGeom>
        </p:spPr>
        <p:txBody>
          <a:bodyPr wrap="square">
            <a:spAutoFit/>
          </a:bodyPr>
          <a:lstStyle/>
          <a:p>
            <a:r>
              <a:rPr lang="en-GB" dirty="0" smtClean="0">
                <a:latin typeface="+mj-lt"/>
              </a:rPr>
              <a:t>Reducing the number of families living in workless households. </a:t>
            </a:r>
          </a:p>
          <a:p>
            <a:endParaRPr lang="en-GB" dirty="0" smtClean="0">
              <a:latin typeface="+mj-lt"/>
            </a:endParaRPr>
          </a:p>
          <a:p>
            <a:r>
              <a:rPr lang="en-GB" dirty="0" smtClean="0">
                <a:latin typeface="+mj-lt"/>
              </a:rPr>
              <a:t>Increasing skills amongst parents and young people .</a:t>
            </a:r>
          </a:p>
          <a:p>
            <a:endParaRPr lang="en-GB" dirty="0" smtClean="0">
              <a:latin typeface="+mj-lt"/>
            </a:endParaRPr>
          </a:p>
          <a:p>
            <a:r>
              <a:rPr lang="en-GB" dirty="0" smtClean="0">
                <a:latin typeface="+mj-lt"/>
              </a:rPr>
              <a:t>Reducing the inequalities which exist in the health, education and economic outcomes of children and families living in poverty.</a:t>
            </a:r>
          </a:p>
          <a:p>
            <a:endParaRPr lang="en-GB" dirty="0" smtClean="0">
              <a:latin typeface="+mj-lt"/>
            </a:endParaRPr>
          </a:p>
          <a:p>
            <a:r>
              <a:rPr lang="en-GB" dirty="0" smtClean="0">
                <a:latin typeface="+mj-lt"/>
              </a:rPr>
              <a:t>Creating a strong economy and labour market which supports the tackling poverty agenda and reduces in-work poverty in Wales.</a:t>
            </a:r>
          </a:p>
          <a:p>
            <a:endParaRPr lang="en-GB" dirty="0" smtClean="0">
              <a:latin typeface="+mj-lt"/>
            </a:endParaRPr>
          </a:p>
          <a:p>
            <a:r>
              <a:rPr lang="en-GB" dirty="0" smtClean="0">
                <a:latin typeface="+mj-lt"/>
              </a:rPr>
              <a:t>Supporting households “here and now” to increase their household income and address the poverty premium.</a:t>
            </a:r>
          </a:p>
          <a:p>
            <a:endParaRPr lang="en-GB" dirty="0" smtClean="0">
              <a:latin typeface="+mj-lt"/>
            </a:endParaRPr>
          </a:p>
          <a:p>
            <a:endParaRPr lang="en-GB" dirty="0" smtClean="0">
              <a:solidFill>
                <a:schemeClr val="accent3">
                  <a:lumMod val="50000"/>
                </a:schemeClr>
              </a:solidFill>
              <a:latin typeface="+mj-lt"/>
            </a:endParaRPr>
          </a:p>
          <a:p>
            <a:pPr algn="r"/>
            <a:r>
              <a:rPr lang="en-GB" dirty="0" smtClean="0">
                <a:solidFill>
                  <a:schemeClr val="accent3">
                    <a:lumMod val="50000"/>
                  </a:schemeClr>
                </a:solidFill>
                <a:latin typeface="+mj-lt"/>
              </a:rPr>
              <a:t>Gov.Wales 2015</a:t>
            </a:r>
            <a:endParaRPr lang="en-GB" dirty="0">
              <a:solidFill>
                <a:schemeClr val="accent3">
                  <a:lumMod val="50000"/>
                </a:schemeClr>
              </a:solidFill>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85794"/>
            <a:ext cx="8572560" cy="1143000"/>
          </a:xfrm>
        </p:spPr>
        <p:txBody>
          <a:bodyPr/>
          <a:lstStyle/>
          <a:p>
            <a:pPr algn="ctr"/>
            <a:r>
              <a:rPr lang="en-GB" dirty="0" smtClean="0"/>
              <a:t>Is Poverty Purely Financial?</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4" name="Picture 3" descr="eu_rer_blog_photo.jpg"/>
          <p:cNvPicPr>
            <a:picLocks noChangeAspect="1"/>
          </p:cNvPicPr>
          <p:nvPr/>
        </p:nvPicPr>
        <p:blipFill>
          <a:blip r:embed="rId2" cstate="print"/>
          <a:stretch>
            <a:fillRect/>
          </a:stretch>
        </p:blipFill>
        <p:spPr>
          <a:xfrm>
            <a:off x="1785918" y="2071678"/>
            <a:ext cx="5286412" cy="3911944"/>
          </a:xfrm>
          <a:prstGeom prst="rect">
            <a:avLst/>
          </a:prstGeom>
        </p:spPr>
      </p:pic>
      <p:sp>
        <p:nvSpPr>
          <p:cNvPr id="5" name="TextBox 4"/>
          <p:cNvSpPr txBox="1"/>
          <p:nvPr/>
        </p:nvSpPr>
        <p:spPr>
          <a:xfrm>
            <a:off x="7358082" y="6286520"/>
            <a:ext cx="1571636" cy="369332"/>
          </a:xfrm>
          <a:prstGeom prst="rect">
            <a:avLst/>
          </a:prstGeom>
          <a:noFill/>
        </p:spPr>
        <p:txBody>
          <a:bodyPr wrap="square" rtlCol="0">
            <a:spAutoFit/>
          </a:bodyPr>
          <a:lstStyle/>
          <a:p>
            <a:r>
              <a:rPr lang="en-GB" dirty="0" smtClean="0">
                <a:solidFill>
                  <a:schemeClr val="accent3">
                    <a:lumMod val="50000"/>
                  </a:schemeClr>
                </a:solidFill>
              </a:rPr>
              <a:t>World Bank</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910" y="1428736"/>
            <a:ext cx="8143900" cy="4001095"/>
          </a:xfrm>
          <a:prstGeom prst="rect">
            <a:avLst/>
          </a:prstGeom>
        </p:spPr>
        <p:txBody>
          <a:bodyPr wrap="square">
            <a:spAutoFit/>
          </a:bodyPr>
          <a:lstStyle/>
          <a:p>
            <a:r>
              <a:rPr lang="en-GB" sz="6000" dirty="0" smtClean="0">
                <a:solidFill>
                  <a:schemeClr val="accent3">
                    <a:lumMod val="50000"/>
                  </a:schemeClr>
                </a:solidFill>
                <a:latin typeface="+mj-lt"/>
              </a:rPr>
              <a:t>. “Not all unemployed people are poor and not all those experiencing poverty are out of work”</a:t>
            </a:r>
          </a:p>
          <a:p>
            <a:pPr algn="r"/>
            <a:r>
              <a:rPr lang="en-GB" sz="1400" dirty="0" smtClean="0">
                <a:solidFill>
                  <a:schemeClr val="accent3">
                    <a:lumMod val="50000"/>
                  </a:schemeClr>
                </a:solidFill>
                <a:latin typeface="+mj-lt"/>
              </a:rPr>
              <a:t>Joseph Rowntree Foundation 2016</a:t>
            </a:r>
            <a:endParaRPr lang="en-GB" sz="1400" dirty="0">
              <a:solidFill>
                <a:schemeClr val="accent3">
                  <a:lumMod val="50000"/>
                </a:schemeClr>
              </a:solidFill>
              <a:latin typeface="+mj-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t>
            </a:r>
            <a:endParaRPr lang="en-GB" dirty="0"/>
          </a:p>
        </p:txBody>
      </p:sp>
      <p:sp>
        <p:nvSpPr>
          <p:cNvPr id="1025" name="Rectangle 1"/>
          <p:cNvSpPr>
            <a:spLocks noChangeArrowheads="1"/>
          </p:cNvSpPr>
          <p:nvPr/>
        </p:nvSpPr>
        <p:spPr bwMode="auto">
          <a:xfrm>
            <a:off x="0" y="1875776"/>
            <a:ext cx="91440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Callender,G. (2017) ‘Three Main Causes of Poverty in the U.K. ‘ The Borgen Project [blog]. 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2"/>
              </a:rPr>
              <a:t>https://borgenproject.org</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29/12/2018).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Children in Wales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The impact of Universal Credit.</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Available at: http://www.childreninwales.org.uk/ (Accessed on 24/12/2018).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Habitat for Humanity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relative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vs.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absolute poverty.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3"/>
              </a:rPr>
              <a:t>https://www.habitatforhumanity.org.uk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29/12/2018).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Ipsos Mori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Communicating Poverty.</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Available at: https://www.ipsos.com/ (Accessed on 21/12/2018).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Joseph Rowntree Foundation (2016)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We Can Solve Poverty in the U.K. 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4"/>
              </a:rPr>
              <a:t>https://www.jrf.org.uk/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27/12/2018).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Joseph Rowntree Foundation(2018)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What is poverty.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5"/>
              </a:rPr>
              <a:t>https://www.jrf.org.uk/our-work/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Joseph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Rowntree Foundation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U.K. Poverty 2018.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6"/>
              </a:rPr>
              <a:t>https://www.jrf.org.uk/report/</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Lansley,S. and Mack,J. (2015)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Breadline Britain</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London: Oneworld Publications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Oxfam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Poverty in Wales.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7"/>
              </a:rPr>
              <a:t>www.oxfam.org.uk/cymru/poverty-in-wales</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2844" y="1000108"/>
            <a:ext cx="8286808" cy="5232202"/>
          </a:xfrm>
          <a:prstGeom prst="rect">
            <a:avLst/>
          </a:prstGeom>
        </p:spPr>
        <p:txBody>
          <a:bodyPr wrap="square">
            <a:spAutoFit/>
          </a:bodyPr>
          <a:lstStyle/>
          <a:p>
            <a:pPr lvl="0" eaLnBrk="0" fontAlgn="base" hangingPunct="0">
              <a:spcBef>
                <a:spcPct val="0"/>
              </a:spcBef>
              <a:spcAft>
                <a:spcPct val="0"/>
              </a:spcAft>
            </a:pPr>
            <a:r>
              <a:rPr lang="en-GB" i="1" dirty="0" smtClean="0">
                <a:latin typeface="+mj-lt"/>
                <a:ea typeface="Calibri" pitchFamily="34" charset="0"/>
                <a:cs typeface="Times New Roman" pitchFamily="18" charset="0"/>
              </a:rPr>
              <a:t>Cont.</a:t>
            </a:r>
          </a:p>
          <a:p>
            <a:pPr lvl="0" eaLnBrk="0" fontAlgn="base" hangingPunct="0">
              <a:spcBef>
                <a:spcPct val="0"/>
              </a:spcBef>
              <a:spcAft>
                <a:spcPct val="0"/>
              </a:spcAft>
            </a:pPr>
            <a:endParaRPr lang="en-GB" i="1" dirty="0" smtClean="0">
              <a:latin typeface="+mj-lt"/>
              <a:ea typeface="Calibri" pitchFamily="34" charset="0"/>
              <a:cs typeface="Times New Roman" pitchFamily="18"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Programme for Children and Young people(2015) Available at:</a:t>
            </a:r>
            <a:r>
              <a:rPr lang="en-GB" dirty="0" smtClean="0">
                <a:latin typeface="+mj-lt"/>
                <a:ea typeface="Calibri" pitchFamily="34" charset="0"/>
                <a:cs typeface="Times New Roman" pitchFamily="18" charset="0"/>
              </a:rPr>
              <a:t> </a:t>
            </a:r>
            <a:r>
              <a:rPr lang="en-GB" dirty="0" smtClean="0">
                <a:latin typeface="+mj-lt"/>
                <a:ea typeface="Calibri" pitchFamily="34" charset="0"/>
                <a:cs typeface="Times New Roman" pitchFamily="18" charset="0"/>
                <a:hlinkClick r:id="rId2"/>
              </a:rPr>
              <a:t>https://gov.wales/docs/dsjlg/publications/cyp/151106-core-aim-7-en.pdf</a:t>
            </a:r>
            <a:r>
              <a:rPr lang="en-GB" dirty="0" smtClean="0">
                <a:latin typeface="+mj-lt"/>
                <a:ea typeface="Calibri" pitchFamily="34" charset="0"/>
                <a:cs typeface="Times New Roman" pitchFamily="18" charset="0"/>
              </a:rPr>
              <a:t>   (Accessed on 29/12/2018)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Social Metric Committee 2018 </a:t>
            </a:r>
            <a:r>
              <a:rPr lang="en-GB" i="1" dirty="0" smtClean="0">
                <a:latin typeface="+mj-lt"/>
                <a:ea typeface="Calibri" pitchFamily="34" charset="0"/>
                <a:cs typeface="Times New Roman" pitchFamily="18" charset="0"/>
              </a:rPr>
              <a:t>Autumn </a:t>
            </a:r>
            <a:r>
              <a:rPr lang="en-GB" i="1" dirty="0" smtClean="0">
                <a:latin typeface="+mj-lt"/>
                <a:ea typeface="Calibri" pitchFamily="34" charset="0"/>
                <a:cs typeface="Times New Roman" pitchFamily="18" charset="0"/>
              </a:rPr>
              <a:t>Budget Briefing. </a:t>
            </a:r>
            <a:r>
              <a:rPr lang="en-GB" dirty="0" smtClean="0">
                <a:latin typeface="+mj-lt"/>
                <a:ea typeface="Calibri" pitchFamily="34" charset="0"/>
                <a:cs typeface="Times New Roman" pitchFamily="18" charset="0"/>
              </a:rPr>
              <a:t>Available at: http://socialmetricscommission.org.uk/ (Accessed on 27/12/2018).</a:t>
            </a:r>
            <a:endParaRPr lang="en-GB" dirty="0" smtClean="0">
              <a:latin typeface="+mj-lt"/>
              <a:cs typeface="Arial" pitchFamily="34"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Social Services and Well-being (Wales) Act 2014 </a:t>
            </a:r>
            <a:r>
              <a:rPr lang="en-GB" dirty="0" smtClean="0">
                <a:latin typeface="+mj-lt"/>
                <a:ea typeface="Calibri" pitchFamily="34" charset="0"/>
                <a:cs typeface="Times New Roman" pitchFamily="18" charset="0"/>
              </a:rPr>
              <a:t>The Essentials. Available at: </a:t>
            </a:r>
            <a:r>
              <a:rPr lang="en-GB" dirty="0" smtClean="0">
                <a:latin typeface="+mj-lt"/>
                <a:ea typeface="Calibri" pitchFamily="34" charset="0"/>
                <a:cs typeface="Times New Roman" pitchFamily="18" charset="0"/>
                <a:hlinkClick r:id="rId3"/>
              </a:rPr>
              <a:t>https://socialcare.wales/hub/sswbact</a:t>
            </a:r>
            <a:r>
              <a:rPr lang="en-GB" dirty="0" smtClean="0">
                <a:latin typeface="+mj-lt"/>
                <a:ea typeface="Calibri" pitchFamily="34" charset="0"/>
                <a:cs typeface="Times New Roman" pitchFamily="18" charset="0"/>
              </a:rPr>
              <a:t> (Accessed on 21/12/2018).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Spicker,P. (2018) </a:t>
            </a:r>
            <a:r>
              <a:rPr lang="en-GB" i="1" dirty="0" smtClean="0">
                <a:latin typeface="+mj-lt"/>
                <a:ea typeface="Calibri" pitchFamily="34" charset="0"/>
                <a:cs typeface="Times New Roman" pitchFamily="18" charset="0"/>
              </a:rPr>
              <a:t>Social Policy. </a:t>
            </a:r>
            <a:r>
              <a:rPr lang="en-GB" dirty="0" smtClean="0">
                <a:latin typeface="+mj-lt"/>
                <a:ea typeface="Calibri" pitchFamily="34" charset="0"/>
                <a:cs typeface="Times New Roman" pitchFamily="18" charset="0"/>
              </a:rPr>
              <a:t>Available at: </a:t>
            </a:r>
            <a:r>
              <a:rPr lang="en-GB" dirty="0" smtClean="0">
                <a:latin typeface="+mj-lt"/>
                <a:ea typeface="Calibri" pitchFamily="34" charset="0"/>
                <a:cs typeface="Times New Roman" pitchFamily="18" charset="0"/>
                <a:hlinkClick r:id="rId4"/>
              </a:rPr>
              <a:t>http://www.spicker.uk/social-policy/poverty.htm</a:t>
            </a:r>
            <a:r>
              <a:rPr lang="en-GB" dirty="0" smtClean="0">
                <a:latin typeface="+mj-lt"/>
                <a:ea typeface="Calibri" pitchFamily="34" charset="0"/>
                <a:cs typeface="Times New Roman" pitchFamily="18" charset="0"/>
              </a:rPr>
              <a:t> (Accessed on 29/12/2018).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The Bevan Foundation (2014)  </a:t>
            </a:r>
            <a:r>
              <a:rPr lang="en-GB" i="1" dirty="0" smtClean="0">
                <a:latin typeface="+mj-lt"/>
                <a:ea typeface="Calibri" pitchFamily="34" charset="0"/>
                <a:cs typeface="Times New Roman" pitchFamily="18" charset="0"/>
              </a:rPr>
              <a:t>Rethinking Poverty. </a:t>
            </a:r>
            <a:r>
              <a:rPr lang="en-GB" dirty="0" smtClean="0">
                <a:latin typeface="+mj-lt"/>
                <a:ea typeface="Calibri" pitchFamily="34" charset="0"/>
                <a:cs typeface="Times New Roman" pitchFamily="18" charset="0"/>
              </a:rPr>
              <a:t>Available at;</a:t>
            </a:r>
            <a:r>
              <a:rPr lang="en-GB" i="1" dirty="0" smtClean="0">
                <a:latin typeface="+mj-lt"/>
                <a:ea typeface="Calibri" pitchFamily="34" charset="0"/>
                <a:cs typeface="Times New Roman" pitchFamily="18" charset="0"/>
              </a:rPr>
              <a:t> </a:t>
            </a:r>
            <a:r>
              <a:rPr lang="en-GB" dirty="0" smtClean="0">
                <a:latin typeface="+mj-lt"/>
                <a:ea typeface="Calibri" pitchFamily="34" charset="0"/>
                <a:cs typeface="Times New Roman" pitchFamily="18" charset="0"/>
                <a:hlinkClick r:id="rId5"/>
              </a:rPr>
              <a:t>https://www.bevanfoundation.org/</a:t>
            </a:r>
            <a:r>
              <a:rPr lang="en-GB" dirty="0" smtClean="0">
                <a:latin typeface="+mj-lt"/>
                <a:ea typeface="Calibri" pitchFamily="34" charset="0"/>
                <a:cs typeface="Times New Roman" pitchFamily="18" charset="0"/>
              </a:rPr>
              <a:t> (Accessed on 21/12/2018).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The Trussell Trust (2018) </a:t>
            </a:r>
            <a:r>
              <a:rPr lang="en-GB" i="1" dirty="0" smtClean="0">
                <a:latin typeface="+mj-lt"/>
                <a:ea typeface="Calibri" pitchFamily="34" charset="0"/>
                <a:cs typeface="Times New Roman" pitchFamily="18" charset="0"/>
              </a:rPr>
              <a:t>Babs story. </a:t>
            </a:r>
            <a:r>
              <a:rPr lang="en-GB" dirty="0" smtClean="0">
                <a:latin typeface="+mj-lt"/>
                <a:ea typeface="Calibri" pitchFamily="34" charset="0"/>
                <a:cs typeface="Times New Roman" pitchFamily="18" charset="0"/>
              </a:rPr>
              <a:t> Available at: </a:t>
            </a:r>
            <a:r>
              <a:rPr lang="en-GB" dirty="0" smtClean="0">
                <a:latin typeface="+mj-lt"/>
                <a:ea typeface="Calibri" pitchFamily="34" charset="0"/>
                <a:cs typeface="Times New Roman" pitchFamily="18" charset="0"/>
                <a:hlinkClick r:id="rId6"/>
              </a:rPr>
              <a:t>https://www.trusselltrust.org/what-we-do/real-stories/</a:t>
            </a:r>
            <a:r>
              <a:rPr lang="en-GB" dirty="0" smtClean="0">
                <a:latin typeface="+mj-lt"/>
                <a:ea typeface="Calibri" pitchFamily="34" charset="0"/>
                <a:cs typeface="Times New Roman" pitchFamily="18" charset="0"/>
              </a:rPr>
              <a:t>  (Accessed on 13/12/2018).</a:t>
            </a:r>
            <a:endParaRPr lang="en-GB" dirty="0" smtClean="0">
              <a:latin typeface="+mj-lt"/>
              <a:cs typeface="Arial" pitchFamily="34"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Well-being of Future Generations (Wales) Act 2015 </a:t>
            </a:r>
            <a:r>
              <a:rPr lang="en-GB" dirty="0" smtClean="0">
                <a:latin typeface="+mj-lt"/>
                <a:ea typeface="Calibri" pitchFamily="34" charset="0"/>
                <a:cs typeface="Times New Roman" pitchFamily="18" charset="0"/>
              </a:rPr>
              <a:t>The Essentials. Available at: </a:t>
            </a:r>
            <a:r>
              <a:rPr lang="en-GB" dirty="0" smtClean="0">
                <a:latin typeface="+mj-lt"/>
                <a:ea typeface="Calibri" pitchFamily="34" charset="0"/>
                <a:cs typeface="Times New Roman" pitchFamily="18" charset="0"/>
                <a:hlinkClick r:id="rId7"/>
              </a:rPr>
              <a:t>https://gov.wales</a:t>
            </a:r>
            <a:r>
              <a:rPr lang="en-GB" dirty="0" smtClean="0">
                <a:latin typeface="+mj-lt"/>
                <a:ea typeface="Calibri" pitchFamily="34" charset="0"/>
                <a:cs typeface="Times New Roman" pitchFamily="18" charset="0"/>
              </a:rPr>
              <a:t> (Accessed 21/12/2108).</a:t>
            </a:r>
            <a:endParaRPr lang="en-GB" dirty="0" smtClean="0">
              <a:latin typeface="+mj-lt"/>
              <a:cs typeface="Arial" pitchFamily="34" charset="0"/>
            </a:endParaRPr>
          </a:p>
          <a:p>
            <a:pPr lvl="0" eaLnBrk="0" fontAlgn="base" hangingPunct="0">
              <a:spcBef>
                <a:spcPct val="0"/>
              </a:spcBef>
              <a:spcAft>
                <a:spcPct val="0"/>
              </a:spcAft>
            </a:pPr>
            <a:endParaRPr lang="en-GB" sz="2800" dirty="0" smtClean="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1000108"/>
            <a:ext cx="5357850" cy="646331"/>
          </a:xfrm>
          <a:prstGeom prst="rect">
            <a:avLst/>
          </a:prstGeom>
          <a:noFill/>
        </p:spPr>
        <p:txBody>
          <a:bodyPr wrap="square" rtlCol="0">
            <a:spAutoFit/>
          </a:bodyPr>
          <a:lstStyle/>
          <a:p>
            <a:endParaRPr lang="en-GB" dirty="0" smtClean="0">
              <a:latin typeface="+mj-lt"/>
            </a:endParaRPr>
          </a:p>
          <a:p>
            <a:endParaRPr lang="en-GB" dirty="0" smtClean="0">
              <a:latin typeface="+mj-lt"/>
            </a:endParaRPr>
          </a:p>
        </p:txBody>
      </p:sp>
      <p:sp>
        <p:nvSpPr>
          <p:cNvPr id="3" name="Rectangle 2"/>
          <p:cNvSpPr/>
          <p:nvPr/>
        </p:nvSpPr>
        <p:spPr>
          <a:xfrm>
            <a:off x="214282" y="1428736"/>
            <a:ext cx="6643718" cy="3416320"/>
          </a:xfrm>
          <a:prstGeom prst="rect">
            <a:avLst/>
          </a:prstGeom>
        </p:spPr>
        <p:txBody>
          <a:bodyPr wrap="square">
            <a:spAutoFit/>
          </a:bodyPr>
          <a:lstStyle/>
          <a:p>
            <a:endParaRPr lang="en-GB" u="sng" dirty="0" smtClean="0">
              <a:latin typeface="+mj-lt"/>
            </a:endParaRPr>
          </a:p>
          <a:p>
            <a:endParaRPr lang="en-GB" u="sng" dirty="0" smtClean="0">
              <a:latin typeface="+mj-lt"/>
            </a:endParaRPr>
          </a:p>
          <a:p>
            <a:r>
              <a:rPr lang="en-GB" dirty="0" smtClean="0">
                <a:hlinkClick r:id="rId2"/>
              </a:rPr>
              <a:t>Image 1    https://www.trusselltrust.org/what-we-do/real-stories/</a:t>
            </a:r>
            <a:endParaRPr lang="en-GB" dirty="0" smtClean="0"/>
          </a:p>
          <a:p>
            <a:endParaRPr lang="en-GB" dirty="0" smtClean="0"/>
          </a:p>
          <a:p>
            <a:endParaRPr lang="en-GB" dirty="0" smtClean="0"/>
          </a:p>
          <a:p>
            <a:r>
              <a:rPr lang="en-GB" dirty="0" smtClean="0">
                <a:latin typeface="+mj-lt"/>
                <a:hlinkClick r:id="rId3"/>
              </a:rPr>
              <a:t>Image 2</a:t>
            </a:r>
          </a:p>
          <a:p>
            <a:r>
              <a:rPr lang="en-GB" dirty="0" smtClean="0">
                <a:latin typeface="+mj-lt"/>
                <a:hlinkClick r:id="rId3"/>
              </a:rPr>
              <a:t>https://www.westminstercab.org.uk/universal-credit-westminster/</a:t>
            </a:r>
            <a:endParaRPr lang="en-GB" dirty="0" smtClean="0">
              <a:latin typeface="+mj-lt"/>
            </a:endParaRPr>
          </a:p>
          <a:p>
            <a:endParaRPr lang="en-GB" dirty="0" smtClean="0">
              <a:latin typeface="+mj-lt"/>
            </a:endParaRPr>
          </a:p>
          <a:p>
            <a:endParaRPr lang="en-GB" dirty="0" smtClean="0">
              <a:latin typeface="+mj-lt"/>
            </a:endParaRPr>
          </a:p>
          <a:p>
            <a:r>
              <a:rPr lang="en-GB" dirty="0" smtClean="0"/>
              <a:t>Image 3 http://www.blogs.worldbank.org/Image</a:t>
            </a:r>
          </a:p>
          <a:p>
            <a:endParaRPr lang="en-GB" dirty="0" smtClean="0">
              <a:latin typeface="+mj-lt"/>
            </a:endParaRPr>
          </a:p>
          <a:p>
            <a:endParaRPr lang="en-GB" dirty="0" smtClean="0">
              <a:latin typeface="+mj-lt"/>
            </a:endParaRPr>
          </a:p>
        </p:txBody>
      </p:sp>
      <p:sp>
        <p:nvSpPr>
          <p:cNvPr id="4" name="TextBox 3"/>
          <p:cNvSpPr txBox="1"/>
          <p:nvPr/>
        </p:nvSpPr>
        <p:spPr>
          <a:xfrm>
            <a:off x="285720" y="1214422"/>
            <a:ext cx="4643470" cy="461665"/>
          </a:xfrm>
          <a:prstGeom prst="rect">
            <a:avLst/>
          </a:prstGeom>
          <a:noFill/>
        </p:spPr>
        <p:txBody>
          <a:bodyPr wrap="square" rtlCol="0">
            <a:spAutoFit/>
          </a:bodyPr>
          <a:lstStyle/>
          <a:p>
            <a:r>
              <a:rPr lang="en-GB" sz="2400" dirty="0" smtClean="0">
                <a:solidFill>
                  <a:schemeClr val="accent3">
                    <a:lumMod val="50000"/>
                  </a:schemeClr>
                </a:solidFill>
                <a:latin typeface="+mj-lt"/>
              </a:rPr>
              <a:t>Image Credits </a:t>
            </a:r>
            <a:endParaRPr lang="en-GB" sz="2400" dirty="0">
              <a:solidFill>
                <a:schemeClr val="accent3">
                  <a:lumMod val="50000"/>
                </a:schemeClr>
              </a:solidFill>
              <a:latin typeface="+mj-l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ustom 2">
      <a:dk1>
        <a:srgbClr val="000000"/>
      </a:dk1>
      <a:lt1>
        <a:srgbClr val="85DBFE"/>
      </a:lt1>
      <a:dk2>
        <a:srgbClr val="002676"/>
      </a:dk2>
      <a:lt2>
        <a:srgbClr val="85DBFE"/>
      </a:lt2>
      <a:accent1>
        <a:srgbClr val="FF388C"/>
      </a:accent1>
      <a:accent2>
        <a:srgbClr val="0192CD"/>
      </a:accent2>
      <a:accent3>
        <a:srgbClr val="4B98FF"/>
      </a:accent3>
      <a:accent4>
        <a:srgbClr val="E90062"/>
      </a:accent4>
      <a:accent5>
        <a:srgbClr val="005BD3"/>
      </a:accent5>
      <a:accent6>
        <a:srgbClr val="00349E"/>
      </a:accent6>
      <a:hlink>
        <a:srgbClr val="9B0041"/>
      </a:hlink>
      <a:folHlink>
        <a:srgbClr val="FF79C2"/>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2420</TotalTime>
  <Words>732</Words>
  <Application>Microsoft Office PowerPoint</Application>
  <PresentationFormat>On-screen Show (4:3)</PresentationFormat>
  <Paragraphs>84</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The Concept of Poverty </vt:lpstr>
      <vt:lpstr>Introduction  </vt:lpstr>
      <vt:lpstr>What is poverty?  U.K. Statistics </vt:lpstr>
      <vt:lpstr>“Britain has created an economic model that is incapable of delivering a decent, publically determined standard of living for all of its citizens!”  Lansley and Mack, 2015, p.xvi </vt:lpstr>
      <vt:lpstr>Absolute, Relative or Destitute?</vt:lpstr>
      <vt:lpstr>Explanation for poverty</vt:lpstr>
      <vt:lpstr>Policy in Practice</vt:lpstr>
      <vt:lpstr>Welsh Core Aims to reduce family poverty </vt:lpstr>
      <vt:lpstr>Is Poverty Purely Financial?</vt:lpstr>
      <vt:lpstr>Slide 10</vt:lpstr>
      <vt:lpstr>Reference’s </vt:lpstr>
      <vt:lpstr>Slide 12</vt:lpstr>
      <vt:lpstr>Slide 13</vt:lpstr>
    </vt:vector>
  </TitlesOfParts>
  <Company>BLACK EDITION - tum0r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Concept of Poverty</dc:title>
  <dc:creator>jane gwynn</dc:creator>
  <cp:lastModifiedBy>jane gwynn</cp:lastModifiedBy>
  <cp:revision>148</cp:revision>
  <dcterms:created xsi:type="dcterms:W3CDTF">2018-12-14T10:45:47Z</dcterms:created>
  <dcterms:modified xsi:type="dcterms:W3CDTF">2019-01-06T15:26:18Z</dcterms:modified>
</cp:coreProperties>
</file>