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17"/>
  </p:notesMasterIdLst>
  <p:sldIdLst>
    <p:sldId id="256" r:id="rId2"/>
    <p:sldId id="257" r:id="rId3"/>
    <p:sldId id="258" r:id="rId4"/>
    <p:sldId id="260" r:id="rId5"/>
    <p:sldId id="262" r:id="rId6"/>
    <p:sldId id="263" r:id="rId7"/>
    <p:sldId id="265" r:id="rId8"/>
    <p:sldId id="266" r:id="rId9"/>
    <p:sldId id="272" r:id="rId10"/>
    <p:sldId id="267" r:id="rId11"/>
    <p:sldId id="269" r:id="rId12"/>
    <p:sldId id="271" r:id="rId13"/>
    <p:sldId id="270" r:id="rId14"/>
    <p:sldId id="261" r:id="rId15"/>
    <p:sldId id="25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p:cViewPr varScale="1">
        <p:scale>
          <a:sx n="73" d="100"/>
          <a:sy n="73" d="100"/>
        </p:scale>
        <p:origin x="54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D4A0B0-0934-D541-8878-ABE83445856E}" type="datetimeFigureOut">
              <a:rPr lang="en-US" smtClean="0"/>
              <a:t>12/5/2016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8D066E-AADF-3D48-83BC-500E74E763D1}" type="slidenum">
              <a:rPr lang="en-US" smtClean="0"/>
              <a:t>‹#›</a:t>
            </a:fld>
            <a:endParaRPr lang="en-US"/>
          </a:p>
        </p:txBody>
      </p:sp>
    </p:spTree>
    <p:extLst>
      <p:ext uri="{BB962C8B-B14F-4D97-AF65-F5344CB8AC3E}">
        <p14:creationId xmlns:p14="http://schemas.microsoft.com/office/powerpoint/2010/main" val="1371478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BA28340-CC94-49DC-937C-3993878BC90E}" type="datetimeFigureOut">
              <a:rPr lang="en-US" smtClean="0"/>
              <a:pPr/>
              <a:t>12/5/2016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8D7360-1933-4181-897E-60F7489396B4}" type="slidenum">
              <a:rPr lang="en-US" smtClean="0"/>
              <a:pPr/>
              <a:t>‹#›</a:t>
            </a:fld>
            <a:endParaRPr lang="en-US"/>
          </a:p>
        </p:txBody>
      </p:sp>
      <p:pic>
        <p:nvPicPr>
          <p:cNvPr id="7" name="Picture 5"/>
          <p:cNvPicPr>
            <a:picLocks noChangeAspect="1" noChangeArrowheads="1"/>
          </p:cNvPicPr>
          <p:nvPr userDrawn="1"/>
        </p:nvPicPr>
        <p:blipFill>
          <a:blip r:embed="rId2"/>
          <a:srcRect/>
          <a:stretch>
            <a:fillRect/>
          </a:stretch>
        </p:blipFill>
        <p:spPr bwMode="auto">
          <a:xfrm>
            <a:off x="0" y="0"/>
            <a:ext cx="9144000" cy="6858000"/>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BA28340-CC94-49DC-937C-3993878BC90E}" type="datetimeFigureOut">
              <a:rPr lang="en-US" smtClean="0"/>
              <a:pPr/>
              <a:t>12/5/2016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18D7360-1933-4181-897E-60F7489396B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BA28340-CC94-49DC-937C-3993878BC90E}" type="datetimeFigureOut">
              <a:rPr lang="en-US" smtClean="0"/>
              <a:pPr/>
              <a:t>12/5/2016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18D7360-1933-4181-897E-60F7489396B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BA28340-CC94-49DC-937C-3993878BC90E}" type="datetimeFigureOut">
              <a:rPr lang="en-US" smtClean="0"/>
              <a:pPr/>
              <a:t>12/5/2016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18D7360-1933-4181-897E-60F7489396B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A28340-CC94-49DC-937C-3993878BC90E}" type="datetimeFigureOut">
              <a:rPr lang="en-US" smtClean="0"/>
              <a:pPr/>
              <a:t>12/5/2016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8D7360-1933-4181-897E-60F7489396B4}" type="slidenum">
              <a:rPr lang="en-US" smtClean="0"/>
              <a:pPr/>
              <a:t>‹#›</a:t>
            </a:fld>
            <a:endParaRPr lang="en-US"/>
          </a:p>
        </p:txBody>
      </p:sp>
      <p:pic>
        <p:nvPicPr>
          <p:cNvPr id="7" name="Picture 5"/>
          <p:cNvPicPr>
            <a:picLocks noChangeAspect="1" noChangeArrowheads="1"/>
          </p:cNvPicPr>
          <p:nvPr userDrawn="1"/>
        </p:nvPicPr>
        <p:blipFill>
          <a:blip r:embed="rId6"/>
          <a:srcRect/>
          <a:stretch>
            <a:fillRect/>
          </a:stretch>
        </p:blipFill>
        <p:spPr bwMode="auto">
          <a:xfrm>
            <a:off x="7308850" y="0"/>
            <a:ext cx="1835150" cy="1236663"/>
          </a:xfrm>
          <a:prstGeom prst="rect">
            <a:avLst/>
          </a:prstGeom>
          <a:noFill/>
        </p:spPr>
      </p:pic>
      <p:pic>
        <p:nvPicPr>
          <p:cNvPr id="8" name="Picture 6"/>
          <p:cNvPicPr>
            <a:picLocks noChangeAspect="1" noChangeArrowheads="1"/>
          </p:cNvPicPr>
          <p:nvPr userDrawn="1"/>
        </p:nvPicPr>
        <p:blipFill>
          <a:blip r:embed="rId7"/>
          <a:srcRect/>
          <a:stretch>
            <a:fillRect/>
          </a:stretch>
        </p:blipFill>
        <p:spPr bwMode="auto">
          <a:xfrm>
            <a:off x="0" y="0"/>
            <a:ext cx="9144000" cy="6858000"/>
          </a:xfrm>
          <a:prstGeom prst="rect">
            <a:avLst/>
          </a:prstGeom>
          <a:noFill/>
        </p:spPr>
      </p:pic>
      <p:pic>
        <p:nvPicPr>
          <p:cNvPr id="9" name="Picture 10"/>
          <p:cNvPicPr>
            <a:picLocks noChangeAspect="1" noChangeArrowheads="1"/>
          </p:cNvPicPr>
          <p:nvPr userDrawn="1"/>
        </p:nvPicPr>
        <p:blipFill>
          <a:blip r:embed="rId8"/>
          <a:srcRect/>
          <a:stretch>
            <a:fillRect/>
          </a:stretch>
        </p:blipFill>
        <p:spPr bwMode="auto">
          <a:xfrm>
            <a:off x="0" y="5634038"/>
            <a:ext cx="1763713" cy="1223962"/>
          </a:xfrm>
          <a:prstGeom prst="rect">
            <a:avLst/>
          </a:prstGeom>
          <a:noFill/>
        </p:spPr>
      </p:pic>
      <p:pic>
        <p:nvPicPr>
          <p:cNvPr id="10" name="Picture 5"/>
          <p:cNvPicPr>
            <a:picLocks noChangeAspect="1" noChangeArrowheads="1"/>
          </p:cNvPicPr>
          <p:nvPr userDrawn="1"/>
        </p:nvPicPr>
        <p:blipFill>
          <a:blip r:embed="rId6"/>
          <a:srcRect/>
          <a:stretch>
            <a:fillRect/>
          </a:stretch>
        </p:blipFill>
        <p:spPr bwMode="auto">
          <a:xfrm>
            <a:off x="7308850" y="0"/>
            <a:ext cx="1835150" cy="1236663"/>
          </a:xfrm>
          <a:prstGeom prst="rect">
            <a:avLst/>
          </a:prstGeom>
          <a:noFill/>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3" r:id="rId3"/>
    <p:sldLayoutId id="2147483654" r:id="rId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gemconsortium.or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14348" y="2786058"/>
            <a:ext cx="4286280" cy="1752600"/>
          </a:xfrm>
        </p:spPr>
        <p:txBody>
          <a:bodyPr>
            <a:noAutofit/>
          </a:bodyPr>
          <a:lstStyle/>
          <a:p>
            <a:r>
              <a:rPr lang="en-GB" sz="3600" b="1" dirty="0" smtClean="0">
                <a:solidFill>
                  <a:schemeClr val="accent6"/>
                </a:solidFill>
              </a:rPr>
              <a:t>Enterprise </a:t>
            </a:r>
            <a:r>
              <a:rPr lang="en-GB" sz="3600" b="1" dirty="0">
                <a:solidFill>
                  <a:schemeClr val="accent6"/>
                </a:solidFill>
              </a:rPr>
              <a:t>and Entrepreneurship: Their Meanings and </a:t>
            </a:r>
            <a:r>
              <a:rPr lang="en-GB" sz="3600" b="1" dirty="0" smtClean="0">
                <a:solidFill>
                  <a:schemeClr val="accent6"/>
                </a:solidFill>
              </a:rPr>
              <a:t>Variations</a:t>
            </a:r>
            <a:endParaRPr lang="en-US" sz="3600" dirty="0">
              <a:solidFill>
                <a:schemeClr val="accent6"/>
              </a:solidFill>
            </a:endParaRPr>
          </a:p>
        </p:txBody>
      </p:sp>
      <p:sp>
        <p:nvSpPr>
          <p:cNvPr id="5" name="Title 1"/>
          <p:cNvSpPr txBox="1">
            <a:spLocks/>
          </p:cNvSpPr>
          <p:nvPr/>
        </p:nvSpPr>
        <p:spPr bwMode="auto">
          <a:xfrm>
            <a:off x="539750" y="1484313"/>
            <a:ext cx="4391025" cy="1470025"/>
          </a:xfrm>
          <a:prstGeom prst="rect">
            <a:avLst/>
          </a:prstGeom>
          <a:noFill/>
          <a:ln>
            <a:miter lim="800000"/>
            <a:headEnd/>
            <a:tailEnd/>
          </a:ln>
        </p:spPr>
        <p:txBody>
          <a:bodyPr vert="horz" wrap="square" lIns="91440" tIns="45720" rIns="91440" bIns="45720" numCol="1" rtlCol="0" anchor="ctr" anchorCtr="0" compatLnSpc="1">
            <a:prstTxWarp prst="textNoShape">
              <a:avLst/>
            </a:prstTxWarp>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6000" b="0" i="0" u="none" strike="noStrike" kern="1200" cap="none" spc="0" normalizeH="0" baseline="0" noProof="0" dirty="0" smtClean="0">
              <a:ln>
                <a:noFill/>
              </a:ln>
              <a:solidFill>
                <a:schemeClr val="tx1"/>
              </a:solidFill>
              <a:effectLst/>
              <a:uLnTx/>
              <a:uFillTx/>
              <a:latin typeface="+mj-lt"/>
              <a:ea typeface="+mj-ea"/>
              <a:cs typeface="+mj-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Key Concepts</a:t>
            </a:r>
            <a:endParaRPr lang="en-US" dirty="0">
              <a:solidFill>
                <a:schemeClr val="accent6"/>
              </a:solidFill>
            </a:endParaRPr>
          </a:p>
        </p:txBody>
      </p:sp>
      <p:sp>
        <p:nvSpPr>
          <p:cNvPr id="3" name="Content Placeholder 2"/>
          <p:cNvSpPr>
            <a:spLocks noGrp="1"/>
          </p:cNvSpPr>
          <p:nvPr>
            <p:ph idx="1"/>
          </p:nvPr>
        </p:nvSpPr>
        <p:spPr>
          <a:xfrm>
            <a:off x="285720" y="1428736"/>
            <a:ext cx="8363272" cy="4525963"/>
          </a:xfrm>
        </p:spPr>
        <p:txBody>
          <a:bodyPr>
            <a:noAutofit/>
          </a:bodyPr>
          <a:lstStyle/>
          <a:p>
            <a:pPr lvl="0"/>
            <a:r>
              <a:rPr lang="en-GB" sz="2200" dirty="0" smtClean="0"/>
              <a:t>The </a:t>
            </a:r>
            <a:r>
              <a:rPr lang="en-GB" sz="2200" dirty="0"/>
              <a:t>spectrum of meanings of the words 'enterprise' and ‘</a:t>
            </a:r>
            <a:r>
              <a:rPr lang="en-GB" sz="2200" dirty="0" smtClean="0"/>
              <a:t>entrepreneurship’ ranges </a:t>
            </a:r>
            <a:r>
              <a:rPr lang="en-GB" sz="2200" dirty="0"/>
              <a:t>from the narrow to the very broad. </a:t>
            </a:r>
            <a:endParaRPr lang="en-US" sz="2200" dirty="0"/>
          </a:p>
          <a:p>
            <a:pPr lvl="0"/>
            <a:r>
              <a:rPr lang="en-GB" sz="2200" dirty="0"/>
              <a:t>The 'narrow' meanings </a:t>
            </a:r>
            <a:r>
              <a:rPr lang="en-GB" sz="2200" dirty="0" smtClean="0"/>
              <a:t>refer to business: to </a:t>
            </a:r>
            <a:r>
              <a:rPr lang="en-GB" sz="2200" dirty="0"/>
              <a:t>starting a business, being in business or developing a </a:t>
            </a:r>
            <a:r>
              <a:rPr lang="en-GB" sz="2200" dirty="0" smtClean="0"/>
              <a:t>business. The </a:t>
            </a:r>
            <a:r>
              <a:rPr lang="en-GB" sz="2200" dirty="0"/>
              <a:t>word enterprise can even refer to a business itself.</a:t>
            </a:r>
            <a:endParaRPr lang="en-US" sz="2200" dirty="0"/>
          </a:p>
          <a:p>
            <a:pPr lvl="0"/>
            <a:r>
              <a:rPr lang="en-GB" sz="2200" dirty="0"/>
              <a:t>The 'broad' meanings refer to attitudes and skills which, when possessed by individuals, leads them to exhibit innovative behaviour, including business entrepreneurialism. </a:t>
            </a:r>
            <a:endParaRPr lang="en-US" sz="2200" dirty="0"/>
          </a:p>
          <a:p>
            <a:pPr lvl="0"/>
            <a:r>
              <a:rPr lang="en-GB" sz="2200" dirty="0" smtClean="0"/>
              <a:t>The introduction </a:t>
            </a:r>
            <a:r>
              <a:rPr lang="en-GB" sz="2200" dirty="0"/>
              <a:t>of narrower meanings referring to only the s</a:t>
            </a:r>
            <a:r>
              <a:rPr lang="en-GB" sz="2200" dirty="0" smtClean="0"/>
              <a:t>tart-up/growth </a:t>
            </a:r>
            <a:r>
              <a:rPr lang="en-GB" sz="2200" dirty="0"/>
              <a:t>of the </a:t>
            </a:r>
            <a:r>
              <a:rPr lang="en-GB" sz="2200" dirty="0" smtClean="0"/>
              <a:t>high-tech, </a:t>
            </a:r>
            <a:r>
              <a:rPr lang="en-GB" sz="2200" dirty="0"/>
              <a:t>high value-added businesses.</a:t>
            </a:r>
            <a:endParaRPr lang="en-US" sz="2200" dirty="0"/>
          </a:p>
          <a:p>
            <a:pPr lvl="0"/>
            <a:r>
              <a:rPr lang="en-GB" sz="2200" dirty="0"/>
              <a:t>A possible categorisation of the varied different interpretations and meanings</a:t>
            </a:r>
            <a:r>
              <a:rPr lang="en-GB" sz="2200" dirty="0" smtClean="0"/>
              <a:t>.</a:t>
            </a:r>
            <a:endParaRPr lang="en-US"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Learning Objectives</a:t>
            </a:r>
            <a:endParaRPr lang="en-US" dirty="0">
              <a:solidFill>
                <a:schemeClr val="accent6"/>
              </a:solidFill>
            </a:endParaRPr>
          </a:p>
        </p:txBody>
      </p:sp>
      <p:sp>
        <p:nvSpPr>
          <p:cNvPr id="3" name="Content Placeholder 2"/>
          <p:cNvSpPr>
            <a:spLocks noGrp="1"/>
          </p:cNvSpPr>
          <p:nvPr>
            <p:ph idx="1"/>
          </p:nvPr>
        </p:nvSpPr>
        <p:spPr>
          <a:xfrm>
            <a:off x="428596" y="1428736"/>
            <a:ext cx="8229600" cy="4525963"/>
          </a:xfrm>
        </p:spPr>
        <p:txBody>
          <a:bodyPr>
            <a:normAutofit fontScale="92500" lnSpcReduction="10000"/>
          </a:bodyPr>
          <a:lstStyle/>
          <a:p>
            <a:pPr lvl="0"/>
            <a:r>
              <a:rPr lang="en-GB" dirty="0" smtClean="0"/>
              <a:t>Be </a:t>
            </a:r>
            <a:r>
              <a:rPr lang="en-GB" dirty="0"/>
              <a:t>aware of how the words enterprise and entrepreneurship are used, and the range of meanings they can have.</a:t>
            </a:r>
            <a:endParaRPr lang="en-US" dirty="0"/>
          </a:p>
          <a:p>
            <a:pPr lvl="0"/>
            <a:r>
              <a:rPr lang="en-GB" dirty="0"/>
              <a:t>Understand the distinctions between the 'narrow' and 'broad' ranges of meaning.</a:t>
            </a:r>
            <a:endParaRPr lang="en-US" dirty="0"/>
          </a:p>
          <a:p>
            <a:pPr lvl="0"/>
            <a:r>
              <a:rPr lang="en-GB" dirty="0"/>
              <a:t>Be aware of the potential for misunderstanding when it is not clear with which meaning either or both of the words are being used.</a:t>
            </a:r>
            <a:endParaRPr lang="en-US" dirty="0"/>
          </a:p>
          <a:p>
            <a:r>
              <a:rPr lang="en-GB" dirty="0"/>
              <a:t>Be aware of the possible confusion that attempts to introduce narrower meanings might cause.</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Examples of </a:t>
            </a:r>
            <a:br>
              <a:rPr lang="en-GB" dirty="0" smtClean="0">
                <a:solidFill>
                  <a:schemeClr val="accent6"/>
                </a:solidFill>
              </a:rPr>
            </a:br>
            <a:r>
              <a:rPr lang="en-GB" dirty="0" smtClean="0">
                <a:solidFill>
                  <a:schemeClr val="accent6"/>
                </a:solidFill>
              </a:rPr>
              <a:t>‘Entrepreneurship’ Usage</a:t>
            </a:r>
            <a:endParaRPr lang="en-US" dirty="0">
              <a:solidFill>
                <a:schemeClr val="accent6"/>
              </a:solidFill>
            </a:endParaRPr>
          </a:p>
        </p:txBody>
      </p:sp>
      <p:sp>
        <p:nvSpPr>
          <p:cNvPr id="3" name="Content Placeholder 2"/>
          <p:cNvSpPr>
            <a:spLocks noGrp="1"/>
          </p:cNvSpPr>
          <p:nvPr>
            <p:ph idx="1"/>
          </p:nvPr>
        </p:nvSpPr>
        <p:spPr>
          <a:xfrm>
            <a:off x="428596" y="1500174"/>
            <a:ext cx="8229600" cy="4525963"/>
          </a:xfrm>
        </p:spPr>
        <p:txBody>
          <a:bodyPr>
            <a:normAutofit/>
          </a:bodyPr>
          <a:lstStyle/>
          <a:p>
            <a:r>
              <a:rPr lang="en-GB" sz="2200" i="1" dirty="0" smtClean="0"/>
              <a:t>‘</a:t>
            </a:r>
            <a:r>
              <a:rPr lang="en-GB" sz="2200" dirty="0" smtClean="0"/>
              <a:t>Entrepreneurship is the pursuit of opportunity beyond the resources you currently control’ </a:t>
            </a:r>
            <a:r>
              <a:rPr lang="en-GB" sz="1400" dirty="0" smtClean="0"/>
              <a:t>(Harvard)</a:t>
            </a:r>
            <a:endParaRPr lang="en-US" sz="1400" dirty="0" smtClean="0"/>
          </a:p>
          <a:p>
            <a:r>
              <a:rPr lang="en-GB" sz="2200" dirty="0" smtClean="0"/>
              <a:t>‘Entrepreneurs are, like elephants, easier to recognise than to define.’  </a:t>
            </a:r>
            <a:r>
              <a:rPr lang="en-GB" sz="1400" dirty="0" smtClean="0"/>
              <a:t>(Bannock)</a:t>
            </a:r>
          </a:p>
          <a:p>
            <a:r>
              <a:rPr lang="en-GB" sz="2200" dirty="0" smtClean="0"/>
              <a:t>‘While (a) generally accepted definition of entrepreneurship is lacking, there is agreement that the concept comprises numerous dimensions.’  </a:t>
            </a:r>
            <a:r>
              <a:rPr lang="en-GB" sz="1400" dirty="0" smtClean="0"/>
              <a:t>(</a:t>
            </a:r>
            <a:r>
              <a:rPr lang="en-GB" sz="1400" dirty="0" err="1" smtClean="0"/>
              <a:t>Acs</a:t>
            </a:r>
            <a:r>
              <a:rPr lang="en-GB" sz="1400" dirty="0" smtClean="0"/>
              <a:t> and </a:t>
            </a:r>
            <a:r>
              <a:rPr lang="en-GB" sz="1400" dirty="0" err="1" smtClean="0"/>
              <a:t>Szerb</a:t>
            </a:r>
            <a:r>
              <a:rPr lang="en-GB" sz="1400" dirty="0" smtClean="0"/>
              <a:t>)</a:t>
            </a:r>
            <a:endParaRPr lang="en-US" sz="1400" dirty="0" smtClean="0"/>
          </a:p>
          <a:p>
            <a:r>
              <a:rPr lang="en-GB" sz="2200" dirty="0" smtClean="0"/>
              <a:t>The field of entrepreneurship is ‘an intellectual onion.  You peel it back layer by layer and when you get to the centre, there is nothing there, but you are crying.’</a:t>
            </a:r>
            <a:r>
              <a:rPr lang="en-GB" sz="2000" baseline="30000" dirty="0" smtClean="0"/>
              <a:t> </a:t>
            </a:r>
            <a:r>
              <a:rPr lang="en-GB" sz="1400" baseline="30000" dirty="0" smtClean="0"/>
              <a:t>(</a:t>
            </a:r>
            <a:r>
              <a:rPr lang="en-GB" sz="1400" dirty="0" smtClean="0"/>
              <a:t>Stevenson)</a:t>
            </a:r>
            <a:endParaRPr lang="en-US" sz="1400" dirty="0" smtClean="0"/>
          </a:p>
          <a:p>
            <a:r>
              <a:rPr lang="en-GB" sz="2200" i="1" dirty="0" smtClean="0"/>
              <a:t>‘</a:t>
            </a:r>
            <a:r>
              <a:rPr lang="en-GB" sz="2200" dirty="0" smtClean="0"/>
              <a:t>Entrepreneurship is “I’ve earned it”, not “I deserve it”</a:t>
            </a:r>
            <a:r>
              <a:rPr lang="en-GB" sz="2400" dirty="0" smtClean="0"/>
              <a:t>.’</a:t>
            </a:r>
            <a:r>
              <a:rPr lang="en-GB" sz="2000" dirty="0" smtClean="0"/>
              <a:t> </a:t>
            </a:r>
            <a:r>
              <a:rPr lang="en-GB" sz="1400" dirty="0" smtClean="0"/>
              <a:t>(Hall)</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solidFill>
              </a:rPr>
              <a:t>Contrasting Definitions</a:t>
            </a:r>
            <a:endParaRPr lang="en-US" dirty="0">
              <a:solidFill>
                <a:schemeClr val="accent6"/>
              </a:solidFill>
            </a:endParaRPr>
          </a:p>
        </p:txBody>
      </p:sp>
      <p:sp>
        <p:nvSpPr>
          <p:cNvPr id="3" name="Content Placeholder 2"/>
          <p:cNvSpPr>
            <a:spLocks noGrp="1"/>
          </p:cNvSpPr>
          <p:nvPr>
            <p:ph idx="1"/>
          </p:nvPr>
        </p:nvSpPr>
        <p:spPr/>
        <p:txBody>
          <a:bodyPr>
            <a:normAutofit fontScale="70000" lnSpcReduction="20000"/>
          </a:bodyPr>
          <a:lstStyle/>
          <a:p>
            <a:r>
              <a:rPr lang="en-GB" dirty="0" smtClean="0"/>
              <a:t>For a while and consistent with </a:t>
            </a:r>
            <a:r>
              <a:rPr lang="en-GB" dirty="0" err="1" smtClean="0"/>
              <a:t>Cantillion</a:t>
            </a:r>
            <a:r>
              <a:rPr lang="en-GB" dirty="0" smtClean="0"/>
              <a:t> the word entrepreneurship was used mainly to refer to the starting and running of a business:</a:t>
            </a:r>
            <a:endParaRPr lang="en-GB" dirty="0"/>
          </a:p>
          <a:p>
            <a:r>
              <a:rPr lang="en-GB" dirty="0" smtClean="0"/>
              <a:t>Even today </a:t>
            </a:r>
            <a:r>
              <a:rPr lang="en-GB" dirty="0" smtClean="0">
                <a:hlinkClick r:id="rId2"/>
              </a:rPr>
              <a:t>Global </a:t>
            </a:r>
            <a:r>
              <a:rPr lang="en-GB" dirty="0">
                <a:hlinkClick r:id="rId2"/>
              </a:rPr>
              <a:t>Entrepreneurship Monitor (GEM) </a:t>
            </a:r>
            <a:r>
              <a:rPr lang="en-GB" dirty="0"/>
              <a:t>defines entrepreneurship as: </a:t>
            </a:r>
            <a:r>
              <a:rPr lang="en-GB" i="1" dirty="0"/>
              <a:t>'any attempt </a:t>
            </a:r>
            <a:r>
              <a:rPr lang="en-GB" dirty="0"/>
              <a:t>to create a new business enterprise or to expand an existing business by an individual, a team of individuals or an established business</a:t>
            </a:r>
            <a:r>
              <a:rPr lang="en-GB" dirty="0" smtClean="0"/>
              <a:t>’.</a:t>
            </a:r>
          </a:p>
          <a:p>
            <a:pPr marL="0" indent="0">
              <a:buNone/>
            </a:pPr>
            <a:r>
              <a:rPr lang="en-GB" dirty="0" smtClean="0"/>
              <a:t> </a:t>
            </a:r>
            <a:endParaRPr lang="en-GB" dirty="0"/>
          </a:p>
          <a:p>
            <a:r>
              <a:rPr lang="en-GB" dirty="0" smtClean="0"/>
              <a:t>However, the concept of entrepreneurship has been moving away from the act of venture creation or growth: </a:t>
            </a:r>
            <a:endParaRPr lang="en-GB" dirty="0"/>
          </a:p>
          <a:p>
            <a:r>
              <a:rPr lang="en-GB" dirty="0" smtClean="0"/>
              <a:t>Northern </a:t>
            </a:r>
            <a:r>
              <a:rPr lang="en-GB" dirty="0"/>
              <a:t>Ireland government’s Entrepreneurship and Education Action Plan (2003) defined entrepreneurship as: ‘the ability of an individual, possessing a range of essential skills and attributes, to make a unique, innovative and creative contribution in the world of work, whether in </a:t>
            </a:r>
            <a:r>
              <a:rPr lang="en-GB" i="1" dirty="0"/>
              <a:t>employment </a:t>
            </a:r>
            <a:r>
              <a:rPr lang="en-GB" dirty="0"/>
              <a:t>or self-employment’.</a:t>
            </a:r>
            <a:endParaRPr lang="en-US" dirty="0"/>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solidFill>
              </a:rPr>
              <a:t>Enterprise Uses</a:t>
            </a:r>
            <a:endParaRPr lang="en-US" dirty="0">
              <a:solidFill>
                <a:schemeClr val="accent6"/>
              </a:solidFill>
            </a:endParaRPr>
          </a:p>
        </p:txBody>
      </p:sp>
      <p:sp>
        <p:nvSpPr>
          <p:cNvPr id="3" name="Content Placeholder 2"/>
          <p:cNvSpPr>
            <a:spLocks noGrp="1"/>
          </p:cNvSpPr>
          <p:nvPr>
            <p:ph idx="1"/>
          </p:nvPr>
        </p:nvSpPr>
        <p:spPr/>
        <p:txBody>
          <a:bodyPr>
            <a:normAutofit fontScale="92500" lnSpcReduction="10000"/>
          </a:bodyPr>
          <a:lstStyle/>
          <a:p>
            <a:r>
              <a:rPr lang="en-GB" dirty="0" smtClean="0"/>
              <a:t>‘Enterprise is fundamental to a dynamic and growing economy. Lack of enterprise played a major part in the relative decline of the British economy; its return has played a major role in the recent economic revival. The key to continued economic success lies in the further encouragement of the enterprise of our people ... The change of approach is reflected throughout DTI’s activities. DTI will be the Department for Enterprise.’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normAutofit fontScale="90000"/>
          </a:bodyPr>
          <a:lstStyle/>
          <a:p>
            <a:pPr eaLnBrk="1" hangingPunct="1"/>
            <a:r>
              <a:rPr lang="en-GB" dirty="0" smtClean="0">
                <a:solidFill>
                  <a:schemeClr val="accent6"/>
                </a:solidFill>
              </a:rPr>
              <a:t>Broad and Narrow </a:t>
            </a:r>
            <a:br>
              <a:rPr lang="en-GB" dirty="0" smtClean="0">
                <a:solidFill>
                  <a:schemeClr val="accent6"/>
                </a:solidFill>
              </a:rPr>
            </a:br>
            <a:r>
              <a:rPr lang="en-GB" dirty="0" smtClean="0">
                <a:solidFill>
                  <a:schemeClr val="accent6"/>
                </a:solidFill>
              </a:rPr>
              <a:t>Meanings</a:t>
            </a:r>
          </a:p>
        </p:txBody>
      </p:sp>
      <p:sp>
        <p:nvSpPr>
          <p:cNvPr id="3" name="Content Placeholder 2"/>
          <p:cNvSpPr>
            <a:spLocks noGrp="1"/>
          </p:cNvSpPr>
          <p:nvPr>
            <p:ph idx="1"/>
          </p:nvPr>
        </p:nvSpPr>
        <p:spPr/>
        <p:txBody>
          <a:bodyPr rtlCol="0">
            <a:normAutofit fontScale="85000" lnSpcReduction="10000"/>
          </a:bodyPr>
          <a:lstStyle/>
          <a:p>
            <a:pPr eaLnBrk="1" fontAlgn="auto" hangingPunct="1">
              <a:spcAft>
                <a:spcPts val="0"/>
              </a:spcAft>
              <a:buFont typeface="Arial" pitchFamily="34" charset="0"/>
              <a:buNone/>
              <a:defRPr/>
            </a:pPr>
            <a:r>
              <a:rPr lang="en-GB" dirty="0" smtClean="0"/>
              <a:t>Two approaches to the word ‘enterprise’: </a:t>
            </a:r>
          </a:p>
          <a:p>
            <a:pPr eaLnBrk="1" fontAlgn="auto" hangingPunct="1">
              <a:spcBef>
                <a:spcPts val="1200"/>
              </a:spcBef>
              <a:spcAft>
                <a:spcPts val="0"/>
              </a:spcAft>
              <a:buFont typeface="Arial" pitchFamily="34" charset="0"/>
              <a:buChar char="•"/>
              <a:defRPr/>
            </a:pPr>
            <a:r>
              <a:rPr lang="en-GB" dirty="0" smtClean="0"/>
              <a:t>A ‘narrow’ one which regards enterprise as business entrepreneurialism, and sees its development within education as enabling young people to learn about business start-up and management.</a:t>
            </a:r>
          </a:p>
          <a:p>
            <a:pPr eaLnBrk="1" fontAlgn="auto" hangingPunct="1">
              <a:spcBef>
                <a:spcPts val="1200"/>
              </a:spcBef>
              <a:spcAft>
                <a:spcPts val="0"/>
              </a:spcAft>
              <a:buFont typeface="Arial" pitchFamily="34" charset="0"/>
              <a:buChar char="•"/>
              <a:defRPr/>
            </a:pPr>
            <a:r>
              <a:rPr lang="en-GB" dirty="0" smtClean="0"/>
              <a:t>A ‘broad’ one which regards enterprise as a group of qualities and competencies that enable individuals, organisations, communities, societies and cultures to be flexible, creative, and adaptable in the face of, and as contributors to, rapid social and economic change.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p:txBody>
          <a:bodyPr/>
          <a:lstStyle/>
          <a:p>
            <a:endParaRPr lang="en-US"/>
          </a:p>
        </p:txBody>
      </p:sp>
      <p:sp>
        <p:nvSpPr>
          <p:cNvPr id="8" name="Subtitle 7"/>
          <p:cNvSpPr>
            <a:spLocks noGrp="1"/>
          </p:cNvSpPr>
          <p:nvPr>
            <p:ph type="subTitle" idx="1"/>
          </p:nvPr>
        </p:nvSpPr>
        <p:spPr/>
        <p:txBody>
          <a:bodyPr/>
          <a:lstStyle/>
          <a:p>
            <a:endParaRPr lang="en-US"/>
          </a:p>
        </p:txBody>
      </p:sp>
      <p:pic>
        <p:nvPicPr>
          <p:cNvPr id="5" name="Content Placeholder 4"/>
          <p:cNvPicPr>
            <a:picLocks noGrp="1" noChangeAspect="1"/>
          </p:cNvPicPr>
          <p:nvPr>
            <p:ph idx="4294967295"/>
          </p:nvPr>
        </p:nvPicPr>
        <p:blipFill>
          <a:blip r:embed="rId2" cstate="print">
            <a:extLst>
              <a:ext uri="{28A0092B-C50C-407E-A947-70E740481C1C}">
                <a14:useLocalDpi xmlns:a14="http://schemas.microsoft.com/office/drawing/2010/main" val="0"/>
              </a:ext>
            </a:extLst>
          </a:blip>
          <a:stretch>
            <a:fillRect/>
          </a:stretch>
        </p:blipFill>
        <p:spPr>
          <a:xfrm>
            <a:off x="0" y="549275"/>
            <a:ext cx="9561513" cy="5576888"/>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9592" y="-8173"/>
            <a:ext cx="7344816" cy="6875837"/>
          </a:xfrm>
          <a:prstGeom prst="rect">
            <a:avLst/>
          </a:prstGeom>
        </p:spPr>
      </p:pic>
    </p:spTree>
    <p:extLst>
      <p:ext uri="{BB962C8B-B14F-4D97-AF65-F5344CB8AC3E}">
        <p14:creationId xmlns:p14="http://schemas.microsoft.com/office/powerpoint/2010/main" val="22215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142875"/>
            <a:ext cx="8229600" cy="1143000"/>
          </a:xfrm>
        </p:spPr>
        <p:txBody>
          <a:bodyPr>
            <a:normAutofit fontScale="90000"/>
          </a:bodyPr>
          <a:lstStyle/>
          <a:p>
            <a:pPr eaLnBrk="1" hangingPunct="1"/>
            <a:r>
              <a:rPr lang="en-GB" dirty="0" smtClean="0">
                <a:solidFill>
                  <a:schemeClr val="accent6"/>
                </a:solidFill>
              </a:rPr>
              <a:t>Three Types of </a:t>
            </a:r>
            <a:br>
              <a:rPr lang="en-GB" dirty="0" smtClean="0">
                <a:solidFill>
                  <a:schemeClr val="accent6"/>
                </a:solidFill>
              </a:rPr>
            </a:br>
            <a:r>
              <a:rPr lang="en-GB" dirty="0" smtClean="0">
                <a:solidFill>
                  <a:schemeClr val="accent6"/>
                </a:solidFill>
              </a:rPr>
              <a:t>Small Business Owner</a:t>
            </a:r>
          </a:p>
        </p:txBody>
      </p:sp>
      <p:sp>
        <p:nvSpPr>
          <p:cNvPr id="8195" name="Content Placeholder 2"/>
          <p:cNvSpPr>
            <a:spLocks noGrp="1"/>
          </p:cNvSpPr>
          <p:nvPr>
            <p:ph idx="1"/>
          </p:nvPr>
        </p:nvSpPr>
        <p:spPr/>
        <p:txBody>
          <a:bodyPr>
            <a:normAutofit fontScale="92500" lnSpcReduction="10000"/>
          </a:bodyPr>
          <a:lstStyle/>
          <a:p>
            <a:pPr algn="ctr" eaLnBrk="1" hangingPunct="1">
              <a:buFont typeface="Arial" charset="0"/>
              <a:buNone/>
            </a:pPr>
            <a:endParaRPr lang="en-GB" sz="1400" b="1" dirty="0" smtClean="0"/>
          </a:p>
          <a:p>
            <a:pPr algn="ctr" eaLnBrk="1" hangingPunct="1">
              <a:buFont typeface="Arial" charset="0"/>
              <a:buNone/>
            </a:pPr>
            <a:r>
              <a:rPr lang="en-GB" sz="1400" b="1" dirty="0" smtClean="0"/>
              <a:t>CRAFTSMAN</a:t>
            </a:r>
            <a:endParaRPr lang="en-GB" sz="1400" dirty="0" smtClean="0"/>
          </a:p>
          <a:p>
            <a:pPr algn="ctr" eaLnBrk="1" hangingPunct="1">
              <a:buFont typeface="Arial" charset="0"/>
              <a:buNone/>
            </a:pPr>
            <a:r>
              <a:rPr lang="en-GB" sz="1400" dirty="0" smtClean="0"/>
              <a:t>Practicing a Trade, </a:t>
            </a:r>
          </a:p>
          <a:p>
            <a:pPr algn="ctr" eaLnBrk="1" hangingPunct="1">
              <a:buFont typeface="Arial" charset="0"/>
              <a:buNone/>
            </a:pPr>
            <a:r>
              <a:rPr lang="en-GB" sz="1400" dirty="0" smtClean="0"/>
              <a:t>Craft or Occupation</a:t>
            </a:r>
          </a:p>
          <a:p>
            <a:pPr algn="ctr" eaLnBrk="1" hangingPunct="1">
              <a:buFont typeface="Arial" charset="0"/>
              <a:buNone/>
            </a:pPr>
            <a:endParaRPr lang="en-GB" sz="1400" dirty="0" smtClean="0"/>
          </a:p>
          <a:p>
            <a:pPr eaLnBrk="1" hangingPunct="1">
              <a:buFont typeface="Arial" charset="0"/>
              <a:buNone/>
            </a:pPr>
            <a:r>
              <a:rPr lang="en-GB" sz="1400" dirty="0" smtClean="0"/>
              <a:t> </a:t>
            </a:r>
            <a:br>
              <a:rPr lang="en-GB" sz="1400" dirty="0" smtClean="0"/>
            </a:br>
            <a:r>
              <a:rPr lang="en-GB" sz="1400" dirty="0" smtClean="0"/>
              <a:t>					   Desire for</a:t>
            </a:r>
          </a:p>
          <a:p>
            <a:pPr eaLnBrk="1" hangingPunct="1">
              <a:buFont typeface="Arial" charset="0"/>
              <a:buNone/>
            </a:pPr>
            <a:r>
              <a:rPr lang="en-GB" sz="1400" dirty="0" smtClean="0"/>
              <a:t>			                   Loyalty to	                        independence/</a:t>
            </a:r>
          </a:p>
          <a:p>
            <a:pPr eaLnBrk="1" hangingPunct="1">
              <a:buFont typeface="Arial" charset="0"/>
              <a:buNone/>
            </a:pPr>
            <a:r>
              <a:rPr lang="en-GB" sz="1400" dirty="0" smtClean="0"/>
              <a:t>			                    the firm/		     personal</a:t>
            </a:r>
          </a:p>
          <a:p>
            <a:pPr eaLnBrk="1" hangingPunct="1">
              <a:buFont typeface="Arial" charset="0"/>
              <a:buNone/>
            </a:pPr>
            <a:r>
              <a:rPr lang="en-GB" sz="1400" dirty="0" smtClean="0"/>
              <a:t>			                       career		       Control</a:t>
            </a:r>
          </a:p>
          <a:p>
            <a:pPr algn="ctr" eaLnBrk="1" hangingPunct="1">
              <a:buFont typeface="Arial" charset="0"/>
              <a:buNone/>
            </a:pPr>
            <a:r>
              <a:rPr lang="en-GB" sz="1600" b="1" dirty="0" smtClean="0"/>
              <a:t>  Business</a:t>
            </a:r>
          </a:p>
          <a:p>
            <a:pPr algn="ctr" eaLnBrk="1" hangingPunct="1">
              <a:buFont typeface="Arial" charset="0"/>
              <a:buNone/>
            </a:pPr>
            <a:r>
              <a:rPr lang="en-GB" sz="1600" b="1" dirty="0" smtClean="0"/>
              <a:t>   Ownership</a:t>
            </a:r>
          </a:p>
          <a:p>
            <a:pPr eaLnBrk="1" hangingPunct="1">
              <a:buFont typeface="Arial" charset="0"/>
              <a:buNone/>
            </a:pPr>
            <a:r>
              <a:rPr lang="en-GB" sz="1400" b="1" dirty="0" smtClean="0"/>
              <a:t>		                       PROFESSIONAL		             ENTREPRENEUR	</a:t>
            </a:r>
            <a:endParaRPr lang="en-GB" sz="1400" dirty="0" smtClean="0"/>
          </a:p>
          <a:p>
            <a:pPr eaLnBrk="1" hangingPunct="1">
              <a:buFont typeface="Arial" charset="0"/>
              <a:buNone/>
            </a:pPr>
            <a:r>
              <a:rPr lang="en-GB" sz="1400" dirty="0" smtClean="0"/>
              <a:t>		                            </a:t>
            </a:r>
            <a:r>
              <a:rPr lang="en-GB" sz="1400" b="1" dirty="0" smtClean="0"/>
              <a:t>MANAGER</a:t>
            </a:r>
            <a:r>
              <a:rPr lang="en-GB" sz="1400" dirty="0" smtClean="0"/>
              <a:t>          		                   Pursuing</a:t>
            </a:r>
          </a:p>
          <a:p>
            <a:pPr>
              <a:buNone/>
            </a:pPr>
            <a:r>
              <a:rPr lang="en-GB" sz="1400" dirty="0" smtClean="0"/>
              <a:t>		                            Building an 	 Exploitation of           personal wealth</a:t>
            </a:r>
          </a:p>
          <a:p>
            <a:pPr>
              <a:buNone/>
            </a:pPr>
            <a:r>
              <a:rPr lang="en-GB" sz="1400" dirty="0" smtClean="0"/>
              <a:t>		                           Organisation	 innovation and</a:t>
            </a:r>
          </a:p>
          <a:p>
            <a:pPr>
              <a:buNone/>
            </a:pPr>
            <a:r>
              <a:rPr lang="en-GB" sz="1400" dirty="0" smtClean="0"/>
              <a:t>					     and growth	</a:t>
            </a:r>
          </a:p>
          <a:p>
            <a:pPr>
              <a:buNone/>
            </a:pPr>
            <a:r>
              <a:rPr lang="en-GB" sz="1400" dirty="0" smtClean="0"/>
              <a:t>						 	</a:t>
            </a:r>
          </a:p>
          <a:p>
            <a:pPr eaLnBrk="1" hangingPunct="1">
              <a:buFont typeface="Arial" charset="0"/>
              <a:buNone/>
            </a:pPr>
            <a:r>
              <a:rPr lang="en-GB" sz="1400" dirty="0" smtClean="0"/>
              <a:t> </a:t>
            </a:r>
          </a:p>
          <a:p>
            <a:pPr algn="r" eaLnBrk="1" hangingPunct="1">
              <a:buFont typeface="Arial" charset="0"/>
              <a:buNone/>
            </a:pPr>
            <a:r>
              <a:rPr lang="en-GB" sz="1400" i="1" dirty="0" smtClean="0"/>
              <a:t>(</a:t>
            </a:r>
            <a:r>
              <a:rPr lang="en-GB" sz="1400" dirty="0" err="1" smtClean="0"/>
              <a:t>Hornaday</a:t>
            </a:r>
            <a:r>
              <a:rPr lang="en-GB" sz="1400" dirty="0" smtClean="0"/>
              <a:t>)</a:t>
            </a:r>
          </a:p>
        </p:txBody>
      </p:sp>
      <p:sp>
        <p:nvSpPr>
          <p:cNvPr id="4" name="Oval 3"/>
          <p:cNvSpPr/>
          <p:nvPr/>
        </p:nvSpPr>
        <p:spPr>
          <a:xfrm>
            <a:off x="2987824" y="1412776"/>
            <a:ext cx="3286125" cy="309634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5" name="Oval 4"/>
          <p:cNvSpPr/>
          <p:nvPr/>
        </p:nvSpPr>
        <p:spPr>
          <a:xfrm>
            <a:off x="2143125" y="2786063"/>
            <a:ext cx="3292971" cy="345124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Oval 5"/>
          <p:cNvSpPr/>
          <p:nvPr/>
        </p:nvSpPr>
        <p:spPr>
          <a:xfrm>
            <a:off x="3857625" y="2786063"/>
            <a:ext cx="3214688" cy="345124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solidFill>
              </a:rPr>
              <a:t>Even Narrower Meanings</a:t>
            </a:r>
            <a:endParaRPr lang="en-US" dirty="0">
              <a:solidFill>
                <a:schemeClr val="accent6"/>
              </a:solidFill>
            </a:endParaRPr>
          </a:p>
        </p:txBody>
      </p:sp>
      <p:sp>
        <p:nvSpPr>
          <p:cNvPr id="3" name="Content Placeholder 2"/>
          <p:cNvSpPr>
            <a:spLocks noGrp="1"/>
          </p:cNvSpPr>
          <p:nvPr>
            <p:ph idx="1"/>
          </p:nvPr>
        </p:nvSpPr>
        <p:spPr/>
        <p:txBody>
          <a:bodyPr>
            <a:normAutofit fontScale="85000" lnSpcReduction="20000"/>
          </a:bodyPr>
          <a:lstStyle/>
          <a:p>
            <a:r>
              <a:rPr lang="en-GB" dirty="0" smtClean="0"/>
              <a:t>The Danish Government set a goal that ‘by 2015 Denmark (would be) among the countries with the highest start up rates of high-growth enterprises’. It also launched an initiative for which it defined entrepreneurship specifically as ‘the entry and creation of high-growth firms’.</a:t>
            </a:r>
          </a:p>
          <a:p>
            <a:r>
              <a:rPr lang="en-GB" dirty="0" smtClean="0"/>
              <a:t>Invest Northern Ireland, in its Corporate Plan for 2008-2011, declared that its Accelerating Entrepreneurship Strategy ‘will increasingly emphasise the acceleration of high-potential existing and start-up companies ... (to) provide the supply line for future exports based on new product and process innovation’. </a:t>
            </a:r>
            <a:endParaRPr lang="en-US" dirty="0" smtClean="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357166"/>
            <a:ext cx="8229600" cy="1143000"/>
          </a:xfrm>
        </p:spPr>
        <p:txBody>
          <a:bodyPr>
            <a:noAutofit/>
          </a:bodyPr>
          <a:lstStyle/>
          <a:p>
            <a:r>
              <a:rPr lang="en-GB" sz="3600" dirty="0" err="1" smtClean="0">
                <a:solidFill>
                  <a:schemeClr val="accent6"/>
                </a:solidFill>
              </a:rPr>
              <a:t>Baumol</a:t>
            </a:r>
            <a:r>
              <a:rPr lang="en-GB" sz="3600" dirty="0" smtClean="0">
                <a:solidFill>
                  <a:schemeClr val="accent6"/>
                </a:solidFill>
              </a:rPr>
              <a:t>: Productive, </a:t>
            </a:r>
            <a:br>
              <a:rPr lang="en-GB" sz="3600" dirty="0" smtClean="0">
                <a:solidFill>
                  <a:schemeClr val="accent6"/>
                </a:solidFill>
              </a:rPr>
            </a:br>
            <a:r>
              <a:rPr lang="en-GB" sz="3600" dirty="0" smtClean="0">
                <a:solidFill>
                  <a:schemeClr val="accent6"/>
                </a:solidFill>
              </a:rPr>
              <a:t>Unproductive or Destructive Entrepreneurship</a:t>
            </a:r>
            <a:endParaRPr lang="en-US" sz="3600" dirty="0">
              <a:solidFill>
                <a:schemeClr val="accent6"/>
              </a:solidFill>
            </a:endParaRPr>
          </a:p>
        </p:txBody>
      </p:sp>
      <p:sp>
        <p:nvSpPr>
          <p:cNvPr id="3" name="Content Placeholder 2"/>
          <p:cNvSpPr>
            <a:spLocks noGrp="1"/>
          </p:cNvSpPr>
          <p:nvPr>
            <p:ph idx="1"/>
          </p:nvPr>
        </p:nvSpPr>
        <p:spPr>
          <a:xfrm>
            <a:off x="500034" y="1928802"/>
            <a:ext cx="8229600" cy="4525963"/>
          </a:xfrm>
        </p:spPr>
        <p:txBody>
          <a:bodyPr>
            <a:normAutofit/>
          </a:bodyPr>
          <a:lstStyle/>
          <a:p>
            <a:pPr marL="88900" indent="-88900">
              <a:buNone/>
            </a:pPr>
            <a:r>
              <a:rPr lang="en-GB" sz="2400" dirty="0" smtClean="0"/>
              <a:t>The productive contribution of entrepreneurs varies less because of the total supply of entrepreneurs than it does from the way that societies ‘rules apply the available entrepreneurship to productive, unproductive or destructive uses:</a:t>
            </a:r>
          </a:p>
          <a:p>
            <a:r>
              <a:rPr lang="en-GB" sz="2400" dirty="0" smtClean="0"/>
              <a:t> Ancient Rome – unproductive entrepreneurship</a:t>
            </a:r>
          </a:p>
          <a:p>
            <a:r>
              <a:rPr lang="en-GB" sz="2400" dirty="0" smtClean="0"/>
              <a:t> Early China – unproductive entrepreneurship.</a:t>
            </a:r>
          </a:p>
          <a:p>
            <a:r>
              <a:rPr lang="en-GB" sz="2400" dirty="0" smtClean="0"/>
              <a:t>The Middle Ages - destructive entrepreneurship </a:t>
            </a:r>
          </a:p>
          <a:p>
            <a:r>
              <a:rPr lang="en-GB" sz="2400" dirty="0" smtClean="0"/>
              <a:t>The Industrial Revolution - productive entrepreneurship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solidFill>
              </a:rPr>
              <a:t>The Variety of Definitions</a:t>
            </a:r>
            <a:endParaRPr lang="en-US" dirty="0">
              <a:solidFill>
                <a:schemeClr val="accent6"/>
              </a:solidFill>
            </a:endParaRPr>
          </a:p>
        </p:txBody>
      </p:sp>
      <p:sp>
        <p:nvSpPr>
          <p:cNvPr id="3" name="Content Placeholder 2"/>
          <p:cNvSpPr>
            <a:spLocks noGrp="1"/>
          </p:cNvSpPr>
          <p:nvPr>
            <p:ph idx="1"/>
          </p:nvPr>
        </p:nvSpPr>
        <p:spPr>
          <a:xfrm>
            <a:off x="428596" y="1285860"/>
            <a:ext cx="8229600" cy="4709120"/>
          </a:xfrm>
        </p:spPr>
        <p:txBody>
          <a:bodyPr>
            <a:normAutofit fontScale="70000" lnSpcReduction="20000"/>
          </a:bodyPr>
          <a:lstStyle/>
          <a:p>
            <a:pPr marL="0" indent="0">
              <a:buNone/>
            </a:pPr>
            <a:r>
              <a:rPr lang="en-GB" u="sng" dirty="0" smtClean="0"/>
              <a:t>The type of entrepreneurship</a:t>
            </a:r>
            <a:r>
              <a:rPr lang="en-GB" dirty="0" smtClean="0"/>
              <a:t>.  </a:t>
            </a:r>
            <a:r>
              <a:rPr lang="en-GB" dirty="0" err="1" smtClean="0"/>
              <a:t>Baumol</a:t>
            </a:r>
            <a:r>
              <a:rPr lang="en-GB" dirty="0" smtClean="0"/>
              <a:t> highlighted the potential of entrepreneurship to be productive, unproductive or destructive.</a:t>
            </a:r>
            <a:endParaRPr lang="en-US" dirty="0" smtClean="0"/>
          </a:p>
          <a:p>
            <a:pPr marL="0" indent="0">
              <a:spcBef>
                <a:spcPts val="1800"/>
              </a:spcBef>
              <a:buNone/>
            </a:pPr>
            <a:r>
              <a:rPr lang="en-GB" dirty="0" smtClean="0"/>
              <a:t> </a:t>
            </a:r>
            <a:r>
              <a:rPr lang="en-GB" u="sng" dirty="0" smtClean="0"/>
              <a:t>The stage of entrepreneurship</a:t>
            </a:r>
            <a:r>
              <a:rPr lang="en-GB" dirty="0" smtClean="0"/>
              <a:t>.   Some definitions apply entrepreneurship only to the stage of actually founding or growing a venture.  Others extend it to pre-start stages including acting entrepreneurially and having an appropriate attitudes and aspirations.</a:t>
            </a:r>
            <a:endParaRPr lang="en-US" dirty="0" smtClean="0"/>
          </a:p>
          <a:p>
            <a:pPr marL="0" indent="0">
              <a:spcBef>
                <a:spcPts val="1800"/>
              </a:spcBef>
              <a:buNone/>
            </a:pPr>
            <a:r>
              <a:rPr lang="en-GB" dirty="0" smtClean="0"/>
              <a:t> </a:t>
            </a:r>
            <a:r>
              <a:rPr lang="en-GB" u="sng" dirty="0" smtClean="0"/>
              <a:t>The focus of entrepreneurship</a:t>
            </a:r>
            <a:r>
              <a:rPr lang="en-GB" dirty="0" smtClean="0"/>
              <a:t>.  Some definitions of entrepreneurship are narrow and some are relatively broad. Additionally it can be applied to: </a:t>
            </a:r>
            <a:endParaRPr lang="en-US" dirty="0" smtClean="0"/>
          </a:p>
          <a:p>
            <a:pPr lvl="0"/>
            <a:r>
              <a:rPr lang="en-GB" i="1" dirty="0" smtClean="0"/>
              <a:t>Social entrepreneurship</a:t>
            </a:r>
            <a:r>
              <a:rPr lang="en-GB" dirty="0" smtClean="0"/>
              <a:t>.   </a:t>
            </a:r>
          </a:p>
          <a:p>
            <a:pPr lvl="0"/>
            <a:r>
              <a:rPr lang="en-GB" i="1" dirty="0" smtClean="0"/>
              <a:t>Various forms of self-employment</a:t>
            </a:r>
            <a:r>
              <a:rPr lang="en-GB" dirty="0" smtClean="0"/>
              <a:t>.   </a:t>
            </a:r>
          </a:p>
          <a:p>
            <a:pPr lvl="0"/>
            <a:r>
              <a:rPr lang="en-GB" i="1" dirty="0" smtClean="0"/>
              <a:t>Women’s enterprise</a:t>
            </a:r>
            <a:r>
              <a:rPr lang="en-GB" dirty="0" smtClean="0"/>
              <a:t>.   </a:t>
            </a:r>
          </a:p>
          <a:p>
            <a:pPr lvl="0"/>
            <a:r>
              <a:rPr lang="en-GB" i="1" dirty="0" smtClean="0"/>
              <a:t>Employability</a:t>
            </a:r>
            <a:r>
              <a:rPr lang="en-GB" dirty="0" smtClean="0"/>
              <a:t>.   </a:t>
            </a:r>
            <a:endParaRPr lang="en-US" dirty="0" smtClean="0"/>
          </a:p>
          <a:p>
            <a:pPr lvl="0"/>
            <a:r>
              <a:rPr lang="en-GB" i="1" dirty="0" smtClean="0"/>
              <a:t>Non-Business Ventures</a:t>
            </a:r>
            <a:r>
              <a:rPr lang="en-GB" dirty="0" smtClean="0"/>
              <a:t>.   </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Oval 10"/>
          <p:cNvSpPr>
            <a:spLocks noChangeArrowheads="1"/>
          </p:cNvSpPr>
          <p:nvPr/>
        </p:nvSpPr>
        <p:spPr bwMode="auto">
          <a:xfrm>
            <a:off x="1714500" y="1643063"/>
            <a:ext cx="6929438" cy="4572000"/>
          </a:xfrm>
          <a:prstGeom prst="ellipse">
            <a:avLst/>
          </a:prstGeom>
          <a:solidFill>
            <a:srgbClr val="FFFFFF"/>
          </a:solidFill>
          <a:ln w="9525">
            <a:solidFill>
              <a:srgbClr val="000000"/>
            </a:solidFill>
            <a:round/>
            <a:headEnd/>
            <a:tailEnd/>
          </a:ln>
        </p:spPr>
        <p:txBody>
          <a:bodyPr/>
          <a:lstStyle/>
          <a:p>
            <a:endParaRPr lang="en-GB" dirty="0"/>
          </a:p>
        </p:txBody>
      </p:sp>
      <p:sp>
        <p:nvSpPr>
          <p:cNvPr id="8195" name="Oval 8"/>
          <p:cNvSpPr>
            <a:spLocks noChangeArrowheads="1"/>
          </p:cNvSpPr>
          <p:nvPr/>
        </p:nvSpPr>
        <p:spPr bwMode="auto">
          <a:xfrm>
            <a:off x="2286000" y="2500313"/>
            <a:ext cx="5929313" cy="3735387"/>
          </a:xfrm>
          <a:prstGeom prst="ellipse">
            <a:avLst/>
          </a:prstGeom>
          <a:solidFill>
            <a:srgbClr val="FFFFFF"/>
          </a:solidFill>
          <a:ln w="9525">
            <a:solidFill>
              <a:srgbClr val="000000"/>
            </a:solidFill>
            <a:round/>
            <a:headEnd/>
            <a:tailEnd/>
          </a:ln>
        </p:spPr>
        <p:txBody>
          <a:bodyPr/>
          <a:lstStyle/>
          <a:p>
            <a:endParaRPr lang="en-GB" dirty="0"/>
          </a:p>
        </p:txBody>
      </p:sp>
      <p:sp>
        <p:nvSpPr>
          <p:cNvPr id="8196" name="Oval 6"/>
          <p:cNvSpPr>
            <a:spLocks noChangeArrowheads="1"/>
          </p:cNvSpPr>
          <p:nvPr/>
        </p:nvSpPr>
        <p:spPr bwMode="auto">
          <a:xfrm>
            <a:off x="2786063" y="3286125"/>
            <a:ext cx="5072062" cy="2898775"/>
          </a:xfrm>
          <a:prstGeom prst="ellipse">
            <a:avLst/>
          </a:prstGeom>
          <a:solidFill>
            <a:srgbClr val="FFFFFF"/>
          </a:solidFill>
          <a:ln w="9525">
            <a:solidFill>
              <a:srgbClr val="000000"/>
            </a:solidFill>
            <a:round/>
            <a:headEnd/>
            <a:tailEnd/>
          </a:ln>
        </p:spPr>
        <p:txBody>
          <a:bodyPr/>
          <a:lstStyle/>
          <a:p>
            <a:endParaRPr lang="en-GB" dirty="0"/>
          </a:p>
        </p:txBody>
      </p:sp>
      <p:sp>
        <p:nvSpPr>
          <p:cNvPr id="8197" name="Oval 4"/>
          <p:cNvSpPr>
            <a:spLocks noChangeArrowheads="1"/>
          </p:cNvSpPr>
          <p:nvPr/>
        </p:nvSpPr>
        <p:spPr bwMode="auto">
          <a:xfrm>
            <a:off x="3500438" y="4071938"/>
            <a:ext cx="3643312" cy="2143125"/>
          </a:xfrm>
          <a:prstGeom prst="ellipse">
            <a:avLst/>
          </a:prstGeom>
          <a:solidFill>
            <a:srgbClr val="FFFFFF"/>
          </a:solidFill>
          <a:ln w="9525">
            <a:solidFill>
              <a:srgbClr val="000000"/>
            </a:solidFill>
            <a:round/>
            <a:headEnd/>
            <a:tailEnd/>
          </a:ln>
        </p:spPr>
        <p:txBody>
          <a:bodyPr/>
          <a:lstStyle/>
          <a:p>
            <a:endParaRPr lang="en-GB" dirty="0"/>
          </a:p>
        </p:txBody>
      </p:sp>
      <p:sp>
        <p:nvSpPr>
          <p:cNvPr id="8198" name="Oval 2"/>
          <p:cNvSpPr>
            <a:spLocks noChangeArrowheads="1"/>
          </p:cNvSpPr>
          <p:nvPr/>
        </p:nvSpPr>
        <p:spPr bwMode="auto">
          <a:xfrm>
            <a:off x="4143375" y="4857750"/>
            <a:ext cx="2357438" cy="1357313"/>
          </a:xfrm>
          <a:prstGeom prst="ellipse">
            <a:avLst/>
          </a:prstGeom>
          <a:solidFill>
            <a:srgbClr val="FFFFFF"/>
          </a:solidFill>
          <a:ln w="9525">
            <a:solidFill>
              <a:srgbClr val="000000"/>
            </a:solidFill>
            <a:round/>
            <a:headEnd/>
            <a:tailEnd/>
          </a:ln>
        </p:spPr>
        <p:txBody>
          <a:bodyPr/>
          <a:lstStyle/>
          <a:p>
            <a:endParaRPr lang="en-GB" dirty="0"/>
          </a:p>
        </p:txBody>
      </p:sp>
      <p:sp>
        <p:nvSpPr>
          <p:cNvPr id="8199" name="Title 1"/>
          <p:cNvSpPr>
            <a:spLocks noGrp="1"/>
          </p:cNvSpPr>
          <p:nvPr>
            <p:ph type="title"/>
          </p:nvPr>
        </p:nvSpPr>
        <p:spPr/>
        <p:txBody>
          <a:bodyPr anchor="ctr"/>
          <a:lstStyle/>
          <a:p>
            <a:r>
              <a:rPr lang="en-GB" sz="3600" dirty="0" smtClean="0">
                <a:solidFill>
                  <a:schemeClr val="accent6"/>
                </a:solidFill>
                <a:latin typeface="Arial" charset="0"/>
                <a:cs typeface="Arial" charset="0"/>
              </a:rPr>
              <a:t>A Categorisation</a:t>
            </a:r>
            <a:endParaRPr lang="en-GB" sz="3600" dirty="0" smtClean="0">
              <a:solidFill>
                <a:schemeClr val="accent6"/>
              </a:solidFill>
            </a:endParaRPr>
          </a:p>
        </p:txBody>
      </p:sp>
      <p:graphicFrame>
        <p:nvGraphicFramePr>
          <p:cNvPr id="3" name="Table 2"/>
          <p:cNvGraphicFramePr>
            <a:graphicFrameLocks noGrp="1"/>
          </p:cNvGraphicFramePr>
          <p:nvPr/>
        </p:nvGraphicFramePr>
        <p:xfrm>
          <a:off x="2285984" y="1785926"/>
          <a:ext cx="6172200" cy="4714877"/>
        </p:xfrm>
        <a:graphic>
          <a:graphicData uri="http://schemas.openxmlformats.org/drawingml/2006/table">
            <a:tbl>
              <a:tblPr/>
              <a:tblGrid>
                <a:gridCol w="6172200"/>
              </a:tblGrid>
              <a:tr h="78581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The application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of enterprising attributes	</a:t>
                      </a:r>
                    </a:p>
                  </a:txBody>
                  <a:tcPr marL="68580" marR="68580" marT="0" marB="0" horzOverflow="overflow">
                    <a:lnL>
                      <a:noFill/>
                    </a:lnL>
                    <a:lnR>
                      <a:noFill/>
                    </a:lnR>
                    <a:lnT>
                      <a:noFill/>
                    </a:lnT>
                    <a:lnB>
                      <a:noFill/>
                    </a:lnB>
                    <a:lnTlToBr>
                      <a:noFill/>
                    </a:lnTlToBr>
                    <a:lnBlToTr>
                      <a:noFill/>
                    </a:lnBlToTr>
                    <a:noFill/>
                  </a:tcPr>
                </a:tc>
              </a:tr>
              <a:tr h="785813">
                <a:tc>
                  <a:txBody>
                    <a:bodyPr/>
                    <a:lstStyle/>
                    <a:p>
                      <a:pPr marL="0" marR="0" lvl="0" indent="0" algn="ctr" defTabSz="914400" rtl="0" eaLnBrk="1" fontAlgn="base" latinLnBrk="0" hangingPunct="1">
                        <a:lnSpc>
                          <a:spcPct val="100000"/>
                        </a:lnSpc>
                        <a:spcBef>
                          <a:spcPts val="6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Applying enterprising</a:t>
                      </a:r>
                    </a:p>
                    <a:p>
                      <a:pPr marL="0" marR="0" lvl="0" indent="0" algn="ctr" defTabSz="914400" rtl="0" eaLnBrk="1" fontAlgn="base" latinLnBrk="0" hangingPunct="1">
                        <a:lnSpc>
                          <a:spcPct val="100000"/>
                        </a:lnSpc>
                        <a:spcBef>
                          <a:spcPct val="0"/>
                        </a:spcBef>
                        <a:spcAft>
                          <a:spcPts val="60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attributes in an economic context</a:t>
                      </a:r>
                    </a:p>
                  </a:txBody>
                  <a:tcPr marL="68580" marR="68580" marT="0" marB="0" horzOverflow="overflow">
                    <a:lnL>
                      <a:noFill/>
                    </a:lnL>
                    <a:lnR>
                      <a:noFill/>
                    </a:lnR>
                    <a:lnT>
                      <a:noFill/>
                    </a:lnT>
                    <a:lnB>
                      <a:noFill/>
                    </a:lnB>
                    <a:lnTlToBr>
                      <a:noFill/>
                    </a:lnTlToBr>
                    <a:lnBlToTr>
                      <a:noFill/>
                    </a:lnBlToTr>
                    <a:noFill/>
                  </a:tcPr>
                </a:tc>
              </a:tr>
              <a:tr h="785813">
                <a:tc>
                  <a:txBody>
                    <a:bodyPr/>
                    <a:lstStyle/>
                    <a:p>
                      <a:pPr marL="0" marR="0" lvl="0" indent="0" algn="ctr" defTabSz="914400" rtl="0" eaLnBrk="1" fontAlgn="base" latinLnBrk="0" hangingPunct="1">
                        <a:lnSpc>
                          <a:spcPct val="100000"/>
                        </a:lnSpc>
                        <a:spcBef>
                          <a:spcPts val="6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Business venture/</a:t>
                      </a:r>
                    </a:p>
                    <a:p>
                      <a:pPr marL="0" marR="0" lvl="0" indent="0" algn="ctr" defTabSz="914400" rtl="0" eaLnBrk="1" fontAlgn="base" latinLnBrk="0" hangingPunct="1">
                        <a:lnSpc>
                          <a:spcPct val="100000"/>
                        </a:lnSpc>
                        <a:spcBef>
                          <a:spcPct val="0"/>
                        </a:spcBef>
                        <a:spcAft>
                          <a:spcPts val="60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self-employment</a:t>
                      </a:r>
                    </a:p>
                  </a:txBody>
                  <a:tcPr marL="68580" marR="68580" marT="0" marB="0" horzOverflow="overflow">
                    <a:lnL>
                      <a:noFill/>
                    </a:lnL>
                    <a:lnR>
                      <a:noFill/>
                    </a:lnR>
                    <a:lnT>
                      <a:noFill/>
                    </a:lnT>
                    <a:lnB>
                      <a:noFill/>
                    </a:lnB>
                    <a:lnTlToBr>
                      <a:noFill/>
                    </a:lnTlToBr>
                    <a:lnBlToTr>
                      <a:noFill/>
                    </a:lnBlToTr>
                    <a:noFill/>
                  </a:tcPr>
                </a:tc>
              </a:tr>
              <a:tr h="785813">
                <a:tc>
                  <a:txBody>
                    <a:bodyPr/>
                    <a:lstStyle/>
                    <a:p>
                      <a:pPr marL="0" marR="0" lvl="0" indent="0" algn="ctr" defTabSz="914400" rtl="0" eaLnBrk="1" fontAlgn="base" latinLnBrk="0" hangingPunct="1">
                        <a:lnSpc>
                          <a:spcPct val="100000"/>
                        </a:lnSpc>
                        <a:spcBef>
                          <a:spcPts val="60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Novel business</a:t>
                      </a:r>
                    </a:p>
                    <a:p>
                      <a:pPr marL="0" marR="0" lvl="0" indent="0" algn="ctr" defTabSz="914400" rtl="0" eaLnBrk="1" fontAlgn="base" latinLnBrk="0" hangingPunct="1">
                        <a:lnSpc>
                          <a:spcPct val="100000"/>
                        </a:lnSpc>
                        <a:spcBef>
                          <a:spcPct val="0"/>
                        </a:spcBef>
                        <a:spcAft>
                          <a:spcPts val="60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formation and/or growth</a:t>
                      </a:r>
                    </a:p>
                  </a:txBody>
                  <a:tcPr marL="68580" marR="68580" marT="0" marB="0" horzOverflow="overflow">
                    <a:lnL>
                      <a:noFill/>
                    </a:lnL>
                    <a:lnR>
                      <a:noFill/>
                    </a:lnR>
                    <a:lnT>
                      <a:noFill/>
                    </a:lnT>
                    <a:lnB>
                      <a:noFill/>
                    </a:lnB>
                    <a:lnTlToBr>
                      <a:noFill/>
                    </a:lnTlToBr>
                    <a:lnBlToTr>
                      <a:noFill/>
                    </a:lnBlToTr>
                    <a:noFill/>
                  </a:tcPr>
                </a:tc>
              </a:tr>
              <a:tr h="157162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High-tech,</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fast-growth,</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high-added value,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charset="0"/>
                          <a:ea typeface="Times New Roman" pitchFamily="18" charset="0"/>
                          <a:cs typeface="Arial" charset="0"/>
                        </a:rPr>
                        <a:t>business</a:t>
                      </a:r>
                    </a:p>
                  </a:txBody>
                  <a:tcPr marL="68580" marR="68580" marT="0" marB="0" horzOverflow="overflow">
                    <a:lnL>
                      <a:noFill/>
                    </a:lnL>
                    <a:lnR>
                      <a:noFill/>
                    </a:lnR>
                    <a:lnT>
                      <a:noFill/>
                    </a:lnT>
                    <a:lnB>
                      <a:noFill/>
                    </a:lnB>
                    <a:lnTlToBr>
                      <a:noFill/>
                    </a:lnTlToBr>
                    <a:lnBlToTr>
                      <a:noFill/>
                    </a:lnBlToTr>
                    <a:noFill/>
                  </a:tcPr>
                </a:tc>
              </a:tr>
            </a:tbl>
          </a:graphicData>
        </a:graphic>
      </p:graphicFrame>
      <p:cxnSp>
        <p:nvCxnSpPr>
          <p:cNvPr id="8211" name="AutoShape 9"/>
          <p:cNvCxnSpPr>
            <a:cxnSpLocks noChangeShapeType="1"/>
          </p:cNvCxnSpPr>
          <p:nvPr/>
        </p:nvCxnSpPr>
        <p:spPr bwMode="auto">
          <a:xfrm flipV="1">
            <a:off x="1285875" y="2143125"/>
            <a:ext cx="2286000" cy="46038"/>
          </a:xfrm>
          <a:prstGeom prst="straightConnector1">
            <a:avLst/>
          </a:prstGeom>
          <a:noFill/>
          <a:ln w="38100">
            <a:solidFill>
              <a:srgbClr val="7F7F7F"/>
            </a:solidFill>
            <a:round/>
            <a:headEnd/>
            <a:tailEnd type="triangle" w="med" len="med"/>
          </a:ln>
        </p:spPr>
      </p:cxnSp>
      <p:cxnSp>
        <p:nvCxnSpPr>
          <p:cNvPr id="8212" name="AutoShape 5"/>
          <p:cNvCxnSpPr>
            <a:cxnSpLocks noChangeShapeType="1"/>
          </p:cNvCxnSpPr>
          <p:nvPr/>
        </p:nvCxnSpPr>
        <p:spPr bwMode="auto">
          <a:xfrm flipV="1">
            <a:off x="1285875" y="2857500"/>
            <a:ext cx="2500313" cy="71438"/>
          </a:xfrm>
          <a:prstGeom prst="straightConnector1">
            <a:avLst/>
          </a:prstGeom>
          <a:noFill/>
          <a:ln w="38100">
            <a:solidFill>
              <a:srgbClr val="7F7F7F"/>
            </a:solidFill>
            <a:round/>
            <a:headEnd/>
            <a:tailEnd type="triangle" w="med" len="med"/>
          </a:ln>
        </p:spPr>
      </p:cxnSp>
      <p:cxnSp>
        <p:nvCxnSpPr>
          <p:cNvPr id="8213" name="AutoShape 3"/>
          <p:cNvCxnSpPr>
            <a:cxnSpLocks noChangeShapeType="1"/>
          </p:cNvCxnSpPr>
          <p:nvPr/>
        </p:nvCxnSpPr>
        <p:spPr bwMode="auto">
          <a:xfrm flipV="1">
            <a:off x="1285875" y="3714750"/>
            <a:ext cx="2714625" cy="71438"/>
          </a:xfrm>
          <a:prstGeom prst="straightConnector1">
            <a:avLst/>
          </a:prstGeom>
          <a:noFill/>
          <a:ln w="38100">
            <a:solidFill>
              <a:srgbClr val="7F7F7F"/>
            </a:solidFill>
            <a:round/>
            <a:headEnd/>
            <a:tailEnd type="triangle" w="med" len="med"/>
          </a:ln>
        </p:spPr>
      </p:cxnSp>
      <p:cxnSp>
        <p:nvCxnSpPr>
          <p:cNvPr id="8214" name="AutoShape 1"/>
          <p:cNvCxnSpPr>
            <a:cxnSpLocks noChangeShapeType="1"/>
          </p:cNvCxnSpPr>
          <p:nvPr/>
        </p:nvCxnSpPr>
        <p:spPr bwMode="auto">
          <a:xfrm flipV="1">
            <a:off x="1357313" y="4470400"/>
            <a:ext cx="2928937" cy="46038"/>
          </a:xfrm>
          <a:prstGeom prst="straightConnector1">
            <a:avLst/>
          </a:prstGeom>
          <a:noFill/>
          <a:ln w="38100">
            <a:solidFill>
              <a:srgbClr val="7F7F7F"/>
            </a:solidFill>
            <a:round/>
            <a:headEnd/>
            <a:tailEnd type="triangle" w="med" len="med"/>
          </a:ln>
        </p:spPr>
      </p:cxnSp>
      <p:cxnSp>
        <p:nvCxnSpPr>
          <p:cNvPr id="8215" name="AutoShape 7"/>
          <p:cNvCxnSpPr>
            <a:cxnSpLocks noChangeShapeType="1"/>
          </p:cNvCxnSpPr>
          <p:nvPr/>
        </p:nvCxnSpPr>
        <p:spPr bwMode="auto">
          <a:xfrm flipV="1">
            <a:off x="1357313" y="5214938"/>
            <a:ext cx="3143250" cy="46037"/>
          </a:xfrm>
          <a:prstGeom prst="straightConnector1">
            <a:avLst/>
          </a:prstGeom>
          <a:noFill/>
          <a:ln w="38100">
            <a:solidFill>
              <a:srgbClr val="7F7F7F"/>
            </a:solidFill>
            <a:round/>
            <a:headEnd/>
            <a:tailEnd type="triangle" w="med" len="med"/>
          </a:ln>
        </p:spPr>
      </p:cxnSp>
      <p:sp>
        <p:nvSpPr>
          <p:cNvPr id="8216" name="Rectangle 11"/>
          <p:cNvSpPr>
            <a:spLocks noChangeArrowheads="1"/>
          </p:cNvSpPr>
          <p:nvPr/>
        </p:nvSpPr>
        <p:spPr bwMode="auto">
          <a:xfrm>
            <a:off x="0" y="0"/>
            <a:ext cx="9144000" cy="457200"/>
          </a:xfrm>
          <a:prstGeom prst="rect">
            <a:avLst/>
          </a:prstGeom>
          <a:noFill/>
          <a:ln w="9525">
            <a:noFill/>
            <a:miter lim="800000"/>
            <a:headEnd/>
            <a:tailEnd/>
          </a:ln>
        </p:spPr>
        <p:txBody>
          <a:bodyPr wrap="none" anchor="ctr">
            <a:spAutoFit/>
          </a:bodyPr>
          <a:lstStyle/>
          <a:p>
            <a:endParaRPr lang="en-US" dirty="0"/>
          </a:p>
        </p:txBody>
      </p:sp>
      <p:sp>
        <p:nvSpPr>
          <p:cNvPr id="8217" name="Rectangle 12"/>
          <p:cNvSpPr>
            <a:spLocks noChangeArrowheads="1"/>
          </p:cNvSpPr>
          <p:nvPr/>
        </p:nvSpPr>
        <p:spPr bwMode="auto">
          <a:xfrm>
            <a:off x="0" y="457200"/>
            <a:ext cx="9144000" cy="0"/>
          </a:xfrm>
          <a:prstGeom prst="rect">
            <a:avLst/>
          </a:prstGeom>
          <a:noFill/>
          <a:ln w="9525">
            <a:noFill/>
            <a:miter lim="800000"/>
            <a:headEnd/>
            <a:tailEnd/>
          </a:ln>
        </p:spPr>
        <p:txBody>
          <a:bodyPr wrap="none" anchor="ctr">
            <a:spAutoFit/>
          </a:bodyPr>
          <a:lstStyle/>
          <a:p>
            <a:endParaRPr lang="en-US" dirty="0"/>
          </a:p>
        </p:txBody>
      </p:sp>
      <p:sp>
        <p:nvSpPr>
          <p:cNvPr id="8218" name="Rectangle 13"/>
          <p:cNvSpPr>
            <a:spLocks noChangeArrowheads="1"/>
          </p:cNvSpPr>
          <p:nvPr/>
        </p:nvSpPr>
        <p:spPr bwMode="auto">
          <a:xfrm>
            <a:off x="0" y="457200"/>
            <a:ext cx="9144000" cy="457200"/>
          </a:xfrm>
          <a:prstGeom prst="rect">
            <a:avLst/>
          </a:prstGeom>
          <a:noFill/>
          <a:ln w="9525">
            <a:noFill/>
            <a:miter lim="800000"/>
            <a:headEnd/>
            <a:tailEnd/>
          </a:ln>
        </p:spPr>
        <p:txBody>
          <a:bodyPr wrap="none" anchor="ctr">
            <a:spAutoFit/>
          </a:bodyPr>
          <a:lstStyle/>
          <a:p>
            <a:endParaRPr lang="en-US" dirty="0"/>
          </a:p>
        </p:txBody>
      </p:sp>
      <p:graphicFrame>
        <p:nvGraphicFramePr>
          <p:cNvPr id="17" name="Table 16"/>
          <p:cNvGraphicFramePr>
            <a:graphicFrameLocks noGrp="1"/>
          </p:cNvGraphicFramePr>
          <p:nvPr/>
        </p:nvGraphicFramePr>
        <p:xfrm>
          <a:off x="357158" y="1785926"/>
          <a:ext cx="928694" cy="4143404"/>
        </p:xfrm>
        <a:graphic>
          <a:graphicData uri="http://schemas.openxmlformats.org/drawingml/2006/table">
            <a:tbl>
              <a:tblPr firstRow="1" bandRow="1">
                <a:tableStyleId>{5C22544A-7EE6-4342-B048-85BDC9FD1C3A}</a:tableStyleId>
              </a:tblPr>
              <a:tblGrid>
                <a:gridCol w="928694"/>
              </a:tblGrid>
              <a:tr h="4143404">
                <a:tc>
                  <a:txBody>
                    <a:bodyPr/>
                    <a:lstStyle/>
                    <a:p>
                      <a:pPr>
                        <a:spcBef>
                          <a:spcPts val="1000"/>
                        </a:spcBef>
                      </a:pPr>
                      <a:r>
                        <a:rPr lang="en-GB" sz="4400" b="0" dirty="0" smtClean="0">
                          <a:solidFill>
                            <a:schemeClr val="bg1">
                              <a:lumMod val="65000"/>
                            </a:schemeClr>
                          </a:solidFill>
                          <a:latin typeface="Arial" pitchFamily="34" charset="0"/>
                          <a:cs typeface="Arial" pitchFamily="34" charset="0"/>
                        </a:rPr>
                        <a:t>E1</a:t>
                      </a:r>
                    </a:p>
                    <a:p>
                      <a:pPr>
                        <a:spcBef>
                          <a:spcPts val="1000"/>
                        </a:spcBef>
                      </a:pPr>
                      <a:r>
                        <a:rPr lang="en-GB" sz="4400" b="0" dirty="0" smtClean="0">
                          <a:solidFill>
                            <a:schemeClr val="bg1">
                              <a:lumMod val="65000"/>
                            </a:schemeClr>
                          </a:solidFill>
                          <a:latin typeface="Arial" pitchFamily="34" charset="0"/>
                          <a:cs typeface="Arial" pitchFamily="34" charset="0"/>
                        </a:rPr>
                        <a:t>E2</a:t>
                      </a:r>
                    </a:p>
                    <a:p>
                      <a:pPr>
                        <a:spcBef>
                          <a:spcPts val="1000"/>
                        </a:spcBef>
                      </a:pPr>
                      <a:r>
                        <a:rPr lang="en-GB" sz="4400" b="0" dirty="0" smtClean="0">
                          <a:solidFill>
                            <a:schemeClr val="bg1">
                              <a:lumMod val="65000"/>
                            </a:schemeClr>
                          </a:solidFill>
                          <a:latin typeface="Arial" pitchFamily="34" charset="0"/>
                          <a:cs typeface="Arial" pitchFamily="34" charset="0"/>
                        </a:rPr>
                        <a:t>E3</a:t>
                      </a:r>
                    </a:p>
                    <a:p>
                      <a:pPr>
                        <a:spcBef>
                          <a:spcPts val="1000"/>
                        </a:spcBef>
                      </a:pPr>
                      <a:r>
                        <a:rPr lang="en-GB" sz="4400" b="0" dirty="0" smtClean="0">
                          <a:solidFill>
                            <a:schemeClr val="bg1">
                              <a:lumMod val="65000"/>
                            </a:schemeClr>
                          </a:solidFill>
                          <a:latin typeface="Arial" pitchFamily="34" charset="0"/>
                          <a:cs typeface="Arial" pitchFamily="34" charset="0"/>
                        </a:rPr>
                        <a:t>E4</a:t>
                      </a:r>
                    </a:p>
                    <a:p>
                      <a:pPr>
                        <a:spcBef>
                          <a:spcPts val="1000"/>
                        </a:spcBef>
                      </a:pPr>
                      <a:r>
                        <a:rPr lang="en-GB" sz="4400" b="0" dirty="0" smtClean="0">
                          <a:solidFill>
                            <a:schemeClr val="bg1">
                              <a:lumMod val="65000"/>
                            </a:schemeClr>
                          </a:solidFill>
                          <a:latin typeface="Arial" pitchFamily="34" charset="0"/>
                          <a:cs typeface="Arial" pitchFamily="34" charset="0"/>
                        </a:rPr>
                        <a:t>E5</a:t>
                      </a:r>
                      <a:endParaRPr lang="en-GB" sz="4400" b="0" dirty="0">
                        <a:solidFill>
                          <a:schemeClr val="bg1">
                            <a:lumMod val="65000"/>
                          </a:schemeClr>
                        </a:solidFill>
                        <a:latin typeface="Arial" pitchFamily="34" charset="0"/>
                        <a:cs typeface="Arial" pitchFamily="34" charset="0"/>
                      </a:endParaRPr>
                    </a:p>
                  </a:txBody>
                  <a:tcPr>
                    <a:noFill/>
                  </a:tcPr>
                </a:tc>
              </a:tr>
            </a:tbl>
          </a:graphicData>
        </a:graphic>
      </p:graphicFrame>
      <p:sp>
        <p:nvSpPr>
          <p:cNvPr id="2" name="TextBox 1"/>
          <p:cNvSpPr txBox="1"/>
          <p:nvPr/>
        </p:nvSpPr>
        <p:spPr>
          <a:xfrm>
            <a:off x="6948264" y="6184900"/>
            <a:ext cx="1080120" cy="646331"/>
          </a:xfrm>
          <a:prstGeom prst="rect">
            <a:avLst/>
          </a:prstGeom>
          <a:noFill/>
        </p:spPr>
        <p:txBody>
          <a:bodyPr wrap="square" rtlCol="0">
            <a:spAutoFit/>
          </a:bodyPr>
          <a:lstStyle/>
          <a:p>
            <a:r>
              <a:rPr lang="en-US" dirty="0" smtClean="0"/>
              <a:t>Bridge, 2010</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2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2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21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2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21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Summary</a:t>
            </a:r>
            <a:endParaRPr lang="en-US" dirty="0">
              <a:solidFill>
                <a:schemeClr val="accent6"/>
              </a:solidFill>
            </a:endParaRPr>
          </a:p>
        </p:txBody>
      </p:sp>
      <p:sp>
        <p:nvSpPr>
          <p:cNvPr id="3" name="Content Placeholder 2"/>
          <p:cNvSpPr>
            <a:spLocks noGrp="1"/>
          </p:cNvSpPr>
          <p:nvPr>
            <p:ph idx="1"/>
          </p:nvPr>
        </p:nvSpPr>
        <p:spPr/>
        <p:txBody>
          <a:bodyPr>
            <a:normAutofit fontScale="92500" lnSpcReduction="20000"/>
          </a:bodyPr>
          <a:lstStyle/>
          <a:p>
            <a:pPr lvl="0"/>
            <a:r>
              <a:rPr lang="en-GB" dirty="0" smtClean="0"/>
              <a:t>The </a:t>
            </a:r>
            <a:r>
              <a:rPr lang="en-GB" dirty="0"/>
              <a:t>words enterprise and entrepreneurship have become popular labels. </a:t>
            </a:r>
          </a:p>
          <a:p>
            <a:pPr lvl="0"/>
            <a:r>
              <a:rPr lang="en-GB" dirty="0" smtClean="0"/>
              <a:t>The </a:t>
            </a:r>
            <a:r>
              <a:rPr lang="en-GB" dirty="0"/>
              <a:t>way that the terms ‘enterprise’ and ‘entrepreneurship’ are used indicates that they now have a wide continuum of meanings. </a:t>
            </a:r>
            <a:endParaRPr lang="en-US" dirty="0"/>
          </a:p>
          <a:p>
            <a:pPr lvl="0"/>
            <a:r>
              <a:rPr lang="en-GB" dirty="0"/>
              <a:t>Different uses have been described as the narrow and broad </a:t>
            </a:r>
            <a:r>
              <a:rPr lang="en-GB" dirty="0" smtClean="0"/>
              <a:t>meanings</a:t>
            </a:r>
            <a:endParaRPr lang="en-US" dirty="0"/>
          </a:p>
          <a:p>
            <a:pPr lvl="0"/>
            <a:r>
              <a:rPr lang="en-GB" dirty="0"/>
              <a:t>In recent years even narrower definitions of entrepreneurship have been </a:t>
            </a:r>
            <a:r>
              <a:rPr lang="en-GB" dirty="0" smtClean="0"/>
              <a:t>suggested</a:t>
            </a:r>
            <a:r>
              <a:rPr lang="en-GB" dirty="0"/>
              <a:t>.</a:t>
            </a:r>
            <a:endParaRPr lang="en-US" dirty="0"/>
          </a:p>
          <a:p>
            <a:pPr lvl="0"/>
            <a:r>
              <a:rPr lang="en-GB" dirty="0"/>
              <a:t>Enterprise and entrepreneurship are varied </a:t>
            </a:r>
            <a:r>
              <a:rPr lang="en-GB" dirty="0" smtClean="0"/>
              <a:t>concepts</a:t>
            </a:r>
            <a:r>
              <a:rPr lang="en-GB" smtClean="0"/>
              <a:t>.  </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265</TotalTime>
  <Words>926</Words>
  <Application>Microsoft Office PowerPoint</Application>
  <PresentationFormat>On-screen Show (4:3)</PresentationFormat>
  <Paragraphs>93</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PowerPoint Presentation</vt:lpstr>
      <vt:lpstr>Key Concepts</vt:lpstr>
      <vt:lpstr>Learning Objectives</vt:lpstr>
      <vt:lpstr>Examples of  ‘Entrepreneurship’ Usage</vt:lpstr>
      <vt:lpstr>Contrasting Definitions</vt:lpstr>
      <vt:lpstr>Enterprise Uses</vt:lpstr>
      <vt:lpstr>Broad and Narrow  Meanings</vt:lpstr>
      <vt:lpstr>PowerPoint Presentation</vt:lpstr>
      <vt:lpstr>PowerPoint Presentation</vt:lpstr>
      <vt:lpstr>Three Types of  Small Business Owner</vt:lpstr>
      <vt:lpstr>Even Narrower Meanings</vt:lpstr>
      <vt:lpstr>Baumol: Productive,  Unproductive or Destructive Entrepreneurship</vt:lpstr>
      <vt:lpstr>The Variety of Definitions</vt:lpstr>
      <vt:lpstr>A Categorisation</vt:lpstr>
      <vt:lpstr>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Simon Bridge</dc:creator>
  <cp:lastModifiedBy>Thomas, Christopher (Business)</cp:lastModifiedBy>
  <cp:revision>22</cp:revision>
  <dcterms:created xsi:type="dcterms:W3CDTF">2012-09-30T10:25:30Z</dcterms:created>
  <dcterms:modified xsi:type="dcterms:W3CDTF">2016-12-05T10:54:16Z</dcterms:modified>
</cp:coreProperties>
</file>