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12"/>
  </p:notesMasterIdLst>
  <p:sldIdLst>
    <p:sldId id="256" r:id="rId2"/>
    <p:sldId id="257" r:id="rId3"/>
    <p:sldId id="258" r:id="rId4"/>
    <p:sldId id="259" r:id="rId5"/>
    <p:sldId id="260" r:id="rId6"/>
    <p:sldId id="262" r:id="rId7"/>
    <p:sldId id="268"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1863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4856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51001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2288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08652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27692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85956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90848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34769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28C18859-9320-47B1-B84A-5AD18E8F8F05}"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94039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06081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05683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97325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3452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6158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32334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81507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8C18859-9320-47B1-B84A-5AD18E8F8F05}" type="datetimeFigureOut">
              <a:rPr lang="en-GB" smtClean="0"/>
              <a:t>14/03/2026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91504056"/>
      </p:ext>
    </p:extLst>
  </p:cSld>
  <p:clrMap bg1="dk1" tx1="lt1" bg2="dk2" tx2="lt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 id="21474838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hyperlink" Target="https://www.orcalean.com/article/how-toyota-is-using-5-whys-method" TargetMode="Externa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hyperlink" Target="https://blackwells.co.uk/bookshop/product/PESTLE-Analysis-by-Thomas-del-Marmol/9782806268372?srsltid=AfmBOorM0wVWyRR6IXLvPzgXrFyh8XGC7tCgRAfh3S7mG1q1P3U62mZ-"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blog.lifeqisystem.com/kaoru-ishikawa" TargetMode="External"/><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orcalean.com/article/how-toyota-is-using-5-whys-method" TargetMode="External"/><Relationship Id="rId2" Type="http://schemas.openxmlformats.org/officeDocument/2006/relationships/hyperlink" Target="https://moodle.uwtsd.ac.uk/course/section.php?id=205025" TargetMode="External"/><Relationship Id="rId1" Type="http://schemas.openxmlformats.org/officeDocument/2006/relationships/slideLayout" Target="../slideLayouts/slideLayout3.xml"/><Relationship Id="rId6" Type="http://schemas.openxmlformats.org/officeDocument/2006/relationships/hyperlink" Target="https://blackwells.co.uk/bookshop/product/PESTLE-Analysis-by-Thomas-del-Marmol/9782806268372?srsltid=AfmBOorM0wVWyRR6IXLvPzgXrFyh8XGC7tCgRAfh3S7mG1q1P3U62mZ-" TargetMode="External"/><Relationship Id="rId5" Type="http://schemas.openxmlformats.org/officeDocument/2006/relationships/hyperlink" Target="https://blog.lifeqisystem.com/kaoru-ishikawa" TargetMode="External"/><Relationship Id="rId4" Type="http://schemas.openxmlformats.org/officeDocument/2006/relationships/hyperlink" Target="https://gitnux.org/digital-transformation-in-the-floral-industry-statistic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942421" y="196644"/>
            <a:ext cx="9273295" cy="4798145"/>
          </a:xfrm>
        </p:spPr>
        <p:txBody>
          <a:bodyPr>
            <a:normAutofit/>
          </a:bodyPr>
          <a:lstStyle/>
          <a:p>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NAME : </a:t>
            </a:r>
            <a:r>
              <a:rPr lang="en-GB" sz="3600" b="1" i="1" u="sng" dirty="0">
                <a:solidFill>
                  <a:schemeClr val="bg2">
                    <a:lumMod val="50000"/>
                  </a:schemeClr>
                </a:solidFill>
                <a:latin typeface="Arial" panose="020B0604020202020204" pitchFamily="34" charset="0"/>
                <a:cs typeface="Arial" panose="020B0604020202020204" pitchFamily="34" charset="0"/>
              </a:rPr>
              <a:t>Problem solving and decision making </a:t>
            </a:r>
            <a:br>
              <a:rPr lang="en-GB" sz="3200" dirty="0">
                <a:latin typeface="Arial" panose="020B0604020202020204" pitchFamily="34" charset="0"/>
                <a:cs typeface="Arial" panose="020B0604020202020204" pitchFamily="34" charset="0"/>
              </a:rPr>
            </a:b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a:t>
            </a:r>
            <a:r>
              <a:rPr lang="uk-UA"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3200" b="1" dirty="0">
                <a:solidFill>
                  <a:schemeClr val="bg2">
                    <a:lumMod val="50000"/>
                  </a:schemeClr>
                </a:solidFill>
                <a:latin typeface="Arial" panose="020B0604020202020204" pitchFamily="34" charset="0"/>
                <a:cs typeface="Arial" panose="020B0604020202020204" pitchFamily="34" charset="0"/>
              </a:rPr>
              <a:t>LClm4004</a:t>
            </a:r>
            <a:br>
              <a:rPr lang="en-GB" sz="3200" dirty="0">
                <a:latin typeface="Arial" panose="020B0604020202020204" pitchFamily="34" charset="0"/>
                <a:cs typeface="Arial" panose="020B0604020202020204" pitchFamily="34" charset="0"/>
              </a:rPr>
            </a:b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a:t>
            </a:r>
            <a:r>
              <a:rPr lang="en-GB" sz="3200" b="1" dirty="0">
                <a:solidFill>
                  <a:schemeClr val="bg2">
                    <a:lumMod val="50000"/>
                  </a:schemeClr>
                </a:solidFill>
                <a:latin typeface="Arial" panose="020B0604020202020204" pitchFamily="34" charset="0"/>
                <a:cs typeface="Arial" panose="020B0604020202020204" pitchFamily="34" charset="0"/>
              </a:rPr>
              <a:t>Iryna </a:t>
            </a:r>
            <a:r>
              <a:rPr lang="en-GB" sz="3200" b="1" dirty="0" err="1">
                <a:solidFill>
                  <a:schemeClr val="bg2">
                    <a:lumMod val="50000"/>
                  </a:schemeClr>
                </a:solidFill>
                <a:latin typeface="Arial" panose="020B0604020202020204" pitchFamily="34" charset="0"/>
                <a:cs typeface="Arial" panose="020B0604020202020204" pitchFamily="34" charset="0"/>
              </a:rPr>
              <a:t>maksymuk</a:t>
            </a:r>
            <a:br>
              <a:rPr lang="en-GB" sz="3200" dirty="0">
                <a:latin typeface="Arial" panose="020B0604020202020204" pitchFamily="34" charset="0"/>
                <a:cs typeface="Arial" panose="020B0604020202020204" pitchFamily="34" charset="0"/>
              </a:rPr>
            </a:b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ID: </a:t>
            </a:r>
            <a:r>
              <a:rPr lang="en-GB" sz="3200" b="1" dirty="0">
                <a:solidFill>
                  <a:schemeClr val="bg2">
                    <a:lumMod val="50000"/>
                  </a:schemeClr>
                </a:solidFill>
                <a:latin typeface="Arial" panose="020B0604020202020204" pitchFamily="34" charset="0"/>
                <a:cs typeface="Arial" panose="020B0604020202020204" pitchFamily="34" charset="0"/>
              </a:rPr>
              <a:t>2516276</a:t>
            </a:r>
            <a:br>
              <a:rPr lang="en-GB" sz="3200" dirty="0">
                <a:latin typeface="Arial" panose="020B0604020202020204" pitchFamily="34" charset="0"/>
                <a:cs typeface="Arial" panose="020B0604020202020204" pitchFamily="34" charset="0"/>
              </a:rPr>
            </a:b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a:t>
            </a:r>
            <a:r>
              <a:rPr lang="en-GB" sz="3200" dirty="0">
                <a:latin typeface="Arial" panose="020B0604020202020204" pitchFamily="34" charset="0"/>
                <a:cs typeface="Arial" panose="020B0604020202020204" pitchFamily="34" charset="0"/>
              </a:rPr>
              <a:t> </a:t>
            </a:r>
            <a:r>
              <a:rPr lang="en-GB" sz="2800" b="1" dirty="0">
                <a:solidFill>
                  <a:schemeClr val="bg2">
                    <a:lumMod val="50000"/>
                  </a:schemeClr>
                </a:solidFill>
                <a:latin typeface="Arial" panose="020B0604020202020204" pitchFamily="34" charset="0"/>
                <a:cs typeface="Arial" panose="020B0604020202020204" pitchFamily="34" charset="0"/>
              </a:rPr>
              <a:t> </a:t>
            </a:r>
            <a:r>
              <a:rPr lang="en-GB" sz="3200" b="1" dirty="0">
                <a:solidFill>
                  <a:schemeClr val="bg2">
                    <a:lumMod val="50000"/>
                  </a:schemeClr>
                </a:solidFill>
                <a:latin typeface="Arial" panose="020B0604020202020204" pitchFamily="34" charset="0"/>
                <a:cs typeface="Arial" panose="020B0604020202020204" pitchFamily="34" charset="0"/>
              </a:rPr>
              <a:t>PROFESSOR </a:t>
            </a:r>
            <a:r>
              <a:rPr lang="en-GB" sz="3200" b="1" dirty="0" err="1">
                <a:solidFill>
                  <a:schemeClr val="bg2">
                    <a:lumMod val="50000"/>
                  </a:schemeClr>
                </a:solidFill>
                <a:latin typeface="Arial" panose="020B0604020202020204" pitchFamily="34" charset="0"/>
                <a:cs typeface="Arial" panose="020B0604020202020204" pitchFamily="34" charset="0"/>
              </a:rPr>
              <a:t>toyin</a:t>
            </a:r>
            <a:r>
              <a:rPr lang="en-GB" sz="3200" b="1" dirty="0">
                <a:solidFill>
                  <a:schemeClr val="bg2">
                    <a:lumMod val="50000"/>
                  </a:schemeClr>
                </a:solidFill>
                <a:latin typeface="Arial" panose="020B0604020202020204" pitchFamily="34" charset="0"/>
                <a:cs typeface="Arial" panose="020B0604020202020204" pitchFamily="34" charset="0"/>
              </a:rPr>
              <a:t> </a:t>
            </a:r>
            <a:r>
              <a:rPr lang="en-GB" sz="3200" b="1" dirty="0" err="1">
                <a:solidFill>
                  <a:schemeClr val="bg2">
                    <a:lumMod val="50000"/>
                  </a:schemeClr>
                </a:solidFill>
                <a:latin typeface="Arial" panose="020B0604020202020204" pitchFamily="34" charset="0"/>
                <a:cs typeface="Arial" panose="020B0604020202020204" pitchFamily="34" charset="0"/>
              </a:rPr>
              <a:t>adisa</a:t>
            </a:r>
            <a:br>
              <a:rPr lang="en-GB" sz="3200" dirty="0">
                <a:latin typeface="Arial" panose="020B0604020202020204" pitchFamily="34" charset="0"/>
                <a:cs typeface="Arial" panose="020B0604020202020204" pitchFamily="34" charset="0"/>
              </a:rPr>
            </a:b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 1: </a:t>
            </a:r>
            <a:r>
              <a:rPr lang="en-GB" sz="3200" b="1" dirty="0">
                <a:solidFill>
                  <a:schemeClr val="bg2">
                    <a:lumMod val="50000"/>
                  </a:schemeClr>
                </a:solidFill>
                <a:latin typeface="Arial" panose="020B0604020202020204" pitchFamily="34" charset="0"/>
                <a:cs typeface="Arial" panose="020B0604020202020204" pitchFamily="34" charset="0"/>
              </a:rPr>
              <a:t>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normAutofit/>
          </a:bodyPr>
          <a:lstStyle/>
          <a:p>
            <a:pPr algn="ctr"/>
            <a:r>
              <a:rPr lang="en-GB" b="1" i="1" u="sng" dirty="0">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8" y="1715138"/>
            <a:ext cx="7971883" cy="4092448"/>
          </a:xfrm>
        </p:spPr>
        <p:txBody>
          <a:bodyPr>
            <a:normAutofit fontScale="92500" lnSpcReduction="10000"/>
          </a:bodyPr>
          <a:lstStyle/>
          <a:p>
            <a:r>
              <a:rPr lang="en-GB" sz="3000" b="1" i="1" dirty="0">
                <a:solidFill>
                  <a:schemeClr val="bg2">
                    <a:lumMod val="50000"/>
                  </a:schemeClr>
                </a:solidFill>
                <a:latin typeface="Arial" panose="020B0604020202020204" pitchFamily="34" charset="0"/>
                <a:cs typeface="Arial" panose="020B0604020202020204" pitchFamily="34" charset="0"/>
              </a:rPr>
              <a:t>Introduction </a:t>
            </a:r>
          </a:p>
          <a:p>
            <a:r>
              <a:rPr lang="en-GB" sz="3000" b="1" i="1" dirty="0">
                <a:solidFill>
                  <a:schemeClr val="bg2">
                    <a:lumMod val="50000"/>
                  </a:schemeClr>
                </a:solidFill>
                <a:latin typeface="Arial" panose="020B0604020202020204" pitchFamily="34" charset="0"/>
                <a:cs typeface="Arial" panose="020B0604020202020204" pitchFamily="34" charset="0"/>
              </a:rPr>
              <a:t>Company background</a:t>
            </a:r>
          </a:p>
          <a:p>
            <a:r>
              <a:rPr lang="en-GB" sz="3000" b="1" i="1" dirty="0">
                <a:solidFill>
                  <a:schemeClr val="bg2">
                    <a:lumMod val="50000"/>
                  </a:schemeClr>
                </a:solidFill>
                <a:latin typeface="Arial" panose="020B0604020202020204" pitchFamily="34" charset="0"/>
                <a:cs typeface="Arial" panose="020B0604020202020204" pitchFamily="34" charset="0"/>
              </a:rPr>
              <a:t>Problem: nature and scope</a:t>
            </a:r>
          </a:p>
          <a:p>
            <a:r>
              <a:rPr lang="en-GB" sz="3000" b="1" i="1" dirty="0">
                <a:solidFill>
                  <a:schemeClr val="bg2">
                    <a:lumMod val="50000"/>
                  </a:schemeClr>
                </a:solidFill>
                <a:latin typeface="Arial" panose="020B0604020202020204" pitchFamily="34" charset="0"/>
                <a:cs typeface="Arial" panose="020B0604020202020204" pitchFamily="34" charset="0"/>
              </a:rPr>
              <a:t>PESTLE ANALYSIS: Green Haven Florists</a:t>
            </a:r>
          </a:p>
          <a:p>
            <a:r>
              <a:rPr lang="en-GB" sz="3000" b="1" i="1" dirty="0">
                <a:solidFill>
                  <a:schemeClr val="bg2">
                    <a:lumMod val="50000"/>
                  </a:schemeClr>
                </a:solidFill>
                <a:latin typeface="Arial" panose="020B0604020202020204" pitchFamily="34" charset="0"/>
                <a:cs typeface="Arial" panose="020B0604020202020204" pitchFamily="34" charset="0"/>
              </a:rPr>
              <a:t>Cause and effect analysis: Fishbone diagram</a:t>
            </a:r>
          </a:p>
          <a:p>
            <a:r>
              <a:rPr lang="en-GB" sz="3000" b="1" i="1" dirty="0">
                <a:solidFill>
                  <a:schemeClr val="bg2">
                    <a:lumMod val="50000"/>
                  </a:schemeClr>
                </a:solidFill>
                <a:latin typeface="Arial" panose="020B0604020202020204" pitchFamily="34" charset="0"/>
                <a:cs typeface="Arial" panose="020B0604020202020204" pitchFamily="34" charset="0"/>
              </a:rPr>
              <a:t>Conclusion</a:t>
            </a:r>
          </a:p>
          <a:p>
            <a:r>
              <a:rPr lang="en-GB" sz="3000" b="1" i="1" dirty="0">
                <a:solidFill>
                  <a:schemeClr val="bg2">
                    <a:lumMod val="50000"/>
                  </a:schemeClr>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474120" y="111005"/>
            <a:ext cx="3506788" cy="557784"/>
          </a:xfrm>
        </p:spPr>
        <p:txBody>
          <a:bodyPr>
            <a:noAutofit/>
          </a:bodyPr>
          <a:lstStyle/>
          <a:p>
            <a:r>
              <a:rPr lang="en-GB" sz="2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641551" y="668789"/>
            <a:ext cx="10763868" cy="5574695"/>
          </a:xfrm>
        </p:spPr>
        <p:txBody>
          <a:bodyPr>
            <a:normAutofit/>
          </a:bodyPr>
          <a:lstStyle/>
          <a:p>
            <a:pPr marL="342900" indent="-342900">
              <a:buFont typeface="Wingdings" panose="05000000000000000000" pitchFamily="2" charset="2"/>
              <a:buChar char="v"/>
            </a:pPr>
            <a:r>
              <a:rPr lang="en-GB" sz="2600" b="1" i="1" dirty="0">
                <a:solidFill>
                  <a:schemeClr val="bg2">
                    <a:lumMod val="50000"/>
                  </a:schemeClr>
                </a:solidFill>
                <a:latin typeface="Arial" panose="020B0604020202020204" pitchFamily="34" charset="0"/>
                <a:ea typeface="Roboto"/>
                <a:cs typeface="Arial" panose="020B0604020202020204" pitchFamily="34" charset="0"/>
              </a:rPr>
              <a:t>Green Haven Florists</a:t>
            </a:r>
            <a:r>
              <a:rPr lang="en-GB" sz="2600" dirty="0">
                <a:solidFill>
                  <a:schemeClr val="bg2">
                    <a:lumMod val="50000"/>
                  </a:schemeClr>
                </a:solidFill>
                <a:latin typeface="Arial" panose="020B0604020202020204" pitchFamily="34" charset="0"/>
                <a:ea typeface="Roboto"/>
                <a:cs typeface="Arial" panose="020B0604020202020204" pitchFamily="34" charset="0"/>
              </a:rPr>
              <a:t> is a small independent flower shop in Norwich, UK, founded in 2016 by Liam and Priya Patel.</a:t>
            </a:r>
          </a:p>
          <a:p>
            <a:pPr marL="342900" indent="-342900">
              <a:buFont typeface="Wingdings" panose="05000000000000000000" pitchFamily="2" charset="2"/>
              <a:buChar char="v"/>
            </a:pPr>
            <a:r>
              <a:rPr lang="en-GB" sz="2600" dirty="0">
                <a:solidFill>
                  <a:schemeClr val="bg2">
                    <a:lumMod val="50000"/>
                  </a:schemeClr>
                </a:solidFill>
                <a:latin typeface="Arial" panose="020B0604020202020204" pitchFamily="34" charset="0"/>
                <a:ea typeface="Roboto"/>
                <a:cs typeface="Arial" panose="020B0604020202020204" pitchFamily="34" charset="0"/>
              </a:rPr>
              <a:t>The business became known for bespoke floral arrangements, eco-friendly packaging, and strong community connections.</a:t>
            </a:r>
          </a:p>
          <a:p>
            <a:pPr marL="342900" indent="-342900">
              <a:buFont typeface="Wingdings" panose="05000000000000000000" pitchFamily="2" charset="2"/>
              <a:buChar char="v"/>
            </a:pPr>
            <a:r>
              <a:rPr lang="en-GB" sz="2600" dirty="0">
                <a:solidFill>
                  <a:schemeClr val="bg2">
                    <a:lumMod val="50000"/>
                  </a:schemeClr>
                </a:solidFill>
                <a:latin typeface="Arial" panose="020B0604020202020204" pitchFamily="34" charset="0"/>
                <a:ea typeface="Roboto"/>
                <a:cs typeface="Arial" panose="020B0604020202020204" pitchFamily="34" charset="0"/>
              </a:rPr>
              <a:t>Over the past year, the shop has experienced a drop in sales, meaning a decrease in the amount sold or revenue gene &amp; d between two periods.</a:t>
            </a:r>
          </a:p>
          <a:p>
            <a:pPr marL="342900" indent="-342900">
              <a:buFont typeface="Wingdings" panose="05000000000000000000" pitchFamily="2" charset="2"/>
              <a:buChar char="v"/>
            </a:pPr>
            <a:r>
              <a:rPr lang="en-GB" sz="2600" dirty="0">
                <a:solidFill>
                  <a:schemeClr val="bg2">
                    <a:lumMod val="50000"/>
                  </a:schemeClr>
                </a:solidFill>
                <a:latin typeface="Arial" panose="020B0604020202020204" pitchFamily="34" charset="0"/>
                <a:ea typeface="Roboto"/>
                <a:cs typeface="Arial" panose="020B0604020202020204" pitchFamily="34" charset="0"/>
              </a:rPr>
              <a:t>In the last 12 months, in-store sales have decreased by 30% due to reduced foot traffic, rising costs, and increasing competition from online flower delivery services.</a:t>
            </a:r>
          </a:p>
          <a:p>
            <a:r>
              <a:rPr lang="en-GB" sz="2600" u="sng" dirty="0">
                <a:solidFill>
                  <a:schemeClr val="bg2">
                    <a:lumMod val="50000"/>
                  </a:schemeClr>
                </a:solidFill>
                <a:latin typeface="Arial" panose="020B0604020202020204" pitchFamily="34" charset="0"/>
                <a:ea typeface="Roboto"/>
                <a:cs typeface="Arial" panose="020B0604020202020204" pitchFamily="34" charset="0"/>
              </a:rPr>
              <a:t>Understanding the causes of this decline is essential for developing strategies to improve business performance.</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825910" y="412954"/>
            <a:ext cx="9645445" cy="806246"/>
          </a:xfrm>
        </p:spPr>
        <p:txBody>
          <a:bodyPr>
            <a:normAutofit/>
          </a:bodyPr>
          <a:lstStyle/>
          <a:p>
            <a:pPr marL="0" marR="0" lvl="0" indent="0" algn="l" defTabSz="457200" rtl="0" eaLnBrk="1" fontAlgn="auto" latinLnBrk="0" hangingPunct="1">
              <a:lnSpc>
                <a:spcPct val="100000"/>
              </a:lnSpc>
              <a:spcBef>
                <a:spcPct val="20000"/>
              </a:spcBef>
              <a:spcAft>
                <a:spcPts val="600"/>
              </a:spcAft>
              <a:buClr>
                <a:prstClr val="white"/>
              </a:buClr>
              <a:buSzPct val="80000"/>
              <a:buFont typeface="Wingdings 3" panose="05040102010807070707" pitchFamily="18" charset="2"/>
              <a:buNone/>
              <a:tabLst/>
              <a:defRPr/>
            </a:pPr>
            <a:r>
              <a:rPr kumimoji="0" lang="en-GB" sz="3400" b="1" i="1" u="none" strike="noStrike" kern="1200" cap="none" spc="0" normalizeH="0" baseline="0" noProof="0" dirty="0">
                <a:ln>
                  <a:noFill/>
                </a:ln>
                <a:solidFill>
                  <a:srgbClr val="637052">
                    <a:lumMod val="75000"/>
                  </a:srgbClr>
                </a:solidFill>
                <a:effectLst/>
                <a:uLnTx/>
                <a:uFillTx/>
                <a:latin typeface="Century Gothic" panose="020B0502020202020204"/>
                <a:ea typeface="+mn-ea"/>
                <a:cs typeface="+mn-cs"/>
              </a:rPr>
              <a:t>Green Haven Florists </a:t>
            </a:r>
            <a:r>
              <a:rPr kumimoji="0" lang="en-GB" sz="2400" b="1" i="0" u="none" strike="noStrike" kern="1200" cap="none" spc="0" normalizeH="0" baseline="0" noProof="0" dirty="0">
                <a:ln>
                  <a:noFill/>
                </a:ln>
                <a:solidFill>
                  <a:srgbClr val="637052">
                    <a:lumMod val="75000"/>
                  </a:srgbClr>
                </a:solidFill>
                <a:effectLst/>
                <a:uLnTx/>
                <a:uFillTx/>
                <a:latin typeface="Century Gothic" panose="020B0502020202020204"/>
                <a:ea typeface="+mn-ea"/>
                <a:cs typeface="+mn-cs"/>
              </a:rPr>
              <a:t>- </a:t>
            </a:r>
            <a:r>
              <a:rPr lang="en-GB" sz="2400" b="1" u="sng" dirty="0">
                <a:latin typeface="Arial" panose="020B0604020202020204" pitchFamily="34" charset="0"/>
                <a:cs typeface="Arial" panose="020B0604020202020204" pitchFamily="34" charset="0"/>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560435" y="1435507"/>
            <a:ext cx="11042495" cy="4798142"/>
          </a:xfrm>
        </p:spPr>
        <p:txBody>
          <a:bodyPr anchor="ctr">
            <a:normAutofit lnSpcReduction="10000"/>
          </a:bodyPr>
          <a:lstStyle/>
          <a:p>
            <a:pPr marL="342900" indent="-342900">
              <a:buFont typeface="Wingdings" panose="05000000000000000000" pitchFamily="2" charset="2"/>
              <a:buChar char="v"/>
            </a:pPr>
            <a:r>
              <a:rPr lang="en-GB" sz="2200" b="1" i="1" u="sng" dirty="0">
                <a:solidFill>
                  <a:schemeClr val="bg2">
                    <a:lumMod val="50000"/>
                  </a:schemeClr>
                </a:solidFill>
                <a:latin typeface="Arial" panose="020B0604020202020204" pitchFamily="34" charset="0"/>
                <a:cs typeface="Arial" panose="020B0604020202020204" pitchFamily="34" charset="0"/>
              </a:rPr>
              <a:t>Founded:  </a:t>
            </a:r>
            <a:r>
              <a:rPr lang="en-GB" sz="2200" b="1" dirty="0">
                <a:solidFill>
                  <a:schemeClr val="bg2">
                    <a:lumMod val="50000"/>
                  </a:schemeClr>
                </a:solidFill>
                <a:latin typeface="Arial" panose="020B0604020202020204" pitchFamily="34" charset="0"/>
                <a:cs typeface="Arial" panose="020B0604020202020204" pitchFamily="34" charset="0"/>
              </a:rPr>
              <a:t>2016 in Norwich, UK </a:t>
            </a:r>
          </a:p>
          <a:p>
            <a:pPr marL="342900" indent="-342900">
              <a:buFont typeface="Wingdings" panose="05000000000000000000" pitchFamily="2" charset="2"/>
              <a:buChar char="v"/>
            </a:pPr>
            <a:r>
              <a:rPr lang="en-GB" sz="2200" b="1" i="1" u="sng" dirty="0">
                <a:solidFill>
                  <a:schemeClr val="bg2">
                    <a:lumMod val="50000"/>
                  </a:schemeClr>
                </a:solidFill>
                <a:latin typeface="Arial" panose="020B0604020202020204" pitchFamily="34" charset="0"/>
                <a:cs typeface="Arial" panose="020B0604020202020204" pitchFamily="34" charset="0"/>
              </a:rPr>
              <a:t>Owners: </a:t>
            </a:r>
            <a:r>
              <a:rPr lang="en-GB" sz="2200" b="1" dirty="0">
                <a:solidFill>
                  <a:schemeClr val="bg2">
                    <a:lumMod val="50000"/>
                  </a:schemeClr>
                </a:solidFill>
                <a:latin typeface="Arial" panose="020B0604020202020204" pitchFamily="34" charset="0"/>
                <a:cs typeface="Arial" panose="020B0604020202020204" pitchFamily="34" charset="0"/>
              </a:rPr>
              <a:t> Liam and Priya Patel</a:t>
            </a:r>
          </a:p>
          <a:p>
            <a:pPr marL="342900" indent="-342900">
              <a:buFont typeface="Wingdings" panose="05000000000000000000" pitchFamily="2" charset="2"/>
              <a:buChar char="v"/>
            </a:pPr>
            <a:r>
              <a:rPr lang="en-GB" sz="2200" b="1" i="1" u="sng" dirty="0">
                <a:solidFill>
                  <a:schemeClr val="bg2">
                    <a:lumMod val="50000"/>
                  </a:schemeClr>
                </a:solidFill>
                <a:latin typeface="Arial" panose="020B0604020202020204" pitchFamily="34" charset="0"/>
                <a:cs typeface="Arial" panose="020B0604020202020204" pitchFamily="34" charset="0"/>
              </a:rPr>
              <a:t>Sells:</a:t>
            </a:r>
            <a:r>
              <a:rPr lang="en-GB" sz="2200" b="1" dirty="0">
                <a:solidFill>
                  <a:schemeClr val="bg2">
                    <a:lumMod val="50000"/>
                  </a:schemeClr>
                </a:solidFill>
                <a:latin typeface="Arial" panose="020B0604020202020204" pitchFamily="34" charset="0"/>
                <a:cs typeface="Arial" panose="020B0604020202020204" pitchFamily="34" charset="0"/>
              </a:rPr>
              <a:t>  Provides flowers for walk-in customers, weddings, events, and corporate clients</a:t>
            </a:r>
          </a:p>
          <a:p>
            <a:pPr marL="342900" indent="-342900">
              <a:buFont typeface="Wingdings" panose="05000000000000000000" pitchFamily="2" charset="2"/>
              <a:buChar char="v"/>
            </a:pPr>
            <a:r>
              <a:rPr lang="en-GB" sz="2200" b="1" i="1" u="sng" dirty="0">
                <a:solidFill>
                  <a:schemeClr val="bg2">
                    <a:lumMod val="50000"/>
                  </a:schemeClr>
                </a:solidFill>
                <a:latin typeface="Arial" panose="020B0604020202020204" pitchFamily="34" charset="0"/>
                <a:cs typeface="Arial" panose="020B0604020202020204" pitchFamily="34" charset="0"/>
              </a:rPr>
              <a:t>Communication:</a:t>
            </a:r>
            <a:r>
              <a:rPr lang="en-GB" sz="2200" b="1" dirty="0">
                <a:solidFill>
                  <a:schemeClr val="bg2">
                    <a:lumMod val="50000"/>
                  </a:schemeClr>
                </a:solidFill>
                <a:latin typeface="Arial" panose="020B0604020202020204" pitchFamily="34" charset="0"/>
                <a:cs typeface="Arial" panose="020B0604020202020204" pitchFamily="34" charset="0"/>
              </a:rPr>
              <a:t>  Strong local community connections and loyal customer base</a:t>
            </a:r>
          </a:p>
          <a:p>
            <a:pPr marL="342900" marR="0" lvl="0" indent="-342900" algn="l" defTabSz="457200" rtl="0" eaLnBrk="1" fontAlgn="auto" latinLnBrk="0" hangingPunct="1">
              <a:lnSpc>
                <a:spcPct val="100000"/>
              </a:lnSpc>
              <a:spcBef>
                <a:spcPct val="20000"/>
              </a:spcBef>
              <a:spcAft>
                <a:spcPts val="600"/>
              </a:spcAft>
              <a:buClr>
                <a:prstClr val="white"/>
              </a:buClr>
              <a:buSzPct val="80000"/>
              <a:buFont typeface="Wingdings" panose="05000000000000000000" pitchFamily="2" charset="2"/>
              <a:buChar char="v"/>
              <a:tabLst/>
              <a:defRPr/>
            </a:pPr>
            <a:r>
              <a:rPr kumimoji="0" lang="en-GB" sz="2200" b="1" i="0" u="none" strike="noStrike" kern="1200" cap="none" spc="0" normalizeH="0" baseline="0" noProof="0" dirty="0">
                <a:ln>
                  <a:noFill/>
                </a:ln>
                <a:solidFill>
                  <a:srgbClr val="637052">
                    <a:lumMod val="50000"/>
                  </a:srgbClr>
                </a:solidFill>
                <a:effectLst/>
                <a:uLnTx/>
                <a:uFillTx/>
                <a:latin typeface="Arial" panose="020B0604020202020204" pitchFamily="34" charset="0"/>
                <a:ea typeface="+mn-ea"/>
                <a:cs typeface="Arial" panose="020B0604020202020204" pitchFamily="34" charset="0"/>
              </a:rPr>
              <a:t> </a:t>
            </a:r>
            <a:r>
              <a:rPr lang="en-GB" sz="2200" b="1" i="1" u="sng" dirty="0">
                <a:solidFill>
                  <a:srgbClr val="637052">
                    <a:lumMod val="50000"/>
                  </a:srgbClr>
                </a:solidFill>
                <a:latin typeface="Arial" panose="020B0604020202020204" pitchFamily="34" charset="0"/>
                <a:cs typeface="Arial" panose="020B0604020202020204" pitchFamily="34" charset="0"/>
              </a:rPr>
              <a:t>Ecology:  </a:t>
            </a:r>
            <a:r>
              <a:rPr kumimoji="0" lang="en-GB" sz="2200" b="1" i="0" u="none" strike="noStrike" kern="1200" cap="none" spc="0" normalizeH="0" baseline="0" noProof="0" dirty="0">
                <a:ln>
                  <a:noFill/>
                </a:ln>
                <a:solidFill>
                  <a:srgbClr val="637052">
                    <a:lumMod val="50000"/>
                  </a:srgbClr>
                </a:solidFill>
                <a:effectLst/>
                <a:uLnTx/>
                <a:uFillTx/>
                <a:latin typeface="Arial" panose="020B0604020202020204" pitchFamily="34" charset="0"/>
                <a:ea typeface="+mn-ea"/>
                <a:cs typeface="Arial" panose="020B0604020202020204" pitchFamily="34" charset="0"/>
              </a:rPr>
              <a:t>Uses eco-friendly packaging and locally sourced flowers</a:t>
            </a:r>
            <a:endParaRPr lang="en-GB" sz="2200" b="1" dirty="0">
              <a:solidFill>
                <a:schemeClr val="bg2">
                  <a:lumMod val="50000"/>
                </a:schemeClr>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200" b="1" dirty="0">
                <a:solidFill>
                  <a:schemeClr val="bg2">
                    <a:lumMod val="50000"/>
                  </a:schemeClr>
                </a:solidFill>
                <a:latin typeface="Arial" panose="020B0604020202020204" pitchFamily="34" charset="0"/>
                <a:cs typeface="Arial" panose="020B0604020202020204" pitchFamily="34" charset="0"/>
              </a:rPr>
              <a:t>Currently facing declining in-store sales, rising costs, and growing online competition</a:t>
            </a:r>
          </a:p>
          <a:p>
            <a:pPr marL="342900" marR="0" lvl="0" indent="-342900" defTabSz="457200" rtl="0" eaLnBrk="1" fontAlgn="auto" latinLnBrk="0" hangingPunct="1">
              <a:lnSpc>
                <a:spcPct val="100000"/>
              </a:lnSpc>
              <a:spcBef>
                <a:spcPct val="20000"/>
              </a:spcBef>
              <a:spcAft>
                <a:spcPts val="600"/>
              </a:spcAft>
              <a:buClr>
                <a:prstClr val="white"/>
              </a:buClr>
              <a:buSzPct val="80000"/>
              <a:buFont typeface="Wingdings" panose="05000000000000000000" pitchFamily="2" charset="2"/>
              <a:buChar char="v"/>
              <a:tabLst/>
              <a:defRPr/>
            </a:pPr>
            <a:r>
              <a:rPr kumimoji="0" lang="en-GB" sz="2200" b="1" i="0" u="none" strike="noStrike" kern="1200" cap="none" spc="0" normalizeH="0" baseline="0" noProof="0" dirty="0">
                <a:ln>
                  <a:noFill/>
                </a:ln>
                <a:solidFill>
                  <a:schemeClr val="bg2">
                    <a:lumMod val="50000"/>
                  </a:schemeClr>
                </a:solidFill>
                <a:effectLst/>
                <a:uLnTx/>
                <a:uFillTx/>
                <a:latin typeface="Arial" panose="020B0604020202020204" pitchFamily="34" charset="0"/>
                <a:cs typeface="Arial" panose="020B0604020202020204" pitchFamily="34" charset="0"/>
              </a:rPr>
              <a:t>Known for high-quality designs and personalised customer service</a:t>
            </a:r>
          </a:p>
          <a:p>
            <a:pPr marL="342900" marR="0" lvl="0" indent="-342900" defTabSz="457200" rtl="0" eaLnBrk="1" fontAlgn="auto" latinLnBrk="0" hangingPunct="1">
              <a:lnSpc>
                <a:spcPct val="100000"/>
              </a:lnSpc>
              <a:spcBef>
                <a:spcPct val="20000"/>
              </a:spcBef>
              <a:spcAft>
                <a:spcPts val="600"/>
              </a:spcAft>
              <a:buClr>
                <a:prstClr val="white"/>
              </a:buClr>
              <a:buSzPct val="80000"/>
              <a:buFont typeface="Wingdings" panose="05000000000000000000" pitchFamily="2" charset="2"/>
              <a:buChar char="v"/>
              <a:tabLst/>
              <a:defRPr/>
            </a:pPr>
            <a:r>
              <a:rPr kumimoji="0" lang="en-GB" sz="2200" b="1" i="0" u="none" strike="noStrike" kern="1200" cap="none" spc="0" normalizeH="0" baseline="0" noProof="0" dirty="0">
                <a:ln>
                  <a:noFill/>
                </a:ln>
                <a:solidFill>
                  <a:schemeClr val="bg2">
                    <a:lumMod val="50000"/>
                  </a:schemeClr>
                </a:solidFill>
                <a:effectLst/>
                <a:uLnTx/>
                <a:uFillTx/>
                <a:latin typeface="Arial" panose="020B0604020202020204" pitchFamily="34" charset="0"/>
                <a:cs typeface="Arial" panose="020B0604020202020204" pitchFamily="34" charset="0"/>
              </a:rPr>
              <a:t>Independent flower shop specialising in bespoke floral arrangements</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018942" y="235975"/>
            <a:ext cx="8590064" cy="993058"/>
          </a:xfrm>
        </p:spPr>
        <p:txBody>
          <a:bodyPr>
            <a:normAutofit fontScale="90000"/>
          </a:bodyPr>
          <a:lstStyle/>
          <a:p>
            <a:r>
              <a:rPr lang="en-GB" sz="3100" b="1" u="sng" dirty="0"/>
              <a:t>Problem: nature and scope </a:t>
            </a:r>
            <a:r>
              <a:rPr lang="en-GB" b="1" i="1" u="sng" dirty="0">
                <a:solidFill>
                  <a:schemeClr val="bg2">
                    <a:lumMod val="50000"/>
                  </a:schemeClr>
                </a:solidFill>
              </a:rPr>
              <a:t>5W2H</a:t>
            </a:r>
            <a:br>
              <a:rPr lang="en-GB" b="1" dirty="0">
                <a:solidFill>
                  <a:srgbClr val="FF0000"/>
                </a:solidFill>
              </a:rPr>
            </a:br>
            <a:endParaRPr lang="en-GB" b="1" dirty="0"/>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530943" y="776749"/>
            <a:ext cx="11297264" cy="5692878"/>
          </a:xfrm>
        </p:spPr>
        <p:txBody>
          <a:bodyPr>
            <a:normAutofit lnSpcReduction="10000"/>
          </a:bodyPr>
          <a:lstStyle/>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Who: </a:t>
            </a:r>
            <a:r>
              <a:rPr lang="en-GB" sz="2000" b="1" dirty="0">
                <a:solidFill>
                  <a:schemeClr val="tx1"/>
                </a:solidFill>
                <a:latin typeface="Arial" panose="020B0604020202020204" pitchFamily="34" charset="0"/>
                <a:ea typeface="+mn-lt"/>
                <a:cs typeface="Arial" panose="020B0604020202020204" pitchFamily="34" charset="0"/>
              </a:rPr>
              <a:t>Owners Liam &amp; Priya Patel, local customers, corporate &amp; wedding clients, new competitors.</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Where:</a:t>
            </a:r>
            <a:r>
              <a:rPr lang="en-GB" sz="2000" dirty="0">
                <a:solidFill>
                  <a:schemeClr val="tx1"/>
                </a:solidFill>
                <a:latin typeface="Arial" panose="020B0604020202020204" pitchFamily="34" charset="0"/>
                <a:ea typeface="+mn-lt"/>
                <a:cs typeface="Arial" panose="020B0604020202020204" pitchFamily="34" charset="0"/>
              </a:rPr>
              <a:t> </a:t>
            </a:r>
            <a:r>
              <a:rPr lang="en-GB" sz="2000" b="1" dirty="0">
                <a:solidFill>
                  <a:schemeClr val="tx1"/>
                </a:solidFill>
                <a:latin typeface="Arial" panose="020B0604020202020204" pitchFamily="34" charset="0"/>
                <a:ea typeface="+mn-lt"/>
                <a:cs typeface="Arial" panose="020B0604020202020204" pitchFamily="34" charset="0"/>
              </a:rPr>
              <a:t>Physical store on high street, Norwich, UK; online sales channel underdeveloped.</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When:</a:t>
            </a:r>
            <a:r>
              <a:rPr lang="en-GB" sz="2000" dirty="0">
                <a:solidFill>
                  <a:schemeClr val="tx1"/>
                </a:solidFill>
                <a:latin typeface="Arial" panose="020B0604020202020204" pitchFamily="34" charset="0"/>
                <a:ea typeface="+mn-lt"/>
                <a:cs typeface="Arial" panose="020B0604020202020204" pitchFamily="34" charset="0"/>
              </a:rPr>
              <a:t> </a:t>
            </a:r>
            <a:r>
              <a:rPr lang="en-GB" sz="2000" b="1" dirty="0">
                <a:solidFill>
                  <a:schemeClr val="tx1"/>
                </a:solidFill>
                <a:latin typeface="Arial" panose="020B0604020202020204" pitchFamily="34" charset="0"/>
                <a:ea typeface="+mn-lt"/>
                <a:cs typeface="Arial" panose="020B0604020202020204" pitchFamily="34" charset="0"/>
              </a:rPr>
              <a:t>Past 12 months; revenue decline ongoing.</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What: </a:t>
            </a:r>
            <a:r>
              <a:rPr lang="en-GB" sz="2000" b="1" dirty="0">
                <a:solidFill>
                  <a:schemeClr val="tx1"/>
                </a:solidFill>
                <a:latin typeface="Arial" panose="020B0604020202020204" pitchFamily="34" charset="0"/>
                <a:ea typeface="+mn-lt"/>
                <a:cs typeface="Arial" panose="020B0604020202020204" pitchFamily="34" charset="0"/>
              </a:rPr>
              <a:t>30% decline in in-store sales; reduced foot traffic; profitability issues.</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Why:</a:t>
            </a:r>
            <a:r>
              <a:rPr lang="en-GB" sz="2000" dirty="0">
                <a:solidFill>
                  <a:schemeClr val="tx1"/>
                </a:solidFill>
                <a:latin typeface="Arial" panose="020B0604020202020204" pitchFamily="34" charset="0"/>
                <a:ea typeface="+mn-lt"/>
                <a:cs typeface="Arial" panose="020B0604020202020204" pitchFamily="34" charset="0"/>
              </a:rPr>
              <a:t> </a:t>
            </a:r>
            <a:r>
              <a:rPr lang="en-GB" sz="2000" b="1" dirty="0">
                <a:solidFill>
                  <a:schemeClr val="tx1"/>
                </a:solidFill>
                <a:latin typeface="Arial" panose="020B0604020202020204" pitchFamily="34" charset="0"/>
                <a:ea typeface="+mn-lt"/>
                <a:cs typeface="Arial" panose="020B0604020202020204" pitchFamily="34" charset="0"/>
              </a:rPr>
              <a:t>Rising costs, supply chain issues, outdated website, weak digital marketing, increased competition (online &amp; local).</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How:</a:t>
            </a:r>
            <a:r>
              <a:rPr lang="en-GB" sz="2000" dirty="0">
                <a:solidFill>
                  <a:schemeClr val="tx1"/>
                </a:solidFill>
                <a:latin typeface="Arial" panose="020B0604020202020204" pitchFamily="34" charset="0"/>
                <a:ea typeface="+mn-lt"/>
                <a:cs typeface="Arial" panose="020B0604020202020204" pitchFamily="34" charset="0"/>
              </a:rPr>
              <a:t> </a:t>
            </a:r>
            <a:r>
              <a:rPr lang="en-GB" sz="2000" b="1" dirty="0">
                <a:solidFill>
                  <a:schemeClr val="tx1"/>
                </a:solidFill>
                <a:latin typeface="Arial" panose="020B0604020202020204" pitchFamily="34" charset="0"/>
                <a:ea typeface="+mn-lt"/>
                <a:cs typeface="Arial" panose="020B0604020202020204" pitchFamily="34" charset="0"/>
              </a:rPr>
              <a:t>Fewer walk-ins, higher expenses for flowers &amp; eco-packaging, competitors capturing online demand.</a:t>
            </a:r>
          </a:p>
          <a:p>
            <a:pPr algn="just">
              <a:lnSpc>
                <a:spcPct val="150000"/>
              </a:lnSpc>
            </a:pPr>
            <a:r>
              <a:rPr lang="en-GB" sz="2000" b="1" i="1" u="sng" dirty="0">
                <a:solidFill>
                  <a:schemeClr val="bg2">
                    <a:lumMod val="50000"/>
                  </a:schemeClr>
                </a:solidFill>
                <a:latin typeface="Arial" panose="020B0604020202020204" pitchFamily="34" charset="0"/>
                <a:ea typeface="+mn-lt"/>
                <a:cs typeface="Arial" panose="020B0604020202020204" pitchFamily="34" charset="0"/>
              </a:rPr>
              <a:t>How much: </a:t>
            </a:r>
            <a:r>
              <a:rPr lang="en-GB" sz="2000" b="1" dirty="0">
                <a:solidFill>
                  <a:schemeClr val="tx1"/>
                </a:solidFill>
                <a:latin typeface="Arial" panose="020B0604020202020204" pitchFamily="34" charset="0"/>
                <a:ea typeface="+mn-lt"/>
                <a:cs typeface="Arial" panose="020B0604020202020204" pitchFamily="34" charset="0"/>
              </a:rPr>
              <a:t>30% drop in store sales; 2 new local competitors; online sales insufficient to offset losses.</a:t>
            </a:r>
          </a:p>
        </p:txBody>
      </p:sp>
      <p:sp>
        <p:nvSpPr>
          <p:cNvPr id="4" name="TextBox 3">
            <a:extLst>
              <a:ext uri="{FF2B5EF4-FFF2-40B4-BE49-F238E27FC236}">
                <a16:creationId xmlns:a16="http://schemas.microsoft.com/office/drawing/2014/main" id="{0521DA4A-F2F4-FB79-40B8-005FA9BF2086}"/>
              </a:ext>
            </a:extLst>
          </p:cNvPr>
          <p:cNvSpPr txBox="1"/>
          <p:nvPr/>
        </p:nvSpPr>
        <p:spPr>
          <a:xfrm>
            <a:off x="8219768" y="6154994"/>
            <a:ext cx="3126658" cy="338554"/>
          </a:xfrm>
          <a:prstGeom prst="rect">
            <a:avLst/>
          </a:prstGeom>
          <a:noFill/>
        </p:spPr>
        <p:txBody>
          <a:bodyPr wrap="square" rtlCol="0">
            <a:spAutoFit/>
          </a:bodyPr>
          <a:lstStyle/>
          <a:p>
            <a:r>
              <a:rPr lang="en-GB" sz="1600" dirty="0">
                <a:solidFill>
                  <a:schemeClr val="tx2">
                    <a:lumMod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(Toyoda S., 1930)</a:t>
            </a:r>
            <a:endParaRPr lang="en-GB" sz="1600" dirty="0">
              <a:solidFill>
                <a:schemeClr val="tx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5" y="137651"/>
            <a:ext cx="9255666" cy="1111045"/>
          </a:xfrm>
        </p:spPr>
        <p:txBody>
          <a:bodyPr>
            <a:normAutofit fontScale="90000"/>
          </a:bodyPr>
          <a:lstStyle/>
          <a:p>
            <a:r>
              <a:rPr lang="en-GB" b="1" u="sng" dirty="0">
                <a:effectLst>
                  <a:outerShdw blurRad="38100" dist="38100" dir="2700000" algn="tl">
                    <a:srgbClr val="000000">
                      <a:alpha val="43137"/>
                    </a:srgbClr>
                  </a:outerShdw>
                </a:effectLst>
              </a:rPr>
              <a:t>PESTLE</a:t>
            </a:r>
            <a:r>
              <a:rPr lang="en-GB" b="1" u="sng" dirty="0"/>
              <a:t>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540776" y="1101212"/>
            <a:ext cx="11248102" cy="6164827"/>
          </a:xfrm>
        </p:spPr>
        <p:txBody>
          <a:bodyPr>
            <a:noAutofit/>
          </a:bodyPr>
          <a:lstStyle/>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t>
            </a:r>
            <a:r>
              <a:rPr lang="en-GB" sz="2200" b="1" i="1" dirty="0">
                <a:solidFill>
                  <a:schemeClr val="bg2">
                    <a:lumMod val="50000"/>
                  </a:schemeClr>
                </a:solidFill>
                <a:latin typeface="Arial" panose="020B0604020202020204" pitchFamily="34" charset="0"/>
                <a:cs typeface="Arial" panose="020B0604020202020204" pitchFamily="34" charset="0"/>
              </a:rPr>
              <a:t>OLITICAL</a:t>
            </a:r>
            <a:r>
              <a:rPr lang="en-GB" sz="2200" b="1" dirty="0">
                <a:solidFill>
                  <a:schemeClr val="bg2">
                    <a:lumMod val="50000"/>
                  </a:schemeClr>
                </a:solidFill>
                <a:latin typeface="Arial" panose="020B0604020202020204" pitchFamily="34" charset="0"/>
                <a:cs typeface="Arial" panose="020B0604020202020204" pitchFamily="34" charset="0"/>
              </a:rPr>
              <a:t> :</a:t>
            </a:r>
            <a:r>
              <a:rPr lang="en-GB" sz="2100" b="1" dirty="0">
                <a:solidFill>
                  <a:schemeClr val="bg2">
                    <a:lumMod val="50000"/>
                  </a:schemeClr>
                </a:solidFill>
                <a:latin typeface="Arial" panose="020B0604020202020204" pitchFamily="34" charset="0"/>
                <a:cs typeface="Arial" panose="020B0604020202020204" pitchFamily="34" charset="0"/>
              </a:rPr>
              <a:t>Brexit-related import regulations may affect flower supply; local business support policies limited.</a:t>
            </a:r>
          </a:p>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sz="2200" b="1" i="1" dirty="0">
                <a:solidFill>
                  <a:schemeClr val="bg2">
                    <a:lumMod val="50000"/>
                  </a:schemeClr>
                </a:solidFill>
                <a:latin typeface="Arial" panose="020B0604020202020204" pitchFamily="34" charset="0"/>
                <a:cs typeface="Arial" panose="020B0604020202020204" pitchFamily="34" charset="0"/>
              </a:rPr>
              <a:t>CONOMIC</a:t>
            </a:r>
            <a:r>
              <a:rPr lang="en-GB" sz="2200" b="1" dirty="0">
                <a:solidFill>
                  <a:schemeClr val="bg2">
                    <a:lumMod val="50000"/>
                  </a:schemeClr>
                </a:solidFill>
                <a:latin typeface="Arial" panose="020B0604020202020204" pitchFamily="34" charset="0"/>
                <a:cs typeface="Arial" panose="020B0604020202020204" pitchFamily="34" charset="0"/>
              </a:rPr>
              <a:t> :</a:t>
            </a:r>
            <a:r>
              <a:rPr lang="en-GB" sz="2100" b="1" dirty="0">
                <a:solidFill>
                  <a:schemeClr val="bg2">
                    <a:lumMod val="50000"/>
                  </a:schemeClr>
                </a:solidFill>
                <a:latin typeface="Arial" panose="020B0604020202020204" pitchFamily="34" charset="0"/>
                <a:cs typeface="Arial" panose="020B0604020202020204" pitchFamily="34" charset="0"/>
              </a:rPr>
              <a:t>Rising inflation and supply chain disruptions increase flower costs; decreased disposable income affects sales.</a:t>
            </a:r>
          </a:p>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GB" sz="2200" b="1" i="1" dirty="0">
                <a:solidFill>
                  <a:schemeClr val="bg2">
                    <a:lumMod val="50000"/>
                  </a:schemeClr>
                </a:solidFill>
                <a:latin typeface="Arial" panose="020B0604020202020204" pitchFamily="34" charset="0"/>
                <a:cs typeface="Arial" panose="020B0604020202020204" pitchFamily="34" charset="0"/>
              </a:rPr>
              <a:t>OCIAL</a:t>
            </a:r>
            <a:r>
              <a:rPr lang="en-GB" sz="2200" b="1" dirty="0">
                <a:solidFill>
                  <a:schemeClr val="bg2">
                    <a:lumMod val="50000"/>
                  </a:schemeClr>
                </a:solidFill>
                <a:latin typeface="Arial" panose="020B0604020202020204" pitchFamily="34" charset="0"/>
                <a:cs typeface="Arial" panose="020B0604020202020204" pitchFamily="34" charset="0"/>
              </a:rPr>
              <a:t> :</a:t>
            </a:r>
            <a:r>
              <a:rPr lang="en-GB" sz="2100" b="1" dirty="0">
                <a:solidFill>
                  <a:schemeClr val="bg2">
                    <a:lumMod val="50000"/>
                  </a:schemeClr>
                </a:solidFill>
                <a:latin typeface="Arial" panose="020B0604020202020204" pitchFamily="34" charset="0"/>
                <a:cs typeface="Arial" panose="020B0604020202020204" pitchFamily="34" charset="0"/>
              </a:rPr>
              <a:t>Shift towards online shopping; demand for sustainable and eco-friendly products; changing customer preferences for convenience.</a:t>
            </a:r>
          </a:p>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sz="2200" b="1" i="1" dirty="0">
                <a:solidFill>
                  <a:schemeClr val="bg2">
                    <a:lumMod val="50000"/>
                  </a:schemeClr>
                </a:solidFill>
                <a:latin typeface="Arial" panose="020B0604020202020204" pitchFamily="34" charset="0"/>
                <a:cs typeface="Arial" panose="020B0604020202020204" pitchFamily="34" charset="0"/>
              </a:rPr>
              <a:t>ECHNOLOGICAL</a:t>
            </a:r>
            <a:r>
              <a:rPr lang="en-GB" sz="2200" b="1" dirty="0">
                <a:solidFill>
                  <a:schemeClr val="bg2">
                    <a:lumMod val="50000"/>
                  </a:schemeClr>
                </a:solidFill>
                <a:latin typeface="Arial" panose="020B0604020202020204" pitchFamily="34" charset="0"/>
                <a:cs typeface="Arial" panose="020B0604020202020204" pitchFamily="34" charset="0"/>
              </a:rPr>
              <a:t> :</a:t>
            </a:r>
            <a:r>
              <a:rPr lang="en-GB" sz="2100" b="1" dirty="0">
                <a:solidFill>
                  <a:schemeClr val="bg2">
                    <a:lumMod val="50000"/>
                  </a:schemeClr>
                </a:solidFill>
                <a:latin typeface="Arial" panose="020B0604020202020204" pitchFamily="34" charset="0"/>
                <a:cs typeface="Arial" panose="020B0604020202020204" pitchFamily="34" charset="0"/>
              </a:rPr>
              <a:t>Outdated website; limited digital marketing; competitors leveraging Instagram &amp; e-commerce effectively.</a:t>
            </a:r>
          </a:p>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GB" sz="2200" b="1" i="1" dirty="0">
                <a:solidFill>
                  <a:schemeClr val="bg2">
                    <a:lumMod val="50000"/>
                  </a:schemeClr>
                </a:solidFill>
                <a:latin typeface="Arial" panose="020B0604020202020204" pitchFamily="34" charset="0"/>
                <a:cs typeface="Arial" panose="020B0604020202020204" pitchFamily="34" charset="0"/>
              </a:rPr>
              <a:t>EGAL</a:t>
            </a:r>
            <a:r>
              <a:rPr lang="en-GB" sz="2200" b="1" dirty="0">
                <a:solidFill>
                  <a:schemeClr val="bg2">
                    <a:lumMod val="50000"/>
                  </a:schemeClr>
                </a:solidFill>
                <a:latin typeface="Arial" panose="020B0604020202020204" pitchFamily="34" charset="0"/>
                <a:cs typeface="Arial" panose="020B0604020202020204" pitchFamily="34" charset="0"/>
              </a:rPr>
              <a:t> :</a:t>
            </a:r>
            <a:r>
              <a:rPr lang="en-GB" sz="2100" b="1" dirty="0">
                <a:solidFill>
                  <a:schemeClr val="bg2">
                    <a:lumMod val="50000"/>
                  </a:schemeClr>
                </a:solidFill>
                <a:latin typeface="Arial" panose="020B0604020202020204" pitchFamily="34" charset="0"/>
                <a:cs typeface="Arial" panose="020B0604020202020204" pitchFamily="34" charset="0"/>
              </a:rPr>
              <a:t>Compliance with packaging and environmental regulations; employment laws for small business staff.</a:t>
            </a:r>
          </a:p>
          <a:p>
            <a:pPr marL="285750" indent="-285750">
              <a:buFont typeface="Wingdings" panose="05000000000000000000" pitchFamily="2" charset="2"/>
              <a:buChar char="v"/>
            </a:pPr>
            <a:r>
              <a:rPr lang="en-GB" sz="2200" b="1" i="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sz="2200" b="1" i="1" dirty="0">
                <a:solidFill>
                  <a:schemeClr val="bg2">
                    <a:lumMod val="50000"/>
                  </a:schemeClr>
                </a:solidFill>
                <a:latin typeface="Arial" panose="020B0604020202020204" pitchFamily="34" charset="0"/>
                <a:cs typeface="Arial" panose="020B0604020202020204" pitchFamily="34" charset="0"/>
              </a:rPr>
              <a:t>NVIRONMENTAL :</a:t>
            </a:r>
            <a:r>
              <a:rPr lang="en-GB" sz="2100" b="1" dirty="0">
                <a:solidFill>
                  <a:schemeClr val="bg2">
                    <a:lumMod val="50000"/>
                  </a:schemeClr>
                </a:solidFill>
                <a:latin typeface="Arial" panose="020B0604020202020204" pitchFamily="34" charset="0"/>
                <a:cs typeface="Arial" panose="020B0604020202020204" pitchFamily="34" charset="0"/>
              </a:rPr>
              <a:t>Commitment to biodegradable packaging and local flowers increases costs; eco-conscious consumers expect sustainability.</a:t>
            </a:r>
          </a:p>
        </p:txBody>
      </p:sp>
      <p:sp>
        <p:nvSpPr>
          <p:cNvPr id="5" name="TextBox 4">
            <a:extLst>
              <a:ext uri="{FF2B5EF4-FFF2-40B4-BE49-F238E27FC236}">
                <a16:creationId xmlns:a16="http://schemas.microsoft.com/office/drawing/2014/main" id="{FBD9E97D-2DF7-EC77-1FA3-66F16171DBEF}"/>
              </a:ext>
            </a:extLst>
          </p:cNvPr>
          <p:cNvSpPr txBox="1"/>
          <p:nvPr/>
        </p:nvSpPr>
        <p:spPr>
          <a:xfrm>
            <a:off x="4277031" y="6046837"/>
            <a:ext cx="2871021"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2">
                    <a:lumMod val="10000"/>
                  </a:schemeClr>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(Del Marmol T., 2015)</a:t>
            </a:r>
            <a:endParaRPr kumimoji="0" lang="en-GB" sz="1600" b="0" i="0" u="none" strike="noStrike" kern="1200" cap="none" spc="0" normalizeH="0" baseline="0" noProof="0" dirty="0">
              <a:ln>
                <a:noFill/>
              </a:ln>
              <a:solidFill>
                <a:schemeClr val="tx2">
                  <a:lumMod val="10000"/>
                </a:scheme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1511F85B-5967-428B-BE8B-819A79813D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fish moving against the direction of a school of white fish">
            <a:extLst>
              <a:ext uri="{FF2B5EF4-FFF2-40B4-BE49-F238E27FC236}">
                <a16:creationId xmlns:a16="http://schemas.microsoft.com/office/drawing/2014/main" id="{409B39CC-3FD0-12B1-D3CB-C17E47DBC4E6}"/>
              </a:ext>
            </a:extLst>
          </p:cNvPr>
          <p:cNvPicPr>
            <a:picLocks noChangeAspect="1"/>
          </p:cNvPicPr>
          <p:nvPr/>
        </p:nvPicPr>
        <p:blipFill>
          <a:blip r:embed="rId2">
            <a:grayscl/>
          </a:blip>
          <a:srcRect t="5159" b="10572"/>
          <a:stretch>
            <a:fillRect/>
          </a:stretch>
        </p:blipFill>
        <p:spPr>
          <a:xfrm>
            <a:off x="4752790" y="27541"/>
            <a:ext cx="7438747" cy="3888062"/>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
        <p:nvSpPr>
          <p:cNvPr id="36" name="Snip Diagonal Corner Rectangle 6">
            <a:extLst>
              <a:ext uri="{FF2B5EF4-FFF2-40B4-BE49-F238E27FC236}">
                <a16:creationId xmlns:a16="http://schemas.microsoft.com/office/drawing/2014/main" id="{28DA8D05-CF65-4382-8BF4-2A08754DB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gradFill>
            <a:gsLst>
              <a:gs pos="2000">
                <a:schemeClr val="dk2">
                  <a:tint val="97000"/>
                  <a:hueMod val="92000"/>
                  <a:satMod val="169000"/>
                  <a:lumMod val="164000"/>
                  <a:alpha val="79000"/>
                </a:schemeClr>
              </a:gs>
              <a:gs pos="100000">
                <a:schemeClr val="dk2">
                  <a:shade val="96000"/>
                  <a:satMod val="120000"/>
                  <a:lumMod val="90000"/>
                  <a:alpha val="88000"/>
                </a:schemeClr>
              </a:gs>
            </a:gsLst>
          </a:gradFill>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956619" y="160592"/>
            <a:ext cx="7472516" cy="1102953"/>
          </a:xfrm>
        </p:spPr>
        <p:txBody>
          <a:bodyPr vert="horz" lIns="91440" tIns="45720" rIns="91440" bIns="45720" rtlCol="0" anchor="b">
            <a:normAutofit/>
          </a:bodyPr>
          <a:lstStyle/>
          <a:p>
            <a:pPr algn="ctr"/>
            <a:r>
              <a:rPr lang="en-US" sz="2000" b="1" u="sng"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and effect analysis: </a:t>
            </a:r>
            <a:r>
              <a:rPr lang="en-US" sz="2200" b="1" u="sng" dirty="0">
                <a:solidFill>
                  <a:schemeClr val="bg2">
                    <a:lumMod val="50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Fishbone diagram</a:t>
            </a:r>
          </a:p>
          <a:p>
            <a:endParaRPr lang="en-US" sz="4800" dirty="0"/>
          </a:p>
        </p:txBody>
      </p:sp>
      <p:pic>
        <p:nvPicPr>
          <p:cNvPr id="22" name="Picture 21">
            <a:extLst>
              <a:ext uri="{FF2B5EF4-FFF2-40B4-BE49-F238E27FC236}">
                <a16:creationId xmlns:a16="http://schemas.microsoft.com/office/drawing/2014/main" id="{88830A6C-ABB5-3A41-184F-FAE50EAD2322}"/>
              </a:ext>
            </a:extLst>
          </p:cNvPr>
          <p:cNvPicPr>
            <a:picLocks noChangeAspect="1"/>
          </p:cNvPicPr>
          <p:nvPr/>
        </p:nvPicPr>
        <p:blipFill>
          <a:blip r:embed="rId3"/>
          <a:stretch>
            <a:fillRect/>
          </a:stretch>
        </p:blipFill>
        <p:spPr>
          <a:xfrm rot="415256">
            <a:off x="3593402" y="1926936"/>
            <a:ext cx="1140051" cy="1859441"/>
          </a:xfrm>
          <a:prstGeom prst="rect">
            <a:avLst/>
          </a:prstGeom>
        </p:spPr>
      </p:pic>
      <p:pic>
        <p:nvPicPr>
          <p:cNvPr id="23" name="Picture 22">
            <a:extLst>
              <a:ext uri="{FF2B5EF4-FFF2-40B4-BE49-F238E27FC236}">
                <a16:creationId xmlns:a16="http://schemas.microsoft.com/office/drawing/2014/main" id="{A4417762-A209-3168-535D-2BF243CA8468}"/>
              </a:ext>
            </a:extLst>
          </p:cNvPr>
          <p:cNvPicPr>
            <a:picLocks noChangeAspect="1"/>
          </p:cNvPicPr>
          <p:nvPr/>
        </p:nvPicPr>
        <p:blipFill>
          <a:blip r:embed="rId3"/>
          <a:stretch>
            <a:fillRect/>
          </a:stretch>
        </p:blipFill>
        <p:spPr>
          <a:xfrm rot="491614">
            <a:off x="6438513" y="1939907"/>
            <a:ext cx="1140051" cy="1845690"/>
          </a:xfrm>
          <a:prstGeom prst="rect">
            <a:avLst/>
          </a:prstGeom>
        </p:spPr>
      </p:pic>
      <p:pic>
        <p:nvPicPr>
          <p:cNvPr id="25" name="Picture 24">
            <a:extLst>
              <a:ext uri="{FF2B5EF4-FFF2-40B4-BE49-F238E27FC236}">
                <a16:creationId xmlns:a16="http://schemas.microsoft.com/office/drawing/2014/main" id="{E7388F47-E2EA-E890-2D92-77C4B3E36ECC}"/>
              </a:ext>
            </a:extLst>
          </p:cNvPr>
          <p:cNvPicPr>
            <a:picLocks noChangeAspect="1"/>
          </p:cNvPicPr>
          <p:nvPr/>
        </p:nvPicPr>
        <p:blipFill>
          <a:blip r:embed="rId3"/>
          <a:stretch>
            <a:fillRect/>
          </a:stretch>
        </p:blipFill>
        <p:spPr>
          <a:xfrm rot="14720281">
            <a:off x="524962" y="4060796"/>
            <a:ext cx="1140051" cy="1653892"/>
          </a:xfrm>
          <a:prstGeom prst="rect">
            <a:avLst/>
          </a:prstGeom>
        </p:spPr>
      </p:pic>
      <p:pic>
        <p:nvPicPr>
          <p:cNvPr id="27" name="Picture 26">
            <a:extLst>
              <a:ext uri="{FF2B5EF4-FFF2-40B4-BE49-F238E27FC236}">
                <a16:creationId xmlns:a16="http://schemas.microsoft.com/office/drawing/2014/main" id="{B917B459-51D9-3508-AA53-17715194278F}"/>
              </a:ext>
            </a:extLst>
          </p:cNvPr>
          <p:cNvPicPr>
            <a:picLocks noChangeAspect="1"/>
          </p:cNvPicPr>
          <p:nvPr/>
        </p:nvPicPr>
        <p:blipFill>
          <a:blip r:embed="rId3"/>
          <a:stretch>
            <a:fillRect/>
          </a:stretch>
        </p:blipFill>
        <p:spPr>
          <a:xfrm rot="21005171" flipV="1">
            <a:off x="3417890" y="4152240"/>
            <a:ext cx="1242350" cy="1535721"/>
          </a:xfrm>
          <a:prstGeom prst="rect">
            <a:avLst/>
          </a:prstGeom>
        </p:spPr>
      </p:pic>
      <p:pic>
        <p:nvPicPr>
          <p:cNvPr id="29" name="Picture 28">
            <a:extLst>
              <a:ext uri="{FF2B5EF4-FFF2-40B4-BE49-F238E27FC236}">
                <a16:creationId xmlns:a16="http://schemas.microsoft.com/office/drawing/2014/main" id="{866A9017-B118-17A0-67EA-C9BC880F2A5C}"/>
              </a:ext>
            </a:extLst>
          </p:cNvPr>
          <p:cNvPicPr>
            <a:picLocks noChangeAspect="1"/>
          </p:cNvPicPr>
          <p:nvPr/>
        </p:nvPicPr>
        <p:blipFill>
          <a:blip r:embed="rId3"/>
          <a:stretch>
            <a:fillRect/>
          </a:stretch>
        </p:blipFill>
        <p:spPr>
          <a:xfrm rot="14262692">
            <a:off x="6368203" y="4047109"/>
            <a:ext cx="1155833" cy="1885183"/>
          </a:xfrm>
          <a:prstGeom prst="rect">
            <a:avLst/>
          </a:prstGeom>
        </p:spPr>
      </p:pic>
      <p:grpSp>
        <p:nvGrpSpPr>
          <p:cNvPr id="38" name="Group 37">
            <a:extLst>
              <a:ext uri="{FF2B5EF4-FFF2-40B4-BE49-F238E27FC236}">
                <a16:creationId xmlns:a16="http://schemas.microsoft.com/office/drawing/2014/main" id="{E0C6252F-9468-4CFE-8A28-0DFE703FB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1344" y="9144"/>
            <a:ext cx="6080656" cy="6163733"/>
            <a:chOff x="6108170" y="8467"/>
            <a:chExt cx="6080656" cy="6163733"/>
          </a:xfrm>
        </p:grpSpPr>
        <p:cxnSp>
          <p:nvCxnSpPr>
            <p:cNvPr id="39" name="Straight Connector 38">
              <a:extLst>
                <a:ext uri="{FF2B5EF4-FFF2-40B4-BE49-F238E27FC236}">
                  <a16:creationId xmlns:a16="http://schemas.microsoft.com/office/drawing/2014/main" id="{F873F8F7-6FEE-4BB3-94A3-78B5C2FF1D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FF5B2264-1E71-4A5B-ABFC-2832FD78EC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C6E0A76D-9460-46B8-BD58-9E9BF9CEB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47E3790F-67C5-42CD-B933-75C6F3250A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4EF3C2C4-F6BB-4D14-8577-3649162D0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2" name="Arrow: Right 11">
            <a:extLst>
              <a:ext uri="{FF2B5EF4-FFF2-40B4-BE49-F238E27FC236}">
                <a16:creationId xmlns:a16="http://schemas.microsoft.com/office/drawing/2014/main" id="{DC16DF90-767E-8D02-DADF-06A1E0660F32}"/>
              </a:ext>
            </a:extLst>
          </p:cNvPr>
          <p:cNvSpPr/>
          <p:nvPr/>
        </p:nvSpPr>
        <p:spPr>
          <a:xfrm>
            <a:off x="485851" y="3840972"/>
            <a:ext cx="9270718" cy="180639"/>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D95D4E9-5C84-9DD9-8EC6-856C2A3C593D}"/>
              </a:ext>
            </a:extLst>
          </p:cNvPr>
          <p:cNvSpPr/>
          <p:nvPr/>
        </p:nvSpPr>
        <p:spPr>
          <a:xfrm>
            <a:off x="9768739" y="3057833"/>
            <a:ext cx="2147957" cy="14158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t>DECLINE IN SALES AND PROFITABILITY</a:t>
            </a:r>
          </a:p>
        </p:txBody>
      </p:sp>
      <p:sp>
        <p:nvSpPr>
          <p:cNvPr id="21" name="Arrow: Down 20">
            <a:extLst>
              <a:ext uri="{FF2B5EF4-FFF2-40B4-BE49-F238E27FC236}">
                <a16:creationId xmlns:a16="http://schemas.microsoft.com/office/drawing/2014/main" id="{EC4E58E9-CCA7-66A2-629A-8F4D4413B804}"/>
              </a:ext>
            </a:extLst>
          </p:cNvPr>
          <p:cNvSpPr/>
          <p:nvPr/>
        </p:nvSpPr>
        <p:spPr>
          <a:xfrm rot="20425327">
            <a:off x="1221679" y="1746287"/>
            <a:ext cx="182320" cy="2087221"/>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1" name="Rectangle 30">
            <a:extLst>
              <a:ext uri="{FF2B5EF4-FFF2-40B4-BE49-F238E27FC236}">
                <a16:creationId xmlns:a16="http://schemas.microsoft.com/office/drawing/2014/main" id="{0AB75252-7236-379C-B9AE-27B8F0A232F4}"/>
              </a:ext>
            </a:extLst>
          </p:cNvPr>
          <p:cNvSpPr/>
          <p:nvPr/>
        </p:nvSpPr>
        <p:spPr>
          <a:xfrm>
            <a:off x="245807" y="823275"/>
            <a:ext cx="1920835" cy="85598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SERVICE</a:t>
            </a:r>
          </a:p>
        </p:txBody>
      </p:sp>
      <p:sp>
        <p:nvSpPr>
          <p:cNvPr id="33" name="Rectangle 32">
            <a:extLst>
              <a:ext uri="{FF2B5EF4-FFF2-40B4-BE49-F238E27FC236}">
                <a16:creationId xmlns:a16="http://schemas.microsoft.com/office/drawing/2014/main" id="{33D26829-DBDA-0F76-874D-8A34C92D5064}"/>
              </a:ext>
            </a:extLst>
          </p:cNvPr>
          <p:cNvSpPr/>
          <p:nvPr/>
        </p:nvSpPr>
        <p:spPr>
          <a:xfrm>
            <a:off x="3028338" y="835297"/>
            <a:ext cx="1721278" cy="9223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latin typeface="Arial" panose="020B0604020202020204" pitchFamily="34" charset="0"/>
                <a:cs typeface="Arial" panose="020B0604020202020204" pitchFamily="34" charset="0"/>
              </a:rPr>
              <a:t>PEOPLE</a:t>
            </a:r>
          </a:p>
        </p:txBody>
      </p:sp>
      <p:sp>
        <p:nvSpPr>
          <p:cNvPr id="35" name="Rectangle 34">
            <a:extLst>
              <a:ext uri="{FF2B5EF4-FFF2-40B4-BE49-F238E27FC236}">
                <a16:creationId xmlns:a16="http://schemas.microsoft.com/office/drawing/2014/main" id="{61B8FDFA-8885-87C9-77F4-91E971661340}"/>
              </a:ext>
            </a:extLst>
          </p:cNvPr>
          <p:cNvSpPr/>
          <p:nvPr/>
        </p:nvSpPr>
        <p:spPr>
          <a:xfrm>
            <a:off x="6239523" y="878089"/>
            <a:ext cx="1812149" cy="90216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PRODUCTS</a:t>
            </a:r>
          </a:p>
        </p:txBody>
      </p:sp>
      <p:sp>
        <p:nvSpPr>
          <p:cNvPr id="37" name="Rectangle 36">
            <a:extLst>
              <a:ext uri="{FF2B5EF4-FFF2-40B4-BE49-F238E27FC236}">
                <a16:creationId xmlns:a16="http://schemas.microsoft.com/office/drawing/2014/main" id="{03C96C81-9958-8E76-0BB7-757AE12F925E}"/>
              </a:ext>
            </a:extLst>
          </p:cNvPr>
          <p:cNvSpPr/>
          <p:nvPr/>
        </p:nvSpPr>
        <p:spPr>
          <a:xfrm>
            <a:off x="347820" y="5729810"/>
            <a:ext cx="1659381" cy="7675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PLACE</a:t>
            </a:r>
          </a:p>
        </p:txBody>
      </p:sp>
      <p:sp>
        <p:nvSpPr>
          <p:cNvPr id="44" name="Rectangle 43">
            <a:extLst>
              <a:ext uri="{FF2B5EF4-FFF2-40B4-BE49-F238E27FC236}">
                <a16:creationId xmlns:a16="http://schemas.microsoft.com/office/drawing/2014/main" id="{9B3E257C-F5C5-FBDA-46D1-BD33FF82E963}"/>
              </a:ext>
            </a:extLst>
          </p:cNvPr>
          <p:cNvSpPr/>
          <p:nvPr/>
        </p:nvSpPr>
        <p:spPr>
          <a:xfrm>
            <a:off x="2997404" y="5736821"/>
            <a:ext cx="1882033" cy="7604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COMPETITION</a:t>
            </a:r>
          </a:p>
        </p:txBody>
      </p:sp>
      <p:sp>
        <p:nvSpPr>
          <p:cNvPr id="45" name="Rectangle 44">
            <a:extLst>
              <a:ext uri="{FF2B5EF4-FFF2-40B4-BE49-F238E27FC236}">
                <a16:creationId xmlns:a16="http://schemas.microsoft.com/office/drawing/2014/main" id="{1EAC8C13-744A-A97E-9C01-F474BB1EB285}"/>
              </a:ext>
            </a:extLst>
          </p:cNvPr>
          <p:cNvSpPr/>
          <p:nvPr/>
        </p:nvSpPr>
        <p:spPr>
          <a:xfrm>
            <a:off x="6115147" y="5706313"/>
            <a:ext cx="1720111" cy="78483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ECONOMIC FACTORS</a:t>
            </a:r>
          </a:p>
        </p:txBody>
      </p:sp>
      <p:pic>
        <p:nvPicPr>
          <p:cNvPr id="49" name="Graphic 48" descr="Arrow Right with solid fill">
            <a:extLst>
              <a:ext uri="{FF2B5EF4-FFF2-40B4-BE49-F238E27FC236}">
                <a16:creationId xmlns:a16="http://schemas.microsoft.com/office/drawing/2014/main" id="{E52AE66E-CEAD-3843-B410-921DDBBB901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1130707" y="1770220"/>
            <a:ext cx="412958" cy="510866"/>
          </a:xfrm>
          <a:prstGeom prst="rect">
            <a:avLst/>
          </a:prstGeom>
        </p:spPr>
      </p:pic>
      <p:pic>
        <p:nvPicPr>
          <p:cNvPr id="53" name="Graphic 52" descr="Arrow Right with solid fill">
            <a:extLst>
              <a:ext uri="{FF2B5EF4-FFF2-40B4-BE49-F238E27FC236}">
                <a16:creationId xmlns:a16="http://schemas.microsoft.com/office/drawing/2014/main" id="{A47BD8C5-C6FA-7D90-C5C0-F343E81377A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H="1">
            <a:off x="6820943" y="1908766"/>
            <a:ext cx="404092" cy="569545"/>
          </a:xfrm>
          <a:prstGeom prst="rect">
            <a:avLst/>
          </a:prstGeom>
        </p:spPr>
      </p:pic>
      <p:pic>
        <p:nvPicPr>
          <p:cNvPr id="54" name="Picture 53">
            <a:extLst>
              <a:ext uri="{FF2B5EF4-FFF2-40B4-BE49-F238E27FC236}">
                <a16:creationId xmlns:a16="http://schemas.microsoft.com/office/drawing/2014/main" id="{5E6D89A3-CCAA-118D-49A4-419D562DE0C5}"/>
              </a:ext>
            </a:extLst>
          </p:cNvPr>
          <p:cNvPicPr>
            <a:picLocks noChangeAspect="1"/>
          </p:cNvPicPr>
          <p:nvPr/>
        </p:nvPicPr>
        <p:blipFill>
          <a:blip r:embed="rId6"/>
          <a:stretch>
            <a:fillRect/>
          </a:stretch>
        </p:blipFill>
        <p:spPr>
          <a:xfrm flipH="1">
            <a:off x="4314232" y="2630765"/>
            <a:ext cx="400651" cy="568726"/>
          </a:xfrm>
          <a:prstGeom prst="rect">
            <a:avLst/>
          </a:prstGeom>
        </p:spPr>
      </p:pic>
      <p:pic>
        <p:nvPicPr>
          <p:cNvPr id="55" name="Picture 54">
            <a:extLst>
              <a:ext uri="{FF2B5EF4-FFF2-40B4-BE49-F238E27FC236}">
                <a16:creationId xmlns:a16="http://schemas.microsoft.com/office/drawing/2014/main" id="{CD1C8F82-A3CD-7D5D-F708-A626CEAD682C}"/>
              </a:ext>
            </a:extLst>
          </p:cNvPr>
          <p:cNvPicPr>
            <a:picLocks noChangeAspect="1"/>
          </p:cNvPicPr>
          <p:nvPr/>
        </p:nvPicPr>
        <p:blipFill>
          <a:blip r:embed="rId6"/>
          <a:stretch>
            <a:fillRect/>
          </a:stretch>
        </p:blipFill>
        <p:spPr>
          <a:xfrm flipH="1">
            <a:off x="3947139" y="1888934"/>
            <a:ext cx="447908" cy="568726"/>
          </a:xfrm>
          <a:prstGeom prst="rect">
            <a:avLst/>
          </a:prstGeom>
        </p:spPr>
      </p:pic>
      <p:pic>
        <p:nvPicPr>
          <p:cNvPr id="56" name="Picture 55">
            <a:extLst>
              <a:ext uri="{FF2B5EF4-FFF2-40B4-BE49-F238E27FC236}">
                <a16:creationId xmlns:a16="http://schemas.microsoft.com/office/drawing/2014/main" id="{673DD7E7-2A00-C551-8842-DF9B37D118E2}"/>
              </a:ext>
            </a:extLst>
          </p:cNvPr>
          <p:cNvPicPr>
            <a:picLocks noChangeAspect="1"/>
          </p:cNvPicPr>
          <p:nvPr/>
        </p:nvPicPr>
        <p:blipFill>
          <a:blip r:embed="rId6"/>
          <a:stretch>
            <a:fillRect/>
          </a:stretch>
        </p:blipFill>
        <p:spPr>
          <a:xfrm flipH="1">
            <a:off x="3974372" y="4976205"/>
            <a:ext cx="358791" cy="521222"/>
          </a:xfrm>
          <a:prstGeom prst="rect">
            <a:avLst/>
          </a:prstGeom>
        </p:spPr>
      </p:pic>
      <p:pic>
        <p:nvPicPr>
          <p:cNvPr id="57" name="Picture 56">
            <a:extLst>
              <a:ext uri="{FF2B5EF4-FFF2-40B4-BE49-F238E27FC236}">
                <a16:creationId xmlns:a16="http://schemas.microsoft.com/office/drawing/2014/main" id="{DE2BDC7B-C717-B2D8-435E-15CFE039019F}"/>
              </a:ext>
            </a:extLst>
          </p:cNvPr>
          <p:cNvPicPr>
            <a:picLocks noChangeAspect="1"/>
          </p:cNvPicPr>
          <p:nvPr/>
        </p:nvPicPr>
        <p:blipFill>
          <a:blip r:embed="rId6"/>
          <a:stretch>
            <a:fillRect/>
          </a:stretch>
        </p:blipFill>
        <p:spPr>
          <a:xfrm flipH="1">
            <a:off x="4364686" y="4168783"/>
            <a:ext cx="328433" cy="480058"/>
          </a:xfrm>
          <a:prstGeom prst="rect">
            <a:avLst/>
          </a:prstGeom>
        </p:spPr>
      </p:pic>
      <p:pic>
        <p:nvPicPr>
          <p:cNvPr id="60" name="Picture 59">
            <a:extLst>
              <a:ext uri="{FF2B5EF4-FFF2-40B4-BE49-F238E27FC236}">
                <a16:creationId xmlns:a16="http://schemas.microsoft.com/office/drawing/2014/main" id="{D4ED2585-1609-EC2F-7D12-5AFCF7B1279B}"/>
              </a:ext>
            </a:extLst>
          </p:cNvPr>
          <p:cNvPicPr>
            <a:picLocks noChangeAspect="1"/>
          </p:cNvPicPr>
          <p:nvPr/>
        </p:nvPicPr>
        <p:blipFill>
          <a:blip r:embed="rId6"/>
          <a:stretch>
            <a:fillRect/>
          </a:stretch>
        </p:blipFill>
        <p:spPr>
          <a:xfrm flipH="1">
            <a:off x="1058731" y="4845652"/>
            <a:ext cx="355205" cy="585473"/>
          </a:xfrm>
          <a:prstGeom prst="rect">
            <a:avLst/>
          </a:prstGeom>
        </p:spPr>
      </p:pic>
      <p:pic>
        <p:nvPicPr>
          <p:cNvPr id="61" name="Picture 60">
            <a:extLst>
              <a:ext uri="{FF2B5EF4-FFF2-40B4-BE49-F238E27FC236}">
                <a16:creationId xmlns:a16="http://schemas.microsoft.com/office/drawing/2014/main" id="{FF6D38C9-B530-5E2B-6A40-BA38109104C4}"/>
              </a:ext>
            </a:extLst>
          </p:cNvPr>
          <p:cNvPicPr>
            <a:picLocks noChangeAspect="1"/>
          </p:cNvPicPr>
          <p:nvPr/>
        </p:nvPicPr>
        <p:blipFill>
          <a:blip r:embed="rId6"/>
          <a:stretch>
            <a:fillRect/>
          </a:stretch>
        </p:blipFill>
        <p:spPr>
          <a:xfrm flipH="1">
            <a:off x="1356998" y="2351442"/>
            <a:ext cx="508574" cy="598895"/>
          </a:xfrm>
          <a:prstGeom prst="rect">
            <a:avLst/>
          </a:prstGeom>
        </p:spPr>
      </p:pic>
      <p:pic>
        <p:nvPicPr>
          <p:cNvPr id="62" name="Picture 61">
            <a:extLst>
              <a:ext uri="{FF2B5EF4-FFF2-40B4-BE49-F238E27FC236}">
                <a16:creationId xmlns:a16="http://schemas.microsoft.com/office/drawing/2014/main" id="{77644037-76FF-4939-D045-A41AA3EF592E}"/>
              </a:ext>
            </a:extLst>
          </p:cNvPr>
          <p:cNvPicPr>
            <a:picLocks noChangeAspect="1"/>
          </p:cNvPicPr>
          <p:nvPr/>
        </p:nvPicPr>
        <p:blipFill>
          <a:blip r:embed="rId6"/>
          <a:stretch>
            <a:fillRect/>
          </a:stretch>
        </p:blipFill>
        <p:spPr>
          <a:xfrm flipH="1">
            <a:off x="1564027" y="4112573"/>
            <a:ext cx="301545" cy="580972"/>
          </a:xfrm>
          <a:prstGeom prst="rect">
            <a:avLst/>
          </a:prstGeom>
        </p:spPr>
      </p:pic>
      <p:pic>
        <p:nvPicPr>
          <p:cNvPr id="63" name="Picture 62">
            <a:extLst>
              <a:ext uri="{FF2B5EF4-FFF2-40B4-BE49-F238E27FC236}">
                <a16:creationId xmlns:a16="http://schemas.microsoft.com/office/drawing/2014/main" id="{CC29BA2B-7A33-5350-27A0-B6AA76DF8661}"/>
              </a:ext>
            </a:extLst>
          </p:cNvPr>
          <p:cNvPicPr>
            <a:picLocks noChangeAspect="1"/>
          </p:cNvPicPr>
          <p:nvPr/>
        </p:nvPicPr>
        <p:blipFill>
          <a:blip r:embed="rId6"/>
          <a:stretch>
            <a:fillRect/>
          </a:stretch>
        </p:blipFill>
        <p:spPr>
          <a:xfrm flipH="1">
            <a:off x="7043524" y="2468077"/>
            <a:ext cx="404093" cy="633511"/>
          </a:xfrm>
          <a:prstGeom prst="rect">
            <a:avLst/>
          </a:prstGeom>
        </p:spPr>
      </p:pic>
      <p:sp>
        <p:nvSpPr>
          <p:cNvPr id="67" name="TextBox 66">
            <a:extLst>
              <a:ext uri="{FF2B5EF4-FFF2-40B4-BE49-F238E27FC236}">
                <a16:creationId xmlns:a16="http://schemas.microsoft.com/office/drawing/2014/main" id="{74723AFF-9157-74EE-EC79-D1CD7370CB47}"/>
              </a:ext>
            </a:extLst>
          </p:cNvPr>
          <p:cNvSpPr txBox="1"/>
          <p:nvPr/>
        </p:nvSpPr>
        <p:spPr>
          <a:xfrm>
            <a:off x="1516855" y="1779844"/>
            <a:ext cx="1772016" cy="646331"/>
          </a:xfrm>
          <a:prstGeom prst="rect">
            <a:avLst/>
          </a:prstGeom>
          <a:noFill/>
          <a:effectLst>
            <a:softEdge rad="0"/>
          </a:effectLst>
        </p:spPr>
        <p:txBody>
          <a:bodyPr wrap="square" rtlCol="0">
            <a:spAutoFit/>
          </a:bodyPr>
          <a:lstStyle/>
          <a:p>
            <a:r>
              <a:rPr lang="en-GB" b="1" dirty="0"/>
              <a:t>No flexible delivery</a:t>
            </a:r>
          </a:p>
        </p:txBody>
      </p:sp>
      <p:sp>
        <p:nvSpPr>
          <p:cNvPr id="3" name="TextBox 2">
            <a:extLst>
              <a:ext uri="{FF2B5EF4-FFF2-40B4-BE49-F238E27FC236}">
                <a16:creationId xmlns:a16="http://schemas.microsoft.com/office/drawing/2014/main" id="{1E32624D-0DC0-DD9D-4EB7-08704670211C}"/>
              </a:ext>
            </a:extLst>
          </p:cNvPr>
          <p:cNvSpPr txBox="1"/>
          <p:nvPr/>
        </p:nvSpPr>
        <p:spPr>
          <a:xfrm>
            <a:off x="4629261" y="2634207"/>
            <a:ext cx="187437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Lack of digital marketing</a:t>
            </a:r>
          </a:p>
        </p:txBody>
      </p:sp>
      <p:pic>
        <p:nvPicPr>
          <p:cNvPr id="6" name="Picture 5">
            <a:extLst>
              <a:ext uri="{FF2B5EF4-FFF2-40B4-BE49-F238E27FC236}">
                <a16:creationId xmlns:a16="http://schemas.microsoft.com/office/drawing/2014/main" id="{024591C0-A398-54F6-0FF0-B57F76AD29AC}"/>
              </a:ext>
            </a:extLst>
          </p:cNvPr>
          <p:cNvPicPr>
            <a:picLocks noChangeAspect="1"/>
          </p:cNvPicPr>
          <p:nvPr/>
        </p:nvPicPr>
        <p:blipFill>
          <a:blip r:embed="rId6"/>
          <a:stretch>
            <a:fillRect/>
          </a:stretch>
        </p:blipFill>
        <p:spPr>
          <a:xfrm flipH="1">
            <a:off x="1545352" y="2999370"/>
            <a:ext cx="461849" cy="568726"/>
          </a:xfrm>
          <a:prstGeom prst="rect">
            <a:avLst/>
          </a:prstGeom>
        </p:spPr>
      </p:pic>
      <p:pic>
        <p:nvPicPr>
          <p:cNvPr id="9" name="Picture 8">
            <a:extLst>
              <a:ext uri="{FF2B5EF4-FFF2-40B4-BE49-F238E27FC236}">
                <a16:creationId xmlns:a16="http://schemas.microsoft.com/office/drawing/2014/main" id="{5D85E7CD-C8A5-829A-4E56-5E3271E07268}"/>
              </a:ext>
            </a:extLst>
          </p:cNvPr>
          <p:cNvPicPr>
            <a:picLocks noChangeAspect="1"/>
          </p:cNvPicPr>
          <p:nvPr/>
        </p:nvPicPr>
        <p:blipFill>
          <a:blip r:embed="rId6"/>
          <a:stretch>
            <a:fillRect/>
          </a:stretch>
        </p:blipFill>
        <p:spPr>
          <a:xfrm flipH="1">
            <a:off x="4624509" y="3121884"/>
            <a:ext cx="378367" cy="568726"/>
          </a:xfrm>
          <a:prstGeom prst="rect">
            <a:avLst/>
          </a:prstGeom>
        </p:spPr>
      </p:pic>
      <p:pic>
        <p:nvPicPr>
          <p:cNvPr id="10" name="Picture 9">
            <a:extLst>
              <a:ext uri="{FF2B5EF4-FFF2-40B4-BE49-F238E27FC236}">
                <a16:creationId xmlns:a16="http://schemas.microsoft.com/office/drawing/2014/main" id="{8C192C85-6462-4334-FE8E-45BD580DD7D3}"/>
              </a:ext>
            </a:extLst>
          </p:cNvPr>
          <p:cNvPicPr>
            <a:picLocks noChangeAspect="1"/>
          </p:cNvPicPr>
          <p:nvPr/>
        </p:nvPicPr>
        <p:blipFill>
          <a:blip r:embed="rId6"/>
          <a:stretch>
            <a:fillRect/>
          </a:stretch>
        </p:blipFill>
        <p:spPr>
          <a:xfrm flipH="1">
            <a:off x="7285372" y="3118178"/>
            <a:ext cx="332565" cy="551341"/>
          </a:xfrm>
          <a:prstGeom prst="rect">
            <a:avLst/>
          </a:prstGeom>
        </p:spPr>
      </p:pic>
      <p:pic>
        <p:nvPicPr>
          <p:cNvPr id="11" name="Picture 10">
            <a:extLst>
              <a:ext uri="{FF2B5EF4-FFF2-40B4-BE49-F238E27FC236}">
                <a16:creationId xmlns:a16="http://schemas.microsoft.com/office/drawing/2014/main" id="{3777B5B8-02AD-6F33-2857-4561D39A7AC0}"/>
              </a:ext>
            </a:extLst>
          </p:cNvPr>
          <p:cNvPicPr>
            <a:picLocks noChangeAspect="1"/>
          </p:cNvPicPr>
          <p:nvPr/>
        </p:nvPicPr>
        <p:blipFill>
          <a:blip r:embed="rId6"/>
          <a:stretch>
            <a:fillRect/>
          </a:stretch>
        </p:blipFill>
        <p:spPr>
          <a:xfrm flipH="1">
            <a:off x="7373409" y="4125557"/>
            <a:ext cx="461849" cy="568726"/>
          </a:xfrm>
          <a:prstGeom prst="rect">
            <a:avLst/>
          </a:prstGeom>
        </p:spPr>
      </p:pic>
      <p:pic>
        <p:nvPicPr>
          <p:cNvPr id="13" name="Picture 12">
            <a:extLst>
              <a:ext uri="{FF2B5EF4-FFF2-40B4-BE49-F238E27FC236}">
                <a16:creationId xmlns:a16="http://schemas.microsoft.com/office/drawing/2014/main" id="{FD281621-22E6-24D9-BE02-3AB5B99C8597}"/>
              </a:ext>
            </a:extLst>
          </p:cNvPr>
          <p:cNvPicPr>
            <a:picLocks noChangeAspect="1"/>
          </p:cNvPicPr>
          <p:nvPr/>
        </p:nvPicPr>
        <p:blipFill>
          <a:blip r:embed="rId6"/>
          <a:stretch>
            <a:fillRect/>
          </a:stretch>
        </p:blipFill>
        <p:spPr>
          <a:xfrm flipH="1">
            <a:off x="6800597" y="5186337"/>
            <a:ext cx="432977" cy="568726"/>
          </a:xfrm>
          <a:prstGeom prst="rect">
            <a:avLst/>
          </a:prstGeom>
        </p:spPr>
      </p:pic>
      <p:pic>
        <p:nvPicPr>
          <p:cNvPr id="15" name="Picture 14">
            <a:extLst>
              <a:ext uri="{FF2B5EF4-FFF2-40B4-BE49-F238E27FC236}">
                <a16:creationId xmlns:a16="http://schemas.microsoft.com/office/drawing/2014/main" id="{01759D46-183C-9BBF-BAE4-30443092DE9E}"/>
              </a:ext>
            </a:extLst>
          </p:cNvPr>
          <p:cNvPicPr>
            <a:picLocks noChangeAspect="1"/>
          </p:cNvPicPr>
          <p:nvPr/>
        </p:nvPicPr>
        <p:blipFill>
          <a:blip r:embed="rId6"/>
          <a:stretch>
            <a:fillRect/>
          </a:stretch>
        </p:blipFill>
        <p:spPr>
          <a:xfrm flipH="1">
            <a:off x="7105621" y="4635700"/>
            <a:ext cx="563393" cy="568726"/>
          </a:xfrm>
          <a:prstGeom prst="rect">
            <a:avLst/>
          </a:prstGeom>
        </p:spPr>
      </p:pic>
      <p:sp>
        <p:nvSpPr>
          <p:cNvPr id="16" name="TextBox 15">
            <a:extLst>
              <a:ext uri="{FF2B5EF4-FFF2-40B4-BE49-F238E27FC236}">
                <a16:creationId xmlns:a16="http://schemas.microsoft.com/office/drawing/2014/main" id="{0A8678B9-FA4B-3D94-69BD-335C5853732B}"/>
              </a:ext>
            </a:extLst>
          </p:cNvPr>
          <p:cNvSpPr txBox="1"/>
          <p:nvPr/>
        </p:nvSpPr>
        <p:spPr>
          <a:xfrm>
            <a:off x="2063183" y="3142185"/>
            <a:ext cx="177192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Outdated website</a:t>
            </a:r>
          </a:p>
        </p:txBody>
      </p:sp>
      <p:sp>
        <p:nvSpPr>
          <p:cNvPr id="17" name="TextBox 16">
            <a:extLst>
              <a:ext uri="{FF2B5EF4-FFF2-40B4-BE49-F238E27FC236}">
                <a16:creationId xmlns:a16="http://schemas.microsoft.com/office/drawing/2014/main" id="{6334919F-A1CB-BA9D-9C9F-656BFE2C7D20}"/>
              </a:ext>
            </a:extLst>
          </p:cNvPr>
          <p:cNvSpPr txBox="1"/>
          <p:nvPr/>
        </p:nvSpPr>
        <p:spPr>
          <a:xfrm>
            <a:off x="1836369" y="2460705"/>
            <a:ext cx="2387091" cy="646331"/>
          </a:xfrm>
          <a:prstGeom prst="rect">
            <a:avLst/>
          </a:prstGeom>
          <a:noFill/>
        </p:spPr>
        <p:txBody>
          <a:bodyPr wrap="square" rtlCol="0">
            <a:spAutoFit/>
          </a:bodyPr>
          <a:lstStyle/>
          <a:p>
            <a:r>
              <a:rPr lang="en-GB" b="1" dirty="0"/>
              <a:t>Inefficient online ordering system</a:t>
            </a:r>
          </a:p>
        </p:txBody>
      </p:sp>
      <p:sp>
        <p:nvSpPr>
          <p:cNvPr id="18" name="TextBox 17">
            <a:extLst>
              <a:ext uri="{FF2B5EF4-FFF2-40B4-BE49-F238E27FC236}">
                <a16:creationId xmlns:a16="http://schemas.microsoft.com/office/drawing/2014/main" id="{CAAAB099-51CA-A4A1-793D-8642F7C532B2}"/>
              </a:ext>
            </a:extLst>
          </p:cNvPr>
          <p:cNvSpPr txBox="1"/>
          <p:nvPr/>
        </p:nvSpPr>
        <p:spPr>
          <a:xfrm>
            <a:off x="4324034" y="1809510"/>
            <a:ext cx="2097856" cy="830997"/>
          </a:xfrm>
          <a:prstGeom prst="rect">
            <a:avLst/>
          </a:prstGeom>
          <a:noFill/>
        </p:spPr>
        <p:txBody>
          <a:bodyPr wrap="square" rtlCol="0">
            <a:spAutoFit/>
          </a:bodyPr>
          <a:lstStyle/>
          <a:p>
            <a:r>
              <a:rPr lang="en-GB" sz="1600" b="1" dirty="0"/>
              <a:t>Customer preferences shifting to online</a:t>
            </a:r>
          </a:p>
        </p:txBody>
      </p:sp>
      <p:sp>
        <p:nvSpPr>
          <p:cNvPr id="19" name="TextBox 18">
            <a:extLst>
              <a:ext uri="{FF2B5EF4-FFF2-40B4-BE49-F238E27FC236}">
                <a16:creationId xmlns:a16="http://schemas.microsoft.com/office/drawing/2014/main" id="{E287E3F1-8CE9-078D-DA72-01BC9906D294}"/>
              </a:ext>
            </a:extLst>
          </p:cNvPr>
          <p:cNvSpPr txBox="1"/>
          <p:nvPr/>
        </p:nvSpPr>
        <p:spPr>
          <a:xfrm>
            <a:off x="4901485" y="3268595"/>
            <a:ext cx="2004579" cy="615553"/>
          </a:xfrm>
          <a:prstGeom prst="rect">
            <a:avLst/>
          </a:prstGeom>
          <a:noFill/>
        </p:spPr>
        <p:txBody>
          <a:bodyPr wrap="square" rtlCol="0">
            <a:spAutoFit/>
          </a:bodyPr>
          <a:lstStyle/>
          <a:p>
            <a:r>
              <a:rPr lang="en-GB" sz="1700" b="1" dirty="0">
                <a:latin typeface="Arial" panose="020B0604020202020204" pitchFamily="34" charset="0"/>
                <a:cs typeface="Arial" panose="020B0604020202020204" pitchFamily="34" charset="0"/>
              </a:rPr>
              <a:t>Reliance on word-of-mouth</a:t>
            </a:r>
          </a:p>
        </p:txBody>
      </p:sp>
      <p:sp>
        <p:nvSpPr>
          <p:cNvPr id="20" name="TextBox 19">
            <a:extLst>
              <a:ext uri="{FF2B5EF4-FFF2-40B4-BE49-F238E27FC236}">
                <a16:creationId xmlns:a16="http://schemas.microsoft.com/office/drawing/2014/main" id="{97E93E1D-261F-5680-000C-2D03BC7B7BF4}"/>
              </a:ext>
            </a:extLst>
          </p:cNvPr>
          <p:cNvSpPr txBox="1"/>
          <p:nvPr/>
        </p:nvSpPr>
        <p:spPr>
          <a:xfrm>
            <a:off x="7187382" y="1819406"/>
            <a:ext cx="3168250" cy="646331"/>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Expensive sustainable packaging</a:t>
            </a:r>
          </a:p>
        </p:txBody>
      </p:sp>
      <p:sp>
        <p:nvSpPr>
          <p:cNvPr id="46" name="TextBox 45">
            <a:extLst>
              <a:ext uri="{FF2B5EF4-FFF2-40B4-BE49-F238E27FC236}">
                <a16:creationId xmlns:a16="http://schemas.microsoft.com/office/drawing/2014/main" id="{BB32C948-7ACF-FDE6-D61F-3638132EB7F0}"/>
              </a:ext>
            </a:extLst>
          </p:cNvPr>
          <p:cNvSpPr txBox="1"/>
          <p:nvPr/>
        </p:nvSpPr>
        <p:spPr>
          <a:xfrm>
            <a:off x="7362900" y="2565397"/>
            <a:ext cx="3979720" cy="384721"/>
          </a:xfrm>
          <a:prstGeom prst="rect">
            <a:avLst/>
          </a:prstGeom>
          <a:noFill/>
        </p:spPr>
        <p:txBody>
          <a:bodyPr wrap="square" rtlCol="0">
            <a:spAutoFit/>
          </a:bodyPr>
          <a:lstStyle/>
          <a:p>
            <a:r>
              <a:rPr lang="en-GB" sz="19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 cost of imported flowers </a:t>
            </a:r>
          </a:p>
        </p:txBody>
      </p:sp>
      <p:sp>
        <p:nvSpPr>
          <p:cNvPr id="48" name="TextBox 47">
            <a:extLst>
              <a:ext uri="{FF2B5EF4-FFF2-40B4-BE49-F238E27FC236}">
                <a16:creationId xmlns:a16="http://schemas.microsoft.com/office/drawing/2014/main" id="{0FD2716F-FA82-97C3-76F5-F6DEC6E86BE7}"/>
              </a:ext>
            </a:extLst>
          </p:cNvPr>
          <p:cNvSpPr txBox="1"/>
          <p:nvPr/>
        </p:nvSpPr>
        <p:spPr>
          <a:xfrm>
            <a:off x="7486841" y="2980617"/>
            <a:ext cx="2550736" cy="830997"/>
          </a:xfrm>
          <a:prstGeom prst="rect">
            <a:avLst/>
          </a:prstGeom>
          <a:noFill/>
        </p:spPr>
        <p:txBody>
          <a:bodyPr wrap="square">
            <a:spAutoFit/>
          </a:bodyPr>
          <a:lstStyle/>
          <a:p>
            <a:r>
              <a:rPr lang="en-GB" sz="1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Limited product differentiation vs competitors</a:t>
            </a:r>
          </a:p>
        </p:txBody>
      </p:sp>
      <p:sp>
        <p:nvSpPr>
          <p:cNvPr id="50" name="TextBox 49">
            <a:extLst>
              <a:ext uri="{FF2B5EF4-FFF2-40B4-BE49-F238E27FC236}">
                <a16:creationId xmlns:a16="http://schemas.microsoft.com/office/drawing/2014/main" id="{1606F171-1DFB-B01E-33FB-64AA01C2F714}"/>
              </a:ext>
            </a:extLst>
          </p:cNvPr>
          <p:cNvSpPr txBox="1"/>
          <p:nvPr/>
        </p:nvSpPr>
        <p:spPr>
          <a:xfrm>
            <a:off x="1794517" y="4109674"/>
            <a:ext cx="217031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High street location losing foot traffic</a:t>
            </a:r>
          </a:p>
        </p:txBody>
      </p:sp>
      <p:sp>
        <p:nvSpPr>
          <p:cNvPr id="51" name="TextBox 50">
            <a:extLst>
              <a:ext uri="{FF2B5EF4-FFF2-40B4-BE49-F238E27FC236}">
                <a16:creationId xmlns:a16="http://schemas.microsoft.com/office/drawing/2014/main" id="{3462FF08-D191-6986-CAE9-8709B4BAB260}"/>
              </a:ext>
            </a:extLst>
          </p:cNvPr>
          <p:cNvSpPr txBox="1"/>
          <p:nvPr/>
        </p:nvSpPr>
        <p:spPr>
          <a:xfrm>
            <a:off x="1287851" y="4788757"/>
            <a:ext cx="2252531" cy="83099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Nearby business closures reducing shoppers</a:t>
            </a:r>
          </a:p>
        </p:txBody>
      </p:sp>
      <p:sp>
        <p:nvSpPr>
          <p:cNvPr id="52" name="TextBox 51">
            <a:extLst>
              <a:ext uri="{FF2B5EF4-FFF2-40B4-BE49-F238E27FC236}">
                <a16:creationId xmlns:a16="http://schemas.microsoft.com/office/drawing/2014/main" id="{9F989EF9-1FA7-88B4-8091-C344B73508B4}"/>
              </a:ext>
            </a:extLst>
          </p:cNvPr>
          <p:cNvSpPr txBox="1"/>
          <p:nvPr/>
        </p:nvSpPr>
        <p:spPr>
          <a:xfrm>
            <a:off x="4618104" y="4140123"/>
            <a:ext cx="2421411" cy="784830"/>
          </a:xfrm>
          <a:prstGeom prst="rect">
            <a:avLst/>
          </a:prstGeom>
          <a:noFill/>
        </p:spPr>
        <p:txBody>
          <a:bodyPr wrap="square" rtlCol="0">
            <a:spAutoFit/>
          </a:bodyPr>
          <a:lstStyle/>
          <a:p>
            <a:r>
              <a:rPr lang="en-GB" sz="1500" b="1" dirty="0">
                <a:latin typeface="Arial" panose="020B0604020202020204" pitchFamily="34" charset="0"/>
                <a:cs typeface="Arial" panose="020B0604020202020204" pitchFamily="34" charset="0"/>
              </a:rPr>
              <a:t>National online chains with low prices &amp; wide delivery</a:t>
            </a:r>
          </a:p>
        </p:txBody>
      </p:sp>
      <p:sp>
        <p:nvSpPr>
          <p:cNvPr id="68" name="TextBox 67">
            <a:extLst>
              <a:ext uri="{FF2B5EF4-FFF2-40B4-BE49-F238E27FC236}">
                <a16:creationId xmlns:a16="http://schemas.microsoft.com/office/drawing/2014/main" id="{301577EC-A96E-4120-BDFE-2EDC1C70A3CA}"/>
              </a:ext>
            </a:extLst>
          </p:cNvPr>
          <p:cNvSpPr txBox="1"/>
          <p:nvPr/>
        </p:nvSpPr>
        <p:spPr>
          <a:xfrm>
            <a:off x="4191419" y="4881545"/>
            <a:ext cx="2264236" cy="784830"/>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New local boutique with strong Instagram presence</a:t>
            </a:r>
          </a:p>
        </p:txBody>
      </p:sp>
      <p:sp>
        <p:nvSpPr>
          <p:cNvPr id="69" name="TextBox 68">
            <a:extLst>
              <a:ext uri="{FF2B5EF4-FFF2-40B4-BE49-F238E27FC236}">
                <a16:creationId xmlns:a16="http://schemas.microsoft.com/office/drawing/2014/main" id="{85D50852-6D41-AB89-F862-56688ED64603}"/>
              </a:ext>
            </a:extLst>
          </p:cNvPr>
          <p:cNvSpPr txBox="1"/>
          <p:nvPr/>
        </p:nvSpPr>
        <p:spPr>
          <a:xfrm>
            <a:off x="7549104" y="4099910"/>
            <a:ext cx="2013577" cy="646331"/>
          </a:xfrm>
          <a:prstGeom prst="rect">
            <a:avLst/>
          </a:prstGeom>
          <a:noFill/>
        </p:spPr>
        <p:txBody>
          <a:bodyPr wrap="square" rtlCol="0">
            <a:spAutoFit/>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Inflation affecting costs</a:t>
            </a:r>
          </a:p>
        </p:txBody>
      </p:sp>
      <p:sp>
        <p:nvSpPr>
          <p:cNvPr id="70" name="TextBox 69">
            <a:extLst>
              <a:ext uri="{FF2B5EF4-FFF2-40B4-BE49-F238E27FC236}">
                <a16:creationId xmlns:a16="http://schemas.microsoft.com/office/drawing/2014/main" id="{1DBA588F-1119-9E4D-A8F1-AA0DCE2752B9}"/>
              </a:ext>
            </a:extLst>
          </p:cNvPr>
          <p:cNvSpPr txBox="1"/>
          <p:nvPr/>
        </p:nvSpPr>
        <p:spPr>
          <a:xfrm>
            <a:off x="7645567" y="4716664"/>
            <a:ext cx="2511396" cy="646331"/>
          </a:xfrm>
          <a:prstGeom prst="rect">
            <a:avLst/>
          </a:prstGeom>
          <a:noFill/>
        </p:spPr>
        <p:txBody>
          <a:bodyPr wrap="square" rtlCol="0">
            <a:spAutoFit/>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Rising operational expenses</a:t>
            </a:r>
          </a:p>
        </p:txBody>
      </p:sp>
      <p:sp>
        <p:nvSpPr>
          <p:cNvPr id="71" name="TextBox 70">
            <a:extLst>
              <a:ext uri="{FF2B5EF4-FFF2-40B4-BE49-F238E27FC236}">
                <a16:creationId xmlns:a16="http://schemas.microsoft.com/office/drawing/2014/main" id="{75C28045-22D3-6187-DBB3-944A09BD90E4}"/>
              </a:ext>
            </a:extLst>
          </p:cNvPr>
          <p:cNvSpPr txBox="1"/>
          <p:nvPr/>
        </p:nvSpPr>
        <p:spPr>
          <a:xfrm>
            <a:off x="7097232" y="5294836"/>
            <a:ext cx="2864964" cy="369332"/>
          </a:xfrm>
          <a:prstGeom prst="rect">
            <a:avLst/>
          </a:prstGeom>
          <a:noFill/>
        </p:spPr>
        <p:txBody>
          <a:bodyPr wrap="square" rtlCol="0">
            <a:spAutoFit/>
          </a:bodyPr>
          <a:lstStyle/>
          <a:p>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Price-sensitive customers</a:t>
            </a:r>
          </a:p>
        </p:txBody>
      </p:sp>
      <p:sp>
        <p:nvSpPr>
          <p:cNvPr id="4" name="TextBox 3">
            <a:extLst>
              <a:ext uri="{FF2B5EF4-FFF2-40B4-BE49-F238E27FC236}">
                <a16:creationId xmlns:a16="http://schemas.microsoft.com/office/drawing/2014/main" id="{68BCE2F4-0493-B077-658F-5E64F587FF7B}"/>
              </a:ext>
            </a:extLst>
          </p:cNvPr>
          <p:cNvSpPr txBox="1"/>
          <p:nvPr/>
        </p:nvSpPr>
        <p:spPr>
          <a:xfrm>
            <a:off x="8999545" y="6042073"/>
            <a:ext cx="2772280" cy="338554"/>
          </a:xfrm>
          <a:prstGeom prst="rect">
            <a:avLst/>
          </a:prstGeom>
          <a:noFill/>
        </p:spPr>
        <p:txBody>
          <a:bodyPr wrap="square" rtlCol="0">
            <a:spAutoFit/>
          </a:bodyPr>
          <a:lstStyle/>
          <a:p>
            <a:r>
              <a:rPr lang="en-GB" sz="1600" dirty="0">
                <a:solidFill>
                  <a:schemeClr val="tx2">
                    <a:lumMod val="1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(Dr. </a:t>
            </a:r>
            <a:r>
              <a:rPr lang="en-GB" sz="1600" dirty="0" err="1">
                <a:solidFill>
                  <a:schemeClr val="tx2">
                    <a:lumMod val="1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Ishakawa</a:t>
            </a:r>
            <a:r>
              <a:rPr lang="en-GB" sz="1600" dirty="0">
                <a:solidFill>
                  <a:schemeClr val="tx2">
                    <a:lumMod val="1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K.,1960)</a:t>
            </a:r>
            <a:endParaRPr lang="en-GB" sz="1600" dirty="0">
              <a:solidFill>
                <a:schemeClr val="tx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3" y="265472"/>
            <a:ext cx="5099613" cy="762590"/>
          </a:xfrm>
        </p:spPr>
        <p:txBody>
          <a:bodyPr>
            <a:normAutofit/>
          </a:bodyPr>
          <a:lstStyle/>
          <a:p>
            <a:pPr algn="ctr"/>
            <a:r>
              <a:rPr lang="en-GB" b="1" u="sng"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114373" y="1669419"/>
            <a:ext cx="8915399" cy="4160520"/>
          </a:xfrm>
        </p:spPr>
        <p:txBody>
          <a:bodyPr>
            <a:normAutofit fontScale="92500"/>
          </a:bodyPr>
          <a:lstStyle/>
          <a:p>
            <a:pPr>
              <a:lnSpc>
                <a:spcPct val="150000"/>
              </a:lnSpc>
            </a:pPr>
            <a:r>
              <a:rPr lang="en-GB" sz="3000" b="1" i="1" dirty="0">
                <a:solidFill>
                  <a:schemeClr val="bg2">
                    <a:lumMod val="50000"/>
                  </a:schemeClr>
                </a:solidFill>
                <a:latin typeface="Arial" panose="020B0604020202020204" pitchFamily="34" charset="0"/>
                <a:cs typeface="Arial" panose="020B0604020202020204" pitchFamily="34" charset="0"/>
              </a:rPr>
              <a:t>GREEN HAVEN FLORISTS </a:t>
            </a:r>
            <a:r>
              <a:rPr lang="en-GB" sz="2800" dirty="0">
                <a:solidFill>
                  <a:schemeClr val="bg2">
                    <a:lumMod val="50000"/>
                  </a:schemeClr>
                </a:solidFill>
                <a:latin typeface="Arial" panose="020B0604020202020204" pitchFamily="34" charset="0"/>
                <a:cs typeface="Arial" panose="020B0604020202020204" pitchFamily="34" charset="0"/>
              </a:rPr>
              <a:t>faces declining in-store sales (–30%), rising costs, and stronger competition. Customers value quality and sustainability but want better online services and flexible delivery. To remain competitive, the business must modernize its digital presence and adapt its model to changing market demands.</a:t>
            </a:r>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874347" y="344127"/>
            <a:ext cx="3624775" cy="722847"/>
          </a:xfrm>
        </p:spPr>
        <p:txBody>
          <a:bodyPr>
            <a:normAutofit/>
          </a:bodyPr>
          <a:lstStyle/>
          <a:p>
            <a:pPr algn="ctr"/>
            <a:r>
              <a:rPr lang="en-GB" b="1" u="sng" dirty="0">
                <a:solidFill>
                  <a:schemeClr val="accent1">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692739" y="1425678"/>
            <a:ext cx="10806521" cy="4966962"/>
          </a:xfrm>
        </p:spPr>
        <p:txBody>
          <a:bodyPr>
            <a:noAutofit/>
          </a:bodyPr>
          <a:lstStyle/>
          <a:p>
            <a:r>
              <a:rPr lang="en-GB" sz="2000" b="1" dirty="0">
                <a:solidFill>
                  <a:schemeClr val="accent1">
                    <a:lumMod val="50000"/>
                  </a:schemeClr>
                </a:solidFill>
                <a:latin typeface="Arial"/>
                <a:ea typeface="Roboto"/>
                <a:cs typeface="Roboto"/>
              </a:rPr>
              <a:t>1. Key Study Green Haven Florists. </a:t>
            </a:r>
            <a:r>
              <a:rPr lang="en-GB" sz="2000" b="1" dirty="0">
                <a:solidFill>
                  <a:schemeClr val="bg2"/>
                </a:solidFill>
                <a:latin typeface="Arial"/>
                <a:ea typeface="Roboto"/>
                <a:cs typeface="Roboto"/>
              </a:rPr>
              <a:t>Available at: </a:t>
            </a:r>
            <a:r>
              <a:rPr lang="en-GB" sz="2000" b="1" dirty="0">
                <a:solidFill>
                  <a:srgbClr val="0070C0"/>
                </a:solidFill>
                <a:latin typeface="Arial"/>
                <a:ea typeface="Roboto"/>
                <a:cs typeface="Roboto"/>
                <a:hlinkClick r:id="rId2">
                  <a:extLst>
                    <a:ext uri="{A12FA001-AC4F-418D-AE19-62706E023703}">
                      <ahyp:hlinkClr xmlns:ahyp="http://schemas.microsoft.com/office/drawing/2018/hyperlinkcolor" val="tx"/>
                    </a:ext>
                  </a:extLst>
                </a:hlinkClick>
              </a:rPr>
              <a:t>RESIT/REWORK ASSESSMENT BRIEFS (2026)</a:t>
            </a:r>
            <a:r>
              <a:rPr lang="en-GB" sz="2000" b="1" dirty="0">
                <a:solidFill>
                  <a:srgbClr val="0070C0"/>
                </a:solidFill>
                <a:latin typeface="Arial"/>
                <a:ea typeface="Roboto"/>
                <a:cs typeface="Roboto"/>
              </a:rPr>
              <a:t>  </a:t>
            </a:r>
            <a:r>
              <a:rPr lang="en-GB" sz="2000" b="1" i="1" dirty="0">
                <a:solidFill>
                  <a:schemeClr val="bg2">
                    <a:lumMod val="50000"/>
                  </a:schemeClr>
                </a:solidFill>
                <a:latin typeface="Arial"/>
                <a:ea typeface="Roboto"/>
                <a:cs typeface="Roboto"/>
              </a:rPr>
              <a:t>(Accessed: 10 March 2026).</a:t>
            </a:r>
          </a:p>
          <a:p>
            <a:r>
              <a:rPr lang="en-GB" sz="2000" b="1" dirty="0">
                <a:solidFill>
                  <a:schemeClr val="accent1">
                    <a:lumMod val="50000"/>
                  </a:schemeClr>
                </a:solidFill>
                <a:latin typeface="Arial"/>
                <a:ea typeface="Roboto"/>
                <a:cs typeface="Roboto"/>
              </a:rPr>
              <a:t>2. How Toyota is Using 5 WHYs Method? (2024) </a:t>
            </a:r>
            <a:r>
              <a:rPr lang="en-GB" sz="2000" b="1" dirty="0">
                <a:solidFill>
                  <a:schemeClr val="bg2"/>
                </a:solidFill>
                <a:latin typeface="Arial"/>
                <a:ea typeface="Roboto"/>
                <a:cs typeface="Roboto"/>
              </a:rPr>
              <a:t>Available at:</a:t>
            </a:r>
            <a:r>
              <a:rPr lang="en-GB" sz="2000" b="1" dirty="0">
                <a:latin typeface="Arial"/>
                <a:ea typeface="Roboto"/>
                <a:cs typeface="Roboto"/>
              </a:rPr>
              <a:t> </a:t>
            </a:r>
            <a:r>
              <a:rPr lang="en-GB" sz="2000" b="1" dirty="0">
                <a:solidFill>
                  <a:srgbClr val="0070C0"/>
                </a:solidFill>
                <a:latin typeface="Arial"/>
                <a:ea typeface="Roboto"/>
                <a:cs typeface="Roboto"/>
                <a:hlinkClick r:id="rId3">
                  <a:extLst>
                    <a:ext uri="{A12FA001-AC4F-418D-AE19-62706E023703}">
                      <ahyp:hlinkClr xmlns:ahyp="http://schemas.microsoft.com/office/drawing/2018/hyperlinkcolor" val="tx"/>
                    </a:ext>
                  </a:extLst>
                </a:hlinkClick>
              </a:rPr>
              <a:t>Orlean Digital solution - </a:t>
            </a:r>
            <a:r>
              <a:rPr lang="en-GB" sz="2000" b="1" u="sng" dirty="0">
                <a:solidFill>
                  <a:srgbClr val="0070C0"/>
                </a:solidFill>
                <a:latin typeface="Arial"/>
                <a:ea typeface="Roboto"/>
                <a:cs typeface="Roboto"/>
                <a:hlinkClick r:id="rId3">
                  <a:extLst>
                    <a:ext uri="{A12FA001-AC4F-418D-AE19-62706E023703}">
                      <ahyp:hlinkClr xmlns:ahyp="http://schemas.microsoft.com/office/drawing/2018/hyperlinkcolor" val="tx"/>
                    </a:ext>
                  </a:extLst>
                </a:hlinkClick>
              </a:rPr>
              <a:t>Software Solutions for Manufacturing Excellence</a:t>
            </a:r>
            <a:r>
              <a:rPr lang="en-GB" sz="2000" b="1" dirty="0">
                <a:solidFill>
                  <a:srgbClr val="0070C0"/>
                </a:solidFill>
                <a:latin typeface="Arial"/>
                <a:ea typeface="Roboto"/>
                <a:cs typeface="Roboto"/>
                <a:hlinkClick r:id="rId3">
                  <a:extLst>
                    <a:ext uri="{A12FA001-AC4F-418D-AE19-62706E023703}">
                      <ahyp:hlinkClr xmlns:ahyp="http://schemas.microsoft.com/office/drawing/2018/hyperlinkcolor" val="tx"/>
                    </a:ext>
                  </a:extLst>
                </a:hlinkClick>
              </a:rPr>
              <a:t> </a:t>
            </a:r>
            <a:r>
              <a:rPr lang="en-GB" sz="2000" b="1" i="1" dirty="0">
                <a:solidFill>
                  <a:schemeClr val="bg2">
                    <a:lumMod val="50000"/>
                  </a:schemeClr>
                </a:solidFill>
                <a:latin typeface="Arial"/>
                <a:ea typeface="Roboto"/>
                <a:cs typeface="Roboto"/>
              </a:rPr>
              <a:t>(Accessed: 10 March 2026).</a:t>
            </a:r>
          </a:p>
          <a:p>
            <a:r>
              <a:rPr lang="en-GB" sz="2000" b="1" dirty="0">
                <a:solidFill>
                  <a:schemeClr val="accent1">
                    <a:lumMod val="50000"/>
                  </a:schemeClr>
                </a:solidFill>
                <a:latin typeface="Arial"/>
                <a:ea typeface="Roboto"/>
                <a:cs typeface="Roboto"/>
              </a:rPr>
              <a:t>3. Digital Flower Market Trends (2026) UK online flower market predicted to reach £400 million by 2024, with e‑commerce driving significant industry shift. </a:t>
            </a:r>
            <a:r>
              <a:rPr lang="en-GB" sz="2000" b="1" dirty="0">
                <a:solidFill>
                  <a:schemeClr val="bg2"/>
                </a:solidFill>
                <a:latin typeface="Arial"/>
                <a:ea typeface="Roboto"/>
                <a:cs typeface="Roboto"/>
              </a:rPr>
              <a:t>Available at:</a:t>
            </a:r>
            <a:r>
              <a:rPr lang="en-GB" sz="2000" b="1" dirty="0">
                <a:latin typeface="Arial"/>
                <a:ea typeface="Roboto"/>
                <a:cs typeface="Roboto"/>
              </a:rPr>
              <a:t> </a:t>
            </a:r>
            <a:r>
              <a:rPr lang="en-GB" sz="2000" b="1" dirty="0">
                <a:solidFill>
                  <a:srgbClr val="0070C0"/>
                </a:solidFill>
                <a:latin typeface="Arial"/>
                <a:ea typeface="Roboto"/>
                <a:cs typeface="Roboto"/>
                <a:hlinkClick r:id="rId4">
                  <a:extLst>
                    <a:ext uri="{A12FA001-AC4F-418D-AE19-62706E023703}">
                      <ahyp:hlinkClr xmlns:ahyp="http://schemas.microsoft.com/office/drawing/2018/hyperlinkcolor" val="tx"/>
                    </a:ext>
                  </a:extLst>
                </a:hlinkClick>
              </a:rPr>
              <a:t>Digital Transformation in the Floral Industry </a:t>
            </a:r>
            <a:r>
              <a:rPr lang="en-GB" sz="2000" b="1" i="1" dirty="0">
                <a:solidFill>
                  <a:schemeClr val="bg2">
                    <a:lumMod val="50000"/>
                  </a:schemeClr>
                </a:solidFill>
                <a:latin typeface="Arial"/>
                <a:ea typeface="Roboto"/>
                <a:cs typeface="Roboto"/>
              </a:rPr>
              <a:t>(Accessed: 10 March 2026).</a:t>
            </a:r>
          </a:p>
          <a:p>
            <a:r>
              <a:rPr lang="en-GB" sz="2000" b="1" dirty="0">
                <a:solidFill>
                  <a:schemeClr val="accent1">
                    <a:lumMod val="50000"/>
                  </a:schemeClr>
                </a:solidFill>
                <a:latin typeface="Arial"/>
                <a:ea typeface="Roboto"/>
                <a:cs typeface="Roboto"/>
              </a:rPr>
              <a:t>4. Kaoru Ishikawa: the man who invented the fishbone diagram (2022)  </a:t>
            </a:r>
            <a:r>
              <a:rPr lang="en-GB" sz="2000" b="1" dirty="0">
                <a:latin typeface="Arial"/>
                <a:ea typeface="Roboto"/>
                <a:cs typeface="Roboto"/>
              </a:rPr>
              <a:t>Available at: </a:t>
            </a:r>
            <a:r>
              <a:rPr lang="en-GB" sz="2000" b="1" dirty="0">
                <a:solidFill>
                  <a:srgbClr val="0070C0"/>
                </a:solidFill>
                <a:latin typeface="Arial"/>
                <a:ea typeface="Roboto"/>
                <a:cs typeface="Roboto"/>
                <a:hlinkClick r:id="rId5">
                  <a:extLst>
                    <a:ext uri="{A12FA001-AC4F-418D-AE19-62706E023703}">
                      <ahyp:hlinkClr xmlns:ahyp="http://schemas.microsoft.com/office/drawing/2018/hyperlinkcolor" val="tx"/>
                    </a:ext>
                  </a:extLst>
                </a:hlinkClick>
              </a:rPr>
              <a:t>LIFE IQ System: Kaoru Ishikawa </a:t>
            </a:r>
            <a:r>
              <a:rPr lang="en-GB" sz="2000" b="1" i="1" dirty="0">
                <a:solidFill>
                  <a:schemeClr val="bg2">
                    <a:lumMod val="50000"/>
                  </a:schemeClr>
                </a:solidFill>
                <a:latin typeface="Arial"/>
                <a:ea typeface="Roboto"/>
                <a:cs typeface="Roboto"/>
              </a:rPr>
              <a:t>(Accessed: 10 March 2026).</a:t>
            </a:r>
          </a:p>
          <a:p>
            <a:r>
              <a:rPr lang="en-GB" sz="2000" b="1" dirty="0">
                <a:solidFill>
                  <a:schemeClr val="accent1">
                    <a:lumMod val="50000"/>
                  </a:schemeClr>
                </a:solidFill>
                <a:latin typeface="Arial"/>
                <a:ea typeface="Roboto"/>
                <a:cs typeface="Roboto"/>
              </a:rPr>
              <a:t>5. PESTLE Analysis Prepare the best strategies in advance - Management &amp; Marketing (2015)  </a:t>
            </a:r>
            <a:r>
              <a:rPr lang="en-GB" sz="2000" b="1" dirty="0">
                <a:latin typeface="Arial"/>
                <a:ea typeface="Roboto"/>
                <a:cs typeface="Roboto"/>
              </a:rPr>
              <a:t>Available at: </a:t>
            </a:r>
            <a:r>
              <a:rPr lang="en-GB" sz="2000" b="1" dirty="0">
                <a:solidFill>
                  <a:srgbClr val="0070C0"/>
                </a:solidFill>
                <a:latin typeface="Arial"/>
                <a:ea typeface="Roboto"/>
                <a:cs typeface="Roboto"/>
                <a:hlinkClick r:id="rId6">
                  <a:extLst>
                    <a:ext uri="{A12FA001-AC4F-418D-AE19-62706E023703}">
                      <ahyp:hlinkClr xmlns:ahyp="http://schemas.microsoft.com/office/drawing/2018/hyperlinkcolor" val="tx"/>
                    </a:ext>
                  </a:extLst>
                </a:hlinkClick>
              </a:rPr>
              <a:t>Blackweel’s bookshop Pestle Analysis </a:t>
            </a:r>
            <a:r>
              <a:rPr lang="en-GB" sz="2000" b="1" i="1" dirty="0">
                <a:solidFill>
                  <a:schemeClr val="bg2">
                    <a:lumMod val="50000"/>
                  </a:schemeClr>
                </a:solidFill>
                <a:latin typeface="Arial"/>
                <a:ea typeface="Roboto"/>
                <a:cs typeface="Roboto"/>
              </a:rPr>
              <a:t>(Accessed: 10 March 2026).</a:t>
            </a:r>
            <a:endParaRPr lang="en-GB" sz="2000" b="1" i="1" dirty="0">
              <a:solidFill>
                <a:schemeClr val="bg2">
                  <a:lumMod val="50000"/>
                </a:schemeClr>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2595714" y="4473677"/>
            <a:ext cx="7315199" cy="1458223"/>
          </a:xfrm>
        </p:spPr>
        <p:txBody>
          <a:bodyPr vert="horz" lIns="91440" tIns="45720" rIns="91440" bIns="45720" rtlCol="0" anchor="b">
            <a:normAutofit fontScale="90000"/>
          </a:bodyPr>
          <a:lstStyle/>
          <a:p>
            <a:r>
              <a:rPr lang="en-US" sz="4100" dirty="0"/>
              <a:t>				</a:t>
            </a:r>
            <a:r>
              <a:rPr lang="en-US" sz="49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 </a:t>
            </a:r>
          </a:p>
        </p:txBody>
      </p:sp>
      <p:sp>
        <p:nvSpPr>
          <p:cNvPr id="3" name="TextBox 2">
            <a:extLst>
              <a:ext uri="{FF2B5EF4-FFF2-40B4-BE49-F238E27FC236}">
                <a16:creationId xmlns:a16="http://schemas.microsoft.com/office/drawing/2014/main" id="{0CC372FF-A907-8262-F8F7-4E577FDF38C4}"/>
              </a:ext>
            </a:extLst>
          </p:cNvPr>
          <p:cNvSpPr txBox="1"/>
          <p:nvPr/>
        </p:nvSpPr>
        <p:spPr>
          <a:xfrm>
            <a:off x="1189703" y="391714"/>
            <a:ext cx="4621161" cy="2123658"/>
          </a:xfrm>
          <a:prstGeom prst="rect">
            <a:avLst/>
          </a:prstGeom>
          <a:noFill/>
        </p:spPr>
        <p:txBody>
          <a:bodyPr wrap="square" rtlCol="0">
            <a:spAutoFit/>
          </a:bodyPr>
          <a:lstStyle/>
          <a:p>
            <a:r>
              <a:rPr lang="en-GB" sz="4400" b="1" i="1" dirty="0">
                <a:solidFill>
                  <a:schemeClr val="bg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THANK  YOU FOR YOU ATTENTION!</a:t>
            </a:r>
          </a:p>
        </p:txBody>
      </p:sp>
      <p:pic>
        <p:nvPicPr>
          <p:cNvPr id="5" name="Picture 4" descr="Thank You Teodor the Cat">
            <a:extLst>
              <a:ext uri="{FF2B5EF4-FFF2-40B4-BE49-F238E27FC236}">
                <a16:creationId xmlns:a16="http://schemas.microsoft.com/office/drawing/2014/main" id="{850B3009-79D8-832B-6D5C-D0DDBC8C7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800" y="2209800"/>
            <a:ext cx="2054942" cy="2054942"/>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lic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843</TotalTime>
  <Words>848</Words>
  <Application>Microsoft Office PowerPoint</Application>
  <PresentationFormat>Widescreen</PresentationFormat>
  <Paragraphs>77</Paragraphs>
  <Slides>10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Century Gothic</vt:lpstr>
      <vt:lpstr>Roboto</vt:lpstr>
      <vt:lpstr>Wingdings</vt:lpstr>
      <vt:lpstr>Wingdings 3</vt:lpstr>
      <vt:lpstr>Slice</vt:lpstr>
      <vt:lpstr>MODULE NAME : Problem solving and decision making  MODULE CODE : LClm4004 STUDENT NAME: Iryna maksymuk STUDENT ID: 2516276 LECTURER:  PROFESSOR toyin adisa Assignment 1: Presentation</vt:lpstr>
      <vt:lpstr>OVERVIEW:</vt:lpstr>
      <vt:lpstr>Introduction:</vt:lpstr>
      <vt:lpstr>Green Haven Florists - Company background:</vt:lpstr>
      <vt:lpstr>Problem: nature and scope 5W2H </vt:lpstr>
      <vt:lpstr>PESTLE ANALYSIS: Green Haven Florists </vt:lpstr>
      <vt:lpstr>Cause and effect analysis: Fishbone diagram </vt:lpstr>
      <vt:lpstr>Conclusion:</vt:lpstr>
      <vt:lpstr>References: </vt:lpstr>
      <vt:lpstr>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Iryna Maksymuk</dc:creator>
  <cp:lastModifiedBy>Iryna Maksymuk (2516276)</cp:lastModifiedBy>
  <cp:revision>96</cp:revision>
  <dcterms:created xsi:type="dcterms:W3CDTF">2024-10-08T15:58:04Z</dcterms:created>
  <dcterms:modified xsi:type="dcterms:W3CDTF">2026-03-14T11:59:12Z</dcterms:modified>
</cp:coreProperties>
</file>