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EB3EFF-8548-4755-B00E-B8BF7E99C409}" v="1" dt="2023-11-10T18:14:13.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50B038-C7DC-4F66-8CCB-529C69D80DA3}" type="datetimeFigureOut">
              <a:rPr lang="en-US" smtClean="0"/>
              <a:t>11/10/2023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10A398-9845-4F9B-AE47-3A77D809A940}" type="slidenum">
              <a:rPr lang="en-US" smtClean="0"/>
              <a:t>‹#›</a:t>
            </a:fld>
            <a:endParaRPr lang="en-US"/>
          </a:p>
        </p:txBody>
      </p:sp>
    </p:spTree>
    <p:extLst>
      <p:ext uri="{BB962C8B-B14F-4D97-AF65-F5344CB8AC3E}">
        <p14:creationId xmlns:p14="http://schemas.microsoft.com/office/powerpoint/2010/main" val="2288480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Here, we'll take a look behind the scenes of Kentucky Fried Chicken, better known as KFC, a fast food behemoth with locations all over the world. We'll analyze the company from the inside and the outside to see how it operates in the fast food industry, a challenging and dynamic sector (Ong, 2019). We hope that at the end of this presentation, you will have a better understanding of KFC, from its organizational structure to its ethical priorities and CSR programs.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2</a:t>
            </a:fld>
            <a:endParaRPr lang="en-US"/>
          </a:p>
        </p:txBody>
      </p:sp>
    </p:spTree>
    <p:extLst>
      <p:ext uri="{BB962C8B-B14F-4D97-AF65-F5344CB8AC3E}">
        <p14:creationId xmlns:p14="http://schemas.microsoft.com/office/powerpoint/2010/main" val="3498522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1930, Colonel Harland Sanders set out on a culinary odyssey that would transform the face of fast food forever when he used a secret combination of 11 herbs and spices to create the first Kentucky Fried Chicken. As they say, the rest is history once the first KFC restaurant debuted in 1952. KFC is now present in more than 145 countries and has more than 24,000 outlets all over the world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Achola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2016).</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expansion into worldwide markets in the late 1950s and the development of the now-iconic tagline "Finger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Lickin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Good" in 1956 are two major turning points in the company's history (Li &amp; Yu, 2015). KFC has maintained its position as an industry leader over the years by regularly updating both its menu and advertising campaigns. The next slides will go into the nuances of the brand's operations and the external forces that affect them, all of which have contributed to shaping the company as we know it today.</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3</a:t>
            </a:fld>
            <a:endParaRPr lang="en-US"/>
          </a:p>
        </p:txBody>
      </p:sp>
    </p:spTree>
    <p:extLst>
      <p:ext uri="{BB962C8B-B14F-4D97-AF65-F5344CB8AC3E}">
        <p14:creationId xmlns:p14="http://schemas.microsoft.com/office/powerpoint/2010/main" val="3385824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is unlike any other fast food chain because of its unusual business model, which features both company-owned and franchised locations. Yum! Brands, an international chain of fast food franchises, owns the firm. KFC's organizational makeup includes both company-owned and franchised locations, providing a level playing field for both growth and new ideas (Chowdhury &amp; Shah, 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has a substantial international presence, with thousands of locations in more than 145 countries. Its global reach is evidence of the brand's broad appeal and flexibility in meeting the needs of many consumer cultures (Amoako et al., 2023). KFC's continued expansion demonstrates its dedication to meeting the demand for its renowned fried chicken throughout the globe.</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4</a:t>
            </a:fld>
            <a:endParaRPr lang="en-US"/>
          </a:p>
        </p:txBody>
      </p:sp>
    </p:spTree>
    <p:extLst>
      <p:ext uri="{BB962C8B-B14F-4D97-AF65-F5344CB8AC3E}">
        <p14:creationId xmlns:p14="http://schemas.microsoft.com/office/powerpoint/2010/main" val="3941058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fundamental operations cover several bases essential to the company's survival in the cutthroat fast food market. Some examples of these roles are: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success may be attributed, in large part, to the quality of its operations. KFC is committed to providing customers with cuisine that lives up to its slogan, "Finger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Lickin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Good," via consistent food quality, efficient kitchen operations, and friendly service (Zamani et al., 2020).</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Marketing: KFC's marketing efforts are crucial to the success of the business. Using the famed Colonel Sanders and memorable slogans, the company promotes its signature dishes to win over customers.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relies heavily on a reliable supply of high-quality ingredients, therefore effective supply chain management is essential. The supply chain team ensures that the company's iconic chicken and other menu items are consistently high quality by coordinating procurement, distribution, and quality control (Song et al., 2022).</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All of KFC's essential operations are intertwined, and they all contribute to the company's reputation as a go-to fast food option by consistently exceeding consumer expectations in areas like food quality, service, and variety. These roles are crucial to the company's internal operations, making it competitive in the fast food industry.</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5</a:t>
            </a:fld>
            <a:endParaRPr lang="en-US"/>
          </a:p>
        </p:txBody>
      </p:sp>
    </p:spTree>
    <p:extLst>
      <p:ext uri="{BB962C8B-B14F-4D97-AF65-F5344CB8AC3E}">
        <p14:creationId xmlns:p14="http://schemas.microsoft.com/office/powerpoint/2010/main" val="2965778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SWOT analysis should take into account the company's strengths, weaknesses, opportunities, and threats in order to provide a complete picture of the company's operations and its place in the fast food sector.</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has several advantages that set it apart. They have a name that is known all over the world, a menu that is instantly recognizable thanks to their famous fried chicken, a vast franchisee network, and a reliable supply chain. The distinct taste of the brand's products and Colonel Sanders' continuing popularity are further factors in its success (Bui, 2020).</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KFC's main flaws are on spots that are always in need of improvement. Some examples of such challenges are the potential for market saturation for specific brands and the growing demand for healthier menu alternatives. Fixing these problems is crucial if KFC wants to continue thriving in the future.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Internal Capabilities and Strategic Advantages: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KFC's internal strengths and competitive advantages come from the company's well-known brand name, original recipe, and willingness to cater to regional preferences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Kiat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2019). Consistently high-quality chicken, well-run franchisees, and a dedication to quality assurance have all played a role in the company's long-term success.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6</a:t>
            </a:fld>
            <a:endParaRPr lang="en-US"/>
          </a:p>
        </p:txBody>
      </p:sp>
    </p:spTree>
    <p:extLst>
      <p:ext uri="{BB962C8B-B14F-4D97-AF65-F5344CB8AC3E}">
        <p14:creationId xmlns:p14="http://schemas.microsoft.com/office/powerpoint/2010/main" val="3594616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Opportunities for KFC's development and expansion are many. Some examples are increasing presence in emerging markets abroad, adapting menu items to meet the needs of health-conscious customers, going green to meet the demands of an increasingly environmentally conscious clientele, and leveraging digital and mobile technologies to better engage and serve customers (Gautam, 2017).</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KFC's external environment analysis would be incomplete without thinking about the dangers it faces. These include things like the ever-increasing scrutiny of the fast food sector in regards to sustainability and health issues as well as the already high levels of competition in the industry and shifting customer preferences toward healthier choices. KFC's plans need constant revision in light of these dangers and new possibilities (Jocelyn, 2018).</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organizational strategy is heavily influenced by the company's capacity to play to its advantages, fix its shortcomings, seize chances, and avoid danger. With the right plan in place, KFC can continue to be a leader in the fast food industry.</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7</a:t>
            </a:fld>
            <a:endParaRPr lang="en-US"/>
          </a:p>
        </p:txBody>
      </p:sp>
    </p:spTree>
    <p:extLst>
      <p:ext uri="{BB962C8B-B14F-4D97-AF65-F5344CB8AC3E}">
        <p14:creationId xmlns:p14="http://schemas.microsoft.com/office/powerpoint/2010/main" val="2464407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Governmental considerations, such as regulations, trade policies, and labor laws, all have a role in KFC's political environment. The company's strategy and operations may need to be adjusted in light of these considerations. KFC's supply chain and bottom line are vulnerable to factors outside of the company's control, such new or revised food safety rules, taxes, or import/export legislation in the countries where KFC operates (Ong, 2019). KFC's success in many regions depends on its ability to recognize and respond to these political factors.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8</a:t>
            </a:fld>
            <a:endParaRPr lang="en-US"/>
          </a:p>
        </p:txBody>
      </p:sp>
    </p:spTree>
    <p:extLst>
      <p:ext uri="{BB962C8B-B14F-4D97-AF65-F5344CB8AC3E}">
        <p14:creationId xmlns:p14="http://schemas.microsoft.com/office/powerpoint/2010/main" val="2390537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business climate is significantly influenced by economic considerations. Some examples of economic factors include general economic trends, currency exchange rates, and average household income. In times of economic hardship, people may be less inclined to dine out, which might negatively impact KFC's revenue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Achola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2016). Currency exchange rate variations may also have an effect on the expenses associated with international commerce and supply chains. KFC is able to weather economic storms because of its constant vigilance in tracking economic trends and responsiveness to changes in customer preferences.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9</a:t>
            </a:fld>
            <a:endParaRPr lang="en-US"/>
          </a:p>
        </p:txBody>
      </p:sp>
    </p:spTree>
    <p:extLst>
      <p:ext uri="{BB962C8B-B14F-4D97-AF65-F5344CB8AC3E}">
        <p14:creationId xmlns:p14="http://schemas.microsoft.com/office/powerpoint/2010/main" val="345027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is very attuned to the impact of social and cultural norms on its business. Being able to adjust to new social and cultural norms is essential in today's interconnected society. The tastes of consumers, their diets, and their way of life all varies depending on where they are located. KFC has responded to these concerns by developing menu options and advertising campaigns that are particular to certain regions (Song et al., 2022). KFC's success depends on the company's ability to connect with and appeal to a wide range of consumers across a variety of cultures and geographies. KFC's success in the ever-changing fast food sector depends on its employees' ability to recognize and appreciate differences in social and cultural norms.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10</a:t>
            </a:fld>
            <a:endParaRPr lang="en-US"/>
          </a:p>
        </p:txBody>
      </p:sp>
    </p:spTree>
    <p:extLst>
      <p:ext uri="{BB962C8B-B14F-4D97-AF65-F5344CB8AC3E}">
        <p14:creationId xmlns:p14="http://schemas.microsoft.com/office/powerpoint/2010/main" val="473020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business is profoundly influenced by the development of technology. These innovations have an impact on fields including automated food production, online ordering and delivery, and data analytics for consumer insights. KFC is able to increase productivity, enrich the customer experience, and respond to shifting tastes by embracing technology advances. It also helps the corporation maintain its digital edge in the fast food sector (Zamani et al., 2020). </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11</a:t>
            </a:fld>
            <a:endParaRPr lang="en-US"/>
          </a:p>
        </p:txBody>
      </p:sp>
    </p:spTree>
    <p:extLst>
      <p:ext uri="{BB962C8B-B14F-4D97-AF65-F5344CB8AC3E}">
        <p14:creationId xmlns:p14="http://schemas.microsoft.com/office/powerpoint/2010/main" val="3006463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activities would not be possible without the influence of law and government policy. These include a broad range of legal concerns, from those pertaining to food safety and labor to those pertaining to intellectual property and advertising practices. KFC's image and future performance depend on the company's compliance with these laws (Song et al., 2022). The company's activities depend critically on its ability to negotiate the nuances of multiple regulatory frameworks and maintain compliance on a national and international scale.</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12</a:t>
            </a:fld>
            <a:endParaRPr lang="en-US"/>
          </a:p>
        </p:txBody>
      </p:sp>
    </p:spTree>
    <p:extLst>
      <p:ext uri="{BB962C8B-B14F-4D97-AF65-F5344CB8AC3E}">
        <p14:creationId xmlns:p14="http://schemas.microsoft.com/office/powerpoint/2010/main" val="191836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Times New Roman" panose="02020603050405020304" pitchFamily="18" charset="0"/>
                <a:ea typeface="Calibri" panose="020F0502020204030204" pitchFamily="34" charset="0"/>
              </a:rPr>
              <a:t>KFC gives serious thought to environmental issues because of their growing relevance in recent years. KFC, like many fast food restaurants, is under criticism for its practices related to environmental sustainability, resource conservation, and trash management. In response, KFC has implemented a number of eco-friendly policies, such as using only sustainable chicken in its products, using less plastic, and using more efficient appliances (Bui, 2020). KFC's environmental measures are not only in line with customer expectations, but also help the company fulfill its commitment to CSR and sustainable business practices. For KFC's long-term profitability and brand image, an awareness of and response to these environmental challenges is crucial.</a:t>
            </a:r>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13</a:t>
            </a:fld>
            <a:endParaRPr lang="en-US"/>
          </a:p>
        </p:txBody>
      </p:sp>
    </p:spTree>
    <p:extLst>
      <p:ext uri="{BB962C8B-B14F-4D97-AF65-F5344CB8AC3E}">
        <p14:creationId xmlns:p14="http://schemas.microsoft.com/office/powerpoint/2010/main" val="3150373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interacts with many different kinds of people, all of whom have different priorities and requirements. Some examples of these crucial players are:</a:t>
            </a:r>
          </a:p>
          <a:p>
            <a:pPr marL="342900" marR="0" lvl="0" indent="-342900" algn="just">
              <a:lnSpc>
                <a:spcPct val="107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Customers: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KFC's success depends on satisfying its customers. Maintaining customer loyalty and increasing sales depends on exceeding their expectations for product quality, service, and value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Achola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2016).</a:t>
            </a:r>
          </a:p>
          <a:p>
            <a:pPr marL="342900" marR="0" lvl="0" indent="-342900" algn="just">
              <a:lnSpc>
                <a:spcPct val="107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Employees: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needs a large crew to run effectively. KFC should prioritize training, career development, and workplace safety in order to keep its employees happy and healthy, which in turn will keep its operations running smoothly and efficiently.</a:t>
            </a:r>
          </a:p>
          <a:p>
            <a:pPr marL="342900" marR="0" lvl="0" indent="-342900" algn="just">
              <a:lnSpc>
                <a:spcPct val="107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Investors: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KFC's financial performance, growth, and sustainability are of great interest to investors, both current and prospective. They make investments based in large part on their expectation of future profits from the firm (Song et al., 2022).</a:t>
            </a:r>
          </a:p>
          <a:p>
            <a:pPr marL="342900" marR="0" lvl="0" indent="-342900" algn="just">
              <a:lnSpc>
                <a:spcPct val="107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Franchisees: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Franchisees play an important role in KFC's success by running many of the chain's restaurants. KFC franchisees' success depends on the strength of the KFC brand, thus their input is crucial to the company's expansion and financial well-being.</a:t>
            </a:r>
          </a:p>
          <a:p>
            <a:pPr marL="342900" marR="0" lvl="0" indent="-342900" algn="just">
              <a:lnSpc>
                <a:spcPct val="107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Suppliers: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places a premium on having a supply chain that is both trustworthy and ethical. Maintaining positive connections with suppliers is crucial for assuring a steady supply of high-quality materials (Gautam, 2017).</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continued growth and positive connections with important outside parties depend on the company's ability to meet their expectations and fulfill their demands.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14</a:t>
            </a:fld>
            <a:endParaRPr lang="en-US"/>
          </a:p>
        </p:txBody>
      </p:sp>
    </p:spTree>
    <p:extLst>
      <p:ext uri="{BB962C8B-B14F-4D97-AF65-F5344CB8AC3E}">
        <p14:creationId xmlns:p14="http://schemas.microsoft.com/office/powerpoint/2010/main" val="4016157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Today's economic climate places a premium on ethical behavior, and KFC is no different. When it comes to doing business, KFC adheres to a strict code of ethics. Among them are: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Quality and Safety of Food Sources: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is committed to responsible chicken procurement as part of its effort to ensure the ethical treatment of animals across its supply chain (Amoako et al., 2023).</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business is committed to minimizing its negative effects on the environment via the use of sustainable measures such as recycling and energy conservation.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Nutrition and Health: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understands that it must provide consumers with menu options that consider their health and wellbeing. Offering food options that are lower in fat and calories is part of this effort (Song et al., 2022).</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Company Values: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is committed to providing its workers with a harassment-free and equitable work environment that values diversity and respects individual differences.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Participation in Society: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corporation gives back to the neighborhoods where it does business via a number of programs and philanthropic activities (Zamani et al., 2020).</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dedication to CSR and its understanding of customers' and stakeholders' increasing emphasis on ethical behavior mean that they include these factors into its business practices on a regular basis.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15</a:t>
            </a:fld>
            <a:endParaRPr lang="en-US"/>
          </a:p>
        </p:txBody>
      </p:sp>
    </p:spTree>
    <p:extLst>
      <p:ext uri="{BB962C8B-B14F-4D97-AF65-F5344CB8AC3E}">
        <p14:creationId xmlns:p14="http://schemas.microsoft.com/office/powerpoint/2010/main" val="2953152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is committed to doing good in the communities it serves via its Corporate Social Responsibility (CSR) efforts. Notable examples of its CSR work include: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KFC Foundation: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KFC Foundation provides funding for initiatives like scholarships and community grants that help youth and communities thrive.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Responsible Sourcing: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guarantee that the food it provides adheres to high moral standards, KFC is dedicated to responsible sourcing, which includes the humane treatment of animals and sustainable agricultural methods (Amoako et al., 2023).</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Hunger Relief:</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help fight hunger and food insecurity, KFC collaborates with several groups. Projects like "Add Hope" have made it possible to feed millions of kids in need throughout the world.</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Methods that Consider the Environment: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wants to help the environment, therefore it recycles, uses less energy, and packages its food in eco-friendly materials.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Difference and Unity: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KFC is committed to creating an inclusive and welcoming work environment for all of its workers (Amoako et al., 2023).</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dedication to doing good in the world extends beyond just serving tasty cuisine; these CSR projects demonstrate that.</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16</a:t>
            </a:fld>
            <a:endParaRPr lang="en-US"/>
          </a:p>
        </p:txBody>
      </p:sp>
    </p:spTree>
    <p:extLst>
      <p:ext uri="{BB962C8B-B14F-4D97-AF65-F5344CB8AC3E}">
        <p14:creationId xmlns:p14="http://schemas.microsoft.com/office/powerpoint/2010/main" val="205407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result of our investigation of KFC's internal workings and external surroundings, we now have a better understanding of the forces at work behind this internationally acclaimed fast food chain.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Weaknesses include the need for healthier menu alternatives and the handling of possible issues, while assets include a strong brand and large global reach. Intense industry rivalry and shifting customer tastes have also been highlighted, along with the possibilities and challenges they provide (Li &amp; Yu, 2015).</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Adaptability in a dynamic market is essential, and we are aware of the influence of political, economic, social, technical, legal, and environmental variables on KFC's operations.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is dedicated to responsible and sustainable business practices, as seen by its attention to a wide range of stakeholders, ethical concerns, and CSR programs. KFC can succeed in the tough fast food industry because it values and listens to its customers, workers, investors, franchisees, suppliers, and communities (Jocelyn, 2018).</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sustained success and its position as a key participant in the global fast-food market can only be fully appreciated by gaining insight into the internal and external variables that drive the company's actions.</a:t>
            </a:r>
          </a:p>
          <a:p>
            <a:endParaRPr lang="en-US" dirty="0"/>
          </a:p>
        </p:txBody>
      </p:sp>
      <p:sp>
        <p:nvSpPr>
          <p:cNvPr id="4" name="Slide Number Placeholder 3"/>
          <p:cNvSpPr>
            <a:spLocks noGrp="1"/>
          </p:cNvSpPr>
          <p:nvPr>
            <p:ph type="sldNum" sz="quarter" idx="5"/>
          </p:nvPr>
        </p:nvSpPr>
        <p:spPr/>
        <p:txBody>
          <a:bodyPr/>
          <a:lstStyle/>
          <a:p>
            <a:fld id="{EE10A398-9845-4F9B-AE47-3A77D809A940}" type="slidenum">
              <a:rPr lang="en-US" smtClean="0"/>
              <a:t>17</a:t>
            </a:fld>
            <a:endParaRPr lang="en-US"/>
          </a:p>
        </p:txBody>
      </p:sp>
    </p:spTree>
    <p:extLst>
      <p:ext uri="{BB962C8B-B14F-4D97-AF65-F5344CB8AC3E}">
        <p14:creationId xmlns:p14="http://schemas.microsoft.com/office/powerpoint/2010/main" val="4172586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235922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4084697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519772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F60333-10F0-4BD4-8448-A379DEE9D676}"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124301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F60333-10F0-4BD4-8448-A379DEE9D676}" type="datetimeFigureOut">
              <a:rPr lang="en-US" smtClean="0"/>
              <a:t>11/10/2023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1495735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1074597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3951713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2558631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F60333-10F0-4BD4-8448-A379DEE9D676}"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2803458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F60333-10F0-4BD4-8448-A379DEE9D676}"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1452723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4130971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82546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1107654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12920946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1905173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5551668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F60333-10F0-4BD4-8448-A379DEE9D676}"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14D594-F3BF-497E-8944-A10BA9BF1DD1}" type="slidenum">
              <a:rPr lang="en-US" smtClean="0"/>
              <a:t>‹#›</a:t>
            </a:fld>
            <a:endParaRPr lang="en-US"/>
          </a:p>
        </p:txBody>
      </p:sp>
    </p:spTree>
    <p:extLst>
      <p:ext uri="{BB962C8B-B14F-4D97-AF65-F5344CB8AC3E}">
        <p14:creationId xmlns:p14="http://schemas.microsoft.com/office/powerpoint/2010/main" val="3851849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5F60333-10F0-4BD4-8448-A379DEE9D676}" type="datetimeFigureOut">
              <a:rPr lang="en-US" smtClean="0"/>
              <a:t>11/10/2023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014D594-F3BF-497E-8944-A10BA9BF1DD1}" type="slidenum">
              <a:rPr lang="en-US" smtClean="0"/>
              <a:t>‹#›</a:t>
            </a:fld>
            <a:endParaRPr lang="en-US"/>
          </a:p>
        </p:txBody>
      </p:sp>
    </p:spTree>
    <p:extLst>
      <p:ext uri="{BB962C8B-B14F-4D97-AF65-F5344CB8AC3E}">
        <p14:creationId xmlns:p14="http://schemas.microsoft.com/office/powerpoint/2010/main" val="2745065343"/>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1C2C4-8030-72F9-7E60-48A3F24296C4}"/>
              </a:ext>
            </a:extLst>
          </p:cNvPr>
          <p:cNvSpPr>
            <a:spLocks noGrp="1"/>
          </p:cNvSpPr>
          <p:nvPr>
            <p:ph type="ctrTitle"/>
          </p:nvPr>
        </p:nvSpPr>
        <p:spPr>
          <a:xfrm>
            <a:off x="256051" y="687186"/>
            <a:ext cx="11679897" cy="2558934"/>
          </a:xfrm>
        </p:spPr>
        <p:txBody>
          <a:bodyPr/>
          <a:lstStyle/>
          <a:p>
            <a:r>
              <a:rPr lang="en-US" b="0" i="0" dirty="0">
                <a:solidFill>
                  <a:srgbClr val="D1D5DB"/>
                </a:solidFill>
                <a:effectLst/>
                <a:latin typeface="Söhne"/>
              </a:rPr>
              <a:t>Internal Operations &amp; External Environment of KFC</a:t>
            </a:r>
            <a:endParaRPr lang="en-US" dirty="0"/>
          </a:p>
        </p:txBody>
      </p:sp>
      <p:sp>
        <p:nvSpPr>
          <p:cNvPr id="3" name="Subtitle 2">
            <a:extLst>
              <a:ext uri="{FF2B5EF4-FFF2-40B4-BE49-F238E27FC236}">
                <a16:creationId xmlns:a16="http://schemas.microsoft.com/office/drawing/2014/main" id="{E60A0DE1-A894-6A1F-A965-F8E999C16F95}"/>
              </a:ext>
            </a:extLst>
          </p:cNvPr>
          <p:cNvSpPr>
            <a:spLocks noGrp="1"/>
          </p:cNvSpPr>
          <p:nvPr>
            <p:ph type="subTitle" idx="1"/>
          </p:nvPr>
        </p:nvSpPr>
        <p:spPr>
          <a:xfrm>
            <a:off x="256051" y="3429000"/>
            <a:ext cx="4348071" cy="2230581"/>
          </a:xfrm>
        </p:spPr>
        <p:txBody>
          <a:bodyPr/>
          <a:lstStyle/>
          <a:p>
            <a:r>
              <a:rPr lang="en-US"/>
              <a:t>Student names:</a:t>
            </a:r>
            <a:endParaRPr lang="en-US" dirty="0"/>
          </a:p>
          <a:p>
            <a:r>
              <a:rPr lang="en-US" dirty="0"/>
              <a:t>Tahmina Bahar: 2314744</a:t>
            </a:r>
          </a:p>
          <a:p>
            <a:r>
              <a:rPr lang="en-US" dirty="0"/>
              <a:t>Rajwinder Kaur: 2314604</a:t>
            </a:r>
          </a:p>
          <a:p>
            <a:r>
              <a:rPr lang="en-US" dirty="0"/>
              <a:t>Erika Habib Khan: 2310787</a:t>
            </a:r>
          </a:p>
        </p:txBody>
      </p:sp>
      <p:pic>
        <p:nvPicPr>
          <p:cNvPr id="1026" name="Picture 2" descr="KFC - STC Mall">
            <a:extLst>
              <a:ext uri="{FF2B5EF4-FFF2-40B4-BE49-F238E27FC236}">
                <a16:creationId xmlns:a16="http://schemas.microsoft.com/office/drawing/2014/main" id="{8D5FBA1D-7F3A-64E1-1D8D-DEFE45C4D8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9189" y="2843300"/>
            <a:ext cx="3856759" cy="3856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08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F02D5-7268-BE64-D0A2-156300DC13B2}"/>
              </a:ext>
            </a:extLst>
          </p:cNvPr>
          <p:cNvSpPr>
            <a:spLocks noGrp="1"/>
          </p:cNvSpPr>
          <p:nvPr>
            <p:ph type="title"/>
          </p:nvPr>
        </p:nvSpPr>
        <p:spPr>
          <a:xfrm>
            <a:off x="646111" y="452718"/>
            <a:ext cx="9404723" cy="977071"/>
          </a:xfrm>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US" sz="8000" b="1" dirty="0"/>
          </a:p>
        </p:txBody>
      </p:sp>
      <p:sp>
        <p:nvSpPr>
          <p:cNvPr id="3" name="Content Placeholder 2">
            <a:extLst>
              <a:ext uri="{FF2B5EF4-FFF2-40B4-BE49-F238E27FC236}">
                <a16:creationId xmlns:a16="http://schemas.microsoft.com/office/drawing/2014/main" id="{BAEBD323-805E-C1FB-3B6A-8F084FE3FA1B}"/>
              </a:ext>
            </a:extLst>
          </p:cNvPr>
          <p:cNvSpPr>
            <a:spLocks noGrp="1"/>
          </p:cNvSpPr>
          <p:nvPr>
            <p:ph idx="1"/>
          </p:nvPr>
        </p:nvSpPr>
        <p:spPr>
          <a:xfrm>
            <a:off x="645130" y="1687159"/>
            <a:ext cx="5606041" cy="3499984"/>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review of the layout of the presentation.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Make KFC the featured company.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Drive your inquiry by examining both internal and external forces.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Stress the significance of knowing how KFC runs.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Introduce the background to the next material.</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Emphasize the value of understanding the fast food sector</a:t>
            </a:r>
          </a:p>
        </p:txBody>
      </p:sp>
      <p:pic>
        <p:nvPicPr>
          <p:cNvPr id="3074" name="Picture 2" descr="KFC - Convention Menu and Delivery in Paris">
            <a:extLst>
              <a:ext uri="{FF2B5EF4-FFF2-40B4-BE49-F238E27FC236}">
                <a16:creationId xmlns:a16="http://schemas.microsoft.com/office/drawing/2014/main" id="{A8EBBB4C-AFDE-BE86-C0A9-7AC8202CB9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1072" y="1429789"/>
            <a:ext cx="5340928" cy="4272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456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B3EA0-A216-A434-E1AF-519FC2B1C7FD}"/>
              </a:ext>
            </a:extLst>
          </p:cNvPr>
          <p:cNvSpPr>
            <a:spLocks noGrp="1"/>
          </p:cNvSpPr>
          <p:nvPr>
            <p:ph type="title"/>
          </p:nvPr>
        </p:nvSpPr>
        <p:spPr>
          <a:xfrm>
            <a:off x="2787277" y="90465"/>
            <a:ext cx="9404723" cy="1437612"/>
          </a:xfrm>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Brief History of KFC</a:t>
            </a:r>
            <a:endParaRPr lang="en-US" sz="4400" b="1" dirty="0"/>
          </a:p>
        </p:txBody>
      </p:sp>
      <p:sp>
        <p:nvSpPr>
          <p:cNvPr id="3" name="Content Placeholder 2">
            <a:extLst>
              <a:ext uri="{FF2B5EF4-FFF2-40B4-BE49-F238E27FC236}">
                <a16:creationId xmlns:a16="http://schemas.microsoft.com/office/drawing/2014/main" id="{AF737C53-6B1E-4E24-ACAE-8A986F70398C}"/>
              </a:ext>
            </a:extLst>
          </p:cNvPr>
          <p:cNvSpPr>
            <a:spLocks noGrp="1"/>
          </p:cNvSpPr>
          <p:nvPr>
            <p:ph idx="1"/>
          </p:nvPr>
        </p:nvSpPr>
        <p:spPr>
          <a:xfrm>
            <a:off x="4738255" y="1853248"/>
            <a:ext cx="6807634" cy="4195481"/>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Colonel Harland Sanders started the company in 1930.</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network of around 24,000 eateries worldwide.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Important steps, as when "Finger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Lickin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Good" was first released.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Yum! Brands.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original recipe fried chicken is a highlight of the menu.</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history of creative transformation.</a:t>
            </a:r>
          </a:p>
          <a:p>
            <a:endParaRPr lang="en-US" dirty="0"/>
          </a:p>
        </p:txBody>
      </p:sp>
      <p:pic>
        <p:nvPicPr>
          <p:cNvPr id="2050" name="Picture 2" descr="About Kfc">
            <a:extLst>
              <a:ext uri="{FF2B5EF4-FFF2-40B4-BE49-F238E27FC236}">
                <a16:creationId xmlns:a16="http://schemas.microsoft.com/office/drawing/2014/main" id="{413EF1F9-9340-7787-A01F-50502AD477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20004"/>
            <a:ext cx="4410305" cy="5661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066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C672-246F-E37F-0D9E-5735CFE78A90}"/>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Structure of the Organization</a:t>
            </a:r>
            <a:endParaRPr lang="en-US" sz="4400" b="1" dirty="0"/>
          </a:p>
        </p:txBody>
      </p:sp>
      <p:sp>
        <p:nvSpPr>
          <p:cNvPr id="3" name="Content Placeholder 2">
            <a:extLst>
              <a:ext uri="{FF2B5EF4-FFF2-40B4-BE49-F238E27FC236}">
                <a16:creationId xmlns:a16="http://schemas.microsoft.com/office/drawing/2014/main" id="{BFC58EDA-8407-0D1E-4F8A-82320896AA31}"/>
              </a:ext>
            </a:extLst>
          </p:cNvPr>
          <p:cNvSpPr>
            <a:spLocks noGrp="1"/>
          </p:cNvSpPr>
          <p:nvPr>
            <p:ph idx="1"/>
          </p:nvPr>
        </p:nvSpPr>
        <p:spPr>
          <a:xfrm>
            <a:off x="566373" y="1853248"/>
            <a:ext cx="4782099" cy="4195481"/>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outlets controlled by both the parent company and independent franchisees.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Wide-ranging, international system.</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Joint ventures amongst franchises to grow the brand.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place at Yum! Brands.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Ability to change and adapt to new situations.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Aiming for international influence by means of various forms of ownership.</a:t>
            </a:r>
          </a:p>
          <a:p>
            <a:endParaRPr lang="en-US" dirty="0"/>
          </a:p>
        </p:txBody>
      </p:sp>
      <p:pic>
        <p:nvPicPr>
          <p:cNvPr id="4098" name="Picture 2" descr="KFC organization culture by Mèo Thộn">
            <a:extLst>
              <a:ext uri="{FF2B5EF4-FFF2-40B4-BE49-F238E27FC236}">
                <a16:creationId xmlns:a16="http://schemas.microsoft.com/office/drawing/2014/main" id="{05665C9F-3918-45D5-30E9-84621C500F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853248"/>
            <a:ext cx="6096000" cy="3752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30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8175E-A741-050A-BC71-BDF54285BDFE}"/>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Core Functions</a:t>
            </a:r>
            <a:endParaRPr lang="en-US" sz="4400" b="1" dirty="0"/>
          </a:p>
        </p:txBody>
      </p:sp>
      <p:sp>
        <p:nvSpPr>
          <p:cNvPr id="3" name="Content Placeholder 2">
            <a:extLst>
              <a:ext uri="{FF2B5EF4-FFF2-40B4-BE49-F238E27FC236}">
                <a16:creationId xmlns:a16="http://schemas.microsoft.com/office/drawing/2014/main" id="{67D6473F-7687-E5FF-4A47-8BCC1561E10A}"/>
              </a:ext>
            </a:extLst>
          </p:cNvPr>
          <p:cNvSpPr>
            <a:spLocks noGrp="1"/>
          </p:cNvSpPr>
          <p:nvPr>
            <p:ph idx="1"/>
          </p:nvPr>
        </p:nvSpPr>
        <p:spPr>
          <a:xfrm>
            <a:off x="6799810" y="1853248"/>
            <a:ext cx="4912588" cy="4195481"/>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Maintaining a high standard of preparation and service.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Making use of memorable catchphrases and dishes.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Keeping a constant flow of new components guaranteed.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Keep quality high and your customers happy.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Primary roles that are crucial to internal processes.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Modification to fit regional standards of quality.</a:t>
            </a:r>
          </a:p>
          <a:p>
            <a:endParaRPr lang="en-US" dirty="0"/>
          </a:p>
        </p:txBody>
      </p:sp>
      <p:pic>
        <p:nvPicPr>
          <p:cNvPr id="5122" name="Picture 2" descr="KFC's Bold Sustainability Strides Are Setting an Industry Example -  Innovating Canada">
            <a:extLst>
              <a:ext uri="{FF2B5EF4-FFF2-40B4-BE49-F238E27FC236}">
                <a16:creationId xmlns:a16="http://schemas.microsoft.com/office/drawing/2014/main" id="{3D337805-116C-FCA4-515B-0076B511D9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735116"/>
            <a:ext cx="6799810" cy="3967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8766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131D-E111-B7F2-883F-5EB9EDB7F45E}"/>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SWOT Analysis</a:t>
            </a:r>
            <a:endParaRPr lang="en-US" sz="4400" b="1" dirty="0"/>
          </a:p>
        </p:txBody>
      </p:sp>
      <p:sp>
        <p:nvSpPr>
          <p:cNvPr id="3" name="Content Placeholder 2">
            <a:extLst>
              <a:ext uri="{FF2B5EF4-FFF2-40B4-BE49-F238E27FC236}">
                <a16:creationId xmlns:a16="http://schemas.microsoft.com/office/drawing/2014/main" id="{714222FF-C237-13C4-D4A0-A1147FA712A5}"/>
              </a:ext>
            </a:extLst>
          </p:cNvPr>
          <p:cNvSpPr>
            <a:spLocks noGrp="1"/>
          </p:cNvSpPr>
          <p:nvPr>
            <p:ph idx="1"/>
          </p:nvPr>
        </p:nvSpPr>
        <p:spPr>
          <a:xfrm>
            <a:off x="765879" y="1720409"/>
            <a:ext cx="4582593" cy="4195481"/>
          </a:xfrm>
        </p:spPr>
        <p:txBody>
          <a:bodyPr>
            <a:normAutofit lnSpcReduction="10000"/>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Both the worldwide popularity of the company and its signature dishes are assets.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Some food quality issues may arise on occasion, which is a weakness.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Consistent high quality and a streamlined distribution process.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Menu staple and culinary legend.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Expanding into new markets and introducing new dishes are both promising avenues for growth.</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Industry rivalry and growing consumer concern about health both pose risks.</a:t>
            </a:r>
          </a:p>
          <a:p>
            <a:endParaRPr lang="en-US" dirty="0"/>
          </a:p>
        </p:txBody>
      </p:sp>
      <p:pic>
        <p:nvPicPr>
          <p:cNvPr id="6146" name="Picture 2" descr="KFC SWOT Analysis: A Delectable &amp; Detailed Report |">
            <a:extLst>
              <a:ext uri="{FF2B5EF4-FFF2-40B4-BE49-F238E27FC236}">
                <a16:creationId xmlns:a16="http://schemas.microsoft.com/office/drawing/2014/main" id="{63B684E9-7A6C-EBB7-7DC6-43809215CA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8240" y="1714500"/>
            <a:ext cx="6719182"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6538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046FE-6963-CE96-34E8-66FCC040E9C7}"/>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SWOT Analysis (cont.)</a:t>
            </a:r>
            <a:endParaRPr lang="en-US" sz="4400" b="1" dirty="0"/>
          </a:p>
        </p:txBody>
      </p:sp>
      <p:sp>
        <p:nvSpPr>
          <p:cNvPr id="3" name="Content Placeholder 2">
            <a:extLst>
              <a:ext uri="{FF2B5EF4-FFF2-40B4-BE49-F238E27FC236}">
                <a16:creationId xmlns:a16="http://schemas.microsoft.com/office/drawing/2014/main" id="{A4155A32-408F-112A-1B1D-7CA0B22BB0E3}"/>
              </a:ext>
            </a:extLst>
          </p:cNvPr>
          <p:cNvSpPr>
            <a:spLocks noGrp="1"/>
          </p:cNvSpPr>
          <p:nvPr>
            <p:ph idx="1"/>
          </p:nvPr>
        </p:nvSpPr>
        <p:spPr>
          <a:xfrm>
            <a:off x="6406832" y="1986416"/>
            <a:ext cx="5380615" cy="4195481"/>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Adopting digital technologies is another promising avenue.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Environmental and long-term stability issues provide the greatest risk.</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crucial to any plan to comprehend the SWOT analysis.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Effective strategies take use of advantages.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Avoiding failure by minimizing the impact of potential problems.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uses SWOT analysis to guide its business decisions.</a:t>
            </a:r>
          </a:p>
          <a:p>
            <a:endParaRPr lang="en-US" dirty="0"/>
          </a:p>
        </p:txBody>
      </p:sp>
      <p:pic>
        <p:nvPicPr>
          <p:cNvPr id="7170" name="Picture 2" descr="KFC SWOT Analysis: A Delectable &amp; Detailed Report |">
            <a:extLst>
              <a:ext uri="{FF2B5EF4-FFF2-40B4-BE49-F238E27FC236}">
                <a16:creationId xmlns:a16="http://schemas.microsoft.com/office/drawing/2014/main" id="{992C97DA-48C0-511F-E488-BDDB3B2C1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90078"/>
            <a:ext cx="6096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926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3DA3-BD50-0C93-8D9A-C8E853C11523}"/>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PESTLE Analysis - Political</a:t>
            </a:r>
            <a:endParaRPr lang="en-US" sz="4400" b="1" dirty="0"/>
          </a:p>
        </p:txBody>
      </p:sp>
      <p:sp>
        <p:nvSpPr>
          <p:cNvPr id="3" name="Content Placeholder 2">
            <a:extLst>
              <a:ext uri="{FF2B5EF4-FFF2-40B4-BE49-F238E27FC236}">
                <a16:creationId xmlns:a16="http://schemas.microsoft.com/office/drawing/2014/main" id="{8B8B2246-077C-03D1-603D-A7AEC00F3DB8}"/>
              </a:ext>
            </a:extLst>
          </p:cNvPr>
          <p:cNvSpPr>
            <a:spLocks noGrp="1"/>
          </p:cNvSpPr>
          <p:nvPr>
            <p:ph idx="1"/>
          </p:nvPr>
        </p:nvSpPr>
        <p:spPr>
          <a:xfrm>
            <a:off x="6733309" y="1853248"/>
            <a:ext cx="5112093" cy="4195481"/>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influence of government rules on the quality and distribution of food.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supply chain and how things are sourced are affected by politics.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It's important to be able to adjust to different types of political systems.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Profitability and efficiency may be impacted by political issues.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state of ties between governments is crucial.</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essential to keep up with political developments.</a:t>
            </a:r>
          </a:p>
          <a:p>
            <a:endParaRPr lang="en-US" dirty="0"/>
          </a:p>
        </p:txBody>
      </p:sp>
      <p:pic>
        <p:nvPicPr>
          <p:cNvPr id="8194" name="Picture 2" descr="KFC Analysis | PPT">
            <a:extLst>
              <a:ext uri="{FF2B5EF4-FFF2-40B4-BE49-F238E27FC236}">
                <a16:creationId xmlns:a16="http://schemas.microsoft.com/office/drawing/2014/main" id="{BC353079-D0C7-B576-F7A8-174A07316F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598" y="1706747"/>
            <a:ext cx="5641826" cy="4231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6017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72DA6-5C17-90B4-17B5-C149B76A3827}"/>
              </a:ext>
            </a:extLst>
          </p:cNvPr>
          <p:cNvSpPr>
            <a:spLocks noGrp="1"/>
          </p:cNvSpPr>
          <p:nvPr>
            <p:ph type="title"/>
          </p:nvPr>
        </p:nvSpPr>
        <p:spPr>
          <a:xfrm>
            <a:off x="646111" y="452718"/>
            <a:ext cx="9404723" cy="1010322"/>
          </a:xfrm>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PESTLE Analysis - Economic</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DA54D0C7-EC54-C575-DB34-595C3DCF43DA}"/>
              </a:ext>
            </a:extLst>
          </p:cNvPr>
          <p:cNvSpPr>
            <a:spLocks noGrp="1"/>
          </p:cNvSpPr>
          <p:nvPr>
            <p:ph idx="1"/>
          </p:nvPr>
        </p:nvSpPr>
        <p:spPr>
          <a:xfrm>
            <a:off x="6267797" y="1886664"/>
            <a:ext cx="5411351" cy="4195481"/>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Dine-out expenditure is sensitive to general economic conditions.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International trade is vulnerable to swings in the exchange rate.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Profitability relies heavily on a steady economy.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Decisions may be improved by keeping an eye on economic indicators.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Prices and budgeting tactics are influenced by the economy.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must adjust as the economy evolves.</a:t>
            </a:r>
          </a:p>
          <a:p>
            <a:endParaRPr lang="en-US" dirty="0"/>
          </a:p>
        </p:txBody>
      </p:sp>
      <p:pic>
        <p:nvPicPr>
          <p:cNvPr id="9218" name="Picture 2" descr="PESTLE Analysis of KFC | Business Management &amp; Marketing">
            <a:extLst>
              <a:ext uri="{FF2B5EF4-FFF2-40B4-BE49-F238E27FC236}">
                <a16:creationId xmlns:a16="http://schemas.microsoft.com/office/drawing/2014/main" id="{C65C978B-5407-C5C3-6E0E-7D013CB840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26" y="1767850"/>
            <a:ext cx="6251171" cy="4433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4898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807F2-D0CF-18FA-F2EB-35E132489D14}"/>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PESTLE Analysis – Social </a:t>
            </a:r>
            <a:endParaRPr lang="en-US" sz="4400" b="1" dirty="0"/>
          </a:p>
        </p:txBody>
      </p:sp>
      <p:sp>
        <p:nvSpPr>
          <p:cNvPr id="3" name="Content Placeholder 2">
            <a:extLst>
              <a:ext uri="{FF2B5EF4-FFF2-40B4-BE49-F238E27FC236}">
                <a16:creationId xmlns:a16="http://schemas.microsoft.com/office/drawing/2014/main" id="{BD7047A6-6DC3-9445-4AA9-AC8D0A7E9037}"/>
              </a:ext>
            </a:extLst>
          </p:cNvPr>
          <p:cNvSpPr>
            <a:spLocks noGrp="1"/>
          </p:cNvSpPr>
          <p:nvPr>
            <p:ph idx="1"/>
          </p:nvPr>
        </p:nvSpPr>
        <p:spPr>
          <a:xfrm>
            <a:off x="646111" y="1969791"/>
            <a:ext cx="4992688" cy="4195481"/>
          </a:xfrm>
        </p:spPr>
        <p:txBody>
          <a:bodyPr>
            <a:normAutofit lnSpcReduction="10000"/>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Cultural preferences for food are one example of how society exerts its influence.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It's crucial to adjust your diet and eating habits to fit the local culture.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creation and advertising of dishes is influenced by social variables.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localization choices are reflective of cultural norms and preferences.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importance of diversity and inclusion in various marketplaces.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Success requires an awareness of and sensitivity to cultural differences.</a:t>
            </a:r>
          </a:p>
          <a:p>
            <a:endParaRPr lang="en-US" dirty="0"/>
          </a:p>
        </p:txBody>
      </p:sp>
      <p:pic>
        <p:nvPicPr>
          <p:cNvPr id="10242" name="Picture 2" descr="demonstrates KFC's products (web page) | Download Scientific Diagram">
            <a:extLst>
              <a:ext uri="{FF2B5EF4-FFF2-40B4-BE49-F238E27FC236}">
                <a16:creationId xmlns:a16="http://schemas.microsoft.com/office/drawing/2014/main" id="{5E0020DE-CC21-71BC-1B28-E813540433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4422" y="1363776"/>
            <a:ext cx="5494224" cy="5494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065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1D090-5474-E9B7-1412-403F451D8D1C}"/>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PESTLE Analysis - Technological</a:t>
            </a:r>
            <a:endParaRPr lang="en-US" sz="4400" b="1" dirty="0"/>
          </a:p>
        </p:txBody>
      </p:sp>
      <p:sp>
        <p:nvSpPr>
          <p:cNvPr id="3" name="Content Placeholder 2">
            <a:extLst>
              <a:ext uri="{FF2B5EF4-FFF2-40B4-BE49-F238E27FC236}">
                <a16:creationId xmlns:a16="http://schemas.microsoft.com/office/drawing/2014/main" id="{4812C392-4339-37E2-9C8F-1D66826CD0FB}"/>
              </a:ext>
            </a:extLst>
          </p:cNvPr>
          <p:cNvSpPr>
            <a:spLocks noGrp="1"/>
          </p:cNvSpPr>
          <p:nvPr>
            <p:ph idx="1"/>
          </p:nvPr>
        </p:nvSpPr>
        <p:spPr>
          <a:xfrm>
            <a:off x="6096000" y="1853248"/>
            <a:ext cx="5577606" cy="4195481"/>
          </a:xfrm>
        </p:spPr>
        <p:txBody>
          <a:bodyPr>
            <a:normAutofit lnSpcReduction="10000"/>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Advances in technology have an effect on the cooking and transporting of food.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interactivity and convenience of digital platforms increase client loyalty.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Analytics of collected data helps in figuring out what consumers like.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Efficiency gains may be attributed in part to automation and AI.</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use of cutting-edge technology provides a model for the future of the fast food industry.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order to remain competitive, it is crucial to keep up with technical developments.</a:t>
            </a:r>
          </a:p>
          <a:p>
            <a:endParaRPr lang="en-US" dirty="0"/>
          </a:p>
        </p:txBody>
      </p:sp>
      <p:pic>
        <p:nvPicPr>
          <p:cNvPr id="11266" name="Picture 2" descr="PESTLE Analysis KFC | KFC PESTLE - WiseLancer">
            <a:extLst>
              <a:ext uri="{FF2B5EF4-FFF2-40B4-BE49-F238E27FC236}">
                <a16:creationId xmlns:a16="http://schemas.microsoft.com/office/drawing/2014/main" id="{F1DAEB0C-EEF6-EB09-F3C5-12E2F14236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41026"/>
            <a:ext cx="5976522" cy="3978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1378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42643-2D6A-2D0E-500C-7321D46E43FB}"/>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PESTLE Analysis - Legal</a:t>
            </a:r>
            <a:endParaRPr lang="en-US" sz="4400" b="1" dirty="0"/>
          </a:p>
        </p:txBody>
      </p:sp>
      <p:sp>
        <p:nvSpPr>
          <p:cNvPr id="3" name="Content Placeholder 2">
            <a:extLst>
              <a:ext uri="{FF2B5EF4-FFF2-40B4-BE49-F238E27FC236}">
                <a16:creationId xmlns:a16="http://schemas.microsoft.com/office/drawing/2014/main" id="{148D2299-A92B-66F9-1A57-BFE1CFFBA2DE}"/>
              </a:ext>
            </a:extLst>
          </p:cNvPr>
          <p:cNvSpPr>
            <a:spLocks noGrp="1"/>
          </p:cNvSpPr>
          <p:nvPr>
            <p:ph idx="1"/>
          </p:nvPr>
        </p:nvSpPr>
        <p:spPr>
          <a:xfrm>
            <a:off x="646111" y="1853248"/>
            <a:ext cx="4992688" cy="4195481"/>
          </a:xfrm>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Health and safety laws are a legal consideration.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Management of a workforce relies heavily on compliance with applicable labor rules.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reputation may stay intact because to IP law.</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Marketing approaches are influenced by regulations on advertising.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Local and international laws and regulations differ.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critical for businesses to successfully navigate complex legal systems.</a:t>
            </a:r>
          </a:p>
          <a:p>
            <a:endParaRPr lang="en-US" dirty="0"/>
          </a:p>
        </p:txBody>
      </p:sp>
      <p:pic>
        <p:nvPicPr>
          <p:cNvPr id="12290" name="Picture 2" descr="COMPETITIVE ANALYSIS">
            <a:extLst>
              <a:ext uri="{FF2B5EF4-FFF2-40B4-BE49-F238E27FC236}">
                <a16:creationId xmlns:a16="http://schemas.microsoft.com/office/drawing/2014/main" id="{73DA0CAF-6BA3-FE3A-C998-574EE5300A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679171"/>
            <a:ext cx="5593975" cy="4195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5360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F3866-653C-DDB6-8F5B-D9BC487D5704}"/>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PESTLE Analysis - Environmental</a:t>
            </a:r>
            <a:endParaRPr lang="en-US" sz="4400" b="1" dirty="0"/>
          </a:p>
        </p:txBody>
      </p:sp>
      <p:sp>
        <p:nvSpPr>
          <p:cNvPr id="3" name="Content Placeholder 2">
            <a:extLst>
              <a:ext uri="{FF2B5EF4-FFF2-40B4-BE49-F238E27FC236}">
                <a16:creationId xmlns:a16="http://schemas.microsoft.com/office/drawing/2014/main" id="{F8F251A7-556B-611F-90B0-4DA008592AB7}"/>
              </a:ext>
            </a:extLst>
          </p:cNvPr>
          <p:cNvSpPr>
            <a:spLocks noGrp="1"/>
          </p:cNvSpPr>
          <p:nvPr>
            <p:ph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Sustainable sourcing is an environmental issue.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Activities aimed at conserving resources and minimizing waste.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Eco-friendly packaging is a priority for KFC.</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Taking care to minimize negative effects on the planet.</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Convincing customers that your sustainable practices are worth supporting.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Taking action that shows concern for the planet.</a:t>
            </a:r>
          </a:p>
          <a:p>
            <a:endParaRPr lang="en-US" dirty="0"/>
          </a:p>
        </p:txBody>
      </p:sp>
    </p:spTree>
    <p:extLst>
      <p:ext uri="{BB962C8B-B14F-4D97-AF65-F5344CB8AC3E}">
        <p14:creationId xmlns:p14="http://schemas.microsoft.com/office/powerpoint/2010/main" val="2694834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FE00F-FECD-C32F-9CA4-26D6ABF4B4A8}"/>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Company Stakeholders</a:t>
            </a:r>
            <a:endParaRPr lang="en-US" sz="4400" b="1" dirty="0"/>
          </a:p>
        </p:txBody>
      </p:sp>
      <p:sp>
        <p:nvSpPr>
          <p:cNvPr id="3" name="Content Placeholder 2">
            <a:extLst>
              <a:ext uri="{FF2B5EF4-FFF2-40B4-BE49-F238E27FC236}">
                <a16:creationId xmlns:a16="http://schemas.microsoft.com/office/drawing/2014/main" id="{E38434D7-BF02-9248-C972-33AD539861EA}"/>
              </a:ext>
            </a:extLst>
          </p:cNvPr>
          <p:cNvSpPr>
            <a:spLocks noGrp="1"/>
          </p:cNvSpPr>
          <p:nvPr>
            <p:ph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Impact of Customers on Sales and Loyalty.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Maintaining a happy and healthy workforce is crucial to running smoothly.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Investors care about profitability and long-term viability.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Partnerships with franchisees as a means of expansion.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Quality ingredients sourced from dependable vendors.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Cooperation with relevant parties is crucial to achievement.</a:t>
            </a:r>
          </a:p>
          <a:p>
            <a:endParaRPr lang="en-US" dirty="0"/>
          </a:p>
        </p:txBody>
      </p:sp>
    </p:spTree>
    <p:extLst>
      <p:ext uri="{BB962C8B-B14F-4D97-AF65-F5344CB8AC3E}">
        <p14:creationId xmlns:p14="http://schemas.microsoft.com/office/powerpoint/2010/main" val="12429737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F2E7E-44BB-64D8-E6F3-A692C443DD49}"/>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Ethical Considerations</a:t>
            </a:r>
            <a:endParaRPr lang="en-US" sz="4400" b="1" dirty="0"/>
          </a:p>
        </p:txBody>
      </p:sp>
      <p:sp>
        <p:nvSpPr>
          <p:cNvPr id="3" name="Content Placeholder 2">
            <a:extLst>
              <a:ext uri="{FF2B5EF4-FFF2-40B4-BE49-F238E27FC236}">
                <a16:creationId xmlns:a16="http://schemas.microsoft.com/office/drawing/2014/main" id="{627D1229-7A32-58B9-1762-149CEEB574A2}"/>
              </a:ext>
            </a:extLst>
          </p:cNvPr>
          <p:cNvSpPr>
            <a:spLocks noGrp="1"/>
          </p:cNvSpPr>
          <p:nvPr>
            <p:ph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Sustainable and ethical food production and distribution.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Initiatives for environmental ethics and sustainability.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Menu planning with a focus on health and nutrition.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open and accepting environment is prioritized at all times.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Volunteering is a means of contributing to one's local community.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places a premium on displaying moral business practices.</a:t>
            </a:r>
          </a:p>
          <a:p>
            <a:endParaRPr lang="en-US" dirty="0"/>
          </a:p>
        </p:txBody>
      </p:sp>
    </p:spTree>
    <p:extLst>
      <p:ext uri="{BB962C8B-B14F-4D97-AF65-F5344CB8AC3E}">
        <p14:creationId xmlns:p14="http://schemas.microsoft.com/office/powerpoint/2010/main" val="1571011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8DA3E-7B8B-2385-28EC-0B7339901990}"/>
              </a:ext>
            </a:extLst>
          </p:cNvPr>
          <p:cNvSpPr>
            <a:spLocks noGrp="1"/>
          </p:cNvSpPr>
          <p:nvPr>
            <p:ph type="title"/>
          </p:nvPr>
        </p:nvSpPr>
        <p:spPr/>
        <p:txBody>
          <a:bodyPr/>
          <a:lstStyle/>
          <a:p>
            <a:r>
              <a:rPr lang="en-US" sz="4400" b="1" kern="0" dirty="0">
                <a:effectLst/>
                <a:latin typeface="Times New Roman" panose="02020603050405020304" pitchFamily="18" charset="0"/>
                <a:ea typeface="Calibri" panose="020F0502020204030204" pitchFamily="34" charset="0"/>
              </a:rPr>
              <a:t>Corporate Social Responsibility (CSR)</a:t>
            </a:r>
            <a:endParaRPr lang="en-US" sz="4400" b="1" dirty="0"/>
          </a:p>
        </p:txBody>
      </p:sp>
      <p:sp>
        <p:nvSpPr>
          <p:cNvPr id="3" name="Content Placeholder 2">
            <a:extLst>
              <a:ext uri="{FF2B5EF4-FFF2-40B4-BE49-F238E27FC236}">
                <a16:creationId xmlns:a16="http://schemas.microsoft.com/office/drawing/2014/main" id="{08BF0C1B-8C0E-D3DB-FA2D-AC07496625DE}"/>
              </a:ext>
            </a:extLst>
          </p:cNvPr>
          <p:cNvSpPr>
            <a:spLocks noGrp="1"/>
          </p:cNvSpPr>
          <p:nvPr>
            <p:ph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 has a foundation that gives money to schools and nonprofits.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Ingredients, especially poultry, are ethically sourced.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Actions to address food poverty and food insecurity, such as the "Add Hope" campaign.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Environmentally friendly methods that won't hurt the planet.</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Promote equality and acceptance among employees.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dedication to giving back to the communities it serves is unwavering.</a:t>
            </a:r>
          </a:p>
          <a:p>
            <a:endParaRPr lang="en-US" dirty="0"/>
          </a:p>
        </p:txBody>
      </p:sp>
    </p:spTree>
    <p:extLst>
      <p:ext uri="{BB962C8B-B14F-4D97-AF65-F5344CB8AC3E}">
        <p14:creationId xmlns:p14="http://schemas.microsoft.com/office/powerpoint/2010/main" val="2654829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98B7-C80F-F08A-F330-178FB69021F3}"/>
              </a:ext>
            </a:extLst>
          </p:cNvPr>
          <p:cNvSpPr>
            <a:spLocks noGrp="1"/>
          </p:cNvSpPr>
          <p:nvPr>
            <p:ph type="title"/>
          </p:nvPr>
        </p:nvSpPr>
        <p:spPr/>
        <p:txBody>
          <a:bodyPr/>
          <a:lstStyle/>
          <a:p>
            <a:r>
              <a:rPr lang="en-US" sz="44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15C6A3D-E390-02B4-F57B-462E6F7C614A}"/>
              </a:ext>
            </a:extLst>
          </p:cNvPr>
          <p:cNvSpPr>
            <a:spLocks noGrp="1"/>
          </p:cNvSpPr>
          <p:nvPr>
            <p:ph idx="1"/>
          </p:nvPr>
        </p:nvSpPr>
        <p:spPr>
          <a:xfrm>
            <a:off x="646112" y="1853248"/>
            <a:ext cx="4507778" cy="4195481"/>
          </a:xfrm>
        </p:spPr>
        <p:txBody>
          <a:bodyPr>
            <a:normAutofit lnSpcReduction="10000"/>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Briefly summarize the main points of the presentation.</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internal and external elements that are having an impact on KFC are emphasized.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How SWOT analysis may help you understand your situation (SWOT).</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Analysis of environmental, social, legal, economic, and political variables (PESTLE).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value of moral decision-making and CSR initiatives.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KFC's continuing prosperity in the competitive fast food market.</a:t>
            </a:r>
          </a:p>
          <a:p>
            <a:endParaRPr lang="en-US" dirty="0"/>
          </a:p>
        </p:txBody>
      </p:sp>
      <p:pic>
        <p:nvPicPr>
          <p:cNvPr id="13314" name="Picture 2" descr="The History Of KFC – Feedough">
            <a:extLst>
              <a:ext uri="{FF2B5EF4-FFF2-40B4-BE49-F238E27FC236}">
                <a16:creationId xmlns:a16="http://schemas.microsoft.com/office/drawing/2014/main" id="{D9E00D03-0CAC-4D51-2E91-8EB81A563A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3890" y="1152983"/>
            <a:ext cx="7038109" cy="510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9856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A4AEA-5C09-593B-0C46-F2C9C5D2BDC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911087F-48BD-0B79-5BA7-5D82700C308F}"/>
              </a:ext>
            </a:extLst>
          </p:cNvPr>
          <p:cNvSpPr>
            <a:spLocks noGrp="1"/>
          </p:cNvSpPr>
          <p:nvPr>
            <p:ph idx="1"/>
          </p:nvPr>
        </p:nvSpPr>
        <p:spPr/>
        <p:txBody>
          <a:bodyPr>
            <a:normAutofit fontScale="62500" lnSpcReduction="20000"/>
          </a:bodyPr>
          <a:lstStyle/>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Jocelyn, M.A.S., 2018. An Analysis of The Impact of Public Relations on Consumer Buying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Behaviour</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The Case of KFC (Pick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N’Eat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Ltd).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Gautam, S., 2017. Case study into the Kentucky fried chicken's failure in its outlet in Kathmandu Nepal.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Kiat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C.J., Kee, D.M.H., Siew, A., Chai, P.A., Jamal, G., Chen, S.M. and Lin, T.Z., 2019. Manpower and Employees’ Attitudes Are Very Important in An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Applied Business and International Management (IJABIM)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pp.137-143.</a:t>
            </a: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Bui, T.M., 2020.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Standardization versus Adaptation Strategy in International Marketing Mix–The case of KFC in Vietnamese market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Master’s Thesis, University of Turku).</a:t>
            </a: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Song, N.H.,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Wuryaningrat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N.F., Kee, D.M.H., San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A.L.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Kawung</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2022. Manpower and Service Quality of Fast-Food Restaurant: KFC Restaurant.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The Community Development in Asia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pp.54-66.</a:t>
            </a: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Zamani, N.,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Bahrom</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N.A.,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Fadzir</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N.S.M., Ali, N.S.M.,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Fauzy</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Anuar, N.F., Rosman, S.A.,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Sivam</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Muthutamilselvan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and Isai, K.I.A., 2020. A study on customer satisfaction towards ambiance, service and food quality in Kentucky Fried Chicken (KFC),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Petaling</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Jaya.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Malaysian Journal of Social Sciences and Humanities (MJSSH)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(4), pp.84-96.</a:t>
            </a: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Amoako, G.K., Caesar, L.D.,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Dzogbenuku</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R.K. and Bonsu, G.A., 2023. Service recovery performance and repurchase intentions: the mediation effect of service quality at KFC.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Insights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pp.110-130.</a:t>
            </a: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Chowdhury, N.J. and Shah, A.M., Performance Management System, Strategic Model and Challenges: A Study on KFC.</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LI, S. and YU, Z., 2015. KFC Development in Chinese Market—Based on the Social Responsibility and Ethics.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Business and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pp.142-146.</a:t>
            </a:r>
          </a:p>
          <a:p>
            <a:pPr marL="0" marR="0" algn="just">
              <a:lnSpc>
                <a:spcPct val="107000"/>
              </a:lnSpc>
              <a:spcBef>
                <a:spcPts val="0"/>
              </a:spcBef>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Achola</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M.A., 2016.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Franchising as a Market Entry Strategy by Kentucky Fried Chicken into Kenya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University of Nairobi).</a:t>
            </a:r>
          </a:p>
          <a:p>
            <a:pPr marL="0" marR="0" algn="just">
              <a:lnSpc>
                <a:spcPct val="107000"/>
              </a:lnSpc>
              <a:spcBef>
                <a:spcPts val="0"/>
              </a:spcBef>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Ong, K.W., 2019. The Effects Of Internal Factors And External Factors On Yum! Brands, Inc Performance.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23033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7E1D43-4059-0F62-22E9-AEB52489345B}"/>
              </a:ext>
            </a:extLst>
          </p:cNvPr>
          <p:cNvSpPr txBox="1"/>
          <p:nvPr/>
        </p:nvSpPr>
        <p:spPr>
          <a:xfrm>
            <a:off x="3724101" y="1341750"/>
            <a:ext cx="6417426" cy="1015663"/>
          </a:xfrm>
          <a:prstGeom prst="rect">
            <a:avLst/>
          </a:prstGeom>
          <a:noFill/>
        </p:spPr>
        <p:txBody>
          <a:bodyPr wrap="square" rtlCol="0">
            <a:spAutoFit/>
          </a:bodyPr>
          <a:lstStyle/>
          <a:p>
            <a:r>
              <a:rPr lang="en-US" sz="6000" b="1" dirty="0"/>
              <a:t>Thank You!</a:t>
            </a:r>
          </a:p>
        </p:txBody>
      </p:sp>
      <p:pic>
        <p:nvPicPr>
          <p:cNvPr id="14338" name="Picture 2" descr="KFC - Convention Menu and Delivery in Paris">
            <a:extLst>
              <a:ext uri="{FF2B5EF4-FFF2-40B4-BE49-F238E27FC236}">
                <a16:creationId xmlns:a16="http://schemas.microsoft.com/office/drawing/2014/main" id="{25E075B3-5E8C-CAF4-2E61-7C3575EBC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9218" y="2655162"/>
            <a:ext cx="4613564" cy="3690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2862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TotalTime>
  <Words>4137</Words>
  <Application>Microsoft Office PowerPoint</Application>
  <PresentationFormat>Widescreen</PresentationFormat>
  <Paragraphs>197</Paragraphs>
  <Slides>19</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Century Gothic</vt:lpstr>
      <vt:lpstr>Söhne</vt:lpstr>
      <vt:lpstr>Symbol</vt:lpstr>
      <vt:lpstr>Times New Roman</vt:lpstr>
      <vt:lpstr>Wingdings 3</vt:lpstr>
      <vt:lpstr>Ion</vt:lpstr>
      <vt:lpstr>Internal Operations &amp; External Environment of KFC</vt:lpstr>
      <vt:lpstr>Introduction</vt:lpstr>
      <vt:lpstr>Brief History of KFC</vt:lpstr>
      <vt:lpstr>Structure of the Organization</vt:lpstr>
      <vt:lpstr>Core Functions</vt:lpstr>
      <vt:lpstr>SWOT Analysis</vt:lpstr>
      <vt:lpstr>SWOT Analysis (cont.)</vt:lpstr>
      <vt:lpstr>PESTLE Analysis - Political</vt:lpstr>
      <vt:lpstr>PESTLE Analysis - Economic </vt:lpstr>
      <vt:lpstr>PESTLE Analysis – Social </vt:lpstr>
      <vt:lpstr>PESTLE Analysis - Technological</vt:lpstr>
      <vt:lpstr>PESTLE Analysis - Legal</vt:lpstr>
      <vt:lpstr>PESTLE Analysis - Environmental</vt:lpstr>
      <vt:lpstr>Company Stakeholders</vt:lpstr>
      <vt:lpstr>Ethical Considerations</vt:lpstr>
      <vt:lpstr>Corporate Social Responsibility (CSR)</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Internal Operations &amp; External Environment of KFC</dc:title>
  <dc:creator>Saiful Islam</dc:creator>
  <cp:lastModifiedBy>Mehraz Miah</cp:lastModifiedBy>
  <cp:revision>4</cp:revision>
  <dcterms:created xsi:type="dcterms:W3CDTF">2023-10-14T17:47:03Z</dcterms:created>
  <dcterms:modified xsi:type="dcterms:W3CDTF">2023-11-10T18:23:23Z</dcterms:modified>
</cp:coreProperties>
</file>