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6"/>
  </p:notesMasterIdLst>
  <p:handoutMasterIdLst>
    <p:handoutMasterId r:id="rId57"/>
  </p:handoutMasterIdLst>
  <p:sldIdLst>
    <p:sldId id="256" r:id="rId5"/>
    <p:sldId id="422" r:id="rId6"/>
    <p:sldId id="433" r:id="rId7"/>
    <p:sldId id="428" r:id="rId8"/>
    <p:sldId id="429" r:id="rId9"/>
    <p:sldId id="430" r:id="rId10"/>
    <p:sldId id="506" r:id="rId11"/>
    <p:sldId id="507" r:id="rId12"/>
    <p:sldId id="509" r:id="rId13"/>
    <p:sldId id="508" r:id="rId14"/>
    <p:sldId id="511" r:id="rId15"/>
    <p:sldId id="435" r:id="rId16"/>
    <p:sldId id="510" r:id="rId17"/>
    <p:sldId id="436" r:id="rId18"/>
    <p:sldId id="437" r:id="rId19"/>
    <p:sldId id="449" r:id="rId20"/>
    <p:sldId id="450" r:id="rId21"/>
    <p:sldId id="448" r:id="rId22"/>
    <p:sldId id="512" r:id="rId23"/>
    <p:sldId id="456" r:id="rId24"/>
    <p:sldId id="457" r:id="rId25"/>
    <p:sldId id="458" r:id="rId26"/>
    <p:sldId id="460" r:id="rId27"/>
    <p:sldId id="462" r:id="rId28"/>
    <p:sldId id="463" r:id="rId29"/>
    <p:sldId id="464" r:id="rId30"/>
    <p:sldId id="465" r:id="rId31"/>
    <p:sldId id="466" r:id="rId32"/>
    <p:sldId id="467" r:id="rId33"/>
    <p:sldId id="469" r:id="rId34"/>
    <p:sldId id="454" r:id="rId35"/>
    <p:sldId id="439" r:id="rId36"/>
    <p:sldId id="455" r:id="rId37"/>
    <p:sldId id="482" r:id="rId38"/>
    <p:sldId id="486" r:id="rId39"/>
    <p:sldId id="491" r:id="rId40"/>
    <p:sldId id="490" r:id="rId41"/>
    <p:sldId id="488" r:id="rId42"/>
    <p:sldId id="453" r:id="rId43"/>
    <p:sldId id="451" r:id="rId44"/>
    <p:sldId id="452" r:id="rId45"/>
    <p:sldId id="493" r:id="rId46"/>
    <p:sldId id="494" r:id="rId47"/>
    <p:sldId id="445" r:id="rId48"/>
    <p:sldId id="443" r:id="rId49"/>
    <p:sldId id="501" r:id="rId50"/>
    <p:sldId id="444" r:id="rId51"/>
    <p:sldId id="495" r:id="rId52"/>
    <p:sldId id="496" r:id="rId53"/>
    <p:sldId id="502" r:id="rId54"/>
    <p:sldId id="505" r:id="rId5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51" d="100"/>
          <a:sy n="51" d="100"/>
        </p:scale>
        <p:origin x="172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handoutMaster" Target="handoutMasters/handoutMaster1.xml"/><Relationship Id="rId61"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27/01/2025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27/01/2025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249910-1E26-4DCB-A7D8-703431A4263F}" type="slidenum">
              <a:rPr lang="en-US" altLang="en-US"/>
              <a:pPr/>
              <a:t>33</a:t>
            </a:fld>
            <a:endParaRPr lang="en-US" altLang="en-US"/>
          </a:p>
        </p:txBody>
      </p:sp>
      <p:sp>
        <p:nvSpPr>
          <p:cNvPr id="82946" name="Rectangle 2"/>
          <p:cNvSpPr>
            <a:spLocks noGrp="1" noRot="1" noChangeAspect="1" noChangeArrowheads="1" noTextEdit="1"/>
          </p:cNvSpPr>
          <p:nvPr>
            <p:ph type="sldImg"/>
          </p:nvPr>
        </p:nvSpPr>
        <p:spPr>
          <a:xfrm>
            <a:off x="917575" y="744538"/>
            <a:ext cx="4962525" cy="3722687"/>
          </a:xfrm>
          <a:ln/>
        </p:spPr>
      </p:sp>
      <p:sp>
        <p:nvSpPr>
          <p:cNvPr id="82947" name="Rectangle 3"/>
          <p:cNvSpPr>
            <a:spLocks noGrp="1" noChangeArrowheads="1"/>
          </p:cNvSpPr>
          <p:nvPr>
            <p:ph type="body" idx="1"/>
          </p:nvPr>
        </p:nvSpPr>
        <p:spPr>
          <a:xfrm>
            <a:off x="906357" y="4715153"/>
            <a:ext cx="4984962" cy="4466987"/>
          </a:xfrm>
        </p:spPr>
        <p:txBody>
          <a:bodyPr/>
          <a:lstStyle/>
          <a:p>
            <a:r>
              <a:rPr lang="de-DE" altLang="en-US"/>
              <a:t>Konsultationsraum</a:t>
            </a:r>
          </a:p>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27/01/2025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endParaRPr lang="en-US"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fld id="{8E8AF323-D7F6-42FA-ABCA-659C6A307B22}" type="slidenum">
              <a:rPr lang="en-US" altLang="en-US"/>
              <a:pPr/>
              <a:t>‹#›</a:t>
            </a:fld>
            <a:endParaRPr lang="en-US" altLang="en-US"/>
          </a:p>
        </p:txBody>
      </p:sp>
    </p:spTree>
    <p:extLst>
      <p:ext uri="{BB962C8B-B14F-4D97-AF65-F5344CB8AC3E}">
        <p14:creationId xmlns:p14="http://schemas.microsoft.com/office/powerpoint/2010/main" val="1293568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301625" y="228600"/>
            <a:ext cx="8540750" cy="5870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p:cNvSpPr>
            <a:spLocks noGrp="1"/>
          </p:cNvSpPr>
          <p:nvPr>
            <p:ph type="dt" sz="half" idx="10"/>
          </p:nvPr>
        </p:nvSpPr>
        <p:spPr>
          <a:xfrm>
            <a:off x="304800" y="6245225"/>
            <a:ext cx="2286000" cy="476250"/>
          </a:xfrm>
        </p:spPr>
        <p:txBody>
          <a:bodyPr/>
          <a:lstStyle>
            <a:lvl1pPr>
              <a:defRPr/>
            </a:lvl1pPr>
          </a:lstStyle>
          <a:p>
            <a:fld id="{3ADF2FD7-9590-44E3-874C-712CA2186258}" type="datetime1">
              <a:rPr lang="en-US" altLang="en-US" smtClean="0"/>
              <a:pPr/>
              <a:t>1/27/2025</a:t>
            </a:fld>
            <a:endParaRPr lang="en-US" altLang="en-US"/>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US" altLang="en-US"/>
          </a:p>
        </p:txBody>
      </p:sp>
      <p:sp>
        <p:nvSpPr>
          <p:cNvPr id="5" name="Slide Number Placeholder 4"/>
          <p:cNvSpPr>
            <a:spLocks noGrp="1"/>
          </p:cNvSpPr>
          <p:nvPr>
            <p:ph type="sldNum" sz="quarter" idx="12"/>
          </p:nvPr>
        </p:nvSpPr>
        <p:spPr>
          <a:xfrm>
            <a:off x="6553200" y="6245225"/>
            <a:ext cx="2286000" cy="476250"/>
          </a:xfrm>
        </p:spPr>
        <p:txBody>
          <a:bodyPr/>
          <a:lstStyle>
            <a:lvl1pPr>
              <a:defRPr/>
            </a:lvl1pPr>
          </a:lstStyle>
          <a:p>
            <a:fld id="{C4167E9C-A1ED-4FB1-AE28-19073ECA5F6D}" type="slidenum">
              <a:rPr lang="en-US" altLang="en-US"/>
              <a:pPr/>
              <a:t>‹#›</a:t>
            </a:fld>
            <a:endParaRPr lang="en-US" altLang="en-US"/>
          </a:p>
        </p:txBody>
      </p:sp>
    </p:spTree>
    <p:extLst>
      <p:ext uri="{BB962C8B-B14F-4D97-AF65-F5344CB8AC3E}">
        <p14:creationId xmlns:p14="http://schemas.microsoft.com/office/powerpoint/2010/main" val="18644805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EAB95539-B303-42C1-8A04-3F5325D292BA}" type="slidenum">
              <a:rPr lang="en-US"/>
              <a:pPr>
                <a:defRPr/>
              </a:pPr>
              <a:t>‹#›</a:t>
            </a:fld>
            <a:endParaRPr lang="en-US"/>
          </a:p>
        </p:txBody>
      </p:sp>
    </p:spTree>
    <p:extLst>
      <p:ext uri="{BB962C8B-B14F-4D97-AF65-F5344CB8AC3E}">
        <p14:creationId xmlns:p14="http://schemas.microsoft.com/office/powerpoint/2010/main" val="35555877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9050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905000"/>
            <a:ext cx="4038600" cy="4114800"/>
          </a:xfrm>
        </p:spPr>
        <p:txBody>
          <a:bodyPr/>
          <a:lstStyle/>
          <a:p>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fld id="{71C8E2E9-6A2D-4557-857C-497A40AF3122}" type="datetime1">
              <a:rPr lang="en-US" altLang="en-US"/>
              <a:pPr/>
              <a:t>1/27/2025</a:t>
            </a:fld>
            <a:endParaRPr lang="en-GB" alt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36BA9F23-9F82-41CC-A0CC-2091ADED914D}" type="slidenum">
              <a:rPr lang="en-GB" altLang="en-US"/>
              <a:pPr/>
              <a:t>‹#›</a:t>
            </a:fld>
            <a:endParaRPr lang="en-GB" altLang="en-US"/>
          </a:p>
        </p:txBody>
      </p:sp>
    </p:spTree>
    <p:extLst>
      <p:ext uri="{BB962C8B-B14F-4D97-AF65-F5344CB8AC3E}">
        <p14:creationId xmlns:p14="http://schemas.microsoft.com/office/powerpoint/2010/main" val="2703646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qgah34cPa2I&amp;feature=related" TargetMode="Externa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Dbb4SeX6f-g" TargetMode="External"/><Relationship Id="rId2" Type="http://schemas.openxmlformats.org/officeDocument/2006/relationships/hyperlink" Target="http://www.oyotunji.org/"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4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15.xml"/><Relationship Id="rId4" Type="http://schemas.openxmlformats.org/officeDocument/2006/relationships/image" Target="../media/image22.jpe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www.google.co.uk/url?sa=i&amp;rct=j&amp;q=&amp;esrc=s&amp;source=images&amp;cd=&amp;cad=rja&amp;docid=33h4cTi3LIeyOM&amp;tbnid=J-GTXhJxWOH_LM:&amp;ved=0CAUQjRw&amp;url=http://lacomunidad.elpais.com/igoarinon/2009/4/14/mi-habana-ii-de-mano-ariel-pico-oro-&amp;ei=O7cUU86mC8vxhQfFvYGIBQ&amp;bvm=bv.61965928,d.ZG4&amp;psig=AFQjCNHIP_UBvMIHq-QwjXO4EG4ZX5fMcg&amp;ust=1393952930393065"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b="1" dirty="0">
                <a:solidFill>
                  <a:schemeClr val="bg1"/>
                </a:solidFill>
              </a:rPr>
              <a:t>Religions in Africa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 today</a:t>
            </a:r>
          </a:p>
        </p:txBody>
      </p:sp>
      <p:sp>
        <p:nvSpPr>
          <p:cNvPr id="3" name="Content Placeholder 2"/>
          <p:cNvSpPr>
            <a:spLocks noGrp="1"/>
          </p:cNvSpPr>
          <p:nvPr>
            <p:ph sz="half" idx="1"/>
          </p:nvPr>
        </p:nvSpPr>
        <p:spPr/>
        <p:txBody>
          <a:bodyPr/>
          <a:lstStyle/>
          <a:p>
            <a:r>
              <a:rPr lang="en-GB" b="1" dirty="0"/>
              <a:t>New African Religions in America</a:t>
            </a:r>
          </a:p>
          <a:p>
            <a:pPr lvl="1"/>
            <a:r>
              <a:rPr lang="en-GB" b="1" dirty="0" err="1"/>
              <a:t>Vodou</a:t>
            </a:r>
            <a:r>
              <a:rPr lang="en-GB" b="1" dirty="0"/>
              <a:t> and other religions </a:t>
            </a:r>
            <a:endParaRPr lang="en-GB" dirty="0"/>
          </a:p>
        </p:txBody>
      </p:sp>
      <p:pic>
        <p:nvPicPr>
          <p:cNvPr id="7" name="Picture 5" descr="voodoosign"/>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a:xfrm>
            <a:off x="4932040" y="2132856"/>
            <a:ext cx="3162300" cy="3149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1176695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today </a:t>
            </a:r>
          </a:p>
        </p:txBody>
      </p:sp>
      <p:sp>
        <p:nvSpPr>
          <p:cNvPr id="3" name="Content Placeholder 2"/>
          <p:cNvSpPr>
            <a:spLocks noGrp="1"/>
          </p:cNvSpPr>
          <p:nvPr>
            <p:ph idx="1"/>
          </p:nvPr>
        </p:nvSpPr>
        <p:spPr/>
        <p:txBody>
          <a:bodyPr/>
          <a:lstStyle/>
          <a:p>
            <a:pPr marL="514350" indent="-514350">
              <a:buFont typeface="+mj-lt"/>
              <a:buAutoNum type="arabicPeriod"/>
            </a:pPr>
            <a:r>
              <a:rPr lang="en-GB" dirty="0"/>
              <a:t>History </a:t>
            </a:r>
          </a:p>
          <a:p>
            <a:pPr marL="514350" indent="-514350">
              <a:buFont typeface="+mj-lt"/>
              <a:buAutoNum type="arabicPeriod"/>
            </a:pPr>
            <a:r>
              <a:rPr lang="en-GB" dirty="0"/>
              <a:t>Diversity of African religions in the Americas </a:t>
            </a:r>
          </a:p>
          <a:p>
            <a:pPr marL="514350" indent="-514350">
              <a:buFont typeface="+mj-lt"/>
              <a:buAutoNum type="arabicPeriod"/>
            </a:pPr>
            <a:r>
              <a:rPr lang="en-GB" dirty="0"/>
              <a:t>Syncretism as form of resistance? </a:t>
            </a:r>
          </a:p>
        </p:txBody>
      </p:sp>
    </p:spTree>
    <p:extLst>
      <p:ext uri="{BB962C8B-B14F-4D97-AF65-F5344CB8AC3E}">
        <p14:creationId xmlns:p14="http://schemas.microsoft.com/office/powerpoint/2010/main" val="14934147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4" name="Rectangle 6"/>
          <p:cNvSpPr>
            <a:spLocks noGrp="1" noRot="1" noChangeArrowheads="1"/>
          </p:cNvSpPr>
          <p:nvPr>
            <p:ph type="title"/>
          </p:nvPr>
        </p:nvSpPr>
        <p:spPr/>
        <p:txBody>
          <a:bodyPr/>
          <a:lstStyle/>
          <a:p>
            <a:r>
              <a:rPr lang="en-US" altLang="en-US" dirty="0"/>
              <a:t>Part 1: History </a:t>
            </a:r>
          </a:p>
        </p:txBody>
      </p:sp>
      <p:sp>
        <p:nvSpPr>
          <p:cNvPr id="7175" name="Rectangle 7"/>
          <p:cNvSpPr>
            <a:spLocks noGrp="1" noRot="1" noChangeArrowheads="1"/>
          </p:cNvSpPr>
          <p:nvPr>
            <p:ph type="body" idx="1"/>
          </p:nvPr>
        </p:nvSpPr>
        <p:spPr/>
        <p:txBody>
          <a:bodyPr>
            <a:normAutofit lnSpcReduction="10000"/>
          </a:bodyPr>
          <a:lstStyle/>
          <a:p>
            <a:r>
              <a:rPr lang="en-US" altLang="en-US" dirty="0"/>
              <a:t>1518 First Royal Import License to transport Africans directly from Africa to the Spanish Colonies in America  </a:t>
            </a:r>
          </a:p>
          <a:p>
            <a:pPr>
              <a:buFont typeface="Wingdings" pitchFamily="2" charset="2"/>
              <a:buNone/>
            </a:pPr>
            <a:r>
              <a:rPr lang="en-US" altLang="en-US" dirty="0"/>
              <a:t>	= Start of Transatlantic Slave Trade</a:t>
            </a:r>
          </a:p>
          <a:p>
            <a:r>
              <a:rPr lang="en-GB" altLang="en-US" dirty="0"/>
              <a:t>Until 1850 (Brazil was the last country to condemn the slave trade) nearly </a:t>
            </a:r>
            <a:r>
              <a:rPr lang="en-GB" altLang="en-US" b="1" dirty="0"/>
              <a:t>10 million</a:t>
            </a:r>
            <a:r>
              <a:rPr lang="en-GB" altLang="en-US" dirty="0"/>
              <a:t> people were forced from Africa to the European colonies in the Americas </a:t>
            </a:r>
            <a:endParaRPr lang="en-US" altLang="en-US" dirty="0"/>
          </a:p>
          <a:p>
            <a:pPr>
              <a:buFont typeface="Wingdings" pitchFamily="2" charset="2"/>
              <a:buNone/>
            </a:pPr>
            <a:endParaRPr lang="en-US" altLang="en-US" dirty="0"/>
          </a:p>
          <a:p>
            <a:pPr>
              <a:buFont typeface="Wingdings" pitchFamily="2" charset="2"/>
              <a:buNone/>
            </a:pPr>
            <a:endParaRPr lang="en-US" altLang="en-US" dirty="0"/>
          </a:p>
        </p:txBody>
      </p:sp>
    </p:spTree>
    <p:extLst>
      <p:ext uri="{BB962C8B-B14F-4D97-AF65-F5344CB8AC3E}">
        <p14:creationId xmlns:p14="http://schemas.microsoft.com/office/powerpoint/2010/main" val="197291874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6" name="Rectangle 4"/>
          <p:cNvSpPr>
            <a:spLocks noGrp="1" noRot="1" noChangeArrowheads="1"/>
          </p:cNvSpPr>
          <p:nvPr>
            <p:ph type="title"/>
          </p:nvPr>
        </p:nvSpPr>
        <p:spPr/>
        <p:txBody>
          <a:bodyPr/>
          <a:lstStyle/>
          <a:p>
            <a:r>
              <a:rPr lang="en-GB" altLang="en-US"/>
              <a:t>The Middle Passage </a:t>
            </a:r>
            <a:endParaRPr lang="en-US" altLang="en-US"/>
          </a:p>
        </p:txBody>
      </p:sp>
      <p:pic>
        <p:nvPicPr>
          <p:cNvPr id="84998" name="Picture 6" descr="map1"/>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547664" y="1268760"/>
            <a:ext cx="5832475" cy="41052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022413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8" name="Rectangle 4"/>
          <p:cNvSpPr>
            <a:spLocks noGrp="1" noRot="1" noChangeArrowheads="1"/>
          </p:cNvSpPr>
          <p:nvPr>
            <p:ph type="title"/>
          </p:nvPr>
        </p:nvSpPr>
        <p:spPr/>
        <p:txBody>
          <a:bodyPr/>
          <a:lstStyle/>
          <a:p>
            <a:r>
              <a:rPr lang="en-GB" altLang="en-US"/>
              <a:t>Origin of the Africans </a:t>
            </a:r>
            <a:endParaRPr lang="en-US" altLang="en-US"/>
          </a:p>
        </p:txBody>
      </p:sp>
      <p:pic>
        <p:nvPicPr>
          <p:cNvPr id="93190" name="Picture 6" descr="gm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2257425" y="2292350"/>
            <a:ext cx="4629150" cy="31892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764082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en-US" dirty="0"/>
              <a:t>Resistance against Slavery  </a:t>
            </a:r>
          </a:p>
        </p:txBody>
      </p:sp>
      <p:sp>
        <p:nvSpPr>
          <p:cNvPr id="22531" name="Rectangle 3"/>
          <p:cNvSpPr>
            <a:spLocks noGrp="1" noChangeArrowheads="1"/>
          </p:cNvSpPr>
          <p:nvPr>
            <p:ph type="body" idx="1"/>
          </p:nvPr>
        </p:nvSpPr>
        <p:spPr/>
        <p:txBody>
          <a:bodyPr/>
          <a:lstStyle/>
          <a:p>
            <a:pPr>
              <a:lnSpc>
                <a:spcPct val="90000"/>
              </a:lnSpc>
            </a:pPr>
            <a:r>
              <a:rPr lang="en-GB" altLang="en-US"/>
              <a:t>Active resistance: </a:t>
            </a:r>
          </a:p>
          <a:p>
            <a:pPr lvl="1">
              <a:lnSpc>
                <a:spcPct val="90000"/>
              </a:lnSpc>
            </a:pPr>
            <a:r>
              <a:rPr lang="en-GB" altLang="en-US"/>
              <a:t>Violence against masters </a:t>
            </a:r>
          </a:p>
          <a:p>
            <a:pPr lvl="1">
              <a:lnSpc>
                <a:spcPct val="90000"/>
              </a:lnSpc>
            </a:pPr>
            <a:r>
              <a:rPr lang="en-GB" altLang="en-US"/>
              <a:t>Runaway -&gt; maroon settlements </a:t>
            </a:r>
          </a:p>
          <a:p>
            <a:pPr lvl="1">
              <a:lnSpc>
                <a:spcPct val="90000"/>
              </a:lnSpc>
            </a:pPr>
            <a:r>
              <a:rPr lang="en-GB" altLang="en-US"/>
              <a:t>Suicide and killing of children </a:t>
            </a:r>
          </a:p>
          <a:p>
            <a:pPr>
              <a:lnSpc>
                <a:spcPct val="90000"/>
              </a:lnSpc>
            </a:pPr>
            <a:r>
              <a:rPr lang="en-GB" altLang="en-US"/>
              <a:t>Passive resistance </a:t>
            </a:r>
          </a:p>
          <a:p>
            <a:pPr lvl="1">
              <a:lnSpc>
                <a:spcPct val="90000"/>
              </a:lnSpc>
            </a:pPr>
            <a:r>
              <a:rPr lang="en-GB" altLang="en-US"/>
              <a:t>Destruction of belongings of the master  </a:t>
            </a:r>
          </a:p>
          <a:p>
            <a:pPr lvl="1">
              <a:lnSpc>
                <a:spcPct val="90000"/>
              </a:lnSpc>
            </a:pPr>
            <a:r>
              <a:rPr lang="en-GB" altLang="en-US"/>
              <a:t>Keeping Africa alive  </a:t>
            </a:r>
          </a:p>
          <a:p>
            <a:pPr lvl="1">
              <a:lnSpc>
                <a:spcPct val="90000"/>
              </a:lnSpc>
            </a:pPr>
            <a:r>
              <a:rPr lang="en-GB" altLang="en-US"/>
              <a:t>Creation of culture -&gt; religion </a:t>
            </a:r>
          </a:p>
          <a:p>
            <a:pPr>
              <a:lnSpc>
                <a:spcPct val="90000"/>
              </a:lnSpc>
            </a:pPr>
            <a:endParaRPr lang="en-GB" altLang="en-US"/>
          </a:p>
          <a:p>
            <a:pPr>
              <a:lnSpc>
                <a:spcPct val="90000"/>
              </a:lnSpc>
            </a:pPr>
            <a:endParaRPr lang="en-GB" altLang="en-US"/>
          </a:p>
          <a:p>
            <a:pPr>
              <a:lnSpc>
                <a:spcPct val="90000"/>
              </a:lnSpc>
            </a:pPr>
            <a:endParaRPr lang="en-GB" altLang="en-US"/>
          </a:p>
          <a:p>
            <a:pPr>
              <a:lnSpc>
                <a:spcPct val="90000"/>
              </a:lnSpc>
            </a:pPr>
            <a:endParaRPr lang="en-GB" altLang="en-US"/>
          </a:p>
          <a:p>
            <a:pPr>
              <a:lnSpc>
                <a:spcPct val="90000"/>
              </a:lnSpc>
            </a:pPr>
            <a:endParaRPr lang="en-GB" altLang="en-US"/>
          </a:p>
        </p:txBody>
      </p:sp>
    </p:spTree>
    <p:extLst>
      <p:ext uri="{BB962C8B-B14F-4D97-AF65-F5344CB8AC3E}">
        <p14:creationId xmlns:p14="http://schemas.microsoft.com/office/powerpoint/2010/main" val="2927679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altLang="en-US"/>
              <a:t>Religions of the Slaves</a:t>
            </a:r>
          </a:p>
        </p:txBody>
      </p:sp>
      <p:sp>
        <p:nvSpPr>
          <p:cNvPr id="16387" name="Rectangle 3"/>
          <p:cNvSpPr>
            <a:spLocks noGrp="1" noChangeArrowheads="1"/>
          </p:cNvSpPr>
          <p:nvPr>
            <p:ph type="body" idx="1"/>
          </p:nvPr>
        </p:nvSpPr>
        <p:spPr/>
        <p:txBody>
          <a:bodyPr/>
          <a:lstStyle/>
          <a:p>
            <a:r>
              <a:rPr lang="en-GB" altLang="en-US"/>
              <a:t>Prohibition to practice African customs (languages, rituals, music, dance … were prohibited) </a:t>
            </a:r>
          </a:p>
          <a:p>
            <a:r>
              <a:rPr lang="en-GB" altLang="en-US"/>
              <a:t>Forced baptism on the ship (often without knowledge – lack of common language) </a:t>
            </a:r>
          </a:p>
          <a:p>
            <a:r>
              <a:rPr lang="en-GB" altLang="en-US"/>
              <a:t>No further Christian education </a:t>
            </a:r>
          </a:p>
          <a:p>
            <a:endParaRPr lang="en-US" altLang="en-US"/>
          </a:p>
        </p:txBody>
      </p:sp>
    </p:spTree>
    <p:extLst>
      <p:ext uri="{BB962C8B-B14F-4D97-AF65-F5344CB8AC3E}">
        <p14:creationId xmlns:p14="http://schemas.microsoft.com/office/powerpoint/2010/main" val="2025569831"/>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a:t>Protestant Colonies</a:t>
            </a:r>
            <a:endParaRPr lang="en-US" altLang="en-US"/>
          </a:p>
        </p:txBody>
      </p:sp>
      <p:sp>
        <p:nvSpPr>
          <p:cNvPr id="26627" name="Rectangle 3"/>
          <p:cNvSpPr>
            <a:spLocks noGrp="1" noChangeArrowheads="1"/>
          </p:cNvSpPr>
          <p:nvPr>
            <p:ph type="body" sz="half" idx="1"/>
          </p:nvPr>
        </p:nvSpPr>
        <p:spPr>
          <a:xfrm>
            <a:off x="611560" y="1556792"/>
            <a:ext cx="3759200" cy="4114800"/>
          </a:xfrm>
        </p:spPr>
        <p:txBody>
          <a:bodyPr/>
          <a:lstStyle/>
          <a:p>
            <a:r>
              <a:rPr lang="en-GB" altLang="en-US" sz="2800" dirty="0"/>
              <a:t>Segregation: </a:t>
            </a:r>
          </a:p>
          <a:p>
            <a:pPr lvl="1"/>
            <a:r>
              <a:rPr lang="en-GB" altLang="en-US" sz="2400" dirty="0"/>
              <a:t>Slave Churches </a:t>
            </a:r>
          </a:p>
          <a:p>
            <a:r>
              <a:rPr lang="en-GB" altLang="en-US" sz="2800" dirty="0"/>
              <a:t>Black Baptist Churches</a:t>
            </a:r>
          </a:p>
          <a:p>
            <a:r>
              <a:rPr lang="en-GB" altLang="en-US" sz="2800" dirty="0"/>
              <a:t>Include some African elements, e.g. music, charismatic approach to God</a:t>
            </a:r>
          </a:p>
          <a:p>
            <a:endParaRPr lang="en-US" altLang="en-US" sz="2800" dirty="0"/>
          </a:p>
        </p:txBody>
      </p:sp>
      <p:pic>
        <p:nvPicPr>
          <p:cNvPr id="26628" name="Picture 4" descr="slchrch1"/>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a:xfrm>
            <a:off x="5076056" y="2204864"/>
            <a:ext cx="3368675" cy="24384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584612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en-US"/>
              <a:t>Catholic Colonies  </a:t>
            </a:r>
            <a:endParaRPr lang="en-US" altLang="en-US"/>
          </a:p>
        </p:txBody>
      </p:sp>
      <p:sp>
        <p:nvSpPr>
          <p:cNvPr id="25603" name="Rectangle 3"/>
          <p:cNvSpPr>
            <a:spLocks noGrp="1" noChangeArrowheads="1"/>
          </p:cNvSpPr>
          <p:nvPr>
            <p:ph type="body" idx="1"/>
          </p:nvPr>
        </p:nvSpPr>
        <p:spPr/>
        <p:txBody>
          <a:bodyPr/>
          <a:lstStyle/>
          <a:p>
            <a:r>
              <a:rPr lang="en-GB" altLang="en-US"/>
              <a:t>Under Spanish, French, Portuguese rule </a:t>
            </a:r>
          </a:p>
          <a:p>
            <a:r>
              <a:rPr lang="en-GB" altLang="en-US"/>
              <a:t>Freedom to participate at mass </a:t>
            </a:r>
          </a:p>
          <a:p>
            <a:r>
              <a:rPr lang="en-GB" altLang="en-US"/>
              <a:t>Freedom to celebrate religious festivals in honour of a Saint </a:t>
            </a:r>
          </a:p>
          <a:p>
            <a:r>
              <a:rPr lang="en-GB" altLang="en-US"/>
              <a:t>Even Religious Organization of Slaves: </a:t>
            </a:r>
          </a:p>
          <a:p>
            <a:pPr lvl="1"/>
            <a:r>
              <a:rPr lang="en-GB" altLang="en-US"/>
              <a:t>1598 the first Cofradia of slaves in Cuba</a:t>
            </a:r>
            <a:endParaRPr lang="en-US" altLang="en-US"/>
          </a:p>
          <a:p>
            <a:endParaRPr lang="en-US" altLang="en-US"/>
          </a:p>
        </p:txBody>
      </p:sp>
    </p:spTree>
    <p:extLst>
      <p:ext uri="{BB962C8B-B14F-4D97-AF65-F5344CB8AC3E}">
        <p14:creationId xmlns:p14="http://schemas.microsoft.com/office/powerpoint/2010/main" val="26804507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normAutofit fontScale="90000"/>
          </a:bodyPr>
          <a:lstStyle/>
          <a:p>
            <a:r>
              <a:rPr lang="en-GB" altLang="en-US" dirty="0"/>
              <a:t>Main religious influences (in Catholic colonies) </a:t>
            </a:r>
            <a:endParaRPr lang="en-US" altLang="en-US" dirty="0"/>
          </a:p>
        </p:txBody>
      </p:sp>
      <p:sp>
        <p:nvSpPr>
          <p:cNvPr id="64515" name="Rectangle 3"/>
          <p:cNvSpPr>
            <a:spLocks noGrp="1" noChangeArrowheads="1"/>
          </p:cNvSpPr>
          <p:nvPr>
            <p:ph type="body" sz="half" idx="1"/>
          </p:nvPr>
        </p:nvSpPr>
        <p:spPr>
          <a:xfrm>
            <a:off x="949325" y="1484784"/>
            <a:ext cx="3759200" cy="4611216"/>
          </a:xfrm>
        </p:spPr>
        <p:txBody>
          <a:bodyPr/>
          <a:lstStyle/>
          <a:p>
            <a:r>
              <a:rPr lang="en-GB" altLang="en-US" dirty="0"/>
              <a:t>Christianity</a:t>
            </a:r>
          </a:p>
          <a:p>
            <a:pPr lvl="1"/>
            <a:r>
              <a:rPr lang="en-GB" altLang="en-US" dirty="0"/>
              <a:t>Personalized</a:t>
            </a:r>
          </a:p>
          <a:p>
            <a:pPr lvl="1"/>
            <a:r>
              <a:rPr lang="en-GB" altLang="en-US" dirty="0"/>
              <a:t>Increase of the worship in Jesus (became a popular saint)</a:t>
            </a:r>
          </a:p>
          <a:p>
            <a:pPr lvl="1"/>
            <a:r>
              <a:rPr lang="en-GB" altLang="en-US" dirty="0"/>
              <a:t>Cult of Mary </a:t>
            </a:r>
          </a:p>
          <a:p>
            <a:pPr lvl="1"/>
            <a:r>
              <a:rPr lang="en-GB" altLang="en-US" dirty="0"/>
              <a:t>Practise of religious festivals </a:t>
            </a:r>
          </a:p>
          <a:p>
            <a:pPr lvl="1"/>
            <a:endParaRPr lang="en-GB" altLang="en-US" dirty="0"/>
          </a:p>
          <a:p>
            <a:pPr lvl="1"/>
            <a:endParaRPr lang="en-US" altLang="en-US" dirty="0"/>
          </a:p>
        </p:txBody>
      </p:sp>
      <p:sp>
        <p:nvSpPr>
          <p:cNvPr id="64516" name="Rectangle 4"/>
          <p:cNvSpPr>
            <a:spLocks noGrp="1" noChangeArrowheads="1"/>
          </p:cNvSpPr>
          <p:nvPr>
            <p:ph type="body" sz="half" idx="2"/>
          </p:nvPr>
        </p:nvSpPr>
        <p:spPr>
          <a:xfrm>
            <a:off x="4851400" y="1417638"/>
            <a:ext cx="3759200" cy="4315618"/>
          </a:xfrm>
        </p:spPr>
        <p:txBody>
          <a:bodyPr>
            <a:normAutofit lnSpcReduction="10000"/>
          </a:bodyPr>
          <a:lstStyle/>
          <a:p>
            <a:r>
              <a:rPr lang="en-GB" altLang="en-US" dirty="0"/>
              <a:t>Yoruba </a:t>
            </a:r>
          </a:p>
          <a:p>
            <a:pPr lvl="1"/>
            <a:r>
              <a:rPr lang="en-GB" altLang="en-US" dirty="0"/>
              <a:t>Large number at the end of the slave trade</a:t>
            </a:r>
          </a:p>
          <a:p>
            <a:pPr lvl="1"/>
            <a:r>
              <a:rPr lang="en-GB" altLang="en-US" dirty="0"/>
              <a:t>from Nigeria and Benin</a:t>
            </a:r>
          </a:p>
          <a:p>
            <a:pPr lvl="1"/>
            <a:r>
              <a:rPr lang="en-GB" altLang="en-US" dirty="0"/>
              <a:t>Belief in Creator God (outside)</a:t>
            </a:r>
          </a:p>
          <a:p>
            <a:pPr lvl="1"/>
            <a:r>
              <a:rPr lang="en-GB" altLang="en-US" dirty="0"/>
              <a:t>Deities </a:t>
            </a:r>
          </a:p>
          <a:p>
            <a:pPr lvl="1"/>
            <a:r>
              <a:rPr lang="en-GB" altLang="en-US" dirty="0"/>
              <a:t>Ancestor spirits </a:t>
            </a:r>
          </a:p>
          <a:p>
            <a:pPr lvl="1"/>
            <a:r>
              <a:rPr lang="en-GB" altLang="en-US" dirty="0"/>
              <a:t>Kinship lineage </a:t>
            </a:r>
            <a:endParaRPr lang="en-US" altLang="en-US" dirty="0"/>
          </a:p>
        </p:txBody>
      </p:sp>
    </p:spTree>
    <p:extLst>
      <p:ext uri="{BB962C8B-B14F-4D97-AF65-F5344CB8AC3E}">
        <p14:creationId xmlns:p14="http://schemas.microsoft.com/office/powerpoint/2010/main" val="1180469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rrowheads="1"/>
          </p:cNvSpPr>
          <p:nvPr>
            <p:ph type="title"/>
          </p:nvPr>
        </p:nvSpPr>
        <p:spPr/>
        <p:txBody>
          <a:bodyPr>
            <a:normAutofit fontScale="90000"/>
          </a:bodyPr>
          <a:lstStyle/>
          <a:p>
            <a:r>
              <a:rPr lang="en-GB" altLang="en-US" sz="4000" dirty="0"/>
              <a:t>African Gods during Slavery   </a:t>
            </a:r>
            <a:br>
              <a:rPr lang="en-GB" altLang="en-US" sz="4000" dirty="0"/>
            </a:br>
            <a:r>
              <a:rPr lang="en-GB" altLang="en-US" sz="4000" dirty="0"/>
              <a:t>- ‘hidden’ behind Catholic Saints </a:t>
            </a:r>
            <a:endParaRPr lang="en-US" altLang="en-US" sz="4000" dirty="0"/>
          </a:p>
        </p:txBody>
      </p:sp>
      <p:sp>
        <p:nvSpPr>
          <p:cNvPr id="56323" name="Rectangle 3"/>
          <p:cNvSpPr>
            <a:spLocks noGrp="1" noRot="1" noChangeArrowheads="1"/>
          </p:cNvSpPr>
          <p:nvPr>
            <p:ph type="body" sz="half" idx="1"/>
          </p:nvPr>
        </p:nvSpPr>
        <p:spPr>
          <a:xfrm>
            <a:off x="457200" y="1916832"/>
            <a:ext cx="4038600" cy="3672409"/>
          </a:xfrm>
        </p:spPr>
        <p:txBody>
          <a:bodyPr/>
          <a:lstStyle/>
          <a:p>
            <a:pPr lvl="1">
              <a:buFontTx/>
              <a:buNone/>
            </a:pPr>
            <a:r>
              <a:rPr lang="en-GB" altLang="en-US" dirty="0"/>
              <a:t>African Gods </a:t>
            </a:r>
          </a:p>
          <a:p>
            <a:pPr lvl="1">
              <a:buFontTx/>
              <a:buNone/>
            </a:pPr>
            <a:endParaRPr lang="en-GB" altLang="en-US" dirty="0"/>
          </a:p>
          <a:p>
            <a:pPr lvl="1"/>
            <a:r>
              <a:rPr lang="en-GB" altLang="en-US" dirty="0"/>
              <a:t> </a:t>
            </a:r>
            <a:r>
              <a:rPr lang="en-GB" altLang="en-US" dirty="0" err="1"/>
              <a:t>Ochun</a:t>
            </a:r>
            <a:endParaRPr lang="en-GB" altLang="en-US" dirty="0"/>
          </a:p>
          <a:p>
            <a:pPr lvl="1"/>
            <a:r>
              <a:rPr lang="en-GB" altLang="en-US" dirty="0" err="1"/>
              <a:t>Yemaya</a:t>
            </a:r>
            <a:r>
              <a:rPr lang="en-GB" altLang="en-US" dirty="0"/>
              <a:t> </a:t>
            </a:r>
          </a:p>
          <a:p>
            <a:pPr lvl="1"/>
            <a:r>
              <a:rPr lang="en-GB" altLang="en-US" dirty="0"/>
              <a:t>Ogun</a:t>
            </a:r>
          </a:p>
          <a:p>
            <a:pPr lvl="1"/>
            <a:r>
              <a:rPr lang="en-GB" altLang="en-US" dirty="0"/>
              <a:t>Shango</a:t>
            </a:r>
          </a:p>
          <a:p>
            <a:pPr lvl="1"/>
            <a:r>
              <a:rPr lang="en-GB" altLang="en-US" dirty="0" err="1"/>
              <a:t>Olofu</a:t>
            </a:r>
            <a:endParaRPr lang="en-GB" altLang="en-US" dirty="0"/>
          </a:p>
          <a:p>
            <a:pPr lvl="1"/>
            <a:r>
              <a:rPr lang="en-GB" altLang="en-US" dirty="0" err="1"/>
              <a:t>Oya</a:t>
            </a:r>
            <a:endParaRPr lang="en-GB" altLang="en-US" dirty="0"/>
          </a:p>
          <a:p>
            <a:pPr>
              <a:buFont typeface="Wingdings" pitchFamily="2" charset="2"/>
              <a:buNone/>
            </a:pPr>
            <a:endParaRPr lang="en-US" altLang="en-US" dirty="0"/>
          </a:p>
        </p:txBody>
      </p:sp>
      <p:sp>
        <p:nvSpPr>
          <p:cNvPr id="56324" name="Rectangle 4"/>
          <p:cNvSpPr>
            <a:spLocks noGrp="1" noRot="1" noChangeArrowheads="1"/>
          </p:cNvSpPr>
          <p:nvPr>
            <p:ph type="body" sz="half" idx="2"/>
          </p:nvPr>
        </p:nvSpPr>
        <p:spPr>
          <a:xfrm>
            <a:off x="4067944" y="1916832"/>
            <a:ext cx="4774431" cy="4182343"/>
          </a:xfrm>
        </p:spPr>
        <p:txBody>
          <a:bodyPr/>
          <a:lstStyle/>
          <a:p>
            <a:pPr marL="914400" lvl="1" indent="-457200">
              <a:buFont typeface="Wingdings" pitchFamily="2" charset="2"/>
              <a:buNone/>
            </a:pPr>
            <a:r>
              <a:rPr lang="en-GB" altLang="en-US" dirty="0"/>
              <a:t> Catholic Saints </a:t>
            </a:r>
          </a:p>
          <a:p>
            <a:pPr marL="914400" lvl="1" indent="-457200">
              <a:buFont typeface="Wingdings" pitchFamily="2" charset="2"/>
              <a:buNone/>
            </a:pPr>
            <a:endParaRPr lang="en-GB" altLang="en-US" dirty="0"/>
          </a:p>
          <a:p>
            <a:pPr marL="914400" lvl="1" indent="-457200">
              <a:buFontTx/>
              <a:buChar char="-"/>
            </a:pPr>
            <a:r>
              <a:rPr lang="en-GB" altLang="en-US" dirty="0"/>
              <a:t>Virgin of </a:t>
            </a:r>
            <a:r>
              <a:rPr lang="en-GB" altLang="en-US" dirty="0" err="1"/>
              <a:t>Caridad</a:t>
            </a:r>
            <a:r>
              <a:rPr lang="en-GB" altLang="en-US" dirty="0"/>
              <a:t> del </a:t>
            </a:r>
            <a:r>
              <a:rPr lang="en-GB" altLang="en-US" dirty="0" err="1"/>
              <a:t>Cobre</a:t>
            </a:r>
            <a:endParaRPr lang="en-GB" altLang="en-US" dirty="0"/>
          </a:p>
          <a:p>
            <a:pPr marL="914400" lvl="1" indent="-457200">
              <a:buFontTx/>
              <a:buChar char="-"/>
            </a:pPr>
            <a:r>
              <a:rPr lang="en-GB" altLang="en-US" dirty="0"/>
              <a:t>Virgin of </a:t>
            </a:r>
            <a:r>
              <a:rPr lang="en-GB" altLang="en-US" dirty="0" err="1"/>
              <a:t>Regla</a:t>
            </a:r>
            <a:endParaRPr lang="en-GB" altLang="en-US" dirty="0"/>
          </a:p>
          <a:p>
            <a:pPr marL="914400" lvl="1" indent="-457200">
              <a:buFontTx/>
              <a:buChar char="-"/>
            </a:pPr>
            <a:r>
              <a:rPr lang="en-GB" altLang="en-US" dirty="0"/>
              <a:t>St Peter</a:t>
            </a:r>
          </a:p>
          <a:p>
            <a:pPr marL="914400" lvl="1" indent="-457200"/>
            <a:r>
              <a:rPr lang="en-GB" altLang="en-US" dirty="0"/>
              <a:t>St  Barbara</a:t>
            </a:r>
          </a:p>
          <a:p>
            <a:pPr marL="914400" lvl="1" indent="-457200"/>
            <a:r>
              <a:rPr lang="en-GB" altLang="en-US" dirty="0"/>
              <a:t>Christ</a:t>
            </a:r>
          </a:p>
          <a:p>
            <a:pPr marL="914400" lvl="1" indent="-457200"/>
            <a:r>
              <a:rPr lang="en-GB" altLang="en-US" dirty="0"/>
              <a:t>Virgin of La </a:t>
            </a:r>
            <a:r>
              <a:rPr lang="en-GB" altLang="en-US" dirty="0" err="1"/>
              <a:t>Candelaria</a:t>
            </a:r>
            <a:endParaRPr lang="en-GB" altLang="en-US" dirty="0"/>
          </a:p>
          <a:p>
            <a:pPr marL="914400" lvl="1" indent="-457200"/>
            <a:endParaRPr lang="en-GB" altLang="en-US" dirty="0"/>
          </a:p>
          <a:p>
            <a:pPr marL="914400" lvl="1" indent="-457200"/>
            <a:endParaRPr lang="en-GB" altLang="en-US" dirty="0"/>
          </a:p>
          <a:p>
            <a:pPr marL="533400" indent="-533400">
              <a:buFont typeface="Wingdings" pitchFamily="2" charset="2"/>
              <a:buNone/>
            </a:pPr>
            <a:endParaRPr lang="en-US" altLang="en-US" dirty="0"/>
          </a:p>
        </p:txBody>
      </p:sp>
    </p:spTree>
    <p:extLst>
      <p:ext uri="{BB962C8B-B14F-4D97-AF65-F5344CB8AC3E}">
        <p14:creationId xmlns:p14="http://schemas.microsoft.com/office/powerpoint/2010/main" val="9081027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1575-30"/>
          <p:cNvPicPr>
            <a:picLocks noGrp="1" noChangeAspect="1" noChangeArrowheads="1"/>
          </p:cNvPicPr>
          <p:nvPr>
            <p:ph/>
          </p:nvPr>
        </p:nvPicPr>
        <p:blipFill>
          <a:blip r:embed="rId2" cstate="print">
            <a:extLst>
              <a:ext uri="{28A0092B-C50C-407E-A947-70E740481C1C}">
                <a14:useLocalDpi xmlns:a14="http://schemas.microsoft.com/office/drawing/2010/main" val="0"/>
              </a:ext>
            </a:extLst>
          </a:blip>
          <a:srcRect/>
          <a:stretch>
            <a:fillRect/>
          </a:stretch>
        </p:blipFill>
        <p:spPr>
          <a:xfrm>
            <a:off x="4355976" y="692696"/>
            <a:ext cx="3743325" cy="48720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7651" name="Text Box 3"/>
          <p:cNvSpPr txBox="1">
            <a:spLocks noChangeArrowheads="1"/>
          </p:cNvSpPr>
          <p:nvPr/>
        </p:nvSpPr>
        <p:spPr bwMode="auto">
          <a:xfrm>
            <a:off x="251520" y="4653136"/>
            <a:ext cx="374491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dirty="0" err="1">
                <a:latin typeface="Verdana" pitchFamily="34" charset="0"/>
              </a:rPr>
              <a:t>Oshun</a:t>
            </a:r>
            <a:r>
              <a:rPr lang="en-GB" altLang="en-US" dirty="0">
                <a:latin typeface="Verdana" pitchFamily="34" charset="0"/>
              </a:rPr>
              <a:t> in her Catholic Image</a:t>
            </a:r>
            <a:endParaRPr lang="en-US" altLang="en-US" dirty="0">
              <a:latin typeface="Verdana" pitchFamily="34" charset="0"/>
            </a:endParaRPr>
          </a:p>
        </p:txBody>
      </p:sp>
    </p:spTree>
    <p:extLst>
      <p:ext uri="{BB962C8B-B14F-4D97-AF65-F5344CB8AC3E}">
        <p14:creationId xmlns:p14="http://schemas.microsoft.com/office/powerpoint/2010/main" val="1963877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22" name="Rectangle 6"/>
          <p:cNvSpPr>
            <a:spLocks noGrp="1" noRot="1" noChangeArrowheads="1"/>
          </p:cNvSpPr>
          <p:nvPr>
            <p:ph type="title"/>
          </p:nvPr>
        </p:nvSpPr>
        <p:spPr/>
        <p:txBody>
          <a:bodyPr/>
          <a:lstStyle/>
          <a:p>
            <a:r>
              <a:rPr lang="en-US" altLang="en-US"/>
              <a:t>After slavery </a:t>
            </a:r>
          </a:p>
        </p:txBody>
      </p:sp>
      <p:sp>
        <p:nvSpPr>
          <p:cNvPr id="9223" name="Rectangle 7"/>
          <p:cNvSpPr>
            <a:spLocks noGrp="1" noRot="1" noChangeArrowheads="1"/>
          </p:cNvSpPr>
          <p:nvPr>
            <p:ph type="body" idx="1"/>
          </p:nvPr>
        </p:nvSpPr>
        <p:spPr/>
        <p:txBody>
          <a:bodyPr/>
          <a:lstStyle/>
          <a:p>
            <a:r>
              <a:rPr lang="en-US" altLang="en-US" dirty="0"/>
              <a:t>End of slavery in the Americas in 1886 (Cuba) and 1888 (Brazil) </a:t>
            </a:r>
          </a:p>
          <a:p>
            <a:r>
              <a:rPr lang="en-US" altLang="en-US" dirty="0"/>
              <a:t>Urbanization: Former slaves looking for (paid) work in urban areas</a:t>
            </a:r>
          </a:p>
          <a:p>
            <a:r>
              <a:rPr lang="en-GB" altLang="en-US" dirty="0"/>
              <a:t>Foundation of Casas de Santos (Houses of Saints) as religious congregation – and new social network </a:t>
            </a:r>
            <a:endParaRPr lang="en-US" altLang="en-US" dirty="0"/>
          </a:p>
          <a:p>
            <a:endParaRPr lang="en-US" altLang="en-US" dirty="0"/>
          </a:p>
        </p:txBody>
      </p:sp>
    </p:spTree>
    <p:extLst>
      <p:ext uri="{BB962C8B-B14F-4D97-AF65-F5344CB8AC3E}">
        <p14:creationId xmlns:p14="http://schemas.microsoft.com/office/powerpoint/2010/main" val="120774306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3"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6" name="Rectangle 6"/>
          <p:cNvSpPr>
            <a:spLocks noGrp="1" noRot="1" noChangeArrowheads="1"/>
          </p:cNvSpPr>
          <p:nvPr>
            <p:ph type="title"/>
          </p:nvPr>
        </p:nvSpPr>
        <p:spPr/>
        <p:txBody>
          <a:bodyPr/>
          <a:lstStyle/>
          <a:p>
            <a:r>
              <a:rPr lang="en-US" altLang="en-US"/>
              <a:t>20</a:t>
            </a:r>
            <a:r>
              <a:rPr lang="en-US" altLang="en-US" baseline="30000"/>
              <a:t>th</a:t>
            </a:r>
            <a:r>
              <a:rPr lang="en-US" altLang="en-US"/>
              <a:t> Century </a:t>
            </a:r>
          </a:p>
        </p:txBody>
      </p:sp>
      <p:sp>
        <p:nvSpPr>
          <p:cNvPr id="10247" name="Rectangle 7"/>
          <p:cNvSpPr>
            <a:spLocks noGrp="1" noRot="1" noChangeArrowheads="1"/>
          </p:cNvSpPr>
          <p:nvPr>
            <p:ph type="body" idx="1"/>
          </p:nvPr>
        </p:nvSpPr>
        <p:spPr/>
        <p:txBody>
          <a:bodyPr/>
          <a:lstStyle/>
          <a:p>
            <a:r>
              <a:rPr lang="en-GB" altLang="en-US" dirty="0"/>
              <a:t>Still prejudice against African customs </a:t>
            </a:r>
          </a:p>
          <a:p>
            <a:r>
              <a:rPr lang="en-GB" altLang="en-US" dirty="0"/>
              <a:t>Growing Political Awareness </a:t>
            </a:r>
          </a:p>
          <a:p>
            <a:r>
              <a:rPr lang="en-GB" altLang="en-US" dirty="0"/>
              <a:t>Sometimes even Institutionalization of Afro-American Religions (e.g. in Cuba and Brazil) </a:t>
            </a:r>
          </a:p>
          <a:p>
            <a:r>
              <a:rPr lang="en-GB" altLang="en-US" dirty="0"/>
              <a:t>Often continuation of Christian Framework </a:t>
            </a:r>
          </a:p>
          <a:p>
            <a:pPr>
              <a:buFont typeface="Wingdings" pitchFamily="2" charset="2"/>
              <a:buNone/>
            </a:pPr>
            <a:endParaRPr lang="en-GB" altLang="en-US" dirty="0"/>
          </a:p>
          <a:p>
            <a:endParaRPr lang="en-US" altLang="en-US" dirty="0"/>
          </a:p>
        </p:txBody>
      </p:sp>
    </p:spTree>
    <p:extLst>
      <p:ext uri="{BB962C8B-B14F-4D97-AF65-F5344CB8AC3E}">
        <p14:creationId xmlns:p14="http://schemas.microsoft.com/office/powerpoint/2010/main" val="417719082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7"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A2B568F7-92DD-4FA9-A5F6-4DC3C7697AD8}" type="datetime1">
              <a:rPr lang="en-US" altLang="en-US"/>
              <a:pPr/>
              <a:t>1/27/2025</a:t>
            </a:fld>
            <a:endParaRPr lang="en-US" altLang="en-US"/>
          </a:p>
        </p:txBody>
      </p:sp>
      <p:sp>
        <p:nvSpPr>
          <p:cNvPr id="5" name="Slide Number Placeholder 5"/>
          <p:cNvSpPr>
            <a:spLocks noGrp="1"/>
          </p:cNvSpPr>
          <p:nvPr>
            <p:ph type="sldNum" sz="quarter" idx="12"/>
          </p:nvPr>
        </p:nvSpPr>
        <p:spPr/>
        <p:txBody>
          <a:bodyPr/>
          <a:lstStyle/>
          <a:p>
            <a:fld id="{C8FD9825-D9DD-45BE-A495-420DC6EE8917}" type="slidenum">
              <a:rPr lang="en-US" altLang="en-US"/>
              <a:pPr/>
              <a:t>16</a:t>
            </a:fld>
            <a:endParaRPr lang="en-US" altLang="en-US"/>
          </a:p>
        </p:txBody>
      </p:sp>
      <p:sp>
        <p:nvSpPr>
          <p:cNvPr id="20483" name="Rectangle 3"/>
          <p:cNvSpPr>
            <a:spLocks noGrp="1" noRot="1" noChangeArrowheads="1"/>
          </p:cNvSpPr>
          <p:nvPr>
            <p:ph type="title"/>
          </p:nvPr>
        </p:nvSpPr>
        <p:spPr/>
        <p:txBody>
          <a:bodyPr>
            <a:normAutofit fontScale="90000"/>
          </a:bodyPr>
          <a:lstStyle/>
          <a:p>
            <a:r>
              <a:rPr lang="en-GB" altLang="en-US" dirty="0"/>
              <a:t>African derived religions in the Americas today </a:t>
            </a:r>
            <a:endParaRPr lang="en-US" altLang="en-US" dirty="0"/>
          </a:p>
        </p:txBody>
      </p:sp>
      <p:sp>
        <p:nvSpPr>
          <p:cNvPr id="20482" name="Rectangle 2"/>
          <p:cNvSpPr>
            <a:spLocks noGrp="1" noRot="1" noChangeArrowheads="1"/>
          </p:cNvSpPr>
          <p:nvPr>
            <p:ph type="body" idx="1"/>
          </p:nvPr>
        </p:nvSpPr>
        <p:spPr/>
        <p:txBody>
          <a:bodyPr/>
          <a:lstStyle/>
          <a:p>
            <a:r>
              <a:rPr lang="en-GB" altLang="en-US" dirty="0"/>
              <a:t>In the Caribbean, for instance: </a:t>
            </a:r>
          </a:p>
          <a:p>
            <a:pPr lvl="1"/>
            <a:r>
              <a:rPr lang="en-GB" altLang="en-US" dirty="0"/>
              <a:t>In Cuba: </a:t>
            </a:r>
            <a:r>
              <a:rPr lang="en-GB" altLang="en-US" dirty="0" err="1"/>
              <a:t>Santeria</a:t>
            </a:r>
            <a:r>
              <a:rPr lang="en-GB" altLang="en-US" dirty="0"/>
              <a:t>, Palo Monte  and others</a:t>
            </a:r>
          </a:p>
          <a:p>
            <a:pPr lvl="1"/>
            <a:r>
              <a:rPr lang="en-GB" altLang="en-US" dirty="0"/>
              <a:t>In Haiti: </a:t>
            </a:r>
            <a:r>
              <a:rPr lang="en-GB" altLang="en-US" dirty="0" err="1"/>
              <a:t>Vodou</a:t>
            </a:r>
            <a:r>
              <a:rPr lang="en-GB" altLang="en-US" dirty="0"/>
              <a:t> </a:t>
            </a:r>
          </a:p>
          <a:p>
            <a:pPr lvl="1"/>
            <a:r>
              <a:rPr lang="en-GB" altLang="en-US" dirty="0"/>
              <a:t>In the Dominican Republic: </a:t>
            </a:r>
            <a:r>
              <a:rPr lang="en-GB" altLang="en-US" dirty="0" err="1"/>
              <a:t>Vodu</a:t>
            </a:r>
            <a:endParaRPr lang="en-GB" altLang="en-US" dirty="0"/>
          </a:p>
          <a:p>
            <a:pPr lvl="1"/>
            <a:r>
              <a:rPr lang="en-GB" altLang="en-US" dirty="0"/>
              <a:t>In Trinidad and Tobago: </a:t>
            </a:r>
            <a:r>
              <a:rPr lang="en-GB" altLang="en-US" dirty="0" err="1"/>
              <a:t>Shango</a:t>
            </a:r>
            <a:r>
              <a:rPr lang="en-GB" altLang="en-US" dirty="0"/>
              <a:t>, </a:t>
            </a:r>
            <a:r>
              <a:rPr lang="en-GB" altLang="en-US" dirty="0" err="1"/>
              <a:t>Orisha</a:t>
            </a:r>
            <a:r>
              <a:rPr lang="en-GB" altLang="en-US" dirty="0"/>
              <a:t> Baptist religion and others </a:t>
            </a:r>
          </a:p>
          <a:p>
            <a:pPr lvl="1"/>
            <a:r>
              <a:rPr lang="en-GB" altLang="en-US" dirty="0"/>
              <a:t>In Jamaica: </a:t>
            </a:r>
            <a:r>
              <a:rPr lang="en-GB" altLang="en-US" dirty="0" err="1"/>
              <a:t>Obeah</a:t>
            </a:r>
            <a:r>
              <a:rPr lang="en-GB" altLang="en-US" dirty="0"/>
              <a:t> </a:t>
            </a:r>
          </a:p>
          <a:p>
            <a:pPr lvl="1"/>
            <a:endParaRPr lang="en-GB" altLang="en-US" dirty="0"/>
          </a:p>
        </p:txBody>
      </p:sp>
    </p:spTree>
    <p:extLst>
      <p:ext uri="{BB962C8B-B14F-4D97-AF65-F5344CB8AC3E}">
        <p14:creationId xmlns:p14="http://schemas.microsoft.com/office/powerpoint/2010/main" val="3919232711"/>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North America </a:t>
            </a:r>
          </a:p>
        </p:txBody>
      </p:sp>
      <p:sp>
        <p:nvSpPr>
          <p:cNvPr id="3" name="Content Placeholder 2"/>
          <p:cNvSpPr>
            <a:spLocks noGrp="1"/>
          </p:cNvSpPr>
          <p:nvPr>
            <p:ph idx="1"/>
          </p:nvPr>
        </p:nvSpPr>
        <p:spPr/>
        <p:txBody>
          <a:bodyPr/>
          <a:lstStyle/>
          <a:p>
            <a:r>
              <a:rPr lang="en-GB" dirty="0"/>
              <a:t>In New Orleans: Voodoo (</a:t>
            </a:r>
            <a:r>
              <a:rPr lang="en-GB" u="sng" dirty="0"/>
              <a:t>not identical </a:t>
            </a:r>
            <a:r>
              <a:rPr lang="en-GB" dirty="0"/>
              <a:t>with Haitian </a:t>
            </a:r>
            <a:r>
              <a:rPr lang="en-GB" dirty="0" err="1"/>
              <a:t>Vodou</a:t>
            </a:r>
            <a:r>
              <a:rPr lang="en-GB" dirty="0"/>
              <a:t>)</a:t>
            </a:r>
          </a:p>
          <a:p>
            <a:r>
              <a:rPr lang="en-GB" dirty="0"/>
              <a:t>Spiritual Baptist </a:t>
            </a:r>
          </a:p>
          <a:p>
            <a:r>
              <a:rPr lang="en-GB" dirty="0"/>
              <a:t>Plus other cultural influences such as in music style, dance and oral traditions </a:t>
            </a:r>
          </a:p>
          <a:p>
            <a:endParaRPr lang="en-GB" dirty="0"/>
          </a:p>
        </p:txBody>
      </p:sp>
    </p:spTree>
    <p:extLst>
      <p:ext uri="{BB962C8B-B14F-4D97-AF65-F5344CB8AC3E}">
        <p14:creationId xmlns:p14="http://schemas.microsoft.com/office/powerpoint/2010/main" val="15463132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South America </a:t>
            </a:r>
          </a:p>
        </p:txBody>
      </p:sp>
      <p:sp>
        <p:nvSpPr>
          <p:cNvPr id="3" name="Content Placeholder 2"/>
          <p:cNvSpPr>
            <a:spLocks noGrp="1"/>
          </p:cNvSpPr>
          <p:nvPr>
            <p:ph idx="1"/>
          </p:nvPr>
        </p:nvSpPr>
        <p:spPr/>
        <p:txBody>
          <a:bodyPr/>
          <a:lstStyle/>
          <a:p>
            <a:r>
              <a:rPr lang="en-GB" dirty="0"/>
              <a:t>In Brazil: </a:t>
            </a:r>
            <a:r>
              <a:rPr lang="en-GB" dirty="0" err="1"/>
              <a:t>Candomble</a:t>
            </a:r>
            <a:r>
              <a:rPr lang="en-GB" dirty="0"/>
              <a:t>, </a:t>
            </a:r>
            <a:r>
              <a:rPr lang="en-GB" dirty="0" err="1"/>
              <a:t>Xango</a:t>
            </a:r>
            <a:r>
              <a:rPr lang="en-GB" dirty="0"/>
              <a:t>, </a:t>
            </a:r>
            <a:r>
              <a:rPr lang="en-GB" dirty="0" err="1"/>
              <a:t>Umbanda</a:t>
            </a:r>
            <a:r>
              <a:rPr lang="en-GB" dirty="0"/>
              <a:t> and others </a:t>
            </a:r>
          </a:p>
          <a:p>
            <a:r>
              <a:rPr lang="en-GB" dirty="0"/>
              <a:t>In Venezuela: Maria </a:t>
            </a:r>
            <a:r>
              <a:rPr lang="en-GB" dirty="0" err="1"/>
              <a:t>Lionza</a:t>
            </a:r>
            <a:r>
              <a:rPr lang="en-GB" dirty="0"/>
              <a:t> </a:t>
            </a:r>
          </a:p>
          <a:p>
            <a:r>
              <a:rPr lang="en-GB" dirty="0"/>
              <a:t>In Surinam: </a:t>
            </a:r>
            <a:r>
              <a:rPr lang="en-GB" dirty="0" err="1"/>
              <a:t>Winti</a:t>
            </a:r>
            <a:r>
              <a:rPr lang="en-GB" dirty="0"/>
              <a:t> </a:t>
            </a:r>
          </a:p>
          <a:p>
            <a:r>
              <a:rPr lang="en-GB" dirty="0"/>
              <a:t>As well as some ‘cultural relicts’ in other countries </a:t>
            </a:r>
          </a:p>
        </p:txBody>
      </p:sp>
    </p:spTree>
    <p:extLst>
      <p:ext uri="{BB962C8B-B14F-4D97-AF65-F5344CB8AC3E}">
        <p14:creationId xmlns:p14="http://schemas.microsoft.com/office/powerpoint/2010/main" val="42455555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ltLang="en-US" dirty="0"/>
              <a:t>African Cultures in the Americas </a:t>
            </a:r>
          </a:p>
        </p:txBody>
      </p:sp>
      <p:sp>
        <p:nvSpPr>
          <p:cNvPr id="59395" name="Rectangle 3"/>
          <p:cNvSpPr>
            <a:spLocks noGrp="1" noChangeArrowheads="1"/>
          </p:cNvSpPr>
          <p:nvPr>
            <p:ph type="body" idx="1"/>
          </p:nvPr>
        </p:nvSpPr>
        <p:spPr>
          <a:xfrm>
            <a:off x="457200" y="1340768"/>
            <a:ext cx="8229600" cy="4176465"/>
          </a:xfrm>
        </p:spPr>
        <p:txBody>
          <a:bodyPr/>
          <a:lstStyle/>
          <a:p>
            <a:r>
              <a:rPr lang="en-GB" altLang="en-US" dirty="0"/>
              <a:t>Often neglected </a:t>
            </a:r>
          </a:p>
          <a:p>
            <a:r>
              <a:rPr lang="en-GB" altLang="en-US" dirty="0"/>
              <a:t>Culturally diverse </a:t>
            </a:r>
          </a:p>
          <a:p>
            <a:r>
              <a:rPr lang="en-GB" altLang="en-US" dirty="0">
                <a:hlinkClick r:id="rId2"/>
              </a:rPr>
              <a:t>Relics in religion, folklore, music, dance, even languages</a:t>
            </a:r>
            <a:endParaRPr lang="en-GB" altLang="en-US" dirty="0"/>
          </a:p>
          <a:p>
            <a:endParaRPr lang="en-GB" altLang="en-US" dirty="0"/>
          </a:p>
          <a:p>
            <a:endParaRPr lang="en-GB" altLang="en-US" dirty="0"/>
          </a:p>
        </p:txBody>
      </p:sp>
      <p:pic>
        <p:nvPicPr>
          <p:cNvPr id="59396"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3608" y="3610875"/>
            <a:ext cx="2609850" cy="2141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9397"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28184" y="3205947"/>
            <a:ext cx="2260600" cy="2428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010183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Diversity of African derived religions in America  </a:t>
            </a:r>
          </a:p>
        </p:txBody>
      </p:sp>
      <p:pic>
        <p:nvPicPr>
          <p:cNvPr id="4" name="Picture 8" descr="Kuba_Altar Kopie"/>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2987824" y="1442984"/>
            <a:ext cx="3005593"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0304378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dirty="0"/>
              <a:t>Cuban </a:t>
            </a:r>
            <a:r>
              <a:rPr lang="en-GB" dirty="0" err="1"/>
              <a:t>Santeria</a:t>
            </a:r>
            <a:r>
              <a:rPr lang="en-GB" dirty="0"/>
              <a:t> </a:t>
            </a:r>
            <a:endParaRPr lang="en-US" altLang="en-US" dirty="0"/>
          </a:p>
        </p:txBody>
      </p:sp>
      <p:sp>
        <p:nvSpPr>
          <p:cNvPr id="10243" name="Rectangle 3"/>
          <p:cNvSpPr>
            <a:spLocks noGrp="1" noChangeArrowheads="1"/>
          </p:cNvSpPr>
          <p:nvPr>
            <p:ph type="body" idx="1"/>
          </p:nvPr>
        </p:nvSpPr>
        <p:spPr/>
        <p:txBody>
          <a:bodyPr/>
          <a:lstStyle/>
          <a:p>
            <a:pPr>
              <a:lnSpc>
                <a:spcPct val="90000"/>
              </a:lnSpc>
            </a:pPr>
            <a:r>
              <a:rPr lang="en-GB" altLang="en-US" sz="2800"/>
              <a:t>Santería was created in Cuba during the slave period</a:t>
            </a:r>
          </a:p>
          <a:p>
            <a:pPr>
              <a:lnSpc>
                <a:spcPct val="90000"/>
              </a:lnSpc>
            </a:pPr>
            <a:r>
              <a:rPr lang="en-GB" altLang="en-US" sz="2800"/>
              <a:t>At the end of the Atlantic slave trade a large number of Yoruba people from the area of today Nigeria and Benin was transported to Cuba. </a:t>
            </a:r>
          </a:p>
          <a:p>
            <a:pPr>
              <a:lnSpc>
                <a:spcPct val="90000"/>
              </a:lnSpc>
            </a:pPr>
            <a:r>
              <a:rPr lang="en-GB" altLang="en-US" sz="2800"/>
              <a:t>The Yoruba tradition as it was practised in West Africa during the 18th/19th century, constituted until today the main African influence on the Cuban culture. </a:t>
            </a:r>
            <a:endParaRPr lang="en-US" altLang="en-US" sz="2800"/>
          </a:p>
        </p:txBody>
      </p:sp>
    </p:spTree>
    <p:extLst>
      <p:ext uri="{BB962C8B-B14F-4D97-AF65-F5344CB8AC3E}">
        <p14:creationId xmlns:p14="http://schemas.microsoft.com/office/powerpoint/2010/main" val="13227982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ltLang="en-US"/>
              <a:t>Religious Pantheon  </a:t>
            </a:r>
            <a:endParaRPr lang="en-US" altLang="en-US"/>
          </a:p>
        </p:txBody>
      </p:sp>
      <p:sp>
        <p:nvSpPr>
          <p:cNvPr id="11267" name="Rectangle 3"/>
          <p:cNvSpPr>
            <a:spLocks noGrp="1" noChangeArrowheads="1"/>
          </p:cNvSpPr>
          <p:nvPr>
            <p:ph type="body" idx="1"/>
          </p:nvPr>
        </p:nvSpPr>
        <p:spPr/>
        <p:txBody>
          <a:bodyPr>
            <a:normAutofit fontScale="92500" lnSpcReduction="10000"/>
          </a:bodyPr>
          <a:lstStyle/>
          <a:p>
            <a:r>
              <a:rPr lang="en-GB" altLang="en-US" sz="2800" dirty="0"/>
              <a:t>God 		the creator of mankind</a:t>
            </a:r>
          </a:p>
          <a:p>
            <a:pPr>
              <a:buFont typeface="Wingdings" pitchFamily="2" charset="2"/>
              <a:buNone/>
            </a:pPr>
            <a:r>
              <a:rPr lang="en-GB" altLang="en-US" sz="2800" dirty="0"/>
              <a:t>				but he is outside the world </a:t>
            </a:r>
          </a:p>
          <a:p>
            <a:endParaRPr lang="en-GB" altLang="en-US" sz="2800" dirty="0"/>
          </a:p>
          <a:p>
            <a:r>
              <a:rPr lang="en-GB" altLang="en-US" sz="2800" dirty="0"/>
              <a:t>Orishas 		worshiped in form of Catholic 				Saints, connected with 					human activities and human 				characteristics</a:t>
            </a:r>
          </a:p>
          <a:p>
            <a:endParaRPr lang="en-GB" altLang="en-US" sz="2800" dirty="0"/>
          </a:p>
          <a:p>
            <a:r>
              <a:rPr lang="en-GB" altLang="en-US" sz="2800" dirty="0" err="1"/>
              <a:t>Eguns</a:t>
            </a:r>
            <a:r>
              <a:rPr lang="en-GB" altLang="en-US" sz="2800" dirty="0"/>
              <a:t>		spirits of the ancestors </a:t>
            </a:r>
          </a:p>
        </p:txBody>
      </p:sp>
    </p:spTree>
    <p:extLst>
      <p:ext uri="{BB962C8B-B14F-4D97-AF65-F5344CB8AC3E}">
        <p14:creationId xmlns:p14="http://schemas.microsoft.com/office/powerpoint/2010/main" val="13952685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en-US"/>
              <a:t>Religious Practices </a:t>
            </a:r>
            <a:endParaRPr lang="en-US" altLang="en-US"/>
          </a:p>
        </p:txBody>
      </p:sp>
      <p:sp>
        <p:nvSpPr>
          <p:cNvPr id="12291" name="Rectangle 3"/>
          <p:cNvSpPr>
            <a:spLocks noGrp="1" noChangeArrowheads="1"/>
          </p:cNvSpPr>
          <p:nvPr>
            <p:ph type="body" idx="1"/>
          </p:nvPr>
        </p:nvSpPr>
        <p:spPr/>
        <p:txBody>
          <a:bodyPr/>
          <a:lstStyle/>
          <a:p>
            <a:r>
              <a:rPr lang="en-GB" altLang="en-US"/>
              <a:t>Orishas are in the centre of the rituals</a:t>
            </a:r>
          </a:p>
          <a:p>
            <a:r>
              <a:rPr lang="en-GB" altLang="en-US"/>
              <a:t>Every human being is born with a special connection to one Orisha who has to be worship with a special cult</a:t>
            </a:r>
          </a:p>
          <a:p>
            <a:r>
              <a:rPr lang="en-GB" altLang="en-US"/>
              <a:t>An initiation can strengthen the connection between orisha and human being </a:t>
            </a:r>
            <a:endParaRPr lang="en-US" altLang="en-US"/>
          </a:p>
        </p:txBody>
      </p:sp>
    </p:spTree>
    <p:extLst>
      <p:ext uri="{BB962C8B-B14F-4D97-AF65-F5344CB8AC3E}">
        <p14:creationId xmlns:p14="http://schemas.microsoft.com/office/powerpoint/2010/main" val="26513649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90" name="Text Box 6"/>
          <p:cNvSpPr txBox="1">
            <a:spLocks noChangeArrowheads="1"/>
          </p:cNvSpPr>
          <p:nvPr/>
        </p:nvSpPr>
        <p:spPr bwMode="auto">
          <a:xfrm>
            <a:off x="827584" y="4581128"/>
            <a:ext cx="19780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800" dirty="0"/>
              <a:t>Throne of Ogun</a:t>
            </a:r>
            <a:endParaRPr lang="en-US" altLang="en-US" sz="1800" dirty="0"/>
          </a:p>
        </p:txBody>
      </p:sp>
      <p:pic>
        <p:nvPicPr>
          <p:cNvPr id="16393" name="Picture 9" descr="shangothrone"/>
          <p:cNvPicPr>
            <a:picLocks noGrp="1" noChangeAspect="1" noChangeArrowheads="1"/>
          </p:cNvPicPr>
          <p:nvPr>
            <p:ph/>
          </p:nvPr>
        </p:nvPicPr>
        <p:blipFill>
          <a:blip r:embed="rId2" cstate="print">
            <a:extLst>
              <a:ext uri="{28A0092B-C50C-407E-A947-70E740481C1C}">
                <a14:useLocalDpi xmlns:a14="http://schemas.microsoft.com/office/drawing/2010/main" val="0"/>
              </a:ext>
            </a:extLst>
          </a:blip>
          <a:srcRect/>
          <a:stretch>
            <a:fillRect/>
          </a:stretch>
        </p:blipFill>
        <p:spPr>
          <a:xfrm>
            <a:off x="3563888" y="260350"/>
            <a:ext cx="4020325" cy="53435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4896959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a:t>To become a Santero</a:t>
            </a:r>
            <a:endParaRPr lang="en-US" altLang="en-US"/>
          </a:p>
        </p:txBody>
      </p:sp>
      <p:sp>
        <p:nvSpPr>
          <p:cNvPr id="18435" name="Rectangle 3"/>
          <p:cNvSpPr>
            <a:spLocks noGrp="1" noChangeArrowheads="1"/>
          </p:cNvSpPr>
          <p:nvPr>
            <p:ph type="body" idx="1"/>
          </p:nvPr>
        </p:nvSpPr>
        <p:spPr/>
        <p:txBody>
          <a:bodyPr/>
          <a:lstStyle/>
          <a:p>
            <a:r>
              <a:rPr lang="en-GB" altLang="en-US" sz="2800"/>
              <a:t>The initiation (rite of passage) creates a link between priest and new initiate. </a:t>
            </a:r>
          </a:p>
          <a:p>
            <a:r>
              <a:rPr lang="en-GB" altLang="en-US" sz="2800"/>
              <a:t>As a child belongs to the family of their parents, the initiate belongs to the ritual family of the priest, to the same ritual lineage. </a:t>
            </a:r>
          </a:p>
          <a:p>
            <a:r>
              <a:rPr lang="en-GB" altLang="en-US" sz="2800"/>
              <a:t>Santeros world-wide can trace themselves back to few ritual lineages, each one of Cuba origin and therefore of African origin. </a:t>
            </a:r>
            <a:endParaRPr lang="en-US" altLang="en-US" sz="2800"/>
          </a:p>
        </p:txBody>
      </p:sp>
    </p:spTree>
    <p:extLst>
      <p:ext uri="{BB962C8B-B14F-4D97-AF65-F5344CB8AC3E}">
        <p14:creationId xmlns:p14="http://schemas.microsoft.com/office/powerpoint/2010/main" val="21956389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7" name="Picture 5" descr="mendez"/>
          <p:cNvPicPr>
            <a:picLocks noGrp="1" noChangeAspect="1" noChangeArrowheads="1"/>
          </p:cNvPicPr>
          <p:nvPr>
            <p:ph/>
          </p:nvPr>
        </p:nvPicPr>
        <p:blipFill>
          <a:blip r:embed="rId2" cstate="print">
            <a:extLst>
              <a:ext uri="{28A0092B-C50C-407E-A947-70E740481C1C}">
                <a14:useLocalDpi xmlns:a14="http://schemas.microsoft.com/office/drawing/2010/main" val="0"/>
              </a:ext>
            </a:extLst>
          </a:blip>
          <a:srcRect/>
          <a:stretch>
            <a:fillRect/>
          </a:stretch>
        </p:blipFill>
        <p:spPr>
          <a:xfrm>
            <a:off x="2268538" y="1096963"/>
            <a:ext cx="5111750" cy="38338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3798" name="Text Box 6"/>
          <p:cNvSpPr txBox="1">
            <a:spLocks noChangeArrowheads="1"/>
          </p:cNvSpPr>
          <p:nvPr/>
        </p:nvSpPr>
        <p:spPr bwMode="auto">
          <a:xfrm>
            <a:off x="3975100" y="5172075"/>
            <a:ext cx="34925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800"/>
              <a:t>A Cuban artist and a santero</a:t>
            </a:r>
            <a:endParaRPr lang="en-US" altLang="en-US" sz="1800"/>
          </a:p>
        </p:txBody>
      </p:sp>
    </p:spTree>
    <p:extLst>
      <p:ext uri="{BB962C8B-B14F-4D97-AF65-F5344CB8AC3E}">
        <p14:creationId xmlns:p14="http://schemas.microsoft.com/office/powerpoint/2010/main" val="28953875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ltLang="en-US"/>
              <a:t>Spread of Santeria</a:t>
            </a:r>
            <a:endParaRPr lang="en-US" altLang="en-US"/>
          </a:p>
        </p:txBody>
      </p:sp>
      <p:sp>
        <p:nvSpPr>
          <p:cNvPr id="19459" name="Rectangle 3"/>
          <p:cNvSpPr>
            <a:spLocks noGrp="1" noChangeArrowheads="1"/>
          </p:cNvSpPr>
          <p:nvPr>
            <p:ph type="body" idx="1"/>
          </p:nvPr>
        </p:nvSpPr>
        <p:spPr/>
        <p:txBody>
          <a:bodyPr/>
          <a:lstStyle/>
          <a:p>
            <a:pPr>
              <a:lnSpc>
                <a:spcPct val="90000"/>
              </a:lnSpc>
            </a:pPr>
            <a:r>
              <a:rPr lang="en-GB" altLang="en-US"/>
              <a:t>After the Cuban revolution a large number of Cubans left the island </a:t>
            </a:r>
          </a:p>
          <a:p>
            <a:pPr>
              <a:lnSpc>
                <a:spcPct val="90000"/>
              </a:lnSpc>
              <a:buFont typeface="Wingdings" pitchFamily="2" charset="2"/>
              <a:buNone/>
            </a:pPr>
            <a:r>
              <a:rPr lang="en-GB" altLang="en-US"/>
              <a:t>	- and with them Santeria </a:t>
            </a:r>
          </a:p>
          <a:p>
            <a:pPr>
              <a:lnSpc>
                <a:spcPct val="90000"/>
              </a:lnSpc>
            </a:pPr>
            <a:r>
              <a:rPr lang="en-GB" altLang="en-US"/>
              <a:t>Miami became the first centre of Santeria outside Cuba</a:t>
            </a:r>
          </a:p>
          <a:p>
            <a:pPr>
              <a:lnSpc>
                <a:spcPct val="90000"/>
              </a:lnSpc>
            </a:pPr>
            <a:r>
              <a:rPr lang="en-GB" altLang="en-US"/>
              <a:t>Now Santeria is practiced in all major U.S. cities, in Latin American countries (e.g. Venezuela)  and in Europe (e.g. Spain) </a:t>
            </a:r>
            <a:endParaRPr lang="en-US" altLang="en-US"/>
          </a:p>
        </p:txBody>
      </p:sp>
    </p:spTree>
    <p:extLst>
      <p:ext uri="{BB962C8B-B14F-4D97-AF65-F5344CB8AC3E}">
        <p14:creationId xmlns:p14="http://schemas.microsoft.com/office/powerpoint/2010/main" val="54040810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tLang="en-US"/>
              <a:t>Yoruba in the U.S.</a:t>
            </a:r>
            <a:endParaRPr lang="en-US" altLang="en-US"/>
          </a:p>
        </p:txBody>
      </p:sp>
      <p:sp>
        <p:nvSpPr>
          <p:cNvPr id="20483" name="Rectangle 3"/>
          <p:cNvSpPr>
            <a:spLocks noGrp="1" noChangeArrowheads="1"/>
          </p:cNvSpPr>
          <p:nvPr>
            <p:ph type="body" idx="1"/>
          </p:nvPr>
        </p:nvSpPr>
        <p:spPr/>
        <p:txBody>
          <a:bodyPr/>
          <a:lstStyle/>
          <a:p>
            <a:pPr>
              <a:lnSpc>
                <a:spcPct val="80000"/>
              </a:lnSpc>
            </a:pPr>
            <a:r>
              <a:rPr lang="en-GB" altLang="en-US" sz="2800" dirty="0"/>
              <a:t>With the popularity of </a:t>
            </a:r>
            <a:r>
              <a:rPr lang="en-GB" altLang="en-US" sz="2800" dirty="0" err="1"/>
              <a:t>Santería</a:t>
            </a:r>
            <a:r>
              <a:rPr lang="en-GB" altLang="en-US" sz="2800" dirty="0"/>
              <a:t>, the Yoruba tradition has become a way to revalue the African cultural heritage in the U.S..</a:t>
            </a:r>
          </a:p>
          <a:p>
            <a:pPr>
              <a:lnSpc>
                <a:spcPct val="80000"/>
              </a:lnSpc>
            </a:pPr>
            <a:r>
              <a:rPr lang="en-GB" altLang="en-US" sz="2800" dirty="0"/>
              <a:t>Historical Background: few Yoruba were sent as slaves to North America </a:t>
            </a:r>
          </a:p>
          <a:p>
            <a:pPr>
              <a:lnSpc>
                <a:spcPct val="80000"/>
              </a:lnSpc>
            </a:pPr>
            <a:r>
              <a:rPr lang="en-GB" altLang="en-US" sz="2800" dirty="0"/>
              <a:t>Nevertheless, African Americans (= U.S. people, often grew up as Baptists) use the Yoruba culture within the </a:t>
            </a:r>
            <a:r>
              <a:rPr lang="en-GB" altLang="en-US" sz="2800" dirty="0" err="1"/>
              <a:t>Santería</a:t>
            </a:r>
            <a:r>
              <a:rPr lang="en-GB" altLang="en-US" sz="2800" dirty="0"/>
              <a:t> as an expression of their own heritage, different from mainstream.</a:t>
            </a:r>
          </a:p>
        </p:txBody>
      </p:sp>
    </p:spTree>
    <p:extLst>
      <p:ext uri="{BB962C8B-B14F-4D97-AF65-F5344CB8AC3E}">
        <p14:creationId xmlns:p14="http://schemas.microsoft.com/office/powerpoint/2010/main" val="42683380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tLang="en-US"/>
              <a:t>Reason</a:t>
            </a:r>
            <a:endParaRPr lang="en-US" altLang="en-US"/>
          </a:p>
        </p:txBody>
      </p:sp>
      <p:sp>
        <p:nvSpPr>
          <p:cNvPr id="21507" name="Rectangle 3"/>
          <p:cNvSpPr>
            <a:spLocks noGrp="1" noChangeArrowheads="1"/>
          </p:cNvSpPr>
          <p:nvPr>
            <p:ph type="body" idx="1"/>
          </p:nvPr>
        </p:nvSpPr>
        <p:spPr/>
        <p:txBody>
          <a:bodyPr/>
          <a:lstStyle/>
          <a:p>
            <a:pPr>
              <a:lnSpc>
                <a:spcPct val="90000"/>
              </a:lnSpc>
            </a:pPr>
            <a:r>
              <a:rPr lang="en-GB" altLang="en-US" sz="2400" dirty="0"/>
              <a:t>After the initiation into </a:t>
            </a:r>
            <a:r>
              <a:rPr lang="en-GB" altLang="en-US" sz="2400" dirty="0" err="1"/>
              <a:t>Santeria</a:t>
            </a:r>
            <a:r>
              <a:rPr lang="en-GB" altLang="en-US" sz="2400" dirty="0"/>
              <a:t> all members belong to a ritual lineage that constitutes a bridge to Africa (= to Yoruba identity)</a:t>
            </a:r>
          </a:p>
          <a:p>
            <a:pPr>
              <a:lnSpc>
                <a:spcPct val="90000"/>
              </a:lnSpc>
            </a:pPr>
            <a:r>
              <a:rPr lang="en-GB" altLang="en-US" sz="2400" dirty="0"/>
              <a:t>Result: </a:t>
            </a:r>
          </a:p>
          <a:p>
            <a:pPr lvl="1">
              <a:lnSpc>
                <a:spcPct val="90000"/>
              </a:lnSpc>
            </a:pPr>
            <a:r>
              <a:rPr lang="en-GB" altLang="en-US" sz="2000" dirty="0"/>
              <a:t>Rejection of the Catholic frame of </a:t>
            </a:r>
            <a:r>
              <a:rPr lang="en-GB" altLang="en-US" sz="2000" dirty="0" err="1"/>
              <a:t>Santería</a:t>
            </a:r>
            <a:endParaRPr lang="en-GB" altLang="en-US" sz="2000" dirty="0"/>
          </a:p>
          <a:p>
            <a:pPr lvl="1">
              <a:lnSpc>
                <a:spcPct val="90000"/>
              </a:lnSpc>
            </a:pPr>
            <a:r>
              <a:rPr lang="en-GB" altLang="en-US" sz="2000" dirty="0"/>
              <a:t>Development of a re-Africanised version of the religion </a:t>
            </a:r>
          </a:p>
          <a:p>
            <a:pPr lvl="1">
              <a:lnSpc>
                <a:spcPct val="90000"/>
              </a:lnSpc>
            </a:pPr>
            <a:r>
              <a:rPr lang="en-GB" altLang="en-US" sz="2000" dirty="0"/>
              <a:t>Foundation of Yoruba Temples in the US</a:t>
            </a:r>
          </a:p>
          <a:p>
            <a:pPr lvl="1">
              <a:lnSpc>
                <a:spcPct val="90000"/>
              </a:lnSpc>
            </a:pPr>
            <a:r>
              <a:rPr lang="en-GB" altLang="en-US" sz="2000" dirty="0"/>
              <a:t>Some even founded a new African village </a:t>
            </a:r>
            <a:r>
              <a:rPr lang="en-GB" altLang="en-US" sz="2000" dirty="0">
                <a:hlinkClick r:id="rId2"/>
              </a:rPr>
              <a:t>in South Carolina </a:t>
            </a:r>
            <a:r>
              <a:rPr lang="en-GB" altLang="en-US" sz="2000" dirty="0"/>
              <a:t>were they took African names; wear African dresses, and reconstituted Yoruba kinship forms (as polygamy), and also politico-religious structures (as the offices of </a:t>
            </a:r>
            <a:r>
              <a:rPr lang="en-GB" altLang="en-US" sz="2000" i="1" dirty="0" err="1"/>
              <a:t>oba</a:t>
            </a:r>
            <a:r>
              <a:rPr lang="en-GB" altLang="en-US" sz="2000" dirty="0"/>
              <a:t>)</a:t>
            </a:r>
            <a:r>
              <a:rPr lang="en-GB" altLang="en-US" sz="2000" i="1" dirty="0"/>
              <a:t>. </a:t>
            </a:r>
            <a:r>
              <a:rPr lang="en-GB" altLang="en-US" sz="2000" dirty="0"/>
              <a:t> </a:t>
            </a:r>
          </a:p>
          <a:p>
            <a:pPr lvl="2">
              <a:lnSpc>
                <a:spcPct val="90000"/>
              </a:lnSpc>
            </a:pPr>
            <a:r>
              <a:rPr lang="en-GB" altLang="en-US" sz="1600" dirty="0">
                <a:hlinkClick r:id="rId3"/>
              </a:rPr>
              <a:t>Link to YouTube clip </a:t>
            </a:r>
            <a:endParaRPr lang="en-US" altLang="en-US" sz="1600" dirty="0"/>
          </a:p>
          <a:p>
            <a:pPr>
              <a:lnSpc>
                <a:spcPct val="90000"/>
              </a:lnSpc>
            </a:pPr>
            <a:endParaRPr lang="en-US" altLang="en-US" sz="2400" dirty="0"/>
          </a:p>
        </p:txBody>
      </p:sp>
    </p:spTree>
    <p:extLst>
      <p:ext uri="{BB962C8B-B14F-4D97-AF65-F5344CB8AC3E}">
        <p14:creationId xmlns:p14="http://schemas.microsoft.com/office/powerpoint/2010/main" val="4514493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tLang="en-US"/>
              <a:t>Black Houses in New York </a:t>
            </a:r>
            <a:endParaRPr lang="en-US" altLang="en-US"/>
          </a:p>
        </p:txBody>
      </p:sp>
      <p:sp>
        <p:nvSpPr>
          <p:cNvPr id="23555" name="Rectangle 3"/>
          <p:cNvSpPr>
            <a:spLocks noGrp="1" noChangeArrowheads="1"/>
          </p:cNvSpPr>
          <p:nvPr>
            <p:ph type="body" idx="1"/>
          </p:nvPr>
        </p:nvSpPr>
        <p:spPr/>
        <p:txBody>
          <a:bodyPr/>
          <a:lstStyle/>
          <a:p>
            <a:pPr>
              <a:lnSpc>
                <a:spcPct val="90000"/>
              </a:lnSpc>
            </a:pPr>
            <a:r>
              <a:rPr lang="en-GB" altLang="en-US" sz="2400"/>
              <a:t>The members of the Black houses want to construct a completely different culture based on a shared African heritage, to distinguish themselves from the mainstream society. </a:t>
            </a:r>
          </a:p>
          <a:p>
            <a:pPr>
              <a:lnSpc>
                <a:spcPct val="90000"/>
              </a:lnSpc>
            </a:pPr>
            <a:r>
              <a:rPr lang="en-GB" altLang="en-US" sz="2400"/>
              <a:t>They focused on the culture of Black people in the Americas in order to define the base for cultural solidarity and for rejection of the values, beliefs and institution of the dominant, «white» society </a:t>
            </a:r>
          </a:p>
          <a:p>
            <a:pPr>
              <a:lnSpc>
                <a:spcPct val="90000"/>
              </a:lnSpc>
            </a:pPr>
            <a:r>
              <a:rPr lang="en-GB" altLang="en-US" sz="2400"/>
              <a:t>«Yoruba» became a symbol of the culture of African Americans</a:t>
            </a:r>
          </a:p>
        </p:txBody>
      </p:sp>
    </p:spTree>
    <p:extLst>
      <p:ext uri="{BB962C8B-B14F-4D97-AF65-F5344CB8AC3E}">
        <p14:creationId xmlns:p14="http://schemas.microsoft.com/office/powerpoint/2010/main" val="6711160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GB" altLang="en-US" dirty="0"/>
              <a:t>Haitian </a:t>
            </a:r>
            <a:r>
              <a:rPr lang="en-GB" altLang="en-US" dirty="0" err="1"/>
              <a:t>Vodou</a:t>
            </a:r>
            <a:endParaRPr lang="en-US" altLang="en-US" dirty="0"/>
          </a:p>
        </p:txBody>
      </p:sp>
      <p:sp>
        <p:nvSpPr>
          <p:cNvPr id="86019" name="Rectangle 3"/>
          <p:cNvSpPr>
            <a:spLocks noGrp="1" noChangeArrowheads="1"/>
          </p:cNvSpPr>
          <p:nvPr>
            <p:ph type="body" idx="1"/>
          </p:nvPr>
        </p:nvSpPr>
        <p:spPr/>
        <p:txBody>
          <a:bodyPr>
            <a:normAutofit lnSpcReduction="10000"/>
          </a:bodyPr>
          <a:lstStyle/>
          <a:p>
            <a:pPr>
              <a:lnSpc>
                <a:spcPct val="90000"/>
              </a:lnSpc>
            </a:pPr>
            <a:r>
              <a:rPr lang="en-GB" altLang="en-US" dirty="0"/>
              <a:t>Elements of African religious traditions  from the Ewe, </a:t>
            </a:r>
            <a:r>
              <a:rPr lang="en-GB" altLang="en-US" dirty="0" err="1"/>
              <a:t>Fon</a:t>
            </a:r>
            <a:r>
              <a:rPr lang="en-GB" altLang="en-US" dirty="0"/>
              <a:t>, </a:t>
            </a:r>
            <a:r>
              <a:rPr lang="en-GB" altLang="en-US" dirty="0" err="1"/>
              <a:t>Dahomeans</a:t>
            </a:r>
            <a:r>
              <a:rPr lang="en-GB" altLang="en-US" dirty="0"/>
              <a:t>, Yoruba and other ethnic groups (worldview, spirits and other elements)</a:t>
            </a:r>
          </a:p>
          <a:p>
            <a:pPr>
              <a:lnSpc>
                <a:spcPct val="90000"/>
              </a:lnSpc>
            </a:pPr>
            <a:r>
              <a:rPr lang="en-GB" altLang="en-US" dirty="0"/>
              <a:t>Catholic Framework (belief in God, Saints, prayer to God and more) </a:t>
            </a:r>
          </a:p>
          <a:p>
            <a:pPr>
              <a:lnSpc>
                <a:spcPct val="90000"/>
              </a:lnSpc>
            </a:pPr>
            <a:r>
              <a:rPr lang="en-GB" altLang="en-US" dirty="0"/>
              <a:t>Elements of the </a:t>
            </a:r>
            <a:r>
              <a:rPr lang="en-GB" altLang="en-US" dirty="0" err="1"/>
              <a:t>Taino</a:t>
            </a:r>
            <a:r>
              <a:rPr lang="en-GB" altLang="en-US" dirty="0"/>
              <a:t> and other Native American group (spirits of the natural world and ….)</a:t>
            </a:r>
            <a:endParaRPr lang="en-US" altLang="en-US" dirty="0"/>
          </a:p>
        </p:txBody>
      </p:sp>
    </p:spTree>
    <p:extLst>
      <p:ext uri="{BB962C8B-B14F-4D97-AF65-F5344CB8AC3E}">
        <p14:creationId xmlns:p14="http://schemas.microsoft.com/office/powerpoint/2010/main" val="14913580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9" name="Picture 7" descr="Vodou1"/>
          <p:cNvPicPr>
            <a:picLocks noGrp="1" noChangeAspect="1" noChangeArrowheads="1"/>
          </p:cNvPicPr>
          <p:nvPr>
            <p:ph/>
          </p:nvPr>
        </p:nvPicPr>
        <p:blipFill>
          <a:blip r:embed="rId2" cstate="print">
            <a:extLst>
              <a:ext uri="{28A0092B-C50C-407E-A947-70E740481C1C}">
                <a14:useLocalDpi xmlns:a14="http://schemas.microsoft.com/office/drawing/2010/main" val="0"/>
              </a:ext>
            </a:extLst>
          </a:blip>
          <a:srcRect/>
          <a:stretch>
            <a:fillRect/>
          </a:stretch>
        </p:blipFill>
        <p:spPr>
          <a:xfrm>
            <a:off x="900113" y="720725"/>
            <a:ext cx="7848600" cy="49133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0583913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901" name="Rectangle 5"/>
          <p:cNvSpPr>
            <a:spLocks noGrp="1" noChangeArrowheads="1"/>
          </p:cNvSpPr>
          <p:nvPr>
            <p:ph/>
          </p:nvPr>
        </p:nvSpPr>
        <p:spPr/>
        <p:txBody>
          <a:bodyPr/>
          <a:lstStyle/>
          <a:p>
            <a:endParaRPr lang="en-US" altLang="en-US"/>
          </a:p>
        </p:txBody>
      </p:sp>
      <p:pic>
        <p:nvPicPr>
          <p:cNvPr id="80900" name="Picture 4" descr="Konsultati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0113" y="908050"/>
            <a:ext cx="7056437" cy="4603750"/>
          </a:xfrm>
          <a:prstGeom prst="rect">
            <a:avLst/>
          </a:prstGeom>
          <a:noFill/>
          <a:extLst>
            <a:ext uri="{909E8E84-426E-40DD-AFC4-6F175D3DCCD1}">
              <a14:hiddenFill xmlns:a14="http://schemas.microsoft.com/office/drawing/2010/main">
                <a:solidFill>
                  <a:srgbClr val="FFFFFF"/>
                </a:solidFill>
              </a14:hiddenFill>
            </a:ext>
          </a:extLst>
        </p:spPr>
      </p:pic>
      <p:sp>
        <p:nvSpPr>
          <p:cNvPr id="80902" name="Text Box 6"/>
          <p:cNvSpPr txBox="1">
            <a:spLocks noChangeArrowheads="1"/>
          </p:cNvSpPr>
          <p:nvPr/>
        </p:nvSpPr>
        <p:spPr bwMode="auto">
          <a:xfrm>
            <a:off x="3851275" y="5661025"/>
            <a:ext cx="44640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t>Place for Consultation in a Vodou Temple </a:t>
            </a:r>
            <a:endParaRPr lang="en-US" altLang="en-US"/>
          </a:p>
        </p:txBody>
      </p:sp>
    </p:spTree>
    <p:extLst>
      <p:ext uri="{BB962C8B-B14F-4D97-AF65-F5344CB8AC3E}">
        <p14:creationId xmlns:p14="http://schemas.microsoft.com/office/powerpoint/2010/main" val="18235283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a:t>Shango</a:t>
            </a:r>
            <a:r>
              <a:rPr lang="en-GB" dirty="0"/>
              <a:t> (Trinidad &amp; Tobago)</a:t>
            </a:r>
          </a:p>
        </p:txBody>
      </p:sp>
      <p:sp>
        <p:nvSpPr>
          <p:cNvPr id="4" name="Content Placeholder 3"/>
          <p:cNvSpPr>
            <a:spLocks noGrp="1"/>
          </p:cNvSpPr>
          <p:nvPr>
            <p:ph idx="1"/>
          </p:nvPr>
        </p:nvSpPr>
        <p:spPr/>
        <p:txBody>
          <a:bodyPr/>
          <a:lstStyle/>
          <a:p>
            <a:pPr>
              <a:lnSpc>
                <a:spcPct val="80000"/>
              </a:lnSpc>
            </a:pPr>
            <a:r>
              <a:rPr lang="en-US" altLang="en-US" i="1" dirty="0"/>
              <a:t>Spiritual Baptists </a:t>
            </a:r>
            <a:r>
              <a:rPr lang="en-US" altLang="en-US" dirty="0"/>
              <a:t>in Trinidad and Tobago are also called </a:t>
            </a:r>
            <a:r>
              <a:rPr lang="en-US" altLang="en-US" i="1" dirty="0" err="1"/>
              <a:t>Shango</a:t>
            </a:r>
            <a:r>
              <a:rPr lang="en-US" altLang="en-US" dirty="0"/>
              <a:t> or </a:t>
            </a:r>
            <a:r>
              <a:rPr lang="en-US" altLang="en-US" i="1" dirty="0" err="1"/>
              <a:t>Orisha</a:t>
            </a:r>
            <a:r>
              <a:rPr lang="en-US" altLang="en-US" dirty="0"/>
              <a:t> religion </a:t>
            </a:r>
          </a:p>
          <a:p>
            <a:pPr>
              <a:lnSpc>
                <a:spcPct val="80000"/>
              </a:lnSpc>
            </a:pPr>
            <a:r>
              <a:rPr lang="en-US" altLang="en-US" dirty="0"/>
              <a:t>The religion include </a:t>
            </a:r>
            <a:r>
              <a:rPr lang="en-US" altLang="en-US" i="1" dirty="0"/>
              <a:t>Baptist</a:t>
            </a:r>
            <a:r>
              <a:rPr lang="en-US" altLang="en-US" dirty="0"/>
              <a:t>, </a:t>
            </a:r>
            <a:r>
              <a:rPr lang="en-US" altLang="en-US" i="1" dirty="0" err="1"/>
              <a:t>Shango</a:t>
            </a:r>
            <a:r>
              <a:rPr lang="en-US" altLang="en-US" dirty="0"/>
              <a:t> and even </a:t>
            </a:r>
            <a:r>
              <a:rPr lang="en-US" altLang="en-US" i="1" dirty="0"/>
              <a:t>Kabbalah</a:t>
            </a:r>
            <a:r>
              <a:rPr lang="en-US" altLang="en-US" dirty="0"/>
              <a:t> ceremonies </a:t>
            </a:r>
          </a:p>
          <a:p>
            <a:r>
              <a:rPr lang="en-GB" dirty="0"/>
              <a:t>Different variations in Trinidad and Tobago </a:t>
            </a:r>
          </a:p>
          <a:p>
            <a:endParaRPr lang="en-GB" dirty="0"/>
          </a:p>
        </p:txBody>
      </p:sp>
    </p:spTree>
    <p:extLst>
      <p:ext uri="{BB962C8B-B14F-4D97-AF65-F5344CB8AC3E}">
        <p14:creationId xmlns:p14="http://schemas.microsoft.com/office/powerpoint/2010/main" val="33163431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altLang="en-US"/>
              <a:t>Shango Baptists </a:t>
            </a:r>
            <a:endParaRPr lang="en-US" altLang="en-US"/>
          </a:p>
        </p:txBody>
      </p:sp>
      <p:sp>
        <p:nvSpPr>
          <p:cNvPr id="76803" name="Rectangle 3"/>
          <p:cNvSpPr>
            <a:spLocks noGrp="1" noChangeArrowheads="1"/>
          </p:cNvSpPr>
          <p:nvPr>
            <p:ph type="body" idx="1"/>
          </p:nvPr>
        </p:nvSpPr>
        <p:spPr/>
        <p:txBody>
          <a:bodyPr/>
          <a:lstStyle/>
          <a:p>
            <a:pPr>
              <a:lnSpc>
                <a:spcPct val="80000"/>
              </a:lnSpc>
            </a:pPr>
            <a:r>
              <a:rPr lang="en-US" altLang="en-US" sz="2400" dirty="0"/>
              <a:t>Started at the beginning of the 19</a:t>
            </a:r>
            <a:r>
              <a:rPr lang="en-US" altLang="en-US" sz="2400" baseline="30000" dirty="0"/>
              <a:t>th</a:t>
            </a:r>
            <a:r>
              <a:rPr lang="en-US" altLang="en-US" sz="2400" dirty="0"/>
              <a:t> century </a:t>
            </a:r>
            <a:r>
              <a:rPr lang="en-GB" altLang="en-US" sz="2400" dirty="0"/>
              <a:t>and quickly developed a unique religion: </a:t>
            </a:r>
            <a:endParaRPr lang="en-US" altLang="en-US" sz="2400" dirty="0"/>
          </a:p>
          <a:p>
            <a:pPr>
              <a:lnSpc>
                <a:spcPct val="80000"/>
              </a:lnSpc>
            </a:pPr>
            <a:r>
              <a:rPr lang="en-US" altLang="en-US" sz="2400" dirty="0"/>
              <a:t>“Two streams of religious experience met in their worship, a West African one of rhythm and the dance, and the Puritanism of sixteenth-century Munster and East Anglia; their fusion brought about 'shouting' and jumping and shaking by those who felt themselves the chosen of the Lord of Hosts.“</a:t>
            </a:r>
          </a:p>
          <a:p>
            <a:pPr>
              <a:lnSpc>
                <a:spcPct val="80000"/>
              </a:lnSpc>
            </a:pPr>
            <a:r>
              <a:rPr lang="en-US" altLang="en-US" sz="2400" dirty="0"/>
              <a:t>By the late nineteenth century the religion was to be found throughout the island</a:t>
            </a:r>
          </a:p>
        </p:txBody>
      </p:sp>
    </p:spTree>
    <p:extLst>
      <p:ext uri="{BB962C8B-B14F-4D97-AF65-F5344CB8AC3E}">
        <p14:creationId xmlns:p14="http://schemas.microsoft.com/office/powerpoint/2010/main" val="41677611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r>
              <a:rPr lang="en-GB" altLang="en-US" sz="4000" dirty="0"/>
              <a:t>Yoruba Baptist Church in Brooklyn </a:t>
            </a:r>
            <a:endParaRPr lang="en-US" altLang="en-US" sz="4000" dirty="0"/>
          </a:p>
        </p:txBody>
      </p:sp>
      <p:sp>
        <p:nvSpPr>
          <p:cNvPr id="91139" name="Rectangle 3"/>
          <p:cNvSpPr>
            <a:spLocks noGrp="1" noChangeArrowheads="1"/>
          </p:cNvSpPr>
          <p:nvPr>
            <p:ph type="body" idx="1"/>
          </p:nvPr>
        </p:nvSpPr>
        <p:spPr/>
        <p:txBody>
          <a:bodyPr/>
          <a:lstStyle/>
          <a:p>
            <a:r>
              <a:rPr lang="de-DE" altLang="en-US" sz="2800" i="1" dirty="0"/>
              <a:t>Yoruba-Orisha Baptist Church</a:t>
            </a:r>
            <a:r>
              <a:rPr lang="de-DE" altLang="en-US" sz="2800" dirty="0"/>
              <a:t> „</a:t>
            </a:r>
            <a:r>
              <a:rPr lang="de-DE" altLang="en-US" sz="2800" i="1" dirty="0"/>
              <a:t>Our Lady of Lourdes</a:t>
            </a:r>
            <a:r>
              <a:rPr lang="en-US" altLang="en-US" sz="2800" dirty="0"/>
              <a:t> </a:t>
            </a:r>
          </a:p>
          <a:p>
            <a:r>
              <a:rPr lang="de-DE" altLang="en-US" sz="2800" i="1" dirty="0"/>
              <a:t>Reverend</a:t>
            </a:r>
            <a:r>
              <a:rPr lang="de-DE" altLang="en-US" sz="2800" dirty="0"/>
              <a:t> Selwyn Wilkinson</a:t>
            </a:r>
            <a:r>
              <a:rPr lang="en-US" altLang="en-US" sz="2800" dirty="0"/>
              <a:t> from Trinidad</a:t>
            </a:r>
          </a:p>
          <a:p>
            <a:r>
              <a:rPr lang="en-GB" altLang="en-US" sz="2800" dirty="0"/>
              <a:t>Founded church together with Violet Smith (around 1977)</a:t>
            </a:r>
          </a:p>
          <a:p>
            <a:r>
              <a:rPr lang="en-GB" altLang="en-US" sz="2800" dirty="0"/>
              <a:t>Bought the building of the church in 1981</a:t>
            </a:r>
          </a:p>
          <a:p>
            <a:r>
              <a:rPr lang="en-GB" altLang="en-US" sz="2800" dirty="0"/>
              <a:t>Integrates his church inside the Baptist Church of Trinidad and Tobago </a:t>
            </a:r>
          </a:p>
          <a:p>
            <a:endParaRPr lang="en-US" altLang="en-US" sz="2800" dirty="0"/>
          </a:p>
        </p:txBody>
      </p:sp>
    </p:spTree>
    <p:extLst>
      <p:ext uri="{BB962C8B-B14F-4D97-AF65-F5344CB8AC3E}">
        <p14:creationId xmlns:p14="http://schemas.microsoft.com/office/powerpoint/2010/main" val="20869037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GB" altLang="en-US"/>
              <a:t>Shango Baptist Church </a:t>
            </a:r>
            <a:endParaRPr lang="en-US" altLang="en-US"/>
          </a:p>
        </p:txBody>
      </p:sp>
      <p:pic>
        <p:nvPicPr>
          <p:cNvPr id="82950" name="Picture 6" descr="Church"/>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547664" y="1705769"/>
            <a:ext cx="5688012" cy="34464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40555088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20" name="Rectangle 4"/>
          <p:cNvSpPr>
            <a:spLocks noGrp="1" noChangeArrowheads="1"/>
          </p:cNvSpPr>
          <p:nvPr>
            <p:ph type="title"/>
          </p:nvPr>
        </p:nvSpPr>
        <p:spPr/>
        <p:txBody>
          <a:bodyPr>
            <a:normAutofit fontScale="90000"/>
          </a:bodyPr>
          <a:lstStyle/>
          <a:p>
            <a:r>
              <a:rPr lang="en-GB" altLang="en-US" sz="4000"/>
              <a:t>Shango Baptist Church in New York </a:t>
            </a:r>
            <a:endParaRPr lang="en-US" altLang="en-US" sz="4000"/>
          </a:p>
        </p:txBody>
      </p:sp>
      <p:pic>
        <p:nvPicPr>
          <p:cNvPr id="86022" name="Picture 6" descr="Shango-Frauen"/>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150937" y="1336675"/>
            <a:ext cx="6842125" cy="41846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6023" name="Text Box 7"/>
          <p:cNvSpPr txBox="1">
            <a:spLocks noChangeArrowheads="1"/>
          </p:cNvSpPr>
          <p:nvPr/>
        </p:nvSpPr>
        <p:spPr bwMode="auto">
          <a:xfrm>
            <a:off x="3400425" y="6108700"/>
            <a:ext cx="325913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t>African Ceremony in New York</a:t>
            </a:r>
            <a:endParaRPr lang="en-US" altLang="en-US"/>
          </a:p>
        </p:txBody>
      </p:sp>
    </p:spTree>
    <p:extLst>
      <p:ext uri="{BB962C8B-B14F-4D97-AF65-F5344CB8AC3E}">
        <p14:creationId xmlns:p14="http://schemas.microsoft.com/office/powerpoint/2010/main" val="36628391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eaLnBrk="1" hangingPunct="1"/>
            <a:r>
              <a:rPr lang="en-GB" altLang="en-US" dirty="0">
                <a:ea typeface="ＭＳ Ｐゴシック" pitchFamily="34" charset="-128"/>
              </a:rPr>
              <a:t>Brazilian </a:t>
            </a:r>
            <a:r>
              <a:rPr lang="en-GB" altLang="en-US" dirty="0" err="1">
                <a:ea typeface="ＭＳ Ｐゴシック" pitchFamily="34" charset="-128"/>
              </a:rPr>
              <a:t>Candomblé</a:t>
            </a:r>
            <a:r>
              <a:rPr lang="en-GB" altLang="en-US" dirty="0">
                <a:ea typeface="ＭＳ Ｐゴシック" pitchFamily="34" charset="-128"/>
              </a:rPr>
              <a:t>(s) </a:t>
            </a:r>
          </a:p>
        </p:txBody>
      </p:sp>
      <p:sp>
        <p:nvSpPr>
          <p:cNvPr id="4099" name="Content Placeholder 2"/>
          <p:cNvSpPr>
            <a:spLocks noGrp="1"/>
          </p:cNvSpPr>
          <p:nvPr>
            <p:ph idx="1"/>
          </p:nvPr>
        </p:nvSpPr>
        <p:spPr/>
        <p:txBody>
          <a:bodyPr/>
          <a:lstStyle/>
          <a:p>
            <a:pPr eaLnBrk="1" hangingPunct="1"/>
            <a:r>
              <a:rPr lang="en-GB" altLang="en-US" sz="2800" dirty="0">
                <a:ea typeface="ＭＳ Ｐゴシック" pitchFamily="34" charset="-128"/>
              </a:rPr>
              <a:t>based on the West African Yoruba tradition</a:t>
            </a:r>
          </a:p>
          <a:p>
            <a:pPr eaLnBrk="1" hangingPunct="1"/>
            <a:r>
              <a:rPr lang="en-GB" altLang="en-US" sz="2800" dirty="0">
                <a:ea typeface="ＭＳ Ｐゴシック" pitchFamily="34" charset="-128"/>
              </a:rPr>
              <a:t>Different local traditions in Brazil, connected to ethnic or pseudo-ethnic categories such as </a:t>
            </a:r>
            <a:r>
              <a:rPr lang="en-GB" altLang="en-US" sz="2800" dirty="0" err="1">
                <a:ea typeface="ＭＳ Ｐゴシック" pitchFamily="34" charset="-128"/>
              </a:rPr>
              <a:t>jeje</a:t>
            </a:r>
            <a:r>
              <a:rPr lang="en-GB" altLang="en-US" sz="2800" dirty="0">
                <a:ea typeface="ＭＳ Ｐゴシック" pitchFamily="34" charset="-128"/>
              </a:rPr>
              <a:t>, </a:t>
            </a:r>
            <a:r>
              <a:rPr lang="en-GB" altLang="en-US" sz="2800" dirty="0" err="1">
                <a:ea typeface="ＭＳ Ｐゴシック" pitchFamily="34" charset="-128"/>
              </a:rPr>
              <a:t>ketu</a:t>
            </a:r>
            <a:r>
              <a:rPr lang="en-GB" altLang="en-US" sz="2800" dirty="0">
                <a:ea typeface="ＭＳ Ｐゴシック" pitchFamily="34" charset="-128"/>
              </a:rPr>
              <a:t>, or </a:t>
            </a:r>
            <a:r>
              <a:rPr lang="en-GB" altLang="en-US" sz="2800" dirty="0" err="1">
                <a:ea typeface="ＭＳ Ｐゴシック" pitchFamily="34" charset="-128"/>
              </a:rPr>
              <a:t>fon</a:t>
            </a:r>
            <a:endParaRPr lang="en-GB" altLang="en-US" sz="2800" dirty="0">
              <a:ea typeface="ＭＳ Ｐゴシック" pitchFamily="34" charset="-128"/>
            </a:endParaRPr>
          </a:p>
          <a:p>
            <a:pPr eaLnBrk="1" hangingPunct="1"/>
            <a:r>
              <a:rPr lang="en-GB" altLang="en-US" sz="2800" dirty="0">
                <a:ea typeface="ＭＳ Ｐゴシック" pitchFamily="34" charset="-128"/>
              </a:rPr>
              <a:t>Core belief in </a:t>
            </a:r>
            <a:r>
              <a:rPr lang="en-GB" altLang="en-US" sz="2800" dirty="0" err="1">
                <a:ea typeface="ＭＳ Ｐゴシック" pitchFamily="34" charset="-128"/>
              </a:rPr>
              <a:t>orixás</a:t>
            </a:r>
            <a:r>
              <a:rPr lang="en-GB" altLang="en-US" sz="2800" dirty="0">
                <a:ea typeface="ＭＳ Ｐゴシック" pitchFamily="34" charset="-128"/>
              </a:rPr>
              <a:t> (= </a:t>
            </a:r>
            <a:r>
              <a:rPr lang="en-GB" altLang="en-US" sz="2800" dirty="0" err="1">
                <a:ea typeface="ＭＳ Ｐゴシック" pitchFamily="34" charset="-128"/>
              </a:rPr>
              <a:t>Orishas</a:t>
            </a:r>
            <a:r>
              <a:rPr lang="en-GB" altLang="en-US" sz="2800" dirty="0">
                <a:ea typeface="ＭＳ Ｐゴシック" pitchFamily="34" charset="-128"/>
              </a:rPr>
              <a:t> in English spelling)</a:t>
            </a:r>
          </a:p>
          <a:p>
            <a:pPr eaLnBrk="1" hangingPunct="1"/>
            <a:r>
              <a:rPr lang="en-GB" altLang="en-US" sz="2800" dirty="0" err="1">
                <a:ea typeface="ＭＳ Ｐゴシック" pitchFamily="34" charset="-128"/>
              </a:rPr>
              <a:t>Orixás</a:t>
            </a:r>
            <a:r>
              <a:rPr lang="en-GB" altLang="en-US" sz="2800" dirty="0">
                <a:ea typeface="ＭＳ Ｐゴシック" pitchFamily="34" charset="-128"/>
              </a:rPr>
              <a:t> can take possession of a human body during ceremonies</a:t>
            </a:r>
          </a:p>
          <a:p>
            <a:pPr eaLnBrk="1" hangingPunct="1"/>
            <a:endParaRPr lang="en-GB" altLang="en-US" dirty="0">
              <a:ea typeface="ＭＳ Ｐゴシック" pitchFamily="34" charset="-128"/>
            </a:endParaRPr>
          </a:p>
        </p:txBody>
      </p:sp>
    </p:spTree>
    <p:extLst>
      <p:ext uri="{BB962C8B-B14F-4D97-AF65-F5344CB8AC3E}">
        <p14:creationId xmlns:p14="http://schemas.microsoft.com/office/powerpoint/2010/main" val="12683771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5"/>
          <p:cNvSpPr>
            <a:spLocks noGrp="1" noChangeArrowheads="1"/>
          </p:cNvSpPr>
          <p:nvPr>
            <p:ph type="title" idx="4294967295"/>
          </p:nvPr>
        </p:nvSpPr>
        <p:spPr>
          <a:xfrm>
            <a:off x="685800" y="609600"/>
            <a:ext cx="4318000" cy="1143000"/>
          </a:xfrm>
        </p:spPr>
        <p:txBody>
          <a:bodyPr>
            <a:normAutofit fontScale="90000"/>
          </a:bodyPr>
          <a:lstStyle/>
          <a:p>
            <a:pPr eaLnBrk="1" hangingPunct="1"/>
            <a:r>
              <a:rPr lang="pt-BR" altLang="en-US">
                <a:ea typeface="ＭＳ Ｐゴシック" pitchFamily="34" charset="-128"/>
              </a:rPr>
              <a:t>babalorixá </a:t>
            </a:r>
            <a:r>
              <a:rPr lang="en-GB" altLang="en-US">
                <a:ea typeface="ＭＳ Ｐゴシック" pitchFamily="34" charset="-128"/>
              </a:rPr>
              <a:t>Francisco de Osun </a:t>
            </a:r>
          </a:p>
        </p:txBody>
      </p:sp>
      <p:sp>
        <p:nvSpPr>
          <p:cNvPr id="6147" name="Rectangle 6"/>
          <p:cNvSpPr>
            <a:spLocks noGrp="1" noChangeArrowheads="1"/>
          </p:cNvSpPr>
          <p:nvPr>
            <p:ph sz="half" idx="4294967295"/>
          </p:nvPr>
        </p:nvSpPr>
        <p:spPr>
          <a:xfrm>
            <a:off x="685800" y="1981200"/>
            <a:ext cx="3810000" cy="4114800"/>
          </a:xfrm>
        </p:spPr>
        <p:txBody>
          <a:bodyPr/>
          <a:lstStyle/>
          <a:p>
            <a:pPr eaLnBrk="1" hangingPunct="1"/>
            <a:endParaRPr lang="en-GB" altLang="en-US" sz="2800">
              <a:ea typeface="ＭＳ Ｐゴシック" pitchFamily="34" charset="-128"/>
            </a:endParaRPr>
          </a:p>
        </p:txBody>
      </p:sp>
      <p:pic>
        <p:nvPicPr>
          <p:cNvPr id="6148" name="Picture 4" descr="P5300805.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0063" y="2357438"/>
            <a:ext cx="4176712" cy="3132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9" descr="P5210761"/>
          <p:cNvPicPr>
            <a:picLocks noGrp="1" noChangeAspect="1" noChangeArrowheads="1"/>
          </p:cNvPicPr>
          <p:nvPr>
            <p:ph sz="quarter" idx="4294967295"/>
          </p:nvPr>
        </p:nvPicPr>
        <p:blipFill>
          <a:blip r:embed="rId3" cstate="print">
            <a:extLst>
              <a:ext uri="{28A0092B-C50C-407E-A947-70E740481C1C}">
                <a14:useLocalDpi xmlns:a14="http://schemas.microsoft.com/office/drawing/2010/main" val="0"/>
              </a:ext>
            </a:extLst>
          </a:blip>
          <a:srcRect/>
          <a:stretch>
            <a:fillRect/>
          </a:stretch>
        </p:blipFill>
        <p:spPr>
          <a:xfrm>
            <a:off x="5076056" y="321469"/>
            <a:ext cx="3816350" cy="2862262"/>
          </a:xfrm>
        </p:spPr>
      </p:pic>
      <p:pic>
        <p:nvPicPr>
          <p:cNvPr id="6150" name="Picture 16" descr="P5160665"/>
          <p:cNvPicPr>
            <a:picLocks noGrp="1" noChangeAspect="1" noChangeArrowheads="1"/>
          </p:cNvPicPr>
          <p:nvPr>
            <p:ph sz="quarter" idx="4294967295"/>
          </p:nvPr>
        </p:nvPicPr>
        <p:blipFill>
          <a:blip r:embed="rId4" cstate="print">
            <a:extLst>
              <a:ext uri="{28A0092B-C50C-407E-A947-70E740481C1C}">
                <a14:useLocalDpi xmlns:a14="http://schemas.microsoft.com/office/drawing/2010/main" val="0"/>
              </a:ext>
            </a:extLst>
          </a:blip>
          <a:srcRect/>
          <a:stretch>
            <a:fillRect/>
          </a:stretch>
        </p:blipFill>
        <p:spPr>
          <a:xfrm>
            <a:off x="5663431" y="3508375"/>
            <a:ext cx="2641600" cy="1981200"/>
          </a:xfrm>
        </p:spPr>
      </p:pic>
    </p:spTree>
    <p:extLst>
      <p:ext uri="{BB962C8B-B14F-4D97-AF65-F5344CB8AC3E}">
        <p14:creationId xmlns:p14="http://schemas.microsoft.com/office/powerpoint/2010/main" val="33224987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5"/>
          <p:cNvSpPr>
            <a:spLocks noGrp="1" noChangeArrowheads="1"/>
          </p:cNvSpPr>
          <p:nvPr>
            <p:ph type="title"/>
          </p:nvPr>
        </p:nvSpPr>
        <p:spPr>
          <a:xfrm>
            <a:off x="685800" y="609600"/>
            <a:ext cx="5038725" cy="1143000"/>
          </a:xfrm>
        </p:spPr>
        <p:txBody>
          <a:bodyPr/>
          <a:lstStyle/>
          <a:p>
            <a:pPr eaLnBrk="1" hangingPunct="1"/>
            <a:r>
              <a:rPr lang="en-GB" altLang="en-US">
                <a:ea typeface="ＭＳ Ｐゴシック" pitchFamily="34" charset="-128"/>
              </a:rPr>
              <a:t>Pai Leo </a:t>
            </a:r>
          </a:p>
        </p:txBody>
      </p:sp>
      <p:pic>
        <p:nvPicPr>
          <p:cNvPr id="8195" name="Picture 9" descr="P3270248"/>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a:xfrm>
            <a:off x="685800" y="2609850"/>
            <a:ext cx="3810000" cy="2857500"/>
          </a:xfrm>
        </p:spPr>
      </p:pic>
      <p:pic>
        <p:nvPicPr>
          <p:cNvPr id="8196" name="Picture 14" descr="P3280302"/>
          <p:cNvPicPr>
            <a:picLocks noGrp="1" noChangeAspect="1" noChangeArrowheads="1"/>
          </p:cNvPicPr>
          <p:nvPr>
            <p:ph sz="quarter" idx="2"/>
          </p:nvPr>
        </p:nvPicPr>
        <p:blipFill>
          <a:blip r:embed="rId3" cstate="print">
            <a:extLst>
              <a:ext uri="{28A0092B-C50C-407E-A947-70E740481C1C}">
                <a14:useLocalDpi xmlns:a14="http://schemas.microsoft.com/office/drawing/2010/main" val="0"/>
              </a:ext>
            </a:extLst>
          </a:blip>
          <a:srcRect/>
          <a:stretch>
            <a:fillRect/>
          </a:stretch>
        </p:blipFill>
        <p:spPr>
          <a:xfrm>
            <a:off x="4926450" y="473815"/>
            <a:ext cx="3527425" cy="2646362"/>
          </a:xfrm>
        </p:spPr>
      </p:pic>
      <p:pic>
        <p:nvPicPr>
          <p:cNvPr id="8197" name="Picture 19" descr="P3060199"/>
          <p:cNvPicPr>
            <a:picLocks noGrp="1" noChangeAspect="1" noChangeArrowheads="1"/>
          </p:cNvPicPr>
          <p:nvPr>
            <p:ph sz="quarter" idx="3"/>
          </p:nvPr>
        </p:nvPicPr>
        <p:blipFill>
          <a:blip r:embed="rId4" cstate="print">
            <a:extLst>
              <a:ext uri="{28A0092B-C50C-407E-A947-70E740481C1C}">
                <a14:useLocalDpi xmlns:a14="http://schemas.microsoft.com/office/drawing/2010/main" val="0"/>
              </a:ext>
            </a:extLst>
          </a:blip>
          <a:srcRect/>
          <a:stretch>
            <a:fillRect/>
          </a:stretch>
        </p:blipFill>
        <p:spPr>
          <a:xfrm>
            <a:off x="4926450" y="3242509"/>
            <a:ext cx="3589338" cy="2692400"/>
          </a:xfrm>
        </p:spPr>
      </p:pic>
    </p:spTree>
    <p:extLst>
      <p:ext uri="{BB962C8B-B14F-4D97-AF65-F5344CB8AC3E}">
        <p14:creationId xmlns:p14="http://schemas.microsoft.com/office/powerpoint/2010/main" val="12958648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ltLang="en-US" dirty="0">
                <a:ea typeface="ＭＳ Ｐゴシック" pitchFamily="34" charset="-128"/>
              </a:rPr>
              <a:t>Brazilian </a:t>
            </a:r>
            <a:r>
              <a:rPr lang="en-GB" altLang="en-US" dirty="0" err="1">
                <a:ea typeface="ＭＳ Ｐゴシック" pitchFamily="34" charset="-128"/>
              </a:rPr>
              <a:t>Umbanda</a:t>
            </a:r>
            <a:endParaRPr lang="en-GB" altLang="en-US" dirty="0">
              <a:ea typeface="ＭＳ Ｐゴシック" pitchFamily="34" charset="-128"/>
            </a:endParaRPr>
          </a:p>
        </p:txBody>
      </p:sp>
      <p:sp>
        <p:nvSpPr>
          <p:cNvPr id="9219" name="Content Placeholder 2"/>
          <p:cNvSpPr>
            <a:spLocks noGrp="1"/>
          </p:cNvSpPr>
          <p:nvPr>
            <p:ph idx="1"/>
          </p:nvPr>
        </p:nvSpPr>
        <p:spPr/>
        <p:txBody>
          <a:bodyPr/>
          <a:lstStyle/>
          <a:p>
            <a:r>
              <a:rPr lang="en-GB" altLang="en-US">
                <a:ea typeface="ＭＳ Ｐゴシック" pitchFamily="34" charset="-128"/>
              </a:rPr>
              <a:t>developed in urban Brazil in the 1920s/30s </a:t>
            </a:r>
          </a:p>
          <a:p>
            <a:r>
              <a:rPr lang="en-GB" altLang="en-US" sz="2800">
                <a:ea typeface="ＭＳ Ｐゴシック" pitchFamily="34" charset="-128"/>
              </a:rPr>
              <a:t>Pantheon of different spiritual entities such as caboclos (indigenous spirits), pretos velhos (spirits of old black slaves), boiadeiros (cowboys), ciganos (gypsies), marinheiros (sailers), exús/pombagiras as well as orixás</a:t>
            </a:r>
          </a:p>
        </p:txBody>
      </p:sp>
    </p:spTree>
    <p:extLst>
      <p:ext uri="{BB962C8B-B14F-4D97-AF65-F5344CB8AC3E}">
        <p14:creationId xmlns:p14="http://schemas.microsoft.com/office/powerpoint/2010/main" val="7646862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endParaRPr lang="en-GB" altLang="en-US">
              <a:ea typeface="ＭＳ Ｐゴシック" pitchFamily="34" charset="-128"/>
            </a:endParaRPr>
          </a:p>
        </p:txBody>
      </p:sp>
      <p:pic>
        <p:nvPicPr>
          <p:cNvPr id="19459" name="Content Placeholder 4" descr="P4110495.JPG"/>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403648" y="692696"/>
            <a:ext cx="6624736" cy="4968552"/>
          </a:xfrm>
        </p:spPr>
      </p:pic>
    </p:spTree>
    <p:extLst>
      <p:ext uri="{BB962C8B-B14F-4D97-AF65-F5344CB8AC3E}">
        <p14:creationId xmlns:p14="http://schemas.microsoft.com/office/powerpoint/2010/main" val="4571017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p:nvPr>
        </p:nvSpPr>
        <p:spPr/>
        <p:txBody>
          <a:bodyPr/>
          <a:lstStyle/>
          <a:p>
            <a:endParaRPr lang="en-GB"/>
          </a:p>
        </p:txBody>
      </p:sp>
      <p:pic>
        <p:nvPicPr>
          <p:cNvPr id="3" name="Picture 5" descr="P4110434.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3608" y="404664"/>
            <a:ext cx="6847044" cy="5134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2637786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Rot="1" noChangeArrowheads="1"/>
          </p:cNvSpPr>
          <p:nvPr>
            <p:ph type="title"/>
          </p:nvPr>
        </p:nvSpPr>
        <p:spPr/>
        <p:txBody>
          <a:bodyPr>
            <a:normAutofit fontScale="90000"/>
          </a:bodyPr>
          <a:lstStyle/>
          <a:p>
            <a:r>
              <a:rPr lang="en-GB" dirty="0"/>
              <a:t>Syncretism as form of resistance? </a:t>
            </a:r>
            <a:br>
              <a:rPr lang="en-GB" dirty="0"/>
            </a:br>
            <a:endParaRPr lang="en-US" altLang="en-US" dirty="0"/>
          </a:p>
        </p:txBody>
      </p:sp>
      <p:sp>
        <p:nvSpPr>
          <p:cNvPr id="95235" name="Rectangle 3"/>
          <p:cNvSpPr>
            <a:spLocks noGrp="1" noRot="1" noChangeArrowheads="1"/>
          </p:cNvSpPr>
          <p:nvPr>
            <p:ph type="body" idx="1"/>
          </p:nvPr>
        </p:nvSpPr>
        <p:spPr/>
        <p:txBody>
          <a:bodyPr/>
          <a:lstStyle/>
          <a:p>
            <a:endParaRPr lang="en-US" altLang="en-US" dirty="0"/>
          </a:p>
        </p:txBody>
      </p:sp>
      <p:pic>
        <p:nvPicPr>
          <p:cNvPr id="4" name="Picture 2" descr="http://lacomunidad.elpais.com/blogfiles/igoarinon/virgen20de20regla.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47864" y="1493972"/>
            <a:ext cx="2448272" cy="41294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26018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type="body" sz="half" idx="1"/>
          </p:nvPr>
        </p:nvSpPr>
        <p:spPr>
          <a:xfrm>
            <a:off x="395289" y="1916113"/>
            <a:ext cx="4752776" cy="4114800"/>
          </a:xfrm>
        </p:spPr>
        <p:txBody>
          <a:bodyPr/>
          <a:lstStyle/>
          <a:p>
            <a:r>
              <a:rPr lang="en-GB" altLang="en-US" sz="2800" dirty="0"/>
              <a:t>not only a decorative icon</a:t>
            </a:r>
          </a:p>
          <a:p>
            <a:r>
              <a:rPr lang="en-GB" altLang="en-US" sz="2800" dirty="0"/>
              <a:t>-&gt; the analogy between the Catholic saints and African deities is more than a  visual aspect</a:t>
            </a:r>
          </a:p>
          <a:p>
            <a:r>
              <a:rPr lang="en-GB" altLang="en-US" sz="2800" dirty="0"/>
              <a:t>It adds another narrative meaning </a:t>
            </a:r>
          </a:p>
          <a:p>
            <a:pPr>
              <a:buFontTx/>
              <a:buNone/>
            </a:pPr>
            <a:endParaRPr lang="en-US" altLang="en-US" sz="2800" dirty="0"/>
          </a:p>
        </p:txBody>
      </p:sp>
      <p:pic>
        <p:nvPicPr>
          <p:cNvPr id="19460" name="Picture 4" descr="Vodou2"/>
          <p:cNvPicPr>
            <a:picLocks noGrp="1" noChangeAspect="1" noChangeArrowheads="1"/>
          </p:cNvPicPr>
          <p:nvPr>
            <p:ph type="clipArt" sz="half" idx="2"/>
          </p:nvPr>
        </p:nvPicPr>
        <p:blipFill>
          <a:blip r:embed="rId2" cstate="print">
            <a:extLst>
              <a:ext uri="{28A0092B-C50C-407E-A947-70E740481C1C}">
                <a14:useLocalDpi xmlns:a14="http://schemas.microsoft.com/office/drawing/2010/main" val="0"/>
              </a:ext>
            </a:extLst>
          </a:blip>
          <a:srcRect/>
          <a:stretch>
            <a:fillRect/>
          </a:stretch>
        </p:blipFill>
        <p:spPr>
          <a:xfrm>
            <a:off x="4932040" y="1340768"/>
            <a:ext cx="4038600" cy="27241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464" name="Rectangle 8"/>
          <p:cNvSpPr>
            <a:spLocks noGrp="1" noChangeArrowheads="1"/>
          </p:cNvSpPr>
          <p:nvPr>
            <p:ph type="title"/>
          </p:nvPr>
        </p:nvSpPr>
        <p:spPr>
          <a:noFill/>
          <a:ln/>
        </p:spPr>
        <p:txBody>
          <a:bodyPr/>
          <a:lstStyle/>
          <a:p>
            <a:r>
              <a:rPr lang="en-US" altLang="en-US" sz="4000" dirty="0" err="1"/>
              <a:t>Erzulie</a:t>
            </a:r>
            <a:r>
              <a:rPr lang="en-US" altLang="en-US" sz="4000" dirty="0"/>
              <a:t> or Virgin Mary? </a:t>
            </a:r>
          </a:p>
        </p:txBody>
      </p:sp>
    </p:spTree>
    <p:extLst>
      <p:ext uri="{BB962C8B-B14F-4D97-AF65-F5344CB8AC3E}">
        <p14:creationId xmlns:p14="http://schemas.microsoft.com/office/powerpoint/2010/main" val="15912303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Rot="1" noChangeArrowheads="1"/>
          </p:cNvSpPr>
          <p:nvPr>
            <p:ph type="title"/>
          </p:nvPr>
        </p:nvSpPr>
        <p:spPr/>
        <p:txBody>
          <a:bodyPr>
            <a:normAutofit fontScale="90000"/>
          </a:bodyPr>
          <a:lstStyle/>
          <a:p>
            <a:r>
              <a:rPr lang="en-GB" altLang="en-US" sz="4000"/>
              <a:t>Dialogue between Catholic Saints and African Deities </a:t>
            </a:r>
            <a:endParaRPr lang="en-US" altLang="en-US" sz="4000"/>
          </a:p>
        </p:txBody>
      </p:sp>
      <p:sp>
        <p:nvSpPr>
          <p:cNvPr id="96259" name="Rectangle 3"/>
          <p:cNvSpPr>
            <a:spLocks noGrp="1" noRot="1" noChangeArrowheads="1"/>
          </p:cNvSpPr>
          <p:nvPr>
            <p:ph type="body" idx="1"/>
          </p:nvPr>
        </p:nvSpPr>
        <p:spPr/>
        <p:txBody>
          <a:bodyPr/>
          <a:lstStyle/>
          <a:p>
            <a:r>
              <a:rPr lang="en-GB" altLang="en-US" dirty="0"/>
              <a:t>The experiences of the Saints has been minimized in Catholic hagiography and later translated into American experiences. </a:t>
            </a:r>
          </a:p>
          <a:p>
            <a:r>
              <a:rPr lang="en-GB" altLang="en-US" dirty="0"/>
              <a:t>=&gt; It is not only a superficial Catholic image to hide authentic African belief</a:t>
            </a:r>
            <a:endParaRPr lang="en-US" altLang="en-US" dirty="0"/>
          </a:p>
        </p:txBody>
      </p:sp>
    </p:spTree>
    <p:extLst>
      <p:ext uri="{BB962C8B-B14F-4D97-AF65-F5344CB8AC3E}">
        <p14:creationId xmlns:p14="http://schemas.microsoft.com/office/powerpoint/2010/main" val="337780450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ChangeArrowheads="1"/>
          </p:cNvSpPr>
          <p:nvPr>
            <p:ph type="title"/>
          </p:nvPr>
        </p:nvSpPr>
        <p:spPr/>
        <p:txBody>
          <a:bodyPr/>
          <a:lstStyle/>
          <a:p>
            <a:r>
              <a:rPr lang="en-GB" altLang="en-US"/>
              <a:t>St Patrick as D</a:t>
            </a:r>
            <a:r>
              <a:rPr lang="en-US" altLang="en-US">
                <a:solidFill>
                  <a:schemeClr val="tx1"/>
                </a:solidFill>
                <a:effectLst/>
              </a:rPr>
              <a:t>ãmbala</a:t>
            </a:r>
            <a:endParaRPr lang="en-GB" altLang="en-US">
              <a:solidFill>
                <a:schemeClr val="tx1"/>
              </a:solidFill>
              <a:effectLst/>
            </a:endParaRPr>
          </a:p>
        </p:txBody>
      </p:sp>
      <p:pic>
        <p:nvPicPr>
          <p:cNvPr id="147463" name="Picture 7"/>
          <p:cNvPicPr>
            <a:picLocks noGrp="1" noChangeAspect="1" noChangeArrowheads="1"/>
          </p:cNvPicPr>
          <p:nvPr>
            <p:ph type="body" sz="half" idx="1"/>
          </p:nvPr>
        </p:nvPicPr>
        <p:blipFill>
          <a:blip r:embed="rId2" cstate="print">
            <a:extLst>
              <a:ext uri="{28A0092B-C50C-407E-A947-70E740481C1C}">
                <a14:useLocalDpi xmlns:a14="http://schemas.microsoft.com/office/drawing/2010/main" val="0"/>
              </a:ext>
            </a:extLst>
          </a:blip>
          <a:srcRect/>
          <a:stretch>
            <a:fillRect/>
          </a:stretch>
        </p:blipFill>
        <p:spPr>
          <a:xfrm>
            <a:off x="827584" y="1628800"/>
            <a:ext cx="2697163" cy="2747963"/>
          </a:xfrm>
        </p:spPr>
      </p:pic>
      <p:pic>
        <p:nvPicPr>
          <p:cNvPr id="147464"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08104" y="1628800"/>
            <a:ext cx="1454025" cy="25970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7466" name="Text Box 10"/>
          <p:cNvSpPr txBox="1">
            <a:spLocks noChangeArrowheads="1"/>
          </p:cNvSpPr>
          <p:nvPr/>
        </p:nvSpPr>
        <p:spPr bwMode="auto">
          <a:xfrm>
            <a:off x="4006850" y="4436980"/>
            <a:ext cx="4679950"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dirty="0"/>
              <a:t>D</a:t>
            </a:r>
            <a:r>
              <a:rPr lang="en-US" altLang="en-US" sz="2400" dirty="0" err="1"/>
              <a:t>ãmbala</a:t>
            </a:r>
            <a:r>
              <a:rPr lang="en-US" altLang="en-US" sz="2400" dirty="0"/>
              <a:t> sculpture </a:t>
            </a:r>
            <a:r>
              <a:rPr lang="en-GB" altLang="en-US" sz="2400" dirty="0"/>
              <a:t> by Georges </a:t>
            </a:r>
            <a:r>
              <a:rPr lang="en-GB" altLang="en-US" sz="2400" dirty="0" err="1"/>
              <a:t>Liautaud</a:t>
            </a:r>
            <a:r>
              <a:rPr lang="en-GB" altLang="en-US" sz="2400" dirty="0"/>
              <a:t>, from the exhibition </a:t>
            </a:r>
            <a:r>
              <a:rPr lang="en-GB" altLang="en-US" sz="2400" i="1" dirty="0"/>
              <a:t>Sacred Arts of Haitian </a:t>
            </a:r>
            <a:r>
              <a:rPr lang="en-GB" altLang="en-US" sz="2400" i="1" dirty="0" err="1"/>
              <a:t>Vodou</a:t>
            </a:r>
            <a:r>
              <a:rPr lang="en-GB" altLang="en-US" sz="2400" i="1" dirty="0"/>
              <a:t> </a:t>
            </a:r>
          </a:p>
        </p:txBody>
      </p:sp>
      <p:sp>
        <p:nvSpPr>
          <p:cNvPr id="147467" name="Text Box 11"/>
          <p:cNvSpPr txBox="1">
            <a:spLocks noChangeArrowheads="1"/>
          </p:cNvSpPr>
          <p:nvPr/>
        </p:nvSpPr>
        <p:spPr bwMode="auto">
          <a:xfrm>
            <a:off x="683568" y="4602162"/>
            <a:ext cx="3096344"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2400" dirty="0"/>
              <a:t>Chromolithograph of St. Patrick </a:t>
            </a:r>
          </a:p>
        </p:txBody>
      </p:sp>
    </p:spTree>
    <p:extLst>
      <p:ext uri="{BB962C8B-B14F-4D97-AF65-F5344CB8AC3E}">
        <p14:creationId xmlns:p14="http://schemas.microsoft.com/office/powerpoint/2010/main" val="44873086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92" name="Rectangle 8"/>
          <p:cNvSpPr>
            <a:spLocks noGrp="1" noChangeArrowheads="1"/>
          </p:cNvSpPr>
          <p:nvPr>
            <p:ph type="title"/>
          </p:nvPr>
        </p:nvSpPr>
        <p:spPr>
          <a:xfrm>
            <a:off x="468313" y="260350"/>
            <a:ext cx="8229600" cy="1152525"/>
          </a:xfrm>
        </p:spPr>
        <p:txBody>
          <a:bodyPr/>
          <a:lstStyle/>
          <a:p>
            <a:r>
              <a:rPr lang="en-GB" altLang="en-US"/>
              <a:t>St Patrick (387-493 or 461)</a:t>
            </a:r>
          </a:p>
        </p:txBody>
      </p:sp>
      <p:sp>
        <p:nvSpPr>
          <p:cNvPr id="144394" name="Rectangle 10"/>
          <p:cNvSpPr>
            <a:spLocks noGrp="1" noChangeArrowheads="1"/>
          </p:cNvSpPr>
          <p:nvPr>
            <p:ph type="body" sz="half" idx="1"/>
          </p:nvPr>
        </p:nvSpPr>
        <p:spPr>
          <a:xfrm>
            <a:off x="457200" y="1557339"/>
            <a:ext cx="5554663" cy="4175918"/>
          </a:xfrm>
        </p:spPr>
        <p:txBody>
          <a:bodyPr>
            <a:normAutofit fontScale="92500" lnSpcReduction="10000"/>
          </a:bodyPr>
          <a:lstStyle/>
          <a:p>
            <a:pPr>
              <a:lnSpc>
                <a:spcPct val="90000"/>
              </a:lnSpc>
            </a:pPr>
            <a:r>
              <a:rPr lang="en-GB" altLang="en-US" sz="2800" dirty="0"/>
              <a:t>Born of Roman-British parents in Scotland</a:t>
            </a:r>
          </a:p>
          <a:p>
            <a:pPr>
              <a:lnSpc>
                <a:spcPct val="90000"/>
              </a:lnSpc>
            </a:pPr>
            <a:r>
              <a:rPr lang="en-GB" altLang="en-US" sz="2800" dirty="0"/>
              <a:t>At the age of 16 captured by Irish raiders and sold as slave </a:t>
            </a:r>
          </a:p>
          <a:p>
            <a:pPr>
              <a:lnSpc>
                <a:spcPct val="90000"/>
              </a:lnSpc>
            </a:pPr>
            <a:r>
              <a:rPr lang="en-GB" altLang="en-US" sz="2800" dirty="0"/>
              <a:t>Held 6 years in captivity until escaping </a:t>
            </a:r>
          </a:p>
          <a:p>
            <a:pPr>
              <a:lnSpc>
                <a:spcPct val="90000"/>
              </a:lnSpc>
            </a:pPr>
            <a:r>
              <a:rPr lang="en-GB" altLang="en-US" sz="2800" dirty="0"/>
              <a:t>Entered the church </a:t>
            </a:r>
          </a:p>
          <a:p>
            <a:pPr>
              <a:lnSpc>
                <a:spcPct val="90000"/>
              </a:lnSpc>
            </a:pPr>
            <a:r>
              <a:rPr lang="en-GB" altLang="en-US" sz="2800" dirty="0"/>
              <a:t>Returned in 433 to Ireland as missionary </a:t>
            </a:r>
          </a:p>
          <a:p>
            <a:pPr>
              <a:lnSpc>
                <a:spcPct val="90000"/>
              </a:lnSpc>
            </a:pPr>
            <a:r>
              <a:rPr lang="en-GB" altLang="en-US" sz="2800" dirty="0"/>
              <a:t>Author of </a:t>
            </a:r>
            <a:r>
              <a:rPr lang="en-GB" altLang="en-US" sz="2800" i="1" dirty="0" err="1"/>
              <a:t>Confessio</a:t>
            </a:r>
            <a:r>
              <a:rPr lang="en-GB" altLang="en-US" sz="2800" dirty="0"/>
              <a:t> and </a:t>
            </a:r>
            <a:r>
              <a:rPr lang="en-GB" altLang="en-US" sz="2800" i="1" dirty="0" err="1"/>
              <a:t>Epistola</a:t>
            </a:r>
            <a:r>
              <a:rPr lang="en-GB" altLang="en-US" sz="2800" i="1" dirty="0"/>
              <a:t> ad </a:t>
            </a:r>
            <a:r>
              <a:rPr lang="en-GB" altLang="en-US" sz="2800" i="1" dirty="0" err="1"/>
              <a:t>Coroticum</a:t>
            </a:r>
            <a:endParaRPr lang="en-GB" altLang="en-US" sz="2800" i="1" dirty="0"/>
          </a:p>
        </p:txBody>
      </p:sp>
      <p:pic>
        <p:nvPicPr>
          <p:cNvPr id="144395" name="Picture 11" descr="Stpatrick"/>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a:xfrm>
            <a:off x="6372225" y="1268413"/>
            <a:ext cx="2376488" cy="5257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92975901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p:txBody>
          <a:bodyPr>
            <a:normAutofit/>
          </a:bodyPr>
          <a:lstStyle/>
          <a:p>
            <a:r>
              <a:rPr lang="en-GB" altLang="en-US" sz="4000" dirty="0"/>
              <a:t>Religion as Chain of Memory </a:t>
            </a:r>
            <a:endParaRPr lang="en-US" altLang="en-US" sz="4000" dirty="0"/>
          </a:p>
        </p:txBody>
      </p:sp>
      <p:sp>
        <p:nvSpPr>
          <p:cNvPr id="132099" name="Rectangle 3"/>
          <p:cNvSpPr>
            <a:spLocks noGrp="1" noChangeArrowheads="1"/>
          </p:cNvSpPr>
          <p:nvPr>
            <p:ph type="body" idx="1"/>
          </p:nvPr>
        </p:nvSpPr>
        <p:spPr>
          <a:xfrm>
            <a:off x="457200" y="2276475"/>
            <a:ext cx="8229600" cy="4248150"/>
          </a:xfrm>
        </p:spPr>
        <p:txBody>
          <a:bodyPr/>
          <a:lstStyle/>
          <a:p>
            <a:r>
              <a:rPr lang="en-US" altLang="en-US" dirty="0"/>
              <a:t>Religious memory forms and endures through the processes of selective forgetting, sifting and retrospectively inventing (</a:t>
            </a:r>
            <a:r>
              <a:rPr lang="en-US" altLang="en-US" dirty="0" err="1"/>
              <a:t>Danièle</a:t>
            </a:r>
            <a:r>
              <a:rPr lang="en-US" altLang="en-US" dirty="0"/>
              <a:t> </a:t>
            </a:r>
            <a:r>
              <a:rPr lang="en-US" altLang="en-US" dirty="0" err="1"/>
              <a:t>Hervieu</a:t>
            </a:r>
            <a:r>
              <a:rPr lang="en-US" altLang="en-US" dirty="0"/>
              <a:t>-Léger).</a:t>
            </a:r>
            <a:endParaRPr lang="en-GB" altLang="en-US" dirty="0"/>
          </a:p>
          <a:p>
            <a:endParaRPr lang="en-GB" altLang="en-US" dirty="0"/>
          </a:p>
        </p:txBody>
      </p:sp>
    </p:spTree>
    <p:extLst>
      <p:ext uri="{BB962C8B-B14F-4D97-AF65-F5344CB8AC3E}">
        <p14:creationId xmlns:p14="http://schemas.microsoft.com/office/powerpoint/2010/main" val="381737952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endParaRPr lang="en-US" altLang="en-US" sz="4000" dirty="0"/>
          </a:p>
        </p:txBody>
      </p:sp>
      <p:sp>
        <p:nvSpPr>
          <p:cNvPr id="63491" name="Rectangle 3"/>
          <p:cNvSpPr>
            <a:spLocks noGrp="1" noChangeArrowheads="1"/>
          </p:cNvSpPr>
          <p:nvPr>
            <p:ph type="body" idx="1"/>
          </p:nvPr>
        </p:nvSpPr>
        <p:spPr/>
        <p:txBody>
          <a:bodyPr/>
          <a:lstStyle/>
          <a:p>
            <a:pPr>
              <a:lnSpc>
                <a:spcPct val="90000"/>
              </a:lnSpc>
            </a:pPr>
            <a:r>
              <a:rPr lang="en-GB" altLang="en-US" sz="2800" dirty="0"/>
              <a:t>The inclusion of Christian elements is not a replacement of missing or suppressed religious icons </a:t>
            </a:r>
          </a:p>
          <a:p>
            <a:pPr>
              <a:lnSpc>
                <a:spcPct val="90000"/>
              </a:lnSpc>
            </a:pPr>
            <a:r>
              <a:rPr lang="en-GB" altLang="en-US" sz="2800" dirty="0"/>
              <a:t>but the result of a complex process of collective memory </a:t>
            </a:r>
            <a:endParaRPr lang="en-US" altLang="en-US" sz="2800" dirty="0"/>
          </a:p>
          <a:p>
            <a:pPr>
              <a:lnSpc>
                <a:spcPct val="90000"/>
              </a:lnSpc>
            </a:pPr>
            <a:r>
              <a:rPr lang="en-GB" altLang="en-US" sz="2800" dirty="0"/>
              <a:t>=&gt; Christian elements became part of American religions </a:t>
            </a:r>
          </a:p>
          <a:p>
            <a:pPr>
              <a:lnSpc>
                <a:spcPct val="90000"/>
              </a:lnSpc>
            </a:pPr>
            <a:endParaRPr lang="en-GB" altLang="en-US" sz="2800" dirty="0"/>
          </a:p>
        </p:txBody>
      </p:sp>
    </p:spTree>
    <p:extLst>
      <p:ext uri="{BB962C8B-B14F-4D97-AF65-F5344CB8AC3E}">
        <p14:creationId xmlns:p14="http://schemas.microsoft.com/office/powerpoint/2010/main" val="380519257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1379</TotalTime>
  <Words>1692</Words>
  <Application>Microsoft Office PowerPoint</Application>
  <PresentationFormat>On-screen Show (4:3)</PresentationFormat>
  <Paragraphs>206</Paragraphs>
  <Slides>51</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51</vt:i4>
      </vt:variant>
    </vt:vector>
  </HeadingPairs>
  <TitlesOfParts>
    <vt:vector size="58" baseType="lpstr">
      <vt:lpstr>ＭＳ Ｐゴシック</vt:lpstr>
      <vt:lpstr>Arial</vt:lpstr>
      <vt:lpstr>Calibri</vt:lpstr>
      <vt:lpstr>Myriad Pro</vt:lpstr>
      <vt:lpstr>Verdana</vt:lpstr>
      <vt:lpstr>Wingdings</vt:lpstr>
      <vt:lpstr>20140311PresentationUWTSDTemplate</vt:lpstr>
      <vt:lpstr>Religions in Africa </vt:lpstr>
      <vt:lpstr>Topic today</vt:lpstr>
      <vt:lpstr>Structure today </vt:lpstr>
      <vt:lpstr>Part 1: History </vt:lpstr>
      <vt:lpstr>The Middle Passage </vt:lpstr>
      <vt:lpstr>Origin of the Africans </vt:lpstr>
      <vt:lpstr>Resistance against Slavery  </vt:lpstr>
      <vt:lpstr>Religions of the Slaves</vt:lpstr>
      <vt:lpstr>Protestant Colonies</vt:lpstr>
      <vt:lpstr>Catholic Colonies  </vt:lpstr>
      <vt:lpstr>Main religious influences (in Catholic colonies) </vt:lpstr>
      <vt:lpstr>African Gods during Slavery    - ‘hidden’ behind Catholic Saints </vt:lpstr>
      <vt:lpstr>PowerPoint Presentation</vt:lpstr>
      <vt:lpstr>After slavery </vt:lpstr>
      <vt:lpstr>20th Century </vt:lpstr>
      <vt:lpstr>African derived religions in the Americas today </vt:lpstr>
      <vt:lpstr>In North America </vt:lpstr>
      <vt:lpstr>In South America </vt:lpstr>
      <vt:lpstr>African Cultures in the Americas </vt:lpstr>
      <vt:lpstr>Diversity of African derived religions in America  </vt:lpstr>
      <vt:lpstr>Cuban Santeria </vt:lpstr>
      <vt:lpstr>Religious Pantheon  </vt:lpstr>
      <vt:lpstr>Religious Practices </vt:lpstr>
      <vt:lpstr>PowerPoint Presentation</vt:lpstr>
      <vt:lpstr>To become a Santero</vt:lpstr>
      <vt:lpstr>PowerPoint Presentation</vt:lpstr>
      <vt:lpstr>Spread of Santeria</vt:lpstr>
      <vt:lpstr>Yoruba in the U.S.</vt:lpstr>
      <vt:lpstr>Reason</vt:lpstr>
      <vt:lpstr>Black Houses in New York </vt:lpstr>
      <vt:lpstr>Haitian Vodou</vt:lpstr>
      <vt:lpstr>PowerPoint Presentation</vt:lpstr>
      <vt:lpstr>PowerPoint Presentation</vt:lpstr>
      <vt:lpstr>Shango (Trinidad &amp; Tobago)</vt:lpstr>
      <vt:lpstr>Shango Baptists </vt:lpstr>
      <vt:lpstr>Yoruba Baptist Church in Brooklyn </vt:lpstr>
      <vt:lpstr>Shango Baptist Church </vt:lpstr>
      <vt:lpstr>Shango Baptist Church in New York </vt:lpstr>
      <vt:lpstr>Brazilian Candomblé(s) </vt:lpstr>
      <vt:lpstr>babalorixá Francisco de Osun </vt:lpstr>
      <vt:lpstr>Pai Leo </vt:lpstr>
      <vt:lpstr>Brazilian Umbanda</vt:lpstr>
      <vt:lpstr>PowerPoint Presentation</vt:lpstr>
      <vt:lpstr>PowerPoint Presentation</vt:lpstr>
      <vt:lpstr>Syncretism as form of resistance?  </vt:lpstr>
      <vt:lpstr>Erzulie or Virgin Mary? </vt:lpstr>
      <vt:lpstr>Dialogue between Catholic Saints and African Deities </vt:lpstr>
      <vt:lpstr>St Patrick as Dãmbala</vt:lpstr>
      <vt:lpstr>St Patrick (387-493 or 461)</vt:lpstr>
      <vt:lpstr>Religion as Chain of Memory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195</cp:revision>
  <cp:lastPrinted>2017-03-06T16:11:16Z</cp:lastPrinted>
  <dcterms:created xsi:type="dcterms:W3CDTF">2015-04-14T15:21:28Z</dcterms:created>
  <dcterms:modified xsi:type="dcterms:W3CDTF">2025-01-27T14:54:45Z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