
<file path=[Content_Types].xml><?xml version="1.0" encoding="utf-8"?>
<Types xmlns="http://schemas.openxmlformats.org/package/2006/content-types">
  <Default Extension="1" ContentType="image/jpeg"/>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sldIdLst>
    <p:sldId id="256" r:id="rId2"/>
    <p:sldId id="347" r:id="rId3"/>
    <p:sldId id="380" r:id="rId4"/>
    <p:sldId id="381" r:id="rId5"/>
    <p:sldId id="396" r:id="rId6"/>
    <p:sldId id="382" r:id="rId7"/>
    <p:sldId id="397" r:id="rId8"/>
    <p:sldId id="383" r:id="rId9"/>
    <p:sldId id="384" r:id="rId10"/>
    <p:sldId id="398" r:id="rId11"/>
    <p:sldId id="399" r:id="rId12"/>
    <p:sldId id="400" r:id="rId13"/>
    <p:sldId id="385" r:id="rId14"/>
    <p:sldId id="387" r:id="rId15"/>
    <p:sldId id="386" r:id="rId16"/>
    <p:sldId id="264" r:id="rId17"/>
    <p:sldId id="296" r:id="rId18"/>
    <p:sldId id="377" r:id="rId19"/>
    <p:sldId id="356" r:id="rId20"/>
    <p:sldId id="284"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ul Tinkler" initials="PT" lastIdx="2" clrIdx="0">
    <p:extLst>
      <p:ext uri="{19B8F6BF-5375-455C-9EA6-DF929625EA0E}">
        <p15:presenceInfo xmlns:p15="http://schemas.microsoft.com/office/powerpoint/2012/main" userId="S::paul@thinkingperformers.com::bcebf29c-73c2-433d-80d2-6bad896374b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a:srgbClr val="D60093"/>
    <a:srgbClr val="CC3300"/>
    <a:srgbClr val="22A641"/>
    <a:srgbClr val="D2A000"/>
    <a:srgbClr val="E91135"/>
    <a:srgbClr val="FFFF00"/>
    <a:srgbClr val="009900"/>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CE63A2-4802-4792-96F1-C675BDE0D264}" v="14" dt="2021-07-27T16:59:14.7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86775" autoAdjust="0"/>
  </p:normalViewPr>
  <p:slideViewPr>
    <p:cSldViewPr snapToGrid="0">
      <p:cViewPr varScale="1">
        <p:scale>
          <a:sx n="99" d="100"/>
          <a:sy n="99" d="100"/>
        </p:scale>
        <p:origin x="1944"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B0CE63A2-4802-4792-96F1-C675BDE0D264}"/>
    <pc:docChg chg="addSld delSld modSld">
      <pc:chgData name="Paul Tinkler" userId="bcebf29c-73c2-433d-80d2-6bad896374bf" providerId="ADAL" clId="{B0CE63A2-4802-4792-96F1-C675BDE0D264}" dt="2021-07-27T17:02:49.409" v="56" actId="1076"/>
      <pc:docMkLst>
        <pc:docMk/>
      </pc:docMkLst>
      <pc:sldChg chg="modSp mod">
        <pc:chgData name="Paul Tinkler" userId="bcebf29c-73c2-433d-80d2-6bad896374bf" providerId="ADAL" clId="{B0CE63A2-4802-4792-96F1-C675BDE0D264}" dt="2021-07-27T17:02:49.409" v="56" actId="1076"/>
        <pc:sldMkLst>
          <pc:docMk/>
          <pc:sldMk cId="2272133430" sldId="256"/>
        </pc:sldMkLst>
        <pc:spChg chg="mod">
          <ac:chgData name="Paul Tinkler" userId="bcebf29c-73c2-433d-80d2-6bad896374bf" providerId="ADAL" clId="{B0CE63A2-4802-4792-96F1-C675BDE0D264}" dt="2021-07-27T17:01:48.770" v="52" actId="113"/>
          <ac:spMkLst>
            <pc:docMk/>
            <pc:sldMk cId="2272133430" sldId="256"/>
            <ac:spMk id="2" creationId="{A772A3F5-175B-44B7-ACFC-410A5EA2A62C}"/>
          </ac:spMkLst>
        </pc:spChg>
        <pc:spChg chg="mod">
          <ac:chgData name="Paul Tinkler" userId="bcebf29c-73c2-433d-80d2-6bad896374bf" providerId="ADAL" clId="{B0CE63A2-4802-4792-96F1-C675BDE0D264}" dt="2021-07-27T17:02:49.409" v="56" actId="1076"/>
          <ac:spMkLst>
            <pc:docMk/>
            <pc:sldMk cId="2272133430" sldId="256"/>
            <ac:spMk id="3" creationId="{D3521890-0625-4A99-936D-B23E6256295C}"/>
          </ac:spMkLst>
        </pc:spChg>
      </pc:sldChg>
      <pc:sldChg chg="add">
        <pc:chgData name="Paul Tinkler" userId="bcebf29c-73c2-433d-80d2-6bad896374bf" providerId="ADAL" clId="{B0CE63A2-4802-4792-96F1-C675BDE0D264}" dt="2021-07-27T16:59:14.760" v="19"/>
        <pc:sldMkLst>
          <pc:docMk/>
          <pc:sldMk cId="169947048" sldId="356"/>
        </pc:sldMkLst>
      </pc:sldChg>
      <pc:sldChg chg="modSp mod">
        <pc:chgData name="Paul Tinkler" userId="bcebf29c-73c2-433d-80d2-6bad896374bf" providerId="ADAL" clId="{B0CE63A2-4802-4792-96F1-C675BDE0D264}" dt="2021-07-27T16:59:30.930" v="30" actId="20577"/>
        <pc:sldMkLst>
          <pc:docMk/>
          <pc:sldMk cId="2058534929" sldId="377"/>
        </pc:sldMkLst>
        <pc:spChg chg="mod">
          <ac:chgData name="Paul Tinkler" userId="bcebf29c-73c2-433d-80d2-6bad896374bf" providerId="ADAL" clId="{B0CE63A2-4802-4792-96F1-C675BDE0D264}" dt="2021-07-27T16:59:30.930" v="30" actId="20577"/>
          <ac:spMkLst>
            <pc:docMk/>
            <pc:sldMk cId="2058534929" sldId="377"/>
            <ac:spMk id="3" creationId="{F35A2312-1B24-4FA6-B2A2-0A29923A85B0}"/>
          </ac:spMkLst>
        </pc:spChg>
      </pc:sldChg>
      <pc:sldChg chg="modSp del mod">
        <pc:chgData name="Paul Tinkler" userId="bcebf29c-73c2-433d-80d2-6bad896374bf" providerId="ADAL" clId="{B0CE63A2-4802-4792-96F1-C675BDE0D264}" dt="2021-07-27T16:52:36.911" v="1" actId="47"/>
        <pc:sldMkLst>
          <pc:docMk/>
          <pc:sldMk cId="3643099484" sldId="379"/>
        </pc:sldMkLst>
        <pc:spChg chg="mod">
          <ac:chgData name="Paul Tinkler" userId="bcebf29c-73c2-433d-80d2-6bad896374bf" providerId="ADAL" clId="{B0CE63A2-4802-4792-96F1-C675BDE0D264}" dt="2021-07-27T16:52:22.827" v="0" actId="6549"/>
          <ac:spMkLst>
            <pc:docMk/>
            <pc:sldMk cId="3643099484" sldId="379"/>
            <ac:spMk id="3" creationId="{2A4335A4-21C7-42AA-9462-7BB405F7938D}"/>
          </ac:spMkLst>
        </pc:spChg>
      </pc:sldChg>
      <pc:sldChg chg="modSp mod">
        <pc:chgData name="Paul Tinkler" userId="bcebf29c-73c2-433d-80d2-6bad896374bf" providerId="ADAL" clId="{B0CE63A2-4802-4792-96F1-C675BDE0D264}" dt="2021-07-27T16:55:01.820" v="13" actId="114"/>
        <pc:sldMkLst>
          <pc:docMk/>
          <pc:sldMk cId="1511837514" sldId="383"/>
        </pc:sldMkLst>
        <pc:spChg chg="mod">
          <ac:chgData name="Paul Tinkler" userId="bcebf29c-73c2-433d-80d2-6bad896374bf" providerId="ADAL" clId="{B0CE63A2-4802-4792-96F1-C675BDE0D264}" dt="2021-07-27T16:55:01.820" v="13" actId="114"/>
          <ac:spMkLst>
            <pc:docMk/>
            <pc:sldMk cId="1511837514" sldId="383"/>
            <ac:spMk id="3" creationId="{D0718064-43F2-4275-94D6-AA5A35C8392E}"/>
          </ac:spMkLst>
        </pc:spChg>
      </pc:sldChg>
      <pc:sldChg chg="modSp mod">
        <pc:chgData name="Paul Tinkler" userId="bcebf29c-73c2-433d-80d2-6bad896374bf" providerId="ADAL" clId="{B0CE63A2-4802-4792-96F1-C675BDE0D264}" dt="2021-07-27T16:55:11.961" v="15" actId="113"/>
        <pc:sldMkLst>
          <pc:docMk/>
          <pc:sldMk cId="2577072120" sldId="384"/>
        </pc:sldMkLst>
        <pc:spChg chg="mod">
          <ac:chgData name="Paul Tinkler" userId="bcebf29c-73c2-433d-80d2-6bad896374bf" providerId="ADAL" clId="{B0CE63A2-4802-4792-96F1-C675BDE0D264}" dt="2021-07-27T16:55:11.961" v="15" actId="113"/>
          <ac:spMkLst>
            <pc:docMk/>
            <pc:sldMk cId="2577072120" sldId="384"/>
            <ac:spMk id="3" creationId="{55EDF18E-342E-49AA-977E-75F9AFAB259E}"/>
          </ac:spMkLst>
        </pc:spChg>
      </pc:sldChg>
      <pc:sldChg chg="modSp">
        <pc:chgData name="Paul Tinkler" userId="bcebf29c-73c2-433d-80d2-6bad896374bf" providerId="ADAL" clId="{B0CE63A2-4802-4792-96F1-C675BDE0D264}" dt="2021-07-27T16:57:38.195" v="17" actId="115"/>
        <pc:sldMkLst>
          <pc:docMk/>
          <pc:sldMk cId="840411532" sldId="386"/>
        </pc:sldMkLst>
        <pc:spChg chg="mod">
          <ac:chgData name="Paul Tinkler" userId="bcebf29c-73c2-433d-80d2-6bad896374bf" providerId="ADAL" clId="{B0CE63A2-4802-4792-96F1-C675BDE0D264}" dt="2021-07-27T16:57:38.195" v="17" actId="115"/>
          <ac:spMkLst>
            <pc:docMk/>
            <pc:sldMk cId="840411532" sldId="386"/>
            <ac:spMk id="3" creationId="{41470CDD-3BBB-4E0A-9D68-888D61683AE5}"/>
          </ac:spMkLst>
        </pc:spChg>
      </pc:sldChg>
      <pc:sldChg chg="del">
        <pc:chgData name="Paul Tinkler" userId="bcebf29c-73c2-433d-80d2-6bad896374bf" providerId="ADAL" clId="{B0CE63A2-4802-4792-96F1-C675BDE0D264}" dt="2021-07-27T16:59:00.088" v="18" actId="47"/>
        <pc:sldMkLst>
          <pc:docMk/>
          <pc:sldMk cId="714621174" sldId="40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D6E2D5-76ED-43D9-99B4-F0815A2CDC08}" type="datetimeFigureOut">
              <a:rPr lang="en-GB" smtClean="0"/>
              <a:t>27/07/2021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651D80-B2C2-482F-8142-881402B33ACC}" type="slidenum">
              <a:rPr lang="en-GB" smtClean="0"/>
              <a:t>‹#›</a:t>
            </a:fld>
            <a:endParaRPr lang="en-GB"/>
          </a:p>
        </p:txBody>
      </p:sp>
    </p:spTree>
    <p:extLst>
      <p:ext uri="{BB962C8B-B14F-4D97-AF65-F5344CB8AC3E}">
        <p14:creationId xmlns:p14="http://schemas.microsoft.com/office/powerpoint/2010/main" val="1697054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once again, we see how the concepts of creativity and innovation are inextricably linked.</a:t>
            </a:r>
          </a:p>
        </p:txBody>
      </p:sp>
      <p:sp>
        <p:nvSpPr>
          <p:cNvPr id="4" name="Slide Number Placeholder 3"/>
          <p:cNvSpPr>
            <a:spLocks noGrp="1"/>
          </p:cNvSpPr>
          <p:nvPr>
            <p:ph type="sldNum" sz="quarter" idx="5"/>
          </p:nvPr>
        </p:nvSpPr>
        <p:spPr/>
        <p:txBody>
          <a:bodyPr/>
          <a:lstStyle/>
          <a:p>
            <a:fld id="{5A651D80-B2C2-482F-8142-881402B33ACC}" type="slidenum">
              <a:rPr lang="en-GB" smtClean="0"/>
              <a:t>9</a:t>
            </a:fld>
            <a:endParaRPr lang="en-GB"/>
          </a:p>
        </p:txBody>
      </p:sp>
    </p:spTree>
    <p:extLst>
      <p:ext uri="{BB962C8B-B14F-4D97-AF65-F5344CB8AC3E}">
        <p14:creationId xmlns:p14="http://schemas.microsoft.com/office/powerpoint/2010/main" val="7117353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A651D80-B2C2-482F-8142-881402B33ACC}" type="slidenum">
              <a:rPr lang="en-GB" smtClean="0"/>
              <a:t>13</a:t>
            </a:fld>
            <a:endParaRPr lang="en-GB"/>
          </a:p>
        </p:txBody>
      </p:sp>
    </p:spTree>
    <p:extLst>
      <p:ext uri="{BB962C8B-B14F-4D97-AF65-F5344CB8AC3E}">
        <p14:creationId xmlns:p14="http://schemas.microsoft.com/office/powerpoint/2010/main" val="2869539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8E22B298-FD64-44F1-927A-B5D54182115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C0B35575-4C76-4C7E-9A1F-8DD539DB90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2292" name="Slide Number Placeholder 3">
            <a:extLst>
              <a:ext uri="{FF2B5EF4-FFF2-40B4-BE49-F238E27FC236}">
                <a16:creationId xmlns:a16="http://schemas.microsoft.com/office/drawing/2014/main" id="{7021712E-2EC2-4570-A3F2-F906B9194EF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C1530C4D-B1E9-4582-9BED-C7FB222AD35C}" type="slidenum">
              <a:rPr lang="en-GB" altLang="en-US" smtClean="0">
                <a:cs typeface="Arial" panose="020B0604020202020204" pitchFamily="34" charset="0"/>
              </a:rPr>
              <a:pPr fontAlgn="base">
                <a:spcBef>
                  <a:spcPct val="0"/>
                </a:spcBef>
                <a:spcAft>
                  <a:spcPct val="0"/>
                </a:spcAft>
              </a:pPr>
              <a:t>17</a:t>
            </a:fld>
            <a:endParaRPr lang="en-GB" altLang="en-US">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56237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fld id="{D64A2D60-3801-4EFD-BD71-C391F0B6682C}" type="datetimeFigureOut">
              <a:rPr lang="en-GB" smtClean="0"/>
              <a:t>27/07/2021</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1AE6E092-0404-49DC-8A1E-EC15EEB6F092}" type="slidenum">
              <a:rPr lang="en-GB" smtClean="0"/>
              <a:t>‹#›</a:t>
            </a:fld>
            <a:endParaRPr lang="en-GB"/>
          </a:p>
        </p:txBody>
      </p:sp>
    </p:spTree>
    <p:extLst>
      <p:ext uri="{BB962C8B-B14F-4D97-AF65-F5344CB8AC3E}">
        <p14:creationId xmlns:p14="http://schemas.microsoft.com/office/powerpoint/2010/main" val="769273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fld id="{D64A2D60-3801-4EFD-BD71-C391F0B6682C}" type="datetimeFigureOut">
              <a:rPr lang="en-GB" smtClean="0"/>
              <a:t>27/07/2021</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1AE6E092-0404-49DC-8A1E-EC15EEB6F092}" type="slidenum">
              <a:rPr lang="en-GB" smtClean="0"/>
              <a:t>‹#›</a:t>
            </a:fld>
            <a:endParaRPr lang="en-GB"/>
          </a:p>
        </p:txBody>
      </p:sp>
    </p:spTree>
    <p:extLst>
      <p:ext uri="{BB962C8B-B14F-4D97-AF65-F5344CB8AC3E}">
        <p14:creationId xmlns:p14="http://schemas.microsoft.com/office/powerpoint/2010/main" val="1930160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fld id="{D64A2D60-3801-4EFD-BD71-C391F0B6682C}" type="datetimeFigureOut">
              <a:rPr lang="en-GB" smtClean="0"/>
              <a:t>27/07/2021</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1AE6E092-0404-49DC-8A1E-EC15EEB6F092}" type="slidenum">
              <a:rPr lang="en-GB" smtClean="0"/>
              <a:t>‹#›</a:t>
            </a:fld>
            <a:endParaRPr lang="en-GB"/>
          </a:p>
        </p:txBody>
      </p:sp>
    </p:spTree>
    <p:extLst>
      <p:ext uri="{BB962C8B-B14F-4D97-AF65-F5344CB8AC3E}">
        <p14:creationId xmlns:p14="http://schemas.microsoft.com/office/powerpoint/2010/main" val="162181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fld id="{D64A2D60-3801-4EFD-BD71-C391F0B6682C}" type="datetimeFigureOut">
              <a:rPr lang="en-GB" smtClean="0"/>
              <a:t>27/07/2021</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1AE6E092-0404-49DC-8A1E-EC15EEB6F092}" type="slidenum">
              <a:rPr lang="en-GB" smtClean="0"/>
              <a:t>‹#›</a:t>
            </a:fld>
            <a:endParaRPr lang="en-GB"/>
          </a:p>
        </p:txBody>
      </p:sp>
    </p:spTree>
    <p:extLst>
      <p:ext uri="{BB962C8B-B14F-4D97-AF65-F5344CB8AC3E}">
        <p14:creationId xmlns:p14="http://schemas.microsoft.com/office/powerpoint/2010/main" val="3170166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fld id="{D64A2D60-3801-4EFD-BD71-C391F0B6682C}" type="datetimeFigureOut">
              <a:rPr lang="en-GB" smtClean="0"/>
              <a:t>27/07/2021</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1AE6E092-0404-49DC-8A1E-EC15EEB6F092}" type="slidenum">
              <a:rPr lang="en-GB" smtClean="0"/>
              <a:t>‹#›</a:t>
            </a:fld>
            <a:endParaRPr lang="en-GB"/>
          </a:p>
        </p:txBody>
      </p:sp>
    </p:spTree>
    <p:extLst>
      <p:ext uri="{BB962C8B-B14F-4D97-AF65-F5344CB8AC3E}">
        <p14:creationId xmlns:p14="http://schemas.microsoft.com/office/powerpoint/2010/main" val="2876799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fld id="{D64A2D60-3801-4EFD-BD71-C391F0B6682C}" type="datetimeFigureOut">
              <a:rPr lang="en-GB" smtClean="0"/>
              <a:t>27/07/2021</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1AE6E092-0404-49DC-8A1E-EC15EEB6F092}" type="slidenum">
              <a:rPr lang="en-GB" smtClean="0"/>
              <a:t>‹#›</a:t>
            </a:fld>
            <a:endParaRPr lang="en-GB"/>
          </a:p>
        </p:txBody>
      </p:sp>
    </p:spTree>
    <p:extLst>
      <p:ext uri="{BB962C8B-B14F-4D97-AF65-F5344CB8AC3E}">
        <p14:creationId xmlns:p14="http://schemas.microsoft.com/office/powerpoint/2010/main" val="153609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fld id="{D64A2D60-3801-4EFD-BD71-C391F0B6682C}" type="datetimeFigureOut">
              <a:rPr lang="en-GB" smtClean="0"/>
              <a:t>27/07/2021</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1AE6E092-0404-49DC-8A1E-EC15EEB6F092}" type="slidenum">
              <a:rPr lang="en-GB" smtClean="0"/>
              <a:t>‹#›</a:t>
            </a:fld>
            <a:endParaRPr lang="en-GB"/>
          </a:p>
        </p:txBody>
      </p:sp>
    </p:spTree>
    <p:extLst>
      <p:ext uri="{BB962C8B-B14F-4D97-AF65-F5344CB8AC3E}">
        <p14:creationId xmlns:p14="http://schemas.microsoft.com/office/powerpoint/2010/main" val="2242758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fld id="{D64A2D60-3801-4EFD-BD71-C391F0B6682C}" type="datetimeFigureOut">
              <a:rPr lang="en-GB" smtClean="0"/>
              <a:t>27/07/2021</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1AE6E092-0404-49DC-8A1E-EC15EEB6F092}" type="slidenum">
              <a:rPr lang="en-GB" smtClean="0"/>
              <a:t>‹#›</a:t>
            </a:fld>
            <a:endParaRPr lang="en-GB"/>
          </a:p>
        </p:txBody>
      </p:sp>
    </p:spTree>
    <p:extLst>
      <p:ext uri="{BB962C8B-B14F-4D97-AF65-F5344CB8AC3E}">
        <p14:creationId xmlns:p14="http://schemas.microsoft.com/office/powerpoint/2010/main" val="3200078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fld id="{D64A2D60-3801-4EFD-BD71-C391F0B6682C}" type="datetimeFigureOut">
              <a:rPr lang="en-GB" smtClean="0"/>
              <a:t>27/07/2021</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1AE6E092-0404-49DC-8A1E-EC15EEB6F092}" type="slidenum">
              <a:rPr lang="en-GB" smtClean="0"/>
              <a:t>‹#›</a:t>
            </a:fld>
            <a:endParaRPr lang="en-GB"/>
          </a:p>
        </p:txBody>
      </p:sp>
    </p:spTree>
    <p:extLst>
      <p:ext uri="{BB962C8B-B14F-4D97-AF65-F5344CB8AC3E}">
        <p14:creationId xmlns:p14="http://schemas.microsoft.com/office/powerpoint/2010/main" val="1496119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fld id="{D64A2D60-3801-4EFD-BD71-C391F0B6682C}" type="datetimeFigureOut">
              <a:rPr lang="en-GB" smtClean="0"/>
              <a:t>27/07/2021</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1AE6E092-0404-49DC-8A1E-EC15EEB6F092}" type="slidenum">
              <a:rPr lang="en-GB" smtClean="0"/>
              <a:t>‹#›</a:t>
            </a:fld>
            <a:endParaRPr lang="en-GB"/>
          </a:p>
        </p:txBody>
      </p:sp>
    </p:spTree>
    <p:extLst>
      <p:ext uri="{BB962C8B-B14F-4D97-AF65-F5344CB8AC3E}">
        <p14:creationId xmlns:p14="http://schemas.microsoft.com/office/powerpoint/2010/main" val="652032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00453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juliedramsay.blogspot.com/"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rawpixel.com/image/108510/startup-business-people-having-group-discussion" TargetMode="External"/><Relationship Id="rId2" Type="http://schemas.openxmlformats.org/officeDocument/2006/relationships/image" Target="../media/image6.1"/><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paralegalalliance.com/advance-your-career-negotiating-a-pay-increase/"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pxhere.com/en/photo/1451901" TargetMode="External"/><Relationship Id="rId5" Type="http://schemas.openxmlformats.org/officeDocument/2006/relationships/image" Target="../media/image9.jpeg"/><Relationship Id="rId4" Type="http://schemas.openxmlformats.org/officeDocument/2006/relationships/hyperlink" Target="https://2012books.lardbucket.org/books/beginning-project-management-v1.0/s07-02-working-with-groups-and-teams.html"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2A3F5-175B-44B7-ACFC-410A5EA2A62C}"/>
              </a:ext>
            </a:extLst>
          </p:cNvPr>
          <p:cNvSpPr>
            <a:spLocks noGrp="1"/>
          </p:cNvSpPr>
          <p:nvPr>
            <p:ph type="ctrTitle"/>
          </p:nvPr>
        </p:nvSpPr>
        <p:spPr>
          <a:xfrm>
            <a:off x="685800" y="1786007"/>
            <a:ext cx="7772400" cy="1470025"/>
          </a:xfrm>
        </p:spPr>
        <p:txBody>
          <a:bodyPr>
            <a:normAutofit fontScale="90000"/>
          </a:bodyPr>
          <a:lstStyle/>
          <a:p>
            <a:r>
              <a:rPr lang="en-GB" b="1" dirty="0">
                <a:solidFill>
                  <a:srgbClr val="0000FF"/>
                </a:solidFill>
              </a:rPr>
              <a:t>BMSK6002  </a:t>
            </a:r>
            <a:br>
              <a:rPr lang="en-GB" b="1" dirty="0">
                <a:solidFill>
                  <a:srgbClr val="0000FF"/>
                </a:solidFill>
              </a:rPr>
            </a:br>
            <a:r>
              <a:rPr lang="en-GB" b="1" dirty="0">
                <a:solidFill>
                  <a:srgbClr val="0000FF"/>
                </a:solidFill>
              </a:rPr>
              <a:t>Developing Innovation and Creativity for Business Advantage</a:t>
            </a:r>
          </a:p>
        </p:txBody>
      </p:sp>
      <p:sp>
        <p:nvSpPr>
          <p:cNvPr id="3" name="TextBox 2">
            <a:extLst>
              <a:ext uri="{FF2B5EF4-FFF2-40B4-BE49-F238E27FC236}">
                <a16:creationId xmlns:a16="http://schemas.microsoft.com/office/drawing/2014/main" id="{D3521890-0625-4A99-936D-B23E6256295C}"/>
              </a:ext>
            </a:extLst>
          </p:cNvPr>
          <p:cNvSpPr txBox="1"/>
          <p:nvPr/>
        </p:nvSpPr>
        <p:spPr>
          <a:xfrm>
            <a:off x="1355622" y="3669398"/>
            <a:ext cx="6432755" cy="1754326"/>
          </a:xfrm>
          <a:prstGeom prst="rect">
            <a:avLst/>
          </a:prstGeom>
          <a:noFill/>
        </p:spPr>
        <p:txBody>
          <a:bodyPr wrap="square" rtlCol="0">
            <a:spAutoFit/>
          </a:bodyPr>
          <a:lstStyle/>
          <a:p>
            <a:pPr algn="ctr"/>
            <a:r>
              <a:rPr lang="en-GB" sz="5400" b="1" i="1" dirty="0">
                <a:solidFill>
                  <a:srgbClr val="0000FF"/>
                </a:solidFill>
                <a:latin typeface="+mj-lt"/>
              </a:rPr>
              <a:t>Virtual Conference Session Four</a:t>
            </a:r>
          </a:p>
        </p:txBody>
      </p:sp>
    </p:spTree>
    <p:extLst>
      <p:ext uri="{BB962C8B-B14F-4D97-AF65-F5344CB8AC3E}">
        <p14:creationId xmlns:p14="http://schemas.microsoft.com/office/powerpoint/2010/main" val="22721334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AC694-D15C-4810-AA3A-10A153B9BF31}"/>
              </a:ext>
            </a:extLst>
          </p:cNvPr>
          <p:cNvSpPr>
            <a:spLocks noGrp="1"/>
          </p:cNvSpPr>
          <p:nvPr>
            <p:ph type="title"/>
          </p:nvPr>
        </p:nvSpPr>
        <p:spPr>
          <a:xfrm>
            <a:off x="628650" y="365125"/>
            <a:ext cx="7886700" cy="886159"/>
          </a:xfrm>
        </p:spPr>
        <p:txBody>
          <a:bodyPr/>
          <a:lstStyle/>
          <a:p>
            <a:pPr algn="ctr"/>
            <a:r>
              <a:rPr lang="en-GB" dirty="0"/>
              <a:t>Agenda</a:t>
            </a:r>
          </a:p>
        </p:txBody>
      </p:sp>
      <p:sp>
        <p:nvSpPr>
          <p:cNvPr id="3" name="Content Placeholder 2">
            <a:extLst>
              <a:ext uri="{FF2B5EF4-FFF2-40B4-BE49-F238E27FC236}">
                <a16:creationId xmlns:a16="http://schemas.microsoft.com/office/drawing/2014/main" id="{0761D143-44CA-4AAF-A754-A32BEFFDE9EC}"/>
              </a:ext>
            </a:extLst>
          </p:cNvPr>
          <p:cNvSpPr>
            <a:spLocks noGrp="1"/>
          </p:cNvSpPr>
          <p:nvPr>
            <p:ph idx="1"/>
          </p:nvPr>
        </p:nvSpPr>
        <p:spPr>
          <a:xfrm>
            <a:off x="773030" y="1079667"/>
            <a:ext cx="3713246" cy="4351338"/>
          </a:xfrm>
        </p:spPr>
        <p:txBody>
          <a:bodyPr/>
          <a:lstStyle/>
          <a:p>
            <a:endParaRPr lang="en-GB" dirty="0"/>
          </a:p>
          <a:p>
            <a:r>
              <a:rPr lang="en-GB" dirty="0">
                <a:solidFill>
                  <a:srgbClr val="7030A0"/>
                </a:solidFill>
              </a:rPr>
              <a:t>Creativity &amp; its role in innovation</a:t>
            </a:r>
          </a:p>
          <a:p>
            <a:r>
              <a:rPr lang="en-GB" dirty="0">
                <a:solidFill>
                  <a:srgbClr val="002060"/>
                </a:solidFill>
              </a:rPr>
              <a:t>Individuals as innovators</a:t>
            </a:r>
          </a:p>
          <a:p>
            <a:r>
              <a:rPr lang="en-GB" dirty="0"/>
              <a:t>Creativity and risk taking</a:t>
            </a:r>
          </a:p>
        </p:txBody>
      </p:sp>
      <p:pic>
        <p:nvPicPr>
          <p:cNvPr id="6" name="Picture 5" descr="A close up of text on a white background&#10;&#10;Description automatically generated">
            <a:extLst>
              <a:ext uri="{FF2B5EF4-FFF2-40B4-BE49-F238E27FC236}">
                <a16:creationId xmlns:a16="http://schemas.microsoft.com/office/drawing/2014/main" id="{CF98DF32-272A-4777-B929-9A37CACF752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769339" y="1388700"/>
            <a:ext cx="3920719" cy="3920719"/>
          </a:xfrm>
          <a:prstGeom prst="rect">
            <a:avLst/>
          </a:prstGeom>
        </p:spPr>
      </p:pic>
    </p:spTree>
    <p:extLst>
      <p:ext uri="{BB962C8B-B14F-4D97-AF65-F5344CB8AC3E}">
        <p14:creationId xmlns:p14="http://schemas.microsoft.com/office/powerpoint/2010/main" val="3145801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C6A37-A463-4B27-B93B-A7854AEEE0EA}"/>
              </a:ext>
            </a:extLst>
          </p:cNvPr>
          <p:cNvSpPr>
            <a:spLocks noGrp="1"/>
          </p:cNvSpPr>
          <p:nvPr>
            <p:ph type="title"/>
          </p:nvPr>
        </p:nvSpPr>
        <p:spPr>
          <a:xfrm>
            <a:off x="628650" y="127000"/>
            <a:ext cx="7886700" cy="791907"/>
          </a:xfrm>
        </p:spPr>
        <p:txBody>
          <a:bodyPr/>
          <a:lstStyle/>
          <a:p>
            <a:r>
              <a:rPr lang="en-GB" dirty="0"/>
              <a:t>Creativity &amp; its Role in Innovation</a:t>
            </a:r>
          </a:p>
        </p:txBody>
      </p:sp>
      <p:sp>
        <p:nvSpPr>
          <p:cNvPr id="3" name="Content Placeholder 2">
            <a:extLst>
              <a:ext uri="{FF2B5EF4-FFF2-40B4-BE49-F238E27FC236}">
                <a16:creationId xmlns:a16="http://schemas.microsoft.com/office/drawing/2014/main" id="{853CC30E-2DE2-4A06-9B98-8BF4B8316C65}"/>
              </a:ext>
            </a:extLst>
          </p:cNvPr>
          <p:cNvSpPr>
            <a:spLocks noGrp="1"/>
          </p:cNvSpPr>
          <p:nvPr>
            <p:ph idx="1"/>
          </p:nvPr>
        </p:nvSpPr>
        <p:spPr>
          <a:xfrm>
            <a:off x="628650" y="918907"/>
            <a:ext cx="7886700" cy="4351338"/>
          </a:xfrm>
        </p:spPr>
        <p:txBody>
          <a:bodyPr/>
          <a:lstStyle/>
          <a:p>
            <a:r>
              <a:rPr lang="en-GB" dirty="0">
                <a:solidFill>
                  <a:srgbClr val="0000FF"/>
                </a:solidFill>
              </a:rPr>
              <a:t>Perhaps there is a clue to this in Mary Lou Cook’s quote on the previous slide – “Creativity is </a:t>
            </a:r>
            <a:r>
              <a:rPr lang="en-GB" i="1" u="sng" dirty="0">
                <a:solidFill>
                  <a:srgbClr val="0000FF"/>
                </a:solidFill>
              </a:rPr>
              <a:t>inventing</a:t>
            </a:r>
            <a:r>
              <a:rPr lang="en-GB" dirty="0">
                <a:solidFill>
                  <a:srgbClr val="0000FF"/>
                </a:solidFill>
              </a:rPr>
              <a:t>, </a:t>
            </a:r>
            <a:r>
              <a:rPr lang="en-GB" i="1" u="sng" dirty="0">
                <a:solidFill>
                  <a:srgbClr val="0000FF"/>
                </a:solidFill>
              </a:rPr>
              <a:t>experimenting</a:t>
            </a:r>
            <a:r>
              <a:rPr lang="en-GB" dirty="0">
                <a:solidFill>
                  <a:srgbClr val="0000FF"/>
                </a:solidFill>
              </a:rPr>
              <a:t>, </a:t>
            </a:r>
            <a:r>
              <a:rPr lang="en-GB" i="1" u="sng" dirty="0">
                <a:solidFill>
                  <a:srgbClr val="0000FF"/>
                </a:solidFill>
              </a:rPr>
              <a:t>growing</a:t>
            </a:r>
            <a:r>
              <a:rPr lang="en-GB" dirty="0">
                <a:solidFill>
                  <a:srgbClr val="0000FF"/>
                </a:solidFill>
              </a:rPr>
              <a:t>, </a:t>
            </a:r>
            <a:r>
              <a:rPr lang="en-GB" i="1" u="sng" dirty="0">
                <a:solidFill>
                  <a:srgbClr val="0000FF"/>
                </a:solidFill>
              </a:rPr>
              <a:t>taking risks</a:t>
            </a:r>
            <a:r>
              <a:rPr lang="en-GB" dirty="0">
                <a:solidFill>
                  <a:srgbClr val="0000FF"/>
                </a:solidFill>
              </a:rPr>
              <a:t>, </a:t>
            </a:r>
            <a:r>
              <a:rPr lang="en-GB" i="1" u="sng" dirty="0">
                <a:solidFill>
                  <a:srgbClr val="0000FF"/>
                </a:solidFill>
              </a:rPr>
              <a:t>breaking rules</a:t>
            </a:r>
            <a:r>
              <a:rPr lang="en-GB" dirty="0">
                <a:solidFill>
                  <a:srgbClr val="0000FF"/>
                </a:solidFill>
              </a:rPr>
              <a:t>, </a:t>
            </a:r>
            <a:r>
              <a:rPr lang="en-GB" i="1" u="sng" dirty="0">
                <a:solidFill>
                  <a:srgbClr val="0000FF"/>
                </a:solidFill>
              </a:rPr>
              <a:t>making mistakes</a:t>
            </a:r>
            <a:r>
              <a:rPr lang="en-GB" dirty="0">
                <a:solidFill>
                  <a:srgbClr val="0000FF"/>
                </a:solidFill>
              </a:rPr>
              <a:t>, and </a:t>
            </a:r>
            <a:r>
              <a:rPr lang="en-GB" i="1" u="sng" dirty="0">
                <a:solidFill>
                  <a:srgbClr val="0000FF"/>
                </a:solidFill>
              </a:rPr>
              <a:t>having fun</a:t>
            </a:r>
            <a:r>
              <a:rPr lang="en-GB" dirty="0">
                <a:solidFill>
                  <a:srgbClr val="0000FF"/>
                </a:solidFill>
              </a:rPr>
              <a:t>”</a:t>
            </a:r>
          </a:p>
          <a:p>
            <a:r>
              <a:rPr lang="en-GB" dirty="0">
                <a:solidFill>
                  <a:srgbClr val="002060"/>
                </a:solidFill>
              </a:rPr>
              <a:t>So, if ‘innovation is successful exploitation of new ideas’, then creativity can be seen as the provider of those ‘new ideas’...the fuel for the innovation engine.</a:t>
            </a:r>
          </a:p>
          <a:p>
            <a:r>
              <a:rPr lang="en-GB" dirty="0">
                <a:solidFill>
                  <a:srgbClr val="0000FF"/>
                </a:solidFill>
              </a:rPr>
              <a:t>Perhaps, also, innovation provides the structural rigour and process discipline to exploit the best ideas?  Turning </a:t>
            </a:r>
            <a:r>
              <a:rPr lang="en-GB" i="1" dirty="0">
                <a:solidFill>
                  <a:srgbClr val="0000FF"/>
                </a:solidFill>
              </a:rPr>
              <a:t>quantity</a:t>
            </a:r>
            <a:r>
              <a:rPr lang="en-GB" dirty="0">
                <a:solidFill>
                  <a:srgbClr val="0000FF"/>
                </a:solidFill>
              </a:rPr>
              <a:t> into </a:t>
            </a:r>
            <a:r>
              <a:rPr lang="en-GB" i="1" dirty="0">
                <a:solidFill>
                  <a:srgbClr val="0000FF"/>
                </a:solidFill>
              </a:rPr>
              <a:t>quality</a:t>
            </a:r>
            <a:r>
              <a:rPr lang="en-GB" dirty="0">
                <a:solidFill>
                  <a:srgbClr val="0000FF"/>
                </a:solidFill>
              </a:rPr>
              <a:t>?</a:t>
            </a:r>
          </a:p>
        </p:txBody>
      </p:sp>
    </p:spTree>
    <p:extLst>
      <p:ext uri="{BB962C8B-B14F-4D97-AF65-F5344CB8AC3E}">
        <p14:creationId xmlns:p14="http://schemas.microsoft.com/office/powerpoint/2010/main" val="2200185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8EE07059-B013-4D5E-98A2-A647280A68CD}"/>
              </a:ext>
            </a:extLst>
          </p:cNvPr>
          <p:cNvPicPr>
            <a:picLocks noChangeAspect="1"/>
          </p:cNvPicPr>
          <p:nvPr/>
        </p:nvPicPr>
        <p:blipFill>
          <a:blip r:embed="rId2"/>
          <a:stretch>
            <a:fillRect/>
          </a:stretch>
        </p:blipFill>
        <p:spPr>
          <a:xfrm>
            <a:off x="3108349" y="1599124"/>
            <a:ext cx="3016225" cy="3244615"/>
          </a:xfrm>
          <a:prstGeom prst="rect">
            <a:avLst/>
          </a:prstGeom>
          <a:solidFill>
            <a:schemeClr val="bg1"/>
          </a:solidFill>
        </p:spPr>
      </p:pic>
      <p:sp>
        <p:nvSpPr>
          <p:cNvPr id="2" name="Title 1">
            <a:extLst>
              <a:ext uri="{FF2B5EF4-FFF2-40B4-BE49-F238E27FC236}">
                <a16:creationId xmlns:a16="http://schemas.microsoft.com/office/drawing/2014/main" id="{4C4499C5-E13F-428E-BF88-EEBA0B5AD112}"/>
              </a:ext>
            </a:extLst>
          </p:cNvPr>
          <p:cNvSpPr>
            <a:spLocks noGrp="1"/>
          </p:cNvSpPr>
          <p:nvPr>
            <p:ph type="title"/>
          </p:nvPr>
        </p:nvSpPr>
        <p:spPr>
          <a:xfrm>
            <a:off x="673111" y="57990"/>
            <a:ext cx="7886700" cy="785249"/>
          </a:xfrm>
        </p:spPr>
        <p:txBody>
          <a:bodyPr/>
          <a:lstStyle/>
          <a:p>
            <a:r>
              <a:rPr lang="en-GB" dirty="0"/>
              <a:t>Creativity &amp; its Role in Innovation</a:t>
            </a:r>
          </a:p>
        </p:txBody>
      </p:sp>
      <p:sp>
        <p:nvSpPr>
          <p:cNvPr id="14" name="Rectangle 13">
            <a:extLst>
              <a:ext uri="{FF2B5EF4-FFF2-40B4-BE49-F238E27FC236}">
                <a16:creationId xmlns:a16="http://schemas.microsoft.com/office/drawing/2014/main" id="{0D27649D-F83B-412D-897A-F6DFE77DEDCE}"/>
              </a:ext>
            </a:extLst>
          </p:cNvPr>
          <p:cNvSpPr/>
          <p:nvPr/>
        </p:nvSpPr>
        <p:spPr>
          <a:xfrm>
            <a:off x="5372100" y="4010025"/>
            <a:ext cx="708012" cy="76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09A970E6-2C32-474A-9F45-E64C71AC609B}"/>
              </a:ext>
            </a:extLst>
          </p:cNvPr>
          <p:cNvSpPr/>
          <p:nvPr/>
        </p:nvSpPr>
        <p:spPr>
          <a:xfrm>
            <a:off x="5600700" y="3133725"/>
            <a:ext cx="523874" cy="17284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c 15">
            <a:extLst>
              <a:ext uri="{FF2B5EF4-FFF2-40B4-BE49-F238E27FC236}">
                <a16:creationId xmlns:a16="http://schemas.microsoft.com/office/drawing/2014/main" id="{49C1977A-A5AE-4549-86FF-EE50CE1D2B44}"/>
              </a:ext>
            </a:extLst>
          </p:cNvPr>
          <p:cNvSpPr/>
          <p:nvPr/>
        </p:nvSpPr>
        <p:spPr>
          <a:xfrm>
            <a:off x="2590800" y="1150374"/>
            <a:ext cx="1400175" cy="897501"/>
          </a:xfrm>
          <a:prstGeom prst="arc">
            <a:avLst/>
          </a:prstGeom>
          <a:ln w="73025">
            <a:headEnd type="none" w="med" len="med"/>
            <a:tailEnd type="triangl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19" name="Arc 18">
            <a:extLst>
              <a:ext uri="{FF2B5EF4-FFF2-40B4-BE49-F238E27FC236}">
                <a16:creationId xmlns:a16="http://schemas.microsoft.com/office/drawing/2014/main" id="{9BD36D32-5305-4AD0-A64A-124AF26DCFA7}"/>
              </a:ext>
            </a:extLst>
          </p:cNvPr>
          <p:cNvSpPr/>
          <p:nvPr/>
        </p:nvSpPr>
        <p:spPr>
          <a:xfrm flipH="1">
            <a:off x="5227641" y="1129173"/>
            <a:ext cx="1400174" cy="897501"/>
          </a:xfrm>
          <a:prstGeom prst="arc">
            <a:avLst/>
          </a:prstGeom>
          <a:ln w="73025">
            <a:headEnd type="none" w="med" len="med"/>
            <a:tailEnd type="triangl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20" name="TextBox 19">
            <a:extLst>
              <a:ext uri="{FF2B5EF4-FFF2-40B4-BE49-F238E27FC236}">
                <a16:creationId xmlns:a16="http://schemas.microsoft.com/office/drawing/2014/main" id="{DBBFCE75-E7F0-442C-BEBA-AB0904DBE8AA}"/>
              </a:ext>
            </a:extLst>
          </p:cNvPr>
          <p:cNvSpPr txBox="1"/>
          <p:nvPr/>
        </p:nvSpPr>
        <p:spPr>
          <a:xfrm>
            <a:off x="628650" y="888764"/>
            <a:ext cx="2680414" cy="523220"/>
          </a:xfrm>
          <a:prstGeom prst="rect">
            <a:avLst/>
          </a:prstGeom>
          <a:noFill/>
        </p:spPr>
        <p:txBody>
          <a:bodyPr wrap="none" rtlCol="0">
            <a:spAutoFit/>
          </a:bodyPr>
          <a:lstStyle/>
          <a:p>
            <a:r>
              <a:rPr lang="en-GB" sz="2800" i="1" dirty="0"/>
              <a:t>Quantity</a:t>
            </a:r>
            <a:r>
              <a:rPr lang="en-GB" sz="2800" dirty="0"/>
              <a:t> of ideas</a:t>
            </a:r>
          </a:p>
        </p:txBody>
      </p:sp>
      <p:sp>
        <p:nvSpPr>
          <p:cNvPr id="22" name="TextBox 21">
            <a:extLst>
              <a:ext uri="{FF2B5EF4-FFF2-40B4-BE49-F238E27FC236}">
                <a16:creationId xmlns:a16="http://schemas.microsoft.com/office/drawing/2014/main" id="{7CA9C21C-2316-4FAA-AE25-7DC84054264C}"/>
              </a:ext>
            </a:extLst>
          </p:cNvPr>
          <p:cNvSpPr txBox="1"/>
          <p:nvPr/>
        </p:nvSpPr>
        <p:spPr>
          <a:xfrm>
            <a:off x="6349629" y="888764"/>
            <a:ext cx="2680414" cy="523220"/>
          </a:xfrm>
          <a:prstGeom prst="rect">
            <a:avLst/>
          </a:prstGeom>
          <a:noFill/>
        </p:spPr>
        <p:txBody>
          <a:bodyPr wrap="none" rtlCol="0">
            <a:spAutoFit/>
          </a:bodyPr>
          <a:lstStyle/>
          <a:p>
            <a:r>
              <a:rPr lang="en-GB" sz="2800" i="1" dirty="0"/>
              <a:t>Quantity</a:t>
            </a:r>
            <a:r>
              <a:rPr lang="en-GB" sz="2800" dirty="0"/>
              <a:t> of ideas</a:t>
            </a:r>
          </a:p>
        </p:txBody>
      </p:sp>
      <p:cxnSp>
        <p:nvCxnSpPr>
          <p:cNvPr id="24" name="Straight Arrow Connector 23">
            <a:extLst>
              <a:ext uri="{FF2B5EF4-FFF2-40B4-BE49-F238E27FC236}">
                <a16:creationId xmlns:a16="http://schemas.microsoft.com/office/drawing/2014/main" id="{BDD22B61-6A0D-4FC4-AE48-F60F9E274EAA}"/>
              </a:ext>
            </a:extLst>
          </p:cNvPr>
          <p:cNvCxnSpPr/>
          <p:nvPr/>
        </p:nvCxnSpPr>
        <p:spPr>
          <a:xfrm>
            <a:off x="4305300" y="843239"/>
            <a:ext cx="0" cy="730065"/>
          </a:xfrm>
          <a:prstGeom prst="straightConnector1">
            <a:avLst/>
          </a:prstGeom>
          <a:ln w="825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722C91CC-AFE6-4B88-9906-693904BE1AD7}"/>
              </a:ext>
            </a:extLst>
          </p:cNvPr>
          <p:cNvCxnSpPr/>
          <p:nvPr/>
        </p:nvCxnSpPr>
        <p:spPr>
          <a:xfrm>
            <a:off x="4616461" y="850613"/>
            <a:ext cx="0" cy="730065"/>
          </a:xfrm>
          <a:prstGeom prst="straightConnector1">
            <a:avLst/>
          </a:prstGeom>
          <a:ln w="825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6755E07C-A900-419C-B6B9-23FB9A9975DA}"/>
              </a:ext>
            </a:extLst>
          </p:cNvPr>
          <p:cNvCxnSpPr/>
          <p:nvPr/>
        </p:nvCxnSpPr>
        <p:spPr>
          <a:xfrm>
            <a:off x="4933950" y="843239"/>
            <a:ext cx="0" cy="730065"/>
          </a:xfrm>
          <a:prstGeom prst="straightConnector1">
            <a:avLst/>
          </a:prstGeom>
          <a:ln w="825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81BBF2D6-A8B4-4E42-9BA5-251780EB02A0}"/>
              </a:ext>
            </a:extLst>
          </p:cNvPr>
          <p:cNvCxnSpPr>
            <a:cxnSpLocks/>
            <a:stCxn id="13" idx="2"/>
          </p:cNvCxnSpPr>
          <p:nvPr/>
        </p:nvCxnSpPr>
        <p:spPr>
          <a:xfrm flipH="1">
            <a:off x="4616461" y="4843739"/>
            <a:ext cx="1" cy="518836"/>
          </a:xfrm>
          <a:prstGeom prst="straightConnector1">
            <a:avLst/>
          </a:prstGeom>
          <a:ln w="53975">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4A776C2B-40C3-4F60-9BDC-31951C1E19C7}"/>
              </a:ext>
            </a:extLst>
          </p:cNvPr>
          <p:cNvSpPr txBox="1"/>
          <p:nvPr/>
        </p:nvSpPr>
        <p:spPr>
          <a:xfrm>
            <a:off x="3276254" y="5214190"/>
            <a:ext cx="3179075" cy="584775"/>
          </a:xfrm>
          <a:prstGeom prst="rect">
            <a:avLst/>
          </a:prstGeom>
          <a:noFill/>
        </p:spPr>
        <p:txBody>
          <a:bodyPr wrap="none" rtlCol="0">
            <a:spAutoFit/>
          </a:bodyPr>
          <a:lstStyle/>
          <a:p>
            <a:r>
              <a:rPr lang="en-GB" sz="3200" i="1" dirty="0">
                <a:solidFill>
                  <a:srgbClr val="0000FF"/>
                </a:solidFill>
              </a:rPr>
              <a:t>Quality </a:t>
            </a:r>
            <a:r>
              <a:rPr lang="en-GB" sz="3200" dirty="0">
                <a:solidFill>
                  <a:srgbClr val="0000FF"/>
                </a:solidFill>
              </a:rPr>
              <a:t>of ideas….</a:t>
            </a:r>
          </a:p>
        </p:txBody>
      </p:sp>
      <p:sp>
        <p:nvSpPr>
          <p:cNvPr id="33" name="TextBox 32">
            <a:extLst>
              <a:ext uri="{FF2B5EF4-FFF2-40B4-BE49-F238E27FC236}">
                <a16:creationId xmlns:a16="http://schemas.microsoft.com/office/drawing/2014/main" id="{74D7FB8E-05EA-4875-9C6A-7329BF8A2C58}"/>
              </a:ext>
            </a:extLst>
          </p:cNvPr>
          <p:cNvSpPr txBox="1"/>
          <p:nvPr/>
        </p:nvSpPr>
        <p:spPr>
          <a:xfrm>
            <a:off x="6430876" y="3666724"/>
            <a:ext cx="2067809" cy="2062103"/>
          </a:xfrm>
          <a:prstGeom prst="rect">
            <a:avLst/>
          </a:prstGeom>
          <a:noFill/>
        </p:spPr>
        <p:txBody>
          <a:bodyPr wrap="none" rtlCol="0">
            <a:spAutoFit/>
          </a:bodyPr>
          <a:lstStyle/>
          <a:p>
            <a:pPr algn="ctr"/>
            <a:r>
              <a:rPr lang="en-GB" sz="3200" i="1" dirty="0">
                <a:solidFill>
                  <a:srgbClr val="0000FF"/>
                </a:solidFill>
              </a:rPr>
              <a:t>…feeds </a:t>
            </a:r>
          </a:p>
          <a:p>
            <a:pPr algn="ctr"/>
            <a:r>
              <a:rPr lang="en-GB" sz="3200" dirty="0">
                <a:solidFill>
                  <a:srgbClr val="0000FF"/>
                </a:solidFill>
              </a:rPr>
              <a:t>the </a:t>
            </a:r>
          </a:p>
          <a:p>
            <a:pPr algn="ctr"/>
            <a:r>
              <a:rPr lang="en-GB" sz="3200" dirty="0">
                <a:solidFill>
                  <a:srgbClr val="0000FF"/>
                </a:solidFill>
              </a:rPr>
              <a:t>Innovation </a:t>
            </a:r>
          </a:p>
          <a:p>
            <a:pPr algn="ctr"/>
            <a:r>
              <a:rPr lang="en-GB" sz="3200" i="1" dirty="0">
                <a:solidFill>
                  <a:srgbClr val="0000FF"/>
                </a:solidFill>
              </a:rPr>
              <a:t>process</a:t>
            </a:r>
            <a:endParaRPr lang="en-GB" sz="3200" i="1" dirty="0"/>
          </a:p>
        </p:txBody>
      </p:sp>
      <p:sp>
        <p:nvSpPr>
          <p:cNvPr id="34" name="Arc 33">
            <a:extLst>
              <a:ext uri="{FF2B5EF4-FFF2-40B4-BE49-F238E27FC236}">
                <a16:creationId xmlns:a16="http://schemas.microsoft.com/office/drawing/2014/main" id="{D54C17C4-EA7C-407B-9977-70197D208134}"/>
              </a:ext>
            </a:extLst>
          </p:cNvPr>
          <p:cNvSpPr/>
          <p:nvPr/>
        </p:nvSpPr>
        <p:spPr>
          <a:xfrm>
            <a:off x="2745672" y="2789088"/>
            <a:ext cx="1061164" cy="571570"/>
          </a:xfrm>
          <a:prstGeom prst="arc">
            <a:avLst/>
          </a:prstGeom>
          <a:ln w="38100">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6" name="Arc 35">
            <a:extLst>
              <a:ext uri="{FF2B5EF4-FFF2-40B4-BE49-F238E27FC236}">
                <a16:creationId xmlns:a16="http://schemas.microsoft.com/office/drawing/2014/main" id="{C0D8F37E-5BB8-4AB5-8364-7BC3AD7284D2}"/>
              </a:ext>
            </a:extLst>
          </p:cNvPr>
          <p:cNvSpPr/>
          <p:nvPr/>
        </p:nvSpPr>
        <p:spPr>
          <a:xfrm>
            <a:off x="2917849" y="3629057"/>
            <a:ext cx="1061164" cy="571570"/>
          </a:xfrm>
          <a:prstGeom prst="arc">
            <a:avLst/>
          </a:prstGeom>
          <a:ln w="38100">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Arc 37">
            <a:extLst>
              <a:ext uri="{FF2B5EF4-FFF2-40B4-BE49-F238E27FC236}">
                <a16:creationId xmlns:a16="http://schemas.microsoft.com/office/drawing/2014/main" id="{23D3689A-49FA-49E9-A1C8-B6DB5BBD1F30}"/>
              </a:ext>
            </a:extLst>
          </p:cNvPr>
          <p:cNvSpPr/>
          <p:nvPr/>
        </p:nvSpPr>
        <p:spPr>
          <a:xfrm rot="20401014">
            <a:off x="2823766" y="3099428"/>
            <a:ext cx="1061164" cy="571570"/>
          </a:xfrm>
          <a:prstGeom prst="arc">
            <a:avLst/>
          </a:prstGeom>
          <a:ln w="38100">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Arc 41">
            <a:extLst>
              <a:ext uri="{FF2B5EF4-FFF2-40B4-BE49-F238E27FC236}">
                <a16:creationId xmlns:a16="http://schemas.microsoft.com/office/drawing/2014/main" id="{5B0E5E86-92EA-499B-9DEA-9CAB01EA2B74}"/>
              </a:ext>
            </a:extLst>
          </p:cNvPr>
          <p:cNvSpPr/>
          <p:nvPr/>
        </p:nvSpPr>
        <p:spPr>
          <a:xfrm flipH="1">
            <a:off x="5421955" y="2882813"/>
            <a:ext cx="991452" cy="571570"/>
          </a:xfrm>
          <a:prstGeom prst="arc">
            <a:avLst/>
          </a:prstGeom>
          <a:ln w="38100">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4" name="Arc 43">
            <a:extLst>
              <a:ext uri="{FF2B5EF4-FFF2-40B4-BE49-F238E27FC236}">
                <a16:creationId xmlns:a16="http://schemas.microsoft.com/office/drawing/2014/main" id="{31296A71-E6B4-4278-96F3-E62523138955}"/>
              </a:ext>
            </a:extLst>
          </p:cNvPr>
          <p:cNvSpPr/>
          <p:nvPr/>
        </p:nvSpPr>
        <p:spPr>
          <a:xfrm flipH="1">
            <a:off x="3711887" y="4086944"/>
            <a:ext cx="991452" cy="571570"/>
          </a:xfrm>
          <a:prstGeom prst="arc">
            <a:avLst/>
          </a:prstGeom>
          <a:ln w="34925">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6" name="Arc 45">
            <a:extLst>
              <a:ext uri="{FF2B5EF4-FFF2-40B4-BE49-F238E27FC236}">
                <a16:creationId xmlns:a16="http://schemas.microsoft.com/office/drawing/2014/main" id="{8776585F-4043-45D5-B2C4-C0A370C7A6BF}"/>
              </a:ext>
            </a:extLst>
          </p:cNvPr>
          <p:cNvSpPr/>
          <p:nvPr/>
        </p:nvSpPr>
        <p:spPr>
          <a:xfrm rot="2980040" flipH="1">
            <a:off x="5240882" y="3351947"/>
            <a:ext cx="991452" cy="571570"/>
          </a:xfrm>
          <a:prstGeom prst="arc">
            <a:avLst/>
          </a:prstGeom>
          <a:ln w="38100">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Arc 47">
            <a:extLst>
              <a:ext uri="{FF2B5EF4-FFF2-40B4-BE49-F238E27FC236}">
                <a16:creationId xmlns:a16="http://schemas.microsoft.com/office/drawing/2014/main" id="{7AAF7139-4431-4D88-9AEA-B3F8FC77EE70}"/>
              </a:ext>
            </a:extLst>
          </p:cNvPr>
          <p:cNvSpPr/>
          <p:nvPr/>
        </p:nvSpPr>
        <p:spPr>
          <a:xfrm rot="2012146" flipH="1">
            <a:off x="5079578" y="4079689"/>
            <a:ext cx="991452" cy="571570"/>
          </a:xfrm>
          <a:prstGeom prst="arc">
            <a:avLst/>
          </a:prstGeom>
          <a:ln w="38100">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0" name="Arc 49">
            <a:extLst>
              <a:ext uri="{FF2B5EF4-FFF2-40B4-BE49-F238E27FC236}">
                <a16:creationId xmlns:a16="http://schemas.microsoft.com/office/drawing/2014/main" id="{735BD69A-D83F-4DAE-8F14-7DB650282B10}"/>
              </a:ext>
            </a:extLst>
          </p:cNvPr>
          <p:cNvSpPr/>
          <p:nvPr/>
        </p:nvSpPr>
        <p:spPr>
          <a:xfrm flipH="1">
            <a:off x="5154945" y="3741139"/>
            <a:ext cx="991452" cy="571570"/>
          </a:xfrm>
          <a:prstGeom prst="arc">
            <a:avLst/>
          </a:prstGeom>
          <a:ln w="41275">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2" name="Arc 51">
            <a:extLst>
              <a:ext uri="{FF2B5EF4-FFF2-40B4-BE49-F238E27FC236}">
                <a16:creationId xmlns:a16="http://schemas.microsoft.com/office/drawing/2014/main" id="{46E6B126-F3FF-4195-8959-E3C793D7C02C}"/>
              </a:ext>
            </a:extLst>
          </p:cNvPr>
          <p:cNvSpPr/>
          <p:nvPr/>
        </p:nvSpPr>
        <p:spPr>
          <a:xfrm flipH="1">
            <a:off x="3256074" y="3234081"/>
            <a:ext cx="991452" cy="571570"/>
          </a:xfrm>
          <a:prstGeom prst="arc">
            <a:avLst/>
          </a:prstGeom>
          <a:ln w="38100">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4043271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500"/>
                                        <p:tgtEl>
                                          <p:spTgt spid="25"/>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500"/>
                                        <p:tgtEl>
                                          <p:spTgt spid="3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500"/>
                                        <p:tgtEl>
                                          <p:spTgt spid="15"/>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500"/>
                                        <p:tgtEl>
                                          <p:spTgt spid="14"/>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fade">
                                      <p:cBhvr>
                                        <p:cTn id="73" dur="500"/>
                                        <p:tgtEl>
                                          <p:spTgt spid="52"/>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500"/>
                                        <p:tgtEl>
                                          <p:spTgt spid="38"/>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46"/>
                                        </p:tgtEl>
                                        <p:attrNameLst>
                                          <p:attrName>style.visibility</p:attrName>
                                        </p:attrNameLst>
                                      </p:cBhvr>
                                      <p:to>
                                        <p:strVal val="visible"/>
                                      </p:to>
                                    </p:set>
                                    <p:animEffect transition="in" filter="fade">
                                      <p:cBhvr>
                                        <p:cTn id="88" dur="500"/>
                                        <p:tgtEl>
                                          <p:spTgt spid="46"/>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fade">
                                      <p:cBhvr>
                                        <p:cTn id="93" dur="500"/>
                                        <p:tgtEl>
                                          <p:spTgt spid="36"/>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44"/>
                                        </p:tgtEl>
                                        <p:attrNameLst>
                                          <p:attrName>style.visibility</p:attrName>
                                        </p:attrNameLst>
                                      </p:cBhvr>
                                      <p:to>
                                        <p:strVal val="visible"/>
                                      </p:to>
                                    </p:set>
                                    <p:animEffect transition="in" filter="fade">
                                      <p:cBhvr>
                                        <p:cTn id="98" dur="500"/>
                                        <p:tgtEl>
                                          <p:spTgt spid="44"/>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50"/>
                                        </p:tgtEl>
                                        <p:attrNameLst>
                                          <p:attrName>style.visibility</p:attrName>
                                        </p:attrNameLst>
                                      </p:cBhvr>
                                      <p:to>
                                        <p:strVal val="visible"/>
                                      </p:to>
                                    </p:set>
                                    <p:animEffect transition="in" filter="fade">
                                      <p:cBhvr>
                                        <p:cTn id="103" dur="500"/>
                                        <p:tgtEl>
                                          <p:spTgt spid="50"/>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48"/>
                                        </p:tgtEl>
                                        <p:attrNameLst>
                                          <p:attrName>style.visibility</p:attrName>
                                        </p:attrNameLst>
                                      </p:cBhvr>
                                      <p:to>
                                        <p:strVal val="visible"/>
                                      </p:to>
                                    </p:set>
                                    <p:animEffect transition="in" filter="fade">
                                      <p:cBhvr>
                                        <p:cTn id="10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9" grpId="0" animBg="1"/>
      <p:bldP spid="20" grpId="0"/>
      <p:bldP spid="22" grpId="0"/>
      <p:bldP spid="30" grpId="0"/>
      <p:bldP spid="33" grpId="0"/>
      <p:bldP spid="34" grpId="0" animBg="1"/>
      <p:bldP spid="36" grpId="0" animBg="1"/>
      <p:bldP spid="38" grpId="0" animBg="1"/>
      <p:bldP spid="42" grpId="0" animBg="1"/>
      <p:bldP spid="44" grpId="0" animBg="1"/>
      <p:bldP spid="46" grpId="0" animBg="1"/>
      <p:bldP spid="48" grpId="0" animBg="1"/>
      <p:bldP spid="50" grpId="0" animBg="1"/>
      <p:bldP spid="5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C9723-5EAD-43EC-8DFA-F64E88C5F0C6}"/>
              </a:ext>
            </a:extLst>
          </p:cNvPr>
          <p:cNvSpPr>
            <a:spLocks noGrp="1"/>
          </p:cNvSpPr>
          <p:nvPr>
            <p:ph type="title"/>
          </p:nvPr>
        </p:nvSpPr>
        <p:spPr/>
        <p:txBody>
          <a:bodyPr/>
          <a:lstStyle/>
          <a:p>
            <a:r>
              <a:rPr lang="en-GB" dirty="0"/>
              <a:t>Creativity &amp; its Role in Innovation</a:t>
            </a:r>
          </a:p>
        </p:txBody>
      </p:sp>
      <p:sp>
        <p:nvSpPr>
          <p:cNvPr id="3" name="Content Placeholder 2">
            <a:extLst>
              <a:ext uri="{FF2B5EF4-FFF2-40B4-BE49-F238E27FC236}">
                <a16:creationId xmlns:a16="http://schemas.microsoft.com/office/drawing/2014/main" id="{02CC51E9-BCF4-41A3-A892-67F605550CCD}"/>
              </a:ext>
            </a:extLst>
          </p:cNvPr>
          <p:cNvSpPr>
            <a:spLocks noGrp="1"/>
          </p:cNvSpPr>
          <p:nvPr>
            <p:ph idx="1"/>
          </p:nvPr>
        </p:nvSpPr>
        <p:spPr>
          <a:xfrm>
            <a:off x="628650" y="1539875"/>
            <a:ext cx="7886700" cy="3508375"/>
          </a:xfrm>
        </p:spPr>
        <p:txBody>
          <a:bodyPr/>
          <a:lstStyle/>
          <a:p>
            <a:pPr marL="0" indent="0">
              <a:buNone/>
            </a:pPr>
            <a:r>
              <a:rPr lang="en-GB" dirty="0">
                <a:solidFill>
                  <a:srgbClr val="0000FF"/>
                </a:solidFill>
              </a:rPr>
              <a:t>Creativity also plays a significant part in helping to refine those ideas that are to be implemented, by providing the energy and insights to modify, refine, adapt, synthesise, flex, in order to ensure that value is derived from the innovation process.</a:t>
            </a:r>
          </a:p>
          <a:p>
            <a:pPr marL="0" indent="0">
              <a:buNone/>
            </a:pPr>
            <a:r>
              <a:rPr lang="en-GB" dirty="0">
                <a:solidFill>
                  <a:srgbClr val="7030A0"/>
                </a:solidFill>
              </a:rPr>
              <a:t>In other words, creativity doesn’t stop with the idea generation, it is utilised throughout the innovation process.</a:t>
            </a:r>
          </a:p>
        </p:txBody>
      </p:sp>
    </p:spTree>
    <p:extLst>
      <p:ext uri="{BB962C8B-B14F-4D97-AF65-F5344CB8AC3E}">
        <p14:creationId xmlns:p14="http://schemas.microsoft.com/office/powerpoint/2010/main" val="4041607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DC153-DD5A-4BB2-89A3-A967DA4CE976}"/>
              </a:ext>
            </a:extLst>
          </p:cNvPr>
          <p:cNvSpPr>
            <a:spLocks noGrp="1"/>
          </p:cNvSpPr>
          <p:nvPr>
            <p:ph type="title"/>
          </p:nvPr>
        </p:nvSpPr>
        <p:spPr>
          <a:xfrm>
            <a:off x="628650" y="69851"/>
            <a:ext cx="7886700" cy="958850"/>
          </a:xfrm>
        </p:spPr>
        <p:txBody>
          <a:bodyPr/>
          <a:lstStyle/>
          <a:p>
            <a:pPr algn="ctr"/>
            <a:r>
              <a:rPr lang="en-GB" sz="4000" dirty="0"/>
              <a:t>Important!  The Ideas That Are </a:t>
            </a:r>
            <a:r>
              <a:rPr lang="en-GB" sz="4000" i="1" dirty="0"/>
              <a:t>Rejected</a:t>
            </a:r>
            <a:r>
              <a:rPr lang="en-GB" sz="4000" dirty="0"/>
              <a:t>…</a:t>
            </a:r>
          </a:p>
        </p:txBody>
      </p:sp>
      <p:sp>
        <p:nvSpPr>
          <p:cNvPr id="3" name="Content Placeholder 2">
            <a:extLst>
              <a:ext uri="{FF2B5EF4-FFF2-40B4-BE49-F238E27FC236}">
                <a16:creationId xmlns:a16="http://schemas.microsoft.com/office/drawing/2014/main" id="{A1628393-B7AE-4CC3-969F-52B518CC159F}"/>
              </a:ext>
            </a:extLst>
          </p:cNvPr>
          <p:cNvSpPr>
            <a:spLocks noGrp="1"/>
          </p:cNvSpPr>
          <p:nvPr>
            <p:ph idx="1"/>
          </p:nvPr>
        </p:nvSpPr>
        <p:spPr>
          <a:xfrm>
            <a:off x="123825" y="1253331"/>
            <a:ext cx="7229475" cy="4351338"/>
          </a:xfrm>
        </p:spPr>
        <p:txBody>
          <a:bodyPr/>
          <a:lstStyle/>
          <a:p>
            <a:r>
              <a:rPr lang="en-GB" dirty="0">
                <a:solidFill>
                  <a:srgbClr val="0000FF"/>
                </a:solidFill>
              </a:rPr>
              <a:t>Why might they be rejected?</a:t>
            </a:r>
          </a:p>
          <a:p>
            <a:pPr lvl="3"/>
            <a:r>
              <a:rPr lang="en-GB" dirty="0">
                <a:solidFill>
                  <a:srgbClr val="0000FF"/>
                </a:solidFill>
              </a:rPr>
              <a:t>Cost</a:t>
            </a:r>
          </a:p>
          <a:p>
            <a:pPr lvl="3"/>
            <a:r>
              <a:rPr lang="en-GB" dirty="0">
                <a:solidFill>
                  <a:srgbClr val="0000FF"/>
                </a:solidFill>
              </a:rPr>
              <a:t>Practicality/</a:t>
            </a:r>
            <a:r>
              <a:rPr lang="en-GB" dirty="0" err="1">
                <a:solidFill>
                  <a:srgbClr val="0000FF"/>
                </a:solidFill>
              </a:rPr>
              <a:t>ies</a:t>
            </a:r>
            <a:endParaRPr lang="en-GB" dirty="0">
              <a:solidFill>
                <a:srgbClr val="0000FF"/>
              </a:solidFill>
            </a:endParaRPr>
          </a:p>
          <a:p>
            <a:pPr lvl="3"/>
            <a:r>
              <a:rPr lang="en-GB" dirty="0">
                <a:solidFill>
                  <a:srgbClr val="0000FF"/>
                </a:solidFill>
              </a:rPr>
              <a:t>Ethical/Moral/Legal</a:t>
            </a:r>
          </a:p>
          <a:p>
            <a:pPr lvl="3"/>
            <a:r>
              <a:rPr lang="en-GB" dirty="0">
                <a:solidFill>
                  <a:srgbClr val="0000FF"/>
                </a:solidFill>
              </a:rPr>
              <a:t>Values/Beliefs</a:t>
            </a:r>
          </a:p>
          <a:p>
            <a:pPr lvl="3"/>
            <a:r>
              <a:rPr lang="en-GB" dirty="0">
                <a:solidFill>
                  <a:srgbClr val="0000FF"/>
                </a:solidFill>
              </a:rPr>
              <a:t>Technology</a:t>
            </a:r>
          </a:p>
          <a:p>
            <a:pPr lvl="3"/>
            <a:r>
              <a:rPr lang="en-GB" dirty="0">
                <a:solidFill>
                  <a:srgbClr val="0000FF"/>
                </a:solidFill>
              </a:rPr>
              <a:t>Resources</a:t>
            </a:r>
          </a:p>
          <a:p>
            <a:pPr lvl="3"/>
            <a:r>
              <a:rPr lang="en-GB" dirty="0">
                <a:solidFill>
                  <a:srgbClr val="0000FF"/>
                </a:solidFill>
              </a:rPr>
              <a:t>Logistics, etc.</a:t>
            </a:r>
          </a:p>
          <a:p>
            <a:r>
              <a:rPr lang="en-GB" dirty="0">
                <a:solidFill>
                  <a:srgbClr val="002060"/>
                </a:solidFill>
              </a:rPr>
              <a:t>What to do with them?</a:t>
            </a:r>
          </a:p>
          <a:p>
            <a:pPr lvl="3"/>
            <a:r>
              <a:rPr lang="en-GB" dirty="0">
                <a:solidFill>
                  <a:srgbClr val="002060"/>
                </a:solidFill>
              </a:rPr>
              <a:t>Knowledge Assets – manage them, review them, rework, refine, store, protect?</a:t>
            </a:r>
          </a:p>
          <a:p>
            <a:pPr lvl="3"/>
            <a:r>
              <a:rPr lang="en-GB" i="1" dirty="0">
                <a:solidFill>
                  <a:srgbClr val="002060"/>
                </a:solidFill>
              </a:rPr>
              <a:t>Idea Bank</a:t>
            </a:r>
          </a:p>
          <a:p>
            <a:pPr lvl="3"/>
            <a:r>
              <a:rPr lang="en-GB" i="1" dirty="0">
                <a:solidFill>
                  <a:srgbClr val="002060"/>
                </a:solidFill>
              </a:rPr>
              <a:t>Review </a:t>
            </a:r>
            <a:r>
              <a:rPr lang="en-GB" dirty="0">
                <a:solidFill>
                  <a:srgbClr val="002060"/>
                </a:solidFill>
              </a:rPr>
              <a:t>your assets regularly</a:t>
            </a:r>
          </a:p>
        </p:txBody>
      </p:sp>
      <p:pic>
        <p:nvPicPr>
          <p:cNvPr id="4" name="Picture 3">
            <a:extLst>
              <a:ext uri="{FF2B5EF4-FFF2-40B4-BE49-F238E27FC236}">
                <a16:creationId xmlns:a16="http://schemas.microsoft.com/office/drawing/2014/main" id="{CC21ADAD-88B8-4680-8796-1E3F075F323F}"/>
              </a:ext>
            </a:extLst>
          </p:cNvPr>
          <p:cNvPicPr>
            <a:picLocks noChangeAspect="1"/>
          </p:cNvPicPr>
          <p:nvPr/>
        </p:nvPicPr>
        <p:blipFill>
          <a:blip r:embed="rId2"/>
          <a:stretch>
            <a:fillRect/>
          </a:stretch>
        </p:blipFill>
        <p:spPr>
          <a:xfrm>
            <a:off x="6027617" y="1323975"/>
            <a:ext cx="2854445" cy="2528887"/>
          </a:xfrm>
          <a:prstGeom prst="rect">
            <a:avLst/>
          </a:prstGeom>
        </p:spPr>
      </p:pic>
    </p:spTree>
    <p:extLst>
      <p:ext uri="{BB962C8B-B14F-4D97-AF65-F5344CB8AC3E}">
        <p14:creationId xmlns:p14="http://schemas.microsoft.com/office/powerpoint/2010/main" val="4062749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fade">
                                      <p:cBhvr>
                                        <p:cTn id="6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BA952-5025-458D-A599-946327701A39}"/>
              </a:ext>
            </a:extLst>
          </p:cNvPr>
          <p:cNvSpPr>
            <a:spLocks noGrp="1"/>
          </p:cNvSpPr>
          <p:nvPr>
            <p:ph type="title"/>
          </p:nvPr>
        </p:nvSpPr>
        <p:spPr>
          <a:xfrm>
            <a:off x="628650" y="174626"/>
            <a:ext cx="7886700" cy="1016000"/>
          </a:xfrm>
        </p:spPr>
        <p:txBody>
          <a:bodyPr/>
          <a:lstStyle/>
          <a:p>
            <a:pPr algn="ctr"/>
            <a:r>
              <a:rPr lang="en-GB" dirty="0"/>
              <a:t>Feedback to Originators</a:t>
            </a:r>
          </a:p>
        </p:txBody>
      </p:sp>
      <p:sp>
        <p:nvSpPr>
          <p:cNvPr id="3" name="Content Placeholder 2">
            <a:extLst>
              <a:ext uri="{FF2B5EF4-FFF2-40B4-BE49-F238E27FC236}">
                <a16:creationId xmlns:a16="http://schemas.microsoft.com/office/drawing/2014/main" id="{AF9D6216-2E9A-40E6-9AA4-BAD05A212352}"/>
              </a:ext>
            </a:extLst>
          </p:cNvPr>
          <p:cNvSpPr>
            <a:spLocks noGrp="1"/>
          </p:cNvSpPr>
          <p:nvPr>
            <p:ph idx="1"/>
          </p:nvPr>
        </p:nvSpPr>
        <p:spPr/>
        <p:txBody>
          <a:bodyPr/>
          <a:lstStyle/>
          <a:p>
            <a:r>
              <a:rPr lang="en-GB" dirty="0"/>
              <a:t>Why bother doing this?  Why feedback to the originators of ideas?</a:t>
            </a:r>
          </a:p>
          <a:p>
            <a:pPr marL="0" indent="0">
              <a:buNone/>
            </a:pPr>
            <a:r>
              <a:rPr lang="en-GB" dirty="0"/>
              <a:t>And…</a:t>
            </a:r>
          </a:p>
          <a:p>
            <a:r>
              <a:rPr lang="en-GB" dirty="0"/>
              <a:t>What should you say?</a:t>
            </a:r>
          </a:p>
          <a:p>
            <a:pPr marL="0" indent="0">
              <a:buNone/>
            </a:pPr>
            <a:endParaRPr lang="en-GB" dirty="0"/>
          </a:p>
        </p:txBody>
      </p:sp>
      <p:sp>
        <p:nvSpPr>
          <p:cNvPr id="4" name="TextBox 3">
            <a:extLst>
              <a:ext uri="{FF2B5EF4-FFF2-40B4-BE49-F238E27FC236}">
                <a16:creationId xmlns:a16="http://schemas.microsoft.com/office/drawing/2014/main" id="{F26924EB-979E-49B9-A405-79CBA69E9E36}"/>
              </a:ext>
            </a:extLst>
          </p:cNvPr>
          <p:cNvSpPr txBox="1"/>
          <p:nvPr/>
        </p:nvSpPr>
        <p:spPr>
          <a:xfrm>
            <a:off x="822526" y="4176424"/>
            <a:ext cx="1930337" cy="584775"/>
          </a:xfrm>
          <a:prstGeom prst="rect">
            <a:avLst/>
          </a:prstGeom>
          <a:noFill/>
        </p:spPr>
        <p:txBody>
          <a:bodyPr wrap="none" rtlCol="0">
            <a:spAutoFit/>
          </a:bodyPr>
          <a:lstStyle/>
          <a:p>
            <a:r>
              <a:rPr lang="en-GB" sz="3200" dirty="0">
                <a:solidFill>
                  <a:srgbClr val="0000FF"/>
                </a:solidFill>
              </a:rPr>
              <a:t>Discussion</a:t>
            </a:r>
          </a:p>
        </p:txBody>
      </p:sp>
      <p:pic>
        <p:nvPicPr>
          <p:cNvPr id="6" name="Picture 5" descr="A group of people sitting at a table&#10;&#10;Description automatically generated">
            <a:extLst>
              <a:ext uri="{FF2B5EF4-FFF2-40B4-BE49-F238E27FC236}">
                <a16:creationId xmlns:a16="http://schemas.microsoft.com/office/drawing/2014/main" id="{01ABF3BA-9215-41F8-823F-A22A5F41F93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31703" y="2921159"/>
            <a:ext cx="3212297" cy="2160270"/>
          </a:xfrm>
          <a:prstGeom prst="rect">
            <a:avLst/>
          </a:prstGeom>
        </p:spPr>
      </p:pic>
    </p:spTree>
    <p:extLst>
      <p:ext uri="{BB962C8B-B14F-4D97-AF65-F5344CB8AC3E}">
        <p14:creationId xmlns:p14="http://schemas.microsoft.com/office/powerpoint/2010/main" val="2180817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Effect transition="in" filter="fade">
                                      <p:cBhvr>
                                        <p:cTn id="2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itting at a table&#10;&#10;Description automatically generated">
            <a:extLst>
              <a:ext uri="{FF2B5EF4-FFF2-40B4-BE49-F238E27FC236}">
                <a16:creationId xmlns:a16="http://schemas.microsoft.com/office/drawing/2014/main" id="{ED4A7AE2-0730-4FA7-AAE3-A9B2C9F7C3F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62725" y="-1"/>
            <a:ext cx="2581275" cy="1712247"/>
          </a:xfrm>
          <a:prstGeom prst="rect">
            <a:avLst/>
          </a:prstGeom>
        </p:spPr>
      </p:pic>
      <p:sp>
        <p:nvSpPr>
          <p:cNvPr id="2" name="Title 1">
            <a:extLst>
              <a:ext uri="{FF2B5EF4-FFF2-40B4-BE49-F238E27FC236}">
                <a16:creationId xmlns:a16="http://schemas.microsoft.com/office/drawing/2014/main" id="{22DEB19A-179D-4F67-A50F-DF3EF9E6C4CF}"/>
              </a:ext>
            </a:extLst>
          </p:cNvPr>
          <p:cNvSpPr>
            <a:spLocks noGrp="1"/>
          </p:cNvSpPr>
          <p:nvPr>
            <p:ph type="title"/>
          </p:nvPr>
        </p:nvSpPr>
        <p:spPr>
          <a:xfrm>
            <a:off x="466725" y="88900"/>
            <a:ext cx="6248400" cy="835025"/>
          </a:xfrm>
        </p:spPr>
        <p:txBody>
          <a:bodyPr/>
          <a:lstStyle/>
          <a:p>
            <a:pPr algn="ctr"/>
            <a:r>
              <a:rPr lang="en-GB" dirty="0"/>
              <a:t>Feedback to Originators</a:t>
            </a:r>
          </a:p>
        </p:txBody>
      </p:sp>
      <p:sp>
        <p:nvSpPr>
          <p:cNvPr id="3" name="Content Placeholder 2">
            <a:extLst>
              <a:ext uri="{FF2B5EF4-FFF2-40B4-BE49-F238E27FC236}">
                <a16:creationId xmlns:a16="http://schemas.microsoft.com/office/drawing/2014/main" id="{D0718064-43F2-4275-94D6-AA5A35C8392E}"/>
              </a:ext>
            </a:extLst>
          </p:cNvPr>
          <p:cNvSpPr>
            <a:spLocks noGrp="1"/>
          </p:cNvSpPr>
          <p:nvPr>
            <p:ph idx="1"/>
          </p:nvPr>
        </p:nvSpPr>
        <p:spPr>
          <a:xfrm>
            <a:off x="324352" y="1571091"/>
            <a:ext cx="7886700" cy="3984625"/>
          </a:xfrm>
        </p:spPr>
        <p:txBody>
          <a:bodyPr/>
          <a:lstStyle/>
          <a:p>
            <a:r>
              <a:rPr lang="en-GB" sz="2600" b="1" i="1" u="sng" dirty="0"/>
              <a:t>Why?</a:t>
            </a:r>
          </a:p>
          <a:p>
            <a:pPr>
              <a:buFont typeface="Wingdings" panose="05000000000000000000" pitchFamily="2" charset="2"/>
              <a:buChar char="ü"/>
            </a:pPr>
            <a:r>
              <a:rPr lang="en-GB" sz="2600" dirty="0"/>
              <a:t>To minimise negative emotions – resentment, anger, envy, disappointment, </a:t>
            </a:r>
          </a:p>
          <a:p>
            <a:pPr>
              <a:buFont typeface="Wingdings" panose="05000000000000000000" pitchFamily="2" charset="2"/>
              <a:buChar char="ü"/>
            </a:pPr>
            <a:r>
              <a:rPr lang="en-GB" sz="2600" dirty="0"/>
              <a:t>Reasons for </a:t>
            </a:r>
            <a:r>
              <a:rPr lang="en-GB" sz="2600" i="1" dirty="0"/>
              <a:t>not adopting them </a:t>
            </a:r>
            <a:r>
              <a:rPr lang="en-GB" sz="2600" dirty="0"/>
              <a:t>– </a:t>
            </a:r>
            <a:r>
              <a:rPr lang="en-GB" sz="2600" u="sng" dirty="0"/>
              <a:t>clear rationale</a:t>
            </a:r>
            <a:r>
              <a:rPr lang="en-GB" sz="2600" dirty="0"/>
              <a:t>…it’s a learning opportunity…</a:t>
            </a:r>
            <a:r>
              <a:rPr lang="en-GB" sz="2600" i="1" u="sng" dirty="0"/>
              <a:t>not irrational dismissal</a:t>
            </a:r>
            <a:r>
              <a:rPr lang="en-GB" sz="2600" dirty="0"/>
              <a:t>!</a:t>
            </a:r>
          </a:p>
          <a:p>
            <a:pPr>
              <a:buFont typeface="Wingdings" panose="05000000000000000000" pitchFamily="2" charset="2"/>
              <a:buChar char="ü"/>
            </a:pPr>
            <a:r>
              <a:rPr lang="en-GB" sz="2600" dirty="0"/>
              <a:t>Idea has not gone away...it’s in the </a:t>
            </a:r>
            <a:r>
              <a:rPr lang="en-GB" sz="2600" i="1" dirty="0"/>
              <a:t>bank</a:t>
            </a:r>
            <a:r>
              <a:rPr lang="en-GB" sz="2600" dirty="0"/>
              <a:t>.</a:t>
            </a:r>
          </a:p>
          <a:p>
            <a:pPr>
              <a:buFont typeface="Wingdings" panose="05000000000000000000" pitchFamily="2" charset="2"/>
              <a:buChar char="ü"/>
            </a:pPr>
            <a:r>
              <a:rPr lang="en-GB" sz="2600" dirty="0"/>
              <a:t>Recognition….of effort, engagement, intent, positives</a:t>
            </a:r>
          </a:p>
          <a:p>
            <a:pPr>
              <a:buFont typeface="Wingdings" panose="05000000000000000000" pitchFamily="2" charset="2"/>
              <a:buChar char="ü"/>
            </a:pPr>
            <a:r>
              <a:rPr lang="en-GB" sz="2600" dirty="0"/>
              <a:t>Encouragement to revisit, review, refine, resubmit</a:t>
            </a:r>
          </a:p>
          <a:p>
            <a:pPr>
              <a:buFont typeface="Wingdings" panose="05000000000000000000" pitchFamily="2" charset="2"/>
              <a:buChar char="ü"/>
            </a:pPr>
            <a:r>
              <a:rPr lang="en-GB" sz="2600" dirty="0"/>
              <a:t>Encouragement to </a:t>
            </a:r>
            <a:r>
              <a:rPr lang="en-GB" sz="2600" i="1" dirty="0"/>
              <a:t>keep the ideas coming!</a:t>
            </a:r>
          </a:p>
          <a:p>
            <a:endParaRPr lang="en-GB" sz="2600" dirty="0"/>
          </a:p>
        </p:txBody>
      </p:sp>
    </p:spTree>
    <p:extLst>
      <p:ext uri="{BB962C8B-B14F-4D97-AF65-F5344CB8AC3E}">
        <p14:creationId xmlns:p14="http://schemas.microsoft.com/office/powerpoint/2010/main" val="1511837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EDEE6-9838-4F9F-B426-442FF927E137}"/>
              </a:ext>
            </a:extLst>
          </p:cNvPr>
          <p:cNvSpPr>
            <a:spLocks noGrp="1"/>
          </p:cNvSpPr>
          <p:nvPr>
            <p:ph type="title"/>
          </p:nvPr>
        </p:nvSpPr>
        <p:spPr>
          <a:xfrm>
            <a:off x="628650" y="365126"/>
            <a:ext cx="7886700" cy="863600"/>
          </a:xfrm>
        </p:spPr>
        <p:txBody>
          <a:bodyPr/>
          <a:lstStyle/>
          <a:p>
            <a:pPr algn="ctr"/>
            <a:r>
              <a:rPr lang="en-GB" dirty="0"/>
              <a:t>Creativity &amp; Innovation</a:t>
            </a:r>
          </a:p>
        </p:txBody>
      </p:sp>
      <p:sp>
        <p:nvSpPr>
          <p:cNvPr id="3" name="Content Placeholder 2">
            <a:extLst>
              <a:ext uri="{FF2B5EF4-FFF2-40B4-BE49-F238E27FC236}">
                <a16:creationId xmlns:a16="http://schemas.microsoft.com/office/drawing/2014/main" id="{55EDF18E-342E-49AA-977E-75F9AFAB259E}"/>
              </a:ext>
            </a:extLst>
          </p:cNvPr>
          <p:cNvSpPr>
            <a:spLocks noGrp="1"/>
          </p:cNvSpPr>
          <p:nvPr>
            <p:ph idx="1"/>
          </p:nvPr>
        </p:nvSpPr>
        <p:spPr>
          <a:xfrm>
            <a:off x="847725" y="1253331"/>
            <a:ext cx="7886700" cy="4351338"/>
          </a:xfrm>
        </p:spPr>
        <p:txBody>
          <a:bodyPr/>
          <a:lstStyle/>
          <a:p>
            <a:r>
              <a:rPr lang="en-GB" b="1" dirty="0">
                <a:solidFill>
                  <a:srgbClr val="0000FF"/>
                </a:solidFill>
              </a:rPr>
              <a:t>Innovation = Creativity x Risk Taking</a:t>
            </a:r>
          </a:p>
          <a:p>
            <a:pPr marL="0" indent="0">
              <a:buNone/>
            </a:pPr>
            <a:r>
              <a:rPr lang="en-GB" dirty="0"/>
              <a:t>If we think of innovation as the act of introducing something new, then the </a:t>
            </a:r>
            <a:r>
              <a:rPr lang="en-GB" i="1" dirty="0"/>
              <a:t>something new </a:t>
            </a:r>
            <a:r>
              <a:rPr lang="en-GB" dirty="0"/>
              <a:t>has its origins in creativity.</a:t>
            </a:r>
          </a:p>
          <a:p>
            <a:pPr marL="0" indent="0">
              <a:buNone/>
            </a:pPr>
            <a:endParaRPr lang="en-GB" dirty="0"/>
          </a:p>
          <a:p>
            <a:pPr marL="0" indent="0">
              <a:buNone/>
            </a:pPr>
            <a:r>
              <a:rPr lang="en-GB" dirty="0"/>
              <a:t>‘Foster and Kaplan (2001) say, “The underlying element in all innovation is creativity.  Only by understanding creativity can one grapple with what is needed for sustained performance”.’ </a:t>
            </a:r>
          </a:p>
          <a:p>
            <a:pPr marL="0" indent="0">
              <a:buNone/>
            </a:pPr>
            <a:r>
              <a:rPr lang="en-GB" dirty="0"/>
              <a:t>	(Byrd, J. &amp; Lockwood Brown, Paul, 2003. p.12)</a:t>
            </a:r>
          </a:p>
        </p:txBody>
      </p:sp>
    </p:spTree>
    <p:extLst>
      <p:ext uri="{BB962C8B-B14F-4D97-AF65-F5344CB8AC3E}">
        <p14:creationId xmlns:p14="http://schemas.microsoft.com/office/powerpoint/2010/main" val="2577072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3628B-2D77-4DAF-8ED5-798EBE105C25}"/>
              </a:ext>
            </a:extLst>
          </p:cNvPr>
          <p:cNvSpPr>
            <a:spLocks noGrp="1"/>
          </p:cNvSpPr>
          <p:nvPr>
            <p:ph type="title"/>
          </p:nvPr>
        </p:nvSpPr>
        <p:spPr>
          <a:xfrm>
            <a:off x="628650" y="365126"/>
            <a:ext cx="7886700" cy="768350"/>
          </a:xfrm>
        </p:spPr>
        <p:txBody>
          <a:bodyPr/>
          <a:lstStyle/>
          <a:p>
            <a:pPr algn="ctr"/>
            <a:r>
              <a:rPr lang="en-GB" dirty="0"/>
              <a:t>Risk Taking and Innovation</a:t>
            </a:r>
          </a:p>
        </p:txBody>
      </p:sp>
      <p:sp>
        <p:nvSpPr>
          <p:cNvPr id="3" name="Content Placeholder 2">
            <a:extLst>
              <a:ext uri="{FF2B5EF4-FFF2-40B4-BE49-F238E27FC236}">
                <a16:creationId xmlns:a16="http://schemas.microsoft.com/office/drawing/2014/main" id="{B3DDE49C-25DD-407A-A0D7-0E597EAEC67B}"/>
              </a:ext>
            </a:extLst>
          </p:cNvPr>
          <p:cNvSpPr>
            <a:spLocks noGrp="1"/>
          </p:cNvSpPr>
          <p:nvPr>
            <p:ph idx="1"/>
          </p:nvPr>
        </p:nvSpPr>
        <p:spPr>
          <a:xfrm>
            <a:off x="-1" y="1016000"/>
            <a:ext cx="9020175" cy="3956050"/>
          </a:xfrm>
        </p:spPr>
        <p:txBody>
          <a:bodyPr/>
          <a:lstStyle/>
          <a:p>
            <a:r>
              <a:rPr lang="en-GB" dirty="0">
                <a:solidFill>
                  <a:srgbClr val="0000FF"/>
                </a:solidFill>
              </a:rPr>
              <a:t>The 2</a:t>
            </a:r>
            <a:r>
              <a:rPr lang="en-GB" baseline="30000" dirty="0">
                <a:solidFill>
                  <a:srgbClr val="0000FF"/>
                </a:solidFill>
              </a:rPr>
              <a:t>nd</a:t>
            </a:r>
            <a:r>
              <a:rPr lang="en-GB" dirty="0">
                <a:solidFill>
                  <a:srgbClr val="0000FF"/>
                </a:solidFill>
              </a:rPr>
              <a:t> component of innovation is </a:t>
            </a:r>
            <a:r>
              <a:rPr lang="en-GB" b="1" i="1" dirty="0">
                <a:solidFill>
                  <a:srgbClr val="0000FF"/>
                </a:solidFill>
              </a:rPr>
              <a:t>risk taking </a:t>
            </a:r>
            <a:r>
              <a:rPr lang="en-GB" dirty="0">
                <a:solidFill>
                  <a:srgbClr val="0000FF"/>
                </a:solidFill>
              </a:rPr>
              <a:t>(</a:t>
            </a:r>
            <a:r>
              <a:rPr lang="en-GB" u="sng" dirty="0">
                <a:solidFill>
                  <a:srgbClr val="0000FF"/>
                </a:solidFill>
              </a:rPr>
              <a:t>not</a:t>
            </a:r>
            <a:r>
              <a:rPr lang="en-GB" dirty="0">
                <a:solidFill>
                  <a:srgbClr val="0000FF"/>
                </a:solidFill>
              </a:rPr>
              <a:t> recklessness)</a:t>
            </a:r>
          </a:p>
          <a:p>
            <a:r>
              <a:rPr lang="en-GB" dirty="0">
                <a:solidFill>
                  <a:srgbClr val="002060"/>
                </a:solidFill>
              </a:rPr>
              <a:t>‘Taking risks is the only way that creative ideas become a reality.’  Q. Why is this true?</a:t>
            </a:r>
          </a:p>
          <a:p>
            <a:r>
              <a:rPr lang="en-GB" dirty="0">
                <a:solidFill>
                  <a:srgbClr val="7030A0"/>
                </a:solidFill>
              </a:rPr>
              <a:t>‘Risk taking is a deliberately willed activity that creates and accelerates </a:t>
            </a:r>
            <a:r>
              <a:rPr lang="en-GB" b="1" i="1" dirty="0">
                <a:solidFill>
                  <a:srgbClr val="7030A0"/>
                </a:solidFill>
              </a:rPr>
              <a:t>change’ </a:t>
            </a:r>
            <a:r>
              <a:rPr lang="en-GB" dirty="0">
                <a:solidFill>
                  <a:srgbClr val="7030A0"/>
                </a:solidFill>
              </a:rPr>
              <a:t>(another key concept)</a:t>
            </a:r>
          </a:p>
          <a:p>
            <a:r>
              <a:rPr lang="en-GB" dirty="0">
                <a:solidFill>
                  <a:srgbClr val="0000FF"/>
                </a:solidFill>
              </a:rPr>
              <a:t>‘Risk taking means that a person is willing to push his or her ideas forward at some potential risk to his or her own security, career, reputation, or self-esteem’</a:t>
            </a:r>
          </a:p>
          <a:p>
            <a:pPr marL="3657600" lvl="8" indent="0">
              <a:buNone/>
            </a:pPr>
            <a:r>
              <a:rPr lang="en-GB" dirty="0"/>
              <a:t>(Byrd, J. &amp; Lockwood Brown, Paul, 2003. p.17)</a:t>
            </a:r>
          </a:p>
          <a:p>
            <a:pPr lvl="1"/>
            <a:endParaRPr lang="en-GB" dirty="0"/>
          </a:p>
          <a:p>
            <a:endParaRPr lang="en-GB" b="1" i="1" dirty="0"/>
          </a:p>
        </p:txBody>
      </p:sp>
    </p:spTree>
    <p:extLst>
      <p:ext uri="{BB962C8B-B14F-4D97-AF65-F5344CB8AC3E}">
        <p14:creationId xmlns:p14="http://schemas.microsoft.com/office/powerpoint/2010/main" val="3607602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56CD-5FAE-48C6-B509-E5DFD8520AB1}"/>
              </a:ext>
            </a:extLst>
          </p:cNvPr>
          <p:cNvSpPr>
            <a:spLocks noGrp="1"/>
          </p:cNvSpPr>
          <p:nvPr>
            <p:ph type="title"/>
          </p:nvPr>
        </p:nvSpPr>
        <p:spPr>
          <a:xfrm>
            <a:off x="628650" y="365126"/>
            <a:ext cx="7886700" cy="844550"/>
          </a:xfrm>
        </p:spPr>
        <p:txBody>
          <a:bodyPr/>
          <a:lstStyle/>
          <a:p>
            <a:pPr algn="ctr"/>
            <a:r>
              <a:rPr lang="en-GB" dirty="0"/>
              <a:t>Risk taking – summed up</a:t>
            </a:r>
          </a:p>
        </p:txBody>
      </p:sp>
      <p:sp>
        <p:nvSpPr>
          <p:cNvPr id="3" name="Content Placeholder 2">
            <a:extLst>
              <a:ext uri="{FF2B5EF4-FFF2-40B4-BE49-F238E27FC236}">
                <a16:creationId xmlns:a16="http://schemas.microsoft.com/office/drawing/2014/main" id="{49761E76-60D8-4227-9768-5781BF864349}"/>
              </a:ext>
            </a:extLst>
          </p:cNvPr>
          <p:cNvSpPr>
            <a:spLocks noGrp="1"/>
          </p:cNvSpPr>
          <p:nvPr>
            <p:ph idx="1"/>
          </p:nvPr>
        </p:nvSpPr>
        <p:spPr>
          <a:xfrm>
            <a:off x="628650" y="1209676"/>
            <a:ext cx="7886700" cy="4351338"/>
          </a:xfrm>
        </p:spPr>
        <p:txBody>
          <a:bodyPr/>
          <a:lstStyle/>
          <a:p>
            <a:r>
              <a:rPr lang="en-GB" dirty="0">
                <a:solidFill>
                  <a:srgbClr val="0000FF"/>
                </a:solidFill>
              </a:rPr>
              <a:t>‘Risk taking is the ability to drive new ideas forward in the face of adversity’ </a:t>
            </a:r>
          </a:p>
          <a:p>
            <a:pPr marL="0" indent="0">
              <a:buNone/>
            </a:pPr>
            <a:r>
              <a:rPr lang="en-GB" dirty="0">
                <a:solidFill>
                  <a:srgbClr val="0000FF"/>
                </a:solidFill>
              </a:rPr>
              <a:t>			</a:t>
            </a:r>
            <a:r>
              <a:rPr lang="en-GB" sz="2000" dirty="0">
                <a:solidFill>
                  <a:srgbClr val="0000FF"/>
                </a:solidFill>
              </a:rPr>
              <a:t>(Byrd, J. &amp; Lockwood Brown, Paul, 2003. p.17)</a:t>
            </a:r>
          </a:p>
          <a:p>
            <a:endParaRPr lang="en-GB" dirty="0"/>
          </a:p>
          <a:p>
            <a:r>
              <a:rPr lang="en-GB" dirty="0"/>
              <a:t>This adversity need not be dramatic or life-threatening, it can be as simple as snide comments from others, jealousy, dismissiveness, or other emotional responses, but it </a:t>
            </a:r>
            <a:r>
              <a:rPr lang="en-GB" i="1" dirty="0"/>
              <a:t>could be </a:t>
            </a:r>
            <a:r>
              <a:rPr lang="en-GB" dirty="0"/>
              <a:t>more elevated</a:t>
            </a:r>
          </a:p>
        </p:txBody>
      </p:sp>
    </p:spTree>
    <p:extLst>
      <p:ext uri="{BB962C8B-B14F-4D97-AF65-F5344CB8AC3E}">
        <p14:creationId xmlns:p14="http://schemas.microsoft.com/office/powerpoint/2010/main" val="1669519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CEB59-EB0C-4AAA-849C-201C1BEA4550}"/>
              </a:ext>
            </a:extLst>
          </p:cNvPr>
          <p:cNvSpPr>
            <a:spLocks noGrp="1"/>
          </p:cNvSpPr>
          <p:nvPr>
            <p:ph type="title"/>
          </p:nvPr>
        </p:nvSpPr>
        <p:spPr/>
        <p:txBody>
          <a:bodyPr/>
          <a:lstStyle/>
          <a:p>
            <a:r>
              <a:rPr lang="en-GB" dirty="0"/>
              <a:t>Risk taking – an important </a:t>
            </a:r>
            <a:r>
              <a:rPr lang="en-GB" i="1" dirty="0"/>
              <a:t>caveat</a:t>
            </a:r>
          </a:p>
        </p:txBody>
      </p:sp>
      <p:sp>
        <p:nvSpPr>
          <p:cNvPr id="3" name="Content Placeholder 2">
            <a:extLst>
              <a:ext uri="{FF2B5EF4-FFF2-40B4-BE49-F238E27FC236}">
                <a16:creationId xmlns:a16="http://schemas.microsoft.com/office/drawing/2014/main" id="{A3A252D7-C433-49CF-B59B-1AC1A6A8B6D8}"/>
              </a:ext>
            </a:extLst>
          </p:cNvPr>
          <p:cNvSpPr>
            <a:spLocks noGrp="1"/>
          </p:cNvSpPr>
          <p:nvPr>
            <p:ph idx="1"/>
          </p:nvPr>
        </p:nvSpPr>
        <p:spPr/>
        <p:txBody>
          <a:bodyPr/>
          <a:lstStyle/>
          <a:p>
            <a:r>
              <a:rPr lang="en-GB" dirty="0">
                <a:solidFill>
                  <a:srgbClr val="0000FF"/>
                </a:solidFill>
              </a:rPr>
              <a:t>‘…taking risks just to take risks is pointless.  </a:t>
            </a:r>
            <a:r>
              <a:rPr lang="en-GB" u="sng" dirty="0">
                <a:solidFill>
                  <a:srgbClr val="0000FF"/>
                </a:solidFill>
              </a:rPr>
              <a:t>You must be able to see a positive payoff</a:t>
            </a:r>
            <a:r>
              <a:rPr lang="en-GB" dirty="0">
                <a:solidFill>
                  <a:srgbClr val="0000FF"/>
                </a:solidFill>
              </a:rPr>
              <a:t> in taking the risks.  People who take risks just for the sake of taking risks are addicted to the thrill, not to the appropriateness of the risk given the situation and the potential loss and gains.’</a:t>
            </a:r>
          </a:p>
          <a:p>
            <a:pPr marL="3200400" lvl="7" indent="0">
              <a:buNone/>
            </a:pPr>
            <a:r>
              <a:rPr lang="en-GB" dirty="0"/>
              <a:t>(Byrd, J. &amp; Lockwood Brown, Paul, 2003. p.17)</a:t>
            </a:r>
          </a:p>
          <a:p>
            <a:endParaRPr lang="en-GB" dirty="0"/>
          </a:p>
        </p:txBody>
      </p:sp>
    </p:spTree>
    <p:extLst>
      <p:ext uri="{BB962C8B-B14F-4D97-AF65-F5344CB8AC3E}">
        <p14:creationId xmlns:p14="http://schemas.microsoft.com/office/powerpoint/2010/main" val="7186909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EC1F3-A185-4584-9C4A-599160B67C0F}"/>
              </a:ext>
            </a:extLst>
          </p:cNvPr>
          <p:cNvSpPr>
            <a:spLocks noGrp="1"/>
          </p:cNvSpPr>
          <p:nvPr>
            <p:ph type="title"/>
          </p:nvPr>
        </p:nvSpPr>
        <p:spPr/>
        <p:txBody>
          <a:bodyPr/>
          <a:lstStyle/>
          <a:p>
            <a:r>
              <a:rPr lang="en-GB" dirty="0"/>
              <a:t>Question:</a:t>
            </a:r>
          </a:p>
        </p:txBody>
      </p:sp>
      <p:sp>
        <p:nvSpPr>
          <p:cNvPr id="3" name="Content Placeholder 2">
            <a:extLst>
              <a:ext uri="{FF2B5EF4-FFF2-40B4-BE49-F238E27FC236}">
                <a16:creationId xmlns:a16="http://schemas.microsoft.com/office/drawing/2014/main" id="{AC05143B-3199-48D0-8589-BF603314152F}"/>
              </a:ext>
            </a:extLst>
          </p:cNvPr>
          <p:cNvSpPr>
            <a:spLocks noGrp="1"/>
          </p:cNvSpPr>
          <p:nvPr>
            <p:ph idx="1"/>
          </p:nvPr>
        </p:nvSpPr>
        <p:spPr>
          <a:xfrm>
            <a:off x="142875" y="2111374"/>
            <a:ext cx="7886700" cy="1325563"/>
          </a:xfrm>
        </p:spPr>
        <p:txBody>
          <a:bodyPr/>
          <a:lstStyle/>
          <a:p>
            <a:r>
              <a:rPr lang="en-GB" dirty="0"/>
              <a:t>Is innovation solely the domain of ‘Project Teams’ and ‘Executive Teams’?</a:t>
            </a:r>
          </a:p>
        </p:txBody>
      </p:sp>
      <p:sp>
        <p:nvSpPr>
          <p:cNvPr id="4" name="TextBox 3">
            <a:extLst>
              <a:ext uri="{FF2B5EF4-FFF2-40B4-BE49-F238E27FC236}">
                <a16:creationId xmlns:a16="http://schemas.microsoft.com/office/drawing/2014/main" id="{F868BA80-D5A9-46E4-B54C-6BA1227B1A21}"/>
              </a:ext>
            </a:extLst>
          </p:cNvPr>
          <p:cNvSpPr txBox="1"/>
          <p:nvPr/>
        </p:nvSpPr>
        <p:spPr>
          <a:xfrm>
            <a:off x="4572000" y="3924370"/>
            <a:ext cx="2361544" cy="707886"/>
          </a:xfrm>
          <a:prstGeom prst="rect">
            <a:avLst/>
          </a:prstGeom>
          <a:noFill/>
        </p:spPr>
        <p:txBody>
          <a:bodyPr wrap="none" rtlCol="0">
            <a:spAutoFit/>
          </a:bodyPr>
          <a:lstStyle/>
          <a:p>
            <a:r>
              <a:rPr lang="en-GB" sz="4000" dirty="0">
                <a:solidFill>
                  <a:srgbClr val="0000FF"/>
                </a:solidFill>
              </a:rPr>
              <a:t>Discussion</a:t>
            </a:r>
          </a:p>
        </p:txBody>
      </p:sp>
      <p:pic>
        <p:nvPicPr>
          <p:cNvPr id="6" name="Picture 5" descr="A group of people in a room&#10;&#10;Description automatically generated">
            <a:extLst>
              <a:ext uri="{FF2B5EF4-FFF2-40B4-BE49-F238E27FC236}">
                <a16:creationId xmlns:a16="http://schemas.microsoft.com/office/drawing/2014/main" id="{FDCD3941-F505-45AC-9FE8-8262B33622C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3706813"/>
            <a:ext cx="3076575" cy="2046648"/>
          </a:xfrm>
          <a:prstGeom prst="rect">
            <a:avLst/>
          </a:prstGeom>
        </p:spPr>
      </p:pic>
      <p:pic>
        <p:nvPicPr>
          <p:cNvPr id="9" name="Picture 8" descr="A group of people sitting at a table&#10;&#10;Description automatically generated">
            <a:extLst>
              <a:ext uri="{FF2B5EF4-FFF2-40B4-BE49-F238E27FC236}">
                <a16:creationId xmlns:a16="http://schemas.microsoft.com/office/drawing/2014/main" id="{C92BAF79-5B0D-4A5B-AF8F-FEA7C00F325D}"/>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248400" y="0"/>
            <a:ext cx="2895600" cy="1932089"/>
          </a:xfrm>
          <a:prstGeom prst="rect">
            <a:avLst/>
          </a:prstGeom>
        </p:spPr>
      </p:pic>
    </p:spTree>
    <p:extLst>
      <p:ext uri="{BB962C8B-B14F-4D97-AF65-F5344CB8AC3E}">
        <p14:creationId xmlns:p14="http://schemas.microsoft.com/office/powerpoint/2010/main" val="3132905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D8FE3-2B02-4CCC-8AB3-E418AB2A1A94}"/>
              </a:ext>
            </a:extLst>
          </p:cNvPr>
          <p:cNvSpPr>
            <a:spLocks noGrp="1"/>
          </p:cNvSpPr>
          <p:nvPr>
            <p:ph type="title"/>
          </p:nvPr>
        </p:nvSpPr>
        <p:spPr>
          <a:xfrm>
            <a:off x="628649" y="117475"/>
            <a:ext cx="7886700" cy="739775"/>
          </a:xfrm>
        </p:spPr>
        <p:txBody>
          <a:bodyPr/>
          <a:lstStyle/>
          <a:p>
            <a:pPr algn="ctr"/>
            <a:r>
              <a:rPr lang="en-GB" dirty="0"/>
              <a:t>Innovation and the Individual</a:t>
            </a:r>
          </a:p>
        </p:txBody>
      </p:sp>
      <p:sp>
        <p:nvSpPr>
          <p:cNvPr id="3" name="Content Placeholder 2">
            <a:extLst>
              <a:ext uri="{FF2B5EF4-FFF2-40B4-BE49-F238E27FC236}">
                <a16:creationId xmlns:a16="http://schemas.microsoft.com/office/drawing/2014/main" id="{9E5689D7-38B1-4766-B2EC-94C72F7125A5}"/>
              </a:ext>
            </a:extLst>
          </p:cNvPr>
          <p:cNvSpPr>
            <a:spLocks noGrp="1"/>
          </p:cNvSpPr>
          <p:nvPr>
            <p:ph idx="1"/>
          </p:nvPr>
        </p:nvSpPr>
        <p:spPr>
          <a:xfrm>
            <a:off x="628650" y="857250"/>
            <a:ext cx="6810376" cy="4351338"/>
          </a:xfrm>
        </p:spPr>
        <p:txBody>
          <a:bodyPr/>
          <a:lstStyle/>
          <a:p>
            <a:r>
              <a:rPr lang="en-GB" dirty="0">
                <a:solidFill>
                  <a:srgbClr val="002060"/>
                </a:solidFill>
              </a:rPr>
              <a:t>“Innovation will come from everywhere and everyone, and when we are successful, every job at Whirlpool will change”.  </a:t>
            </a:r>
          </a:p>
          <a:p>
            <a:r>
              <a:rPr lang="en-GB" dirty="0">
                <a:solidFill>
                  <a:srgbClr val="002060"/>
                </a:solidFill>
              </a:rPr>
              <a:t>This is a quote from Dave </a:t>
            </a:r>
            <a:r>
              <a:rPr lang="en-GB" dirty="0" err="1">
                <a:solidFill>
                  <a:srgbClr val="002060"/>
                </a:solidFill>
              </a:rPr>
              <a:t>Whitwam</a:t>
            </a:r>
            <a:r>
              <a:rPr lang="en-GB" dirty="0">
                <a:solidFill>
                  <a:srgbClr val="002060"/>
                </a:solidFill>
              </a:rPr>
              <a:t>, CEO of Whirlpool Corporation in Tennant Snyder, N. &amp; Duarte, D.L. (2008) </a:t>
            </a:r>
            <a:r>
              <a:rPr lang="en-GB" i="1" dirty="0">
                <a:solidFill>
                  <a:srgbClr val="002060"/>
                </a:solidFill>
              </a:rPr>
              <a:t>Unleashing innovation: How Whirlpool transformed an industry.</a:t>
            </a:r>
            <a:r>
              <a:rPr lang="en-GB" dirty="0">
                <a:solidFill>
                  <a:srgbClr val="002060"/>
                </a:solidFill>
              </a:rPr>
              <a:t> San Francisco, CA; Jossey-Bass</a:t>
            </a:r>
          </a:p>
          <a:p>
            <a:endParaRPr lang="en-GB" dirty="0"/>
          </a:p>
          <a:p>
            <a:pPr marL="0" indent="0">
              <a:buNone/>
            </a:pPr>
            <a:r>
              <a:rPr lang="en-GB" dirty="0">
                <a:solidFill>
                  <a:srgbClr val="0000FF"/>
                </a:solidFill>
              </a:rPr>
              <a:t>Discuss: What are the implications of this statement?</a:t>
            </a:r>
          </a:p>
        </p:txBody>
      </p:sp>
      <p:pic>
        <p:nvPicPr>
          <p:cNvPr id="4" name="Picture 3">
            <a:extLst>
              <a:ext uri="{FF2B5EF4-FFF2-40B4-BE49-F238E27FC236}">
                <a16:creationId xmlns:a16="http://schemas.microsoft.com/office/drawing/2014/main" id="{D81CA82F-E963-43CE-A80A-12C7199F1598}"/>
              </a:ext>
            </a:extLst>
          </p:cNvPr>
          <p:cNvPicPr>
            <a:picLocks noChangeAspect="1"/>
          </p:cNvPicPr>
          <p:nvPr/>
        </p:nvPicPr>
        <p:blipFill>
          <a:blip r:embed="rId2"/>
          <a:stretch>
            <a:fillRect/>
          </a:stretch>
        </p:blipFill>
        <p:spPr>
          <a:xfrm>
            <a:off x="7534275" y="4113213"/>
            <a:ext cx="1609725" cy="1619250"/>
          </a:xfrm>
          <a:prstGeom prst="rect">
            <a:avLst/>
          </a:prstGeom>
        </p:spPr>
      </p:pic>
    </p:spTree>
    <p:extLst>
      <p:ext uri="{BB962C8B-B14F-4D97-AF65-F5344CB8AC3E}">
        <p14:creationId xmlns:p14="http://schemas.microsoft.com/office/powerpoint/2010/main" val="2244299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B048E-3978-4B19-9B7F-6C5FE57C5244}"/>
              </a:ext>
            </a:extLst>
          </p:cNvPr>
          <p:cNvSpPr>
            <a:spLocks noGrp="1"/>
          </p:cNvSpPr>
          <p:nvPr>
            <p:ph type="title"/>
          </p:nvPr>
        </p:nvSpPr>
        <p:spPr>
          <a:xfrm>
            <a:off x="723900" y="0"/>
            <a:ext cx="7886700" cy="796925"/>
          </a:xfrm>
        </p:spPr>
        <p:txBody>
          <a:bodyPr/>
          <a:lstStyle/>
          <a:p>
            <a:pPr algn="ctr"/>
            <a:r>
              <a:rPr lang="en-GB" dirty="0"/>
              <a:t>Innovation and the Individual</a:t>
            </a:r>
          </a:p>
        </p:txBody>
      </p:sp>
      <p:sp>
        <p:nvSpPr>
          <p:cNvPr id="3" name="Content Placeholder 2">
            <a:extLst>
              <a:ext uri="{FF2B5EF4-FFF2-40B4-BE49-F238E27FC236}">
                <a16:creationId xmlns:a16="http://schemas.microsoft.com/office/drawing/2014/main" id="{41470CDD-3BBB-4E0A-9D68-888D61683AE5}"/>
              </a:ext>
            </a:extLst>
          </p:cNvPr>
          <p:cNvSpPr>
            <a:spLocks noGrp="1"/>
          </p:cNvSpPr>
          <p:nvPr>
            <p:ph idx="1"/>
          </p:nvPr>
        </p:nvSpPr>
        <p:spPr>
          <a:xfrm>
            <a:off x="76199" y="701675"/>
            <a:ext cx="9001125" cy="3146425"/>
          </a:xfrm>
        </p:spPr>
        <p:txBody>
          <a:bodyPr/>
          <a:lstStyle/>
          <a:p>
            <a:r>
              <a:rPr lang="en-GB" dirty="0">
                <a:solidFill>
                  <a:srgbClr val="0000FF"/>
                </a:solidFill>
              </a:rPr>
              <a:t>Innovation can be seen in lots of places, and on lots of scales, every day – large and small innovation.</a:t>
            </a:r>
          </a:p>
          <a:p>
            <a:r>
              <a:rPr lang="en-GB" dirty="0">
                <a:solidFill>
                  <a:srgbClr val="7030A0"/>
                </a:solidFill>
              </a:rPr>
              <a:t>Innovation does not have to be dramatic or large scale in nature</a:t>
            </a:r>
          </a:p>
          <a:p>
            <a:r>
              <a:rPr lang="en-GB" dirty="0">
                <a:solidFill>
                  <a:srgbClr val="002060"/>
                </a:solidFill>
              </a:rPr>
              <a:t>It can be at the level of an individual, team, dept., division, site, or multi-national……….preferably </a:t>
            </a:r>
            <a:r>
              <a:rPr lang="en-GB" i="1" dirty="0">
                <a:solidFill>
                  <a:srgbClr val="002060"/>
                </a:solidFill>
              </a:rPr>
              <a:t>ALL</a:t>
            </a:r>
            <a:r>
              <a:rPr lang="en-GB" dirty="0">
                <a:solidFill>
                  <a:srgbClr val="002060"/>
                </a:solidFill>
              </a:rPr>
              <a:t> of these</a:t>
            </a:r>
          </a:p>
          <a:p>
            <a:r>
              <a:rPr lang="en-GB" dirty="0">
                <a:solidFill>
                  <a:srgbClr val="0000FF"/>
                </a:solidFill>
              </a:rPr>
              <a:t>‘Innovation keeps companies alive through continuous renewal and growth.  Without innovative ideas, a company stagnates and may even cease as a going concern.  Thus, innovation becomes a </a:t>
            </a:r>
            <a:r>
              <a:rPr lang="en-GB" u="sng" dirty="0">
                <a:solidFill>
                  <a:srgbClr val="0000FF"/>
                </a:solidFill>
              </a:rPr>
              <a:t>must</a:t>
            </a:r>
            <a:r>
              <a:rPr lang="en-GB" dirty="0">
                <a:solidFill>
                  <a:srgbClr val="0000FF"/>
                </a:solidFill>
              </a:rPr>
              <a:t>, rather than an option.’</a:t>
            </a:r>
          </a:p>
          <a:p>
            <a:pPr lvl="4"/>
            <a:r>
              <a:rPr lang="en-GB" dirty="0">
                <a:solidFill>
                  <a:srgbClr val="0000FF"/>
                </a:solidFill>
              </a:rPr>
              <a:t>Byrd, J. &amp; Lockwood Brown, P. (2003) The innovation equation. San Francisco, CA; Jossey-Bass/Pfeiffer</a:t>
            </a:r>
          </a:p>
        </p:txBody>
      </p:sp>
    </p:spTree>
    <p:extLst>
      <p:ext uri="{BB962C8B-B14F-4D97-AF65-F5344CB8AC3E}">
        <p14:creationId xmlns:p14="http://schemas.microsoft.com/office/powerpoint/2010/main" val="840411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1A5E7-5C91-4A76-B671-5637D6814EA5}"/>
              </a:ext>
            </a:extLst>
          </p:cNvPr>
          <p:cNvSpPr>
            <a:spLocks noGrp="1"/>
          </p:cNvSpPr>
          <p:nvPr>
            <p:ph type="title"/>
          </p:nvPr>
        </p:nvSpPr>
        <p:spPr>
          <a:xfrm>
            <a:off x="704850" y="0"/>
            <a:ext cx="8229600" cy="439041"/>
          </a:xfrm>
        </p:spPr>
        <p:txBody>
          <a:bodyPr>
            <a:noAutofit/>
          </a:bodyPr>
          <a:lstStyle/>
          <a:p>
            <a:r>
              <a:rPr lang="en-GB" sz="3600" dirty="0"/>
              <a:t>Some thoughts on Creativity &amp; Innovation</a:t>
            </a:r>
          </a:p>
        </p:txBody>
      </p:sp>
      <p:sp>
        <p:nvSpPr>
          <p:cNvPr id="3" name="Content Placeholder 2">
            <a:extLst>
              <a:ext uri="{FF2B5EF4-FFF2-40B4-BE49-F238E27FC236}">
                <a16:creationId xmlns:a16="http://schemas.microsoft.com/office/drawing/2014/main" id="{92F05608-A4FD-4D4D-ACE7-C959B4D729F9}"/>
              </a:ext>
            </a:extLst>
          </p:cNvPr>
          <p:cNvSpPr>
            <a:spLocks noGrp="1"/>
          </p:cNvSpPr>
          <p:nvPr>
            <p:ph idx="1"/>
          </p:nvPr>
        </p:nvSpPr>
        <p:spPr>
          <a:xfrm>
            <a:off x="89209" y="600966"/>
            <a:ext cx="9054791" cy="4399155"/>
          </a:xfrm>
        </p:spPr>
        <p:txBody>
          <a:bodyPr>
            <a:noAutofit/>
          </a:bodyPr>
          <a:lstStyle/>
          <a:p>
            <a:pPr marL="0" indent="0">
              <a:buNone/>
            </a:pPr>
            <a:r>
              <a:rPr lang="en-GB" sz="1600" b="1" dirty="0">
                <a:solidFill>
                  <a:srgbClr val="002060"/>
                </a:solidFill>
              </a:rPr>
              <a:t>Inner Obstacles:  </a:t>
            </a:r>
            <a:endParaRPr lang="en-GB" sz="1600" dirty="0">
              <a:solidFill>
                <a:srgbClr val="002060"/>
              </a:solidFill>
            </a:endParaRPr>
          </a:p>
          <a:p>
            <a:r>
              <a:rPr lang="en-GB" sz="1600" dirty="0">
                <a:solidFill>
                  <a:srgbClr val="002060"/>
                </a:solidFill>
              </a:rPr>
              <a:t>The most significant obstacles are internal</a:t>
            </a:r>
          </a:p>
          <a:p>
            <a:pPr>
              <a:spcBef>
                <a:spcPts val="0"/>
              </a:spcBef>
            </a:pPr>
            <a:r>
              <a:rPr lang="en-GB" sz="1600" dirty="0">
                <a:solidFill>
                  <a:srgbClr val="002060"/>
                </a:solidFill>
              </a:rPr>
              <a:t>Doubts about what’s possible, fear of failure, hopelessness, and other blocking thought processes are often linked to the creative process</a:t>
            </a:r>
          </a:p>
          <a:p>
            <a:pPr>
              <a:spcBef>
                <a:spcPts val="0"/>
              </a:spcBef>
            </a:pPr>
            <a:r>
              <a:rPr lang="en-GB" sz="1600" dirty="0">
                <a:solidFill>
                  <a:srgbClr val="002060"/>
                </a:solidFill>
              </a:rPr>
              <a:t>These thought processes are powerful enough to prevent us from creating the results we want</a:t>
            </a:r>
          </a:p>
          <a:p>
            <a:pPr marL="0" indent="0">
              <a:spcBef>
                <a:spcPts val="0"/>
              </a:spcBef>
              <a:buNone/>
            </a:pPr>
            <a:r>
              <a:rPr lang="en-GB" sz="800" dirty="0"/>
              <a:t> </a:t>
            </a:r>
          </a:p>
          <a:p>
            <a:pPr marL="0" indent="0">
              <a:spcBef>
                <a:spcPts val="0"/>
              </a:spcBef>
              <a:buNone/>
            </a:pPr>
            <a:r>
              <a:rPr lang="en-GB" sz="1600" b="1" dirty="0">
                <a:solidFill>
                  <a:srgbClr val="7030A0"/>
                </a:solidFill>
              </a:rPr>
              <a:t>Empowerment and leadership:</a:t>
            </a:r>
            <a:endParaRPr lang="en-GB" sz="1600" dirty="0">
              <a:solidFill>
                <a:srgbClr val="7030A0"/>
              </a:solidFill>
            </a:endParaRPr>
          </a:p>
          <a:p>
            <a:r>
              <a:rPr lang="en-GB" sz="1600" dirty="0">
                <a:solidFill>
                  <a:srgbClr val="7030A0"/>
                </a:solidFill>
              </a:rPr>
              <a:t>Leadership means keeping our focus on what we want, even when we don’t ‘know how’…….and what we are doing is not working!</a:t>
            </a:r>
          </a:p>
          <a:p>
            <a:r>
              <a:rPr lang="en-GB" sz="1600" dirty="0">
                <a:solidFill>
                  <a:srgbClr val="7030A0"/>
                </a:solidFill>
              </a:rPr>
              <a:t>Empowerment means continuing to act on our vision in the face of system resistance and our own doubts and fears</a:t>
            </a:r>
          </a:p>
          <a:p>
            <a:pPr marL="0" indent="0">
              <a:buNone/>
            </a:pPr>
            <a:r>
              <a:rPr lang="en-GB" sz="1600" b="1" dirty="0">
                <a:solidFill>
                  <a:srgbClr val="0000FF"/>
                </a:solidFill>
              </a:rPr>
              <a:t>The Process of creating:</a:t>
            </a:r>
            <a:endParaRPr lang="en-GB" sz="1600" dirty="0">
              <a:solidFill>
                <a:srgbClr val="0000FF"/>
              </a:solidFill>
            </a:endParaRPr>
          </a:p>
          <a:p>
            <a:r>
              <a:rPr lang="en-GB" sz="1600" dirty="0">
                <a:solidFill>
                  <a:srgbClr val="0000FF"/>
                </a:solidFill>
              </a:rPr>
              <a:t>We never know whether what we want to do is possible</a:t>
            </a:r>
          </a:p>
          <a:p>
            <a:r>
              <a:rPr lang="en-GB" sz="1600" dirty="0">
                <a:solidFill>
                  <a:srgbClr val="0000FF"/>
                </a:solidFill>
              </a:rPr>
              <a:t>We don’t ‘know how’ until we are finished!</a:t>
            </a:r>
          </a:p>
          <a:p>
            <a:r>
              <a:rPr lang="en-GB" sz="1600" dirty="0">
                <a:solidFill>
                  <a:srgbClr val="0000FF"/>
                </a:solidFill>
              </a:rPr>
              <a:t>Having a vision means seeing the result clearly enough to know whether we have created it.  It does not mean seeing the final solution, structure, processes, procedures, etc.</a:t>
            </a:r>
          </a:p>
          <a:p>
            <a:r>
              <a:rPr lang="en-GB" sz="1600" dirty="0">
                <a:solidFill>
                  <a:srgbClr val="0000FF"/>
                </a:solidFill>
              </a:rPr>
              <a:t>Experimenting is central to the creative process – </a:t>
            </a:r>
            <a:r>
              <a:rPr lang="en-GB" sz="1600" b="1" i="1" dirty="0">
                <a:solidFill>
                  <a:srgbClr val="0000FF"/>
                </a:solidFill>
              </a:rPr>
              <a:t>so we need a tolerance for failure</a:t>
            </a:r>
            <a:endParaRPr lang="en-GB" sz="1600" dirty="0">
              <a:solidFill>
                <a:srgbClr val="0000FF"/>
              </a:solidFill>
            </a:endParaRPr>
          </a:p>
          <a:p>
            <a:r>
              <a:rPr lang="en-GB" sz="1600" dirty="0">
                <a:solidFill>
                  <a:srgbClr val="0000FF"/>
                </a:solidFill>
              </a:rPr>
              <a:t>Breakthroughs often come through intuitive insight – perhaps more often than through hard work</a:t>
            </a:r>
          </a:p>
          <a:p>
            <a:pPr marL="0" indent="0">
              <a:buNone/>
            </a:pPr>
            <a:endParaRPr lang="en-GB" sz="1600" dirty="0"/>
          </a:p>
        </p:txBody>
      </p:sp>
      <p:pic>
        <p:nvPicPr>
          <p:cNvPr id="8" name="Picture 7">
            <a:extLst>
              <a:ext uri="{FF2B5EF4-FFF2-40B4-BE49-F238E27FC236}">
                <a16:creationId xmlns:a16="http://schemas.microsoft.com/office/drawing/2014/main" id="{CEFEA55D-15A8-48B3-88EF-7C740ECF29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2151" y="3200399"/>
            <a:ext cx="1214438" cy="1133475"/>
          </a:xfrm>
          <a:prstGeom prst="rect">
            <a:avLst/>
          </a:prstGeom>
        </p:spPr>
      </p:pic>
    </p:spTree>
    <p:extLst>
      <p:ext uri="{BB962C8B-B14F-4D97-AF65-F5344CB8AC3E}">
        <p14:creationId xmlns:p14="http://schemas.microsoft.com/office/powerpoint/2010/main" val="228106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500"/>
                                        <p:tgtEl>
                                          <p:spTgt spid="3">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10" end="10"/>
                                            </p:txEl>
                                          </p:spTgt>
                                        </p:tgtEl>
                                        <p:attrNameLst>
                                          <p:attrName>style.visibility</p:attrName>
                                        </p:attrNameLst>
                                      </p:cBhvr>
                                      <p:to>
                                        <p:strVal val="visible"/>
                                      </p:to>
                                    </p:set>
                                    <p:animEffect transition="in" filter="fade">
                                      <p:cBhvr>
                                        <p:cTn id="52" dur="500"/>
                                        <p:tgtEl>
                                          <p:spTgt spid="3">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
                                            <p:txEl>
                                              <p:pRg st="11" end="11"/>
                                            </p:txEl>
                                          </p:spTgt>
                                        </p:tgtEl>
                                        <p:attrNameLst>
                                          <p:attrName>style.visibility</p:attrName>
                                        </p:attrNameLst>
                                      </p:cBhvr>
                                      <p:to>
                                        <p:strVal val="visible"/>
                                      </p:to>
                                    </p:set>
                                    <p:animEffect transition="in" filter="fade">
                                      <p:cBhvr>
                                        <p:cTn id="57" dur="500"/>
                                        <p:tgtEl>
                                          <p:spTgt spid="3">
                                            <p:txEl>
                                              <p:pRg st="11" end="1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3">
                                            <p:txEl>
                                              <p:pRg st="12" end="12"/>
                                            </p:txEl>
                                          </p:spTgt>
                                        </p:tgtEl>
                                        <p:attrNameLst>
                                          <p:attrName>style.visibility</p:attrName>
                                        </p:attrNameLst>
                                      </p:cBhvr>
                                      <p:to>
                                        <p:strVal val="visible"/>
                                      </p:to>
                                    </p:set>
                                    <p:animEffect transition="in" filter="fade">
                                      <p:cBhvr>
                                        <p:cTn id="62" dur="500"/>
                                        <p:tgtEl>
                                          <p:spTgt spid="3">
                                            <p:txEl>
                                              <p:pRg st="12" end="1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3">
                                            <p:txEl>
                                              <p:pRg st="13" end="13"/>
                                            </p:txEl>
                                          </p:spTgt>
                                        </p:tgtEl>
                                        <p:attrNameLst>
                                          <p:attrName>style.visibility</p:attrName>
                                        </p:attrNameLst>
                                      </p:cBhvr>
                                      <p:to>
                                        <p:strVal val="visible"/>
                                      </p:to>
                                    </p:set>
                                    <p:animEffect transition="in" filter="fade">
                                      <p:cBhvr>
                                        <p:cTn id="67"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2">
            <a:extLst>
              <a:ext uri="{FF2B5EF4-FFF2-40B4-BE49-F238E27FC236}">
                <a16:creationId xmlns:a16="http://schemas.microsoft.com/office/drawing/2014/main" id="{24E53F7D-0D3D-4B83-8861-DB828ED21EAF}"/>
              </a:ext>
            </a:extLst>
          </p:cNvPr>
          <p:cNvSpPr txBox="1">
            <a:spLocks noChangeArrowheads="1"/>
          </p:cNvSpPr>
          <p:nvPr/>
        </p:nvSpPr>
        <p:spPr bwMode="auto">
          <a:xfrm rot="-1202729">
            <a:off x="300055" y="937807"/>
            <a:ext cx="5661025"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chemeClr val="tx1"/>
                </a:solidFill>
                <a:latin typeface="Myriad Pro"/>
              </a:defRPr>
            </a:lvl1pPr>
            <a:lvl2pPr marL="742950" indent="-285750">
              <a:spcBef>
                <a:spcPct val="20000"/>
              </a:spcBef>
              <a:buFont typeface="Arial" panose="020B0604020202020204" pitchFamily="34" charset="0"/>
              <a:buChar char="–"/>
              <a:defRPr sz="2100">
                <a:solidFill>
                  <a:schemeClr val="tx1"/>
                </a:solidFill>
                <a:latin typeface="Myriad Pro"/>
              </a:defRPr>
            </a:lvl2pPr>
            <a:lvl3pPr marL="1143000" indent="-228600">
              <a:spcBef>
                <a:spcPct val="20000"/>
              </a:spcBef>
              <a:buFont typeface="Arial" panose="020B0604020202020204" pitchFamily="34" charset="0"/>
              <a:buChar char="•"/>
              <a:defRPr>
                <a:solidFill>
                  <a:schemeClr val="tx1"/>
                </a:solidFill>
                <a:latin typeface="Myriad Pro"/>
              </a:defRPr>
            </a:lvl3pPr>
            <a:lvl4pPr marL="1600200" indent="-228600">
              <a:spcBef>
                <a:spcPct val="20000"/>
              </a:spcBef>
              <a:buFont typeface="Arial" panose="020B0604020202020204" pitchFamily="34" charset="0"/>
              <a:buChar char="–"/>
              <a:defRPr sz="1500">
                <a:solidFill>
                  <a:schemeClr val="tx1"/>
                </a:solidFill>
                <a:latin typeface="Myriad Pro"/>
              </a:defRPr>
            </a:lvl4pPr>
            <a:lvl5pPr marL="2057400" indent="-228600">
              <a:spcBef>
                <a:spcPct val="20000"/>
              </a:spcBef>
              <a:buFont typeface="Arial" panose="020B0604020202020204" pitchFamily="34" charset="0"/>
              <a:buChar char="»"/>
              <a:defRPr sz="15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eaLnBrk="1" hangingPunct="1">
              <a:spcBef>
                <a:spcPct val="0"/>
              </a:spcBef>
              <a:buFontTx/>
              <a:buNone/>
            </a:pPr>
            <a:r>
              <a:rPr lang="en-GB" altLang="en-US" sz="2000" dirty="0">
                <a:solidFill>
                  <a:srgbClr val="7030A0"/>
                </a:solidFill>
                <a:latin typeface="Corbel" panose="020B0503020204020204" pitchFamily="34" charset="0"/>
              </a:rPr>
              <a:t>“After years of telling corporate citizens to ‘trust the system,’ many companies must relearn instead to trust their people – and encourage their people to use neglected creative capacities in order to tap the most potent economic stimulus of all: idea power.”</a:t>
            </a:r>
          </a:p>
          <a:p>
            <a:pPr eaLnBrk="1" hangingPunct="1">
              <a:spcBef>
                <a:spcPct val="0"/>
              </a:spcBef>
              <a:buFontTx/>
              <a:buNone/>
            </a:pPr>
            <a:r>
              <a:rPr lang="en-GB" altLang="en-US" sz="1800" dirty="0">
                <a:solidFill>
                  <a:srgbClr val="7030A0"/>
                </a:solidFill>
                <a:latin typeface="Corbel" panose="020B0503020204020204" pitchFamily="34" charset="0"/>
              </a:rPr>
              <a:t> – </a:t>
            </a:r>
            <a:r>
              <a:rPr lang="en-GB" altLang="en-US" sz="1800" b="1" dirty="0" err="1">
                <a:solidFill>
                  <a:srgbClr val="7030A0"/>
                </a:solidFill>
                <a:latin typeface="Corbel" panose="020B0503020204020204" pitchFamily="34" charset="0"/>
              </a:rPr>
              <a:t>Rosabeth</a:t>
            </a:r>
            <a:r>
              <a:rPr lang="en-GB" altLang="en-US" sz="1800" b="1" dirty="0">
                <a:solidFill>
                  <a:srgbClr val="7030A0"/>
                </a:solidFill>
                <a:latin typeface="Corbel" panose="020B0503020204020204" pitchFamily="34" charset="0"/>
              </a:rPr>
              <a:t> Moss Kanter</a:t>
            </a:r>
          </a:p>
        </p:txBody>
      </p:sp>
      <p:sp>
        <p:nvSpPr>
          <p:cNvPr id="5" name="TextBox 4">
            <a:extLst>
              <a:ext uri="{FF2B5EF4-FFF2-40B4-BE49-F238E27FC236}">
                <a16:creationId xmlns:a16="http://schemas.microsoft.com/office/drawing/2014/main" id="{094D8B26-C83A-47A2-B9E3-B9777D04BAED}"/>
              </a:ext>
            </a:extLst>
          </p:cNvPr>
          <p:cNvSpPr txBox="1"/>
          <p:nvPr/>
        </p:nvSpPr>
        <p:spPr>
          <a:xfrm>
            <a:off x="430213" y="3971925"/>
            <a:ext cx="8713787" cy="1016000"/>
          </a:xfrm>
          <a:prstGeom prst="rect">
            <a:avLst/>
          </a:prstGeom>
          <a:noFill/>
        </p:spPr>
        <p:txBody>
          <a:bodyPr>
            <a:spAutoFit/>
          </a:bodyPr>
          <a:lstStyle/>
          <a:p>
            <a:pPr eaLnBrk="1" fontAlgn="auto" hangingPunct="1">
              <a:spcBef>
                <a:spcPts val="0"/>
              </a:spcBef>
              <a:spcAft>
                <a:spcPts val="0"/>
              </a:spcAft>
              <a:defRPr/>
            </a:pPr>
            <a:r>
              <a:rPr lang="en-GB" sz="2000" dirty="0">
                <a:latin typeface="+mn-lt"/>
              </a:rPr>
              <a:t>"The horse is here to stay, but the automobile is only a fad" </a:t>
            </a:r>
          </a:p>
          <a:p>
            <a:pPr marL="342900" indent="-342900" eaLnBrk="1" fontAlgn="auto" hangingPunct="1">
              <a:spcBef>
                <a:spcPts val="0"/>
              </a:spcBef>
              <a:spcAft>
                <a:spcPts val="0"/>
              </a:spcAft>
              <a:buFontTx/>
              <a:buChar char="-"/>
              <a:defRPr/>
            </a:pPr>
            <a:r>
              <a:rPr lang="en-GB" sz="2000" dirty="0">
                <a:latin typeface="+mn-lt"/>
              </a:rPr>
              <a:t>President of the Michigan Savings bank</a:t>
            </a:r>
          </a:p>
          <a:p>
            <a:pPr eaLnBrk="1" fontAlgn="auto" hangingPunct="1">
              <a:spcBef>
                <a:spcPts val="0"/>
              </a:spcBef>
              <a:spcAft>
                <a:spcPts val="0"/>
              </a:spcAft>
              <a:defRPr/>
            </a:pPr>
            <a:r>
              <a:rPr lang="en-GB" sz="2000" dirty="0">
                <a:latin typeface="+mn-lt"/>
              </a:rPr>
              <a:t>     </a:t>
            </a:r>
            <a:r>
              <a:rPr lang="en-GB" b="1" dirty="0">
                <a:latin typeface="+mn-lt"/>
              </a:rPr>
              <a:t>(When advising Henry Fords lawyer not to invest in the Ford motor company)</a:t>
            </a:r>
          </a:p>
        </p:txBody>
      </p:sp>
      <p:sp>
        <p:nvSpPr>
          <p:cNvPr id="11268" name="TextBox 5">
            <a:extLst>
              <a:ext uri="{FF2B5EF4-FFF2-40B4-BE49-F238E27FC236}">
                <a16:creationId xmlns:a16="http://schemas.microsoft.com/office/drawing/2014/main" id="{CA1D263B-B9CB-432B-AA9F-98C1D9AE2D59}"/>
              </a:ext>
            </a:extLst>
          </p:cNvPr>
          <p:cNvSpPr txBox="1">
            <a:spLocks noChangeArrowheads="1"/>
          </p:cNvSpPr>
          <p:nvPr/>
        </p:nvSpPr>
        <p:spPr bwMode="auto">
          <a:xfrm>
            <a:off x="6543675" y="476250"/>
            <a:ext cx="223202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chemeClr val="tx1"/>
                </a:solidFill>
                <a:latin typeface="Myriad Pro"/>
              </a:defRPr>
            </a:lvl1pPr>
            <a:lvl2pPr marL="742950" indent="-285750">
              <a:spcBef>
                <a:spcPct val="20000"/>
              </a:spcBef>
              <a:buFont typeface="Arial" panose="020B0604020202020204" pitchFamily="34" charset="0"/>
              <a:buChar char="–"/>
              <a:defRPr sz="2100">
                <a:solidFill>
                  <a:schemeClr val="tx1"/>
                </a:solidFill>
                <a:latin typeface="Myriad Pro"/>
              </a:defRPr>
            </a:lvl2pPr>
            <a:lvl3pPr marL="1143000" indent="-228600">
              <a:spcBef>
                <a:spcPct val="20000"/>
              </a:spcBef>
              <a:buFont typeface="Arial" panose="020B0604020202020204" pitchFamily="34" charset="0"/>
              <a:buChar char="•"/>
              <a:defRPr>
                <a:solidFill>
                  <a:schemeClr val="tx1"/>
                </a:solidFill>
                <a:latin typeface="Myriad Pro"/>
              </a:defRPr>
            </a:lvl3pPr>
            <a:lvl4pPr marL="1600200" indent="-228600">
              <a:spcBef>
                <a:spcPct val="20000"/>
              </a:spcBef>
              <a:buFont typeface="Arial" panose="020B0604020202020204" pitchFamily="34" charset="0"/>
              <a:buChar char="–"/>
              <a:defRPr sz="1500">
                <a:solidFill>
                  <a:schemeClr val="tx1"/>
                </a:solidFill>
                <a:latin typeface="Myriad Pro"/>
              </a:defRPr>
            </a:lvl4pPr>
            <a:lvl5pPr marL="2057400" indent="-228600">
              <a:spcBef>
                <a:spcPct val="20000"/>
              </a:spcBef>
              <a:buFont typeface="Arial" panose="020B0604020202020204" pitchFamily="34" charset="0"/>
              <a:buChar char="»"/>
              <a:defRPr sz="15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eaLnBrk="1" hangingPunct="1">
              <a:spcBef>
                <a:spcPct val="0"/>
              </a:spcBef>
              <a:buFontTx/>
              <a:buNone/>
            </a:pPr>
            <a:r>
              <a:rPr lang="en-GB" altLang="en-US" sz="2000" dirty="0">
                <a:solidFill>
                  <a:srgbClr val="0000FF"/>
                </a:solidFill>
                <a:latin typeface="Corbel" panose="020B0503020204020204" pitchFamily="34" charset="0"/>
              </a:rPr>
              <a:t>“Imagination is more important than knowledge.” </a:t>
            </a:r>
          </a:p>
          <a:p>
            <a:pPr eaLnBrk="1" hangingPunct="1">
              <a:spcBef>
                <a:spcPct val="0"/>
              </a:spcBef>
              <a:buFontTx/>
              <a:buNone/>
            </a:pPr>
            <a:r>
              <a:rPr lang="en-GB" altLang="en-US" sz="1800" dirty="0">
                <a:solidFill>
                  <a:srgbClr val="0000FF"/>
                </a:solidFill>
                <a:latin typeface="Corbel" panose="020B0503020204020204" pitchFamily="34" charset="0"/>
              </a:rPr>
              <a:t>– </a:t>
            </a:r>
            <a:r>
              <a:rPr lang="en-GB" altLang="en-US" sz="1800" b="1" dirty="0">
                <a:solidFill>
                  <a:srgbClr val="0000FF"/>
                </a:solidFill>
                <a:latin typeface="Corbel" panose="020B0503020204020204" pitchFamily="34" charset="0"/>
              </a:rPr>
              <a:t>Albert Einstein</a:t>
            </a:r>
          </a:p>
        </p:txBody>
      </p:sp>
      <p:sp>
        <p:nvSpPr>
          <p:cNvPr id="11269" name="TextBox 6">
            <a:extLst>
              <a:ext uri="{FF2B5EF4-FFF2-40B4-BE49-F238E27FC236}">
                <a16:creationId xmlns:a16="http://schemas.microsoft.com/office/drawing/2014/main" id="{5E43A3D9-D1C6-4DCE-8D1E-0760B881E41D}"/>
              </a:ext>
            </a:extLst>
          </p:cNvPr>
          <p:cNvSpPr txBox="1">
            <a:spLocks noChangeArrowheads="1"/>
          </p:cNvSpPr>
          <p:nvPr/>
        </p:nvSpPr>
        <p:spPr bwMode="auto">
          <a:xfrm rot="921435">
            <a:off x="6478588" y="2427288"/>
            <a:ext cx="2303462"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chemeClr val="tx1"/>
                </a:solidFill>
                <a:latin typeface="Myriad Pro"/>
              </a:defRPr>
            </a:lvl1pPr>
            <a:lvl2pPr marL="742950" indent="-285750">
              <a:spcBef>
                <a:spcPct val="20000"/>
              </a:spcBef>
              <a:buFont typeface="Arial" panose="020B0604020202020204" pitchFamily="34" charset="0"/>
              <a:buChar char="–"/>
              <a:defRPr sz="2100">
                <a:solidFill>
                  <a:schemeClr val="tx1"/>
                </a:solidFill>
                <a:latin typeface="Myriad Pro"/>
              </a:defRPr>
            </a:lvl2pPr>
            <a:lvl3pPr marL="1143000" indent="-228600">
              <a:spcBef>
                <a:spcPct val="20000"/>
              </a:spcBef>
              <a:buFont typeface="Arial" panose="020B0604020202020204" pitchFamily="34" charset="0"/>
              <a:buChar char="•"/>
              <a:defRPr>
                <a:solidFill>
                  <a:schemeClr val="tx1"/>
                </a:solidFill>
                <a:latin typeface="Myriad Pro"/>
              </a:defRPr>
            </a:lvl3pPr>
            <a:lvl4pPr marL="1600200" indent="-228600">
              <a:spcBef>
                <a:spcPct val="20000"/>
              </a:spcBef>
              <a:buFont typeface="Arial" panose="020B0604020202020204" pitchFamily="34" charset="0"/>
              <a:buChar char="–"/>
              <a:defRPr sz="1500">
                <a:solidFill>
                  <a:schemeClr val="tx1"/>
                </a:solidFill>
                <a:latin typeface="Myriad Pro"/>
              </a:defRPr>
            </a:lvl4pPr>
            <a:lvl5pPr marL="2057400" indent="-228600">
              <a:spcBef>
                <a:spcPct val="20000"/>
              </a:spcBef>
              <a:buFont typeface="Arial" panose="020B0604020202020204" pitchFamily="34" charset="0"/>
              <a:buChar char="»"/>
              <a:defRPr sz="15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eaLnBrk="1" hangingPunct="1">
              <a:spcBef>
                <a:spcPct val="0"/>
              </a:spcBef>
              <a:buFontTx/>
              <a:buNone/>
            </a:pPr>
            <a:r>
              <a:rPr lang="en-GB" altLang="en-US" sz="2000" dirty="0">
                <a:solidFill>
                  <a:srgbClr val="002060"/>
                </a:solidFill>
                <a:latin typeface="Corbel" panose="020B0503020204020204" pitchFamily="34" charset="0"/>
              </a:rPr>
              <a:t>“If you can dream it, you can do it.” </a:t>
            </a:r>
          </a:p>
          <a:p>
            <a:pPr eaLnBrk="1" hangingPunct="1">
              <a:spcBef>
                <a:spcPct val="0"/>
              </a:spcBef>
              <a:buFontTx/>
              <a:buNone/>
            </a:pPr>
            <a:r>
              <a:rPr lang="en-GB" altLang="en-US" sz="1800" b="1" dirty="0">
                <a:solidFill>
                  <a:srgbClr val="002060"/>
                </a:solidFill>
                <a:latin typeface="Corbel" panose="020B0503020204020204" pitchFamily="34" charset="0"/>
              </a:rPr>
              <a:t>– Walt Disney </a:t>
            </a:r>
          </a:p>
          <a:p>
            <a:pPr eaLnBrk="1" hangingPunct="1">
              <a:spcBef>
                <a:spcPct val="0"/>
              </a:spcBef>
              <a:buFontTx/>
              <a:buNone/>
            </a:pPr>
            <a:endParaRPr lang="en-GB" altLang="en-US" sz="1800" dirty="0">
              <a:solidFill>
                <a:srgbClr val="002060"/>
              </a:solidFill>
              <a:latin typeface="Corbel" panose="020B050302020402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500"/>
                                        <p:tgtEl>
                                          <p:spTgt spid="1126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268"/>
                                        </p:tgtEl>
                                        <p:attrNameLst>
                                          <p:attrName>style.visibility</p:attrName>
                                        </p:attrNameLst>
                                      </p:cBhvr>
                                      <p:to>
                                        <p:strVal val="visible"/>
                                      </p:to>
                                    </p:set>
                                    <p:animEffect transition="in" filter="fade">
                                      <p:cBhvr>
                                        <p:cTn id="12" dur="500"/>
                                        <p:tgtEl>
                                          <p:spTgt spid="1126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269"/>
                                        </p:tgtEl>
                                        <p:attrNameLst>
                                          <p:attrName>style.visibility</p:attrName>
                                        </p:attrNameLst>
                                      </p:cBhvr>
                                      <p:to>
                                        <p:strVal val="visible"/>
                                      </p:to>
                                    </p:set>
                                    <p:animEffect transition="in" filter="fade">
                                      <p:cBhvr>
                                        <p:cTn id="17" dur="500"/>
                                        <p:tgtEl>
                                          <p:spTgt spid="1126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5" grpId="0"/>
      <p:bldP spid="11268" grpId="0"/>
      <p:bldP spid="1126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964488" cy="2900723"/>
          </a:xfrm>
        </p:spPr>
        <p:txBody>
          <a:bodyPr>
            <a:normAutofit/>
          </a:bodyPr>
          <a:lstStyle/>
          <a:p>
            <a:r>
              <a:rPr lang="en-GB" dirty="0">
                <a:solidFill>
                  <a:schemeClr val="bg1"/>
                </a:solidFill>
              </a:rPr>
              <a:t>Take 5 minutes to reflect upon the session – what have you learnt?  </a:t>
            </a:r>
          </a:p>
          <a:p>
            <a:r>
              <a:rPr lang="en-GB" dirty="0">
                <a:solidFill>
                  <a:schemeClr val="bg1"/>
                </a:solidFill>
              </a:rPr>
              <a:t>Which areas will you want to research further? </a:t>
            </a:r>
          </a:p>
          <a:p>
            <a:r>
              <a:rPr lang="en-GB" dirty="0">
                <a:solidFill>
                  <a:schemeClr val="bg1"/>
                </a:solidFill>
              </a:rPr>
              <a:t>What can help you with your assignment?</a:t>
            </a:r>
          </a:p>
          <a:p>
            <a:r>
              <a:rPr lang="en-GB" dirty="0">
                <a:solidFill>
                  <a:schemeClr val="bg1"/>
                </a:solidFill>
              </a:rPr>
              <a:t>What can help you in your career?</a:t>
            </a:r>
          </a:p>
        </p:txBody>
      </p:sp>
      <p:sp>
        <p:nvSpPr>
          <p:cNvPr id="4" name="Slide Number Placeholder 3">
            <a:extLst>
              <a:ext uri="{FF2B5EF4-FFF2-40B4-BE49-F238E27FC236}">
                <a16:creationId xmlns:a16="http://schemas.microsoft.com/office/drawing/2014/main" id="{9B1590A9-85E1-44C4-8875-F82C6BB63C21}"/>
              </a:ext>
            </a:extLst>
          </p:cNvPr>
          <p:cNvSpPr>
            <a:spLocks noGrp="1"/>
          </p:cNvSpPr>
          <p:nvPr>
            <p:ph type="sldNum" sz="quarter" idx="12"/>
          </p:nvPr>
        </p:nvSpPr>
        <p:spPr/>
        <p:txBody>
          <a:bodyPr/>
          <a:lstStyle/>
          <a:p>
            <a:fld id="{3D165440-4880-415F-9146-4793BDD623F8}" type="slidenum">
              <a:rPr lang="en-GB" smtClean="0"/>
              <a:t>18</a:t>
            </a:fld>
            <a:endParaRPr lang="en-GB"/>
          </a:p>
        </p:txBody>
      </p:sp>
    </p:spTree>
    <p:extLst>
      <p:ext uri="{BB962C8B-B14F-4D97-AF65-F5344CB8AC3E}">
        <p14:creationId xmlns:p14="http://schemas.microsoft.com/office/powerpoint/2010/main" val="20585349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DB19D-D34A-40DA-BEFD-5171D5BA2C09}"/>
              </a:ext>
            </a:extLst>
          </p:cNvPr>
          <p:cNvSpPr>
            <a:spLocks noGrp="1"/>
          </p:cNvSpPr>
          <p:nvPr>
            <p:ph type="title"/>
          </p:nvPr>
        </p:nvSpPr>
        <p:spPr/>
        <p:txBody>
          <a:bodyPr/>
          <a:lstStyle/>
          <a:p>
            <a:pPr algn="ctr"/>
            <a:r>
              <a:rPr lang="en-GB" dirty="0"/>
              <a:t>Tea/Coffee Break</a:t>
            </a:r>
          </a:p>
        </p:txBody>
      </p:sp>
      <p:pic>
        <p:nvPicPr>
          <p:cNvPr id="7" name="Content Placeholder 6" descr="Powdered doughnuts with stuffing">
            <a:extLst>
              <a:ext uri="{FF2B5EF4-FFF2-40B4-BE49-F238E27FC236}">
                <a16:creationId xmlns:a16="http://schemas.microsoft.com/office/drawing/2014/main" id="{25D38AD1-F42C-44F1-95E6-FD84A55824A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07369" y="1184041"/>
            <a:ext cx="5529262" cy="3686175"/>
          </a:xfrm>
        </p:spPr>
      </p:pic>
      <p:sp>
        <p:nvSpPr>
          <p:cNvPr id="8" name="TextBox 7">
            <a:extLst>
              <a:ext uri="{FF2B5EF4-FFF2-40B4-BE49-F238E27FC236}">
                <a16:creationId xmlns:a16="http://schemas.microsoft.com/office/drawing/2014/main" id="{500B0FAA-97BB-4206-AB11-D70833F923B4}"/>
              </a:ext>
            </a:extLst>
          </p:cNvPr>
          <p:cNvSpPr txBox="1"/>
          <p:nvPr/>
        </p:nvSpPr>
        <p:spPr>
          <a:xfrm>
            <a:off x="2945331" y="4904518"/>
            <a:ext cx="3253338" cy="769441"/>
          </a:xfrm>
          <a:prstGeom prst="rect">
            <a:avLst/>
          </a:prstGeom>
          <a:noFill/>
        </p:spPr>
        <p:txBody>
          <a:bodyPr wrap="square" rtlCol="0">
            <a:spAutoFit/>
          </a:bodyPr>
          <a:lstStyle/>
          <a:p>
            <a:pPr algn="ctr"/>
            <a:r>
              <a:rPr lang="en-GB" sz="4400" dirty="0">
                <a:solidFill>
                  <a:srgbClr val="0000FF"/>
                </a:solidFill>
              </a:rPr>
              <a:t>15 mins</a:t>
            </a:r>
          </a:p>
        </p:txBody>
      </p:sp>
    </p:spTree>
    <p:extLst>
      <p:ext uri="{BB962C8B-B14F-4D97-AF65-F5344CB8AC3E}">
        <p14:creationId xmlns:p14="http://schemas.microsoft.com/office/powerpoint/2010/main" val="1699470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B613BD5-9EC3-4571-87F4-D4AEB0DB4573}"/>
              </a:ext>
            </a:extLst>
          </p:cNvPr>
          <p:cNvSpPr/>
          <p:nvPr/>
        </p:nvSpPr>
        <p:spPr>
          <a:xfrm>
            <a:off x="94785" y="152727"/>
            <a:ext cx="8954429" cy="4493538"/>
          </a:xfrm>
          <a:prstGeom prst="rect">
            <a:avLst/>
          </a:prstGeom>
        </p:spPr>
        <p:txBody>
          <a:bodyPr wrap="square">
            <a:spAutoFit/>
          </a:bodyPr>
          <a:lstStyle/>
          <a:p>
            <a:pPr algn="ctr">
              <a:spcAft>
                <a:spcPts val="0"/>
              </a:spcAft>
            </a:pPr>
            <a:r>
              <a:rPr lang="en-GB" sz="2800" b="1" dirty="0">
                <a:latin typeface="Times New Roman" panose="02020603050405020304" pitchFamily="18" charset="0"/>
                <a:ea typeface="Times New Roman" panose="02020603050405020304" pitchFamily="18" charset="0"/>
                <a:cs typeface="Times New Roman" panose="02020603050405020304" pitchFamily="18" charset="0"/>
              </a:rPr>
              <a:t>Book References </a:t>
            </a:r>
            <a:r>
              <a:rPr lang="en-GB" dirty="0">
                <a:latin typeface="Times New Roman" panose="02020603050405020304" pitchFamily="18" charset="0"/>
                <a:ea typeface="Times New Roman" panose="02020603050405020304" pitchFamily="18" charset="0"/>
                <a:cs typeface="Times New Roman" panose="02020603050405020304" pitchFamily="18" charset="0"/>
              </a:rPr>
              <a:t> </a:t>
            </a:r>
            <a:endParaRPr lang="en-GB" sz="16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GB" dirty="0">
                <a:latin typeface="Times New Roman" panose="02020603050405020304" pitchFamily="18" charset="0"/>
                <a:ea typeface="Times New Roman" panose="02020603050405020304" pitchFamily="18" charset="0"/>
                <a:cs typeface="Times New Roman" panose="02020603050405020304" pitchFamily="18" charset="0"/>
              </a:rPr>
              <a:t> </a:t>
            </a:r>
            <a:endParaRPr lang="en-GB" sz="16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Byrd, J. &amp; Lockwood Brown, P. (2003) </a:t>
            </a:r>
            <a:r>
              <a:rPr lang="en-GB" sz="2800" i="1" dirty="0">
                <a:latin typeface="Times New Roman" panose="02020603050405020304" pitchFamily="18" charset="0"/>
                <a:cs typeface="Times New Roman" panose="02020603050405020304" pitchFamily="18" charset="0"/>
              </a:rPr>
              <a:t>The innovation equation</a:t>
            </a:r>
            <a:r>
              <a:rPr lang="en-GB" sz="2800" dirty="0">
                <a:latin typeface="Times New Roman" panose="02020603050405020304" pitchFamily="18" charset="0"/>
                <a:cs typeface="Times New Roman" panose="02020603050405020304" pitchFamily="18" charset="0"/>
              </a:rPr>
              <a:t>. San Francisco, CA; Jossey-Bass/Pfeiffer</a:t>
            </a:r>
            <a:endParaRPr lang="en-GB" sz="28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800" dirty="0">
                <a:latin typeface="Times New Roman" panose="02020603050405020304" pitchFamily="18" charset="0"/>
                <a:ea typeface="Times New Roman" panose="02020603050405020304" pitchFamily="18" charset="0"/>
                <a:cs typeface="Times New Roman" panose="02020603050405020304" pitchFamily="18" charset="0"/>
              </a:rPr>
              <a:t>Dawson, P. and Andriopoulos, C. (2014). </a:t>
            </a:r>
            <a:r>
              <a:rPr lang="en-GB" sz="2800" i="1" dirty="0">
                <a:latin typeface="Times New Roman" panose="02020603050405020304" pitchFamily="18" charset="0"/>
                <a:ea typeface="Times New Roman" panose="02020603050405020304" pitchFamily="18" charset="0"/>
                <a:cs typeface="Times New Roman" panose="02020603050405020304" pitchFamily="18" charset="0"/>
              </a:rPr>
              <a:t>Managing change, creativity and innovation</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Thousand Oaks: SAGE Publications.</a:t>
            </a:r>
          </a:p>
          <a:p>
            <a:pPr marL="285750" indent="-285750">
              <a:spcAft>
                <a:spcPts val="0"/>
              </a:spcAft>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Tennant Snyder, N. &amp; Duarte, D.L. (2008) </a:t>
            </a:r>
            <a:r>
              <a:rPr lang="en-GB" sz="2800" i="1" dirty="0">
                <a:latin typeface="Times New Roman" panose="02020603050405020304" pitchFamily="18" charset="0"/>
                <a:cs typeface="Times New Roman" panose="02020603050405020304" pitchFamily="18" charset="0"/>
              </a:rPr>
              <a:t>Unleashing innovation: How Whirlpool transformed an industry.</a:t>
            </a:r>
            <a:r>
              <a:rPr lang="en-GB" sz="2800" dirty="0">
                <a:latin typeface="Times New Roman" panose="02020603050405020304" pitchFamily="18" charset="0"/>
                <a:cs typeface="Times New Roman" panose="02020603050405020304" pitchFamily="18" charset="0"/>
              </a:rPr>
              <a:t> San Francisco, CA; Jossey-Bass</a:t>
            </a:r>
          </a:p>
          <a:p>
            <a:pPr marL="285750" indent="-285750">
              <a:spcAft>
                <a:spcPts val="0"/>
              </a:spcAft>
              <a:buFont typeface="Arial" panose="020B0604020202020204" pitchFamily="34" charset="0"/>
              <a:buChar char="•"/>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5117606"/>
      </p:ext>
    </p:extLst>
  </p:cSld>
  <p:clrMapOvr>
    <a:masterClrMapping/>
  </p:clrMapOvr>
</p:sld>
</file>

<file path=ppt/theme/theme1.xml><?xml version="1.0" encoding="utf-8"?>
<a:theme xmlns:a="http://schemas.openxmlformats.org/drawingml/2006/main" name="Default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fault Theme" id="{4A76CEBC-2046-4325-AA73-D27D1AAB68A8}" vid="{29C0CC96-F070-4406-807A-6731055D12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18527</TotalTime>
  <Words>1417</Words>
  <Application>Microsoft Office PowerPoint</Application>
  <PresentationFormat>On-screen Show (4:3)</PresentationFormat>
  <Paragraphs>123</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Corbel</vt:lpstr>
      <vt:lpstr>Times New Roman</vt:lpstr>
      <vt:lpstr>Wingdings</vt:lpstr>
      <vt:lpstr>Default Theme</vt:lpstr>
      <vt:lpstr>BMSK6002   Developing Innovation and Creativity for Business Advantage</vt:lpstr>
      <vt:lpstr>Agenda</vt:lpstr>
      <vt:lpstr>Creativity &amp; its Role in Innovation</vt:lpstr>
      <vt:lpstr>Creativity &amp; its Role in Innovation</vt:lpstr>
      <vt:lpstr>Creativity &amp; its Role in Innovation</vt:lpstr>
      <vt:lpstr>Important!  The Ideas That Are Rejected…</vt:lpstr>
      <vt:lpstr>Feedback to Originators</vt:lpstr>
      <vt:lpstr>Feedback to Originators</vt:lpstr>
      <vt:lpstr>Creativity &amp; Innovation</vt:lpstr>
      <vt:lpstr>Risk Taking and Innovation</vt:lpstr>
      <vt:lpstr>Risk taking – summed up</vt:lpstr>
      <vt:lpstr>Risk taking – an important caveat</vt:lpstr>
      <vt:lpstr>Question:</vt:lpstr>
      <vt:lpstr>Innovation and the Individual</vt:lpstr>
      <vt:lpstr>Innovation and the Individual</vt:lpstr>
      <vt:lpstr>Some thoughts on Creativity &amp; Innovation</vt:lpstr>
      <vt:lpstr>PowerPoint Presentation</vt:lpstr>
      <vt:lpstr>Summary</vt:lpstr>
      <vt:lpstr>Tea/Coffee Break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BMSK6002  Developing Innovation and Creativity for Business Advantage</dc:title>
  <dc:creator>Paul</dc:creator>
  <cp:lastModifiedBy>Paul Tinkler</cp:lastModifiedBy>
  <cp:revision>67</cp:revision>
  <dcterms:created xsi:type="dcterms:W3CDTF">2018-08-01T10:48:06Z</dcterms:created>
  <dcterms:modified xsi:type="dcterms:W3CDTF">2021-07-27T17:02:49Z</dcterms:modified>
</cp:coreProperties>
</file>