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1"/>
  </p:notesMasterIdLst>
  <p:sldIdLst>
    <p:sldId id="256" r:id="rId2"/>
    <p:sldId id="286" r:id="rId3"/>
    <p:sldId id="317" r:id="rId4"/>
    <p:sldId id="332" r:id="rId5"/>
    <p:sldId id="262" r:id="rId6"/>
    <p:sldId id="318" r:id="rId7"/>
    <p:sldId id="319" r:id="rId8"/>
    <p:sldId id="320" r:id="rId9"/>
    <p:sldId id="321" r:id="rId10"/>
    <p:sldId id="333" r:id="rId11"/>
    <p:sldId id="334" r:id="rId12"/>
    <p:sldId id="337" r:id="rId13"/>
    <p:sldId id="335" r:id="rId14"/>
    <p:sldId id="336" r:id="rId15"/>
    <p:sldId id="322" r:id="rId16"/>
    <p:sldId id="339" r:id="rId17"/>
    <p:sldId id="340" r:id="rId18"/>
    <p:sldId id="341" r:id="rId19"/>
    <p:sldId id="323" r:id="rId20"/>
    <p:sldId id="324" r:id="rId21"/>
    <p:sldId id="338" r:id="rId22"/>
    <p:sldId id="325" r:id="rId23"/>
    <p:sldId id="342" r:id="rId24"/>
    <p:sldId id="326" r:id="rId25"/>
    <p:sldId id="343" r:id="rId26"/>
    <p:sldId id="327" r:id="rId27"/>
    <p:sldId id="328" r:id="rId28"/>
    <p:sldId id="354" r:id="rId29"/>
    <p:sldId id="344" r:id="rId30"/>
    <p:sldId id="345" r:id="rId31"/>
    <p:sldId id="352" r:id="rId32"/>
    <p:sldId id="351" r:id="rId33"/>
    <p:sldId id="346" r:id="rId34"/>
    <p:sldId id="355" r:id="rId35"/>
    <p:sldId id="348" r:id="rId36"/>
    <p:sldId id="349" r:id="rId37"/>
    <p:sldId id="347" r:id="rId38"/>
    <p:sldId id="329" r:id="rId39"/>
    <p:sldId id="350"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475C8E-22F9-43FD-BCEF-5788042759A7}" v="23" dt="2024-11-04T12:12:58.5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73" d="100"/>
          <a:sy n="73" d="100"/>
        </p:scale>
        <p:origin x="72" y="328"/>
      </p:cViewPr>
      <p:guideLst/>
    </p:cSldViewPr>
  </p:slideViewPr>
  <p:notesTextViewPr>
    <p:cViewPr>
      <p:scale>
        <a:sx n="1" d="1"/>
        <a:sy n="1" d="1"/>
      </p:scale>
      <p:origin x="0" y="0"/>
    </p:cViewPr>
  </p:notesTextViewPr>
  <p:notesViewPr>
    <p:cSldViewPr snapToGrid="0">
      <p:cViewPr varScale="1">
        <p:scale>
          <a:sx n="70" d="100"/>
          <a:sy n="70" d="100"/>
        </p:scale>
        <p:origin x="2088" y="3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06475C8E-22F9-43FD-BCEF-5788042759A7}"/>
    <pc:docChg chg="undo custSel addSld delSld modSld">
      <pc:chgData name="Cerys Davies" userId="61e71dc1-9594-4277-b52b-4420989f68ee" providerId="ADAL" clId="{06475C8E-22F9-43FD-BCEF-5788042759A7}" dt="2024-11-04T12:22:00.990" v="26083" actId="5793"/>
      <pc:docMkLst>
        <pc:docMk/>
      </pc:docMkLst>
      <pc:sldChg chg="modSp mod">
        <pc:chgData name="Cerys Davies" userId="61e71dc1-9594-4277-b52b-4420989f68ee" providerId="ADAL" clId="{06475C8E-22F9-43FD-BCEF-5788042759A7}" dt="2024-10-13T18:48:01.882" v="36" actId="6549"/>
        <pc:sldMkLst>
          <pc:docMk/>
          <pc:sldMk cId="3475651824" sldId="256"/>
        </pc:sldMkLst>
        <pc:spChg chg="mod">
          <ac:chgData name="Cerys Davies" userId="61e71dc1-9594-4277-b52b-4420989f68ee" providerId="ADAL" clId="{06475C8E-22F9-43FD-BCEF-5788042759A7}" dt="2024-10-13T18:48:01.882" v="36" actId="6549"/>
          <ac:spMkLst>
            <pc:docMk/>
            <pc:sldMk cId="3475651824" sldId="256"/>
            <ac:spMk id="3" creationId="{4D6FAC72-D4CD-77FA-0499-073A8FCFFC72}"/>
          </ac:spMkLst>
        </pc:spChg>
      </pc:sldChg>
      <pc:sldChg chg="modSp mod">
        <pc:chgData name="Cerys Davies" userId="61e71dc1-9594-4277-b52b-4420989f68ee" providerId="ADAL" clId="{06475C8E-22F9-43FD-BCEF-5788042759A7}" dt="2024-10-22T11:23:07.674" v="1565" actId="20577"/>
        <pc:sldMkLst>
          <pc:docMk/>
          <pc:sldMk cId="1717418436" sldId="262"/>
        </pc:sldMkLst>
        <pc:spChg chg="mod">
          <ac:chgData name="Cerys Davies" userId="61e71dc1-9594-4277-b52b-4420989f68ee" providerId="ADAL" clId="{06475C8E-22F9-43FD-BCEF-5788042759A7}" dt="2024-10-22T11:22:41.040" v="1557" actId="20577"/>
          <ac:spMkLst>
            <pc:docMk/>
            <pc:sldMk cId="1717418436" sldId="262"/>
            <ac:spMk id="2" creationId="{92A38A64-F2C5-F9A5-2160-EA5110D099EC}"/>
          </ac:spMkLst>
        </pc:spChg>
        <pc:spChg chg="mod">
          <ac:chgData name="Cerys Davies" userId="61e71dc1-9594-4277-b52b-4420989f68ee" providerId="ADAL" clId="{06475C8E-22F9-43FD-BCEF-5788042759A7}" dt="2024-10-22T11:23:07.674" v="1565" actId="20577"/>
          <ac:spMkLst>
            <pc:docMk/>
            <pc:sldMk cId="1717418436" sldId="262"/>
            <ac:spMk id="3" creationId="{FC77824E-07BF-1B58-ECD2-CC958575D461}"/>
          </ac:spMkLst>
        </pc:spChg>
      </pc:sldChg>
      <pc:sldChg chg="modSp mod">
        <pc:chgData name="Cerys Davies" userId="61e71dc1-9594-4277-b52b-4420989f68ee" providerId="ADAL" clId="{06475C8E-22F9-43FD-BCEF-5788042759A7}" dt="2024-10-28T10:29:28.865" v="12639" actId="20577"/>
        <pc:sldMkLst>
          <pc:docMk/>
          <pc:sldMk cId="381466785" sldId="286"/>
        </pc:sldMkLst>
        <pc:spChg chg="mod">
          <ac:chgData name="Cerys Davies" userId="61e71dc1-9594-4277-b52b-4420989f68ee" providerId="ADAL" clId="{06475C8E-22F9-43FD-BCEF-5788042759A7}" dt="2024-10-28T10:28:37.446" v="12584" actId="20577"/>
          <ac:spMkLst>
            <pc:docMk/>
            <pc:sldMk cId="381466785" sldId="286"/>
            <ac:spMk id="2" creationId="{82D43C8F-9AF2-5144-7B77-6DD03C6D6C92}"/>
          </ac:spMkLst>
        </pc:spChg>
        <pc:spChg chg="mod">
          <ac:chgData name="Cerys Davies" userId="61e71dc1-9594-4277-b52b-4420989f68ee" providerId="ADAL" clId="{06475C8E-22F9-43FD-BCEF-5788042759A7}" dt="2024-10-28T10:29:28.865" v="12639" actId="20577"/>
          <ac:spMkLst>
            <pc:docMk/>
            <pc:sldMk cId="381466785" sldId="286"/>
            <ac:spMk id="3" creationId="{F5CDB919-7D87-4078-9212-B3EBB90DFB62}"/>
          </ac:spMkLst>
        </pc:spChg>
      </pc:sldChg>
      <pc:sldChg chg="del">
        <pc:chgData name="Cerys Davies" userId="61e71dc1-9594-4277-b52b-4420989f68ee" providerId="ADAL" clId="{06475C8E-22F9-43FD-BCEF-5788042759A7}" dt="2024-10-13T18:48:14.743" v="37" actId="47"/>
        <pc:sldMkLst>
          <pc:docMk/>
          <pc:sldMk cId="2954909633" sldId="287"/>
        </pc:sldMkLst>
      </pc:sldChg>
      <pc:sldChg chg="del">
        <pc:chgData name="Cerys Davies" userId="61e71dc1-9594-4277-b52b-4420989f68ee" providerId="ADAL" clId="{06475C8E-22F9-43FD-BCEF-5788042759A7}" dt="2024-10-13T18:48:14.743" v="37" actId="47"/>
        <pc:sldMkLst>
          <pc:docMk/>
          <pc:sldMk cId="956355142" sldId="290"/>
        </pc:sldMkLst>
      </pc:sldChg>
      <pc:sldChg chg="del">
        <pc:chgData name="Cerys Davies" userId="61e71dc1-9594-4277-b52b-4420989f68ee" providerId="ADAL" clId="{06475C8E-22F9-43FD-BCEF-5788042759A7}" dt="2024-10-13T18:48:14.743" v="37" actId="47"/>
        <pc:sldMkLst>
          <pc:docMk/>
          <pc:sldMk cId="2034175213" sldId="291"/>
        </pc:sldMkLst>
      </pc:sldChg>
      <pc:sldChg chg="del">
        <pc:chgData name="Cerys Davies" userId="61e71dc1-9594-4277-b52b-4420989f68ee" providerId="ADAL" clId="{06475C8E-22F9-43FD-BCEF-5788042759A7}" dt="2024-10-13T18:48:14.743" v="37" actId="47"/>
        <pc:sldMkLst>
          <pc:docMk/>
          <pc:sldMk cId="179586847" sldId="292"/>
        </pc:sldMkLst>
      </pc:sldChg>
      <pc:sldChg chg="del">
        <pc:chgData name="Cerys Davies" userId="61e71dc1-9594-4277-b52b-4420989f68ee" providerId="ADAL" clId="{06475C8E-22F9-43FD-BCEF-5788042759A7}" dt="2024-10-13T18:48:14.743" v="37" actId="47"/>
        <pc:sldMkLst>
          <pc:docMk/>
          <pc:sldMk cId="1969656470" sldId="293"/>
        </pc:sldMkLst>
      </pc:sldChg>
      <pc:sldChg chg="del">
        <pc:chgData name="Cerys Davies" userId="61e71dc1-9594-4277-b52b-4420989f68ee" providerId="ADAL" clId="{06475C8E-22F9-43FD-BCEF-5788042759A7}" dt="2024-10-13T18:48:14.743" v="37" actId="47"/>
        <pc:sldMkLst>
          <pc:docMk/>
          <pc:sldMk cId="3651982095" sldId="294"/>
        </pc:sldMkLst>
      </pc:sldChg>
      <pc:sldChg chg="del">
        <pc:chgData name="Cerys Davies" userId="61e71dc1-9594-4277-b52b-4420989f68ee" providerId="ADAL" clId="{06475C8E-22F9-43FD-BCEF-5788042759A7}" dt="2024-10-13T18:48:14.743" v="37" actId="47"/>
        <pc:sldMkLst>
          <pc:docMk/>
          <pc:sldMk cId="848686394" sldId="295"/>
        </pc:sldMkLst>
      </pc:sldChg>
      <pc:sldChg chg="del">
        <pc:chgData name="Cerys Davies" userId="61e71dc1-9594-4277-b52b-4420989f68ee" providerId="ADAL" clId="{06475C8E-22F9-43FD-BCEF-5788042759A7}" dt="2024-10-13T18:48:14.743" v="37" actId="47"/>
        <pc:sldMkLst>
          <pc:docMk/>
          <pc:sldMk cId="1857188483" sldId="296"/>
        </pc:sldMkLst>
      </pc:sldChg>
      <pc:sldChg chg="del">
        <pc:chgData name="Cerys Davies" userId="61e71dc1-9594-4277-b52b-4420989f68ee" providerId="ADAL" clId="{06475C8E-22F9-43FD-BCEF-5788042759A7}" dt="2024-10-13T18:48:14.743" v="37" actId="47"/>
        <pc:sldMkLst>
          <pc:docMk/>
          <pc:sldMk cId="508324415" sldId="297"/>
        </pc:sldMkLst>
      </pc:sldChg>
      <pc:sldChg chg="del">
        <pc:chgData name="Cerys Davies" userId="61e71dc1-9594-4277-b52b-4420989f68ee" providerId="ADAL" clId="{06475C8E-22F9-43FD-BCEF-5788042759A7}" dt="2024-10-13T18:48:14.743" v="37" actId="47"/>
        <pc:sldMkLst>
          <pc:docMk/>
          <pc:sldMk cId="3423341217" sldId="298"/>
        </pc:sldMkLst>
      </pc:sldChg>
      <pc:sldChg chg="del">
        <pc:chgData name="Cerys Davies" userId="61e71dc1-9594-4277-b52b-4420989f68ee" providerId="ADAL" clId="{06475C8E-22F9-43FD-BCEF-5788042759A7}" dt="2024-10-13T18:48:14.743" v="37" actId="47"/>
        <pc:sldMkLst>
          <pc:docMk/>
          <pc:sldMk cId="4113985436" sldId="299"/>
        </pc:sldMkLst>
      </pc:sldChg>
      <pc:sldChg chg="del">
        <pc:chgData name="Cerys Davies" userId="61e71dc1-9594-4277-b52b-4420989f68ee" providerId="ADAL" clId="{06475C8E-22F9-43FD-BCEF-5788042759A7}" dt="2024-10-13T18:48:14.743" v="37" actId="47"/>
        <pc:sldMkLst>
          <pc:docMk/>
          <pc:sldMk cId="523295294" sldId="300"/>
        </pc:sldMkLst>
      </pc:sldChg>
      <pc:sldChg chg="del">
        <pc:chgData name="Cerys Davies" userId="61e71dc1-9594-4277-b52b-4420989f68ee" providerId="ADAL" clId="{06475C8E-22F9-43FD-BCEF-5788042759A7}" dt="2024-10-13T18:48:14.743" v="37" actId="47"/>
        <pc:sldMkLst>
          <pc:docMk/>
          <pc:sldMk cId="1951393650" sldId="301"/>
        </pc:sldMkLst>
      </pc:sldChg>
      <pc:sldChg chg="del">
        <pc:chgData name="Cerys Davies" userId="61e71dc1-9594-4277-b52b-4420989f68ee" providerId="ADAL" clId="{06475C8E-22F9-43FD-BCEF-5788042759A7}" dt="2024-10-13T18:48:14.743" v="37" actId="47"/>
        <pc:sldMkLst>
          <pc:docMk/>
          <pc:sldMk cId="353343244" sldId="302"/>
        </pc:sldMkLst>
      </pc:sldChg>
      <pc:sldChg chg="del">
        <pc:chgData name="Cerys Davies" userId="61e71dc1-9594-4277-b52b-4420989f68ee" providerId="ADAL" clId="{06475C8E-22F9-43FD-BCEF-5788042759A7}" dt="2024-10-13T18:48:14.743" v="37" actId="47"/>
        <pc:sldMkLst>
          <pc:docMk/>
          <pc:sldMk cId="2983295594" sldId="303"/>
        </pc:sldMkLst>
      </pc:sldChg>
      <pc:sldChg chg="del">
        <pc:chgData name="Cerys Davies" userId="61e71dc1-9594-4277-b52b-4420989f68ee" providerId="ADAL" clId="{06475C8E-22F9-43FD-BCEF-5788042759A7}" dt="2024-10-13T18:48:14.743" v="37" actId="47"/>
        <pc:sldMkLst>
          <pc:docMk/>
          <pc:sldMk cId="4026395553" sldId="304"/>
        </pc:sldMkLst>
      </pc:sldChg>
      <pc:sldChg chg="del">
        <pc:chgData name="Cerys Davies" userId="61e71dc1-9594-4277-b52b-4420989f68ee" providerId="ADAL" clId="{06475C8E-22F9-43FD-BCEF-5788042759A7}" dt="2024-10-13T18:48:14.743" v="37" actId="47"/>
        <pc:sldMkLst>
          <pc:docMk/>
          <pc:sldMk cId="2936582305" sldId="305"/>
        </pc:sldMkLst>
      </pc:sldChg>
      <pc:sldChg chg="del">
        <pc:chgData name="Cerys Davies" userId="61e71dc1-9594-4277-b52b-4420989f68ee" providerId="ADAL" clId="{06475C8E-22F9-43FD-BCEF-5788042759A7}" dt="2024-10-13T18:48:14.743" v="37" actId="47"/>
        <pc:sldMkLst>
          <pc:docMk/>
          <pc:sldMk cId="3553990251" sldId="306"/>
        </pc:sldMkLst>
      </pc:sldChg>
      <pc:sldChg chg="del">
        <pc:chgData name="Cerys Davies" userId="61e71dc1-9594-4277-b52b-4420989f68ee" providerId="ADAL" clId="{06475C8E-22F9-43FD-BCEF-5788042759A7}" dt="2024-10-13T18:48:14.743" v="37" actId="47"/>
        <pc:sldMkLst>
          <pc:docMk/>
          <pc:sldMk cId="2650037071" sldId="307"/>
        </pc:sldMkLst>
      </pc:sldChg>
      <pc:sldChg chg="del">
        <pc:chgData name="Cerys Davies" userId="61e71dc1-9594-4277-b52b-4420989f68ee" providerId="ADAL" clId="{06475C8E-22F9-43FD-BCEF-5788042759A7}" dt="2024-10-13T18:48:14.743" v="37" actId="47"/>
        <pc:sldMkLst>
          <pc:docMk/>
          <pc:sldMk cId="1471571356" sldId="308"/>
        </pc:sldMkLst>
      </pc:sldChg>
      <pc:sldChg chg="del">
        <pc:chgData name="Cerys Davies" userId="61e71dc1-9594-4277-b52b-4420989f68ee" providerId="ADAL" clId="{06475C8E-22F9-43FD-BCEF-5788042759A7}" dt="2024-10-13T18:48:14.743" v="37" actId="47"/>
        <pc:sldMkLst>
          <pc:docMk/>
          <pc:sldMk cId="603339481" sldId="309"/>
        </pc:sldMkLst>
      </pc:sldChg>
      <pc:sldChg chg="del">
        <pc:chgData name="Cerys Davies" userId="61e71dc1-9594-4277-b52b-4420989f68ee" providerId="ADAL" clId="{06475C8E-22F9-43FD-BCEF-5788042759A7}" dt="2024-10-13T18:48:14.743" v="37" actId="47"/>
        <pc:sldMkLst>
          <pc:docMk/>
          <pc:sldMk cId="1588902806" sldId="310"/>
        </pc:sldMkLst>
      </pc:sldChg>
      <pc:sldChg chg="del">
        <pc:chgData name="Cerys Davies" userId="61e71dc1-9594-4277-b52b-4420989f68ee" providerId="ADAL" clId="{06475C8E-22F9-43FD-BCEF-5788042759A7}" dt="2024-10-13T18:48:14.743" v="37" actId="47"/>
        <pc:sldMkLst>
          <pc:docMk/>
          <pc:sldMk cId="2863991654" sldId="311"/>
        </pc:sldMkLst>
      </pc:sldChg>
      <pc:sldChg chg="del">
        <pc:chgData name="Cerys Davies" userId="61e71dc1-9594-4277-b52b-4420989f68ee" providerId="ADAL" clId="{06475C8E-22F9-43FD-BCEF-5788042759A7}" dt="2024-10-13T18:48:14.743" v="37" actId="47"/>
        <pc:sldMkLst>
          <pc:docMk/>
          <pc:sldMk cId="1412474342" sldId="312"/>
        </pc:sldMkLst>
      </pc:sldChg>
      <pc:sldChg chg="del">
        <pc:chgData name="Cerys Davies" userId="61e71dc1-9594-4277-b52b-4420989f68ee" providerId="ADAL" clId="{06475C8E-22F9-43FD-BCEF-5788042759A7}" dt="2024-10-13T18:48:14.743" v="37" actId="47"/>
        <pc:sldMkLst>
          <pc:docMk/>
          <pc:sldMk cId="3486243900" sldId="313"/>
        </pc:sldMkLst>
      </pc:sldChg>
      <pc:sldChg chg="del">
        <pc:chgData name="Cerys Davies" userId="61e71dc1-9594-4277-b52b-4420989f68ee" providerId="ADAL" clId="{06475C8E-22F9-43FD-BCEF-5788042759A7}" dt="2024-10-13T18:48:14.743" v="37" actId="47"/>
        <pc:sldMkLst>
          <pc:docMk/>
          <pc:sldMk cId="3143608409" sldId="314"/>
        </pc:sldMkLst>
      </pc:sldChg>
      <pc:sldChg chg="del">
        <pc:chgData name="Cerys Davies" userId="61e71dc1-9594-4277-b52b-4420989f68ee" providerId="ADAL" clId="{06475C8E-22F9-43FD-BCEF-5788042759A7}" dt="2024-10-13T18:48:14.743" v="37" actId="47"/>
        <pc:sldMkLst>
          <pc:docMk/>
          <pc:sldMk cId="1392911934" sldId="315"/>
        </pc:sldMkLst>
      </pc:sldChg>
      <pc:sldChg chg="del">
        <pc:chgData name="Cerys Davies" userId="61e71dc1-9594-4277-b52b-4420989f68ee" providerId="ADAL" clId="{06475C8E-22F9-43FD-BCEF-5788042759A7}" dt="2024-10-13T18:48:14.743" v="37" actId="47"/>
        <pc:sldMkLst>
          <pc:docMk/>
          <pc:sldMk cId="2618852381" sldId="316"/>
        </pc:sldMkLst>
      </pc:sldChg>
      <pc:sldChg chg="modSp mod">
        <pc:chgData name="Cerys Davies" userId="61e71dc1-9594-4277-b52b-4420989f68ee" providerId="ADAL" clId="{06475C8E-22F9-43FD-BCEF-5788042759A7}" dt="2024-10-22T11:22:17.666" v="1535" actId="1076"/>
        <pc:sldMkLst>
          <pc:docMk/>
          <pc:sldMk cId="149306470" sldId="317"/>
        </pc:sldMkLst>
        <pc:spChg chg="mod">
          <ac:chgData name="Cerys Davies" userId="61e71dc1-9594-4277-b52b-4420989f68ee" providerId="ADAL" clId="{06475C8E-22F9-43FD-BCEF-5788042759A7}" dt="2024-10-22T11:20:38.999" v="1504" actId="1076"/>
          <ac:spMkLst>
            <pc:docMk/>
            <pc:sldMk cId="149306470" sldId="317"/>
            <ac:spMk id="2" creationId="{4D86157A-1E68-0ED1-CA30-5321B480CC3D}"/>
          </ac:spMkLst>
        </pc:spChg>
        <pc:spChg chg="mod">
          <ac:chgData name="Cerys Davies" userId="61e71dc1-9594-4277-b52b-4420989f68ee" providerId="ADAL" clId="{06475C8E-22F9-43FD-BCEF-5788042759A7}" dt="2024-10-22T11:22:17.666" v="1535" actId="1076"/>
          <ac:spMkLst>
            <pc:docMk/>
            <pc:sldMk cId="149306470" sldId="317"/>
            <ac:spMk id="3" creationId="{2A681183-CE38-A639-BFED-585D8BF811F3}"/>
          </ac:spMkLst>
        </pc:spChg>
      </pc:sldChg>
      <pc:sldChg chg="del">
        <pc:chgData name="Cerys Davies" userId="61e71dc1-9594-4277-b52b-4420989f68ee" providerId="ADAL" clId="{06475C8E-22F9-43FD-BCEF-5788042759A7}" dt="2024-10-13T18:48:14.743" v="37" actId="47"/>
        <pc:sldMkLst>
          <pc:docMk/>
          <pc:sldMk cId="857740966" sldId="318"/>
        </pc:sldMkLst>
      </pc:sldChg>
      <pc:sldChg chg="modSp add mod">
        <pc:chgData name="Cerys Davies" userId="61e71dc1-9594-4277-b52b-4420989f68ee" providerId="ADAL" clId="{06475C8E-22F9-43FD-BCEF-5788042759A7}" dt="2024-10-22T11:24:21.442" v="1594" actId="5793"/>
        <pc:sldMkLst>
          <pc:docMk/>
          <pc:sldMk cId="1226804161" sldId="318"/>
        </pc:sldMkLst>
        <pc:spChg chg="mod">
          <ac:chgData name="Cerys Davies" userId="61e71dc1-9594-4277-b52b-4420989f68ee" providerId="ADAL" clId="{06475C8E-22F9-43FD-BCEF-5788042759A7}" dt="2024-10-22T11:24:10.297" v="1588" actId="27636"/>
          <ac:spMkLst>
            <pc:docMk/>
            <pc:sldMk cId="1226804161" sldId="318"/>
            <ac:spMk id="2" creationId="{92A38A64-F2C5-F9A5-2160-EA5110D099EC}"/>
          </ac:spMkLst>
        </pc:spChg>
        <pc:spChg chg="mod">
          <ac:chgData name="Cerys Davies" userId="61e71dc1-9594-4277-b52b-4420989f68ee" providerId="ADAL" clId="{06475C8E-22F9-43FD-BCEF-5788042759A7}" dt="2024-10-22T11:24:21.442" v="1594" actId="5793"/>
          <ac:spMkLst>
            <pc:docMk/>
            <pc:sldMk cId="1226804161" sldId="318"/>
            <ac:spMk id="3" creationId="{FC77824E-07BF-1B58-ECD2-CC958575D461}"/>
          </ac:spMkLst>
        </pc:spChg>
      </pc:sldChg>
      <pc:sldChg chg="modSp new mod">
        <pc:chgData name="Cerys Davies" userId="61e71dc1-9594-4277-b52b-4420989f68ee" providerId="ADAL" clId="{06475C8E-22F9-43FD-BCEF-5788042759A7}" dt="2024-10-22T11:28:00.563" v="1692" actId="20577"/>
        <pc:sldMkLst>
          <pc:docMk/>
          <pc:sldMk cId="603693263" sldId="319"/>
        </pc:sldMkLst>
        <pc:spChg chg="mod">
          <ac:chgData name="Cerys Davies" userId="61e71dc1-9594-4277-b52b-4420989f68ee" providerId="ADAL" clId="{06475C8E-22F9-43FD-BCEF-5788042759A7}" dt="2024-10-20T13:59:58.758" v="482" actId="20577"/>
          <ac:spMkLst>
            <pc:docMk/>
            <pc:sldMk cId="603693263" sldId="319"/>
            <ac:spMk id="2" creationId="{AE5984E9-97BE-192A-2AA1-EA8B153F3323}"/>
          </ac:spMkLst>
        </pc:spChg>
        <pc:spChg chg="mod">
          <ac:chgData name="Cerys Davies" userId="61e71dc1-9594-4277-b52b-4420989f68ee" providerId="ADAL" clId="{06475C8E-22F9-43FD-BCEF-5788042759A7}" dt="2024-10-22T11:28:00.563" v="1692" actId="20577"/>
          <ac:spMkLst>
            <pc:docMk/>
            <pc:sldMk cId="603693263" sldId="319"/>
            <ac:spMk id="3" creationId="{2463881C-F964-31E2-0169-5F1B0ED717D7}"/>
          </ac:spMkLst>
        </pc:spChg>
      </pc:sldChg>
      <pc:sldChg chg="modSp new mod">
        <pc:chgData name="Cerys Davies" userId="61e71dc1-9594-4277-b52b-4420989f68ee" providerId="ADAL" clId="{06475C8E-22F9-43FD-BCEF-5788042759A7}" dt="2024-10-22T11:33:47.351" v="2155" actId="255"/>
        <pc:sldMkLst>
          <pc:docMk/>
          <pc:sldMk cId="1125996702" sldId="320"/>
        </pc:sldMkLst>
        <pc:spChg chg="mod">
          <ac:chgData name="Cerys Davies" userId="61e71dc1-9594-4277-b52b-4420989f68ee" providerId="ADAL" clId="{06475C8E-22F9-43FD-BCEF-5788042759A7}" dt="2024-10-20T14:00:46.058" v="695" actId="20577"/>
          <ac:spMkLst>
            <pc:docMk/>
            <pc:sldMk cId="1125996702" sldId="320"/>
            <ac:spMk id="2" creationId="{1E9A6FC3-A2B4-9CD9-B160-800377C2FE03}"/>
          </ac:spMkLst>
        </pc:spChg>
        <pc:spChg chg="mod">
          <ac:chgData name="Cerys Davies" userId="61e71dc1-9594-4277-b52b-4420989f68ee" providerId="ADAL" clId="{06475C8E-22F9-43FD-BCEF-5788042759A7}" dt="2024-10-22T11:33:47.351" v="2155" actId="255"/>
          <ac:spMkLst>
            <pc:docMk/>
            <pc:sldMk cId="1125996702" sldId="320"/>
            <ac:spMk id="3" creationId="{5EDF9FFA-F367-DCD2-A0C2-6758EEAAC725}"/>
          </ac:spMkLst>
        </pc:spChg>
      </pc:sldChg>
      <pc:sldChg chg="modSp new mod">
        <pc:chgData name="Cerys Davies" userId="61e71dc1-9594-4277-b52b-4420989f68ee" providerId="ADAL" clId="{06475C8E-22F9-43FD-BCEF-5788042759A7}" dt="2024-10-22T11:39:24.536" v="2744" actId="6549"/>
        <pc:sldMkLst>
          <pc:docMk/>
          <pc:sldMk cId="2812155601" sldId="321"/>
        </pc:sldMkLst>
        <pc:spChg chg="mod">
          <ac:chgData name="Cerys Davies" userId="61e71dc1-9594-4277-b52b-4420989f68ee" providerId="ADAL" clId="{06475C8E-22F9-43FD-BCEF-5788042759A7}" dt="2024-10-22T11:39:01.102" v="2714" actId="1076"/>
          <ac:spMkLst>
            <pc:docMk/>
            <pc:sldMk cId="2812155601" sldId="321"/>
            <ac:spMk id="2" creationId="{508BD928-C1EC-8FF9-85CA-5BEB92E8AFC5}"/>
          </ac:spMkLst>
        </pc:spChg>
        <pc:spChg chg="mod">
          <ac:chgData name="Cerys Davies" userId="61e71dc1-9594-4277-b52b-4420989f68ee" providerId="ADAL" clId="{06475C8E-22F9-43FD-BCEF-5788042759A7}" dt="2024-10-22T11:39:24.536" v="2744" actId="6549"/>
          <ac:spMkLst>
            <pc:docMk/>
            <pc:sldMk cId="2812155601" sldId="321"/>
            <ac:spMk id="3" creationId="{D332B606-33E4-CDD5-6577-4F0699659664}"/>
          </ac:spMkLst>
        </pc:spChg>
      </pc:sldChg>
      <pc:sldChg chg="modSp new mod">
        <pc:chgData name="Cerys Davies" userId="61e71dc1-9594-4277-b52b-4420989f68ee" providerId="ADAL" clId="{06475C8E-22F9-43FD-BCEF-5788042759A7}" dt="2024-10-28T10:08:14.404" v="9972" actId="1076"/>
        <pc:sldMkLst>
          <pc:docMk/>
          <pc:sldMk cId="2875559242" sldId="322"/>
        </pc:sldMkLst>
        <pc:spChg chg="mod">
          <ac:chgData name="Cerys Davies" userId="61e71dc1-9594-4277-b52b-4420989f68ee" providerId="ADAL" clId="{06475C8E-22F9-43FD-BCEF-5788042759A7}" dt="2024-10-20T14:02:04.849" v="864" actId="20577"/>
          <ac:spMkLst>
            <pc:docMk/>
            <pc:sldMk cId="2875559242" sldId="322"/>
            <ac:spMk id="2" creationId="{63B737FF-1825-EC53-269D-A810DEB6E023}"/>
          </ac:spMkLst>
        </pc:spChg>
        <pc:spChg chg="mod">
          <ac:chgData name="Cerys Davies" userId="61e71dc1-9594-4277-b52b-4420989f68ee" providerId="ADAL" clId="{06475C8E-22F9-43FD-BCEF-5788042759A7}" dt="2024-10-28T10:08:14.404" v="9972" actId="1076"/>
          <ac:spMkLst>
            <pc:docMk/>
            <pc:sldMk cId="2875559242" sldId="322"/>
            <ac:spMk id="3" creationId="{1A2EDE78-E56A-7C05-3880-CA771FA2E7AC}"/>
          </ac:spMkLst>
        </pc:spChg>
      </pc:sldChg>
      <pc:sldChg chg="modSp new mod">
        <pc:chgData name="Cerys Davies" userId="61e71dc1-9594-4277-b52b-4420989f68ee" providerId="ADAL" clId="{06475C8E-22F9-43FD-BCEF-5788042759A7}" dt="2024-10-28T09:46:08.595" v="6561" actId="20577"/>
        <pc:sldMkLst>
          <pc:docMk/>
          <pc:sldMk cId="1403121880" sldId="323"/>
        </pc:sldMkLst>
        <pc:spChg chg="mod">
          <ac:chgData name="Cerys Davies" userId="61e71dc1-9594-4277-b52b-4420989f68ee" providerId="ADAL" clId="{06475C8E-22F9-43FD-BCEF-5788042759A7}" dt="2024-10-20T14:04:00.952" v="1144" actId="20577"/>
          <ac:spMkLst>
            <pc:docMk/>
            <pc:sldMk cId="1403121880" sldId="323"/>
            <ac:spMk id="2" creationId="{D878AC21-4C31-B159-44B4-4D223AEDB59F}"/>
          </ac:spMkLst>
        </pc:spChg>
        <pc:spChg chg="mod">
          <ac:chgData name="Cerys Davies" userId="61e71dc1-9594-4277-b52b-4420989f68ee" providerId="ADAL" clId="{06475C8E-22F9-43FD-BCEF-5788042759A7}" dt="2024-10-28T09:46:08.595" v="6561" actId="20577"/>
          <ac:spMkLst>
            <pc:docMk/>
            <pc:sldMk cId="1403121880" sldId="323"/>
            <ac:spMk id="3" creationId="{BEF922F5-D577-DB12-2F9D-7336F8184844}"/>
          </ac:spMkLst>
        </pc:spChg>
      </pc:sldChg>
      <pc:sldChg chg="modSp new mod">
        <pc:chgData name="Cerys Davies" userId="61e71dc1-9594-4277-b52b-4420989f68ee" providerId="ADAL" clId="{06475C8E-22F9-43FD-BCEF-5788042759A7}" dt="2024-10-28T10:01:23.917" v="9027" actId="14100"/>
        <pc:sldMkLst>
          <pc:docMk/>
          <pc:sldMk cId="2582165288" sldId="324"/>
        </pc:sldMkLst>
        <pc:spChg chg="mod">
          <ac:chgData name="Cerys Davies" userId="61e71dc1-9594-4277-b52b-4420989f68ee" providerId="ADAL" clId="{06475C8E-22F9-43FD-BCEF-5788042759A7}" dt="2024-10-28T10:01:23.917" v="9027" actId="14100"/>
          <ac:spMkLst>
            <pc:docMk/>
            <pc:sldMk cId="2582165288" sldId="324"/>
            <ac:spMk id="2" creationId="{781ECFA2-9FBC-A223-61A4-F84E796EEC7E}"/>
          </ac:spMkLst>
        </pc:spChg>
        <pc:spChg chg="mod">
          <ac:chgData name="Cerys Davies" userId="61e71dc1-9594-4277-b52b-4420989f68ee" providerId="ADAL" clId="{06475C8E-22F9-43FD-BCEF-5788042759A7}" dt="2024-10-28T09:53:25.092" v="7610" actId="20577"/>
          <ac:spMkLst>
            <pc:docMk/>
            <pc:sldMk cId="2582165288" sldId="324"/>
            <ac:spMk id="3" creationId="{35CC549C-BD1B-9076-4242-63EA4CBD7C72}"/>
          </ac:spMkLst>
        </pc:spChg>
      </pc:sldChg>
      <pc:sldChg chg="modSp new mod">
        <pc:chgData name="Cerys Davies" userId="61e71dc1-9594-4277-b52b-4420989f68ee" providerId="ADAL" clId="{06475C8E-22F9-43FD-BCEF-5788042759A7}" dt="2024-10-28T10:07:55.843" v="9971" actId="27636"/>
        <pc:sldMkLst>
          <pc:docMk/>
          <pc:sldMk cId="1674103715" sldId="325"/>
        </pc:sldMkLst>
        <pc:spChg chg="mod">
          <ac:chgData name="Cerys Davies" userId="61e71dc1-9594-4277-b52b-4420989f68ee" providerId="ADAL" clId="{06475C8E-22F9-43FD-BCEF-5788042759A7}" dt="2024-10-20T14:04:21.552" v="1200" actId="20577"/>
          <ac:spMkLst>
            <pc:docMk/>
            <pc:sldMk cId="1674103715" sldId="325"/>
            <ac:spMk id="2" creationId="{955C4BDA-6C20-4DD8-2DD9-8EBF3C275912}"/>
          </ac:spMkLst>
        </pc:spChg>
        <pc:spChg chg="mod">
          <ac:chgData name="Cerys Davies" userId="61e71dc1-9594-4277-b52b-4420989f68ee" providerId="ADAL" clId="{06475C8E-22F9-43FD-BCEF-5788042759A7}" dt="2024-10-28T10:07:55.843" v="9971" actId="27636"/>
          <ac:spMkLst>
            <pc:docMk/>
            <pc:sldMk cId="1674103715" sldId="325"/>
            <ac:spMk id="3" creationId="{C4B25CFF-0B74-6E8B-CF98-938E888A504A}"/>
          </ac:spMkLst>
        </pc:spChg>
      </pc:sldChg>
      <pc:sldChg chg="modSp new mod">
        <pc:chgData name="Cerys Davies" userId="61e71dc1-9594-4277-b52b-4420989f68ee" providerId="ADAL" clId="{06475C8E-22F9-43FD-BCEF-5788042759A7}" dt="2024-10-29T12:39:07.074" v="24231" actId="13926"/>
        <pc:sldMkLst>
          <pc:docMk/>
          <pc:sldMk cId="2160020966" sldId="326"/>
        </pc:sldMkLst>
        <pc:spChg chg="mod">
          <ac:chgData name="Cerys Davies" userId="61e71dc1-9594-4277-b52b-4420989f68ee" providerId="ADAL" clId="{06475C8E-22F9-43FD-BCEF-5788042759A7}" dt="2024-10-29T12:39:07.074" v="24231" actId="13926"/>
          <ac:spMkLst>
            <pc:docMk/>
            <pc:sldMk cId="2160020966" sldId="326"/>
            <ac:spMk id="2" creationId="{B3B37612-8DE2-2A89-5E21-ED6D5BCCE2C1}"/>
          </ac:spMkLst>
        </pc:spChg>
        <pc:spChg chg="mod">
          <ac:chgData name="Cerys Davies" userId="61e71dc1-9594-4277-b52b-4420989f68ee" providerId="ADAL" clId="{06475C8E-22F9-43FD-BCEF-5788042759A7}" dt="2024-10-29T11:17:05.633" v="21746" actId="113"/>
          <ac:spMkLst>
            <pc:docMk/>
            <pc:sldMk cId="2160020966" sldId="326"/>
            <ac:spMk id="3" creationId="{37571736-01B2-C354-7629-3292DF48C9FE}"/>
          </ac:spMkLst>
        </pc:spChg>
      </pc:sldChg>
      <pc:sldChg chg="modSp new mod">
        <pc:chgData name="Cerys Davies" userId="61e71dc1-9594-4277-b52b-4420989f68ee" providerId="ADAL" clId="{06475C8E-22F9-43FD-BCEF-5788042759A7}" dt="2024-10-29T11:20:18.385" v="21848" actId="27636"/>
        <pc:sldMkLst>
          <pc:docMk/>
          <pc:sldMk cId="2751017853" sldId="327"/>
        </pc:sldMkLst>
        <pc:spChg chg="mod">
          <ac:chgData name="Cerys Davies" userId="61e71dc1-9594-4277-b52b-4420989f68ee" providerId="ADAL" clId="{06475C8E-22F9-43FD-BCEF-5788042759A7}" dt="2024-10-28T12:38:00.704" v="14240" actId="14100"/>
          <ac:spMkLst>
            <pc:docMk/>
            <pc:sldMk cId="2751017853" sldId="327"/>
            <ac:spMk id="2" creationId="{08BA809E-2E7F-6F21-BD52-24641B00BE0B}"/>
          </ac:spMkLst>
        </pc:spChg>
        <pc:spChg chg="mod">
          <ac:chgData name="Cerys Davies" userId="61e71dc1-9594-4277-b52b-4420989f68ee" providerId="ADAL" clId="{06475C8E-22F9-43FD-BCEF-5788042759A7}" dt="2024-10-29T11:20:18.385" v="21848" actId="27636"/>
          <ac:spMkLst>
            <pc:docMk/>
            <pc:sldMk cId="2751017853" sldId="327"/>
            <ac:spMk id="3" creationId="{C17AFDE2-E649-6D13-777D-BEE63B6B3669}"/>
          </ac:spMkLst>
        </pc:spChg>
      </pc:sldChg>
      <pc:sldChg chg="modSp new mod">
        <pc:chgData name="Cerys Davies" userId="61e71dc1-9594-4277-b52b-4420989f68ee" providerId="ADAL" clId="{06475C8E-22F9-43FD-BCEF-5788042759A7}" dt="2024-10-28T18:13:34.335" v="15911" actId="20577"/>
        <pc:sldMkLst>
          <pc:docMk/>
          <pc:sldMk cId="224278720" sldId="328"/>
        </pc:sldMkLst>
        <pc:spChg chg="mod">
          <ac:chgData name="Cerys Davies" userId="61e71dc1-9594-4277-b52b-4420989f68ee" providerId="ADAL" clId="{06475C8E-22F9-43FD-BCEF-5788042759A7}" dt="2024-10-28T18:12:22.027" v="15805" actId="1076"/>
          <ac:spMkLst>
            <pc:docMk/>
            <pc:sldMk cId="224278720" sldId="328"/>
            <ac:spMk id="2" creationId="{00C5EAEF-2680-9F9D-45E1-EDD4ED4552E5}"/>
          </ac:spMkLst>
        </pc:spChg>
        <pc:spChg chg="mod">
          <ac:chgData name="Cerys Davies" userId="61e71dc1-9594-4277-b52b-4420989f68ee" providerId="ADAL" clId="{06475C8E-22F9-43FD-BCEF-5788042759A7}" dt="2024-10-28T18:13:34.335" v="15911" actId="20577"/>
          <ac:spMkLst>
            <pc:docMk/>
            <pc:sldMk cId="224278720" sldId="328"/>
            <ac:spMk id="3" creationId="{532ED862-3280-2EEC-C75A-9F2EFEE1069C}"/>
          </ac:spMkLst>
        </pc:spChg>
      </pc:sldChg>
      <pc:sldChg chg="modSp new mod">
        <pc:chgData name="Cerys Davies" userId="61e71dc1-9594-4277-b52b-4420989f68ee" providerId="ADAL" clId="{06475C8E-22F9-43FD-BCEF-5788042759A7}" dt="2024-10-29T11:21:30.026" v="21859" actId="27636"/>
        <pc:sldMkLst>
          <pc:docMk/>
          <pc:sldMk cId="2385443967" sldId="329"/>
        </pc:sldMkLst>
        <pc:spChg chg="mod">
          <ac:chgData name="Cerys Davies" userId="61e71dc1-9594-4277-b52b-4420989f68ee" providerId="ADAL" clId="{06475C8E-22F9-43FD-BCEF-5788042759A7}" dt="2024-10-29T11:20:56.970" v="21854" actId="5793"/>
          <ac:spMkLst>
            <pc:docMk/>
            <pc:sldMk cId="2385443967" sldId="329"/>
            <ac:spMk id="2" creationId="{173D0706-7C07-E6DF-401E-592152BBE20E}"/>
          </ac:spMkLst>
        </pc:spChg>
        <pc:spChg chg="mod">
          <ac:chgData name="Cerys Davies" userId="61e71dc1-9594-4277-b52b-4420989f68ee" providerId="ADAL" clId="{06475C8E-22F9-43FD-BCEF-5788042759A7}" dt="2024-10-29T11:21:30.026" v="21859" actId="27636"/>
          <ac:spMkLst>
            <pc:docMk/>
            <pc:sldMk cId="2385443967" sldId="329"/>
            <ac:spMk id="3" creationId="{E6CF3C0F-4F30-A048-A46A-10B6D067E809}"/>
          </ac:spMkLst>
        </pc:spChg>
      </pc:sldChg>
      <pc:sldChg chg="addSp delSp modSp add del mod">
        <pc:chgData name="Cerys Davies" userId="61e71dc1-9594-4277-b52b-4420989f68ee" providerId="ADAL" clId="{06475C8E-22F9-43FD-BCEF-5788042759A7}" dt="2024-10-29T12:42:39.977" v="24276" actId="47"/>
        <pc:sldMkLst>
          <pc:docMk/>
          <pc:sldMk cId="2876729238" sldId="330"/>
        </pc:sldMkLst>
        <pc:spChg chg="del mod">
          <ac:chgData name="Cerys Davies" userId="61e71dc1-9594-4277-b52b-4420989f68ee" providerId="ADAL" clId="{06475C8E-22F9-43FD-BCEF-5788042759A7}" dt="2024-10-20T14:24:41.245" v="1461" actId="478"/>
          <ac:spMkLst>
            <pc:docMk/>
            <pc:sldMk cId="2876729238" sldId="330"/>
            <ac:spMk id="2" creationId="{173D0706-7C07-E6DF-401E-592152BBE20E}"/>
          </ac:spMkLst>
        </pc:spChg>
        <pc:spChg chg="mod">
          <ac:chgData name="Cerys Davies" userId="61e71dc1-9594-4277-b52b-4420989f68ee" providerId="ADAL" clId="{06475C8E-22F9-43FD-BCEF-5788042759A7}" dt="2024-10-29T11:21:38.176" v="21861" actId="6549"/>
          <ac:spMkLst>
            <pc:docMk/>
            <pc:sldMk cId="2876729238" sldId="330"/>
            <ac:spMk id="3" creationId="{E6CF3C0F-4F30-A048-A46A-10B6D067E809}"/>
          </ac:spMkLst>
        </pc:spChg>
        <pc:spChg chg="add mod">
          <ac:chgData name="Cerys Davies" userId="61e71dc1-9594-4277-b52b-4420989f68ee" providerId="ADAL" clId="{06475C8E-22F9-43FD-BCEF-5788042759A7}" dt="2024-10-29T12:40:06.582" v="24261" actId="20577"/>
          <ac:spMkLst>
            <pc:docMk/>
            <pc:sldMk cId="2876729238" sldId="330"/>
            <ac:spMk id="4" creationId="{E47C6977-C2BD-4E56-DF9F-2CA05338725F}"/>
          </ac:spMkLst>
        </pc:spChg>
        <pc:spChg chg="add del mod">
          <ac:chgData name="Cerys Davies" userId="61e71dc1-9594-4277-b52b-4420989f68ee" providerId="ADAL" clId="{06475C8E-22F9-43FD-BCEF-5788042759A7}" dt="2024-10-20T14:24:46.142" v="1462" actId="478"/>
          <ac:spMkLst>
            <pc:docMk/>
            <pc:sldMk cId="2876729238" sldId="330"/>
            <ac:spMk id="6" creationId="{C5358B4D-0BF6-219C-2A95-2E2B72B30CFE}"/>
          </ac:spMkLst>
        </pc:spChg>
      </pc:sldChg>
      <pc:sldChg chg="modSp add del mod">
        <pc:chgData name="Cerys Davies" userId="61e71dc1-9594-4277-b52b-4420989f68ee" providerId="ADAL" clId="{06475C8E-22F9-43FD-BCEF-5788042759A7}" dt="2024-10-29T12:42:49.160" v="24277" actId="47"/>
        <pc:sldMkLst>
          <pc:docMk/>
          <pc:sldMk cId="1624153944" sldId="331"/>
        </pc:sldMkLst>
        <pc:spChg chg="mod">
          <ac:chgData name="Cerys Davies" userId="61e71dc1-9594-4277-b52b-4420989f68ee" providerId="ADAL" clId="{06475C8E-22F9-43FD-BCEF-5788042759A7}" dt="2024-10-20T14:24:16.958" v="1457" actId="20577"/>
          <ac:spMkLst>
            <pc:docMk/>
            <pc:sldMk cId="1624153944" sldId="331"/>
            <ac:spMk id="2" creationId="{173D0706-7C07-E6DF-401E-592152BBE20E}"/>
          </ac:spMkLst>
        </pc:spChg>
        <pc:spChg chg="mod">
          <ac:chgData name="Cerys Davies" userId="61e71dc1-9594-4277-b52b-4420989f68ee" providerId="ADAL" clId="{06475C8E-22F9-43FD-BCEF-5788042759A7}" dt="2024-10-20T14:24:23.847" v="1459" actId="27636"/>
          <ac:spMkLst>
            <pc:docMk/>
            <pc:sldMk cId="1624153944" sldId="331"/>
            <ac:spMk id="3" creationId="{E6CF3C0F-4F30-A048-A46A-10B6D067E809}"/>
          </ac:spMkLst>
        </pc:spChg>
      </pc:sldChg>
      <pc:sldChg chg="modSp add mod">
        <pc:chgData name="Cerys Davies" userId="61e71dc1-9594-4277-b52b-4420989f68ee" providerId="ADAL" clId="{06475C8E-22F9-43FD-BCEF-5788042759A7}" dt="2024-10-22T11:22:28.962" v="1539" actId="27636"/>
        <pc:sldMkLst>
          <pc:docMk/>
          <pc:sldMk cId="4147299435" sldId="332"/>
        </pc:sldMkLst>
        <pc:spChg chg="mod">
          <ac:chgData name="Cerys Davies" userId="61e71dc1-9594-4277-b52b-4420989f68ee" providerId="ADAL" clId="{06475C8E-22F9-43FD-BCEF-5788042759A7}" dt="2024-10-22T11:22:28.962" v="1539" actId="27636"/>
          <ac:spMkLst>
            <pc:docMk/>
            <pc:sldMk cId="4147299435" sldId="332"/>
            <ac:spMk id="3" creationId="{2A681183-CE38-A639-BFED-585D8BF811F3}"/>
          </ac:spMkLst>
        </pc:spChg>
      </pc:sldChg>
      <pc:sldChg chg="modSp add mod">
        <pc:chgData name="Cerys Davies" userId="61e71dc1-9594-4277-b52b-4420989f68ee" providerId="ADAL" clId="{06475C8E-22F9-43FD-BCEF-5788042759A7}" dt="2024-10-22T11:43:31.819" v="3440" actId="20577"/>
        <pc:sldMkLst>
          <pc:docMk/>
          <pc:sldMk cId="2492394245" sldId="333"/>
        </pc:sldMkLst>
        <pc:spChg chg="mod">
          <ac:chgData name="Cerys Davies" userId="61e71dc1-9594-4277-b52b-4420989f68ee" providerId="ADAL" clId="{06475C8E-22F9-43FD-BCEF-5788042759A7}" dt="2024-10-22T11:43:31.819" v="3440" actId="20577"/>
          <ac:spMkLst>
            <pc:docMk/>
            <pc:sldMk cId="2492394245" sldId="333"/>
            <ac:spMk id="3" creationId="{D332B606-33E4-CDD5-6577-4F0699659664}"/>
          </ac:spMkLst>
        </pc:spChg>
      </pc:sldChg>
      <pc:sldChg chg="modSp new mod">
        <pc:chgData name="Cerys Davies" userId="61e71dc1-9594-4277-b52b-4420989f68ee" providerId="ADAL" clId="{06475C8E-22F9-43FD-BCEF-5788042759A7}" dt="2024-10-22T11:59:33.951" v="4832" actId="20577"/>
        <pc:sldMkLst>
          <pc:docMk/>
          <pc:sldMk cId="1463288690" sldId="334"/>
        </pc:sldMkLst>
        <pc:spChg chg="mod">
          <ac:chgData name="Cerys Davies" userId="61e71dc1-9594-4277-b52b-4420989f68ee" providerId="ADAL" clId="{06475C8E-22F9-43FD-BCEF-5788042759A7}" dt="2024-10-22T11:53:59.821" v="4107" actId="255"/>
          <ac:spMkLst>
            <pc:docMk/>
            <pc:sldMk cId="1463288690" sldId="334"/>
            <ac:spMk id="2" creationId="{769B44D3-0129-34B1-9E09-99B4B708CDA2}"/>
          </ac:spMkLst>
        </pc:spChg>
        <pc:spChg chg="mod">
          <ac:chgData name="Cerys Davies" userId="61e71dc1-9594-4277-b52b-4420989f68ee" providerId="ADAL" clId="{06475C8E-22F9-43FD-BCEF-5788042759A7}" dt="2024-10-22T11:59:33.951" v="4832" actId="20577"/>
          <ac:spMkLst>
            <pc:docMk/>
            <pc:sldMk cId="1463288690" sldId="334"/>
            <ac:spMk id="3" creationId="{6BFBDE13-4C18-0C80-22DA-A636C9C97564}"/>
          </ac:spMkLst>
        </pc:spChg>
      </pc:sldChg>
      <pc:sldChg chg="modSp new mod">
        <pc:chgData name="Cerys Davies" userId="61e71dc1-9594-4277-b52b-4420989f68ee" providerId="ADAL" clId="{06475C8E-22F9-43FD-BCEF-5788042759A7}" dt="2024-10-22T11:47:31.307" v="3792" actId="6549"/>
        <pc:sldMkLst>
          <pc:docMk/>
          <pc:sldMk cId="2724839666" sldId="335"/>
        </pc:sldMkLst>
        <pc:spChg chg="mod">
          <ac:chgData name="Cerys Davies" userId="61e71dc1-9594-4277-b52b-4420989f68ee" providerId="ADAL" clId="{06475C8E-22F9-43FD-BCEF-5788042759A7}" dt="2024-10-22T11:44:45.418" v="3522" actId="20577"/>
          <ac:spMkLst>
            <pc:docMk/>
            <pc:sldMk cId="2724839666" sldId="335"/>
            <ac:spMk id="2" creationId="{180DD1A0-4F0F-3214-C2FA-696A7A05EA50}"/>
          </ac:spMkLst>
        </pc:spChg>
        <pc:spChg chg="mod">
          <ac:chgData name="Cerys Davies" userId="61e71dc1-9594-4277-b52b-4420989f68ee" providerId="ADAL" clId="{06475C8E-22F9-43FD-BCEF-5788042759A7}" dt="2024-10-22T11:47:31.307" v="3792" actId="6549"/>
          <ac:spMkLst>
            <pc:docMk/>
            <pc:sldMk cId="2724839666" sldId="335"/>
            <ac:spMk id="3" creationId="{CCC3E07D-33F9-01F0-1DF6-F84714C0A08B}"/>
          </ac:spMkLst>
        </pc:spChg>
      </pc:sldChg>
      <pc:sldChg chg="modSp add mod">
        <pc:chgData name="Cerys Davies" userId="61e71dc1-9594-4277-b52b-4420989f68ee" providerId="ADAL" clId="{06475C8E-22F9-43FD-BCEF-5788042759A7}" dt="2024-10-22T11:48:56.155" v="4061" actId="27636"/>
        <pc:sldMkLst>
          <pc:docMk/>
          <pc:sldMk cId="1279545292" sldId="336"/>
        </pc:sldMkLst>
        <pc:spChg chg="mod">
          <ac:chgData name="Cerys Davies" userId="61e71dc1-9594-4277-b52b-4420989f68ee" providerId="ADAL" clId="{06475C8E-22F9-43FD-BCEF-5788042759A7}" dt="2024-10-22T11:47:46.923" v="3820" actId="20577"/>
          <ac:spMkLst>
            <pc:docMk/>
            <pc:sldMk cId="1279545292" sldId="336"/>
            <ac:spMk id="2" creationId="{180DD1A0-4F0F-3214-C2FA-696A7A05EA50}"/>
          </ac:spMkLst>
        </pc:spChg>
        <pc:spChg chg="mod">
          <ac:chgData name="Cerys Davies" userId="61e71dc1-9594-4277-b52b-4420989f68ee" providerId="ADAL" clId="{06475C8E-22F9-43FD-BCEF-5788042759A7}" dt="2024-10-22T11:48:56.155" v="4061" actId="27636"/>
          <ac:spMkLst>
            <pc:docMk/>
            <pc:sldMk cId="1279545292" sldId="336"/>
            <ac:spMk id="3" creationId="{CCC3E07D-33F9-01F0-1DF6-F84714C0A08B}"/>
          </ac:spMkLst>
        </pc:spChg>
      </pc:sldChg>
      <pc:sldChg chg="modSp add mod">
        <pc:chgData name="Cerys Davies" userId="61e71dc1-9594-4277-b52b-4420989f68ee" providerId="ADAL" clId="{06475C8E-22F9-43FD-BCEF-5788042759A7}" dt="2024-10-28T09:35:31.752" v="5712" actId="13926"/>
        <pc:sldMkLst>
          <pc:docMk/>
          <pc:sldMk cId="2332532335" sldId="337"/>
        </pc:sldMkLst>
        <pc:spChg chg="mod">
          <ac:chgData name="Cerys Davies" userId="61e71dc1-9594-4277-b52b-4420989f68ee" providerId="ADAL" clId="{06475C8E-22F9-43FD-BCEF-5788042759A7}" dt="2024-10-28T09:35:31.752" v="5712" actId="13926"/>
          <ac:spMkLst>
            <pc:docMk/>
            <pc:sldMk cId="2332532335" sldId="337"/>
            <ac:spMk id="2" creationId="{769B44D3-0129-34B1-9E09-99B4B708CDA2}"/>
          </ac:spMkLst>
        </pc:spChg>
        <pc:spChg chg="mod">
          <ac:chgData name="Cerys Davies" userId="61e71dc1-9594-4277-b52b-4420989f68ee" providerId="ADAL" clId="{06475C8E-22F9-43FD-BCEF-5788042759A7}" dt="2024-10-28T09:35:05.696" v="5711" actId="20577"/>
          <ac:spMkLst>
            <pc:docMk/>
            <pc:sldMk cId="2332532335" sldId="337"/>
            <ac:spMk id="3" creationId="{6BFBDE13-4C18-0C80-22DA-A636C9C97564}"/>
          </ac:spMkLst>
        </pc:spChg>
      </pc:sldChg>
      <pc:sldChg chg="modSp add mod">
        <pc:chgData name="Cerys Davies" userId="61e71dc1-9594-4277-b52b-4420989f68ee" providerId="ADAL" clId="{06475C8E-22F9-43FD-BCEF-5788042759A7}" dt="2024-10-28T10:01:12.662" v="9025" actId="1076"/>
        <pc:sldMkLst>
          <pc:docMk/>
          <pc:sldMk cId="4283315090" sldId="338"/>
        </pc:sldMkLst>
        <pc:spChg chg="mod">
          <ac:chgData name="Cerys Davies" userId="61e71dc1-9594-4277-b52b-4420989f68ee" providerId="ADAL" clId="{06475C8E-22F9-43FD-BCEF-5788042759A7}" dt="2024-10-28T10:01:10.215" v="9024" actId="255"/>
          <ac:spMkLst>
            <pc:docMk/>
            <pc:sldMk cId="4283315090" sldId="338"/>
            <ac:spMk id="2" creationId="{781ECFA2-9FBC-A223-61A4-F84E796EEC7E}"/>
          </ac:spMkLst>
        </pc:spChg>
        <pc:spChg chg="mod">
          <ac:chgData name="Cerys Davies" userId="61e71dc1-9594-4277-b52b-4420989f68ee" providerId="ADAL" clId="{06475C8E-22F9-43FD-BCEF-5788042759A7}" dt="2024-10-28T10:01:12.662" v="9025" actId="1076"/>
          <ac:spMkLst>
            <pc:docMk/>
            <pc:sldMk cId="4283315090" sldId="338"/>
            <ac:spMk id="3" creationId="{35CC549C-BD1B-9076-4242-63EA4CBD7C72}"/>
          </ac:spMkLst>
        </pc:spChg>
      </pc:sldChg>
      <pc:sldChg chg="modSp add mod">
        <pc:chgData name="Cerys Davies" userId="61e71dc1-9594-4277-b52b-4420989f68ee" providerId="ADAL" clId="{06475C8E-22F9-43FD-BCEF-5788042759A7}" dt="2024-10-28T10:27:44.981" v="12544" actId="113"/>
        <pc:sldMkLst>
          <pc:docMk/>
          <pc:sldMk cId="3843775137" sldId="339"/>
        </pc:sldMkLst>
        <pc:spChg chg="mod">
          <ac:chgData name="Cerys Davies" userId="61e71dc1-9594-4277-b52b-4420989f68ee" providerId="ADAL" clId="{06475C8E-22F9-43FD-BCEF-5788042759A7}" dt="2024-10-28T10:27:26.483" v="12526" actId="20577"/>
          <ac:spMkLst>
            <pc:docMk/>
            <pc:sldMk cId="3843775137" sldId="339"/>
            <ac:spMk id="2" creationId="{63B737FF-1825-EC53-269D-A810DEB6E023}"/>
          </ac:spMkLst>
        </pc:spChg>
        <pc:spChg chg="mod">
          <ac:chgData name="Cerys Davies" userId="61e71dc1-9594-4277-b52b-4420989f68ee" providerId="ADAL" clId="{06475C8E-22F9-43FD-BCEF-5788042759A7}" dt="2024-10-28T10:27:44.981" v="12544" actId="113"/>
          <ac:spMkLst>
            <pc:docMk/>
            <pc:sldMk cId="3843775137" sldId="339"/>
            <ac:spMk id="3" creationId="{1A2EDE78-E56A-7C05-3880-CA771FA2E7AC}"/>
          </ac:spMkLst>
        </pc:spChg>
      </pc:sldChg>
      <pc:sldChg chg="modSp add mod">
        <pc:chgData name="Cerys Davies" userId="61e71dc1-9594-4277-b52b-4420989f68ee" providerId="ADAL" clId="{06475C8E-22F9-43FD-BCEF-5788042759A7}" dt="2024-10-28T10:35:26.499" v="12934" actId="20577"/>
        <pc:sldMkLst>
          <pc:docMk/>
          <pc:sldMk cId="4277776372" sldId="340"/>
        </pc:sldMkLst>
        <pc:spChg chg="mod">
          <ac:chgData name="Cerys Davies" userId="61e71dc1-9594-4277-b52b-4420989f68ee" providerId="ADAL" clId="{06475C8E-22F9-43FD-BCEF-5788042759A7}" dt="2024-10-28T10:27:34.568" v="12541" actId="5793"/>
          <ac:spMkLst>
            <pc:docMk/>
            <pc:sldMk cId="4277776372" sldId="340"/>
            <ac:spMk id="2" creationId="{63B737FF-1825-EC53-269D-A810DEB6E023}"/>
          </ac:spMkLst>
        </pc:spChg>
        <pc:spChg chg="mod">
          <ac:chgData name="Cerys Davies" userId="61e71dc1-9594-4277-b52b-4420989f68ee" providerId="ADAL" clId="{06475C8E-22F9-43FD-BCEF-5788042759A7}" dt="2024-10-28T10:35:26.499" v="12934" actId="20577"/>
          <ac:spMkLst>
            <pc:docMk/>
            <pc:sldMk cId="4277776372" sldId="340"/>
            <ac:spMk id="3" creationId="{1A2EDE78-E56A-7C05-3880-CA771FA2E7AC}"/>
          </ac:spMkLst>
        </pc:spChg>
      </pc:sldChg>
      <pc:sldChg chg="modSp add mod">
        <pc:chgData name="Cerys Davies" userId="61e71dc1-9594-4277-b52b-4420989f68ee" providerId="ADAL" clId="{06475C8E-22F9-43FD-BCEF-5788042759A7}" dt="2024-10-28T10:28:05.248" v="12551" actId="113"/>
        <pc:sldMkLst>
          <pc:docMk/>
          <pc:sldMk cId="1024630764" sldId="341"/>
        </pc:sldMkLst>
        <pc:spChg chg="mod">
          <ac:chgData name="Cerys Davies" userId="61e71dc1-9594-4277-b52b-4420989f68ee" providerId="ADAL" clId="{06475C8E-22F9-43FD-BCEF-5788042759A7}" dt="2024-10-28T10:24:13.232" v="12066" actId="20577"/>
          <ac:spMkLst>
            <pc:docMk/>
            <pc:sldMk cId="1024630764" sldId="341"/>
            <ac:spMk id="2" creationId="{63B737FF-1825-EC53-269D-A810DEB6E023}"/>
          </ac:spMkLst>
        </pc:spChg>
        <pc:spChg chg="mod">
          <ac:chgData name="Cerys Davies" userId="61e71dc1-9594-4277-b52b-4420989f68ee" providerId="ADAL" clId="{06475C8E-22F9-43FD-BCEF-5788042759A7}" dt="2024-10-28T10:28:05.248" v="12551" actId="113"/>
          <ac:spMkLst>
            <pc:docMk/>
            <pc:sldMk cId="1024630764" sldId="341"/>
            <ac:spMk id="3" creationId="{1A2EDE78-E56A-7C05-3880-CA771FA2E7AC}"/>
          </ac:spMkLst>
        </pc:spChg>
      </pc:sldChg>
      <pc:sldChg chg="modSp new mod">
        <pc:chgData name="Cerys Davies" userId="61e71dc1-9594-4277-b52b-4420989f68ee" providerId="ADAL" clId="{06475C8E-22F9-43FD-BCEF-5788042759A7}" dt="2024-10-29T11:20:14.205" v="21846" actId="14100"/>
        <pc:sldMkLst>
          <pc:docMk/>
          <pc:sldMk cId="1051586045" sldId="342"/>
        </pc:sldMkLst>
        <pc:spChg chg="mod">
          <ac:chgData name="Cerys Davies" userId="61e71dc1-9594-4277-b52b-4420989f68ee" providerId="ADAL" clId="{06475C8E-22F9-43FD-BCEF-5788042759A7}" dt="2024-10-29T11:19:59.054" v="21842" actId="1076"/>
          <ac:spMkLst>
            <pc:docMk/>
            <pc:sldMk cId="1051586045" sldId="342"/>
            <ac:spMk id="2" creationId="{4552DC50-87F9-C841-05FF-CD02A3883713}"/>
          </ac:spMkLst>
        </pc:spChg>
        <pc:spChg chg="mod">
          <ac:chgData name="Cerys Davies" userId="61e71dc1-9594-4277-b52b-4420989f68ee" providerId="ADAL" clId="{06475C8E-22F9-43FD-BCEF-5788042759A7}" dt="2024-10-29T11:20:14.205" v="21846" actId="14100"/>
          <ac:spMkLst>
            <pc:docMk/>
            <pc:sldMk cId="1051586045" sldId="342"/>
            <ac:spMk id="3" creationId="{8311E9CC-CFB4-CBD7-4F7E-81C2DEAAAFF9}"/>
          </ac:spMkLst>
        </pc:spChg>
      </pc:sldChg>
      <pc:sldChg chg="modSp add mod">
        <pc:chgData name="Cerys Davies" userId="61e71dc1-9594-4277-b52b-4420989f68ee" providerId="ADAL" clId="{06475C8E-22F9-43FD-BCEF-5788042759A7}" dt="2024-10-29T12:39:01.895" v="24230" actId="13926"/>
        <pc:sldMkLst>
          <pc:docMk/>
          <pc:sldMk cId="3922971678" sldId="343"/>
        </pc:sldMkLst>
        <pc:spChg chg="mod">
          <ac:chgData name="Cerys Davies" userId="61e71dc1-9594-4277-b52b-4420989f68ee" providerId="ADAL" clId="{06475C8E-22F9-43FD-BCEF-5788042759A7}" dt="2024-10-29T12:39:01.895" v="24230" actId="13926"/>
          <ac:spMkLst>
            <pc:docMk/>
            <pc:sldMk cId="3922971678" sldId="343"/>
            <ac:spMk id="2" creationId="{B3B37612-8DE2-2A89-5E21-ED6D5BCCE2C1}"/>
          </ac:spMkLst>
        </pc:spChg>
        <pc:spChg chg="mod">
          <ac:chgData name="Cerys Davies" userId="61e71dc1-9594-4277-b52b-4420989f68ee" providerId="ADAL" clId="{06475C8E-22F9-43FD-BCEF-5788042759A7}" dt="2024-10-29T12:38:56.616" v="24229" actId="20577"/>
          <ac:spMkLst>
            <pc:docMk/>
            <pc:sldMk cId="3922971678" sldId="343"/>
            <ac:spMk id="3" creationId="{37571736-01B2-C354-7629-3292DF48C9FE}"/>
          </ac:spMkLst>
        </pc:spChg>
      </pc:sldChg>
      <pc:sldChg chg="modSp add mod">
        <pc:chgData name="Cerys Davies" userId="61e71dc1-9594-4277-b52b-4420989f68ee" providerId="ADAL" clId="{06475C8E-22F9-43FD-BCEF-5788042759A7}" dt="2024-10-28T18:31:43.395" v="17173" actId="115"/>
        <pc:sldMkLst>
          <pc:docMk/>
          <pc:sldMk cId="3491910776" sldId="344"/>
        </pc:sldMkLst>
        <pc:spChg chg="mod">
          <ac:chgData name="Cerys Davies" userId="61e71dc1-9594-4277-b52b-4420989f68ee" providerId="ADAL" clId="{06475C8E-22F9-43FD-BCEF-5788042759A7}" dt="2024-10-28T18:25:28.679" v="16556" actId="14100"/>
          <ac:spMkLst>
            <pc:docMk/>
            <pc:sldMk cId="3491910776" sldId="344"/>
            <ac:spMk id="2" creationId="{00C5EAEF-2680-9F9D-45E1-EDD4ED4552E5}"/>
          </ac:spMkLst>
        </pc:spChg>
        <pc:spChg chg="mod">
          <ac:chgData name="Cerys Davies" userId="61e71dc1-9594-4277-b52b-4420989f68ee" providerId="ADAL" clId="{06475C8E-22F9-43FD-BCEF-5788042759A7}" dt="2024-10-28T18:31:43.395" v="17173" actId="115"/>
          <ac:spMkLst>
            <pc:docMk/>
            <pc:sldMk cId="3491910776" sldId="344"/>
            <ac:spMk id="3" creationId="{532ED862-3280-2EEC-C75A-9F2EFEE1069C}"/>
          </ac:spMkLst>
        </pc:spChg>
      </pc:sldChg>
      <pc:sldChg chg="modSp new mod">
        <pc:chgData name="Cerys Davies" userId="61e71dc1-9594-4277-b52b-4420989f68ee" providerId="ADAL" clId="{06475C8E-22F9-43FD-BCEF-5788042759A7}" dt="2024-10-29T12:38:39.196" v="24224" actId="13926"/>
        <pc:sldMkLst>
          <pc:docMk/>
          <pc:sldMk cId="2957899147" sldId="345"/>
        </pc:sldMkLst>
        <pc:spChg chg="mod">
          <ac:chgData name="Cerys Davies" userId="61e71dc1-9594-4277-b52b-4420989f68ee" providerId="ADAL" clId="{06475C8E-22F9-43FD-BCEF-5788042759A7}" dt="2024-10-29T12:38:39.196" v="24224" actId="13926"/>
          <ac:spMkLst>
            <pc:docMk/>
            <pc:sldMk cId="2957899147" sldId="345"/>
            <ac:spMk id="2" creationId="{FB97E421-3F4A-BD42-405A-D707B3E2FBE4}"/>
          </ac:spMkLst>
        </pc:spChg>
        <pc:spChg chg="mod">
          <ac:chgData name="Cerys Davies" userId="61e71dc1-9594-4277-b52b-4420989f68ee" providerId="ADAL" clId="{06475C8E-22F9-43FD-BCEF-5788042759A7}" dt="2024-10-29T12:37:29.981" v="24168" actId="6549"/>
          <ac:spMkLst>
            <pc:docMk/>
            <pc:sldMk cId="2957899147" sldId="345"/>
            <ac:spMk id="3" creationId="{42B13076-DF16-BC73-B449-E8D5A26F2BF8}"/>
          </ac:spMkLst>
        </pc:spChg>
      </pc:sldChg>
      <pc:sldChg chg="modSp add mod">
        <pc:chgData name="Cerys Davies" userId="61e71dc1-9594-4277-b52b-4420989f68ee" providerId="ADAL" clId="{06475C8E-22F9-43FD-BCEF-5788042759A7}" dt="2024-11-04T12:20:53.360" v="26055" actId="113"/>
        <pc:sldMkLst>
          <pc:docMk/>
          <pc:sldMk cId="1544092197" sldId="346"/>
        </pc:sldMkLst>
        <pc:spChg chg="mod">
          <ac:chgData name="Cerys Davies" userId="61e71dc1-9594-4277-b52b-4420989f68ee" providerId="ADAL" clId="{06475C8E-22F9-43FD-BCEF-5788042759A7}" dt="2024-11-04T12:13:17.301" v="25254" actId="13926"/>
          <ac:spMkLst>
            <pc:docMk/>
            <pc:sldMk cId="1544092197" sldId="346"/>
            <ac:spMk id="2" creationId="{FB97E421-3F4A-BD42-405A-D707B3E2FBE4}"/>
          </ac:spMkLst>
        </pc:spChg>
        <pc:spChg chg="mod">
          <ac:chgData name="Cerys Davies" userId="61e71dc1-9594-4277-b52b-4420989f68ee" providerId="ADAL" clId="{06475C8E-22F9-43FD-BCEF-5788042759A7}" dt="2024-11-04T12:20:53.360" v="26055" actId="113"/>
          <ac:spMkLst>
            <pc:docMk/>
            <pc:sldMk cId="1544092197" sldId="346"/>
            <ac:spMk id="3" creationId="{42B13076-DF16-BC73-B449-E8D5A26F2BF8}"/>
          </ac:spMkLst>
        </pc:spChg>
      </pc:sldChg>
      <pc:sldChg chg="modSp add mod">
        <pc:chgData name="Cerys Davies" userId="61e71dc1-9594-4277-b52b-4420989f68ee" providerId="ADAL" clId="{06475C8E-22F9-43FD-BCEF-5788042759A7}" dt="2024-10-28T19:47:59.447" v="21540" actId="20577"/>
        <pc:sldMkLst>
          <pc:docMk/>
          <pc:sldMk cId="3665451287" sldId="347"/>
        </pc:sldMkLst>
        <pc:spChg chg="mod">
          <ac:chgData name="Cerys Davies" userId="61e71dc1-9594-4277-b52b-4420989f68ee" providerId="ADAL" clId="{06475C8E-22F9-43FD-BCEF-5788042759A7}" dt="2024-10-28T19:47:05.327" v="21528" actId="20577"/>
          <ac:spMkLst>
            <pc:docMk/>
            <pc:sldMk cId="3665451287" sldId="347"/>
            <ac:spMk id="2" creationId="{FB97E421-3F4A-BD42-405A-D707B3E2FBE4}"/>
          </ac:spMkLst>
        </pc:spChg>
        <pc:spChg chg="mod">
          <ac:chgData name="Cerys Davies" userId="61e71dc1-9594-4277-b52b-4420989f68ee" providerId="ADAL" clId="{06475C8E-22F9-43FD-BCEF-5788042759A7}" dt="2024-10-28T19:47:59.447" v="21540" actId="20577"/>
          <ac:spMkLst>
            <pc:docMk/>
            <pc:sldMk cId="3665451287" sldId="347"/>
            <ac:spMk id="3" creationId="{42B13076-DF16-BC73-B449-E8D5A26F2BF8}"/>
          </ac:spMkLst>
        </pc:spChg>
      </pc:sldChg>
      <pc:sldChg chg="modSp add mod">
        <pc:chgData name="Cerys Davies" userId="61e71dc1-9594-4277-b52b-4420989f68ee" providerId="ADAL" clId="{06475C8E-22F9-43FD-BCEF-5788042759A7}" dt="2024-11-04T12:21:20.168" v="26059" actId="20577"/>
        <pc:sldMkLst>
          <pc:docMk/>
          <pc:sldMk cId="627906222" sldId="348"/>
        </pc:sldMkLst>
        <pc:spChg chg="mod">
          <ac:chgData name="Cerys Davies" userId="61e71dc1-9594-4277-b52b-4420989f68ee" providerId="ADAL" clId="{06475C8E-22F9-43FD-BCEF-5788042759A7}" dt="2024-10-28T19:46:01.276" v="21510" actId="14100"/>
          <ac:spMkLst>
            <pc:docMk/>
            <pc:sldMk cId="627906222" sldId="348"/>
            <ac:spMk id="2" creationId="{FB97E421-3F4A-BD42-405A-D707B3E2FBE4}"/>
          </ac:spMkLst>
        </pc:spChg>
        <pc:spChg chg="mod">
          <ac:chgData name="Cerys Davies" userId="61e71dc1-9594-4277-b52b-4420989f68ee" providerId="ADAL" clId="{06475C8E-22F9-43FD-BCEF-5788042759A7}" dt="2024-11-04T12:21:20.168" v="26059" actId="20577"/>
          <ac:spMkLst>
            <pc:docMk/>
            <pc:sldMk cId="627906222" sldId="348"/>
            <ac:spMk id="3" creationId="{42B13076-DF16-BC73-B449-E8D5A26F2BF8}"/>
          </ac:spMkLst>
        </pc:spChg>
      </pc:sldChg>
      <pc:sldChg chg="modSp add mod">
        <pc:chgData name="Cerys Davies" userId="61e71dc1-9594-4277-b52b-4420989f68ee" providerId="ADAL" clId="{06475C8E-22F9-43FD-BCEF-5788042759A7}" dt="2024-10-28T19:46:35.680" v="21517" actId="113"/>
        <pc:sldMkLst>
          <pc:docMk/>
          <pc:sldMk cId="1769201723" sldId="349"/>
        </pc:sldMkLst>
        <pc:spChg chg="mod">
          <ac:chgData name="Cerys Davies" userId="61e71dc1-9594-4277-b52b-4420989f68ee" providerId="ADAL" clId="{06475C8E-22F9-43FD-BCEF-5788042759A7}" dt="2024-10-28T19:46:35.680" v="21517" actId="113"/>
          <ac:spMkLst>
            <pc:docMk/>
            <pc:sldMk cId="1769201723" sldId="349"/>
            <ac:spMk id="3" creationId="{42B13076-DF16-BC73-B449-E8D5A26F2BF8}"/>
          </ac:spMkLst>
        </pc:spChg>
      </pc:sldChg>
      <pc:sldChg chg="modSp new mod">
        <pc:chgData name="Cerys Davies" userId="61e71dc1-9594-4277-b52b-4420989f68ee" providerId="ADAL" clId="{06475C8E-22F9-43FD-BCEF-5788042759A7}" dt="2024-11-04T12:22:00.990" v="26083" actId="5793"/>
        <pc:sldMkLst>
          <pc:docMk/>
          <pc:sldMk cId="3910111333" sldId="350"/>
        </pc:sldMkLst>
        <pc:spChg chg="mod">
          <ac:chgData name="Cerys Davies" userId="61e71dc1-9594-4277-b52b-4420989f68ee" providerId="ADAL" clId="{06475C8E-22F9-43FD-BCEF-5788042759A7}" dt="2024-10-29T12:43:01.004" v="24278" actId="13926"/>
          <ac:spMkLst>
            <pc:docMk/>
            <pc:sldMk cId="3910111333" sldId="350"/>
            <ac:spMk id="2" creationId="{FD8C158D-FB43-E0A3-9DDB-750E6BBCC852}"/>
          </ac:spMkLst>
        </pc:spChg>
        <pc:spChg chg="mod">
          <ac:chgData name="Cerys Davies" userId="61e71dc1-9594-4277-b52b-4420989f68ee" providerId="ADAL" clId="{06475C8E-22F9-43FD-BCEF-5788042759A7}" dt="2024-11-04T12:22:00.990" v="26083" actId="5793"/>
          <ac:spMkLst>
            <pc:docMk/>
            <pc:sldMk cId="3910111333" sldId="350"/>
            <ac:spMk id="3" creationId="{0ACB92D9-6015-A3E3-406E-C014F484A76B}"/>
          </ac:spMkLst>
        </pc:spChg>
      </pc:sldChg>
      <pc:sldChg chg="modSp add mod">
        <pc:chgData name="Cerys Davies" userId="61e71dc1-9594-4277-b52b-4420989f68ee" providerId="ADAL" clId="{06475C8E-22F9-43FD-BCEF-5788042759A7}" dt="2024-10-29T12:38:15.923" v="24194" actId="20577"/>
        <pc:sldMkLst>
          <pc:docMk/>
          <pc:sldMk cId="2296511663" sldId="351"/>
        </pc:sldMkLst>
        <pc:spChg chg="mod">
          <ac:chgData name="Cerys Davies" userId="61e71dc1-9594-4277-b52b-4420989f68ee" providerId="ADAL" clId="{06475C8E-22F9-43FD-BCEF-5788042759A7}" dt="2024-10-29T12:38:15.923" v="24194" actId="20577"/>
          <ac:spMkLst>
            <pc:docMk/>
            <pc:sldMk cId="2296511663" sldId="351"/>
            <ac:spMk id="2" creationId="{FB97E421-3F4A-BD42-405A-D707B3E2FBE4}"/>
          </ac:spMkLst>
        </pc:spChg>
        <pc:spChg chg="mod">
          <ac:chgData name="Cerys Davies" userId="61e71dc1-9594-4277-b52b-4420989f68ee" providerId="ADAL" clId="{06475C8E-22F9-43FD-BCEF-5788042759A7}" dt="2024-10-29T12:33:17.193" v="23686" actId="5793"/>
          <ac:spMkLst>
            <pc:docMk/>
            <pc:sldMk cId="2296511663" sldId="351"/>
            <ac:spMk id="3" creationId="{42B13076-DF16-BC73-B449-E8D5A26F2BF8}"/>
          </ac:spMkLst>
        </pc:spChg>
      </pc:sldChg>
      <pc:sldChg chg="modSp add mod">
        <pc:chgData name="Cerys Davies" userId="61e71dc1-9594-4277-b52b-4420989f68ee" providerId="ADAL" clId="{06475C8E-22F9-43FD-BCEF-5788042759A7}" dt="2024-10-29T12:38:31.886" v="24223" actId="20577"/>
        <pc:sldMkLst>
          <pc:docMk/>
          <pc:sldMk cId="2375883715" sldId="352"/>
        </pc:sldMkLst>
        <pc:spChg chg="mod">
          <ac:chgData name="Cerys Davies" userId="61e71dc1-9594-4277-b52b-4420989f68ee" providerId="ADAL" clId="{06475C8E-22F9-43FD-BCEF-5788042759A7}" dt="2024-10-29T12:38:31.886" v="24223" actId="20577"/>
          <ac:spMkLst>
            <pc:docMk/>
            <pc:sldMk cId="2375883715" sldId="352"/>
            <ac:spMk id="2" creationId="{FB97E421-3F4A-BD42-405A-D707B3E2FBE4}"/>
          </ac:spMkLst>
        </pc:spChg>
        <pc:spChg chg="mod">
          <ac:chgData name="Cerys Davies" userId="61e71dc1-9594-4277-b52b-4420989f68ee" providerId="ADAL" clId="{06475C8E-22F9-43FD-BCEF-5788042759A7}" dt="2024-10-29T12:37:56.311" v="24178" actId="5793"/>
          <ac:spMkLst>
            <pc:docMk/>
            <pc:sldMk cId="2375883715" sldId="352"/>
            <ac:spMk id="3" creationId="{42B13076-DF16-BC73-B449-E8D5A26F2BF8}"/>
          </ac:spMkLst>
        </pc:spChg>
      </pc:sldChg>
      <pc:sldChg chg="modSp add del mod">
        <pc:chgData name="Cerys Davies" userId="61e71dc1-9594-4277-b52b-4420989f68ee" providerId="ADAL" clId="{06475C8E-22F9-43FD-BCEF-5788042759A7}" dt="2024-10-29T12:42:29.239" v="24275" actId="47"/>
        <pc:sldMkLst>
          <pc:docMk/>
          <pc:sldMk cId="339722770" sldId="353"/>
        </pc:sldMkLst>
        <pc:spChg chg="mod">
          <ac:chgData name="Cerys Davies" userId="61e71dc1-9594-4277-b52b-4420989f68ee" providerId="ADAL" clId="{06475C8E-22F9-43FD-BCEF-5788042759A7}" dt="2024-10-29T12:41:10.367" v="24273" actId="14100"/>
          <ac:spMkLst>
            <pc:docMk/>
            <pc:sldMk cId="339722770" sldId="353"/>
            <ac:spMk id="3" creationId="{E6CF3C0F-4F30-A048-A46A-10B6D067E809}"/>
          </ac:spMkLst>
        </pc:spChg>
      </pc:sldChg>
      <pc:sldChg chg="add">
        <pc:chgData name="Cerys Davies" userId="61e71dc1-9594-4277-b52b-4420989f68ee" providerId="ADAL" clId="{06475C8E-22F9-43FD-BCEF-5788042759A7}" dt="2024-10-29T12:42:19.796" v="24274"/>
        <pc:sldMkLst>
          <pc:docMk/>
          <pc:sldMk cId="1291595648" sldId="354"/>
        </pc:sldMkLst>
      </pc:sldChg>
      <pc:sldChg chg="modSp add mod">
        <pc:chgData name="Cerys Davies" userId="61e71dc1-9594-4277-b52b-4420989f68ee" providerId="ADAL" clId="{06475C8E-22F9-43FD-BCEF-5788042759A7}" dt="2024-11-04T12:21:01.412" v="26057" actId="113"/>
        <pc:sldMkLst>
          <pc:docMk/>
          <pc:sldMk cId="3640722293" sldId="355"/>
        </pc:sldMkLst>
        <pc:spChg chg="mod">
          <ac:chgData name="Cerys Davies" userId="61e71dc1-9594-4277-b52b-4420989f68ee" providerId="ADAL" clId="{06475C8E-22F9-43FD-BCEF-5788042759A7}" dt="2024-11-04T12:20:38.596" v="26052" actId="1076"/>
          <ac:spMkLst>
            <pc:docMk/>
            <pc:sldMk cId="3640722293" sldId="355"/>
            <ac:spMk id="2" creationId="{FB97E421-3F4A-BD42-405A-D707B3E2FBE4}"/>
          </ac:spMkLst>
        </pc:spChg>
        <pc:spChg chg="mod">
          <ac:chgData name="Cerys Davies" userId="61e71dc1-9594-4277-b52b-4420989f68ee" providerId="ADAL" clId="{06475C8E-22F9-43FD-BCEF-5788042759A7}" dt="2024-11-04T12:21:01.412" v="26057" actId="113"/>
          <ac:spMkLst>
            <pc:docMk/>
            <pc:sldMk cId="3640722293" sldId="355"/>
            <ac:spMk id="3" creationId="{42B13076-DF16-BC73-B449-E8D5A26F2BF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30601E-6342-489C-A1FE-CDE002701BED}" type="datetimeFigureOut">
              <a:rPr lang="en-GB" smtClean="0"/>
              <a:t>04/11/2024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A63582-8CCE-40DC-B2E1-AE667CCF84AF}" type="slidenum">
              <a:rPr lang="en-GB" smtClean="0"/>
              <a:t>‹#›</a:t>
            </a:fld>
            <a:endParaRPr lang="en-GB"/>
          </a:p>
        </p:txBody>
      </p:sp>
    </p:spTree>
    <p:extLst>
      <p:ext uri="{BB962C8B-B14F-4D97-AF65-F5344CB8AC3E}">
        <p14:creationId xmlns:p14="http://schemas.microsoft.com/office/powerpoint/2010/main" val="2053891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A63582-8CCE-40DC-B2E1-AE667CCF84AF}" type="slidenum">
              <a:rPr lang="en-GB" smtClean="0"/>
              <a:t>1</a:t>
            </a:fld>
            <a:endParaRPr lang="en-GB"/>
          </a:p>
        </p:txBody>
      </p:sp>
    </p:spTree>
    <p:extLst>
      <p:ext uri="{BB962C8B-B14F-4D97-AF65-F5344CB8AC3E}">
        <p14:creationId xmlns:p14="http://schemas.microsoft.com/office/powerpoint/2010/main" val="3340312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A63582-8CCE-40DC-B2E1-AE667CCF84AF}" type="slidenum">
              <a:rPr lang="en-GB" smtClean="0"/>
              <a:t>2</a:t>
            </a:fld>
            <a:endParaRPr lang="en-GB"/>
          </a:p>
        </p:txBody>
      </p:sp>
    </p:spTree>
    <p:extLst>
      <p:ext uri="{BB962C8B-B14F-4D97-AF65-F5344CB8AC3E}">
        <p14:creationId xmlns:p14="http://schemas.microsoft.com/office/powerpoint/2010/main" val="3825352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A63582-8CCE-40DC-B2E1-AE667CCF84AF}" type="slidenum">
              <a:rPr lang="en-GB" smtClean="0"/>
              <a:t>5</a:t>
            </a:fld>
            <a:endParaRPr lang="en-GB"/>
          </a:p>
        </p:txBody>
      </p:sp>
    </p:spTree>
    <p:extLst>
      <p:ext uri="{BB962C8B-B14F-4D97-AF65-F5344CB8AC3E}">
        <p14:creationId xmlns:p14="http://schemas.microsoft.com/office/powerpoint/2010/main" val="24840731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AA63582-8CCE-40DC-B2E1-AE667CCF84AF}" type="slidenum">
              <a:rPr lang="en-GB" smtClean="0"/>
              <a:t>6</a:t>
            </a:fld>
            <a:endParaRPr lang="en-GB"/>
          </a:p>
        </p:txBody>
      </p:sp>
    </p:spTree>
    <p:extLst>
      <p:ext uri="{BB962C8B-B14F-4D97-AF65-F5344CB8AC3E}">
        <p14:creationId xmlns:p14="http://schemas.microsoft.com/office/powerpoint/2010/main" val="6658076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pic>
        <p:nvPicPr>
          <p:cNvPr id="8" name="Picture 7" descr="A black text on a white background&#10;&#10;Description automatically generated">
            <a:extLst>
              <a:ext uri="{FF2B5EF4-FFF2-40B4-BE49-F238E27FC236}">
                <a16:creationId xmlns:a16="http://schemas.microsoft.com/office/drawing/2014/main" id="{4361925A-BEC3-D840-7188-6BABB5E67F3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943648" y="233893"/>
            <a:ext cx="1984354" cy="809617"/>
          </a:xfrm>
          <a:prstGeom prst="rect">
            <a:avLst/>
          </a:prstGeom>
        </p:spPr>
      </p:pic>
    </p:spTree>
    <p:extLst>
      <p:ext uri="{BB962C8B-B14F-4D97-AF65-F5344CB8AC3E}">
        <p14:creationId xmlns:p14="http://schemas.microsoft.com/office/powerpoint/2010/main" val="3706990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88887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329980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E03781-2449-4B79-9E2D-1A384E771CBC}"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779858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E03781-2449-4B79-9E2D-1A384E771CBC}" type="datetimeFigureOut">
              <a:rPr lang="en-GB" smtClean="0"/>
              <a:t>04/11/2024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3363588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E03781-2449-4B79-9E2D-1A384E771CBC}" type="datetimeFigureOut">
              <a:rPr lang="en-GB" smtClean="0"/>
              <a:t>04/11/2024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960121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03781-2449-4B79-9E2D-1A384E771CBC}" type="datetimeFigureOut">
              <a:rPr lang="en-GB" smtClean="0"/>
              <a:t>04/11/2024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391861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E03781-2449-4B79-9E2D-1A384E771CBC}"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399665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
        <p:nvSpPr>
          <p:cNvPr id="5" name="Date Placeholder 4"/>
          <p:cNvSpPr>
            <a:spLocks noGrp="1"/>
          </p:cNvSpPr>
          <p:nvPr>
            <p:ph type="dt" sz="half" idx="10"/>
          </p:nvPr>
        </p:nvSpPr>
        <p:spPr/>
        <p:txBody>
          <a:bodyPr/>
          <a:lstStyle/>
          <a:p>
            <a:fld id="{71E03781-2449-4B79-9E2D-1A384E771CBC}" type="datetimeFigureOut">
              <a:rPr lang="en-GB" smtClean="0"/>
              <a:t>04/11/2024</a:t>
            </a:fld>
            <a:endParaRPr lang="en-GB"/>
          </a:p>
        </p:txBody>
      </p:sp>
    </p:spTree>
    <p:extLst>
      <p:ext uri="{BB962C8B-B14F-4D97-AF65-F5344CB8AC3E}">
        <p14:creationId xmlns:p14="http://schemas.microsoft.com/office/powerpoint/2010/main" val="2623298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1733175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74230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2506515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566020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903187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1000133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691032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E03781-2449-4B79-9E2D-1A384E771CBC}" type="datetimeFigureOut">
              <a:rPr lang="en-GB" smtClean="0"/>
              <a:t>04/11/2024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9D9B1E9-04E7-4F26-B9C7-EF471363ED31}" type="slidenum">
              <a:rPr lang="en-GB" smtClean="0"/>
              <a:t>‹#›</a:t>
            </a:fld>
            <a:endParaRPr lang="en-GB"/>
          </a:p>
        </p:txBody>
      </p:sp>
    </p:spTree>
    <p:extLst>
      <p:ext uri="{BB962C8B-B14F-4D97-AF65-F5344CB8AC3E}">
        <p14:creationId xmlns:p14="http://schemas.microsoft.com/office/powerpoint/2010/main" val="167786493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441-73C0-A47A-D324-4CF1C7E8A34F}"/>
              </a:ext>
            </a:extLst>
          </p:cNvPr>
          <p:cNvSpPr>
            <a:spLocks noGrp="1"/>
          </p:cNvSpPr>
          <p:nvPr>
            <p:ph type="ctrTitle"/>
          </p:nvPr>
        </p:nvSpPr>
        <p:spPr/>
        <p:txBody>
          <a:bodyPr>
            <a:normAutofit fontScale="90000"/>
          </a:bodyPr>
          <a:lstStyle/>
          <a:p>
            <a:r>
              <a:rPr lang="en-GB" dirty="0"/>
              <a:t>Introduction to the Law of Succession and Administration of Estates</a:t>
            </a:r>
          </a:p>
        </p:txBody>
      </p:sp>
      <p:sp>
        <p:nvSpPr>
          <p:cNvPr id="3" name="Subtitle 2">
            <a:extLst>
              <a:ext uri="{FF2B5EF4-FFF2-40B4-BE49-F238E27FC236}">
                <a16:creationId xmlns:a16="http://schemas.microsoft.com/office/drawing/2014/main" id="{4D6FAC72-D4CD-77FA-0499-073A8FCFFC72}"/>
              </a:ext>
            </a:extLst>
          </p:cNvPr>
          <p:cNvSpPr>
            <a:spLocks noGrp="1"/>
          </p:cNvSpPr>
          <p:nvPr>
            <p:ph type="subTitle" idx="1"/>
          </p:nvPr>
        </p:nvSpPr>
        <p:spPr/>
        <p:txBody>
          <a:bodyPr>
            <a:normAutofit/>
          </a:bodyPr>
          <a:lstStyle/>
          <a:p>
            <a:r>
              <a:rPr lang="en-GB" sz="3200" dirty="0">
                <a:solidFill>
                  <a:schemeClr val="tx1"/>
                </a:solidFill>
              </a:rPr>
              <a:t>Week 6 Rights and Remedies of Legatees</a:t>
            </a:r>
          </a:p>
        </p:txBody>
      </p:sp>
    </p:spTree>
    <p:extLst>
      <p:ext uri="{BB962C8B-B14F-4D97-AF65-F5344CB8AC3E}">
        <p14:creationId xmlns:p14="http://schemas.microsoft.com/office/powerpoint/2010/main" val="3475651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43C8F-9AF2-5144-7B77-6DD03C6D6C92}"/>
              </a:ext>
            </a:extLst>
          </p:cNvPr>
          <p:cNvSpPr>
            <a:spLocks noGrp="1"/>
          </p:cNvSpPr>
          <p:nvPr>
            <p:ph type="title"/>
          </p:nvPr>
        </p:nvSpPr>
        <p:spPr>
          <a:xfrm>
            <a:off x="572498" y="306742"/>
            <a:ext cx="8596668" cy="823154"/>
          </a:xfrm>
        </p:spPr>
        <p:txBody>
          <a:bodyPr>
            <a:normAutofit fontScale="90000"/>
          </a:bodyPr>
          <a:lstStyle/>
          <a:p>
            <a:r>
              <a:rPr lang="en-GB" dirty="0"/>
              <a:t>Rights and Remedies of legatees and beneficiaries</a:t>
            </a:r>
          </a:p>
        </p:txBody>
      </p:sp>
      <p:sp>
        <p:nvSpPr>
          <p:cNvPr id="3" name="Content Placeholder 2">
            <a:extLst>
              <a:ext uri="{FF2B5EF4-FFF2-40B4-BE49-F238E27FC236}">
                <a16:creationId xmlns:a16="http://schemas.microsoft.com/office/drawing/2014/main" id="{F5CDB919-7D87-4078-9212-B3EBB90DFB62}"/>
              </a:ext>
            </a:extLst>
          </p:cNvPr>
          <p:cNvSpPr>
            <a:spLocks noGrp="1"/>
          </p:cNvSpPr>
          <p:nvPr>
            <p:ph idx="1"/>
          </p:nvPr>
        </p:nvSpPr>
        <p:spPr>
          <a:xfrm>
            <a:off x="496784" y="1537590"/>
            <a:ext cx="9643155" cy="4900539"/>
          </a:xfrm>
        </p:spPr>
        <p:txBody>
          <a:bodyPr>
            <a:normAutofit/>
          </a:bodyPr>
          <a:lstStyle/>
          <a:p>
            <a:r>
              <a:rPr lang="en-GB" sz="2000" b="1" dirty="0"/>
              <a:t>Rights</a:t>
            </a:r>
          </a:p>
          <a:p>
            <a:pPr lvl="1"/>
            <a:r>
              <a:rPr lang="en-GB" sz="1800" dirty="0"/>
              <a:t>PRs hold </a:t>
            </a:r>
            <a:r>
              <a:rPr lang="en-GB" sz="1800" dirty="0" err="1"/>
              <a:t>assest</a:t>
            </a:r>
            <a:r>
              <a:rPr lang="en-GB" sz="1800" dirty="0"/>
              <a:t> on a limited trust</a:t>
            </a:r>
          </a:p>
          <a:p>
            <a:pPr lvl="1"/>
            <a:r>
              <a:rPr lang="en-GB" sz="1800" dirty="0"/>
              <a:t>Beneficiary has a chose in action</a:t>
            </a:r>
          </a:p>
          <a:p>
            <a:pPr lvl="1"/>
            <a:r>
              <a:rPr lang="en-GB" sz="1800" dirty="0"/>
              <a:t>Anyone over 18 can make a will</a:t>
            </a:r>
          </a:p>
          <a:p>
            <a:pPr marL="457200" lvl="1" indent="0">
              <a:buNone/>
            </a:pPr>
            <a:endParaRPr lang="en-GB" sz="1800" dirty="0"/>
          </a:p>
          <a:p>
            <a:r>
              <a:rPr lang="en-GB" sz="2000" b="1" dirty="0"/>
              <a:t>Powers</a:t>
            </a:r>
          </a:p>
          <a:p>
            <a:pPr lvl="1"/>
            <a:r>
              <a:rPr lang="en-GB" sz="1800" dirty="0"/>
              <a:t>To request information</a:t>
            </a:r>
          </a:p>
          <a:p>
            <a:pPr lvl="1"/>
            <a:r>
              <a:rPr lang="en-GB" sz="1800" dirty="0"/>
              <a:t>See a copy of the trust documents and accounts</a:t>
            </a:r>
          </a:p>
          <a:p>
            <a:pPr marL="0" indent="0">
              <a:buNone/>
            </a:pPr>
            <a:endParaRPr lang="en-GB" sz="2000" dirty="0"/>
          </a:p>
          <a:p>
            <a:r>
              <a:rPr lang="en-GB" sz="2000" b="1" dirty="0"/>
              <a:t>Remedies</a:t>
            </a:r>
          </a:p>
          <a:p>
            <a:pPr lvl="1"/>
            <a:r>
              <a:rPr lang="en-GB" sz="2000" dirty="0"/>
              <a:t>Apply to court – several grounds on which this might be done.</a:t>
            </a:r>
          </a:p>
        </p:txBody>
      </p:sp>
    </p:spTree>
    <p:extLst>
      <p:ext uri="{BB962C8B-B14F-4D97-AF65-F5344CB8AC3E}">
        <p14:creationId xmlns:p14="http://schemas.microsoft.com/office/powerpoint/2010/main" val="381466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351179" y="196082"/>
            <a:ext cx="8596668" cy="543592"/>
          </a:xfrm>
        </p:spPr>
        <p:txBody>
          <a:bodyPr>
            <a:normAutofit fontScale="90000"/>
          </a:bodyPr>
          <a:lstStyle/>
          <a:p>
            <a:r>
              <a:rPr lang="en-GB" dirty="0"/>
              <a:t>RIGHTS</a:t>
            </a:r>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438542" y="843348"/>
            <a:ext cx="9264582" cy="5818570"/>
          </a:xfrm>
        </p:spPr>
        <p:txBody>
          <a:bodyPr>
            <a:normAutofit lnSpcReduction="10000"/>
          </a:bodyPr>
          <a:lstStyle/>
          <a:p>
            <a:r>
              <a:rPr lang="en-GB" dirty="0"/>
              <a:t>Prior to distribution, the PRs hold the assets on a limited trust. </a:t>
            </a:r>
          </a:p>
          <a:p>
            <a:r>
              <a:rPr lang="en-GB" dirty="0"/>
              <a:t>Commissioner for Stamp Duties (Queensland) v Livingston [1965] per Viscount Radcliffe:</a:t>
            </a:r>
          </a:p>
          <a:p>
            <a:endParaRPr lang="en-GB" dirty="0"/>
          </a:p>
          <a:p>
            <a:r>
              <a:rPr lang="en-GB" dirty="0"/>
              <a:t>“[W]</a:t>
            </a:r>
            <a:r>
              <a:rPr lang="en-GB" dirty="0" err="1"/>
              <a:t>hatever</a:t>
            </a:r>
            <a:r>
              <a:rPr lang="en-GB" dirty="0"/>
              <a:t> property came to the executor by virtue of his office came to him in full ownership, without distinction between legal and equitable interests … He held it for the purposes of carrying out the functions and duties of administration, not for his own benefit … Certainly, therefore, he was in a fiduciary position with regard to the assets that came to him in the right of his office, and for certain purposes and in some aspects he was treated by the court as a trustee.”</a:t>
            </a:r>
          </a:p>
          <a:p>
            <a:endParaRPr lang="en-GB" dirty="0"/>
          </a:p>
          <a:p>
            <a:r>
              <a:rPr lang="en-GB" dirty="0"/>
              <a:t>The trust is limited in scope. It does not, as a general rule, give the beneficiaries an equitable interest in their entitlement in the same way as a beneficiary under an express trust has an equitable interest. Per Viscount Radcliffe :</a:t>
            </a:r>
          </a:p>
          <a:p>
            <a:endParaRPr lang="en-GB" dirty="0"/>
          </a:p>
          <a:p>
            <a:r>
              <a:rPr lang="en-GB" dirty="0"/>
              <a:t>“The assets as a whole were in the hands of the executor, his property; and until administration was complete no one was in a position to say what items of property would need to be realised for the purposes of administration or of what the residue, when ascertained, would consist or what its value would be.”</a:t>
            </a:r>
          </a:p>
          <a:p>
            <a:endParaRPr lang="en-GB" dirty="0"/>
          </a:p>
        </p:txBody>
      </p:sp>
    </p:spTree>
    <p:extLst>
      <p:ext uri="{BB962C8B-B14F-4D97-AF65-F5344CB8AC3E}">
        <p14:creationId xmlns:p14="http://schemas.microsoft.com/office/powerpoint/2010/main" val="149306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6157A-1E68-0ED1-CA30-5321B480CC3D}"/>
              </a:ext>
            </a:extLst>
          </p:cNvPr>
          <p:cNvSpPr>
            <a:spLocks noGrp="1"/>
          </p:cNvSpPr>
          <p:nvPr>
            <p:ph type="title"/>
          </p:nvPr>
        </p:nvSpPr>
        <p:spPr>
          <a:xfrm>
            <a:off x="351179" y="196082"/>
            <a:ext cx="8596668" cy="543592"/>
          </a:xfrm>
        </p:spPr>
        <p:txBody>
          <a:bodyPr>
            <a:normAutofit fontScale="90000"/>
          </a:bodyPr>
          <a:lstStyle/>
          <a:p>
            <a:r>
              <a:rPr lang="en-GB" dirty="0"/>
              <a:t>RIGHTS</a:t>
            </a:r>
          </a:p>
        </p:txBody>
      </p:sp>
      <p:sp>
        <p:nvSpPr>
          <p:cNvPr id="3" name="Content Placeholder 2">
            <a:extLst>
              <a:ext uri="{FF2B5EF4-FFF2-40B4-BE49-F238E27FC236}">
                <a16:creationId xmlns:a16="http://schemas.microsoft.com/office/drawing/2014/main" id="{2A681183-CE38-A639-BFED-585D8BF811F3}"/>
              </a:ext>
            </a:extLst>
          </p:cNvPr>
          <p:cNvSpPr>
            <a:spLocks noGrp="1"/>
          </p:cNvSpPr>
          <p:nvPr>
            <p:ph idx="1"/>
          </p:nvPr>
        </p:nvSpPr>
        <p:spPr>
          <a:xfrm>
            <a:off x="426893" y="978276"/>
            <a:ext cx="9264582" cy="5818570"/>
          </a:xfrm>
        </p:spPr>
        <p:txBody>
          <a:bodyPr>
            <a:normAutofit lnSpcReduction="10000"/>
          </a:bodyPr>
          <a:lstStyle/>
          <a:p>
            <a:r>
              <a:rPr lang="en-GB" dirty="0"/>
              <a:t>What is the nature of the beneficiary’s interest? Pending distribution, the beneficiary has a chose in action to ensure that the estate is properly administered. A chose in action is the right to bring an action legal claim to compel the due administration of the estate. The chose is assignable by the beneficiary in the same way as any other chose in action (Re Leigh’s Will Trusts [1970]).</a:t>
            </a:r>
          </a:p>
          <a:p>
            <a:endParaRPr lang="en-GB" dirty="0"/>
          </a:p>
          <a:p>
            <a:r>
              <a:rPr lang="en-GB" dirty="0"/>
              <a:t>Re Hemming, Saul &amp; Co [2008] confirmed that the right of a beneficiary pending distribution is a chose in action. In this case, the effect of this rule was to vest the chose in action in the trustee in bankruptcy of the insolvent beneficiary. It is a common practice for probate practitioners to carry out bankruptcy searches against the names of beneficiaries in order to identify whether or not payment should be made to a trustee in bankruptcy.</a:t>
            </a:r>
          </a:p>
          <a:p>
            <a:endParaRPr lang="en-GB" dirty="0"/>
          </a:p>
          <a:p>
            <a:r>
              <a:rPr lang="en-GB" dirty="0"/>
              <a:t>While a beneficiary’s rights are limited, a beneficiary who has an interest in possession is entitled to know of the existence of the trust and the entitlement under it.</a:t>
            </a:r>
          </a:p>
          <a:p>
            <a:endParaRPr lang="en-GB" dirty="0"/>
          </a:p>
          <a:p>
            <a:r>
              <a:rPr lang="en-GB" dirty="0"/>
              <a:t>Beneficiaries with contingent interests should be informed about their future interest as a matter of good practice. This extends to potential beneficiaries under a discretionary trust (</a:t>
            </a:r>
            <a:r>
              <a:rPr lang="en-GB" dirty="0" err="1"/>
              <a:t>Chaine</a:t>
            </a:r>
            <a:r>
              <a:rPr lang="en-GB" dirty="0"/>
              <a:t>-Nickson v Bank of Ireland [1976]).</a:t>
            </a:r>
          </a:p>
        </p:txBody>
      </p:sp>
    </p:spTree>
    <p:extLst>
      <p:ext uri="{BB962C8B-B14F-4D97-AF65-F5344CB8AC3E}">
        <p14:creationId xmlns:p14="http://schemas.microsoft.com/office/powerpoint/2010/main" val="4147299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a:xfrm>
            <a:off x="514257" y="167813"/>
            <a:ext cx="8596668" cy="1320800"/>
          </a:xfrm>
        </p:spPr>
        <p:txBody>
          <a:bodyPr/>
          <a:lstStyle/>
          <a:p>
            <a:r>
              <a:rPr lang="en-GB" dirty="0"/>
              <a:t>POWERS of beneficiaries</a:t>
            </a:r>
          </a:p>
        </p:txBody>
      </p:sp>
      <p:sp>
        <p:nvSpPr>
          <p:cNvPr id="3" name="Content Placeholder 2">
            <a:extLst>
              <a:ext uri="{FF2B5EF4-FFF2-40B4-BE49-F238E27FC236}">
                <a16:creationId xmlns:a16="http://schemas.microsoft.com/office/drawing/2014/main" id="{FC77824E-07BF-1B58-ECD2-CC958575D461}"/>
              </a:ext>
            </a:extLst>
          </p:cNvPr>
          <p:cNvSpPr>
            <a:spLocks noGrp="1"/>
          </p:cNvSpPr>
          <p:nvPr>
            <p:ph idx="1"/>
          </p:nvPr>
        </p:nvSpPr>
        <p:spPr>
          <a:xfrm>
            <a:off x="630740" y="1488613"/>
            <a:ext cx="8740404" cy="4463723"/>
          </a:xfrm>
        </p:spPr>
        <p:txBody>
          <a:bodyPr>
            <a:normAutofit fontScale="92500" lnSpcReduction="20000"/>
          </a:bodyPr>
          <a:lstStyle/>
          <a:p>
            <a:r>
              <a:rPr lang="en-GB" dirty="0"/>
              <a:t>Schmidt v Rosewood Trust Ltd [2003]: A beneficiary has the power to request information about the nature and extent of an estate or trust from the trustees, and to see a copy of the trust documentation and trust accounts .This extends to costs incurred in connection with the administration of the estate and/or trust.</a:t>
            </a:r>
          </a:p>
          <a:p>
            <a:endParaRPr lang="en-GB" dirty="0"/>
          </a:p>
          <a:p>
            <a:r>
              <a:rPr lang="en-GB" dirty="0"/>
              <a:t>While there is no automatic entitlement to disclosure of documents, a trustee must exercise their discretion to refuse to disclose information with care or the court may be invited to step in and order disclosure of certain documents (Schmidt v Rosewood Trust Ltd). It is worth noting that Schmidt concerned a discretionary trust and the decision makes it clear that a beneficiary who has no entitlement as of right can still expect to see and request trust documentation.</a:t>
            </a:r>
          </a:p>
          <a:p>
            <a:endParaRPr lang="en-GB" dirty="0"/>
          </a:p>
          <a:p>
            <a:endParaRPr lang="en-GB" dirty="0"/>
          </a:p>
          <a:p>
            <a:r>
              <a:rPr lang="en-GB" dirty="0"/>
              <a:t>Do you think the decision in Schmidt v Rosewood Trust Ltd strikes the right balance when looking at duties to disclose information and documentation between trustee and beneficiary? What issues may arise if beneficiaries were not given the right to access certain information and documentation?</a:t>
            </a:r>
          </a:p>
        </p:txBody>
      </p:sp>
    </p:spTree>
    <p:extLst>
      <p:ext uri="{BB962C8B-B14F-4D97-AF65-F5344CB8AC3E}">
        <p14:creationId xmlns:p14="http://schemas.microsoft.com/office/powerpoint/2010/main" val="1717418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38A64-F2C5-F9A5-2160-EA5110D099EC}"/>
              </a:ext>
            </a:extLst>
          </p:cNvPr>
          <p:cNvSpPr>
            <a:spLocks noGrp="1"/>
          </p:cNvSpPr>
          <p:nvPr>
            <p:ph type="title"/>
          </p:nvPr>
        </p:nvSpPr>
        <p:spPr>
          <a:xfrm>
            <a:off x="158979" y="102894"/>
            <a:ext cx="8596668" cy="613483"/>
          </a:xfrm>
        </p:spPr>
        <p:txBody>
          <a:bodyPr>
            <a:normAutofit fontScale="90000"/>
          </a:bodyPr>
          <a:lstStyle/>
          <a:p>
            <a:r>
              <a:rPr lang="en-GB" dirty="0"/>
              <a:t>REMEDIES for the beneficiary</a:t>
            </a:r>
          </a:p>
        </p:txBody>
      </p:sp>
      <p:sp>
        <p:nvSpPr>
          <p:cNvPr id="3" name="Content Placeholder 2">
            <a:extLst>
              <a:ext uri="{FF2B5EF4-FFF2-40B4-BE49-F238E27FC236}">
                <a16:creationId xmlns:a16="http://schemas.microsoft.com/office/drawing/2014/main" id="{FC77824E-07BF-1B58-ECD2-CC958575D461}"/>
              </a:ext>
            </a:extLst>
          </p:cNvPr>
          <p:cNvSpPr>
            <a:spLocks noGrp="1"/>
          </p:cNvSpPr>
          <p:nvPr>
            <p:ph idx="1"/>
          </p:nvPr>
        </p:nvSpPr>
        <p:spPr>
          <a:xfrm>
            <a:off x="438540" y="946962"/>
            <a:ext cx="9462605" cy="5494607"/>
          </a:xfrm>
        </p:spPr>
        <p:txBody>
          <a:bodyPr>
            <a:normAutofit fontScale="92500" lnSpcReduction="10000"/>
          </a:bodyPr>
          <a:lstStyle/>
          <a:p>
            <a:r>
              <a:rPr lang="en-GB" dirty="0"/>
              <a:t>Application to court</a:t>
            </a:r>
          </a:p>
          <a:p>
            <a:r>
              <a:rPr lang="en-GB" dirty="0"/>
              <a:t>Negligence claims</a:t>
            </a:r>
          </a:p>
          <a:p>
            <a:r>
              <a:rPr lang="en-GB" dirty="0"/>
              <a:t>If a beneficiary feels that a request for information, disclosure or accounts is unreasonably refused, that beneficiary has the right to apply to the court for an order to either disclose the information or produce an account.</a:t>
            </a:r>
          </a:p>
          <a:p>
            <a:endParaRPr lang="en-GB" dirty="0"/>
          </a:p>
          <a:p>
            <a:r>
              <a:rPr lang="en-GB" dirty="0"/>
              <a:t>Remember that when a PR applies for a grant, the PR will give a statement of truth in which they agree to be bound by their duties under s25 Administration of Estates Act 1925 to:</a:t>
            </a:r>
          </a:p>
          <a:p>
            <a:endParaRPr lang="en-GB" dirty="0"/>
          </a:p>
          <a:p>
            <a:r>
              <a:rPr lang="en-GB" dirty="0"/>
              <a:t>when required to do so by the court, exhibit on oath in the court a full inventory of the estate and when so required render an account of the administration of the estate to the court.</a:t>
            </a:r>
          </a:p>
          <a:p>
            <a:endParaRPr lang="en-GB" dirty="0"/>
          </a:p>
          <a:p>
            <a:r>
              <a:rPr lang="en-GB" dirty="0"/>
              <a:t>Trustees must consider any request carefully as in this case if the court feels the refusal is unjustified, the trustees could face a personal costs liability (Schmidt v Rosewood Trust Ltd [2003]).</a:t>
            </a:r>
          </a:p>
          <a:p>
            <a:pPr marL="0" indent="0">
              <a:buNone/>
            </a:pPr>
            <a:endParaRPr lang="en-GB" dirty="0"/>
          </a:p>
        </p:txBody>
      </p:sp>
    </p:spTree>
    <p:extLst>
      <p:ext uri="{BB962C8B-B14F-4D97-AF65-F5344CB8AC3E}">
        <p14:creationId xmlns:p14="http://schemas.microsoft.com/office/powerpoint/2010/main" val="1226804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984E9-97BE-192A-2AA1-EA8B153F3323}"/>
              </a:ext>
            </a:extLst>
          </p:cNvPr>
          <p:cNvSpPr>
            <a:spLocks noGrp="1"/>
          </p:cNvSpPr>
          <p:nvPr>
            <p:ph type="title"/>
          </p:nvPr>
        </p:nvSpPr>
        <p:spPr/>
        <p:txBody>
          <a:bodyPr/>
          <a:lstStyle/>
          <a:p>
            <a:r>
              <a:rPr lang="en-GB" dirty="0"/>
              <a:t>Duties of Solicitors and Will drafters</a:t>
            </a:r>
          </a:p>
        </p:txBody>
      </p:sp>
      <p:sp>
        <p:nvSpPr>
          <p:cNvPr id="3" name="Content Placeholder 2">
            <a:extLst>
              <a:ext uri="{FF2B5EF4-FFF2-40B4-BE49-F238E27FC236}">
                <a16:creationId xmlns:a16="http://schemas.microsoft.com/office/drawing/2014/main" id="{2463881C-F964-31E2-0169-5F1B0ED717D7}"/>
              </a:ext>
            </a:extLst>
          </p:cNvPr>
          <p:cNvSpPr>
            <a:spLocks noGrp="1"/>
          </p:cNvSpPr>
          <p:nvPr>
            <p:ph idx="1"/>
          </p:nvPr>
        </p:nvSpPr>
        <p:spPr/>
        <p:txBody>
          <a:bodyPr/>
          <a:lstStyle/>
          <a:p>
            <a:pPr marL="0" indent="0">
              <a:buNone/>
            </a:pPr>
            <a:r>
              <a:rPr lang="en-GB" dirty="0"/>
              <a:t>These are the duties upon which a claimant may base a claim if there is a breach:</a:t>
            </a:r>
          </a:p>
          <a:p>
            <a:pPr marL="0" indent="0">
              <a:buNone/>
            </a:pPr>
            <a:endParaRPr lang="en-GB" dirty="0"/>
          </a:p>
          <a:p>
            <a:r>
              <a:rPr lang="en-GB" dirty="0"/>
              <a:t>Duty to act within a reasonable time</a:t>
            </a:r>
          </a:p>
          <a:p>
            <a:r>
              <a:rPr lang="en-GB" dirty="0"/>
              <a:t>Duty to ensure the will reflects the client’s instructions</a:t>
            </a:r>
          </a:p>
          <a:p>
            <a:r>
              <a:rPr lang="en-GB" dirty="0"/>
              <a:t>Duty to give advice on execution</a:t>
            </a:r>
          </a:p>
          <a:p>
            <a:r>
              <a:rPr lang="en-GB" dirty="0"/>
              <a:t>Duty to provide information</a:t>
            </a:r>
          </a:p>
        </p:txBody>
      </p:sp>
    </p:spTree>
    <p:extLst>
      <p:ext uri="{BB962C8B-B14F-4D97-AF65-F5344CB8AC3E}">
        <p14:creationId xmlns:p14="http://schemas.microsoft.com/office/powerpoint/2010/main" val="603693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A6FC3-A2B4-9CD9-B160-800377C2FE03}"/>
              </a:ext>
            </a:extLst>
          </p:cNvPr>
          <p:cNvSpPr>
            <a:spLocks noGrp="1"/>
          </p:cNvSpPr>
          <p:nvPr>
            <p:ph type="title"/>
          </p:nvPr>
        </p:nvSpPr>
        <p:spPr/>
        <p:txBody>
          <a:bodyPr/>
          <a:lstStyle/>
          <a:p>
            <a:r>
              <a:rPr lang="en-GB" dirty="0"/>
              <a:t>Non contentious probate</a:t>
            </a:r>
          </a:p>
        </p:txBody>
      </p:sp>
      <p:sp>
        <p:nvSpPr>
          <p:cNvPr id="3" name="Content Placeholder 2">
            <a:extLst>
              <a:ext uri="{FF2B5EF4-FFF2-40B4-BE49-F238E27FC236}">
                <a16:creationId xmlns:a16="http://schemas.microsoft.com/office/drawing/2014/main" id="{5EDF9FFA-F367-DCD2-A0C2-6758EEAAC725}"/>
              </a:ext>
            </a:extLst>
          </p:cNvPr>
          <p:cNvSpPr>
            <a:spLocks noGrp="1"/>
          </p:cNvSpPr>
          <p:nvPr>
            <p:ph idx="1"/>
          </p:nvPr>
        </p:nvSpPr>
        <p:spPr>
          <a:xfrm>
            <a:off x="607444" y="1488613"/>
            <a:ext cx="8596668" cy="3880773"/>
          </a:xfrm>
        </p:spPr>
        <p:txBody>
          <a:bodyPr>
            <a:normAutofit/>
          </a:bodyPr>
          <a:lstStyle/>
          <a:p>
            <a:r>
              <a:rPr lang="en-GB" sz="2400" dirty="0"/>
              <a:t>S 128 Senior Courts Act 1981: proceedings where there is no ‘contention’ as to the right to issue a grant of probate/administration. Included all ordinary day to day probate business of proving wills and issuing grants </a:t>
            </a:r>
            <a:r>
              <a:rPr lang="en-GB" sz="2400" dirty="0" err="1"/>
              <a:t>e.g</a:t>
            </a:r>
            <a:r>
              <a:rPr lang="en-GB" sz="2400" dirty="0"/>
              <a:t> who is entitled to the grant</a:t>
            </a:r>
          </a:p>
          <a:p>
            <a:r>
              <a:rPr lang="en-GB" sz="2400" dirty="0"/>
              <a:t>King v King (2023): dispute between 2 brothers as to who should get the grant resulted in them being ‘passed over’ in favour of appointing a solicitor</a:t>
            </a:r>
          </a:p>
        </p:txBody>
      </p:sp>
    </p:spTree>
    <p:extLst>
      <p:ext uri="{BB962C8B-B14F-4D97-AF65-F5344CB8AC3E}">
        <p14:creationId xmlns:p14="http://schemas.microsoft.com/office/powerpoint/2010/main" val="1125996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BD928-C1EC-8FF9-85CA-5BEB92E8AFC5}"/>
              </a:ext>
            </a:extLst>
          </p:cNvPr>
          <p:cNvSpPr>
            <a:spLocks noGrp="1"/>
          </p:cNvSpPr>
          <p:nvPr>
            <p:ph type="title"/>
          </p:nvPr>
        </p:nvSpPr>
        <p:spPr>
          <a:xfrm>
            <a:off x="362827" y="149488"/>
            <a:ext cx="8596668" cy="1320800"/>
          </a:xfrm>
        </p:spPr>
        <p:txBody>
          <a:bodyPr/>
          <a:lstStyle/>
          <a:p>
            <a:r>
              <a:rPr lang="en-GB" dirty="0"/>
              <a:t>Contentious probate</a:t>
            </a:r>
          </a:p>
        </p:txBody>
      </p:sp>
      <p:sp>
        <p:nvSpPr>
          <p:cNvPr id="3" name="Content Placeholder 2">
            <a:extLst>
              <a:ext uri="{FF2B5EF4-FFF2-40B4-BE49-F238E27FC236}">
                <a16:creationId xmlns:a16="http://schemas.microsoft.com/office/drawing/2014/main" id="{D332B606-33E4-CDD5-6577-4F0699659664}"/>
              </a:ext>
            </a:extLst>
          </p:cNvPr>
          <p:cNvSpPr>
            <a:spLocks noGrp="1"/>
          </p:cNvSpPr>
          <p:nvPr>
            <p:ph idx="1"/>
          </p:nvPr>
        </p:nvSpPr>
        <p:spPr>
          <a:xfrm>
            <a:off x="421068" y="978276"/>
            <a:ext cx="9742167" cy="5730236"/>
          </a:xfrm>
        </p:spPr>
        <p:txBody>
          <a:bodyPr>
            <a:normAutofit/>
          </a:bodyPr>
          <a:lstStyle/>
          <a:p>
            <a:r>
              <a:rPr lang="en-GB" dirty="0"/>
              <a:t>Challenges or claims </a:t>
            </a:r>
            <a:r>
              <a:rPr lang="en-GB" dirty="0" err="1"/>
              <a:t>againt</a:t>
            </a:r>
            <a:r>
              <a:rPr lang="en-GB" dirty="0"/>
              <a:t> the will, or</a:t>
            </a:r>
          </a:p>
          <a:p>
            <a:r>
              <a:rPr lang="en-GB" dirty="0"/>
              <a:t>Claims against PR for wrongful administration</a:t>
            </a:r>
          </a:p>
          <a:p>
            <a:r>
              <a:rPr lang="en-GB" dirty="0"/>
              <a:t>Anyone with an ‘interest’ in the estate can bring a claim</a:t>
            </a:r>
          </a:p>
          <a:p>
            <a:pPr lvl="1"/>
            <a:r>
              <a:rPr lang="en-GB" dirty="0"/>
              <a:t>A beneficiary ( under Will or intestacy)</a:t>
            </a:r>
          </a:p>
          <a:p>
            <a:pPr lvl="1"/>
            <a:r>
              <a:rPr lang="en-GB" dirty="0"/>
              <a:t>Anyone entitled to a grant of probate or administration</a:t>
            </a:r>
          </a:p>
          <a:p>
            <a:pPr lvl="1"/>
            <a:r>
              <a:rPr lang="en-GB" dirty="0"/>
              <a:t>Anyone entitled to bring an inheritance act claim</a:t>
            </a:r>
          </a:p>
          <a:p>
            <a:pPr lvl="1"/>
            <a:r>
              <a:rPr lang="en-GB" dirty="0"/>
              <a:t>Any creditor of the above</a:t>
            </a:r>
          </a:p>
          <a:p>
            <a:r>
              <a:rPr lang="en-GB" dirty="0"/>
              <a:t>Terminology:</a:t>
            </a:r>
          </a:p>
          <a:p>
            <a:pPr lvl="1"/>
            <a:r>
              <a:rPr lang="en-GB" dirty="0"/>
              <a:t>Claims against PR = </a:t>
            </a:r>
            <a:r>
              <a:rPr lang="en-GB" dirty="0" err="1"/>
              <a:t>devastavit</a:t>
            </a:r>
            <a:endParaRPr lang="en-GB" dirty="0"/>
          </a:p>
          <a:p>
            <a:pPr lvl="1"/>
            <a:r>
              <a:rPr lang="en-GB" dirty="0"/>
              <a:t>Claim against a Trustee = breach of trust</a:t>
            </a:r>
          </a:p>
          <a:p>
            <a:r>
              <a:rPr lang="en-GB" dirty="0"/>
              <a:t>Distinction can be important for limitation periods ( see later)</a:t>
            </a:r>
          </a:p>
          <a:p>
            <a:r>
              <a:rPr lang="en-GB" dirty="0"/>
              <a:t>PRs can at any time seek guidance from the Court</a:t>
            </a:r>
          </a:p>
          <a:p>
            <a:r>
              <a:rPr lang="en-GB" dirty="0"/>
              <a:t>Removing and replacing a PR under AJA 1985</a:t>
            </a:r>
          </a:p>
          <a:p>
            <a:r>
              <a:rPr lang="en-GB" dirty="0" err="1"/>
              <a:t>Devastavit</a:t>
            </a:r>
            <a:endParaRPr lang="en-GB" dirty="0"/>
          </a:p>
        </p:txBody>
      </p:sp>
    </p:spTree>
    <p:extLst>
      <p:ext uri="{BB962C8B-B14F-4D97-AF65-F5344CB8AC3E}">
        <p14:creationId xmlns:p14="http://schemas.microsoft.com/office/powerpoint/2010/main" val="28121556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BD928-C1EC-8FF9-85CA-5BEB92E8AFC5}"/>
              </a:ext>
            </a:extLst>
          </p:cNvPr>
          <p:cNvSpPr>
            <a:spLocks noGrp="1"/>
          </p:cNvSpPr>
          <p:nvPr>
            <p:ph type="title"/>
          </p:nvPr>
        </p:nvSpPr>
        <p:spPr>
          <a:xfrm>
            <a:off x="362827" y="149488"/>
            <a:ext cx="8596668" cy="1320800"/>
          </a:xfrm>
        </p:spPr>
        <p:txBody>
          <a:bodyPr/>
          <a:lstStyle/>
          <a:p>
            <a:r>
              <a:rPr lang="en-GB" dirty="0"/>
              <a:t>Contentious probate</a:t>
            </a:r>
          </a:p>
        </p:txBody>
      </p:sp>
      <p:sp>
        <p:nvSpPr>
          <p:cNvPr id="3" name="Content Placeholder 2">
            <a:extLst>
              <a:ext uri="{FF2B5EF4-FFF2-40B4-BE49-F238E27FC236}">
                <a16:creationId xmlns:a16="http://schemas.microsoft.com/office/drawing/2014/main" id="{D332B606-33E4-CDD5-6577-4F0699659664}"/>
              </a:ext>
            </a:extLst>
          </p:cNvPr>
          <p:cNvSpPr>
            <a:spLocks noGrp="1"/>
          </p:cNvSpPr>
          <p:nvPr>
            <p:ph idx="1"/>
          </p:nvPr>
        </p:nvSpPr>
        <p:spPr>
          <a:xfrm>
            <a:off x="421068" y="978276"/>
            <a:ext cx="9742167" cy="5730236"/>
          </a:xfrm>
        </p:spPr>
        <p:txBody>
          <a:bodyPr>
            <a:normAutofit/>
          </a:bodyPr>
          <a:lstStyle/>
          <a:p>
            <a:r>
              <a:rPr lang="en-GB" dirty="0"/>
              <a:t>PRs can at any time seek guidance from the Court</a:t>
            </a:r>
          </a:p>
          <a:p>
            <a:pPr lvl="1"/>
            <a:r>
              <a:rPr lang="en-GB" dirty="0"/>
              <a:t>Costly</a:t>
            </a:r>
          </a:p>
          <a:p>
            <a:pPr lvl="1"/>
            <a:r>
              <a:rPr lang="en-GB" dirty="0"/>
              <a:t>Court has inherent jurisdiction to manage all trusts ( Schmidt v Rosewood Trust Ltd) and so if in doubt PR should seek court guidance</a:t>
            </a:r>
          </a:p>
          <a:p>
            <a:pPr lvl="1"/>
            <a:r>
              <a:rPr lang="en-GB" dirty="0"/>
              <a:t>Public Trustee v Cooper (2001): a trustee can seek court’s approval in the following </a:t>
            </a:r>
            <a:r>
              <a:rPr lang="en-GB" dirty="0" err="1"/>
              <a:t>circs</a:t>
            </a:r>
            <a:r>
              <a:rPr lang="en-GB" dirty="0"/>
              <a:t>:</a:t>
            </a:r>
          </a:p>
          <a:p>
            <a:pPr lvl="2"/>
            <a:r>
              <a:rPr lang="en-GB" dirty="0"/>
              <a:t>For the court to determine if the proposed course of action </a:t>
            </a:r>
            <a:r>
              <a:rPr lang="en-GB" dirty="0" err="1"/>
              <a:t>iw</a:t>
            </a:r>
            <a:r>
              <a:rPr lang="en-GB" dirty="0"/>
              <a:t> withing the trustee’s powers under the trust deed;</a:t>
            </a:r>
          </a:p>
          <a:p>
            <a:pPr lvl="2"/>
            <a:r>
              <a:rPr lang="en-GB" dirty="0"/>
              <a:t>Where the proposed course of action is within the power but the decision is momentous and trustee wants the courts blessing;</a:t>
            </a:r>
          </a:p>
          <a:p>
            <a:pPr lvl="2"/>
            <a:r>
              <a:rPr lang="en-GB" dirty="0"/>
              <a:t>Where the trustee surrenders their discretion to the court ( rare)</a:t>
            </a:r>
          </a:p>
          <a:p>
            <a:pPr lvl="2"/>
            <a:r>
              <a:rPr lang="en-GB" dirty="0"/>
              <a:t>Where the trustee’s action has been challenged in court by a beneficiary</a:t>
            </a:r>
          </a:p>
          <a:p>
            <a:pPr lvl="2"/>
            <a:endParaRPr lang="en-GB" dirty="0"/>
          </a:p>
          <a:p>
            <a:r>
              <a:rPr lang="en-GB" dirty="0"/>
              <a:t>Removing and replacing a PR under AJA 1985</a:t>
            </a:r>
          </a:p>
          <a:p>
            <a:r>
              <a:rPr lang="en-GB" dirty="0" err="1"/>
              <a:t>Devastavit</a:t>
            </a:r>
            <a:endParaRPr lang="en-GB" dirty="0"/>
          </a:p>
        </p:txBody>
      </p:sp>
    </p:spTree>
    <p:extLst>
      <p:ext uri="{BB962C8B-B14F-4D97-AF65-F5344CB8AC3E}">
        <p14:creationId xmlns:p14="http://schemas.microsoft.com/office/powerpoint/2010/main" val="2492394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B44D3-0129-34B1-9E09-99B4B708CDA2}"/>
              </a:ext>
            </a:extLst>
          </p:cNvPr>
          <p:cNvSpPr>
            <a:spLocks noGrp="1"/>
          </p:cNvSpPr>
          <p:nvPr>
            <p:ph type="title"/>
          </p:nvPr>
        </p:nvSpPr>
        <p:spPr>
          <a:xfrm>
            <a:off x="479310" y="242675"/>
            <a:ext cx="9567441" cy="1320800"/>
          </a:xfrm>
        </p:spPr>
        <p:txBody>
          <a:bodyPr>
            <a:noAutofit/>
          </a:bodyPr>
          <a:lstStyle/>
          <a:p>
            <a:r>
              <a:rPr lang="en-GB" sz="3200" dirty="0"/>
              <a:t>Removing and replacing a PR under AJA 1985, s 50 or the inherent jurisdiction</a:t>
            </a:r>
            <a:br>
              <a:rPr lang="en-GB" sz="3200" dirty="0"/>
            </a:br>
            <a:endParaRPr lang="en-GB" sz="3200" dirty="0"/>
          </a:p>
        </p:txBody>
      </p:sp>
      <p:sp>
        <p:nvSpPr>
          <p:cNvPr id="3" name="Content Placeholder 2">
            <a:extLst>
              <a:ext uri="{FF2B5EF4-FFF2-40B4-BE49-F238E27FC236}">
                <a16:creationId xmlns:a16="http://schemas.microsoft.com/office/drawing/2014/main" id="{6BFBDE13-4C18-0C80-22DA-A636C9C97564}"/>
              </a:ext>
            </a:extLst>
          </p:cNvPr>
          <p:cNvSpPr>
            <a:spLocks noGrp="1"/>
          </p:cNvSpPr>
          <p:nvPr>
            <p:ph idx="1"/>
          </p:nvPr>
        </p:nvSpPr>
        <p:spPr>
          <a:xfrm>
            <a:off x="479310" y="1642235"/>
            <a:ext cx="8596668" cy="3880773"/>
          </a:xfrm>
        </p:spPr>
        <p:txBody>
          <a:bodyPr/>
          <a:lstStyle/>
          <a:p>
            <a:r>
              <a:rPr lang="en-GB" dirty="0"/>
              <a:t>S 50 AJA 1985: allows court to replace a PR ( or if 2 or more PRs then remove some but not all)</a:t>
            </a:r>
          </a:p>
          <a:p>
            <a:r>
              <a:rPr lang="en-GB" dirty="0"/>
              <a:t>Application to remove can be brought by another PR or beneficiary of the estate</a:t>
            </a:r>
          </a:p>
          <a:p>
            <a:r>
              <a:rPr lang="en-GB" dirty="0"/>
              <a:t>Note that court can ‘pass over’ an intended Executor or Administrator under s 116 of Senior Court Act 1981 if ‘special </a:t>
            </a:r>
            <a:r>
              <a:rPr lang="en-GB" dirty="0" err="1"/>
              <a:t>circs’</a:t>
            </a:r>
            <a:r>
              <a:rPr lang="en-GB" dirty="0"/>
              <a:t> or ‘necessary or expedient’. But s116 can only operate </a:t>
            </a:r>
            <a:r>
              <a:rPr lang="en-GB" b="1" u="sng" dirty="0"/>
              <a:t>before a</a:t>
            </a:r>
            <a:r>
              <a:rPr lang="en-GB" dirty="0"/>
              <a:t> grant has been issued</a:t>
            </a:r>
          </a:p>
          <a:p>
            <a:r>
              <a:rPr lang="en-GB" dirty="0"/>
              <a:t>S 50 can be used to remove and Executor before OR after the grant ( Re McDonald ( deceased) (2022)</a:t>
            </a:r>
          </a:p>
          <a:p>
            <a:r>
              <a:rPr lang="en-GB" dirty="0"/>
              <a:t>Section 50 does not require that the PR has done something wrong ( </a:t>
            </a:r>
            <a:r>
              <a:rPr lang="en-GB" dirty="0" err="1"/>
              <a:t>eg</a:t>
            </a:r>
            <a:r>
              <a:rPr lang="en-GB" dirty="0"/>
              <a:t> breach) but may be because of a break down in the relationship between PRs</a:t>
            </a:r>
          </a:p>
        </p:txBody>
      </p:sp>
    </p:spTree>
    <p:extLst>
      <p:ext uri="{BB962C8B-B14F-4D97-AF65-F5344CB8AC3E}">
        <p14:creationId xmlns:p14="http://schemas.microsoft.com/office/powerpoint/2010/main" val="1463288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B44D3-0129-34B1-9E09-99B4B708CDA2}"/>
              </a:ext>
            </a:extLst>
          </p:cNvPr>
          <p:cNvSpPr>
            <a:spLocks noGrp="1"/>
          </p:cNvSpPr>
          <p:nvPr>
            <p:ph type="title"/>
          </p:nvPr>
        </p:nvSpPr>
        <p:spPr>
          <a:xfrm>
            <a:off x="479310" y="242675"/>
            <a:ext cx="9567441" cy="1320800"/>
          </a:xfrm>
        </p:spPr>
        <p:txBody>
          <a:bodyPr>
            <a:noAutofit/>
          </a:bodyPr>
          <a:lstStyle/>
          <a:p>
            <a:r>
              <a:rPr lang="en-GB" sz="3200" dirty="0"/>
              <a:t>Section 50 AJA – Key principles ( Harris v </a:t>
            </a:r>
            <a:r>
              <a:rPr lang="en-GB" sz="3200" dirty="0" err="1"/>
              <a:t>Earwicker</a:t>
            </a:r>
            <a:r>
              <a:rPr lang="en-GB" sz="3200" dirty="0"/>
              <a:t> (2015)</a:t>
            </a:r>
            <a:br>
              <a:rPr lang="en-GB" sz="3200" dirty="0"/>
            </a:br>
            <a:endParaRPr lang="en-GB" sz="3200" dirty="0"/>
          </a:p>
        </p:txBody>
      </p:sp>
      <p:sp>
        <p:nvSpPr>
          <p:cNvPr id="3" name="Content Placeholder 2">
            <a:extLst>
              <a:ext uri="{FF2B5EF4-FFF2-40B4-BE49-F238E27FC236}">
                <a16:creationId xmlns:a16="http://schemas.microsoft.com/office/drawing/2014/main" id="{6BFBDE13-4C18-0C80-22DA-A636C9C97564}"/>
              </a:ext>
            </a:extLst>
          </p:cNvPr>
          <p:cNvSpPr>
            <a:spLocks noGrp="1"/>
          </p:cNvSpPr>
          <p:nvPr>
            <p:ph idx="1"/>
          </p:nvPr>
        </p:nvSpPr>
        <p:spPr>
          <a:xfrm>
            <a:off x="479310" y="1642235"/>
            <a:ext cx="8596668" cy="3880773"/>
          </a:xfrm>
        </p:spPr>
        <p:txBody>
          <a:bodyPr>
            <a:normAutofit lnSpcReduction="10000"/>
          </a:bodyPr>
          <a:lstStyle/>
          <a:p>
            <a:r>
              <a:rPr lang="en-GB" dirty="0"/>
              <a:t>‘guiding principle is whether the administration of the estate is being carried out properly’ and ‘whether it would be in the beneficiaries ‘best interest’ to remove or replace a PR</a:t>
            </a:r>
          </a:p>
          <a:p>
            <a:r>
              <a:rPr lang="en-GB" dirty="0"/>
              <a:t>In the case of a breakdown in relationship if that ‘makes the </a:t>
            </a:r>
            <a:r>
              <a:rPr lang="en-GB" dirty="0" err="1"/>
              <a:t>taks</a:t>
            </a:r>
            <a:r>
              <a:rPr lang="en-GB" dirty="0"/>
              <a:t> of the PR difficult or impossible’ the court may exercise its authority under s 50</a:t>
            </a:r>
          </a:p>
          <a:p>
            <a:r>
              <a:rPr lang="en-GB" dirty="0"/>
              <a:t>Key concerns:</a:t>
            </a:r>
          </a:p>
          <a:p>
            <a:pPr lvl="1"/>
            <a:r>
              <a:rPr lang="en-GB" dirty="0"/>
              <a:t>Can PR be relied upon to act ‘fairly and conscientiously’ between all of the beneficiaries</a:t>
            </a:r>
          </a:p>
          <a:p>
            <a:pPr lvl="1"/>
            <a:r>
              <a:rPr lang="en-GB" dirty="0"/>
              <a:t>Is PR able to properly carry out their duties ( Nat West Bank plc v Lucas (2014)</a:t>
            </a:r>
          </a:p>
          <a:p>
            <a:pPr lvl="1"/>
            <a:r>
              <a:rPr lang="en-GB" dirty="0"/>
              <a:t>Is PR showing hostility towards the beneficiaries (</a:t>
            </a:r>
            <a:r>
              <a:rPr lang="en-GB" dirty="0" err="1"/>
              <a:t>Hudman</a:t>
            </a:r>
            <a:r>
              <a:rPr lang="en-GB" dirty="0"/>
              <a:t> v Morris (2021)</a:t>
            </a:r>
          </a:p>
          <a:p>
            <a:r>
              <a:rPr lang="en-GB" dirty="0"/>
              <a:t>Heath v Heath (2018)</a:t>
            </a:r>
          </a:p>
          <a:p>
            <a:r>
              <a:rPr lang="en-GB" dirty="0"/>
              <a:t>PR can also be removed under the inherent jurisdiction of the court</a:t>
            </a:r>
          </a:p>
        </p:txBody>
      </p:sp>
    </p:spTree>
    <p:extLst>
      <p:ext uri="{BB962C8B-B14F-4D97-AF65-F5344CB8AC3E}">
        <p14:creationId xmlns:p14="http://schemas.microsoft.com/office/powerpoint/2010/main" val="2332532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D1A0-4F0F-3214-C2FA-696A7A05EA50}"/>
              </a:ext>
            </a:extLst>
          </p:cNvPr>
          <p:cNvSpPr>
            <a:spLocks noGrp="1"/>
          </p:cNvSpPr>
          <p:nvPr>
            <p:ph type="title"/>
          </p:nvPr>
        </p:nvSpPr>
        <p:spPr/>
        <p:txBody>
          <a:bodyPr/>
          <a:lstStyle/>
          <a:p>
            <a:r>
              <a:rPr lang="en-GB" dirty="0" err="1"/>
              <a:t>Devastavit</a:t>
            </a:r>
            <a:r>
              <a:rPr lang="en-GB" dirty="0"/>
              <a:t> (“he has wasted”)</a:t>
            </a:r>
          </a:p>
        </p:txBody>
      </p:sp>
      <p:sp>
        <p:nvSpPr>
          <p:cNvPr id="3" name="Content Placeholder 2">
            <a:extLst>
              <a:ext uri="{FF2B5EF4-FFF2-40B4-BE49-F238E27FC236}">
                <a16:creationId xmlns:a16="http://schemas.microsoft.com/office/drawing/2014/main" id="{CCC3E07D-33F9-01F0-1DF6-F84714C0A08B}"/>
              </a:ext>
            </a:extLst>
          </p:cNvPr>
          <p:cNvSpPr>
            <a:spLocks noGrp="1"/>
          </p:cNvSpPr>
          <p:nvPr>
            <p:ph idx="1"/>
          </p:nvPr>
        </p:nvSpPr>
        <p:spPr>
          <a:xfrm>
            <a:off x="543377" y="1624762"/>
            <a:ext cx="8596668" cy="4519773"/>
          </a:xfrm>
        </p:spPr>
        <p:txBody>
          <a:bodyPr/>
          <a:lstStyle/>
          <a:p>
            <a:r>
              <a:rPr lang="en-GB" sz="2800" dirty="0" err="1"/>
              <a:t>Devastavit</a:t>
            </a:r>
            <a:r>
              <a:rPr lang="en-GB" sz="2800" dirty="0"/>
              <a:t> = breach of duty by the PR</a:t>
            </a:r>
          </a:p>
          <a:p>
            <a:r>
              <a:rPr lang="en-GB" sz="2800" dirty="0"/>
              <a:t>If PR has caused loss to the estate, the PR must make good that loss ( compensate)</a:t>
            </a:r>
          </a:p>
          <a:p>
            <a:r>
              <a:rPr lang="en-GB" sz="2800" dirty="0"/>
              <a:t>3 main duties of PR</a:t>
            </a:r>
          </a:p>
          <a:p>
            <a:pPr lvl="1"/>
            <a:r>
              <a:rPr lang="en-GB" sz="2800" dirty="0"/>
              <a:t>To collect in the assets – call in the estate</a:t>
            </a:r>
          </a:p>
          <a:p>
            <a:pPr lvl="1"/>
            <a:r>
              <a:rPr lang="en-GB" sz="2800" dirty="0"/>
              <a:t>Pay all debts</a:t>
            </a:r>
          </a:p>
          <a:p>
            <a:pPr lvl="1"/>
            <a:r>
              <a:rPr lang="en-GB" sz="2800" dirty="0"/>
              <a:t>Distribute the estate</a:t>
            </a:r>
          </a:p>
          <a:p>
            <a:endParaRPr lang="en-GB" dirty="0"/>
          </a:p>
        </p:txBody>
      </p:sp>
    </p:spTree>
    <p:extLst>
      <p:ext uri="{BB962C8B-B14F-4D97-AF65-F5344CB8AC3E}">
        <p14:creationId xmlns:p14="http://schemas.microsoft.com/office/powerpoint/2010/main" val="2724839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D1A0-4F0F-3214-C2FA-696A7A05EA50}"/>
              </a:ext>
            </a:extLst>
          </p:cNvPr>
          <p:cNvSpPr>
            <a:spLocks noGrp="1"/>
          </p:cNvSpPr>
          <p:nvPr>
            <p:ph type="title"/>
          </p:nvPr>
        </p:nvSpPr>
        <p:spPr/>
        <p:txBody>
          <a:bodyPr/>
          <a:lstStyle/>
          <a:p>
            <a:r>
              <a:rPr lang="en-GB" dirty="0" err="1"/>
              <a:t>Devastavit</a:t>
            </a:r>
            <a:r>
              <a:rPr lang="en-GB" dirty="0"/>
              <a:t>…  things that can go wrong..</a:t>
            </a:r>
          </a:p>
        </p:txBody>
      </p:sp>
      <p:sp>
        <p:nvSpPr>
          <p:cNvPr id="3" name="Content Placeholder 2">
            <a:extLst>
              <a:ext uri="{FF2B5EF4-FFF2-40B4-BE49-F238E27FC236}">
                <a16:creationId xmlns:a16="http://schemas.microsoft.com/office/drawing/2014/main" id="{CCC3E07D-33F9-01F0-1DF6-F84714C0A08B}"/>
              </a:ext>
            </a:extLst>
          </p:cNvPr>
          <p:cNvSpPr>
            <a:spLocks noGrp="1"/>
          </p:cNvSpPr>
          <p:nvPr>
            <p:ph idx="1"/>
          </p:nvPr>
        </p:nvSpPr>
        <p:spPr>
          <a:xfrm>
            <a:off x="543377" y="1624762"/>
            <a:ext cx="8596668" cy="4519773"/>
          </a:xfrm>
        </p:spPr>
        <p:txBody>
          <a:bodyPr>
            <a:normAutofit/>
          </a:bodyPr>
          <a:lstStyle/>
          <a:p>
            <a:r>
              <a:rPr lang="en-GB" sz="2800" dirty="0"/>
              <a:t>Failing to call in debts</a:t>
            </a:r>
          </a:p>
          <a:p>
            <a:r>
              <a:rPr lang="en-GB" sz="2800" dirty="0"/>
              <a:t>Failing to look after estate assets</a:t>
            </a:r>
          </a:p>
          <a:p>
            <a:r>
              <a:rPr lang="en-GB" sz="2800" dirty="0"/>
              <a:t>Selling estate assets at an undervalue</a:t>
            </a:r>
          </a:p>
          <a:p>
            <a:r>
              <a:rPr lang="en-GB" sz="2800" dirty="0"/>
              <a:t>Paying excessive funeral costs</a:t>
            </a:r>
          </a:p>
          <a:p>
            <a:r>
              <a:rPr lang="en-GB" sz="2800" dirty="0"/>
              <a:t>Failing to pay off debts</a:t>
            </a:r>
          </a:p>
          <a:p>
            <a:r>
              <a:rPr lang="en-GB" sz="2800" dirty="0"/>
              <a:t>PR distributes property to the wrong recipient</a:t>
            </a:r>
          </a:p>
          <a:p>
            <a:r>
              <a:rPr lang="en-GB" sz="2800" dirty="0"/>
              <a:t>Delay in distribution</a:t>
            </a:r>
          </a:p>
          <a:p>
            <a:endParaRPr lang="en-GB" dirty="0"/>
          </a:p>
        </p:txBody>
      </p:sp>
    </p:spTree>
    <p:extLst>
      <p:ext uri="{BB962C8B-B14F-4D97-AF65-F5344CB8AC3E}">
        <p14:creationId xmlns:p14="http://schemas.microsoft.com/office/powerpoint/2010/main" val="1279545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737FF-1825-EC53-269D-A810DEB6E023}"/>
              </a:ext>
            </a:extLst>
          </p:cNvPr>
          <p:cNvSpPr>
            <a:spLocks noGrp="1"/>
          </p:cNvSpPr>
          <p:nvPr>
            <p:ph type="title"/>
          </p:nvPr>
        </p:nvSpPr>
        <p:spPr/>
        <p:txBody>
          <a:bodyPr/>
          <a:lstStyle/>
          <a:p>
            <a:r>
              <a:rPr lang="en-GB" dirty="0"/>
              <a:t>Defences for the PR</a:t>
            </a:r>
          </a:p>
        </p:txBody>
      </p:sp>
      <p:sp>
        <p:nvSpPr>
          <p:cNvPr id="3" name="Content Placeholder 2">
            <a:extLst>
              <a:ext uri="{FF2B5EF4-FFF2-40B4-BE49-F238E27FC236}">
                <a16:creationId xmlns:a16="http://schemas.microsoft.com/office/drawing/2014/main" id="{1A2EDE78-E56A-7C05-3880-CA771FA2E7AC}"/>
              </a:ext>
            </a:extLst>
          </p:cNvPr>
          <p:cNvSpPr>
            <a:spLocks noGrp="1"/>
          </p:cNvSpPr>
          <p:nvPr>
            <p:ph idx="1"/>
          </p:nvPr>
        </p:nvSpPr>
        <p:spPr>
          <a:xfrm>
            <a:off x="677334" y="1543223"/>
            <a:ext cx="8596668" cy="3880773"/>
          </a:xfrm>
        </p:spPr>
        <p:txBody>
          <a:bodyPr>
            <a:normAutofit lnSpcReduction="10000"/>
          </a:bodyPr>
          <a:lstStyle/>
          <a:p>
            <a:r>
              <a:rPr lang="en-GB" dirty="0"/>
              <a:t>S27 notice</a:t>
            </a:r>
          </a:p>
          <a:p>
            <a:r>
              <a:rPr lang="en-GB" dirty="0"/>
              <a:t>Benjamin orders</a:t>
            </a:r>
          </a:p>
          <a:p>
            <a:r>
              <a:rPr lang="en-GB" dirty="0"/>
              <a:t>Missing beneficiary insurance</a:t>
            </a:r>
          </a:p>
          <a:p>
            <a:r>
              <a:rPr lang="en-GB" dirty="0"/>
              <a:t>Trustee Act 1925 s 61</a:t>
            </a:r>
          </a:p>
          <a:p>
            <a:r>
              <a:rPr lang="en-GB" dirty="0"/>
              <a:t>Trustee Act 1925 s62</a:t>
            </a:r>
          </a:p>
          <a:p>
            <a:r>
              <a:rPr lang="en-GB" dirty="0"/>
              <a:t>Limitation Act 1980 s 22</a:t>
            </a:r>
          </a:p>
          <a:p>
            <a:r>
              <a:rPr lang="en-GB" dirty="0"/>
              <a:t>Limitation Act 1980 s 21 ( 3)</a:t>
            </a:r>
          </a:p>
          <a:p>
            <a:r>
              <a:rPr lang="en-GB" dirty="0"/>
              <a:t>Laches</a:t>
            </a:r>
          </a:p>
          <a:p>
            <a:r>
              <a:rPr lang="en-GB" dirty="0"/>
              <a:t>Trustee exemption clauses</a:t>
            </a:r>
          </a:p>
          <a:p>
            <a:r>
              <a:rPr lang="en-GB" dirty="0"/>
              <a:t>Administration complete</a:t>
            </a:r>
          </a:p>
        </p:txBody>
      </p:sp>
    </p:spTree>
    <p:extLst>
      <p:ext uri="{BB962C8B-B14F-4D97-AF65-F5344CB8AC3E}">
        <p14:creationId xmlns:p14="http://schemas.microsoft.com/office/powerpoint/2010/main" val="2875559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737FF-1825-EC53-269D-A810DEB6E023}"/>
              </a:ext>
            </a:extLst>
          </p:cNvPr>
          <p:cNvSpPr>
            <a:spLocks noGrp="1"/>
          </p:cNvSpPr>
          <p:nvPr>
            <p:ph type="title"/>
          </p:nvPr>
        </p:nvSpPr>
        <p:spPr/>
        <p:txBody>
          <a:bodyPr/>
          <a:lstStyle/>
          <a:p>
            <a:r>
              <a:rPr lang="en-GB" dirty="0"/>
              <a:t>Defences for the PR…… contd.</a:t>
            </a:r>
          </a:p>
        </p:txBody>
      </p:sp>
      <p:sp>
        <p:nvSpPr>
          <p:cNvPr id="3" name="Content Placeholder 2">
            <a:extLst>
              <a:ext uri="{FF2B5EF4-FFF2-40B4-BE49-F238E27FC236}">
                <a16:creationId xmlns:a16="http://schemas.microsoft.com/office/drawing/2014/main" id="{1A2EDE78-E56A-7C05-3880-CA771FA2E7AC}"/>
              </a:ext>
            </a:extLst>
          </p:cNvPr>
          <p:cNvSpPr>
            <a:spLocks noGrp="1"/>
          </p:cNvSpPr>
          <p:nvPr>
            <p:ph idx="1"/>
          </p:nvPr>
        </p:nvSpPr>
        <p:spPr>
          <a:xfrm>
            <a:off x="677334" y="1543223"/>
            <a:ext cx="8596668" cy="3880773"/>
          </a:xfrm>
        </p:spPr>
        <p:txBody>
          <a:bodyPr>
            <a:normAutofit fontScale="92500" lnSpcReduction="10000"/>
          </a:bodyPr>
          <a:lstStyle/>
          <a:p>
            <a:r>
              <a:rPr lang="en-GB" b="1" dirty="0"/>
              <a:t>S27 notice</a:t>
            </a:r>
          </a:p>
          <a:p>
            <a:pPr lvl="1"/>
            <a:r>
              <a:rPr lang="en-GB" dirty="0"/>
              <a:t>PR can prove they place the required ads with the minimum notice ( 2 months)</a:t>
            </a:r>
          </a:p>
          <a:p>
            <a:pPr lvl="1"/>
            <a:r>
              <a:rPr lang="en-GB" dirty="0"/>
              <a:t>PR then has personal protection against later claims</a:t>
            </a:r>
          </a:p>
          <a:p>
            <a:r>
              <a:rPr lang="en-GB" b="1" dirty="0"/>
              <a:t>Benjamin orders</a:t>
            </a:r>
          </a:p>
          <a:p>
            <a:pPr lvl="1"/>
            <a:r>
              <a:rPr lang="en-GB" dirty="0"/>
              <a:t>Protects against potential future claims ( from missing beneficiaries or creditors)</a:t>
            </a:r>
          </a:p>
          <a:p>
            <a:pPr lvl="1"/>
            <a:r>
              <a:rPr lang="en-GB" dirty="0"/>
              <a:t>Re Benjamin ( 1902) – estate left to 13 children but one of them had disappeared – court ordered estate could be distributed to the 12</a:t>
            </a:r>
          </a:p>
          <a:p>
            <a:r>
              <a:rPr lang="en-GB" b="1" dirty="0"/>
              <a:t>Missing beneficiary insurance</a:t>
            </a:r>
          </a:p>
          <a:p>
            <a:pPr lvl="1"/>
            <a:r>
              <a:rPr lang="en-GB" dirty="0"/>
              <a:t>PR will take this out to provide financial protection in case a missing beneficiary does later appear after estate distributed</a:t>
            </a:r>
          </a:p>
          <a:p>
            <a:pPr lvl="1"/>
            <a:r>
              <a:rPr lang="en-GB" dirty="0"/>
              <a:t>More cost effective than obtaining a Benjamin Order through the courts</a:t>
            </a:r>
          </a:p>
          <a:p>
            <a:pPr lvl="1"/>
            <a:r>
              <a:rPr lang="en-GB" dirty="0"/>
              <a:t>Usually cost can be claimed out of the estate.</a:t>
            </a:r>
          </a:p>
          <a:p>
            <a:endParaRPr lang="en-GB" dirty="0"/>
          </a:p>
        </p:txBody>
      </p:sp>
    </p:spTree>
    <p:extLst>
      <p:ext uri="{BB962C8B-B14F-4D97-AF65-F5344CB8AC3E}">
        <p14:creationId xmlns:p14="http://schemas.microsoft.com/office/powerpoint/2010/main" val="3843775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737FF-1825-EC53-269D-A810DEB6E023}"/>
              </a:ext>
            </a:extLst>
          </p:cNvPr>
          <p:cNvSpPr>
            <a:spLocks noGrp="1"/>
          </p:cNvSpPr>
          <p:nvPr>
            <p:ph type="title"/>
          </p:nvPr>
        </p:nvSpPr>
        <p:spPr>
          <a:xfrm>
            <a:off x="415245" y="137839"/>
            <a:ext cx="8596668" cy="689198"/>
          </a:xfrm>
        </p:spPr>
        <p:txBody>
          <a:bodyPr/>
          <a:lstStyle/>
          <a:p>
            <a:r>
              <a:rPr lang="en-GB" dirty="0"/>
              <a:t>Defences for the PR ….. Contd.</a:t>
            </a:r>
          </a:p>
        </p:txBody>
      </p:sp>
      <p:sp>
        <p:nvSpPr>
          <p:cNvPr id="3" name="Content Placeholder 2">
            <a:extLst>
              <a:ext uri="{FF2B5EF4-FFF2-40B4-BE49-F238E27FC236}">
                <a16:creationId xmlns:a16="http://schemas.microsoft.com/office/drawing/2014/main" id="{1A2EDE78-E56A-7C05-3880-CA771FA2E7AC}"/>
              </a:ext>
            </a:extLst>
          </p:cNvPr>
          <p:cNvSpPr>
            <a:spLocks noGrp="1"/>
          </p:cNvSpPr>
          <p:nvPr>
            <p:ph idx="1"/>
          </p:nvPr>
        </p:nvSpPr>
        <p:spPr>
          <a:xfrm>
            <a:off x="415244" y="1042342"/>
            <a:ext cx="9002493" cy="5469118"/>
          </a:xfrm>
        </p:spPr>
        <p:txBody>
          <a:bodyPr>
            <a:normAutofit lnSpcReduction="10000"/>
          </a:bodyPr>
          <a:lstStyle/>
          <a:p>
            <a:r>
              <a:rPr lang="en-GB" b="1" dirty="0"/>
              <a:t>Trustee Act 1925 s 61</a:t>
            </a:r>
          </a:p>
          <a:p>
            <a:pPr lvl="1"/>
            <a:r>
              <a:rPr lang="en-GB" dirty="0"/>
              <a:t>Court can excuse a PR from any wrongdoing if trustee has acted ‘honestly’ and ‘reasonably’.</a:t>
            </a:r>
          </a:p>
          <a:p>
            <a:pPr lvl="1"/>
            <a:r>
              <a:rPr lang="en-GB" dirty="0"/>
              <a:t>Rarely successful</a:t>
            </a:r>
          </a:p>
          <a:p>
            <a:r>
              <a:rPr lang="en-GB" b="1" dirty="0"/>
              <a:t>Trustee Act 1925 s62</a:t>
            </a:r>
          </a:p>
          <a:p>
            <a:pPr lvl="1"/>
            <a:r>
              <a:rPr lang="en-GB" dirty="0"/>
              <a:t>Allows for an indemnity to the trustee in specific circumstances</a:t>
            </a:r>
          </a:p>
          <a:p>
            <a:pPr lvl="1"/>
            <a:r>
              <a:rPr lang="en-GB" dirty="0" err="1"/>
              <a:t>E.g</a:t>
            </a:r>
            <a:r>
              <a:rPr lang="en-GB" dirty="0"/>
              <a:t> beneficiary has instigated, requested or consented in writing to a breach of trust the PR is entitled to an indemnity out of that beneficiary’s trust asset ( Re Pauling’s Settlement Trusts ( No 2) (1963) – bank liable for paying out more than they should have of the trust money.</a:t>
            </a:r>
          </a:p>
          <a:p>
            <a:r>
              <a:rPr lang="en-GB" b="1" dirty="0"/>
              <a:t>Limitation Act 1980 s 22</a:t>
            </a:r>
          </a:p>
          <a:p>
            <a:pPr lvl="1"/>
            <a:r>
              <a:rPr lang="en-GB" dirty="0"/>
              <a:t>Stops beneficiary bringing a claim to obtain their interest in the estate after 12 years</a:t>
            </a:r>
          </a:p>
          <a:p>
            <a:pPr lvl="1"/>
            <a:r>
              <a:rPr lang="en-GB" dirty="0"/>
              <a:t>Stops beneficiary claiming interest on a legacy after 6 years</a:t>
            </a:r>
          </a:p>
          <a:p>
            <a:pPr lvl="1"/>
            <a:r>
              <a:rPr lang="en-GB" dirty="0"/>
              <a:t>Time only starts running after administration is completed ( and executor has become a trustee as all pecuniary legacies have been distributed)</a:t>
            </a:r>
          </a:p>
          <a:p>
            <a:r>
              <a:rPr lang="en-GB" b="1" dirty="0"/>
              <a:t>Limitation Act 1980 s 21 ( 3)</a:t>
            </a:r>
          </a:p>
          <a:p>
            <a:pPr lvl="1"/>
            <a:r>
              <a:rPr lang="en-GB" dirty="0"/>
              <a:t>Beneficiary cannot bring a claim for breach of trust after 6 years</a:t>
            </a:r>
          </a:p>
        </p:txBody>
      </p:sp>
    </p:spTree>
    <p:extLst>
      <p:ext uri="{BB962C8B-B14F-4D97-AF65-F5344CB8AC3E}">
        <p14:creationId xmlns:p14="http://schemas.microsoft.com/office/powerpoint/2010/main" val="42777763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737FF-1825-EC53-269D-A810DEB6E023}"/>
              </a:ext>
            </a:extLst>
          </p:cNvPr>
          <p:cNvSpPr>
            <a:spLocks noGrp="1"/>
          </p:cNvSpPr>
          <p:nvPr>
            <p:ph type="title"/>
          </p:nvPr>
        </p:nvSpPr>
        <p:spPr>
          <a:xfrm>
            <a:off x="514257" y="113204"/>
            <a:ext cx="8596668" cy="556579"/>
          </a:xfrm>
        </p:spPr>
        <p:txBody>
          <a:bodyPr>
            <a:normAutofit fontScale="90000"/>
          </a:bodyPr>
          <a:lstStyle/>
          <a:p>
            <a:r>
              <a:rPr lang="en-GB" dirty="0"/>
              <a:t>Defences for the PR…..contd.</a:t>
            </a:r>
          </a:p>
        </p:txBody>
      </p:sp>
      <p:sp>
        <p:nvSpPr>
          <p:cNvPr id="3" name="Content Placeholder 2">
            <a:extLst>
              <a:ext uri="{FF2B5EF4-FFF2-40B4-BE49-F238E27FC236}">
                <a16:creationId xmlns:a16="http://schemas.microsoft.com/office/drawing/2014/main" id="{1A2EDE78-E56A-7C05-3880-CA771FA2E7AC}"/>
              </a:ext>
            </a:extLst>
          </p:cNvPr>
          <p:cNvSpPr>
            <a:spLocks noGrp="1"/>
          </p:cNvSpPr>
          <p:nvPr>
            <p:ph idx="1"/>
          </p:nvPr>
        </p:nvSpPr>
        <p:spPr>
          <a:xfrm>
            <a:off x="456015" y="861792"/>
            <a:ext cx="9351944" cy="5952526"/>
          </a:xfrm>
        </p:spPr>
        <p:txBody>
          <a:bodyPr>
            <a:normAutofit/>
          </a:bodyPr>
          <a:lstStyle/>
          <a:p>
            <a:r>
              <a:rPr lang="en-GB" b="1" dirty="0"/>
              <a:t>Laches</a:t>
            </a:r>
          </a:p>
          <a:p>
            <a:pPr lvl="1"/>
            <a:r>
              <a:rPr lang="en-GB" dirty="0"/>
              <a:t>Equitable claim could be disallowed on basis of unreasonable delay in bringing the claim</a:t>
            </a:r>
          </a:p>
          <a:p>
            <a:pPr lvl="1"/>
            <a:r>
              <a:rPr lang="en-GB" dirty="0"/>
              <a:t>Different to Limitation Act as court has discretion here ( at equity) even if claim still within the Limitation Act relevant period</a:t>
            </a:r>
          </a:p>
          <a:p>
            <a:pPr lvl="1"/>
            <a:r>
              <a:rPr lang="en-GB" dirty="0"/>
              <a:t>Rarely used</a:t>
            </a:r>
          </a:p>
          <a:p>
            <a:r>
              <a:rPr lang="en-GB" b="1" dirty="0"/>
              <a:t>Trustee exemption clauses (TEC)</a:t>
            </a:r>
          </a:p>
          <a:p>
            <a:pPr lvl="1"/>
            <a:r>
              <a:rPr lang="en-GB" dirty="0"/>
              <a:t>TEC often used to exclude Trustee’s liability for any breaches ( apart from if fraud or dishonesty)</a:t>
            </a:r>
          </a:p>
          <a:p>
            <a:pPr lvl="1"/>
            <a:r>
              <a:rPr lang="en-GB" dirty="0" err="1"/>
              <a:t>E.g</a:t>
            </a:r>
            <a:r>
              <a:rPr lang="en-GB" dirty="0"/>
              <a:t> exclude liability for losses caused by accidents, mistakes, recklessness and negligent conduct</a:t>
            </a:r>
          </a:p>
          <a:p>
            <a:pPr lvl="1"/>
            <a:r>
              <a:rPr lang="en-GB" dirty="0"/>
              <a:t>Each TEC will be considered on its own wording</a:t>
            </a:r>
          </a:p>
          <a:p>
            <a:r>
              <a:rPr lang="en-GB" b="1" dirty="0"/>
              <a:t>Administration complete</a:t>
            </a:r>
          </a:p>
          <a:p>
            <a:pPr lvl="1"/>
            <a:r>
              <a:rPr lang="en-GB" dirty="0"/>
              <a:t>PR is not personally liable to creditors for estate debts in the situation where the estate runs out of assets (Inland Revenue Commissioners v Stannard (1984))</a:t>
            </a:r>
          </a:p>
          <a:p>
            <a:pPr lvl="1"/>
            <a:r>
              <a:rPr lang="en-GB" dirty="0"/>
              <a:t>As long as PR has paid off debts in the correct way</a:t>
            </a:r>
          </a:p>
          <a:p>
            <a:pPr lvl="1"/>
            <a:r>
              <a:rPr lang="en-GB" dirty="0"/>
              <a:t>Creditors in this situation could only claim against future assets of the </a:t>
            </a:r>
            <a:r>
              <a:rPr lang="en-GB" dirty="0" err="1"/>
              <a:t>esates</a:t>
            </a:r>
            <a:r>
              <a:rPr lang="en-GB" dirty="0"/>
              <a:t> ( debts yet to be paid in )</a:t>
            </a:r>
          </a:p>
        </p:txBody>
      </p:sp>
    </p:spTree>
    <p:extLst>
      <p:ext uri="{BB962C8B-B14F-4D97-AF65-F5344CB8AC3E}">
        <p14:creationId xmlns:p14="http://schemas.microsoft.com/office/powerpoint/2010/main" val="1024630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8AC21-4C31-B159-44B4-4D223AEDB59F}"/>
              </a:ext>
            </a:extLst>
          </p:cNvPr>
          <p:cNvSpPr>
            <a:spLocks noGrp="1"/>
          </p:cNvSpPr>
          <p:nvPr>
            <p:ph type="title"/>
          </p:nvPr>
        </p:nvSpPr>
        <p:spPr/>
        <p:txBody>
          <a:bodyPr/>
          <a:lstStyle/>
          <a:p>
            <a:r>
              <a:rPr lang="en-GB" dirty="0"/>
              <a:t>Executor de son tort</a:t>
            </a:r>
          </a:p>
        </p:txBody>
      </p:sp>
      <p:sp>
        <p:nvSpPr>
          <p:cNvPr id="3" name="Content Placeholder 2">
            <a:extLst>
              <a:ext uri="{FF2B5EF4-FFF2-40B4-BE49-F238E27FC236}">
                <a16:creationId xmlns:a16="http://schemas.microsoft.com/office/drawing/2014/main" id="{BEF922F5-D577-DB12-2F9D-7336F8184844}"/>
              </a:ext>
            </a:extLst>
          </p:cNvPr>
          <p:cNvSpPr>
            <a:spLocks noGrp="1"/>
          </p:cNvSpPr>
          <p:nvPr>
            <p:ph idx="1"/>
          </p:nvPr>
        </p:nvSpPr>
        <p:spPr>
          <a:xfrm>
            <a:off x="549202" y="1327728"/>
            <a:ext cx="8596668" cy="3880773"/>
          </a:xfrm>
        </p:spPr>
        <p:txBody>
          <a:bodyPr/>
          <a:lstStyle/>
          <a:p>
            <a:r>
              <a:rPr lang="en-GB" dirty="0"/>
              <a:t>French terminology = Executor of his own wrong</a:t>
            </a:r>
          </a:p>
          <a:p>
            <a:r>
              <a:rPr lang="en-GB" dirty="0"/>
              <a:t>If not properly appointed as PR – but acting as if they were and taking control of property as if they were the owner</a:t>
            </a:r>
          </a:p>
          <a:p>
            <a:r>
              <a:rPr lang="en-GB" dirty="0"/>
              <a:t>The person must do ‘something to intervene in the administration so as to assume the obligations of a trustee or executor’ ( </a:t>
            </a:r>
            <a:r>
              <a:rPr lang="en-GB" dirty="0" err="1"/>
              <a:t>Haastrup</a:t>
            </a:r>
            <a:r>
              <a:rPr lang="en-GB" dirty="0"/>
              <a:t> v </a:t>
            </a:r>
            <a:r>
              <a:rPr lang="en-GB" dirty="0" err="1"/>
              <a:t>Okarie</a:t>
            </a:r>
            <a:r>
              <a:rPr lang="en-GB" dirty="0"/>
              <a:t> (2016))</a:t>
            </a:r>
          </a:p>
          <a:p>
            <a:r>
              <a:rPr lang="en-GB" dirty="0"/>
              <a:t>A burglar who takes the deceased’s property is not an executor de son tort on this basis</a:t>
            </a:r>
          </a:p>
          <a:p>
            <a:r>
              <a:rPr lang="en-GB" dirty="0"/>
              <a:t>Pollard v Jackson (1994) – Tenant stayed on in lower flat after Landlord above died – took over deceased’s L’s flat and got rid of some possessions.  L’s daughter was only found after 12 years and court held by this time T had acquired the freehold to the entire property through adverse possession.</a:t>
            </a:r>
          </a:p>
        </p:txBody>
      </p:sp>
    </p:spTree>
    <p:extLst>
      <p:ext uri="{BB962C8B-B14F-4D97-AF65-F5344CB8AC3E}">
        <p14:creationId xmlns:p14="http://schemas.microsoft.com/office/powerpoint/2010/main" val="14031218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ECFA2-9FBC-A223-61A4-F84E796EEC7E}"/>
              </a:ext>
            </a:extLst>
          </p:cNvPr>
          <p:cNvSpPr>
            <a:spLocks noGrp="1"/>
          </p:cNvSpPr>
          <p:nvPr>
            <p:ph type="title"/>
          </p:nvPr>
        </p:nvSpPr>
        <p:spPr>
          <a:xfrm>
            <a:off x="502608" y="126191"/>
            <a:ext cx="8596668" cy="747440"/>
          </a:xfrm>
        </p:spPr>
        <p:txBody>
          <a:bodyPr/>
          <a:lstStyle/>
          <a:p>
            <a:r>
              <a:rPr lang="en-GB" dirty="0"/>
              <a:t>Legal Fees/Costs</a:t>
            </a:r>
          </a:p>
        </p:txBody>
      </p:sp>
      <p:sp>
        <p:nvSpPr>
          <p:cNvPr id="3" name="Content Placeholder 2">
            <a:extLst>
              <a:ext uri="{FF2B5EF4-FFF2-40B4-BE49-F238E27FC236}">
                <a16:creationId xmlns:a16="http://schemas.microsoft.com/office/drawing/2014/main" id="{35CC549C-BD1B-9076-4242-63EA4CBD7C72}"/>
              </a:ext>
            </a:extLst>
          </p:cNvPr>
          <p:cNvSpPr>
            <a:spLocks noGrp="1"/>
          </p:cNvSpPr>
          <p:nvPr>
            <p:ph idx="1"/>
          </p:nvPr>
        </p:nvSpPr>
        <p:spPr>
          <a:xfrm>
            <a:off x="543377" y="1287282"/>
            <a:ext cx="9188868" cy="5189233"/>
          </a:xfrm>
        </p:spPr>
        <p:txBody>
          <a:bodyPr>
            <a:normAutofit/>
          </a:bodyPr>
          <a:lstStyle/>
          <a:p>
            <a:r>
              <a:rPr lang="en-GB" dirty="0"/>
              <a:t>If PR appoints a lawyer to assist then those costs are chargeable to the estate</a:t>
            </a:r>
          </a:p>
          <a:p>
            <a:r>
              <a:rPr lang="en-GB" dirty="0"/>
              <a:t>If PR has paid those costs themselves then claim back from the estate</a:t>
            </a:r>
          </a:p>
          <a:p>
            <a:r>
              <a:rPr lang="en-GB" dirty="0"/>
              <a:t>Appropriate costs would be those in connection with:</a:t>
            </a:r>
          </a:p>
          <a:p>
            <a:pPr lvl="1"/>
            <a:r>
              <a:rPr lang="en-GB" dirty="0"/>
              <a:t>Applying for probate</a:t>
            </a:r>
          </a:p>
          <a:p>
            <a:pPr lvl="1"/>
            <a:r>
              <a:rPr lang="en-GB" dirty="0"/>
              <a:t>Tax matters and documentation</a:t>
            </a:r>
          </a:p>
          <a:p>
            <a:pPr lvl="1"/>
            <a:r>
              <a:rPr lang="en-GB" dirty="0"/>
              <a:t>Calling in and paying debts</a:t>
            </a:r>
          </a:p>
          <a:p>
            <a:pPr lvl="1"/>
            <a:r>
              <a:rPr lang="en-GB" dirty="0"/>
              <a:t>Advice on applicability of gifts or construction of a particular clause in a will</a:t>
            </a:r>
          </a:p>
          <a:p>
            <a:r>
              <a:rPr lang="en-GB" dirty="0"/>
              <a:t>Costs not properly incurred ( pursuing an unmerited claim or outside proper scope of PR’s duties) will not be covered</a:t>
            </a:r>
          </a:p>
          <a:p>
            <a:r>
              <a:rPr lang="en-GB" dirty="0"/>
              <a:t>Beneficiary has right to ask court to review any costs incurred by the estate ( Solicitors Act 1974 s 71 (3) and court might disallow some fees ( </a:t>
            </a:r>
            <a:r>
              <a:rPr lang="en-GB" dirty="0" err="1"/>
              <a:t>Kenig</a:t>
            </a:r>
            <a:r>
              <a:rPr lang="en-GB" dirty="0"/>
              <a:t> v Thomson Snell…LLP (2004) – firm quoted £10k - £15k and in the end charged over £54K)</a:t>
            </a:r>
          </a:p>
          <a:p>
            <a:r>
              <a:rPr lang="en-GB" dirty="0"/>
              <a:t>Costs of litigation: these can be incredibly high and always a chance of losing.  Before commencing legal action, PR should obtain a </a:t>
            </a:r>
            <a:r>
              <a:rPr lang="en-GB" dirty="0" err="1"/>
              <a:t>Beddoe</a:t>
            </a:r>
            <a:r>
              <a:rPr lang="en-GB" dirty="0"/>
              <a:t> order.</a:t>
            </a:r>
          </a:p>
        </p:txBody>
      </p:sp>
    </p:spTree>
    <p:extLst>
      <p:ext uri="{BB962C8B-B14F-4D97-AF65-F5344CB8AC3E}">
        <p14:creationId xmlns:p14="http://schemas.microsoft.com/office/powerpoint/2010/main" val="25821652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ECFA2-9FBC-A223-61A4-F84E796EEC7E}"/>
              </a:ext>
            </a:extLst>
          </p:cNvPr>
          <p:cNvSpPr>
            <a:spLocks noGrp="1"/>
          </p:cNvSpPr>
          <p:nvPr>
            <p:ph type="title"/>
          </p:nvPr>
        </p:nvSpPr>
        <p:spPr>
          <a:xfrm>
            <a:off x="543377" y="213554"/>
            <a:ext cx="8596668" cy="1320800"/>
          </a:xfrm>
        </p:spPr>
        <p:txBody>
          <a:bodyPr>
            <a:normAutofit/>
          </a:bodyPr>
          <a:lstStyle/>
          <a:p>
            <a:r>
              <a:rPr lang="en-GB" sz="3200" dirty="0"/>
              <a:t>Legal Fees/Costs – </a:t>
            </a:r>
            <a:r>
              <a:rPr lang="en-GB" sz="3200" dirty="0" err="1"/>
              <a:t>Beddoe</a:t>
            </a:r>
            <a:r>
              <a:rPr lang="en-GB" sz="3200" dirty="0"/>
              <a:t> Order</a:t>
            </a:r>
          </a:p>
        </p:txBody>
      </p:sp>
      <p:sp>
        <p:nvSpPr>
          <p:cNvPr id="3" name="Content Placeholder 2">
            <a:extLst>
              <a:ext uri="{FF2B5EF4-FFF2-40B4-BE49-F238E27FC236}">
                <a16:creationId xmlns:a16="http://schemas.microsoft.com/office/drawing/2014/main" id="{35CC549C-BD1B-9076-4242-63EA4CBD7C72}"/>
              </a:ext>
            </a:extLst>
          </p:cNvPr>
          <p:cNvSpPr>
            <a:spLocks noGrp="1"/>
          </p:cNvSpPr>
          <p:nvPr>
            <p:ph idx="1"/>
          </p:nvPr>
        </p:nvSpPr>
        <p:spPr>
          <a:xfrm>
            <a:off x="327881" y="943654"/>
            <a:ext cx="9188868" cy="5189233"/>
          </a:xfrm>
        </p:spPr>
        <p:txBody>
          <a:bodyPr>
            <a:normAutofit/>
          </a:bodyPr>
          <a:lstStyle/>
          <a:p>
            <a:r>
              <a:rPr lang="en-GB" dirty="0"/>
              <a:t>Re </a:t>
            </a:r>
            <a:r>
              <a:rPr lang="en-GB" dirty="0" err="1"/>
              <a:t>Beddoe</a:t>
            </a:r>
            <a:r>
              <a:rPr lang="en-GB" dirty="0"/>
              <a:t> ( 1893) – Court’s consent to the PR pursuing legal action – on the basis that the court is satisfied that this is being done for the benefit of the beneficiaries</a:t>
            </a:r>
          </a:p>
          <a:p>
            <a:r>
              <a:rPr lang="en-GB" dirty="0"/>
              <a:t>If a </a:t>
            </a:r>
            <a:r>
              <a:rPr lang="en-GB" dirty="0" err="1"/>
              <a:t>Beddoe</a:t>
            </a:r>
            <a:r>
              <a:rPr lang="en-GB" dirty="0"/>
              <a:t> order granted, then PR will be protected from having to pay the costs of litigation themselves</a:t>
            </a:r>
          </a:p>
          <a:p>
            <a:r>
              <a:rPr lang="en-GB" dirty="0"/>
              <a:t>PR can be indemnified out of the estate even without a </a:t>
            </a:r>
            <a:r>
              <a:rPr lang="en-GB" dirty="0" err="1"/>
              <a:t>Beddoe</a:t>
            </a:r>
            <a:r>
              <a:rPr lang="en-GB" dirty="0"/>
              <a:t> order – but this is not recommended as always possible that court have to consider any challenge to such an indemnity from the beneficiaries</a:t>
            </a:r>
          </a:p>
          <a:p>
            <a:r>
              <a:rPr lang="en-GB" dirty="0"/>
              <a:t>If the PR themselves is being sued then a </a:t>
            </a:r>
            <a:r>
              <a:rPr lang="en-GB" dirty="0" err="1"/>
              <a:t>Beddoe</a:t>
            </a:r>
            <a:r>
              <a:rPr lang="en-GB" dirty="0"/>
              <a:t> Order is not appropriate – as this would indicate prejudging the case against the PR.</a:t>
            </a:r>
          </a:p>
          <a:p>
            <a:r>
              <a:rPr lang="en-GB" dirty="0"/>
              <a:t>However, if the Testator or the estate is responsible for the legal action, the estate should cover the legal costs ( the T’s homemade will leads to problems)</a:t>
            </a:r>
          </a:p>
          <a:p>
            <a:r>
              <a:rPr lang="en-GB" dirty="0"/>
              <a:t>Also ‘if there are circumstances that lead reasonably to an investigation of the matter’, those responsible can be asked to bear the costs </a:t>
            </a:r>
            <a:r>
              <a:rPr lang="en-GB" dirty="0" err="1"/>
              <a:t>e.g</a:t>
            </a:r>
            <a:r>
              <a:rPr lang="en-GB" dirty="0"/>
              <a:t> the PR having to investigate whether the T had testamentary capacity – duty on PR to carry out investigations, rather than simply apply for the grant of probate which is then later rejected. (</a:t>
            </a:r>
            <a:r>
              <a:rPr lang="en-GB" dirty="0" err="1"/>
              <a:t>Richefond</a:t>
            </a:r>
            <a:r>
              <a:rPr lang="en-GB" dirty="0"/>
              <a:t> v Dillon (2023)</a:t>
            </a:r>
          </a:p>
          <a:p>
            <a:endParaRPr lang="en-GB" dirty="0"/>
          </a:p>
        </p:txBody>
      </p:sp>
    </p:spTree>
    <p:extLst>
      <p:ext uri="{BB962C8B-B14F-4D97-AF65-F5344CB8AC3E}">
        <p14:creationId xmlns:p14="http://schemas.microsoft.com/office/powerpoint/2010/main" val="4283315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C4BDA-6C20-4DD8-2DD9-8EBF3C275912}"/>
              </a:ext>
            </a:extLst>
          </p:cNvPr>
          <p:cNvSpPr>
            <a:spLocks noGrp="1"/>
          </p:cNvSpPr>
          <p:nvPr>
            <p:ph type="title"/>
          </p:nvPr>
        </p:nvSpPr>
        <p:spPr/>
        <p:txBody>
          <a:bodyPr/>
          <a:lstStyle/>
          <a:p>
            <a:r>
              <a:rPr lang="en-GB" dirty="0"/>
              <a:t>Criminal </a:t>
            </a:r>
            <a:r>
              <a:rPr lang="en-GB"/>
              <a:t>Liability for Fraud</a:t>
            </a:r>
          </a:p>
        </p:txBody>
      </p:sp>
      <p:sp>
        <p:nvSpPr>
          <p:cNvPr id="3" name="Content Placeholder 2">
            <a:extLst>
              <a:ext uri="{FF2B5EF4-FFF2-40B4-BE49-F238E27FC236}">
                <a16:creationId xmlns:a16="http://schemas.microsoft.com/office/drawing/2014/main" id="{C4B25CFF-0B74-6E8B-CF98-938E888A504A}"/>
              </a:ext>
            </a:extLst>
          </p:cNvPr>
          <p:cNvSpPr>
            <a:spLocks noGrp="1"/>
          </p:cNvSpPr>
          <p:nvPr>
            <p:ph idx="1"/>
          </p:nvPr>
        </p:nvSpPr>
        <p:spPr>
          <a:xfrm>
            <a:off x="613268" y="1543224"/>
            <a:ext cx="8596668" cy="4810982"/>
          </a:xfrm>
        </p:spPr>
        <p:txBody>
          <a:bodyPr>
            <a:normAutofit/>
          </a:bodyPr>
          <a:lstStyle/>
          <a:p>
            <a:r>
              <a:rPr lang="en-GB" dirty="0"/>
              <a:t>PR may face criminal liability if:</a:t>
            </a:r>
          </a:p>
          <a:p>
            <a:pPr lvl="1"/>
            <a:r>
              <a:rPr lang="en-GB" dirty="0"/>
              <a:t>S 2 Fraud Act 2006 – fraud by false representation ( misleading or untrue statements with intention of making gain or causing loss )</a:t>
            </a:r>
          </a:p>
          <a:p>
            <a:pPr lvl="1"/>
            <a:r>
              <a:rPr lang="en-GB" dirty="0"/>
              <a:t>S 3 FA 2006 – fraud by failure to disclose information contrary to a duty to disclose ( with intention to make gain or cause loss)</a:t>
            </a:r>
          </a:p>
          <a:p>
            <a:pPr lvl="1"/>
            <a:r>
              <a:rPr lang="en-GB" dirty="0"/>
              <a:t>S 4 FA 2006 – fraud by abuse of position where D is in a position of authority where expected to protect the financial interest of another person and dishonestly abuses that trust.</a:t>
            </a:r>
          </a:p>
          <a:p>
            <a:r>
              <a:rPr lang="en-GB" dirty="0"/>
              <a:t>R v Tuckwell (2019): Def was one of several named Executors in wife’s will. D took sole control of the estate, lied to other Executors and the beneficiaries and claimed he was the sole executor. Lied about terms of the will and transferred assets into his sole name. Guilty of Fraud contrary to s 1 Fraud Act 2006 and given 4 ½ years prison sentence.</a:t>
            </a:r>
          </a:p>
        </p:txBody>
      </p:sp>
    </p:spTree>
    <p:extLst>
      <p:ext uri="{BB962C8B-B14F-4D97-AF65-F5344CB8AC3E}">
        <p14:creationId xmlns:p14="http://schemas.microsoft.com/office/powerpoint/2010/main" val="16741037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2DC50-87F9-C841-05FF-CD02A3883713}"/>
              </a:ext>
            </a:extLst>
          </p:cNvPr>
          <p:cNvSpPr>
            <a:spLocks noGrp="1"/>
          </p:cNvSpPr>
          <p:nvPr>
            <p:ph type="title"/>
          </p:nvPr>
        </p:nvSpPr>
        <p:spPr>
          <a:xfrm>
            <a:off x="857883" y="819272"/>
            <a:ext cx="8596668" cy="1320800"/>
          </a:xfrm>
        </p:spPr>
        <p:txBody>
          <a:bodyPr/>
          <a:lstStyle/>
          <a:p>
            <a:r>
              <a:rPr lang="en-GB" dirty="0"/>
              <a:t>Other remedies/solutions?</a:t>
            </a:r>
          </a:p>
        </p:txBody>
      </p:sp>
      <p:sp>
        <p:nvSpPr>
          <p:cNvPr id="3" name="Content Placeholder 2">
            <a:extLst>
              <a:ext uri="{FF2B5EF4-FFF2-40B4-BE49-F238E27FC236}">
                <a16:creationId xmlns:a16="http://schemas.microsoft.com/office/drawing/2014/main" id="{8311E9CC-CFB4-CBD7-4F7E-81C2DEAAAFF9}"/>
              </a:ext>
            </a:extLst>
          </p:cNvPr>
          <p:cNvSpPr>
            <a:spLocks noGrp="1"/>
          </p:cNvSpPr>
          <p:nvPr>
            <p:ph idx="1"/>
          </p:nvPr>
        </p:nvSpPr>
        <p:spPr>
          <a:xfrm>
            <a:off x="601619" y="1910148"/>
            <a:ext cx="9491726" cy="4426586"/>
          </a:xfrm>
        </p:spPr>
        <p:txBody>
          <a:bodyPr/>
          <a:lstStyle/>
          <a:p>
            <a:r>
              <a:rPr lang="en-GB" sz="2400" dirty="0"/>
              <a:t>Going to court to seek to rectify a will, or</a:t>
            </a:r>
          </a:p>
          <a:p>
            <a:r>
              <a:rPr lang="en-GB" sz="2400" dirty="0"/>
              <a:t>Going to court to ask the court to assist with the correct interpretation of a will</a:t>
            </a:r>
          </a:p>
          <a:p>
            <a:r>
              <a:rPr lang="en-GB" sz="2400" dirty="0"/>
              <a:t>Both options will require an understanding of how the rules of construction operate.</a:t>
            </a:r>
          </a:p>
          <a:p>
            <a:r>
              <a:rPr lang="en-GB" sz="2400" dirty="0">
                <a:solidFill>
                  <a:srgbClr val="0B0C0C"/>
                </a:solidFill>
                <a:latin typeface="GDS Transport"/>
              </a:rPr>
              <a:t>Relevant Courts: </a:t>
            </a:r>
          </a:p>
          <a:p>
            <a:pPr lvl="1"/>
            <a:r>
              <a:rPr lang="en-GB" sz="2400" b="0" i="0" dirty="0">
                <a:solidFill>
                  <a:srgbClr val="0B0C0C"/>
                </a:solidFill>
                <a:effectLst/>
                <a:latin typeface="GDS Transport"/>
              </a:rPr>
              <a:t>Court of probate concerned with the validity of the Will - Family Division of the High Court</a:t>
            </a:r>
          </a:p>
          <a:p>
            <a:pPr lvl="1"/>
            <a:r>
              <a:rPr lang="en-GB" sz="2400" dirty="0">
                <a:solidFill>
                  <a:srgbClr val="0B0C0C"/>
                </a:solidFill>
                <a:latin typeface="GDS Transport"/>
              </a:rPr>
              <a:t>C</a:t>
            </a:r>
            <a:r>
              <a:rPr lang="en-GB" sz="2400" b="0" i="0" dirty="0">
                <a:solidFill>
                  <a:srgbClr val="0B0C0C"/>
                </a:solidFill>
                <a:effectLst/>
                <a:latin typeface="GDS Transport"/>
              </a:rPr>
              <a:t>ourt of construction concerned with the meaning and effect of a valid Will, - the Chancery Division.</a:t>
            </a:r>
          </a:p>
          <a:p>
            <a:endParaRPr lang="en-GB" dirty="0"/>
          </a:p>
        </p:txBody>
      </p:sp>
    </p:spTree>
    <p:extLst>
      <p:ext uri="{BB962C8B-B14F-4D97-AF65-F5344CB8AC3E}">
        <p14:creationId xmlns:p14="http://schemas.microsoft.com/office/powerpoint/2010/main" val="10515860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37612-8DE2-2A89-5E21-ED6D5BCCE2C1}"/>
              </a:ext>
            </a:extLst>
          </p:cNvPr>
          <p:cNvSpPr>
            <a:spLocks noGrp="1"/>
          </p:cNvSpPr>
          <p:nvPr>
            <p:ph type="title"/>
          </p:nvPr>
        </p:nvSpPr>
        <p:spPr>
          <a:xfrm>
            <a:off x="419343" y="207730"/>
            <a:ext cx="8596668" cy="700846"/>
          </a:xfrm>
        </p:spPr>
        <p:txBody>
          <a:bodyPr/>
          <a:lstStyle/>
          <a:p>
            <a:r>
              <a:rPr lang="en-GB" dirty="0"/>
              <a:t>Construction of Wills……Rectification</a:t>
            </a:r>
          </a:p>
        </p:txBody>
      </p:sp>
      <p:sp>
        <p:nvSpPr>
          <p:cNvPr id="3" name="Content Placeholder 2">
            <a:extLst>
              <a:ext uri="{FF2B5EF4-FFF2-40B4-BE49-F238E27FC236}">
                <a16:creationId xmlns:a16="http://schemas.microsoft.com/office/drawing/2014/main" id="{37571736-01B2-C354-7629-3292DF48C9FE}"/>
              </a:ext>
            </a:extLst>
          </p:cNvPr>
          <p:cNvSpPr>
            <a:spLocks noGrp="1"/>
          </p:cNvSpPr>
          <p:nvPr>
            <p:ph idx="1"/>
          </p:nvPr>
        </p:nvSpPr>
        <p:spPr>
          <a:xfrm>
            <a:off x="192199" y="908576"/>
            <a:ext cx="9324550" cy="5632005"/>
          </a:xfrm>
        </p:spPr>
        <p:txBody>
          <a:bodyPr>
            <a:normAutofit/>
          </a:bodyPr>
          <a:lstStyle/>
          <a:p>
            <a:pPr algn="l"/>
            <a:r>
              <a:rPr lang="en-GB" b="0" i="0" dirty="0">
                <a:solidFill>
                  <a:srgbClr val="0B0C0C"/>
                </a:solidFill>
                <a:effectLst/>
                <a:latin typeface="GDS Transport"/>
              </a:rPr>
              <a:t>Before the Administration of Justice Act 1982, the general equitable doctrine of rectification was not available as a remedy in the law relating to Wills. The court had no power to insert words that the testator had intended to include - it could only omit words of which the testator did not know and approve, leaving a blank space in the probate copy of the Will.</a:t>
            </a:r>
          </a:p>
          <a:p>
            <a:pPr algn="l"/>
            <a:r>
              <a:rPr lang="en-GB" b="0" i="0" dirty="0">
                <a:solidFill>
                  <a:srgbClr val="0B0C0C"/>
                </a:solidFill>
                <a:effectLst/>
                <a:latin typeface="GDS Transport"/>
              </a:rPr>
              <a:t>Section 20  Administration of Justice Act 1982 provides for a limited power to rectify Wills of testators dying on or after 1 January 1983. If the court is satisfied that the Will failed to carry out the testator’s intention it has </a:t>
            </a:r>
            <a:r>
              <a:rPr lang="en-GB" b="1" i="0" dirty="0">
                <a:solidFill>
                  <a:srgbClr val="0B0C0C"/>
                </a:solidFill>
                <a:effectLst/>
                <a:latin typeface="GDS Transport"/>
              </a:rPr>
              <a:t>power to rectify </a:t>
            </a:r>
            <a:r>
              <a:rPr lang="en-GB" b="0" i="0" dirty="0">
                <a:solidFill>
                  <a:srgbClr val="0B0C0C"/>
                </a:solidFill>
                <a:effectLst/>
                <a:latin typeface="GDS Transport"/>
              </a:rPr>
              <a:t>the Will in order to give effect to those intentions in two situations:</a:t>
            </a:r>
          </a:p>
          <a:p>
            <a:pPr lvl="1"/>
            <a:r>
              <a:rPr lang="en-GB" b="1" i="0" dirty="0">
                <a:solidFill>
                  <a:srgbClr val="0B0C0C"/>
                </a:solidFill>
                <a:effectLst/>
                <a:latin typeface="GDS Transport"/>
              </a:rPr>
              <a:t>where there is a clerical error </a:t>
            </a:r>
            <a:r>
              <a:rPr lang="en-GB" b="0" i="0" dirty="0">
                <a:solidFill>
                  <a:srgbClr val="0B0C0C"/>
                </a:solidFill>
                <a:effectLst/>
                <a:latin typeface="GDS Transport"/>
              </a:rPr>
              <a:t>- that is, an inadvertent error made in the process of recording the intended words of the testator in drafting or in the transcription of the Will, such as the insertion of a legacy intended to be £500 at £50</a:t>
            </a:r>
          </a:p>
          <a:p>
            <a:pPr lvl="1"/>
            <a:r>
              <a:rPr lang="en-GB" b="1" i="0" dirty="0">
                <a:solidFill>
                  <a:srgbClr val="0B0C0C"/>
                </a:solidFill>
                <a:effectLst/>
                <a:latin typeface="GDS Transport"/>
              </a:rPr>
              <a:t>where the person who prepared the Will failed to understand the testator’s instructions</a:t>
            </a:r>
            <a:r>
              <a:rPr lang="en-GB" b="0" i="0" dirty="0">
                <a:solidFill>
                  <a:srgbClr val="0B0C0C"/>
                </a:solidFill>
                <a:effectLst/>
                <a:latin typeface="GDS Transport"/>
              </a:rPr>
              <a:t>. An example of this would be where a solicitor fails to understand that the testator wished to leave certain property to X and draws up the Will to leave the property to Y.</a:t>
            </a:r>
          </a:p>
          <a:p>
            <a:pPr algn="l"/>
            <a:r>
              <a:rPr lang="en-GB" b="0" i="0" dirty="0">
                <a:solidFill>
                  <a:srgbClr val="0B0C0C"/>
                </a:solidFill>
                <a:effectLst/>
                <a:latin typeface="GDS Transport"/>
              </a:rPr>
              <a:t>In both types of case it may be difficult to prove the testator’s original intention. There must be clear evidence that the testator’s intention is not reflected in the Will because of the error or failure to understand the testator’s instructions. Evidence may be oral or written. If anyone wishes to apply for the remedy they must do this within six months of the date of the grant.</a:t>
            </a:r>
            <a:endParaRPr lang="en-GB" dirty="0"/>
          </a:p>
        </p:txBody>
      </p:sp>
    </p:spTree>
    <p:extLst>
      <p:ext uri="{BB962C8B-B14F-4D97-AF65-F5344CB8AC3E}">
        <p14:creationId xmlns:p14="http://schemas.microsoft.com/office/powerpoint/2010/main" val="21600209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37612-8DE2-2A89-5E21-ED6D5BCCE2C1}"/>
              </a:ext>
            </a:extLst>
          </p:cNvPr>
          <p:cNvSpPr>
            <a:spLocks noGrp="1"/>
          </p:cNvSpPr>
          <p:nvPr>
            <p:ph type="title"/>
          </p:nvPr>
        </p:nvSpPr>
        <p:spPr>
          <a:xfrm>
            <a:off x="419343" y="207730"/>
            <a:ext cx="8596668" cy="700846"/>
          </a:xfrm>
        </p:spPr>
        <p:txBody>
          <a:bodyPr/>
          <a:lstStyle/>
          <a:p>
            <a:r>
              <a:rPr lang="en-GB" dirty="0"/>
              <a:t>Rectification</a:t>
            </a:r>
          </a:p>
        </p:txBody>
      </p:sp>
      <p:sp>
        <p:nvSpPr>
          <p:cNvPr id="3" name="Content Placeholder 2">
            <a:extLst>
              <a:ext uri="{FF2B5EF4-FFF2-40B4-BE49-F238E27FC236}">
                <a16:creationId xmlns:a16="http://schemas.microsoft.com/office/drawing/2014/main" id="{37571736-01B2-C354-7629-3292DF48C9FE}"/>
              </a:ext>
            </a:extLst>
          </p:cNvPr>
          <p:cNvSpPr>
            <a:spLocks noGrp="1"/>
          </p:cNvSpPr>
          <p:nvPr>
            <p:ph idx="1"/>
          </p:nvPr>
        </p:nvSpPr>
        <p:spPr>
          <a:xfrm>
            <a:off x="192199" y="908576"/>
            <a:ext cx="9324550" cy="5632005"/>
          </a:xfrm>
        </p:spPr>
        <p:txBody>
          <a:bodyPr>
            <a:normAutofit/>
          </a:bodyPr>
          <a:lstStyle/>
          <a:p>
            <a:pPr algn="l"/>
            <a:r>
              <a:rPr lang="en-GB" b="0" i="0" dirty="0">
                <a:solidFill>
                  <a:srgbClr val="0B0C0C"/>
                </a:solidFill>
                <a:effectLst/>
                <a:latin typeface="GDS Transport"/>
              </a:rPr>
              <a:t>Re Segelman ( Deceased) (1996) – 3 questions to be asked</a:t>
            </a:r>
          </a:p>
          <a:p>
            <a:pPr lvl="1"/>
            <a:r>
              <a:rPr lang="en-GB" dirty="0">
                <a:solidFill>
                  <a:srgbClr val="0B0C0C"/>
                </a:solidFill>
                <a:latin typeface="GDS Transport"/>
              </a:rPr>
              <a:t>What were the T’s true intentions?</a:t>
            </a:r>
          </a:p>
          <a:p>
            <a:pPr lvl="1"/>
            <a:r>
              <a:rPr lang="en-GB" b="0" i="0" dirty="0">
                <a:solidFill>
                  <a:srgbClr val="0B0C0C"/>
                </a:solidFill>
                <a:effectLst/>
                <a:latin typeface="GDS Transport"/>
              </a:rPr>
              <a:t>Does the will reflect those intentions?</a:t>
            </a:r>
          </a:p>
          <a:p>
            <a:pPr lvl="1"/>
            <a:r>
              <a:rPr lang="en-GB" dirty="0">
                <a:solidFill>
                  <a:srgbClr val="0B0C0C"/>
                </a:solidFill>
                <a:latin typeface="GDS Transport"/>
              </a:rPr>
              <a:t>Does the will fail to reflect those intentions due to a clerical error or a failure to understand instructions?</a:t>
            </a:r>
            <a:endParaRPr lang="en-GB" b="0" i="0" dirty="0">
              <a:solidFill>
                <a:srgbClr val="0B0C0C"/>
              </a:solidFill>
              <a:effectLst/>
              <a:latin typeface="GDS Transport"/>
            </a:endParaRPr>
          </a:p>
          <a:p>
            <a:pPr algn="l"/>
            <a:r>
              <a:rPr lang="en-GB" b="0" i="0" dirty="0">
                <a:solidFill>
                  <a:srgbClr val="0B0C0C"/>
                </a:solidFill>
                <a:effectLst/>
                <a:latin typeface="GDS Transport"/>
              </a:rPr>
              <a:t>If the failure is due to another reason </a:t>
            </a:r>
            <a:r>
              <a:rPr lang="en-GB" b="0" i="0" dirty="0" err="1">
                <a:solidFill>
                  <a:srgbClr val="0B0C0C"/>
                </a:solidFill>
                <a:effectLst/>
                <a:latin typeface="GDS Transport"/>
              </a:rPr>
              <a:t>e.g</a:t>
            </a:r>
            <a:r>
              <a:rPr lang="en-GB" b="0" i="0" dirty="0">
                <a:solidFill>
                  <a:srgbClr val="0B0C0C"/>
                </a:solidFill>
                <a:effectLst/>
                <a:latin typeface="GDS Transport"/>
              </a:rPr>
              <a:t> solicitor did not understand what various legal terms meant then rectification could not be carried out by the court. Instead, the beneficiaries would need to sue the solicitor in negligence.</a:t>
            </a:r>
          </a:p>
          <a:p>
            <a:pPr algn="l"/>
            <a:r>
              <a:rPr lang="en-GB" dirty="0">
                <a:solidFill>
                  <a:srgbClr val="0B0C0C"/>
                </a:solidFill>
                <a:latin typeface="GDS Transport"/>
              </a:rPr>
              <a:t>Clerical Error: accidentally adding or removing words ( Re Williams ( Deceased) ( 1985) or other drafting errors but could also extend to signing the wrong will in a mirror will situation s was the case in Marley v Rawlings (2014).  Would also include writing incorrect fractions or percentages ( Clarke v </a:t>
            </a:r>
            <a:r>
              <a:rPr lang="en-GB" dirty="0" err="1">
                <a:solidFill>
                  <a:srgbClr val="0B0C0C"/>
                </a:solidFill>
                <a:latin typeface="GDS Transport"/>
              </a:rPr>
              <a:t>Brothwood</a:t>
            </a:r>
            <a:r>
              <a:rPr lang="en-GB" dirty="0">
                <a:solidFill>
                  <a:srgbClr val="0B0C0C"/>
                </a:solidFill>
                <a:latin typeface="GDS Transport"/>
              </a:rPr>
              <a:t> (2006))</a:t>
            </a:r>
          </a:p>
          <a:p>
            <a:pPr algn="l"/>
            <a:r>
              <a:rPr lang="en-GB" dirty="0">
                <a:solidFill>
                  <a:srgbClr val="0B0C0C"/>
                </a:solidFill>
                <a:latin typeface="GDS Transport"/>
              </a:rPr>
              <a:t>Failure to understand instructions: must be an actual misunderstanding rather than careless note-taking.  Goodman v Goodman ( 2006) is an illustration of a misunderstanding at point of instruction as to what the Testators wanted to happen. </a:t>
            </a:r>
          </a:p>
          <a:p>
            <a:pPr algn="l"/>
            <a:endParaRPr lang="en-GB" dirty="0"/>
          </a:p>
        </p:txBody>
      </p:sp>
    </p:spTree>
    <p:extLst>
      <p:ext uri="{BB962C8B-B14F-4D97-AF65-F5344CB8AC3E}">
        <p14:creationId xmlns:p14="http://schemas.microsoft.com/office/powerpoint/2010/main" val="39229716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A809E-2E7F-6F21-BD52-24641B00BE0B}"/>
              </a:ext>
            </a:extLst>
          </p:cNvPr>
          <p:cNvSpPr>
            <a:spLocks noGrp="1"/>
          </p:cNvSpPr>
          <p:nvPr>
            <p:ph type="title"/>
          </p:nvPr>
        </p:nvSpPr>
        <p:spPr>
          <a:xfrm>
            <a:off x="298761" y="213554"/>
            <a:ext cx="10062498" cy="817330"/>
          </a:xfrm>
        </p:spPr>
        <p:txBody>
          <a:bodyPr>
            <a:normAutofit fontScale="90000"/>
          </a:bodyPr>
          <a:lstStyle/>
          <a:p>
            <a:r>
              <a:rPr lang="en-GB" dirty="0"/>
              <a:t>Rules of Construction – Principles of Construction</a:t>
            </a:r>
          </a:p>
        </p:txBody>
      </p:sp>
      <p:sp>
        <p:nvSpPr>
          <p:cNvPr id="3" name="Content Placeholder 2">
            <a:extLst>
              <a:ext uri="{FF2B5EF4-FFF2-40B4-BE49-F238E27FC236}">
                <a16:creationId xmlns:a16="http://schemas.microsoft.com/office/drawing/2014/main" id="{C17AFDE2-E649-6D13-777D-BEE63B6B3669}"/>
              </a:ext>
            </a:extLst>
          </p:cNvPr>
          <p:cNvSpPr>
            <a:spLocks noGrp="1"/>
          </p:cNvSpPr>
          <p:nvPr>
            <p:ph idx="1"/>
          </p:nvPr>
        </p:nvSpPr>
        <p:spPr>
          <a:xfrm>
            <a:off x="298761" y="943521"/>
            <a:ext cx="9934365" cy="5700925"/>
          </a:xfrm>
        </p:spPr>
        <p:txBody>
          <a:bodyPr>
            <a:normAutofit/>
          </a:bodyPr>
          <a:lstStyle/>
          <a:p>
            <a:pPr algn="l"/>
            <a:r>
              <a:rPr lang="en-GB" b="0" i="0" dirty="0">
                <a:solidFill>
                  <a:srgbClr val="0B0C0C"/>
                </a:solidFill>
                <a:effectLst/>
                <a:latin typeface="GDS Transport"/>
              </a:rPr>
              <a:t>Will has to be read ‘as written’ – although the will may need to be rectified first</a:t>
            </a:r>
          </a:p>
          <a:p>
            <a:pPr algn="l"/>
            <a:r>
              <a:rPr lang="en-GB" dirty="0">
                <a:solidFill>
                  <a:srgbClr val="0B0C0C"/>
                </a:solidFill>
                <a:latin typeface="GDS Transport"/>
              </a:rPr>
              <a:t>Then the will should be read according to what is plainly written but care needs to be taken </a:t>
            </a:r>
            <a:r>
              <a:rPr lang="en-GB" dirty="0" err="1">
                <a:solidFill>
                  <a:srgbClr val="0B0C0C"/>
                </a:solidFill>
                <a:latin typeface="GDS Transport"/>
              </a:rPr>
              <a:t>e.g</a:t>
            </a:r>
            <a:r>
              <a:rPr lang="en-GB" dirty="0">
                <a:solidFill>
                  <a:srgbClr val="0B0C0C"/>
                </a:solidFill>
                <a:latin typeface="GDS Transport"/>
              </a:rPr>
              <a:t> Thorn v Dickens (1906) leaving “All for mother”</a:t>
            </a:r>
            <a:endParaRPr lang="en-GB" b="0" i="0" dirty="0">
              <a:solidFill>
                <a:srgbClr val="0B0C0C"/>
              </a:solidFill>
              <a:effectLst/>
              <a:latin typeface="GDS Transport"/>
            </a:endParaRPr>
          </a:p>
          <a:p>
            <a:pPr algn="l"/>
            <a:r>
              <a:rPr lang="en-GB" b="0" i="0" dirty="0">
                <a:solidFill>
                  <a:srgbClr val="0B0C0C"/>
                </a:solidFill>
                <a:effectLst/>
                <a:latin typeface="GDS Transport"/>
              </a:rPr>
              <a:t>The first principle of construction is to give effect to the testator’s intention as expressed in the words of the Will - rather than the intention in their mind at the time they made the Will. The Will as a whole must be considered and not just the part about which there may be doubt and the Will must be read in context:</a:t>
            </a:r>
          </a:p>
          <a:p>
            <a:pPr lvl="1"/>
            <a:r>
              <a:rPr lang="en-GB" b="0" i="0" dirty="0">
                <a:solidFill>
                  <a:srgbClr val="0B0C0C"/>
                </a:solidFill>
                <a:effectLst/>
                <a:latin typeface="GDS Transport"/>
              </a:rPr>
              <a:t>Abbott v Middleton (1858) per Lord St Leonards “ You are not at liberty to transpose, to add, to subtract, to substitute one word for another…. Without absolute necessity”  </a:t>
            </a:r>
            <a:r>
              <a:rPr lang="en-GB" b="1" i="0" dirty="0">
                <a:solidFill>
                  <a:srgbClr val="0B0C0C"/>
                </a:solidFill>
                <a:effectLst/>
                <a:latin typeface="GDS Transport"/>
              </a:rPr>
              <a:t>but</a:t>
            </a:r>
            <a:r>
              <a:rPr lang="en-GB" b="0" i="0" dirty="0">
                <a:solidFill>
                  <a:srgbClr val="0B0C0C"/>
                </a:solidFill>
                <a:effectLst/>
                <a:latin typeface="GDS Transport"/>
              </a:rPr>
              <a:t>;</a:t>
            </a:r>
          </a:p>
          <a:p>
            <a:pPr lvl="1"/>
            <a:r>
              <a:rPr lang="en-GB" dirty="0">
                <a:solidFill>
                  <a:srgbClr val="0B0C0C"/>
                </a:solidFill>
                <a:latin typeface="GDS Transport"/>
              </a:rPr>
              <a:t>A judge is … “ at liberty to lace yourself in the same situation in which the testator himself stood, You are entitled to inquire about his family, and the position in which he was placed with regard to his property”</a:t>
            </a:r>
          </a:p>
          <a:p>
            <a:pPr lvl="1"/>
            <a:r>
              <a:rPr lang="en-GB" b="0" i="0" dirty="0">
                <a:solidFill>
                  <a:srgbClr val="0B0C0C"/>
                </a:solidFill>
                <a:effectLst/>
                <a:latin typeface="GDS Transport"/>
              </a:rPr>
              <a:t>Boynes v Cook (1880) per James LJ.. The judge could place themselves in the testator’s ‘armchair’ to help determine what the T was intending  ( The armchair principle)</a:t>
            </a:r>
          </a:p>
          <a:p>
            <a:pPr algn="l"/>
            <a:r>
              <a:rPr lang="en-GB" b="0" i="0" dirty="0">
                <a:solidFill>
                  <a:srgbClr val="0B0C0C"/>
                </a:solidFill>
                <a:effectLst/>
                <a:latin typeface="GDS Transport"/>
              </a:rPr>
              <a:t> If the intention is not clear the court will apply the rules of construction to determine the meaning of the Will.</a:t>
            </a:r>
          </a:p>
          <a:p>
            <a:pPr algn="l"/>
            <a:r>
              <a:rPr lang="en-GB" b="0" i="0" dirty="0">
                <a:solidFill>
                  <a:srgbClr val="0B0C0C"/>
                </a:solidFill>
                <a:effectLst/>
                <a:latin typeface="GDS Transport"/>
              </a:rPr>
              <a:t>The court will try to adopt a construction which gives a sensible meaning to the provisions of the Will and will not lead to an intestacy.</a:t>
            </a:r>
          </a:p>
          <a:p>
            <a:endParaRPr lang="en-GB" dirty="0"/>
          </a:p>
        </p:txBody>
      </p:sp>
    </p:spTree>
    <p:extLst>
      <p:ext uri="{BB962C8B-B14F-4D97-AF65-F5344CB8AC3E}">
        <p14:creationId xmlns:p14="http://schemas.microsoft.com/office/powerpoint/2010/main" val="27510178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5EAEF-2680-9F9D-45E1-EDD4ED4552E5}"/>
              </a:ext>
            </a:extLst>
          </p:cNvPr>
          <p:cNvSpPr>
            <a:spLocks noGrp="1"/>
          </p:cNvSpPr>
          <p:nvPr>
            <p:ph type="title"/>
          </p:nvPr>
        </p:nvSpPr>
        <p:spPr>
          <a:xfrm>
            <a:off x="316234" y="156238"/>
            <a:ext cx="8596668" cy="1320800"/>
          </a:xfrm>
        </p:spPr>
        <p:txBody>
          <a:bodyPr/>
          <a:lstStyle/>
          <a:p>
            <a:r>
              <a:rPr lang="en-GB" dirty="0"/>
              <a:t>Rules of Construction…..</a:t>
            </a:r>
            <a:br>
              <a:rPr lang="en-GB" dirty="0"/>
            </a:br>
            <a:r>
              <a:rPr lang="en-GB" dirty="0"/>
              <a:t>Meaning of words and phrases</a:t>
            </a:r>
          </a:p>
        </p:txBody>
      </p:sp>
      <p:sp>
        <p:nvSpPr>
          <p:cNvPr id="3" name="Content Placeholder 2">
            <a:extLst>
              <a:ext uri="{FF2B5EF4-FFF2-40B4-BE49-F238E27FC236}">
                <a16:creationId xmlns:a16="http://schemas.microsoft.com/office/drawing/2014/main" id="{532ED862-3280-2EEC-C75A-9F2EFEE1069C}"/>
              </a:ext>
            </a:extLst>
          </p:cNvPr>
          <p:cNvSpPr>
            <a:spLocks noGrp="1"/>
          </p:cNvSpPr>
          <p:nvPr>
            <p:ph idx="1"/>
          </p:nvPr>
        </p:nvSpPr>
        <p:spPr>
          <a:xfrm>
            <a:off x="397772" y="1477038"/>
            <a:ext cx="9153922" cy="5034422"/>
          </a:xfrm>
        </p:spPr>
        <p:txBody>
          <a:bodyPr/>
          <a:lstStyle/>
          <a:p>
            <a:pPr marL="0" indent="0" algn="l">
              <a:buNone/>
            </a:pPr>
            <a:r>
              <a:rPr lang="en-GB" b="1" i="0" dirty="0">
                <a:solidFill>
                  <a:srgbClr val="0B0C0C"/>
                </a:solidFill>
                <a:effectLst/>
                <a:latin typeface="GDS Transport"/>
              </a:rPr>
              <a:t>First principle: </a:t>
            </a:r>
            <a:r>
              <a:rPr lang="en-GB" i="0" dirty="0">
                <a:solidFill>
                  <a:srgbClr val="0B0C0C"/>
                </a:solidFill>
                <a:effectLst/>
                <a:latin typeface="GDS Transport"/>
              </a:rPr>
              <a:t>Abbott v Middleton (  1858  ) per Lord Wensleydale stated will should be read using:</a:t>
            </a:r>
          </a:p>
          <a:p>
            <a:pPr marL="0" indent="0" algn="l">
              <a:buNone/>
            </a:pPr>
            <a:r>
              <a:rPr lang="en-GB" i="0" dirty="0">
                <a:solidFill>
                  <a:srgbClr val="0B0C0C"/>
                </a:solidFill>
                <a:effectLst/>
                <a:latin typeface="GDS Transport"/>
              </a:rPr>
              <a:t>“…… the ordinary and grammatical sense of the words, unless some obvious absurdity, or some repugnance or inconsistency with the declared intentions of the writer, to be extracted from the whole instrument, should follow from so reading it. Then the sense may be modified, extended or abridged, so as to avoid those consequences but no farther”</a:t>
            </a:r>
          </a:p>
          <a:p>
            <a:pPr algn="l"/>
            <a:r>
              <a:rPr lang="en-GB" b="0" i="0" dirty="0">
                <a:solidFill>
                  <a:srgbClr val="0B0C0C"/>
                </a:solidFill>
                <a:effectLst/>
                <a:latin typeface="GDS Transport"/>
              </a:rPr>
              <a:t>A word or phrase is given its ordinary grammatical meaning at the time when the Will was made. If a word has more than one usual or ordinary meaning the court will adopt the meaning it regards as the most probable in the context of the Will and the circumstances in which the Will was made. Legal and technical words will be given their legal or technical meaning unless the Will shows there was a contrary intention </a:t>
            </a:r>
          </a:p>
          <a:p>
            <a:pPr algn="l"/>
            <a:r>
              <a:rPr lang="en-GB" dirty="0">
                <a:solidFill>
                  <a:srgbClr val="0B0C0C"/>
                </a:solidFill>
                <a:latin typeface="GDS Transport"/>
              </a:rPr>
              <a:t>S 21 AJA 1982 allows the court to admit extrinsic evidence to help determine the T’s intentions</a:t>
            </a:r>
            <a:endParaRPr lang="en-GB" b="0" i="0" dirty="0">
              <a:solidFill>
                <a:srgbClr val="0B0C0C"/>
              </a:solidFill>
              <a:effectLst/>
              <a:latin typeface="GDS Transport"/>
            </a:endParaRPr>
          </a:p>
          <a:p>
            <a:endParaRPr lang="en-GB" dirty="0"/>
          </a:p>
        </p:txBody>
      </p:sp>
    </p:spTree>
    <p:extLst>
      <p:ext uri="{BB962C8B-B14F-4D97-AF65-F5344CB8AC3E}">
        <p14:creationId xmlns:p14="http://schemas.microsoft.com/office/powerpoint/2010/main" val="2242787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D0706-7C07-E6DF-401E-592152BBE20E}"/>
              </a:ext>
            </a:extLst>
          </p:cNvPr>
          <p:cNvSpPr>
            <a:spLocks noGrp="1"/>
          </p:cNvSpPr>
          <p:nvPr>
            <p:ph type="title"/>
          </p:nvPr>
        </p:nvSpPr>
        <p:spPr>
          <a:xfrm>
            <a:off x="281288" y="114543"/>
            <a:ext cx="9475980" cy="654252"/>
          </a:xfrm>
        </p:spPr>
        <p:txBody>
          <a:bodyPr>
            <a:normAutofit/>
          </a:bodyPr>
          <a:lstStyle/>
          <a:p>
            <a:r>
              <a:rPr lang="en-GB" sz="3200" dirty="0"/>
              <a:t>Rules of Construction…..Use of extrinsic evidence</a:t>
            </a:r>
          </a:p>
        </p:txBody>
      </p:sp>
      <p:sp>
        <p:nvSpPr>
          <p:cNvPr id="3" name="Content Placeholder 2">
            <a:extLst>
              <a:ext uri="{FF2B5EF4-FFF2-40B4-BE49-F238E27FC236}">
                <a16:creationId xmlns:a16="http://schemas.microsoft.com/office/drawing/2014/main" id="{E6CF3C0F-4F30-A048-A46A-10B6D067E809}"/>
              </a:ext>
            </a:extLst>
          </p:cNvPr>
          <p:cNvSpPr>
            <a:spLocks noGrp="1"/>
          </p:cNvSpPr>
          <p:nvPr>
            <p:ph idx="1"/>
          </p:nvPr>
        </p:nvSpPr>
        <p:spPr>
          <a:xfrm>
            <a:off x="238791" y="879455"/>
            <a:ext cx="9790487" cy="5666950"/>
          </a:xfrm>
        </p:spPr>
        <p:txBody>
          <a:bodyPr>
            <a:normAutofit/>
          </a:bodyPr>
          <a:lstStyle/>
          <a:p>
            <a:pPr algn="l"/>
            <a:r>
              <a:rPr lang="en-GB" b="1" i="0" dirty="0">
                <a:solidFill>
                  <a:srgbClr val="0B0C0C"/>
                </a:solidFill>
                <a:effectLst/>
                <a:latin typeface="GDS Transport"/>
              </a:rPr>
              <a:t>Deaths on or after 1 January 1983</a:t>
            </a:r>
          </a:p>
          <a:p>
            <a:pPr algn="l"/>
            <a:r>
              <a:rPr lang="en-GB" b="0" i="0" dirty="0">
                <a:solidFill>
                  <a:srgbClr val="0B0C0C"/>
                </a:solidFill>
                <a:effectLst/>
                <a:latin typeface="GDS Transport"/>
              </a:rPr>
              <a:t>S.21 Administration of Justice Act 1982 applies in respect of deaths on or after 1 January 1983 and provides that extrinsic evidence, including evidence of the testator’s intention, may be admitted to help with the interpretation of a Will where:</a:t>
            </a:r>
          </a:p>
          <a:p>
            <a:pPr lvl="1"/>
            <a:r>
              <a:rPr lang="en-GB" b="0" i="0" dirty="0">
                <a:solidFill>
                  <a:srgbClr val="0B0C0C"/>
                </a:solidFill>
                <a:effectLst/>
                <a:latin typeface="GDS Transport"/>
              </a:rPr>
              <a:t>the language of any part of the Will is meaningless. That is, where a word used by the testator has no meaning in the context it is used in that can be perceived or understood, so no effective meaning can be given to it;</a:t>
            </a:r>
          </a:p>
          <a:p>
            <a:pPr lvl="1"/>
            <a:r>
              <a:rPr lang="en-GB" b="0" i="0" dirty="0">
                <a:solidFill>
                  <a:srgbClr val="0B0C0C"/>
                </a:solidFill>
                <a:effectLst/>
                <a:latin typeface="GDS Transport"/>
              </a:rPr>
              <a:t>the language used in any part of the Will is ambiguous, such as a ‘gift to the son of A’ where the Will itself shows that A has several sons;</a:t>
            </a:r>
          </a:p>
          <a:p>
            <a:pPr lvl="1"/>
            <a:r>
              <a:rPr lang="en-GB" b="0" i="0" dirty="0">
                <a:solidFill>
                  <a:srgbClr val="0B0C0C"/>
                </a:solidFill>
                <a:effectLst/>
                <a:latin typeface="GDS Transport"/>
              </a:rPr>
              <a:t>evidence, other than evidence of the testator’s intention, shows that the language used in any part of the Will is ambiguous in the light of surrounding circumstances. An example would be where the testator devises his house to a beneficiary and the testator owns more than one house</a:t>
            </a:r>
          </a:p>
          <a:p>
            <a:pPr algn="l"/>
            <a:r>
              <a:rPr lang="en-GB" b="0" i="0" dirty="0">
                <a:solidFill>
                  <a:srgbClr val="0B0C0C"/>
                </a:solidFill>
                <a:effectLst/>
                <a:latin typeface="GDS Transport"/>
              </a:rPr>
              <a:t>All forms of evidence can be admitted to determine the testator’s intention, whether it is from the time the Will was made or before or after.</a:t>
            </a:r>
          </a:p>
          <a:p>
            <a:pPr algn="l"/>
            <a:r>
              <a:rPr lang="en-GB" b="0" i="0" dirty="0">
                <a:solidFill>
                  <a:srgbClr val="0B0C0C"/>
                </a:solidFill>
                <a:effectLst/>
                <a:latin typeface="GDS Transport"/>
              </a:rPr>
              <a:t>If extrinsic evidence is admitted, but the court can still not give meaning to a provision, the gift purportedly made by it will fail.</a:t>
            </a:r>
          </a:p>
          <a:p>
            <a:pPr marL="0" indent="0">
              <a:buNone/>
            </a:pPr>
            <a:endParaRPr lang="en-GB" dirty="0"/>
          </a:p>
        </p:txBody>
      </p:sp>
    </p:spTree>
    <p:extLst>
      <p:ext uri="{BB962C8B-B14F-4D97-AF65-F5344CB8AC3E}">
        <p14:creationId xmlns:p14="http://schemas.microsoft.com/office/powerpoint/2010/main" val="12915956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5EAEF-2680-9F9D-45E1-EDD4ED4552E5}"/>
              </a:ext>
            </a:extLst>
          </p:cNvPr>
          <p:cNvSpPr>
            <a:spLocks noGrp="1"/>
          </p:cNvSpPr>
          <p:nvPr>
            <p:ph type="title"/>
          </p:nvPr>
        </p:nvSpPr>
        <p:spPr>
          <a:xfrm>
            <a:off x="316233" y="156238"/>
            <a:ext cx="9497549" cy="810580"/>
          </a:xfrm>
        </p:spPr>
        <p:txBody>
          <a:bodyPr>
            <a:normAutofit/>
          </a:bodyPr>
          <a:lstStyle/>
          <a:p>
            <a:r>
              <a:rPr lang="en-GB" sz="3200" dirty="0"/>
              <a:t>Meaning of words and phrases</a:t>
            </a:r>
          </a:p>
        </p:txBody>
      </p:sp>
      <p:sp>
        <p:nvSpPr>
          <p:cNvPr id="3" name="Content Placeholder 2">
            <a:extLst>
              <a:ext uri="{FF2B5EF4-FFF2-40B4-BE49-F238E27FC236}">
                <a16:creationId xmlns:a16="http://schemas.microsoft.com/office/drawing/2014/main" id="{532ED862-3280-2EEC-C75A-9F2EFEE1069C}"/>
              </a:ext>
            </a:extLst>
          </p:cNvPr>
          <p:cNvSpPr>
            <a:spLocks noGrp="1"/>
          </p:cNvSpPr>
          <p:nvPr>
            <p:ph idx="1"/>
          </p:nvPr>
        </p:nvSpPr>
        <p:spPr>
          <a:xfrm>
            <a:off x="316232" y="966818"/>
            <a:ext cx="9567441" cy="5562114"/>
          </a:xfrm>
        </p:spPr>
        <p:txBody>
          <a:bodyPr>
            <a:normAutofit lnSpcReduction="10000"/>
          </a:bodyPr>
          <a:lstStyle/>
          <a:p>
            <a:pPr marL="0" indent="0" algn="l">
              <a:buNone/>
            </a:pPr>
            <a:r>
              <a:rPr lang="en-GB" b="1" i="0" dirty="0">
                <a:solidFill>
                  <a:srgbClr val="0B0C0C"/>
                </a:solidFill>
                <a:effectLst/>
                <a:latin typeface="GDS Transport"/>
              </a:rPr>
              <a:t>Marley v Rawlings suggested the need to consider five factors when </a:t>
            </a:r>
            <a:r>
              <a:rPr lang="en-GB" b="1" dirty="0">
                <a:solidFill>
                  <a:srgbClr val="0B0C0C"/>
                </a:solidFill>
                <a:latin typeface="GDS Transport"/>
              </a:rPr>
              <a:t>construing the will:</a:t>
            </a:r>
          </a:p>
          <a:p>
            <a:pPr algn="l">
              <a:buAutoNum type="arabicParenR"/>
            </a:pPr>
            <a:r>
              <a:rPr lang="en-GB" i="0" dirty="0">
                <a:solidFill>
                  <a:srgbClr val="0B0C0C"/>
                </a:solidFill>
                <a:effectLst/>
                <a:latin typeface="GDS Transport"/>
              </a:rPr>
              <a:t>The natural and ordinary meaning of the words</a:t>
            </a:r>
          </a:p>
          <a:p>
            <a:pPr algn="l">
              <a:buAutoNum type="arabicParenR"/>
            </a:pPr>
            <a:r>
              <a:rPr lang="en-GB" dirty="0">
                <a:solidFill>
                  <a:srgbClr val="0B0C0C"/>
                </a:solidFill>
                <a:latin typeface="GDS Transport"/>
              </a:rPr>
              <a:t>The overall purpose of the will</a:t>
            </a:r>
          </a:p>
          <a:p>
            <a:pPr algn="l">
              <a:buAutoNum type="arabicParenR"/>
            </a:pPr>
            <a:r>
              <a:rPr lang="en-GB" i="0" dirty="0">
                <a:solidFill>
                  <a:srgbClr val="0B0C0C"/>
                </a:solidFill>
                <a:effectLst/>
                <a:latin typeface="GDS Transport"/>
              </a:rPr>
              <a:t>Any other provisions of the will</a:t>
            </a:r>
          </a:p>
          <a:p>
            <a:pPr algn="l">
              <a:buAutoNum type="arabicParenR"/>
            </a:pPr>
            <a:r>
              <a:rPr lang="en-GB" i="0" dirty="0">
                <a:solidFill>
                  <a:srgbClr val="0B0C0C"/>
                </a:solidFill>
                <a:effectLst/>
                <a:latin typeface="GDS Transport"/>
              </a:rPr>
              <a:t>The facts known or assumed by the parties at the time the will was executed; and</a:t>
            </a:r>
          </a:p>
          <a:p>
            <a:pPr algn="l">
              <a:buAutoNum type="arabicParenR"/>
            </a:pPr>
            <a:r>
              <a:rPr lang="en-GB" i="0" dirty="0">
                <a:solidFill>
                  <a:srgbClr val="0B0C0C"/>
                </a:solidFill>
                <a:effectLst/>
                <a:latin typeface="GDS Transport"/>
              </a:rPr>
              <a:t>Common sense.</a:t>
            </a:r>
          </a:p>
          <a:p>
            <a:pPr marL="0" indent="0" algn="l">
              <a:buNone/>
            </a:pPr>
            <a:endParaRPr lang="en-GB" i="0" dirty="0">
              <a:solidFill>
                <a:srgbClr val="0B0C0C"/>
              </a:solidFill>
              <a:effectLst/>
              <a:latin typeface="GDS Transport"/>
            </a:endParaRPr>
          </a:p>
          <a:p>
            <a:pPr marL="0" indent="0" algn="l">
              <a:buNone/>
            </a:pPr>
            <a:r>
              <a:rPr lang="en-GB" i="0" dirty="0">
                <a:solidFill>
                  <a:srgbClr val="0B0C0C"/>
                </a:solidFill>
                <a:effectLst/>
                <a:latin typeface="GDS Transport"/>
              </a:rPr>
              <a:t>However, the court should not consider the parties subjective intentions – the Judge with draw an objective conclusion as to meaning. </a:t>
            </a:r>
          </a:p>
          <a:p>
            <a:pPr marL="0" indent="0" algn="l">
              <a:buNone/>
            </a:pPr>
            <a:r>
              <a:rPr lang="en-GB" i="0" dirty="0">
                <a:solidFill>
                  <a:srgbClr val="0B0C0C"/>
                </a:solidFill>
                <a:effectLst/>
                <a:latin typeface="GDS Transport"/>
              </a:rPr>
              <a:t>Although if s 21 AJA applies then </a:t>
            </a:r>
            <a:r>
              <a:rPr lang="en-GB" b="1" i="0" dirty="0">
                <a:solidFill>
                  <a:srgbClr val="0B0C0C"/>
                </a:solidFill>
                <a:effectLst/>
                <a:latin typeface="GDS Transport"/>
              </a:rPr>
              <a:t>evidence</a:t>
            </a:r>
            <a:r>
              <a:rPr lang="en-GB" i="0" dirty="0">
                <a:solidFill>
                  <a:srgbClr val="0B0C0C"/>
                </a:solidFill>
                <a:effectLst/>
                <a:latin typeface="GDS Transport"/>
              </a:rPr>
              <a:t> of the T’s subjective intentions can be relied upon.</a:t>
            </a:r>
          </a:p>
          <a:p>
            <a:pPr algn="l"/>
            <a:r>
              <a:rPr lang="en-GB" b="0" i="0" u="sng" dirty="0">
                <a:solidFill>
                  <a:srgbClr val="0B0C0C"/>
                </a:solidFill>
                <a:effectLst/>
                <a:latin typeface="GDS Transport"/>
              </a:rPr>
              <a:t>Technical words should be given their technical meaning</a:t>
            </a:r>
            <a:r>
              <a:rPr lang="en-GB" b="0" i="0" dirty="0">
                <a:solidFill>
                  <a:srgbClr val="0B0C0C"/>
                </a:solidFill>
                <a:effectLst/>
                <a:latin typeface="GDS Transport"/>
              </a:rPr>
              <a:t>. Re Cook (1948) T left  all her “personal estate” to her nieces and nephews.  In actual fact there was very little ‘personal estate’ with her greatest asset being her ‘real estate’ ( property) but this wasn’t mentioned.  Court gave the term ‘personal estate’ its technical meaning and so the property ( real estate) passed on the rules of intestacy.</a:t>
            </a:r>
          </a:p>
          <a:p>
            <a:pPr algn="l"/>
            <a:r>
              <a:rPr lang="en-GB" dirty="0">
                <a:solidFill>
                  <a:srgbClr val="0B0C0C"/>
                </a:solidFill>
                <a:latin typeface="GDS Transport"/>
              </a:rPr>
              <a:t>However, courts are now more prepared to adopt a purposive approach ( rather than literal)</a:t>
            </a:r>
            <a:endParaRPr lang="en-GB" b="0" i="0" dirty="0">
              <a:solidFill>
                <a:srgbClr val="0B0C0C"/>
              </a:solidFill>
              <a:effectLst/>
              <a:latin typeface="GDS Transport"/>
            </a:endParaRPr>
          </a:p>
          <a:p>
            <a:endParaRPr lang="en-GB" dirty="0"/>
          </a:p>
        </p:txBody>
      </p:sp>
    </p:spTree>
    <p:extLst>
      <p:ext uri="{BB962C8B-B14F-4D97-AF65-F5344CB8AC3E}">
        <p14:creationId xmlns:p14="http://schemas.microsoft.com/office/powerpoint/2010/main" val="34919107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E421-3F4A-BD42-405A-D707B3E2FBE4}"/>
              </a:ext>
            </a:extLst>
          </p:cNvPr>
          <p:cNvSpPr>
            <a:spLocks noGrp="1"/>
          </p:cNvSpPr>
          <p:nvPr>
            <p:ph type="title"/>
          </p:nvPr>
        </p:nvSpPr>
        <p:spPr>
          <a:xfrm>
            <a:off x="537553" y="114542"/>
            <a:ext cx="8596668" cy="514472"/>
          </a:xfrm>
        </p:spPr>
        <p:txBody>
          <a:bodyPr>
            <a:normAutofit fontScale="90000"/>
          </a:bodyPr>
          <a:lstStyle/>
          <a:p>
            <a:r>
              <a:rPr lang="en-GB" dirty="0"/>
              <a:t>Rules of construction…</a:t>
            </a:r>
          </a:p>
        </p:txBody>
      </p:sp>
      <p:sp>
        <p:nvSpPr>
          <p:cNvPr id="3" name="Content Placeholder 2">
            <a:extLst>
              <a:ext uri="{FF2B5EF4-FFF2-40B4-BE49-F238E27FC236}">
                <a16:creationId xmlns:a16="http://schemas.microsoft.com/office/drawing/2014/main" id="{42B13076-DF16-BC73-B449-E8D5A26F2BF8}"/>
              </a:ext>
            </a:extLst>
          </p:cNvPr>
          <p:cNvSpPr>
            <a:spLocks noGrp="1"/>
          </p:cNvSpPr>
          <p:nvPr>
            <p:ph idx="1"/>
          </p:nvPr>
        </p:nvSpPr>
        <p:spPr>
          <a:xfrm>
            <a:off x="450190" y="873440"/>
            <a:ext cx="9416011" cy="5568129"/>
          </a:xfrm>
        </p:spPr>
        <p:txBody>
          <a:bodyPr>
            <a:normAutofit fontScale="92500" lnSpcReduction="20000"/>
          </a:bodyPr>
          <a:lstStyle/>
          <a:p>
            <a:r>
              <a:rPr lang="en-GB" b="1" dirty="0"/>
              <a:t>Dual interpretation</a:t>
            </a:r>
            <a:r>
              <a:rPr lang="en-GB" dirty="0"/>
              <a:t>: give the word its most sensible meaning ( Re Harrison (1885)) and Lord Denning’s dissenting judgement in Re Rowland (1963)</a:t>
            </a:r>
            <a:br>
              <a:rPr lang="en-GB" dirty="0"/>
            </a:br>
            <a:br>
              <a:rPr lang="en-GB" dirty="0"/>
            </a:br>
            <a:endParaRPr lang="en-GB" dirty="0"/>
          </a:p>
          <a:p>
            <a:r>
              <a:rPr lang="en-GB" b="1" dirty="0"/>
              <a:t>Presumption against intestacy </a:t>
            </a:r>
            <a:r>
              <a:rPr lang="en-GB" dirty="0"/>
              <a:t>– courts try to avoid an outcome where property would pass on intestacy rather than the terms of the will – although the strength of the presumption must necessarily vary from case to case ( Partington v Rossiter (2021) and leaving ‘UK’ assets to beneficiaries – when the assets were in Jersey</a:t>
            </a:r>
          </a:p>
          <a:p>
            <a:pPr marL="0" indent="0">
              <a:buNone/>
            </a:pPr>
            <a:endParaRPr lang="en-GB" b="1" u="sng" dirty="0"/>
          </a:p>
          <a:p>
            <a:pPr marL="0" indent="0">
              <a:buNone/>
            </a:pPr>
            <a:r>
              <a:rPr lang="en-GB" b="1" u="sng" dirty="0"/>
              <a:t>Construction of specific words</a:t>
            </a:r>
          </a:p>
          <a:p>
            <a:r>
              <a:rPr lang="en-GB" b="1" dirty="0"/>
              <a:t>Money</a:t>
            </a:r>
          </a:p>
          <a:p>
            <a:pPr lvl="1"/>
            <a:r>
              <a:rPr lang="en-GB" dirty="0"/>
              <a:t>Perrin v Morgan (1943): HL majority per Viscount Simon LC .. Money has “ not got one natural or usual meaning. It has several meanings, each of which in appropriate circumstances may be regarded as natural” and held that ‘shares’ were included in money on these facts</a:t>
            </a:r>
          </a:p>
          <a:p>
            <a:pPr lvl="1"/>
            <a:r>
              <a:rPr lang="en-GB" dirty="0"/>
              <a:t>Minority though ‘money’ specifically referred to cash, coins and notes or money in a bank account and that it did have a technical meaning.</a:t>
            </a:r>
          </a:p>
          <a:p>
            <a:pPr lvl="1"/>
            <a:r>
              <a:rPr lang="en-GB" dirty="0" err="1"/>
              <a:t>Vucicevic</a:t>
            </a:r>
            <a:r>
              <a:rPr lang="en-GB" dirty="0"/>
              <a:t> v </a:t>
            </a:r>
            <a:r>
              <a:rPr lang="en-GB" dirty="0" err="1"/>
              <a:t>Aleksic</a:t>
            </a:r>
            <a:r>
              <a:rPr lang="en-GB" dirty="0"/>
              <a:t> (2017): T left residue by indicating “ and all the money” and this take to include non-money financial assets as T was Serbian and the Serbian word for ‘money’ commonly would include non-money assets </a:t>
            </a:r>
            <a:r>
              <a:rPr lang="en-GB" dirty="0" err="1"/>
              <a:t>e.g</a:t>
            </a:r>
            <a:r>
              <a:rPr lang="en-GB" dirty="0"/>
              <a:t> shares.</a:t>
            </a:r>
          </a:p>
          <a:p>
            <a:pPr lvl="1"/>
            <a:r>
              <a:rPr lang="en-GB" dirty="0"/>
              <a:t>Therefore, a broader interpretation is generally employed if the relevant gift is of the residue and refers to money in that context.</a:t>
            </a:r>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9578991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E421-3F4A-BD42-405A-D707B3E2FBE4}"/>
              </a:ext>
            </a:extLst>
          </p:cNvPr>
          <p:cNvSpPr>
            <a:spLocks noGrp="1"/>
          </p:cNvSpPr>
          <p:nvPr>
            <p:ph type="title"/>
          </p:nvPr>
        </p:nvSpPr>
        <p:spPr>
          <a:xfrm>
            <a:off x="537553" y="114542"/>
            <a:ext cx="8596668" cy="514472"/>
          </a:xfrm>
        </p:spPr>
        <p:txBody>
          <a:bodyPr>
            <a:normAutofit fontScale="90000"/>
          </a:bodyPr>
          <a:lstStyle/>
          <a:p>
            <a:r>
              <a:rPr lang="en-GB" dirty="0"/>
              <a:t>Rules of construction… “Family’ terms</a:t>
            </a:r>
          </a:p>
        </p:txBody>
      </p:sp>
      <p:sp>
        <p:nvSpPr>
          <p:cNvPr id="3" name="Content Placeholder 2">
            <a:extLst>
              <a:ext uri="{FF2B5EF4-FFF2-40B4-BE49-F238E27FC236}">
                <a16:creationId xmlns:a16="http://schemas.microsoft.com/office/drawing/2014/main" id="{42B13076-DF16-BC73-B449-E8D5A26F2BF8}"/>
              </a:ext>
            </a:extLst>
          </p:cNvPr>
          <p:cNvSpPr>
            <a:spLocks noGrp="1"/>
          </p:cNvSpPr>
          <p:nvPr>
            <p:ph idx="1"/>
          </p:nvPr>
        </p:nvSpPr>
        <p:spPr>
          <a:xfrm>
            <a:off x="450190" y="873440"/>
            <a:ext cx="9416011" cy="5568129"/>
          </a:xfrm>
        </p:spPr>
        <p:txBody>
          <a:bodyPr>
            <a:normAutofit/>
          </a:bodyPr>
          <a:lstStyle/>
          <a:p>
            <a:pPr marL="0" indent="0">
              <a:buNone/>
            </a:pPr>
            <a:r>
              <a:rPr lang="en-GB" b="1" u="sng" dirty="0"/>
              <a:t>Construction of specific words</a:t>
            </a:r>
          </a:p>
          <a:p>
            <a:pPr marL="457200" lvl="1" indent="0">
              <a:buNone/>
            </a:pPr>
            <a:endParaRPr lang="en-GB" dirty="0"/>
          </a:p>
          <a:p>
            <a:r>
              <a:rPr lang="en-GB" b="1" dirty="0"/>
              <a:t>Family terms: spouses, children and relatives</a:t>
            </a:r>
          </a:p>
          <a:p>
            <a:pPr lvl="1"/>
            <a:r>
              <a:rPr lang="en-GB" dirty="0"/>
              <a:t>Remember ‘all for mother’ ( Thorn v Dickens)</a:t>
            </a:r>
          </a:p>
          <a:p>
            <a:pPr lvl="1"/>
            <a:r>
              <a:rPr lang="en-GB" dirty="0"/>
              <a:t>Re Smalley (1929) -  to my wife, Eliza ( when Eliza was not legally his wife) – legacy to Eliza allowed</a:t>
            </a:r>
          </a:p>
          <a:p>
            <a:pPr lvl="1"/>
            <a:r>
              <a:rPr lang="en-GB" dirty="0"/>
              <a:t>Adopted children – same status as natural born child re </a:t>
            </a:r>
            <a:r>
              <a:rPr lang="en-GB" dirty="0" err="1"/>
              <a:t>adoptived</a:t>
            </a:r>
            <a:r>
              <a:rPr lang="en-GB" dirty="0"/>
              <a:t> parents but ceases to be a ‘child’ of the natural parents unless contrary intention gleaned from the will (Hardy v Hardy (2015)</a:t>
            </a:r>
          </a:p>
          <a:p>
            <a:pPr lvl="1"/>
            <a:r>
              <a:rPr lang="en-GB" dirty="0"/>
              <a:t>Stepchildren are not ‘children’ or ‘issue’ unless specifically stated ( Reading v Reading (2015) or unless court uses discretion under s 21 to admit extrinsic evidence of contrary intention</a:t>
            </a:r>
          </a:p>
          <a:p>
            <a:pPr lvl="1"/>
            <a:r>
              <a:rPr lang="en-GB" dirty="0"/>
              <a:t>Relatives – “ a gift to my relatives”? Re Poulton’s Will Trusts (1987) – would refer to all living relatives</a:t>
            </a:r>
          </a:p>
          <a:p>
            <a:pPr lvl="1"/>
            <a:endParaRPr lang="en-GB" dirty="0"/>
          </a:p>
          <a:p>
            <a:pPr lvl="1"/>
            <a:endParaRPr lang="en-GB" dirty="0"/>
          </a:p>
          <a:p>
            <a:endParaRPr lang="en-GB" dirty="0"/>
          </a:p>
        </p:txBody>
      </p:sp>
    </p:spTree>
    <p:extLst>
      <p:ext uri="{BB962C8B-B14F-4D97-AF65-F5344CB8AC3E}">
        <p14:creationId xmlns:p14="http://schemas.microsoft.com/office/powerpoint/2010/main" val="23758837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E421-3F4A-BD42-405A-D707B3E2FBE4}"/>
              </a:ext>
            </a:extLst>
          </p:cNvPr>
          <p:cNvSpPr>
            <a:spLocks noGrp="1"/>
          </p:cNvSpPr>
          <p:nvPr>
            <p:ph type="title"/>
          </p:nvPr>
        </p:nvSpPr>
        <p:spPr>
          <a:xfrm>
            <a:off x="677334" y="609600"/>
            <a:ext cx="8596668" cy="764912"/>
          </a:xfrm>
        </p:spPr>
        <p:txBody>
          <a:bodyPr/>
          <a:lstStyle/>
          <a:p>
            <a:r>
              <a:rPr lang="en-GB" dirty="0"/>
              <a:t>Rules of construction… Specific Names</a:t>
            </a:r>
          </a:p>
        </p:txBody>
      </p:sp>
      <p:sp>
        <p:nvSpPr>
          <p:cNvPr id="3" name="Content Placeholder 2">
            <a:extLst>
              <a:ext uri="{FF2B5EF4-FFF2-40B4-BE49-F238E27FC236}">
                <a16:creationId xmlns:a16="http://schemas.microsoft.com/office/drawing/2014/main" id="{42B13076-DF16-BC73-B449-E8D5A26F2BF8}"/>
              </a:ext>
            </a:extLst>
          </p:cNvPr>
          <p:cNvSpPr>
            <a:spLocks noGrp="1"/>
          </p:cNvSpPr>
          <p:nvPr>
            <p:ph idx="1"/>
          </p:nvPr>
        </p:nvSpPr>
        <p:spPr>
          <a:xfrm>
            <a:off x="461838" y="1438388"/>
            <a:ext cx="9416011" cy="3880773"/>
          </a:xfrm>
        </p:spPr>
        <p:txBody>
          <a:bodyPr>
            <a:normAutofit/>
          </a:bodyPr>
          <a:lstStyle/>
          <a:p>
            <a:pPr lvl="1"/>
            <a:endParaRPr lang="en-GB" dirty="0"/>
          </a:p>
          <a:p>
            <a:r>
              <a:rPr lang="en-GB" b="1" dirty="0"/>
              <a:t>Specific names : ensure the right name</a:t>
            </a:r>
            <a:r>
              <a:rPr lang="en-GB" dirty="0"/>
              <a:t> </a:t>
            </a:r>
          </a:p>
          <a:p>
            <a:pPr lvl="1"/>
            <a:r>
              <a:rPr lang="en-GB" dirty="0"/>
              <a:t>Del Mare v Rebello (1792) – did T mean Rebecca ( the sister he got on with and who had children)and not Reyna ( the estranged nun who had no children)?  Rebecca’s challenge was unsuccessful</a:t>
            </a:r>
          </a:p>
          <a:p>
            <a:pPr lvl="1"/>
            <a:r>
              <a:rPr lang="en-GB" dirty="0"/>
              <a:t>Although in Charter v Charted (1874) – extrinsic evidence admitted to support rectification of the ‘wrong’ name</a:t>
            </a:r>
          </a:p>
          <a:p>
            <a:pPr lvl="1"/>
            <a:r>
              <a:rPr lang="en-GB" dirty="0"/>
              <a:t>If more than one person in T’s life with same name – could use extrinsic evidence to determine the ‘correct’ one.</a:t>
            </a:r>
          </a:p>
          <a:p>
            <a:pPr lvl="1"/>
            <a:endParaRPr lang="en-GB" dirty="0"/>
          </a:p>
          <a:p>
            <a:pPr marL="0" indent="0">
              <a:buNone/>
            </a:pPr>
            <a:endParaRPr lang="en-GB" dirty="0"/>
          </a:p>
          <a:p>
            <a:endParaRPr lang="en-GB" dirty="0"/>
          </a:p>
        </p:txBody>
      </p:sp>
    </p:spTree>
    <p:extLst>
      <p:ext uri="{BB962C8B-B14F-4D97-AF65-F5344CB8AC3E}">
        <p14:creationId xmlns:p14="http://schemas.microsoft.com/office/powerpoint/2010/main" val="22965116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E421-3F4A-BD42-405A-D707B3E2FBE4}"/>
              </a:ext>
            </a:extLst>
          </p:cNvPr>
          <p:cNvSpPr>
            <a:spLocks noGrp="1"/>
          </p:cNvSpPr>
          <p:nvPr>
            <p:ph type="title"/>
          </p:nvPr>
        </p:nvSpPr>
        <p:spPr>
          <a:xfrm>
            <a:off x="81538" y="126191"/>
            <a:ext cx="10541809" cy="764912"/>
          </a:xfrm>
        </p:spPr>
        <p:txBody>
          <a:bodyPr>
            <a:noAutofit/>
          </a:bodyPr>
          <a:lstStyle/>
          <a:p>
            <a:r>
              <a:rPr lang="en-GB" sz="2800" dirty="0"/>
              <a:t>Rules of construction…Class gifts and the class-closing rules</a:t>
            </a:r>
          </a:p>
        </p:txBody>
      </p:sp>
      <p:sp>
        <p:nvSpPr>
          <p:cNvPr id="3" name="Content Placeholder 2">
            <a:extLst>
              <a:ext uri="{FF2B5EF4-FFF2-40B4-BE49-F238E27FC236}">
                <a16:creationId xmlns:a16="http://schemas.microsoft.com/office/drawing/2014/main" id="{42B13076-DF16-BC73-B449-E8D5A26F2BF8}"/>
              </a:ext>
            </a:extLst>
          </p:cNvPr>
          <p:cNvSpPr>
            <a:spLocks noGrp="1"/>
          </p:cNvSpPr>
          <p:nvPr>
            <p:ph idx="1"/>
          </p:nvPr>
        </p:nvSpPr>
        <p:spPr>
          <a:xfrm>
            <a:off x="240518" y="891103"/>
            <a:ext cx="9416011" cy="5620357"/>
          </a:xfrm>
        </p:spPr>
        <p:txBody>
          <a:bodyPr>
            <a:normAutofit/>
          </a:bodyPr>
          <a:lstStyle/>
          <a:p>
            <a:r>
              <a:rPr lang="en-GB" dirty="0"/>
              <a:t>“Class”:  a group of people who fit a ‘certain category or description defined by a general or collective formula” </a:t>
            </a:r>
            <a:r>
              <a:rPr lang="en-GB" dirty="0" err="1"/>
              <a:t>e.g</a:t>
            </a:r>
            <a:r>
              <a:rPr lang="en-GB" dirty="0"/>
              <a:t> my children, my grandchildren</a:t>
            </a:r>
          </a:p>
          <a:p>
            <a:r>
              <a:rPr lang="en-GB" b="1" dirty="0"/>
              <a:t>“ I leave £10,000 to each of Zara’s children”</a:t>
            </a:r>
          </a:p>
          <a:p>
            <a:pPr lvl="1"/>
            <a:r>
              <a:rPr lang="en-GB" dirty="0"/>
              <a:t>Not a class gift  as it is directed at specific individuals</a:t>
            </a:r>
          </a:p>
          <a:p>
            <a:r>
              <a:rPr lang="en-GB" b="1" dirty="0"/>
              <a:t>“ I leave £20,000 to Zara’s children”</a:t>
            </a:r>
          </a:p>
          <a:p>
            <a:pPr lvl="1"/>
            <a:r>
              <a:rPr lang="en-GB" dirty="0"/>
              <a:t>CLASS GIFT – The class is Z’s children. But when does class close? General rule = when T dies</a:t>
            </a:r>
          </a:p>
          <a:p>
            <a:pPr lvl="1"/>
            <a:r>
              <a:rPr lang="en-GB" dirty="0"/>
              <a:t>General rule can be displaced by drafting </a:t>
            </a:r>
            <a:r>
              <a:rPr lang="en-GB" dirty="0" err="1"/>
              <a:t>e.g</a:t>
            </a:r>
            <a:r>
              <a:rPr lang="en-GB" dirty="0"/>
              <a:t> “ £20k to Z’s children whenever they are born”. This would mean class does not close on T’s death but remains open and gift would have to be held on trust until class closed on Z’s death ( as Z could have another child). Trustee could apply to court to have class closed earlier</a:t>
            </a:r>
          </a:p>
          <a:p>
            <a:pPr lvl="1"/>
            <a:r>
              <a:rPr lang="en-GB" dirty="0"/>
              <a:t>What if Z has no children at date of T’s death? Class remains open until Z’s death.</a:t>
            </a:r>
            <a:endParaRPr lang="en-GB" dirty="0">
              <a:highlight>
                <a:srgbClr val="FFFF00"/>
              </a:highlight>
            </a:endParaRPr>
          </a:p>
          <a:p>
            <a:r>
              <a:rPr lang="en-GB" b="1" dirty="0"/>
              <a:t>“ I leave £20,000 to Zara’s children as shall survive me”</a:t>
            </a:r>
          </a:p>
          <a:p>
            <a:pPr lvl="1"/>
            <a:r>
              <a:rPr lang="en-GB" dirty="0"/>
              <a:t>CLASS GIFT- generally class will close at death of T; but</a:t>
            </a:r>
          </a:p>
          <a:p>
            <a:pPr lvl="1"/>
            <a:r>
              <a:rPr lang="en-GB" dirty="0"/>
              <a:t>Some cases have reached different conclusions and permitted children born after T’s death to inherit but each case will turn on its facts</a:t>
            </a:r>
          </a:p>
          <a:p>
            <a:endParaRPr lang="en-GB" dirty="0"/>
          </a:p>
        </p:txBody>
      </p:sp>
    </p:spTree>
    <p:extLst>
      <p:ext uri="{BB962C8B-B14F-4D97-AF65-F5344CB8AC3E}">
        <p14:creationId xmlns:p14="http://schemas.microsoft.com/office/powerpoint/2010/main" val="15440921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E421-3F4A-BD42-405A-D707B3E2FBE4}"/>
              </a:ext>
            </a:extLst>
          </p:cNvPr>
          <p:cNvSpPr>
            <a:spLocks noGrp="1"/>
          </p:cNvSpPr>
          <p:nvPr>
            <p:ph type="title"/>
          </p:nvPr>
        </p:nvSpPr>
        <p:spPr>
          <a:xfrm>
            <a:off x="291210" y="486130"/>
            <a:ext cx="10541809" cy="764912"/>
          </a:xfrm>
        </p:spPr>
        <p:txBody>
          <a:bodyPr>
            <a:noAutofit/>
          </a:bodyPr>
          <a:lstStyle/>
          <a:p>
            <a:r>
              <a:rPr lang="en-GB" sz="2800" dirty="0"/>
              <a:t>Rules of construction…Class gifts and the class-closing rules</a:t>
            </a:r>
          </a:p>
        </p:txBody>
      </p:sp>
      <p:sp>
        <p:nvSpPr>
          <p:cNvPr id="3" name="Content Placeholder 2">
            <a:extLst>
              <a:ext uri="{FF2B5EF4-FFF2-40B4-BE49-F238E27FC236}">
                <a16:creationId xmlns:a16="http://schemas.microsoft.com/office/drawing/2014/main" id="{42B13076-DF16-BC73-B449-E8D5A26F2BF8}"/>
              </a:ext>
            </a:extLst>
          </p:cNvPr>
          <p:cNvSpPr>
            <a:spLocks noGrp="1"/>
          </p:cNvSpPr>
          <p:nvPr>
            <p:ph idx="1"/>
          </p:nvPr>
        </p:nvSpPr>
        <p:spPr>
          <a:xfrm>
            <a:off x="391947" y="1444403"/>
            <a:ext cx="9416011" cy="4927467"/>
          </a:xfrm>
        </p:spPr>
        <p:txBody>
          <a:bodyPr>
            <a:normAutofit/>
          </a:bodyPr>
          <a:lstStyle/>
          <a:p>
            <a:r>
              <a:rPr lang="en-GB" b="1" dirty="0"/>
              <a:t>“ I leave £20,000 to Zara’s children who shall attain the age of 21”</a:t>
            </a:r>
          </a:p>
          <a:p>
            <a:pPr lvl="1"/>
            <a:r>
              <a:rPr lang="en-GB" sz="1800" dirty="0"/>
              <a:t>CONDITIONAL GIFT: ‘condition’ is that child must reach 21 to inherit</a:t>
            </a:r>
          </a:p>
          <a:p>
            <a:pPr lvl="1"/>
            <a:r>
              <a:rPr lang="en-GB" sz="1800" dirty="0"/>
              <a:t>Andrews v Partington ( 1791) – class closes when T dies if one </a:t>
            </a:r>
            <a:r>
              <a:rPr lang="en-GB" sz="1800" dirty="0" err="1"/>
              <a:t>Benef</a:t>
            </a:r>
            <a:r>
              <a:rPr lang="en-GB" sz="1800" dirty="0"/>
              <a:t> has reached 21 or closes when first beneficiary reaches 21</a:t>
            </a:r>
          </a:p>
          <a:p>
            <a:pPr lvl="1"/>
            <a:r>
              <a:rPr lang="en-GB" sz="1800" dirty="0"/>
              <a:t>Above could be unfair to any child born after T has died or after first </a:t>
            </a:r>
            <a:r>
              <a:rPr lang="en-GB" sz="1800" dirty="0" err="1"/>
              <a:t>Benef</a:t>
            </a:r>
            <a:r>
              <a:rPr lang="en-GB" sz="1800" dirty="0"/>
              <a:t> has reached 21 but T could displace the rule with careful drafting </a:t>
            </a:r>
            <a:r>
              <a:rPr lang="en-GB" sz="1800" dirty="0" err="1"/>
              <a:t>eg</a:t>
            </a:r>
            <a:r>
              <a:rPr lang="en-GB" sz="1800" dirty="0"/>
              <a:t> … “who shall attain the age of 21 whenever they are born” ( Re Clifford’s </a:t>
            </a:r>
            <a:r>
              <a:rPr lang="en-GB" sz="1800" dirty="0" err="1"/>
              <a:t>Setttlement</a:t>
            </a:r>
            <a:r>
              <a:rPr lang="en-GB" sz="1800" dirty="0"/>
              <a:t> Trusts ( 1981)</a:t>
            </a:r>
          </a:p>
          <a:p>
            <a:r>
              <a:rPr lang="en-GB" b="1" dirty="0"/>
              <a:t>“ I give £20,000 to Zara for life and thereafter to Zara’s children”</a:t>
            </a:r>
          </a:p>
          <a:p>
            <a:pPr lvl="1"/>
            <a:r>
              <a:rPr lang="en-GB" sz="1800" dirty="0"/>
              <a:t>Trust in succession = DEFERRED OR POSTPONED CLASS GIFT</a:t>
            </a:r>
          </a:p>
          <a:p>
            <a:pPr lvl="1"/>
            <a:r>
              <a:rPr lang="en-GB" sz="1800" dirty="0"/>
              <a:t>Class closes when Z dies (and not when T died)</a:t>
            </a:r>
          </a:p>
          <a:p>
            <a:pPr lvl="1"/>
            <a:r>
              <a:rPr lang="en-GB" sz="1800" dirty="0"/>
              <a:t>If Z dies before the T, then Z’s children become immediately entitled ( acceleration)</a:t>
            </a:r>
          </a:p>
          <a:p>
            <a:endParaRPr lang="en-GB" dirty="0"/>
          </a:p>
          <a:p>
            <a:endParaRPr lang="en-GB" dirty="0"/>
          </a:p>
        </p:txBody>
      </p:sp>
    </p:spTree>
    <p:extLst>
      <p:ext uri="{BB962C8B-B14F-4D97-AF65-F5344CB8AC3E}">
        <p14:creationId xmlns:p14="http://schemas.microsoft.com/office/powerpoint/2010/main" val="36407222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E421-3F4A-BD42-405A-D707B3E2FBE4}"/>
              </a:ext>
            </a:extLst>
          </p:cNvPr>
          <p:cNvSpPr>
            <a:spLocks noGrp="1"/>
          </p:cNvSpPr>
          <p:nvPr>
            <p:ph type="title"/>
          </p:nvPr>
        </p:nvSpPr>
        <p:spPr>
          <a:xfrm>
            <a:off x="326154" y="417401"/>
            <a:ext cx="7006519" cy="764912"/>
          </a:xfrm>
        </p:spPr>
        <p:txBody>
          <a:bodyPr>
            <a:normAutofit fontScale="90000"/>
          </a:bodyPr>
          <a:lstStyle/>
          <a:p>
            <a:r>
              <a:rPr lang="en-GB" dirty="0"/>
              <a:t>Rules of construction…. contd.</a:t>
            </a:r>
            <a:br>
              <a:rPr lang="en-GB" dirty="0"/>
            </a:br>
            <a:endParaRPr lang="en-GB" dirty="0"/>
          </a:p>
        </p:txBody>
      </p:sp>
      <p:sp>
        <p:nvSpPr>
          <p:cNvPr id="3" name="Content Placeholder 2">
            <a:extLst>
              <a:ext uri="{FF2B5EF4-FFF2-40B4-BE49-F238E27FC236}">
                <a16:creationId xmlns:a16="http://schemas.microsoft.com/office/drawing/2014/main" id="{42B13076-DF16-BC73-B449-E8D5A26F2BF8}"/>
              </a:ext>
            </a:extLst>
          </p:cNvPr>
          <p:cNvSpPr>
            <a:spLocks noGrp="1"/>
          </p:cNvSpPr>
          <p:nvPr>
            <p:ph idx="1"/>
          </p:nvPr>
        </p:nvSpPr>
        <p:spPr>
          <a:xfrm>
            <a:off x="199749" y="1566711"/>
            <a:ext cx="9416011" cy="5102193"/>
          </a:xfrm>
        </p:spPr>
        <p:txBody>
          <a:bodyPr>
            <a:normAutofit/>
          </a:bodyPr>
          <a:lstStyle/>
          <a:p>
            <a:r>
              <a:rPr lang="en-GB" sz="2400" b="1" dirty="0"/>
              <a:t>Absolute gifts, contingent gifts or life interests</a:t>
            </a:r>
          </a:p>
          <a:p>
            <a:pPr lvl="1"/>
            <a:r>
              <a:rPr lang="en-GB" sz="2400" dirty="0"/>
              <a:t>The law presumes that gifts are absolute</a:t>
            </a:r>
          </a:p>
          <a:p>
            <a:pPr lvl="1"/>
            <a:r>
              <a:rPr lang="en-GB" sz="2400" dirty="0"/>
              <a:t>If “ life interest” only is intended this should be clearly stated</a:t>
            </a:r>
          </a:p>
          <a:p>
            <a:pPr lvl="1"/>
            <a:r>
              <a:rPr lang="en-GB" sz="2400" dirty="0"/>
              <a:t>Special rule for gift made to spouse under s 22 AJA 1982 </a:t>
            </a:r>
            <a:r>
              <a:rPr lang="en-GB" sz="2400" dirty="0" err="1"/>
              <a:t>e.g</a:t>
            </a:r>
            <a:r>
              <a:rPr lang="en-GB" sz="2400" dirty="0"/>
              <a:t> a gift to a spouse “ I give my house to my spouse and thereafter to my child” the gift goes absolutely to spouse. To create a ‘life interest’ the will must read “ I give my house to my spouse for life, thereafter to my child”</a:t>
            </a:r>
          </a:p>
          <a:p>
            <a:endParaRPr lang="en-GB" dirty="0"/>
          </a:p>
        </p:txBody>
      </p:sp>
    </p:spTree>
    <p:extLst>
      <p:ext uri="{BB962C8B-B14F-4D97-AF65-F5344CB8AC3E}">
        <p14:creationId xmlns:p14="http://schemas.microsoft.com/office/powerpoint/2010/main" val="6279062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E421-3F4A-BD42-405A-D707B3E2FBE4}"/>
              </a:ext>
            </a:extLst>
          </p:cNvPr>
          <p:cNvSpPr>
            <a:spLocks noGrp="1"/>
          </p:cNvSpPr>
          <p:nvPr>
            <p:ph type="title"/>
          </p:nvPr>
        </p:nvSpPr>
        <p:spPr>
          <a:xfrm>
            <a:off x="81538" y="126191"/>
            <a:ext cx="10541809" cy="764912"/>
          </a:xfrm>
        </p:spPr>
        <p:txBody>
          <a:bodyPr>
            <a:normAutofit fontScale="90000"/>
          </a:bodyPr>
          <a:lstStyle/>
          <a:p>
            <a:r>
              <a:rPr lang="en-GB" dirty="0"/>
              <a:t>Rules of construction…. contd.</a:t>
            </a:r>
            <a:br>
              <a:rPr lang="en-GB" dirty="0"/>
            </a:br>
            <a:endParaRPr lang="en-GB" dirty="0"/>
          </a:p>
        </p:txBody>
      </p:sp>
      <p:sp>
        <p:nvSpPr>
          <p:cNvPr id="3" name="Content Placeholder 2">
            <a:extLst>
              <a:ext uri="{FF2B5EF4-FFF2-40B4-BE49-F238E27FC236}">
                <a16:creationId xmlns:a16="http://schemas.microsoft.com/office/drawing/2014/main" id="{42B13076-DF16-BC73-B449-E8D5A26F2BF8}"/>
              </a:ext>
            </a:extLst>
          </p:cNvPr>
          <p:cNvSpPr>
            <a:spLocks noGrp="1"/>
          </p:cNvSpPr>
          <p:nvPr>
            <p:ph idx="1"/>
          </p:nvPr>
        </p:nvSpPr>
        <p:spPr>
          <a:xfrm>
            <a:off x="182276" y="891103"/>
            <a:ext cx="9777113" cy="5719368"/>
          </a:xfrm>
        </p:spPr>
        <p:txBody>
          <a:bodyPr>
            <a:normAutofit/>
          </a:bodyPr>
          <a:lstStyle/>
          <a:p>
            <a:r>
              <a:rPr lang="en-GB" b="1" dirty="0"/>
              <a:t>Ejusdem generis rule</a:t>
            </a:r>
          </a:p>
          <a:p>
            <a:pPr lvl="1"/>
            <a:r>
              <a:rPr lang="en-GB" sz="1800" dirty="0"/>
              <a:t>If T writes a list of items and then ends with a general phrase such as “ and other items”, those ‘other items’ are limited to those which correspond to those specifically listed</a:t>
            </a:r>
          </a:p>
          <a:p>
            <a:pPr lvl="1"/>
            <a:r>
              <a:rPr lang="en-GB" sz="1800" dirty="0" err="1"/>
              <a:t>E.g</a:t>
            </a:r>
            <a:r>
              <a:rPr lang="en-GB" sz="1800" dirty="0"/>
              <a:t>  a gift of “furniture, appliances, kitchen utensils, photos and paintings, ornaments and other personal items in the house”   …. the other personal items would not stretch to a car.</a:t>
            </a:r>
          </a:p>
          <a:p>
            <a:pPr lvl="1"/>
            <a:r>
              <a:rPr lang="en-GB" sz="1800" dirty="0"/>
              <a:t>However, such drafting is to be avoided as leads to confusion.</a:t>
            </a:r>
          </a:p>
          <a:p>
            <a:r>
              <a:rPr lang="en-GB" b="1" dirty="0"/>
              <a:t>The date a will speaks from (s 24 Wills Act 1837)</a:t>
            </a:r>
          </a:p>
          <a:p>
            <a:pPr lvl="1"/>
            <a:r>
              <a:rPr lang="en-GB" sz="1800" dirty="0"/>
              <a:t>Property: Will is interpreted as if it had been executed on the day the T died and so the property will be interpreted to mean the property the T owned on the day he/she died. Although will could be drafted to displace this </a:t>
            </a:r>
            <a:r>
              <a:rPr lang="en-GB" sz="1800" dirty="0" err="1"/>
              <a:t>e.g</a:t>
            </a:r>
            <a:r>
              <a:rPr lang="en-GB" sz="1800" dirty="0"/>
              <a:t> “ I give to Bob the car that I now own” would be interpreted as referring to the car owned at the date of execution ( Re Whitby (1944)</a:t>
            </a:r>
          </a:p>
          <a:p>
            <a:pPr lvl="1"/>
            <a:r>
              <a:rPr lang="en-GB" sz="1800" dirty="0"/>
              <a:t>Beneficiaries: identify of beneficiaries = the person matching the description on the date the will is executed </a:t>
            </a:r>
            <a:r>
              <a:rPr lang="en-GB" sz="1800" dirty="0" err="1"/>
              <a:t>e.g</a:t>
            </a:r>
            <a:r>
              <a:rPr lang="en-GB" sz="1800" dirty="0"/>
              <a:t> a gift to Bert’s wife, means whoever was Bert’s wife at the date of execution. Again, rule can be displaced by drafting.</a:t>
            </a:r>
          </a:p>
          <a:p>
            <a:endParaRPr lang="en-GB" dirty="0"/>
          </a:p>
          <a:p>
            <a:endParaRPr lang="en-GB" dirty="0"/>
          </a:p>
        </p:txBody>
      </p:sp>
    </p:spTree>
    <p:extLst>
      <p:ext uri="{BB962C8B-B14F-4D97-AF65-F5344CB8AC3E}">
        <p14:creationId xmlns:p14="http://schemas.microsoft.com/office/powerpoint/2010/main" val="17692017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E421-3F4A-BD42-405A-D707B3E2FBE4}"/>
              </a:ext>
            </a:extLst>
          </p:cNvPr>
          <p:cNvSpPr>
            <a:spLocks noGrp="1"/>
          </p:cNvSpPr>
          <p:nvPr>
            <p:ph type="title"/>
          </p:nvPr>
        </p:nvSpPr>
        <p:spPr>
          <a:xfrm>
            <a:off x="81538" y="126191"/>
            <a:ext cx="10541809" cy="764912"/>
          </a:xfrm>
        </p:spPr>
        <p:txBody>
          <a:bodyPr>
            <a:normAutofit fontScale="90000"/>
          </a:bodyPr>
          <a:lstStyle/>
          <a:p>
            <a:r>
              <a:rPr lang="en-GB" dirty="0"/>
              <a:t>Rules of construction…contd.</a:t>
            </a:r>
            <a:br>
              <a:rPr lang="en-GB" dirty="0"/>
            </a:br>
            <a:endParaRPr lang="en-GB" dirty="0"/>
          </a:p>
        </p:txBody>
      </p:sp>
      <p:sp>
        <p:nvSpPr>
          <p:cNvPr id="3" name="Content Placeholder 2">
            <a:extLst>
              <a:ext uri="{FF2B5EF4-FFF2-40B4-BE49-F238E27FC236}">
                <a16:creationId xmlns:a16="http://schemas.microsoft.com/office/drawing/2014/main" id="{42B13076-DF16-BC73-B449-E8D5A26F2BF8}"/>
              </a:ext>
            </a:extLst>
          </p:cNvPr>
          <p:cNvSpPr>
            <a:spLocks noGrp="1"/>
          </p:cNvSpPr>
          <p:nvPr>
            <p:ph idx="1"/>
          </p:nvPr>
        </p:nvSpPr>
        <p:spPr>
          <a:xfrm>
            <a:off x="257991" y="891103"/>
            <a:ext cx="9899420" cy="5585412"/>
          </a:xfrm>
        </p:spPr>
        <p:txBody>
          <a:bodyPr>
            <a:normAutofit lnSpcReduction="10000"/>
          </a:bodyPr>
          <a:lstStyle/>
          <a:p>
            <a:r>
              <a:rPr lang="en-GB" sz="2400" b="1" dirty="0"/>
              <a:t>AJA 1982 section 21</a:t>
            </a:r>
          </a:p>
          <a:p>
            <a:pPr lvl="1"/>
            <a:r>
              <a:rPr lang="en-GB" sz="2400" dirty="0"/>
              <a:t>Extrinsic evidence has to actually ‘assist’ with interpretation</a:t>
            </a:r>
          </a:p>
          <a:p>
            <a:pPr lvl="1"/>
            <a:r>
              <a:rPr lang="en-GB" sz="2400" dirty="0"/>
              <a:t>Extrinsic evidence used to ‘clarify’</a:t>
            </a:r>
          </a:p>
          <a:p>
            <a:pPr lvl="1"/>
            <a:r>
              <a:rPr lang="en-GB" sz="2400" dirty="0"/>
              <a:t>Key case: Re Williams ( Deceased) (1985) – T appointed 2 executors and listed 25 beneficiaries ( charities, relatives, friends), separated into 3 groups but not consistent theme within each group…. seemingly very random.  T wrote a letter before she died indicating “ the fist, for example, should receive say £2000 each, the second £1000 each and the third £500”. Qu was whether the letter could be admitted as extrinsic evidence. Court held that extrinsic evidence must be capable of ‘assisting’ and the letter did not actually assist as it was suggestive and not ‘directive’.  </a:t>
            </a:r>
          </a:p>
          <a:p>
            <a:pPr lvl="1"/>
            <a:r>
              <a:rPr lang="en-GB" sz="2400" dirty="0"/>
              <a:t>Therefore, judge  declared each of the 25 beneficiaries was to receive and equal share of the estate.</a:t>
            </a:r>
          </a:p>
          <a:p>
            <a:endParaRPr lang="en-GB" dirty="0"/>
          </a:p>
          <a:p>
            <a:endParaRPr lang="en-GB" dirty="0"/>
          </a:p>
        </p:txBody>
      </p:sp>
    </p:spTree>
    <p:extLst>
      <p:ext uri="{BB962C8B-B14F-4D97-AF65-F5344CB8AC3E}">
        <p14:creationId xmlns:p14="http://schemas.microsoft.com/office/powerpoint/2010/main" val="36654512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D0706-7C07-E6DF-401E-592152BBE20E}"/>
              </a:ext>
            </a:extLst>
          </p:cNvPr>
          <p:cNvSpPr>
            <a:spLocks noGrp="1"/>
          </p:cNvSpPr>
          <p:nvPr>
            <p:ph type="title"/>
          </p:nvPr>
        </p:nvSpPr>
        <p:spPr>
          <a:xfrm>
            <a:off x="322058" y="219378"/>
            <a:ext cx="9235460" cy="794033"/>
          </a:xfrm>
        </p:spPr>
        <p:txBody>
          <a:bodyPr>
            <a:normAutofit/>
          </a:bodyPr>
          <a:lstStyle/>
          <a:p>
            <a:r>
              <a:rPr lang="en-GB" sz="3200" dirty="0"/>
              <a:t>Rules of Construction……Inconsistent clauses</a:t>
            </a:r>
          </a:p>
        </p:txBody>
      </p:sp>
      <p:sp>
        <p:nvSpPr>
          <p:cNvPr id="3" name="Content Placeholder 2">
            <a:extLst>
              <a:ext uri="{FF2B5EF4-FFF2-40B4-BE49-F238E27FC236}">
                <a16:creationId xmlns:a16="http://schemas.microsoft.com/office/drawing/2014/main" id="{E6CF3C0F-4F30-A048-A46A-10B6D067E809}"/>
              </a:ext>
            </a:extLst>
          </p:cNvPr>
          <p:cNvSpPr>
            <a:spLocks noGrp="1"/>
          </p:cNvSpPr>
          <p:nvPr>
            <p:ph idx="1"/>
          </p:nvPr>
        </p:nvSpPr>
        <p:spPr>
          <a:xfrm>
            <a:off x="322058" y="1054181"/>
            <a:ext cx="9035210" cy="5090353"/>
          </a:xfrm>
        </p:spPr>
        <p:txBody>
          <a:bodyPr>
            <a:normAutofit/>
          </a:bodyPr>
          <a:lstStyle/>
          <a:p>
            <a:pPr algn="l"/>
            <a:r>
              <a:rPr lang="en-GB" b="0" i="0" dirty="0">
                <a:solidFill>
                  <a:srgbClr val="0B0C0C"/>
                </a:solidFill>
                <a:effectLst/>
                <a:latin typeface="GDS Transport"/>
              </a:rPr>
              <a:t>There is a general rule that, if two parts of a Will are inconsistent with each other, the later clause should succeed and the earlier fail. But, in practice, the courts are reluctant to apply this rule and there are certain circumstances where it will not apply. These are:</a:t>
            </a:r>
          </a:p>
          <a:p>
            <a:pPr algn="l">
              <a:buFont typeface="Arial" panose="020B0604020202020204" pitchFamily="34" charset="0"/>
              <a:buChar char="•"/>
            </a:pPr>
            <a:r>
              <a:rPr lang="en-GB" b="0" i="0" dirty="0">
                <a:solidFill>
                  <a:srgbClr val="0B0C0C"/>
                </a:solidFill>
                <a:effectLst/>
                <a:latin typeface="GDS Transport"/>
              </a:rPr>
              <a:t>where looking at the Will as a whole it appears that the testator intended the first clause to apply</a:t>
            </a:r>
          </a:p>
          <a:p>
            <a:pPr algn="l">
              <a:buFont typeface="Arial" panose="020B0604020202020204" pitchFamily="34" charset="0"/>
              <a:buChar char="•"/>
            </a:pPr>
            <a:r>
              <a:rPr lang="en-GB" b="0" i="0" dirty="0">
                <a:solidFill>
                  <a:srgbClr val="0B0C0C"/>
                </a:solidFill>
                <a:effectLst/>
                <a:latin typeface="GDS Transport"/>
              </a:rPr>
              <a:t>where following the rule will result in an intestacy.</a:t>
            </a:r>
          </a:p>
          <a:p>
            <a:pPr algn="l">
              <a:buFont typeface="Arial" panose="020B0604020202020204" pitchFamily="34" charset="0"/>
              <a:buChar char="•"/>
            </a:pPr>
            <a:r>
              <a:rPr lang="en-GB" b="0" i="0" dirty="0">
                <a:solidFill>
                  <a:srgbClr val="0B0C0C"/>
                </a:solidFill>
                <a:effectLst/>
                <a:latin typeface="GDS Transport"/>
              </a:rPr>
              <a:t>where a gift of the same thing has been made to two persons then both will take some interest in that thing - for instance as joint tenants or in succession</a:t>
            </a:r>
          </a:p>
          <a:p>
            <a:pPr algn="l">
              <a:buFont typeface="Arial" panose="020B0604020202020204" pitchFamily="34" charset="0"/>
              <a:buChar char="•"/>
            </a:pPr>
            <a:r>
              <a:rPr lang="en-GB" b="0" i="0" dirty="0">
                <a:solidFill>
                  <a:srgbClr val="0B0C0C"/>
                </a:solidFill>
                <a:effectLst/>
                <a:latin typeface="GDS Transport"/>
              </a:rPr>
              <a:t>if one gift is in the Will and the other in a codicil the court will usually conclude that the codicil has revoked the Will in respect of that particular gift.</a:t>
            </a:r>
          </a:p>
          <a:p>
            <a:pPr algn="l"/>
            <a:r>
              <a:rPr lang="en-GB" b="0" i="0" dirty="0">
                <a:solidFill>
                  <a:srgbClr val="0B0C0C"/>
                </a:solidFill>
                <a:effectLst/>
                <a:latin typeface="GDS Transport"/>
              </a:rPr>
              <a:t>The court will not take any external evidence of a testator’s) intention into account where there is an inconsistency. Extrinsic evidence will only be taken into account where there is ambiguity.</a:t>
            </a:r>
          </a:p>
          <a:p>
            <a:endParaRPr lang="en-GB" dirty="0"/>
          </a:p>
        </p:txBody>
      </p:sp>
    </p:spTree>
    <p:extLst>
      <p:ext uri="{BB962C8B-B14F-4D97-AF65-F5344CB8AC3E}">
        <p14:creationId xmlns:p14="http://schemas.microsoft.com/office/powerpoint/2010/main" val="23854439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C158D-FB43-E0A3-9DDB-750E6BBCC852}"/>
              </a:ext>
            </a:extLst>
          </p:cNvPr>
          <p:cNvSpPr>
            <a:spLocks noGrp="1"/>
          </p:cNvSpPr>
          <p:nvPr>
            <p:ph type="title"/>
          </p:nvPr>
        </p:nvSpPr>
        <p:spPr/>
        <p:txBody>
          <a:bodyPr/>
          <a:lstStyle/>
          <a:p>
            <a:r>
              <a:rPr lang="en-GB" dirty="0"/>
              <a:t>Construction and rectification</a:t>
            </a:r>
          </a:p>
        </p:txBody>
      </p:sp>
      <p:sp>
        <p:nvSpPr>
          <p:cNvPr id="3" name="Content Placeholder 2">
            <a:extLst>
              <a:ext uri="{FF2B5EF4-FFF2-40B4-BE49-F238E27FC236}">
                <a16:creationId xmlns:a16="http://schemas.microsoft.com/office/drawing/2014/main" id="{0ACB92D9-6015-A3E3-406E-C014F484A76B}"/>
              </a:ext>
            </a:extLst>
          </p:cNvPr>
          <p:cNvSpPr>
            <a:spLocks noGrp="1"/>
          </p:cNvSpPr>
          <p:nvPr>
            <p:ph idx="1"/>
          </p:nvPr>
        </p:nvSpPr>
        <p:spPr>
          <a:xfrm>
            <a:off x="677334" y="1578169"/>
            <a:ext cx="8596668" cy="3880773"/>
          </a:xfrm>
        </p:spPr>
        <p:txBody>
          <a:bodyPr/>
          <a:lstStyle/>
          <a:p>
            <a:r>
              <a:rPr lang="en-GB" sz="2400" dirty="0"/>
              <a:t>If a clause is vague but cannot be sensibly construed or rectified, the clause is void</a:t>
            </a:r>
          </a:p>
          <a:p>
            <a:r>
              <a:rPr lang="en-GB" sz="2400" dirty="0"/>
              <a:t>The relevant property would then pass on intestacy</a:t>
            </a:r>
          </a:p>
          <a:p>
            <a:endParaRPr lang="en-GB" sz="2400" dirty="0"/>
          </a:p>
          <a:p>
            <a:endParaRPr lang="en-GB" dirty="0"/>
          </a:p>
          <a:p>
            <a:endParaRPr lang="en-GB" dirty="0"/>
          </a:p>
          <a:p>
            <a:pPr marL="0" indent="0">
              <a:buNone/>
            </a:pPr>
            <a:endParaRPr lang="en-GB" dirty="0"/>
          </a:p>
          <a:p>
            <a:pPr marL="0" indent="0">
              <a:buNone/>
            </a:pPr>
            <a:r>
              <a:rPr lang="en-GB" sz="4000" dirty="0"/>
              <a:t>ANY QUESTIONS?</a:t>
            </a:r>
          </a:p>
        </p:txBody>
      </p:sp>
    </p:spTree>
    <p:extLst>
      <p:ext uri="{BB962C8B-B14F-4D97-AF65-F5344CB8AC3E}">
        <p14:creationId xmlns:p14="http://schemas.microsoft.com/office/powerpoint/2010/main" val="391011133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5990</Words>
  <Application>Microsoft Office PowerPoint</Application>
  <PresentationFormat>Widescreen</PresentationFormat>
  <Paragraphs>335</Paragraphs>
  <Slides>39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GDS Transport</vt:lpstr>
      <vt:lpstr>Aptos</vt:lpstr>
      <vt:lpstr>Arial</vt:lpstr>
      <vt:lpstr>Trebuchet MS</vt:lpstr>
      <vt:lpstr>Wingdings 3</vt:lpstr>
      <vt:lpstr>Facet</vt:lpstr>
      <vt:lpstr>Introduction to the Law of Succession and Administration of Estates</vt:lpstr>
      <vt:lpstr>Rights and Remedies of legatees and beneficiaries</vt:lpstr>
      <vt:lpstr>RIGHTS</vt:lpstr>
      <vt:lpstr>RIGHTS</vt:lpstr>
      <vt:lpstr>POWERS of beneficiaries</vt:lpstr>
      <vt:lpstr>REMEDIES for the beneficiary</vt:lpstr>
      <vt:lpstr>Duties of Solicitors and Will drafters</vt:lpstr>
      <vt:lpstr>Non contentious probate</vt:lpstr>
      <vt:lpstr>Contentious probate</vt:lpstr>
      <vt:lpstr>Contentious probate</vt:lpstr>
      <vt:lpstr>Removing and replacing a PR under AJA 1985, s 50 or the inherent jurisdiction </vt:lpstr>
      <vt:lpstr>Section 50 AJA – Key principles ( Harris v Earwicker (2015) </vt:lpstr>
      <vt:lpstr>Devastavit (“he has wasted”)</vt:lpstr>
      <vt:lpstr>Devastavit…  things that can go wrong..</vt:lpstr>
      <vt:lpstr>Defences for the PR</vt:lpstr>
      <vt:lpstr>Defences for the PR…… contd.</vt:lpstr>
      <vt:lpstr>Defences for the PR ….. Contd.</vt:lpstr>
      <vt:lpstr>Defences for the PR…..contd.</vt:lpstr>
      <vt:lpstr>Executor de son tort</vt:lpstr>
      <vt:lpstr>Legal Fees/Costs</vt:lpstr>
      <vt:lpstr>Legal Fees/Costs – Beddoe Order</vt:lpstr>
      <vt:lpstr>Criminal Liability for Fraud</vt:lpstr>
      <vt:lpstr>Other remedies/solutions?</vt:lpstr>
      <vt:lpstr>Construction of Wills……Rectification</vt:lpstr>
      <vt:lpstr>Rectification</vt:lpstr>
      <vt:lpstr>Rules of Construction – Principles of Construction</vt:lpstr>
      <vt:lpstr>Rules of Construction….. Meaning of words and phrases</vt:lpstr>
      <vt:lpstr>Rules of Construction…..Use of extrinsic evidence</vt:lpstr>
      <vt:lpstr>Meaning of words and phrases</vt:lpstr>
      <vt:lpstr>Rules of construction…</vt:lpstr>
      <vt:lpstr>Rules of construction… “Family’ terms</vt:lpstr>
      <vt:lpstr>Rules of construction… Specific Names</vt:lpstr>
      <vt:lpstr>Rules of construction…Class gifts and the class-closing rules</vt:lpstr>
      <vt:lpstr>Rules of construction…Class gifts and the class-closing rules</vt:lpstr>
      <vt:lpstr>Rules of construction…. contd. </vt:lpstr>
      <vt:lpstr>Rules of construction…. contd. </vt:lpstr>
      <vt:lpstr>Rules of construction…contd. </vt:lpstr>
      <vt:lpstr>Rules of Construction……Inconsistent clauses</vt:lpstr>
      <vt:lpstr>Construction and rectification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Davies</dc:creator>
  <cp:lastModifiedBy>Cerys Davies</cp:lastModifiedBy>
  <cp:revision>3</cp:revision>
  <dcterms:created xsi:type="dcterms:W3CDTF">2024-09-12T19:03:03Z</dcterms:created>
  <dcterms:modified xsi:type="dcterms:W3CDTF">2024-11-04T12:22:07Z</dcterms:modified>
</cp:coreProperties>
</file>